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69" r:id="rId3"/>
    <p:sldId id="267" r:id="rId4"/>
    <p:sldId id="264" r:id="rId5"/>
    <p:sldId id="265" r:id="rId6"/>
    <p:sldId id="266" r:id="rId7"/>
    <p:sldId id="257" r:id="rId8"/>
    <p:sldId id="262" r:id="rId9"/>
    <p:sldId id="258" r:id="rId10"/>
    <p:sldId id="259" r:id="rId11"/>
    <p:sldId id="260" r:id="rId12"/>
    <p:sldId id="261" r:id="rId13"/>
    <p:sldId id="270" r:id="rId14"/>
    <p:sldId id="271" r:id="rId15"/>
    <p:sldId id="273" r:id="rId16"/>
    <p:sldId id="274" r:id="rId17"/>
    <p:sldId id="276" r:id="rId18"/>
    <p:sldId id="277" r:id="rId19"/>
    <p:sldId id="278" r:id="rId20"/>
    <p:sldId id="279" r:id="rId21"/>
    <p:sldId id="280" r:id="rId22"/>
    <p:sldId id="281" r:id="rId23"/>
    <p:sldId id="282" r:id="rId24"/>
    <p:sldId id="283" r:id="rId25"/>
    <p:sldId id="263"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72"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2724BB-4A29-4133-A0B9-3F94E98DCAEB}" type="datetimeFigureOut">
              <a:rPr lang="id-ID" smtClean="0"/>
              <a:pPr/>
              <a:t>04/12/2015</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B58A75-D894-4DBE-97BD-0C86FB5669F2}"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4628C4-BD92-4A0C-8C97-04EBAF951678}" type="datetimeFigureOut">
              <a:rPr lang="en-US" smtClean="0"/>
              <a:pPr/>
              <a:t>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0933FE-D910-42F1-BCB3-BB2A516444C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p:spPr>
        <p:txBody>
          <a:bodyPr/>
          <a:lstStyle/>
          <a:p>
            <a:endParaRPr lang="id-ID" smtClean="0"/>
          </a:p>
        </p:txBody>
      </p:sp>
      <p:sp>
        <p:nvSpPr>
          <p:cNvPr id="150532" name="Slide Number Placeholder 3"/>
          <p:cNvSpPr>
            <a:spLocks noGrp="1"/>
          </p:cNvSpPr>
          <p:nvPr>
            <p:ph type="sldNum" sz="quarter" idx="5"/>
          </p:nvPr>
        </p:nvSpPr>
        <p:spPr>
          <a:noFill/>
        </p:spPr>
        <p:txBody>
          <a:bodyPr/>
          <a:lstStyle/>
          <a:p>
            <a:fld id="{FCDE4927-45F5-49E7-BEBD-B02C2696F860}"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p:spPr>
        <p:txBody>
          <a:bodyPr/>
          <a:lstStyle/>
          <a:p>
            <a:endParaRPr lang="id-ID" smtClean="0"/>
          </a:p>
        </p:txBody>
      </p:sp>
      <p:sp>
        <p:nvSpPr>
          <p:cNvPr id="143364" name="Slide Number Placeholder 3"/>
          <p:cNvSpPr>
            <a:spLocks noGrp="1"/>
          </p:cNvSpPr>
          <p:nvPr>
            <p:ph type="sldNum" sz="quarter" idx="5"/>
          </p:nvPr>
        </p:nvSpPr>
        <p:spPr>
          <a:noFill/>
        </p:spPr>
        <p:txBody>
          <a:bodyPr/>
          <a:lstStyle/>
          <a:p>
            <a:fld id="{2A39B040-5084-4DA5-A88C-9B44982BB1D7}"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p:spPr>
        <p:txBody>
          <a:bodyPr/>
          <a:lstStyle/>
          <a:p>
            <a:endParaRPr lang="id-ID" smtClean="0"/>
          </a:p>
        </p:txBody>
      </p:sp>
      <p:sp>
        <p:nvSpPr>
          <p:cNvPr id="144388" name="Slide Number Placeholder 3"/>
          <p:cNvSpPr>
            <a:spLocks noGrp="1"/>
          </p:cNvSpPr>
          <p:nvPr>
            <p:ph type="sldNum" sz="quarter" idx="5"/>
          </p:nvPr>
        </p:nvSpPr>
        <p:spPr>
          <a:noFill/>
        </p:spPr>
        <p:txBody>
          <a:bodyPr/>
          <a:lstStyle/>
          <a:p>
            <a:fld id="{C1E4F403-2D89-42D0-8A05-E595DE59CB9C}"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p:spPr>
        <p:txBody>
          <a:bodyPr/>
          <a:lstStyle/>
          <a:p>
            <a:endParaRPr lang="id-ID" smtClean="0"/>
          </a:p>
        </p:txBody>
      </p:sp>
      <p:sp>
        <p:nvSpPr>
          <p:cNvPr id="145412" name="Slide Number Placeholder 3"/>
          <p:cNvSpPr>
            <a:spLocks noGrp="1"/>
          </p:cNvSpPr>
          <p:nvPr>
            <p:ph type="sldNum" sz="quarter" idx="5"/>
          </p:nvPr>
        </p:nvSpPr>
        <p:spPr>
          <a:noFill/>
        </p:spPr>
        <p:txBody>
          <a:bodyPr/>
          <a:lstStyle/>
          <a:p>
            <a:fld id="{DFA7C034-D071-4185-8ABB-9755F2CA8519}" type="slidenum">
              <a:rPr lang="en-US" smtClean="0"/>
              <a:pPr/>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5175B8F-314E-4B8F-A2C4-9B15F622F843}" type="datetimeFigureOut">
              <a:rPr lang="id-ID" smtClean="0"/>
              <a:pPr/>
              <a:t>04/12/2015</a:t>
            </a:fld>
            <a:endParaRPr lang="id-ID"/>
          </a:p>
        </p:txBody>
      </p:sp>
      <p:sp>
        <p:nvSpPr>
          <p:cNvPr id="17" name="Footer Placeholder 16"/>
          <p:cNvSpPr>
            <a:spLocks noGrp="1"/>
          </p:cNvSpPr>
          <p:nvPr>
            <p:ph type="ftr" sz="quarter" idx="11"/>
          </p:nvPr>
        </p:nvSpPr>
        <p:spPr>
          <a:xfrm>
            <a:off x="2898648" y="6355080"/>
            <a:ext cx="3474720" cy="365760"/>
          </a:xfrm>
        </p:spPr>
        <p:txBody>
          <a:bodyPr/>
          <a:lstStyle/>
          <a:p>
            <a:endParaRPr lang="id-ID"/>
          </a:p>
        </p:txBody>
      </p:sp>
      <p:sp>
        <p:nvSpPr>
          <p:cNvPr id="29" name="Slide Number Placeholder 28"/>
          <p:cNvSpPr>
            <a:spLocks noGrp="1"/>
          </p:cNvSpPr>
          <p:nvPr>
            <p:ph type="sldNum" sz="quarter" idx="12"/>
          </p:nvPr>
        </p:nvSpPr>
        <p:spPr>
          <a:xfrm>
            <a:off x="1216152" y="6355080"/>
            <a:ext cx="1219200" cy="365760"/>
          </a:xfrm>
        </p:spPr>
        <p:txBody>
          <a:bodyPr/>
          <a:lstStyle/>
          <a:p>
            <a:fld id="{85ADE326-5F96-4185-9442-E278DA8D11BF}" type="slidenum">
              <a:rPr lang="id-ID" smtClean="0"/>
              <a:pPr/>
              <a:t>‹#›</a:t>
            </a:fld>
            <a:endParaRPr lang="id-ID"/>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ADE326-5F96-4185-9442-E278DA8D11B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ADE326-5F96-4185-9442-E278DA8D11BF}" type="slidenum">
              <a:rPr lang="id-ID" smtClean="0"/>
              <a:pPr/>
              <a:t>‹#›</a:t>
            </a:fld>
            <a:endParaRPr lang="id-ID"/>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ADE326-5F96-4185-9442-E278DA8D11BF}" type="slidenum">
              <a:rPr lang="id-ID" smtClean="0"/>
              <a:pPr/>
              <a:t>‹#›</a:t>
            </a:fld>
            <a:endParaRPr lang="id-ID"/>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5175B8F-314E-4B8F-A2C4-9B15F622F843}" type="datetimeFigureOut">
              <a:rPr lang="id-ID" smtClean="0"/>
              <a:pPr/>
              <a:t>04/12/2015</a:t>
            </a:fld>
            <a:endParaRPr lang="id-ID"/>
          </a:p>
        </p:txBody>
      </p:sp>
      <p:sp>
        <p:nvSpPr>
          <p:cNvPr id="5" name="Footer Placeholder 4"/>
          <p:cNvSpPr>
            <a:spLocks noGrp="1"/>
          </p:cNvSpPr>
          <p:nvPr>
            <p:ph type="ftr" sz="quarter" idx="11"/>
          </p:nvPr>
        </p:nvSpPr>
        <p:spPr>
          <a:xfrm>
            <a:off x="2898648" y="6355080"/>
            <a:ext cx="3474720" cy="365760"/>
          </a:xfrm>
        </p:spPr>
        <p:txBody>
          <a:bodyPr/>
          <a:lstStyle/>
          <a:p>
            <a:endParaRPr lang="id-ID"/>
          </a:p>
        </p:txBody>
      </p:sp>
      <p:sp>
        <p:nvSpPr>
          <p:cNvPr id="6" name="Slide Number Placeholder 5"/>
          <p:cNvSpPr>
            <a:spLocks noGrp="1"/>
          </p:cNvSpPr>
          <p:nvPr>
            <p:ph type="sldNum" sz="quarter" idx="12"/>
          </p:nvPr>
        </p:nvSpPr>
        <p:spPr>
          <a:xfrm>
            <a:off x="1069848" y="6355080"/>
            <a:ext cx="1520952" cy="365760"/>
          </a:xfrm>
        </p:spPr>
        <p:txBody>
          <a:bodyPr/>
          <a:lstStyle/>
          <a:p>
            <a:fld id="{85ADE326-5F96-4185-9442-E278DA8D11BF}" type="slidenum">
              <a:rPr lang="id-ID" smtClean="0"/>
              <a:pPr/>
              <a:t>‹#›</a:t>
            </a:fld>
            <a:endParaRPr lang="id-ID"/>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ADE326-5F96-4185-9442-E278DA8D11BF}" type="slidenum">
              <a:rPr lang="id-ID" smtClean="0"/>
              <a:pPr/>
              <a:t>‹#›</a:t>
            </a:fld>
            <a:endParaRPr lang="id-ID"/>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ADE326-5F96-4185-9442-E278DA8D11BF}" type="slidenum">
              <a:rPr lang="id-ID" smtClean="0"/>
              <a:pPr/>
              <a:t>‹#›</a:t>
            </a:fld>
            <a:endParaRPr lang="id-ID"/>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ADE326-5F96-4185-9442-E278DA8D11BF}" type="slidenum">
              <a:rPr lang="id-ID" smtClean="0"/>
              <a:pPr/>
              <a:t>‹#›</a:t>
            </a:fld>
            <a:endParaRPr lang="id-ID"/>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ADE326-5F96-4185-9442-E278DA8D11BF}" type="slidenum">
              <a:rPr lang="id-ID" smtClean="0"/>
              <a:pPr/>
              <a:t>‹#›</a:t>
            </a:fld>
            <a:endParaRPr lang="id-ID"/>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ADE326-5F96-4185-9442-E278DA8D11BF}" type="slidenum">
              <a:rPr lang="id-ID" smtClean="0"/>
              <a:pPr/>
              <a:t>‹#›</a:t>
            </a:fld>
            <a:endParaRPr lang="id-ID"/>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5175B8F-314E-4B8F-A2C4-9B15F622F843}" type="datetimeFigureOut">
              <a:rPr lang="id-ID" smtClean="0"/>
              <a:pPr/>
              <a:t>04/12/2015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ADE326-5F96-4185-9442-E278DA8D11BF}" type="slidenum">
              <a:rPr lang="id-ID" smtClean="0"/>
              <a:pPr/>
              <a:t>‹#›</a:t>
            </a:fld>
            <a:endParaRPr lang="id-ID"/>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5175B8F-314E-4B8F-A2C4-9B15F622F843}" type="datetimeFigureOut">
              <a:rPr lang="id-ID" smtClean="0"/>
              <a:pPr/>
              <a:t>04/12/2015</a:t>
            </a:fld>
            <a:endParaRPr lang="id-ID"/>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85ADE326-5F96-4185-9442-E278DA8D11BF}" type="slidenum">
              <a:rPr lang="id-ID" smtClean="0"/>
              <a:pPr/>
              <a:t>‹#›</a:t>
            </a:fld>
            <a:endParaRPr lang="id-ID"/>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ads3.kompasads.com/new/www/delivery/ck.php?oaparams=2__bannerid=9541__zoneid=0__cb=%7brandom%7d__oadest=http://www.urbanesia.co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megapolitan.kompas.com/read/2012/02/01/20285865/Mulai.Januari.2012.Pajak.Restoran.Sudah.Berlak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PAJAK HOTEL</a:t>
            </a:r>
            <a:r>
              <a:rPr lang="en-US" dirty="0" smtClean="0"/>
              <a:t> &amp; PAJAK RESTORAN</a:t>
            </a:r>
            <a:endParaRPr lang="id-ID" dirty="0"/>
          </a:p>
        </p:txBody>
      </p:sp>
      <p:sp>
        <p:nvSpPr>
          <p:cNvPr id="3" name="Subtitle 2"/>
          <p:cNvSpPr>
            <a:spLocks noGrp="1"/>
          </p:cNvSpPr>
          <p:nvPr>
            <p:ph type="subTitle" idx="1"/>
          </p:nvPr>
        </p:nvSpPr>
        <p:spPr/>
        <p:txBody>
          <a:bodyPr>
            <a:normAutofit fontScale="70000" lnSpcReduction="20000"/>
          </a:bodyPr>
          <a:lstStyle/>
          <a:p>
            <a:r>
              <a:rPr lang="id-ID" dirty="0" smtClean="0"/>
              <a:t>TIM DOSEN PDRD</a:t>
            </a:r>
          </a:p>
          <a:p>
            <a:r>
              <a:rPr lang="id-ID" dirty="0" smtClean="0"/>
              <a:t>DIA FISIP UI</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Subjek Pajak &amp; Wajib Pajak Hotel</a:t>
            </a:r>
            <a:endParaRPr lang="id-ID" dirty="0"/>
          </a:p>
        </p:txBody>
      </p:sp>
      <p:sp>
        <p:nvSpPr>
          <p:cNvPr id="3" name="Content Placeholder 2"/>
          <p:cNvSpPr>
            <a:spLocks noGrp="1"/>
          </p:cNvSpPr>
          <p:nvPr>
            <p:ph sz="quarter" idx="1"/>
          </p:nvPr>
        </p:nvSpPr>
        <p:spPr/>
        <p:txBody>
          <a:bodyPr/>
          <a:lstStyle/>
          <a:p>
            <a:r>
              <a:rPr lang="id-ID" sz="3600" dirty="0" smtClean="0"/>
              <a:t>Subjek </a:t>
            </a:r>
            <a:r>
              <a:rPr lang="id-ID" sz="3600" dirty="0"/>
              <a:t>Pajak </a:t>
            </a:r>
            <a:r>
              <a:rPr lang="id-ID" dirty="0"/>
              <a:t>Hotel adalah orang pribadi atau Badan yang </a:t>
            </a:r>
            <a:r>
              <a:rPr lang="id-ID" sz="3600" dirty="0"/>
              <a:t>melakukan pembayaran </a:t>
            </a:r>
            <a:r>
              <a:rPr lang="id-ID" dirty="0"/>
              <a:t>kepada orang pribadi atau Badan yang mengusahakan Hotel</a:t>
            </a:r>
            <a:r>
              <a:rPr lang="id-ID" dirty="0" smtClean="0"/>
              <a:t>. (Pasal 33 ayat 1)</a:t>
            </a:r>
            <a:endParaRPr lang="id-ID" dirty="0"/>
          </a:p>
          <a:p>
            <a:r>
              <a:rPr lang="id-ID" sz="3600" dirty="0" smtClean="0"/>
              <a:t>Wajib </a:t>
            </a:r>
            <a:r>
              <a:rPr lang="id-ID" sz="3600" dirty="0"/>
              <a:t>Pajak </a:t>
            </a:r>
            <a:r>
              <a:rPr lang="id-ID" dirty="0"/>
              <a:t>Hotel adalah orang pribadi atau Badan yang </a:t>
            </a:r>
            <a:r>
              <a:rPr lang="id-ID" sz="3200" dirty="0"/>
              <a:t>mengusahakan Hotel</a:t>
            </a:r>
            <a:r>
              <a:rPr lang="id-ID" dirty="0" smtClean="0"/>
              <a:t>. (Pasal 33 ayat 2)</a:t>
            </a:r>
            <a:endParaRPr lang="id-ID" dirty="0"/>
          </a:p>
          <a:p>
            <a:pPr>
              <a:buNone/>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i="1" dirty="0" smtClean="0"/>
              <a:t>Tax Formula (1)</a:t>
            </a:r>
            <a:endParaRPr lang="id-ID" i="1" dirty="0"/>
          </a:p>
        </p:txBody>
      </p:sp>
      <p:sp>
        <p:nvSpPr>
          <p:cNvPr id="3" name="Content Placeholder 2"/>
          <p:cNvSpPr>
            <a:spLocks noGrp="1"/>
          </p:cNvSpPr>
          <p:nvPr>
            <p:ph sz="quarter" idx="1"/>
          </p:nvPr>
        </p:nvSpPr>
        <p:spPr>
          <a:xfrm>
            <a:off x="357158" y="1285860"/>
            <a:ext cx="8501122" cy="5357850"/>
          </a:xfrm>
        </p:spPr>
        <p:txBody>
          <a:bodyPr>
            <a:noAutofit/>
          </a:bodyPr>
          <a:lstStyle/>
          <a:p>
            <a:pPr>
              <a:buNone/>
            </a:pPr>
            <a:r>
              <a:rPr lang="id-ID" sz="2800" b="1" i="1" dirty="0" smtClean="0"/>
              <a:t>Tax Base</a:t>
            </a:r>
            <a:r>
              <a:rPr lang="id-ID" sz="2800" i="1" dirty="0" smtClean="0"/>
              <a:t> : </a:t>
            </a:r>
            <a:r>
              <a:rPr lang="id-ID" sz="2800" dirty="0" smtClean="0"/>
              <a:t>Dasar </a:t>
            </a:r>
            <a:r>
              <a:rPr lang="id-ID" sz="2800" dirty="0"/>
              <a:t>pengenaan Pajak Hotel adalah jumlah pembayaran atau yang seharusnya dibayar kepada Hotel</a:t>
            </a:r>
            <a:r>
              <a:rPr lang="id-ID" sz="2800" dirty="0" smtClean="0"/>
              <a:t>. </a:t>
            </a:r>
          </a:p>
          <a:p>
            <a:pPr>
              <a:buNone/>
            </a:pPr>
            <a:r>
              <a:rPr lang="id-ID" sz="2800" b="1" dirty="0" smtClean="0"/>
              <a:t>Perda DKI No 11 Tahun 2010 Tentang Pajak Hotel</a:t>
            </a:r>
          </a:p>
          <a:p>
            <a:r>
              <a:rPr lang="id-ID" sz="2800" dirty="0" smtClean="0"/>
              <a:t>Yang dimaksud dengan </a:t>
            </a:r>
            <a:r>
              <a:rPr lang="id-ID" sz="3600" dirty="0" smtClean="0"/>
              <a:t>pembayaran</a:t>
            </a:r>
            <a:r>
              <a:rPr lang="id-ID" sz="2800" dirty="0" smtClean="0"/>
              <a:t> atau </a:t>
            </a:r>
            <a:r>
              <a:rPr lang="id-ID" sz="3600" dirty="0" smtClean="0"/>
              <a:t>seharusnya dibayar </a:t>
            </a:r>
            <a:r>
              <a:rPr lang="id-ID" sz="2800" dirty="0" smtClean="0"/>
              <a:t>adalah jumlah yang diterima atau seharusnya diterima sebagai imbalan atas penyerahan jasa sebagai pembayaran.</a:t>
            </a:r>
            <a:br>
              <a:rPr lang="id-ID" sz="2800" dirty="0" smtClean="0"/>
            </a:br>
            <a:r>
              <a:rPr lang="id-ID" sz="2800" dirty="0" smtClean="0"/>
              <a:t>Penyerahan jasa adalah pelayanan jasa yang diberikan oleh hotel baik sendiri maupun kerjasama dengan pihak lain.</a:t>
            </a:r>
            <a:br>
              <a:rPr lang="id-ID" sz="2800" dirty="0" smtClean="0"/>
            </a:br>
            <a:endParaRPr lang="id-ID"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i="1" dirty="0" smtClean="0"/>
              <a:t>Tax Formula (2)</a:t>
            </a:r>
            <a:endParaRPr lang="id-ID" dirty="0"/>
          </a:p>
        </p:txBody>
      </p:sp>
      <p:sp>
        <p:nvSpPr>
          <p:cNvPr id="3" name="Content Placeholder 2"/>
          <p:cNvSpPr>
            <a:spLocks noGrp="1"/>
          </p:cNvSpPr>
          <p:nvPr>
            <p:ph sz="quarter" idx="1"/>
          </p:nvPr>
        </p:nvSpPr>
        <p:spPr/>
        <p:txBody>
          <a:bodyPr>
            <a:normAutofit/>
          </a:bodyPr>
          <a:lstStyle/>
          <a:p>
            <a:r>
              <a:rPr lang="id-ID" dirty="0" smtClean="0"/>
              <a:t>Contoh :</a:t>
            </a:r>
            <a:br>
              <a:rPr lang="id-ID" dirty="0" smtClean="0"/>
            </a:br>
            <a:r>
              <a:rPr lang="id-ID" dirty="0" smtClean="0"/>
              <a:t>Pelayanan jasa transportasi yang disediakan hotel bekerja sama dengan perusahaan transportasi (taksi), dan hotel menerima pembayaran (bagian dari pembayaran dari pelayanan jasa transportasi tersebut).</a:t>
            </a:r>
          </a:p>
          <a:p>
            <a:r>
              <a:rPr lang="id-ID" sz="4000" i="1" dirty="0" smtClean="0"/>
              <a:t>Tax Rate </a:t>
            </a:r>
            <a:r>
              <a:rPr lang="id-ID" i="1" dirty="0" smtClean="0"/>
              <a:t>: </a:t>
            </a:r>
            <a:r>
              <a:rPr lang="id-ID" dirty="0" smtClean="0"/>
              <a:t>Tarif Pajak Hotel ditetapkan </a:t>
            </a:r>
            <a:r>
              <a:rPr lang="id-ID" sz="3200" dirty="0" smtClean="0"/>
              <a:t>paling tinggi sebesar 10% </a:t>
            </a:r>
            <a:r>
              <a:rPr lang="id-ID" dirty="0" smtClean="0"/>
              <a:t>(sepuluh persen). (Pasal 35 ayat 1)</a:t>
            </a:r>
          </a:p>
          <a:p>
            <a:r>
              <a:rPr lang="id-ID" sz="3600" dirty="0" smtClean="0"/>
              <a:t>DKI </a:t>
            </a:r>
            <a:r>
              <a:rPr lang="id-ID" sz="3600" dirty="0" smtClean="0">
                <a:sym typeface="Wingdings" pitchFamily="2" charset="2"/>
              </a:rPr>
              <a:t> tarif Pajak Hotel 10%</a:t>
            </a:r>
            <a:endParaRPr lang="id-ID" sz="3600" dirty="0" smtClean="0"/>
          </a:p>
          <a:p>
            <a:endParaRPr lang="id-ID" dirty="0" smtClean="0"/>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PAJAK RESTORAN</a:t>
            </a:r>
            <a:endParaRPr lang="en-US" dirty="0"/>
          </a:p>
        </p:txBody>
      </p:sp>
      <p:pic>
        <p:nvPicPr>
          <p:cNvPr id="5" name="Picture 2" descr="http://frankdjeby.files.wordpress.com/2009/07/restoran-terbaik1.jpg"/>
          <p:cNvPicPr>
            <a:picLocks noGrp="1" noChangeAspect="1" noChangeArrowheads="1"/>
          </p:cNvPicPr>
          <p:nvPr>
            <p:ph sz="quarter" idx="1"/>
          </p:nvPr>
        </p:nvPicPr>
        <p:blipFill>
          <a:blip r:embed="rId2"/>
          <a:stretch>
            <a:fillRect/>
          </a:stretch>
        </p:blipFill>
        <p:spPr bwMode="auto">
          <a:xfrm>
            <a:off x="1928794" y="1714488"/>
            <a:ext cx="4695825" cy="3571875"/>
          </a:xfrm>
          <a:prstGeom prst="rect">
            <a:avLst/>
          </a:prstGeom>
          <a:noFill/>
        </p:spPr>
      </p:pic>
      <p:sp>
        <p:nvSpPr>
          <p:cNvPr id="3" name="Subtitle 2"/>
          <p:cNvSpPr>
            <a:spLocks noGrp="1"/>
          </p:cNvSpPr>
          <p:nvPr>
            <p:ph type="subTitle" idx="4294967295"/>
          </p:nvPr>
        </p:nvSpPr>
        <p:spPr>
          <a:xfrm>
            <a:off x="500034" y="214291"/>
            <a:ext cx="6907241" cy="857256"/>
          </a:xfrm>
        </p:spPr>
        <p:txBody>
          <a:bodyPr>
            <a:normAutofit/>
          </a:bodyPr>
          <a:lstStyle/>
          <a:p>
            <a:pPr algn="ctr">
              <a:buNone/>
            </a:pPr>
            <a:r>
              <a:rPr lang="en-US" dirty="0" smtClean="0"/>
              <a:t>   	</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OBJEK PAJAK RESTORAN (1)</a:t>
            </a:r>
            <a:endParaRPr lang="id-ID"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id-ID" dirty="0" smtClean="0"/>
              <a:t>Merupakan Pajak Kabupaten/ Kota</a:t>
            </a:r>
          </a:p>
          <a:p>
            <a:pPr>
              <a:buFont typeface="Wingdings" pitchFamily="2" charset="2"/>
              <a:buChar char="q"/>
            </a:pPr>
            <a:r>
              <a:rPr lang="id-ID" dirty="0"/>
              <a:t>Objek Pajak Restoran adalah pelayanan yang disediakan oleh Restoran</a:t>
            </a:r>
            <a:r>
              <a:rPr lang="id-ID" dirty="0" smtClean="0"/>
              <a:t>. (Ayat 1 Pasal 37)</a:t>
            </a:r>
            <a:endParaRPr lang="id-ID" dirty="0"/>
          </a:p>
          <a:p>
            <a:pPr>
              <a:buFont typeface="Wingdings" pitchFamily="2" charset="2"/>
              <a:buChar char="q"/>
            </a:pPr>
            <a:r>
              <a:rPr lang="id-ID" dirty="0"/>
              <a:t>Pelayanan yang disediakan </a:t>
            </a:r>
            <a:r>
              <a:rPr lang="id-ID" dirty="0" smtClean="0"/>
              <a:t>meliputi: </a:t>
            </a:r>
            <a:r>
              <a:rPr lang="id-ID" dirty="0"/>
              <a:t>pelayanan penjualan makanan dan/atau minuman yang dikonsumsi oleh pembeli, baik dikonsumsi di tempat pelayanan maupun ditempat lain. </a:t>
            </a:r>
            <a:endParaRPr lang="en-US" dirty="0" smtClean="0"/>
          </a:p>
          <a:p>
            <a:pPr>
              <a:buFont typeface="Wingdings" pitchFamily="2" charset="2"/>
              <a:buChar char="q"/>
            </a:pPr>
            <a:r>
              <a:rPr lang="id-ID" dirty="0" smtClean="0"/>
              <a:t>Tidak termasuk objek Pajak Restoran : pelayanan yang disediakan oleh Restoran yang </a:t>
            </a:r>
            <a:r>
              <a:rPr lang="id-ID" b="1" dirty="0" smtClean="0"/>
              <a:t>nilai penjualannya tidak melebihi batas tertentu </a:t>
            </a:r>
            <a:r>
              <a:rPr lang="id-ID" b="1" i="1" dirty="0" smtClean="0"/>
              <a:t>(treshhold</a:t>
            </a:r>
            <a:r>
              <a:rPr lang="id-ID" b="1" dirty="0" smtClean="0"/>
              <a:t>)</a:t>
            </a:r>
            <a:r>
              <a:rPr lang="id-ID" dirty="0" smtClean="0"/>
              <a:t> yang ditetapkan dengan Peraturan Daerah. </a:t>
            </a:r>
          </a:p>
          <a:p>
            <a:pPr>
              <a:buFont typeface="Wingdings" pitchFamily="2" charset="2"/>
              <a:buChar char="q"/>
            </a:pPr>
            <a:r>
              <a:rPr lang="id-ID" dirty="0" smtClean="0"/>
              <a:t>Issue : </a:t>
            </a:r>
            <a:r>
              <a:rPr lang="id-ID" b="1" dirty="0" smtClean="0"/>
              <a:t>Kebijakan besaran </a:t>
            </a:r>
            <a:r>
              <a:rPr lang="id-ID" b="1" i="1" dirty="0" smtClean="0"/>
              <a:t>treshhold</a:t>
            </a:r>
            <a:endParaRPr lang="id-ID" b="1" dirty="0" smtClean="0"/>
          </a:p>
          <a:p>
            <a:pPr>
              <a:buFont typeface="Wingdings" pitchFamily="2" charset="2"/>
              <a:buChar char="q"/>
            </a:pPr>
            <a:endParaRPr lang="id-ID" dirty="0"/>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SUBJEK PAJAK RESTORAN</a:t>
            </a:r>
            <a:endParaRPr lang="id-ID" dirty="0"/>
          </a:p>
        </p:txBody>
      </p:sp>
      <p:sp>
        <p:nvSpPr>
          <p:cNvPr id="3" name="Content Placeholder 2"/>
          <p:cNvSpPr>
            <a:spLocks noGrp="1"/>
          </p:cNvSpPr>
          <p:nvPr>
            <p:ph idx="1"/>
          </p:nvPr>
        </p:nvSpPr>
        <p:spPr/>
        <p:txBody>
          <a:bodyPr/>
          <a:lstStyle/>
          <a:p>
            <a:pPr algn="ctr">
              <a:buNone/>
            </a:pPr>
            <a:r>
              <a:rPr lang="id-ID" dirty="0" smtClean="0"/>
              <a:t>Pasal 38 UU PDRD</a:t>
            </a:r>
          </a:p>
          <a:p>
            <a:r>
              <a:rPr lang="id-ID" dirty="0" smtClean="0"/>
              <a:t>Subjek </a:t>
            </a:r>
            <a:r>
              <a:rPr lang="id-ID" dirty="0"/>
              <a:t>Pajak Restoran adalah orang pribadi atau Badan yang membeli makanan dan/atau minuman dari Restoran.</a:t>
            </a:r>
          </a:p>
          <a:p>
            <a:r>
              <a:rPr lang="id-ID" dirty="0"/>
              <a:t>Wajib Pajak Restoran adalah orang pribadi atau Badan yang mengusahakan </a:t>
            </a:r>
            <a:r>
              <a:rPr lang="id-ID" dirty="0" smtClean="0"/>
              <a:t>Restoran </a:t>
            </a:r>
            <a:r>
              <a:rPr lang="id-ID" dirty="0" smtClean="0">
                <a:sym typeface="Wingdings" pitchFamily="2" charset="2"/>
              </a:rPr>
              <a:t> WP menurut KUP</a:t>
            </a:r>
            <a:endParaRPr lang="id-ID" dirty="0"/>
          </a:p>
          <a:p>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i="1" dirty="0" smtClean="0"/>
              <a:t>Tax Formula</a:t>
            </a:r>
            <a:endParaRPr lang="id-ID" i="1" dirty="0"/>
          </a:p>
        </p:txBody>
      </p:sp>
      <p:sp>
        <p:nvSpPr>
          <p:cNvPr id="3" name="Content Placeholder 2"/>
          <p:cNvSpPr>
            <a:spLocks noGrp="1"/>
          </p:cNvSpPr>
          <p:nvPr>
            <p:ph idx="1"/>
          </p:nvPr>
        </p:nvSpPr>
        <p:spPr>
          <a:xfrm>
            <a:off x="285720" y="1142984"/>
            <a:ext cx="8643998" cy="5429288"/>
          </a:xfrm>
        </p:spPr>
        <p:txBody>
          <a:bodyPr>
            <a:normAutofit lnSpcReduction="10000"/>
          </a:bodyPr>
          <a:lstStyle/>
          <a:p>
            <a:pPr>
              <a:buFont typeface="Wingdings" pitchFamily="2" charset="2"/>
              <a:buChar char="q"/>
            </a:pPr>
            <a:r>
              <a:rPr lang="id-ID" i="1" dirty="0" smtClean="0"/>
              <a:t>Tax Base </a:t>
            </a:r>
            <a:r>
              <a:rPr lang="id-ID" dirty="0" smtClean="0"/>
              <a:t>(Dasar Pengenaan Pajak) : </a:t>
            </a:r>
            <a:r>
              <a:rPr lang="id-ID" dirty="0"/>
              <a:t>Dasar pengenaan Pajak Restoran adalah jumlah pembayaran yang diterima atau yang seharusnya diterima Restoran</a:t>
            </a:r>
            <a:r>
              <a:rPr lang="id-ID" dirty="0" smtClean="0"/>
              <a:t>. (Pasal 39)</a:t>
            </a:r>
          </a:p>
          <a:p>
            <a:pPr>
              <a:buFont typeface="Wingdings" pitchFamily="2" charset="2"/>
              <a:buChar char="q"/>
            </a:pPr>
            <a:r>
              <a:rPr lang="id-ID" dirty="0" smtClean="0"/>
              <a:t>Yang dimaksud dengan ”YANG SEHARUSNYA DIBAYAR” adalah: </a:t>
            </a:r>
          </a:p>
          <a:p>
            <a:pPr marL="514350" indent="-514350">
              <a:buFont typeface="+mj-lt"/>
              <a:buAutoNum type="alphaLcParenR"/>
            </a:pPr>
            <a:r>
              <a:rPr lang="id-ID" dirty="0" smtClean="0"/>
              <a:t>Service charge yang dibebankan kepada konsumen;</a:t>
            </a:r>
          </a:p>
          <a:p>
            <a:pPr marL="514350" indent="-514350">
              <a:buFont typeface="+mj-lt"/>
              <a:buAutoNum type="alphaLcParenR"/>
            </a:pPr>
            <a:r>
              <a:rPr lang="id-ID" dirty="0" smtClean="0"/>
              <a:t>Potongan harga yang diberikan kepada konsumen. </a:t>
            </a:r>
          </a:p>
          <a:p>
            <a:pPr>
              <a:buFont typeface="Wingdings" pitchFamily="2" charset="2"/>
              <a:buChar char="q"/>
            </a:pPr>
            <a:r>
              <a:rPr lang="id-ID" i="1" dirty="0" smtClean="0"/>
              <a:t>Tax Rate </a:t>
            </a:r>
            <a:r>
              <a:rPr lang="id-ID" dirty="0" smtClean="0"/>
              <a:t>(Tarif </a:t>
            </a:r>
            <a:r>
              <a:rPr lang="id-ID" dirty="0"/>
              <a:t>Pajak </a:t>
            </a:r>
            <a:r>
              <a:rPr lang="id-ID" dirty="0" smtClean="0"/>
              <a:t>Restoran) </a:t>
            </a:r>
            <a:r>
              <a:rPr lang="id-ID" dirty="0"/>
              <a:t>ditetapkan paling tinggi sebesar 10% (sepuluh persen</a:t>
            </a:r>
            <a:r>
              <a:rPr lang="id-ID" dirty="0" smtClean="0"/>
              <a:t>). (Pasal 40)</a:t>
            </a:r>
            <a:endParaRPr lang="en-US" dirty="0" smtClean="0"/>
          </a:p>
          <a:p>
            <a:pPr algn="ctr">
              <a:buNone/>
            </a:pPr>
            <a:r>
              <a:rPr lang="id-ID" i="1" dirty="0" smtClean="0"/>
              <a:t>Tax Formula </a:t>
            </a:r>
            <a:r>
              <a:rPr lang="id-ID" dirty="0" smtClean="0"/>
              <a:t>: </a:t>
            </a:r>
            <a:r>
              <a:rPr lang="id-ID" i="1" dirty="0" smtClean="0"/>
              <a:t>Tax Base x Tax Rate (Pasal 41)</a:t>
            </a:r>
          </a:p>
          <a:p>
            <a:r>
              <a:rPr lang="id-ID" dirty="0" smtClean="0"/>
              <a:t>Masa Pajak Restoran : Jangka Waktu yang lamanya sama dengan satu bulan</a:t>
            </a:r>
          </a:p>
          <a:p>
            <a:r>
              <a:rPr lang="id-ID" dirty="0" smtClean="0"/>
              <a:t>Bagian dari bulan dihitung satu bulan</a:t>
            </a:r>
          </a:p>
          <a:p>
            <a:pPr>
              <a:buFont typeface="Wingdings" pitchFamily="2" charset="2"/>
              <a:buChar char="q"/>
            </a:pP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Kasus Pajak Restoran DKI Jakarta (1)</a:t>
            </a:r>
            <a:endParaRPr lang="id-ID" dirty="0"/>
          </a:p>
        </p:txBody>
      </p:sp>
      <p:sp>
        <p:nvSpPr>
          <p:cNvPr id="3" name="Content Placeholder 2"/>
          <p:cNvSpPr>
            <a:spLocks noGrp="1"/>
          </p:cNvSpPr>
          <p:nvPr>
            <p:ph idx="1"/>
          </p:nvPr>
        </p:nvSpPr>
        <p:spPr/>
        <p:txBody>
          <a:bodyPr>
            <a:normAutofit/>
          </a:bodyPr>
          <a:lstStyle/>
          <a:p>
            <a:r>
              <a:rPr lang="id-ID" b="1" dirty="0" smtClean="0"/>
              <a:t>JAKARTA, KOMPAS.com</a:t>
            </a:r>
            <a:r>
              <a:rPr lang="id-ID" dirty="0" smtClean="0"/>
              <a:t> - Sejak 2010 lalu, isu mengenai pajak warung tegal ini ramai dibicarakan dan terus menjadi perdebatan. Menanggapi hal ini, Dinas Pelayanan Pajak DKI Jakarta menjelaskan bahwa yang ada sesungguhnya adalah pajak</a:t>
            </a:r>
            <a:r>
              <a:rPr lang="id-ID" u="sng" dirty="0">
                <a:hlinkClick r:id="rId2"/>
              </a:rPr>
              <a:t> restoran </a:t>
            </a:r>
            <a:r>
              <a:rPr lang="id-ID" dirty="0" smtClean="0"/>
              <a:t>sebesar </a:t>
            </a:r>
            <a:r>
              <a:rPr lang="id-ID" b="1" dirty="0" smtClean="0"/>
              <a:t>10 persen dari omset penjualan yang berlaku mulai Januari 2012 ini.</a:t>
            </a:r>
          </a:p>
          <a:p>
            <a:r>
              <a:rPr lang="id-ID" dirty="0" smtClean="0"/>
              <a:t>Kepala Dinas Pelayanan Pajak DKI Jakarta, Iwan Setiawandi, mengatakan bahwa sejak 29 Desember 2011 lalu Perda Pajak Restoran sudah diundangkan secara resmi dengan </a:t>
            </a:r>
            <a:r>
              <a:rPr lang="id-ID" b="1" dirty="0" smtClean="0"/>
              <a:t>Perda No. 11 tahun 2011, sehingga pada tahun 2012 ini sudah mulai berlaku</a:t>
            </a:r>
            <a:r>
              <a:rPr lang="id-ID" dirty="0" smtClean="0"/>
              <a:t>. </a:t>
            </a:r>
          </a:p>
          <a:p>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Kasus Pajak Restoran DKI Jakarta (2)</a:t>
            </a:r>
            <a:endParaRPr lang="id-ID" dirty="0"/>
          </a:p>
        </p:txBody>
      </p:sp>
      <p:sp>
        <p:nvSpPr>
          <p:cNvPr id="3" name="Content Placeholder 2"/>
          <p:cNvSpPr>
            <a:spLocks noGrp="1"/>
          </p:cNvSpPr>
          <p:nvPr>
            <p:ph idx="1"/>
          </p:nvPr>
        </p:nvSpPr>
        <p:spPr/>
        <p:txBody>
          <a:bodyPr>
            <a:normAutofit fontScale="92500" lnSpcReduction="10000"/>
          </a:bodyPr>
          <a:lstStyle/>
          <a:p>
            <a:r>
              <a:rPr lang="id-ID" sz="3500" dirty="0" smtClean="0"/>
              <a:t>"Memang harus segera diundangkan menjadi sebuah perda baru. Kalau tidak diundangkan maka tidak ada dasar hukum untuk memberlakukan pajak restoran di tahun 2012," kata Iwan ketika jumpa pers di Kantor Dinas Pelayanan Pajak DKI Jakarta, Jalan Abdul Muis, Jakarta Pusat, Rabu (1/2/2012).</a:t>
            </a:r>
          </a:p>
          <a:p>
            <a:r>
              <a:rPr lang="id-ID" sz="3500" dirty="0" smtClean="0"/>
              <a:t>Sebelum perda ini dikeluarkan, awalnya ada rapat untuk menentukan nilai batas tidak kena pajak bagi sebuah restoran.</a:t>
            </a:r>
          </a:p>
          <a:p>
            <a:pPr>
              <a:buNone/>
            </a:pPr>
            <a:endParaRPr lang="id-ID"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Kasus Pajak Restoran DKI Jakarta (3)</a:t>
            </a:r>
            <a:endParaRPr lang="id-ID" dirty="0"/>
          </a:p>
        </p:txBody>
      </p:sp>
      <p:sp>
        <p:nvSpPr>
          <p:cNvPr id="3" name="Content Placeholder 2"/>
          <p:cNvSpPr>
            <a:spLocks noGrp="1"/>
          </p:cNvSpPr>
          <p:nvPr>
            <p:ph idx="1"/>
          </p:nvPr>
        </p:nvSpPr>
        <p:spPr>
          <a:xfrm>
            <a:off x="1142976" y="1428736"/>
            <a:ext cx="7790712" cy="4819664"/>
          </a:xfrm>
        </p:spPr>
        <p:txBody>
          <a:bodyPr>
            <a:noAutofit/>
          </a:bodyPr>
          <a:lstStyle/>
          <a:p>
            <a:r>
              <a:rPr lang="id-ID" sz="2800" b="1" dirty="0" smtClean="0"/>
              <a:t>Angka batas tidak kena pajak yang sebelumnya sempat diajukan dalam Raperda Pajak Restoran adalah kurang dari Rp 60 juta per tahun atau Rp 5 juta per bulan atau Rp 167.000 per hari.</a:t>
            </a:r>
            <a:r>
              <a:rPr lang="id-ID" sz="2800" dirty="0" smtClean="0"/>
              <a:t> </a:t>
            </a:r>
          </a:p>
          <a:p>
            <a:r>
              <a:rPr lang="id-ID" sz="2800" dirty="0" smtClean="0"/>
              <a:t>Namun setelah melalui berbagai pembahasan dengan </a:t>
            </a:r>
            <a:r>
              <a:rPr lang="id-ID" sz="2800" b="1" dirty="0" smtClean="0"/>
              <a:t>Badan Legislasi Daerah (Balegda) DPRD DKI dan rapat kerja Komisi C DPRD DKI bersama pihak eksekutif dan koperasi warteg (Kowarteg)</a:t>
            </a:r>
            <a:r>
              <a:rPr lang="id-ID" sz="2800" dirty="0" smtClean="0"/>
              <a:t> pada tahun 2011 lalu, angka yang disepakati naik menjadi tiga kali lipat.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t>Dr. Haula Rosdiana, M.Si.</a:t>
            </a:r>
          </a:p>
        </p:txBody>
      </p:sp>
      <p:sp>
        <p:nvSpPr>
          <p:cNvPr id="6" name="Slide Number Placeholder 5"/>
          <p:cNvSpPr>
            <a:spLocks noGrp="1"/>
          </p:cNvSpPr>
          <p:nvPr>
            <p:ph type="sldNum" sz="quarter" idx="12"/>
          </p:nvPr>
        </p:nvSpPr>
        <p:spPr/>
        <p:txBody>
          <a:bodyPr/>
          <a:lstStyle/>
          <a:p>
            <a:pPr>
              <a:defRPr/>
            </a:pPr>
            <a:fld id="{C3A71FF6-D9CD-44C7-AC8B-25580EC31685}" type="slidenum">
              <a:rPr lang="en-US"/>
              <a:pPr>
                <a:defRPr/>
              </a:pPr>
              <a:t>2</a:t>
            </a:fld>
            <a:endParaRPr lang="en-US"/>
          </a:p>
        </p:txBody>
      </p:sp>
      <p:sp>
        <p:nvSpPr>
          <p:cNvPr id="66564" name="Rectangle 2"/>
          <p:cNvSpPr>
            <a:spLocks noGrp="1" noChangeArrowheads="1"/>
          </p:cNvSpPr>
          <p:nvPr>
            <p:ph type="title"/>
          </p:nvPr>
        </p:nvSpPr>
        <p:spPr/>
        <p:txBody>
          <a:bodyPr>
            <a:normAutofit/>
          </a:bodyPr>
          <a:lstStyle/>
          <a:p>
            <a:pPr algn="ctr" eaLnBrk="1" hangingPunct="1"/>
            <a:r>
              <a:rPr lang="en-US" sz="3400" b="1" dirty="0" err="1" smtClean="0"/>
              <a:t>Pajak</a:t>
            </a:r>
            <a:r>
              <a:rPr lang="en-US" sz="3400" b="1" dirty="0" smtClean="0"/>
              <a:t> </a:t>
            </a:r>
            <a:r>
              <a:rPr lang="en-US" sz="3400" b="1" dirty="0" err="1" smtClean="0"/>
              <a:t>Pusat</a:t>
            </a:r>
            <a:r>
              <a:rPr lang="en-US" sz="3400" b="1" dirty="0" smtClean="0"/>
              <a:t> </a:t>
            </a:r>
            <a:r>
              <a:rPr lang="en-US" sz="3400" b="1" dirty="0" err="1" smtClean="0"/>
              <a:t>vs</a:t>
            </a:r>
            <a:r>
              <a:rPr lang="en-US" sz="3400" b="1" dirty="0" smtClean="0"/>
              <a:t> Daerah</a:t>
            </a:r>
          </a:p>
        </p:txBody>
      </p:sp>
      <p:sp>
        <p:nvSpPr>
          <p:cNvPr id="66565" name="Rectangle 3"/>
          <p:cNvSpPr>
            <a:spLocks noGrp="1" noChangeArrowheads="1"/>
          </p:cNvSpPr>
          <p:nvPr>
            <p:ph type="body" idx="1"/>
          </p:nvPr>
        </p:nvSpPr>
        <p:spPr/>
        <p:txBody>
          <a:bodyPr/>
          <a:lstStyle/>
          <a:p>
            <a:pPr eaLnBrk="1" hangingPunct="1">
              <a:lnSpc>
                <a:spcPct val="90000"/>
              </a:lnSpc>
            </a:pPr>
            <a:r>
              <a:rPr lang="sv-SE" sz="2400" dirty="0" smtClean="0"/>
              <a:t>Berdasarkan otoritas pemungutnya, pajak dapat dibedakan menjadi : Pajak Pusat dan Pajak Daerah</a:t>
            </a:r>
          </a:p>
          <a:p>
            <a:pPr eaLnBrk="1" hangingPunct="1">
              <a:lnSpc>
                <a:spcPct val="90000"/>
              </a:lnSpc>
            </a:pPr>
            <a:r>
              <a:rPr lang="sv-SE" sz="2400" dirty="0" smtClean="0"/>
              <a:t>Pembedaan Pajak Pusat dan Pajak daerah umumnya dilakukan untuk menentukan kewenangan pemungutan pajak dan pemanfaatan/penggunaannya serta untuk menghindari adanya pajak berganda. </a:t>
            </a:r>
          </a:p>
          <a:p>
            <a:pPr eaLnBrk="1" hangingPunct="1">
              <a:lnSpc>
                <a:spcPct val="90000"/>
              </a:lnSpc>
            </a:pPr>
            <a:r>
              <a:rPr lang="sv-SE" sz="2400" dirty="0" smtClean="0"/>
              <a:t>Pada umumnya, pajak yang sudah dipungut oleh pemerintah pusat, tidak lagi dipungut oleh pemerintah daerah, begitu juga sebaliknya. </a:t>
            </a:r>
          </a:p>
          <a:p>
            <a:pPr eaLnBrk="1" hangingPunct="1">
              <a:lnSpc>
                <a:spcPct val="90000"/>
              </a:lnSpc>
            </a:pPr>
            <a:r>
              <a:rPr lang="sv-SE" sz="2400" dirty="0" smtClean="0"/>
              <a:t>Dalam pemungutan PPN di Indonesia misalnya, pemerintah pusat tidak menjadikan makanan dan minuman yang disajikan di hotel, restoran, rumah makan dan sejenisnya, karena menghindari pajak berganda dengan Pajak Daerah. </a:t>
            </a:r>
            <a:endParaRPr lang="en-US" sz="2400"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Kasus Pajak Restoran DKI Jakarta (4)</a:t>
            </a:r>
            <a:endParaRPr lang="id-ID" dirty="0"/>
          </a:p>
        </p:txBody>
      </p:sp>
      <p:sp>
        <p:nvSpPr>
          <p:cNvPr id="3" name="Content Placeholder 2"/>
          <p:cNvSpPr>
            <a:spLocks noGrp="1"/>
          </p:cNvSpPr>
          <p:nvPr>
            <p:ph idx="1"/>
          </p:nvPr>
        </p:nvSpPr>
        <p:spPr/>
        <p:txBody>
          <a:bodyPr>
            <a:normAutofit/>
          </a:bodyPr>
          <a:lstStyle/>
          <a:p>
            <a:r>
              <a:rPr lang="id-ID" dirty="0" smtClean="0"/>
              <a:t>"Akhirnya ditetapkan </a:t>
            </a:r>
            <a:r>
              <a:rPr lang="id-ID" b="1" dirty="0" smtClean="0"/>
              <a:t>batas minimal tidak kena pajak kurang dari Rp 200 juta per tahun atau Rp 16,6 juta per bulan atau Rp 550.000 per hari.</a:t>
            </a:r>
            <a:r>
              <a:rPr lang="id-ID" dirty="0" smtClean="0"/>
              <a:t> Kami menyadari warteg dikunjungi orang untuk kebutuhan hidup," pungkas Iwan</a:t>
            </a:r>
          </a:p>
          <a:p>
            <a:r>
              <a:rPr lang="id-ID" dirty="0" smtClean="0"/>
              <a:t>(</a:t>
            </a:r>
            <a:r>
              <a:rPr lang="id-ID" dirty="0" smtClean="0">
                <a:hlinkClick r:id="rId2"/>
              </a:rPr>
              <a:t>http://megapolitan.kompas.com/read/2012/02/01/20285865/Mulai.Januari.2012.Pajak.Restoran.Sudah.Berlaku</a:t>
            </a:r>
            <a:r>
              <a:rPr lang="id-ID" dirty="0" smtClean="0"/>
              <a:t> diunduh Senin, 19 November 2012)</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Presumptive Taxation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Presumptive taxation involves the use of indirect means to ascertain tax liability, which differ from the usual rules based on the taxpayer's accounts.  </a:t>
            </a:r>
          </a:p>
          <a:p>
            <a:r>
              <a:rPr lang="en-US" dirty="0" smtClean="0"/>
              <a:t>The term "presumptive" is used to indicate that there is a legal presumption that the taxpayer's income is no less than the amount resulting from application of the indirect method. </a:t>
            </a:r>
          </a:p>
          <a:p>
            <a:r>
              <a:rPr lang="en-US" dirty="0" smtClean="0"/>
              <a:t>As discussed below, this presumption may or may not be rebuttable. The concept covers a wide variety of alternative means of determining the tax base, ranging from methods of reconstructing income based on administrative practice, which can be rebutted by the taxpayer, to true minimum taxes with tax bases specified in legislation. (</a:t>
            </a:r>
            <a:r>
              <a:rPr lang="en-US" dirty="0" err="1" smtClean="0"/>
              <a:t>Thuronyi</a:t>
            </a:r>
            <a:r>
              <a:rPr lang="en-US" dirty="0" smtClean="0"/>
              <a:t>, 1996)</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52400"/>
            <a:ext cx="8186766" cy="776270"/>
          </a:xfrm>
        </p:spPr>
        <p:txBody>
          <a:bodyPr/>
          <a:lstStyle/>
          <a:p>
            <a:pPr algn="ctr"/>
            <a:r>
              <a:rPr lang="en-US" dirty="0" smtClean="0"/>
              <a:t>Presumptive Taxation</a:t>
            </a:r>
            <a:endParaRPr lang="en-US" dirty="0"/>
          </a:p>
        </p:txBody>
      </p:sp>
      <p:sp>
        <p:nvSpPr>
          <p:cNvPr id="3" name="Content Placeholder 2"/>
          <p:cNvSpPr>
            <a:spLocks noGrp="1"/>
          </p:cNvSpPr>
          <p:nvPr>
            <p:ph sz="quarter" idx="1"/>
          </p:nvPr>
        </p:nvSpPr>
        <p:spPr>
          <a:xfrm>
            <a:off x="285720" y="1214422"/>
            <a:ext cx="8643998" cy="5357850"/>
          </a:xfrm>
        </p:spPr>
        <p:txBody>
          <a:bodyPr>
            <a:normAutofit lnSpcReduction="10000"/>
          </a:bodyPr>
          <a:lstStyle/>
          <a:p>
            <a:r>
              <a:rPr lang="en-US" dirty="0" smtClean="0"/>
              <a:t>Presumptive techniques may be employed for a variety of reasons.  One is simplification, particularly in relation to the compliance burden on taxpayers with very low turnover (and the corresponding administrative burden of auditing such taxpayers). </a:t>
            </a:r>
          </a:p>
          <a:p>
            <a:r>
              <a:rPr lang="en-US" dirty="0" smtClean="0"/>
              <a:t>A second is to combat tax avoidance or evasion (which works only if the indicators on which the presumption is based are more difficult to hide than those forming the basis for accounting records).  </a:t>
            </a:r>
          </a:p>
          <a:p>
            <a:r>
              <a:rPr lang="en-US" dirty="0" smtClean="0"/>
              <a:t>Third, by providing objective indicators for tax assessment, presumptive methods may lead to a more equitable distribution of the tax burden, when normal accounts-based methods are unreliable because of problems of taxpayer compliance or administrative corruption</a:t>
            </a:r>
            <a:r>
              <a:rPr lang="en-US" smtClean="0"/>
              <a:t>. </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52400"/>
            <a:ext cx="8186766" cy="776270"/>
          </a:xfrm>
        </p:spPr>
        <p:txBody>
          <a:bodyPr/>
          <a:lstStyle/>
          <a:p>
            <a:pPr algn="ctr"/>
            <a:r>
              <a:rPr lang="en-US" dirty="0" smtClean="0"/>
              <a:t>Presumptive Taxation</a:t>
            </a:r>
            <a:endParaRPr lang="en-US" dirty="0"/>
          </a:p>
        </p:txBody>
      </p:sp>
      <p:sp>
        <p:nvSpPr>
          <p:cNvPr id="3" name="Content Placeholder 2"/>
          <p:cNvSpPr>
            <a:spLocks noGrp="1"/>
          </p:cNvSpPr>
          <p:nvPr>
            <p:ph sz="quarter" idx="1"/>
          </p:nvPr>
        </p:nvSpPr>
        <p:spPr>
          <a:xfrm>
            <a:off x="285720" y="1214422"/>
            <a:ext cx="8643998" cy="5357850"/>
          </a:xfrm>
        </p:spPr>
        <p:txBody>
          <a:bodyPr>
            <a:normAutofit/>
          </a:bodyPr>
          <a:lstStyle/>
          <a:p>
            <a:r>
              <a:rPr lang="en-US" dirty="0" smtClean="0"/>
              <a:t>Fourth, rebuttable presumptions can encourage taxpayers to keep proper accounts, because they subject taxpayers to a possibly higher tax burden in the absence of such accounts. </a:t>
            </a:r>
          </a:p>
          <a:p>
            <a:r>
              <a:rPr lang="en-US" dirty="0" smtClean="0"/>
              <a:t>Fifth, presumptions of the exclusive type (see below) can be considered desirable because of their incentive effects—a taxpayer who earns more income will not have to pay more tax. Finally, presumptions that serve as minimum taxes may be justified by a combination of reasons (revenue need, fairness concerns, and political or technical difficulty in addressing certain problems directly as opposed to doing so through a minimum tax).</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Presumptive Taxation</a:t>
            </a:r>
            <a:endParaRPr lang="en-US" dirty="0"/>
          </a:p>
        </p:txBody>
      </p:sp>
      <p:sp>
        <p:nvSpPr>
          <p:cNvPr id="3" name="Content Placeholder 2"/>
          <p:cNvSpPr>
            <a:spLocks noGrp="1"/>
          </p:cNvSpPr>
          <p:nvPr>
            <p:ph sz="quarter" idx="1"/>
          </p:nvPr>
        </p:nvSpPr>
        <p:spPr/>
        <p:txBody>
          <a:bodyPr>
            <a:normAutofit fontScale="85000" lnSpcReduction="10000"/>
          </a:bodyPr>
          <a:lstStyle/>
          <a:p>
            <a:pPr>
              <a:buNone/>
            </a:pPr>
            <a:r>
              <a:rPr lang="en-US" dirty="0" smtClean="0"/>
              <a:t>The use of withholding taxes is sometimes discussed together with presumptive techniques. Withholding taxes can also achieve the effect of taxation based on an alternative simplified base. </a:t>
            </a:r>
          </a:p>
          <a:p>
            <a:pPr>
              <a:buNone/>
            </a:pPr>
            <a:r>
              <a:rPr lang="en-US" dirty="0" smtClean="0"/>
              <a:t>Withholding is commonly used for the income tax and is usually based on the gross amount of a payment. Withholding can also be imposed on other bases, for example, on the amount of imported goods, with a credit allowed against income tax. </a:t>
            </a:r>
          </a:p>
          <a:p>
            <a:pPr>
              <a:buNone/>
            </a:pPr>
            <a:r>
              <a:rPr lang="en-US" dirty="0" smtClean="0"/>
              <a:t>The legal nature of withholding taxes is normally not the same as that of presumptions, because taxpayers normally have the right to file a return and receive a refund of excess amounts withheld. Therefore, although there is some commonality between withholding and presumptive techniques, the former is not considered in this chapter. If taxpayers are not given the right to claim a refund, then the withholding tax is in effect a minimum tax collected by withholding, which does not differ conceptually from other minimum taxes.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endParaRPr lang="en-US" dirty="0" smtClean="0"/>
          </a:p>
          <a:p>
            <a:pPr>
              <a:buNone/>
            </a:pPr>
            <a:endParaRPr lang="en-US" dirty="0" smtClean="0"/>
          </a:p>
          <a:p>
            <a:pPr>
              <a:buNone/>
            </a:pPr>
            <a:endParaRPr lang="en-US" dirty="0" smtClean="0"/>
          </a:p>
          <a:p>
            <a:pPr algn="ctr">
              <a:buNone/>
            </a:pPr>
            <a:r>
              <a:rPr lang="en-US" sz="7200" dirty="0" err="1" smtClean="0"/>
              <a:t>Terima</a:t>
            </a:r>
            <a:r>
              <a:rPr lang="en-US" sz="7200" dirty="0" smtClean="0"/>
              <a:t> </a:t>
            </a:r>
            <a:r>
              <a:rPr lang="en-US" sz="7200" dirty="0" err="1" smtClean="0"/>
              <a:t>Kasih</a:t>
            </a:r>
            <a:endParaRPr lang="en-US" sz="7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Penggolongan</a:t>
            </a:r>
            <a:r>
              <a:rPr lang="en-US" b="1" dirty="0" smtClean="0"/>
              <a:t> </a:t>
            </a:r>
            <a:r>
              <a:rPr lang="en-US" b="1" dirty="0" err="1" smtClean="0"/>
              <a:t>Pajak</a:t>
            </a:r>
            <a:r>
              <a:rPr lang="en-US" b="1" dirty="0" smtClean="0"/>
              <a:t> Daerah</a:t>
            </a:r>
            <a:endParaRPr lang="en-US" b="1" dirty="0"/>
          </a:p>
        </p:txBody>
      </p:sp>
      <p:sp>
        <p:nvSpPr>
          <p:cNvPr id="3" name="Content Placeholder 2"/>
          <p:cNvSpPr>
            <a:spLocks noGrp="1"/>
          </p:cNvSpPr>
          <p:nvPr>
            <p:ph sz="quarter" idx="1"/>
          </p:nvPr>
        </p:nvSpPr>
        <p:spPr/>
        <p:txBody>
          <a:bodyPr/>
          <a:lstStyle/>
          <a:p>
            <a:pPr>
              <a:buNone/>
            </a:pPr>
            <a:r>
              <a:rPr lang="en-US" dirty="0" err="1" smtClean="0"/>
              <a:t>Secara</a:t>
            </a:r>
            <a:r>
              <a:rPr lang="en-US" dirty="0" smtClean="0"/>
              <a:t> </a:t>
            </a:r>
            <a:r>
              <a:rPr lang="en-US" dirty="0" err="1" smtClean="0"/>
              <a:t>umum</a:t>
            </a:r>
            <a:r>
              <a:rPr lang="en-US" dirty="0" smtClean="0"/>
              <a:t>, </a:t>
            </a:r>
            <a:r>
              <a:rPr lang="en-US" dirty="0" err="1" smtClean="0"/>
              <a:t>pajak</a:t>
            </a:r>
            <a:r>
              <a:rPr lang="en-US" dirty="0" smtClean="0"/>
              <a:t> </a:t>
            </a:r>
            <a:r>
              <a:rPr lang="en-US" dirty="0" err="1" smtClean="0"/>
              <a:t>daerah</a:t>
            </a:r>
            <a:r>
              <a:rPr lang="en-US" dirty="0" smtClean="0"/>
              <a:t> </a:t>
            </a:r>
            <a:r>
              <a:rPr lang="en-US" dirty="0" err="1" smtClean="0"/>
              <a:t>di</a:t>
            </a:r>
            <a:r>
              <a:rPr lang="en-US" dirty="0" smtClean="0"/>
              <a:t> Indonesia </a:t>
            </a:r>
            <a:r>
              <a:rPr lang="en-US" dirty="0" err="1" smtClean="0"/>
              <a:t>dapat</a:t>
            </a:r>
            <a:r>
              <a:rPr lang="en-US" dirty="0" smtClean="0"/>
              <a:t> </a:t>
            </a:r>
            <a:r>
              <a:rPr lang="en-US" dirty="0" err="1" smtClean="0"/>
              <a:t>dikategorikan</a:t>
            </a:r>
            <a:r>
              <a:rPr lang="en-US" dirty="0" smtClean="0"/>
              <a:t> </a:t>
            </a:r>
            <a:r>
              <a:rPr lang="en-US" dirty="0" err="1" smtClean="0"/>
              <a:t>sebagai</a:t>
            </a:r>
            <a:r>
              <a:rPr lang="en-US" dirty="0" smtClean="0"/>
              <a:t> :</a:t>
            </a:r>
          </a:p>
          <a:p>
            <a:pPr marL="514350" indent="-514350">
              <a:buAutoNum type="arabicPeriod"/>
            </a:pPr>
            <a:r>
              <a:rPr lang="en-US" dirty="0" err="1" smtClean="0"/>
              <a:t>Pajak</a:t>
            </a:r>
            <a:r>
              <a:rPr lang="en-US" dirty="0" smtClean="0"/>
              <a:t> </a:t>
            </a:r>
            <a:r>
              <a:rPr lang="en-US" dirty="0" err="1" smtClean="0"/>
              <a:t>Tidak</a:t>
            </a:r>
            <a:r>
              <a:rPr lang="en-US" dirty="0" smtClean="0"/>
              <a:t> </a:t>
            </a:r>
            <a:r>
              <a:rPr lang="en-US" dirty="0" err="1" smtClean="0"/>
              <a:t>Langsung</a:t>
            </a:r>
            <a:r>
              <a:rPr lang="en-US" dirty="0" smtClean="0"/>
              <a:t> (</a:t>
            </a:r>
            <a:r>
              <a:rPr lang="en-US" i="1" dirty="0" smtClean="0"/>
              <a:t>indirect taxes)</a:t>
            </a:r>
          </a:p>
          <a:p>
            <a:pPr marL="514350" indent="-514350">
              <a:buAutoNum type="arabicPeriod"/>
            </a:pPr>
            <a:r>
              <a:rPr lang="en-US" dirty="0" err="1" smtClean="0"/>
              <a:t>Pajak</a:t>
            </a:r>
            <a:r>
              <a:rPr lang="en-US" dirty="0" smtClean="0"/>
              <a:t> </a:t>
            </a:r>
            <a:r>
              <a:rPr lang="en-US" dirty="0" err="1" smtClean="0"/>
              <a:t>Obyektif</a:t>
            </a:r>
            <a:endParaRPr lang="en-US" dirty="0" smtClean="0"/>
          </a:p>
          <a:p>
            <a:pPr marL="514350" indent="-514350">
              <a:buAutoNum type="arabicPeriod"/>
            </a:pPr>
            <a:r>
              <a:rPr lang="en-US" dirty="0" err="1" smtClean="0"/>
              <a:t>Pajak</a:t>
            </a:r>
            <a:r>
              <a:rPr lang="en-US" dirty="0" smtClean="0"/>
              <a:t> </a:t>
            </a:r>
            <a:r>
              <a:rPr lang="en-US" dirty="0" err="1" smtClean="0"/>
              <a:t>Konsumsi</a:t>
            </a:r>
            <a:endParaRPr lang="en-US" dirty="0" smtClean="0"/>
          </a:p>
          <a:p>
            <a:pPr marL="514350" indent="-514350">
              <a:buNone/>
            </a:pPr>
            <a:endParaRPr lang="en-US" dirty="0" smtClean="0"/>
          </a:p>
          <a:p>
            <a:pPr marL="514350" indent="-514350">
              <a:buNone/>
            </a:pPr>
            <a:r>
              <a:rPr lang="en-US" dirty="0" err="1" smtClean="0"/>
              <a:t>Penggolongan</a:t>
            </a:r>
            <a:r>
              <a:rPr lang="en-US" dirty="0" smtClean="0"/>
              <a:t> </a:t>
            </a:r>
            <a:r>
              <a:rPr lang="en-US" dirty="0" err="1" smtClean="0"/>
              <a:t>jenis</a:t>
            </a:r>
            <a:r>
              <a:rPr lang="en-US" dirty="0" smtClean="0"/>
              <a:t> </a:t>
            </a:r>
            <a:r>
              <a:rPr lang="en-US" dirty="0" err="1" smtClean="0"/>
              <a:t>pajak</a:t>
            </a:r>
            <a:r>
              <a:rPr lang="en-US" dirty="0" smtClean="0"/>
              <a:t> </a:t>
            </a:r>
            <a:r>
              <a:rPr lang="en-US" dirty="0" err="1" smtClean="0"/>
              <a:t>ini</a:t>
            </a:r>
            <a:r>
              <a:rPr lang="en-US" dirty="0" smtClean="0"/>
              <a:t> </a:t>
            </a:r>
            <a:r>
              <a:rPr lang="en-US" b="1" dirty="0" err="1" smtClean="0"/>
              <a:t>harus</a:t>
            </a:r>
            <a:r>
              <a:rPr lang="en-US" b="1" dirty="0" smtClean="0"/>
              <a:t> </a:t>
            </a:r>
            <a:r>
              <a:rPr lang="en-US" dirty="0" err="1" smtClean="0"/>
              <a:t>diperhatikan</a:t>
            </a:r>
            <a:r>
              <a:rPr lang="en-US" dirty="0" smtClean="0"/>
              <a:t> agar </a:t>
            </a:r>
            <a:r>
              <a:rPr lang="en-US" dirty="0" err="1" smtClean="0"/>
              <a:t>tidak</a:t>
            </a:r>
            <a:r>
              <a:rPr lang="en-US" dirty="0" smtClean="0"/>
              <a:t> </a:t>
            </a:r>
            <a:r>
              <a:rPr lang="en-US" dirty="0" err="1" smtClean="0"/>
              <a:t>terjadi</a:t>
            </a:r>
            <a:r>
              <a:rPr lang="en-US" dirty="0" smtClean="0"/>
              <a:t> </a:t>
            </a:r>
            <a:r>
              <a:rPr lang="en-US" dirty="0" err="1" smtClean="0"/>
              <a:t>kesalahan</a:t>
            </a:r>
            <a:r>
              <a:rPr lang="en-US" dirty="0" smtClean="0"/>
              <a:t> </a:t>
            </a:r>
            <a:r>
              <a:rPr lang="en-US" dirty="0" err="1" smtClean="0"/>
              <a:t>antara</a:t>
            </a:r>
            <a:r>
              <a:rPr lang="en-US" dirty="0" smtClean="0"/>
              <a:t> lain </a:t>
            </a:r>
            <a:r>
              <a:rPr lang="en-US" dirty="0" err="1" smtClean="0"/>
              <a:t>dalam</a:t>
            </a:r>
            <a:r>
              <a:rPr lang="en-US" dirty="0" smtClean="0"/>
              <a:t> </a:t>
            </a:r>
            <a:r>
              <a:rPr lang="en-US" dirty="0" err="1" smtClean="0"/>
              <a:t>mendesain</a:t>
            </a:r>
            <a:r>
              <a:rPr lang="en-US" dirty="0" smtClean="0"/>
              <a:t>, </a:t>
            </a:r>
            <a:r>
              <a:rPr lang="en-US" dirty="0" err="1" smtClean="0"/>
              <a:t>mengevaluasi</a:t>
            </a:r>
            <a:r>
              <a:rPr lang="en-US" dirty="0" smtClean="0"/>
              <a:t> </a:t>
            </a:r>
            <a:r>
              <a:rPr lang="en-US" dirty="0" err="1" smtClean="0"/>
              <a:t>dan</a:t>
            </a:r>
            <a:r>
              <a:rPr lang="en-US" dirty="0" smtClean="0"/>
              <a:t> </a:t>
            </a:r>
            <a:r>
              <a:rPr lang="en-US" dirty="0" err="1" smtClean="0"/>
              <a:t>menganalisis</a:t>
            </a:r>
            <a:r>
              <a:rPr lang="en-US" dirty="0" smtClean="0"/>
              <a:t> </a:t>
            </a:r>
            <a:r>
              <a:rPr lang="en-US" dirty="0" err="1" smtClean="0"/>
              <a:t>kebijakan</a:t>
            </a:r>
            <a:r>
              <a:rPr lang="en-US" dirty="0" smtClean="0"/>
              <a:t> </a:t>
            </a:r>
            <a:r>
              <a:rPr lang="en-US" dirty="0" err="1" smtClean="0"/>
              <a:t>pajak</a:t>
            </a:r>
            <a:r>
              <a:rPr lang="en-US" dirty="0" smtClean="0"/>
              <a:t> </a:t>
            </a:r>
            <a:r>
              <a:rPr lang="en-US" dirty="0" err="1" smtClean="0"/>
              <a:t>daerah</a:t>
            </a:r>
            <a:r>
              <a:rPr lang="en-US" dirty="0" smtClean="0"/>
              <a:t>. </a:t>
            </a:r>
            <a:endParaRPr lang="en-US" b="1" dirty="0" smtClean="0"/>
          </a:p>
          <a:p>
            <a:pPr marL="514350" indent="-514350">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oter Placeholder 2"/>
          <p:cNvSpPr>
            <a:spLocks noGrp="1"/>
          </p:cNvSpPr>
          <p:nvPr>
            <p:ph type="ftr" sz="quarter" idx="11"/>
          </p:nvPr>
        </p:nvSpPr>
        <p:spPr>
          <a:xfrm>
            <a:off x="3143240" y="6400800"/>
            <a:ext cx="2895600" cy="457200"/>
          </a:xfrm>
        </p:spPr>
        <p:txBody>
          <a:bodyPr/>
          <a:lstStyle/>
          <a:p>
            <a:pPr>
              <a:defRPr/>
            </a:pPr>
            <a:r>
              <a:rPr lang="en-US" smtClean="0"/>
              <a:t>Prof. Dr. Haula Rosdiana, M.Si.</a:t>
            </a:r>
            <a:endParaRPr lang="en-US"/>
          </a:p>
        </p:txBody>
      </p:sp>
      <p:sp>
        <p:nvSpPr>
          <p:cNvPr id="24" name="Slide Number Placeholder 3"/>
          <p:cNvSpPr>
            <a:spLocks noGrp="1"/>
          </p:cNvSpPr>
          <p:nvPr>
            <p:ph type="sldNum" sz="quarter" idx="12"/>
          </p:nvPr>
        </p:nvSpPr>
        <p:spPr/>
        <p:txBody>
          <a:bodyPr/>
          <a:lstStyle/>
          <a:p>
            <a:pPr>
              <a:defRPr/>
            </a:pPr>
            <a:fld id="{AAF9FA89-44F3-4F5F-8E1D-5CA0F523C890}" type="slidenum">
              <a:rPr lang="en-US"/>
              <a:pPr>
                <a:defRPr/>
              </a:pPr>
              <a:t>4</a:t>
            </a:fld>
            <a:endParaRPr lang="en-US"/>
          </a:p>
        </p:txBody>
      </p:sp>
      <p:graphicFrame>
        <p:nvGraphicFramePr>
          <p:cNvPr id="405506" name="Group 2"/>
          <p:cNvGraphicFramePr>
            <a:graphicFrameLocks noGrp="1"/>
          </p:cNvGraphicFramePr>
          <p:nvPr/>
        </p:nvGraphicFramePr>
        <p:xfrm>
          <a:off x="0" y="0"/>
          <a:ext cx="9144000" cy="6215082"/>
        </p:xfrm>
        <a:graphic>
          <a:graphicData uri="http://schemas.openxmlformats.org/drawingml/2006/table">
            <a:tbl>
              <a:tblPr/>
              <a:tblGrid>
                <a:gridCol w="4427538"/>
                <a:gridCol w="4716462"/>
              </a:tblGrid>
              <a:tr h="315775">
                <a:tc>
                  <a:txBody>
                    <a:bodyPr/>
                    <a:lstStyle/>
                    <a:p>
                      <a:pPr marL="0" marR="0" lvl="0" indent="0" algn="ctr" defTabSz="914400" rtl="0" eaLnBrk="1" fontAlgn="base" latinLnBrk="0" hangingPunct="1">
                        <a:lnSpc>
                          <a:spcPct val="100000"/>
                        </a:lnSpc>
                        <a:spcBef>
                          <a:spcPct val="0"/>
                        </a:spcBef>
                        <a:spcAft>
                          <a:spcPct val="0"/>
                        </a:spcAft>
                        <a:buClr>
                          <a:schemeClr val="accent1"/>
                        </a:buClr>
                        <a:buSzTx/>
                        <a:buFontTx/>
                        <a:buNone/>
                        <a:tabLst/>
                      </a:pPr>
                      <a:r>
                        <a:rPr kumimoji="0" lang="en-US" sz="1400" b="1" i="0" u="none" strike="noStrike" cap="none" normalizeH="0" baseline="0" dirty="0" smtClean="0">
                          <a:ln>
                            <a:noFill/>
                          </a:ln>
                          <a:solidFill>
                            <a:schemeClr val="tx1"/>
                          </a:solidFill>
                          <a:effectLst/>
                          <a:latin typeface="Tahoma" charset="0"/>
                          <a:ea typeface="Times New Roman" pitchFamily="18" charset="0"/>
                          <a:cs typeface="Tahoma" charset="0"/>
                        </a:rPr>
                        <a:t>PAJAK LANGSUNG</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ahoma"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accent1"/>
                        </a:buClr>
                        <a:buSzTx/>
                        <a:buFontTx/>
                        <a:buNone/>
                        <a:tabLst/>
                      </a:pPr>
                      <a:r>
                        <a:rPr kumimoji="0" lang="en-US" sz="1400" b="1" i="0" u="none" strike="noStrike" cap="none" normalizeH="0" baseline="0" smtClean="0">
                          <a:ln>
                            <a:noFill/>
                          </a:ln>
                          <a:solidFill>
                            <a:schemeClr val="tx1"/>
                          </a:solidFill>
                          <a:effectLst/>
                          <a:latin typeface="Tahoma" charset="0"/>
                          <a:ea typeface="Times New Roman" pitchFamily="18" charset="0"/>
                          <a:cs typeface="Tahoma" charset="0"/>
                        </a:rPr>
                        <a:t>PAJAK TIDAK LANGSUNG</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28270">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Dibebankan berdasarkan kemampuan membayar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ability to pay</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Wajib Pajak. Artinya, kondisi Wajib Pajak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individual circumstances</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seperti besarnya penghasilan dan  jumlah tanggungan menjadi salah satu faktor penentu besarnya beban pajak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tax burden</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Dibebankan tanpa memperhatikan kondisi Wajib Pajak, seperti besarnya penghasilan dan jumlah tanggungan. Contohnya, cukai rokok dikenakan terhadap setiap orang yang membeli rokok. PPN dikenakan kepada orang yang menkonsumsi BKP.</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59478">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Beban pajak tidak dapat dialihkan. Pemungutan pajak langsung secara otomatis akan mengurangi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Take Home Pay</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Wajib Pajak.</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Beban pajak dapat dialihkan-seluruhnya atau sebagian- kepada pihak lain. Bentuk pengalihan beban pajak ini bisa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Forward Shifting</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atau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Backward Shifting</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1973">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This split depends upon the nature of the past and present administrative arrangements for assessment and collection of the tax. </a:t>
                      </a:r>
                      <a:r>
                        <a:rPr kumimoji="0" lang="en-US" sz="1400" b="1" i="0" u="none" strike="noStrike" cap="none" normalizeH="0" baseline="0" dirty="0" smtClean="0">
                          <a:ln>
                            <a:noFill/>
                          </a:ln>
                          <a:solidFill>
                            <a:schemeClr val="tx1"/>
                          </a:solidFill>
                          <a:effectLst/>
                          <a:latin typeface="Tahoma" charset="0"/>
                          <a:ea typeface="Times New Roman" pitchFamily="18" charset="0"/>
                          <a:cs typeface="Tahoma" charset="0"/>
                        </a:rPr>
                        <a:t>If the tax is actually assessed on and collected from the individuals who intended to bear it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it is called a </a:t>
                      </a:r>
                      <a:r>
                        <a:rPr kumimoji="0" lang="en-US" sz="1400" b="0" i="1" u="none" strike="noStrike" cap="none" normalizeH="0" baseline="0" dirty="0" smtClean="0">
                          <a:ln>
                            <a:noFill/>
                          </a:ln>
                          <a:solidFill>
                            <a:schemeClr val="tx1"/>
                          </a:solidFill>
                          <a:effectLst/>
                          <a:latin typeface="Tahoma" charset="0"/>
                          <a:ea typeface="Times New Roman" pitchFamily="18" charset="0"/>
                          <a:cs typeface="Tahoma" charset="0"/>
                        </a:rPr>
                        <a:t>direct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tax.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Jadi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pada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umumnya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yang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menghitung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menyetorkan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melaporkan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pajak</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yang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terhutang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adalah</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WP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itu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sendiri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ahoma"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…tax on consumers </a:t>
                      </a:r>
                      <a:r>
                        <a:rPr kumimoji="0" lang="en-US" sz="1400" b="1" i="0" u="none" strike="noStrike" cap="none" normalizeH="0" baseline="0" smtClean="0">
                          <a:ln>
                            <a:noFill/>
                          </a:ln>
                          <a:solidFill>
                            <a:schemeClr val="tx1"/>
                          </a:solidFill>
                          <a:effectLst/>
                          <a:latin typeface="Tahoma" charset="0"/>
                          <a:ea typeface="Times New Roman" pitchFamily="18" charset="0"/>
                          <a:cs typeface="Tahoma" charset="0"/>
                        </a:rPr>
                        <a:t>is collected from businesses</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it is the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indirect</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tax.</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Seperti Pajak Penjualan -atau Pajak Pertambahan Nilai yang diterapkan di Indonesia- meskipun yang menanggung beban pajak adalah konsumen (jika </a:t>
                      </a:r>
                      <a:r>
                        <a:rPr kumimoji="0" lang="en-US" sz="1400" b="0" i="1" u="none" strike="noStrike" cap="none" normalizeH="0" baseline="0" smtClean="0">
                          <a:ln>
                            <a:noFill/>
                          </a:ln>
                          <a:solidFill>
                            <a:schemeClr val="tx1"/>
                          </a:solidFill>
                          <a:effectLst/>
                          <a:latin typeface="Tahoma" charset="0"/>
                          <a:ea typeface="Times New Roman" pitchFamily="18" charset="0"/>
                          <a:cs typeface="Tahoma" charset="0"/>
                        </a:rPr>
                        <a:t>forward shifting</a:t>
                      </a:r>
                      <a:r>
                        <a:rPr kumimoji="0" lang="en-US" sz="1400" b="0" i="0" u="none" strike="noStrike" cap="none" normalizeH="0" baseline="0" smtClean="0">
                          <a:ln>
                            <a:noFill/>
                          </a:ln>
                          <a:solidFill>
                            <a:schemeClr val="tx1"/>
                          </a:solidFill>
                          <a:effectLst/>
                          <a:latin typeface="Tahoma" charset="0"/>
                          <a:ea typeface="Times New Roman" pitchFamily="18" charset="0"/>
                          <a:cs typeface="Tahoma" charset="0"/>
                        </a:rPr>
                        <a:t>), tetapi yang memungut, menyetorkan dan melaporkan pajak yang terhutang adalah PKP (dengan pertimbangan efficiency, dll)</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39586">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Secara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administratif</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ada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periodisasi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pemungutan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pajak</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dibayar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dilaporkan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dalam</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satu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periode</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seperti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Tahun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).Hal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ini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sejalan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dengan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pengertian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penghasilan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yang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menggunakan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Accreation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Concept.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Jadi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tambahan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kemampuan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ekonomis</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tsb</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dihitung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dalam</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suatu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periode</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ahoma"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
                          <a:schemeClr val="accent1"/>
                        </a:buClr>
                        <a:buSzTx/>
                        <a:buFontTx/>
                        <a:buNone/>
                        <a:tabLst/>
                      </a:pP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Bisa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terhutang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setiap</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saat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Misalnya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pembeli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BKP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Supermarket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harus</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membayar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PPN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pada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saat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itu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juga-saat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membeli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barang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Begitu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juga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importir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harus</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membayar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Bea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Masuk</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Bea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Masuk</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Tambahan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PPN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Impor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PPn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BM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dan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PPh</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Pasal</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22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pada</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saat</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mengimpor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barang</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Jadi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tidak</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menunggu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sampai</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akhir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bulan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atau</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akhir</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 </a:t>
                      </a:r>
                      <a:r>
                        <a:rPr kumimoji="0" lang="en-US" sz="1400" b="0" i="0" u="none" strike="noStrike" cap="none" normalizeH="0" baseline="0" dirty="0" err="1" smtClean="0">
                          <a:ln>
                            <a:noFill/>
                          </a:ln>
                          <a:solidFill>
                            <a:schemeClr val="tx1"/>
                          </a:solidFill>
                          <a:effectLst/>
                          <a:latin typeface="Tahoma" charset="0"/>
                          <a:ea typeface="Times New Roman" pitchFamily="18" charset="0"/>
                          <a:cs typeface="Tahoma" charset="0"/>
                        </a:rPr>
                        <a:t>tahun</a:t>
                      </a:r>
                      <a:r>
                        <a:rPr kumimoji="0" lang="en-US" sz="1400" b="0" i="0" u="none" strike="noStrike" cap="none" normalizeH="0" baseline="0" dirty="0" smtClean="0">
                          <a:ln>
                            <a:noFill/>
                          </a:ln>
                          <a:solidFill>
                            <a:schemeClr val="tx1"/>
                          </a:solidFill>
                          <a:effectLst/>
                          <a:latin typeface="Tahoma" charset="0"/>
                          <a:ea typeface="Times New Roman" pitchFamily="18" charset="0"/>
                          <a:cs typeface="Tahoma" charset="0"/>
                        </a:rPr>
                        <a:t>.</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ahoma"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smtClean="0"/>
              <a:t>Prof. Dr. Haula Rosdiana, M.Si.</a:t>
            </a:r>
            <a:endParaRPr lang="en-US"/>
          </a:p>
        </p:txBody>
      </p:sp>
      <p:sp>
        <p:nvSpPr>
          <p:cNvPr id="6" name="Slide Number Placeholder 5"/>
          <p:cNvSpPr>
            <a:spLocks noGrp="1"/>
          </p:cNvSpPr>
          <p:nvPr>
            <p:ph type="sldNum" sz="quarter" idx="12"/>
          </p:nvPr>
        </p:nvSpPr>
        <p:spPr/>
        <p:txBody>
          <a:bodyPr/>
          <a:lstStyle/>
          <a:p>
            <a:pPr>
              <a:defRPr/>
            </a:pPr>
            <a:fld id="{1E3A6998-F79A-4C99-90AA-098D828CA079}" type="slidenum">
              <a:rPr lang="en-US"/>
              <a:pPr>
                <a:defRPr/>
              </a:pPr>
              <a:t>5</a:t>
            </a:fld>
            <a:endParaRPr lang="en-US"/>
          </a:p>
        </p:txBody>
      </p:sp>
      <p:sp>
        <p:nvSpPr>
          <p:cNvPr id="60420" name="Rectangle 2"/>
          <p:cNvSpPr>
            <a:spLocks noGrp="1" noChangeArrowheads="1"/>
          </p:cNvSpPr>
          <p:nvPr>
            <p:ph type="title"/>
          </p:nvPr>
        </p:nvSpPr>
        <p:spPr/>
        <p:txBody>
          <a:bodyPr/>
          <a:lstStyle/>
          <a:p>
            <a:pPr algn="ctr" eaLnBrk="1" hangingPunct="1"/>
            <a:r>
              <a:rPr lang="en-US" sz="2800" smtClean="0"/>
              <a:t>PAJAK SUBYEKTIF dan PAJAK OBYEKTIF</a:t>
            </a:r>
          </a:p>
        </p:txBody>
      </p:sp>
      <p:sp>
        <p:nvSpPr>
          <p:cNvPr id="60421" name="Rectangle 3"/>
          <p:cNvSpPr>
            <a:spLocks noGrp="1" noChangeArrowheads="1"/>
          </p:cNvSpPr>
          <p:nvPr>
            <p:ph type="body" idx="1"/>
          </p:nvPr>
        </p:nvSpPr>
        <p:spPr/>
        <p:txBody>
          <a:bodyPr/>
          <a:lstStyle/>
          <a:p>
            <a:pPr eaLnBrk="1" hangingPunct="1">
              <a:lnSpc>
                <a:spcPct val="90000"/>
              </a:lnSpc>
            </a:pPr>
            <a:r>
              <a:rPr lang="en-US" sz="2800" smtClean="0"/>
              <a:t>Pajak subjektif adalah pajak yang memperhatikan keadaan wajib pajak, yaitu untuk menetapkan pajaknya harus ditemukan alasan-alasan yang objektif yang berhubungan erat dengan keadaan materialnya, yaitu yang disebut dengan </a:t>
            </a:r>
            <a:r>
              <a:rPr lang="en-US" sz="2800" i="1" smtClean="0"/>
              <a:t>ability to-pay</a:t>
            </a:r>
            <a:r>
              <a:rPr lang="en-US" sz="2800" smtClean="0"/>
              <a:t>-nya. Besarnya </a:t>
            </a:r>
            <a:r>
              <a:rPr lang="en-US" sz="2800" i="1" smtClean="0"/>
              <a:t>ability to-pay</a:t>
            </a:r>
            <a:r>
              <a:rPr lang="en-US" sz="2800" smtClean="0"/>
              <a:t> seseorang tidak hanya berdasarkan faktor penghasilan, konsumsi atau kekayaan, tetapi juga oleh faktor-faktor lain yang mempengaruhinya, seperti jumlah tanggungan dari Wajib Pajak.</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2"/>
          <p:cNvSpPr>
            <a:spLocks noGrp="1"/>
          </p:cNvSpPr>
          <p:nvPr>
            <p:ph type="ftr" sz="quarter" idx="11"/>
          </p:nvPr>
        </p:nvSpPr>
        <p:spPr/>
        <p:txBody>
          <a:bodyPr/>
          <a:lstStyle/>
          <a:p>
            <a:pPr>
              <a:defRPr/>
            </a:pPr>
            <a:r>
              <a:rPr lang="en-US" smtClean="0"/>
              <a:t>Prof. Dr. Haula Rosdiana, M.Si.</a:t>
            </a:r>
            <a:endParaRPr lang="en-US"/>
          </a:p>
        </p:txBody>
      </p:sp>
      <p:sp>
        <p:nvSpPr>
          <p:cNvPr id="23" name="Slide Number Placeholder 3"/>
          <p:cNvSpPr>
            <a:spLocks noGrp="1"/>
          </p:cNvSpPr>
          <p:nvPr>
            <p:ph type="sldNum" sz="quarter" idx="12"/>
          </p:nvPr>
        </p:nvSpPr>
        <p:spPr/>
        <p:txBody>
          <a:bodyPr/>
          <a:lstStyle/>
          <a:p>
            <a:pPr>
              <a:defRPr/>
            </a:pPr>
            <a:fld id="{8E954A6F-8297-4BA1-AD71-6EE565962898}" type="slidenum">
              <a:rPr lang="en-US"/>
              <a:pPr>
                <a:defRPr/>
              </a:pPr>
              <a:t>6</a:t>
            </a:fld>
            <a:endParaRPr lang="en-US"/>
          </a:p>
        </p:txBody>
      </p:sp>
      <p:sp>
        <p:nvSpPr>
          <p:cNvPr id="61444" name="AutoShape 2"/>
          <p:cNvSpPr>
            <a:spLocks noChangeArrowheads="1"/>
          </p:cNvSpPr>
          <p:nvPr/>
        </p:nvSpPr>
        <p:spPr bwMode="auto">
          <a:xfrm>
            <a:off x="1279525" y="69850"/>
            <a:ext cx="2598738" cy="406400"/>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Pajak Subjektif</a:t>
            </a:r>
            <a:endParaRPr lang="en-GB">
              <a:latin typeface="Arial" charset="0"/>
            </a:endParaRPr>
          </a:p>
        </p:txBody>
      </p:sp>
      <p:sp>
        <p:nvSpPr>
          <p:cNvPr id="61445" name="AutoShape 3"/>
          <p:cNvSpPr>
            <a:spLocks noChangeArrowheads="1"/>
          </p:cNvSpPr>
          <p:nvPr/>
        </p:nvSpPr>
        <p:spPr bwMode="auto">
          <a:xfrm>
            <a:off x="835025" y="1060450"/>
            <a:ext cx="3121025" cy="709613"/>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Pajak yang Personlijk (bersifat Kepribadian)</a:t>
            </a:r>
            <a:endParaRPr lang="en-GB">
              <a:latin typeface="Arial" charset="0"/>
            </a:endParaRPr>
          </a:p>
        </p:txBody>
      </p:sp>
      <p:sp>
        <p:nvSpPr>
          <p:cNvPr id="61446" name="AutoShape 4"/>
          <p:cNvSpPr>
            <a:spLocks noChangeArrowheads="1"/>
          </p:cNvSpPr>
          <p:nvPr/>
        </p:nvSpPr>
        <p:spPr bwMode="auto">
          <a:xfrm>
            <a:off x="971550" y="2060575"/>
            <a:ext cx="2946400" cy="1014413"/>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Erat hubungannya dengan subjek yang dikenakan pajak</a:t>
            </a:r>
            <a:endParaRPr lang="en-GB">
              <a:latin typeface="Arial" charset="0"/>
            </a:endParaRPr>
          </a:p>
        </p:txBody>
      </p:sp>
      <p:sp>
        <p:nvSpPr>
          <p:cNvPr id="61447" name="AutoShape 5"/>
          <p:cNvSpPr>
            <a:spLocks noChangeArrowheads="1"/>
          </p:cNvSpPr>
          <p:nvPr/>
        </p:nvSpPr>
        <p:spPr bwMode="auto">
          <a:xfrm>
            <a:off x="1763713" y="3429000"/>
            <a:ext cx="1463675" cy="709613"/>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Pajak Subjektif</a:t>
            </a:r>
            <a:endParaRPr lang="en-GB">
              <a:latin typeface="Arial" charset="0"/>
            </a:endParaRPr>
          </a:p>
        </p:txBody>
      </p:sp>
      <p:sp>
        <p:nvSpPr>
          <p:cNvPr id="61448" name="AutoShape 6"/>
          <p:cNvSpPr>
            <a:spLocks noChangeArrowheads="1"/>
          </p:cNvSpPr>
          <p:nvPr/>
        </p:nvSpPr>
        <p:spPr bwMode="auto">
          <a:xfrm>
            <a:off x="395288" y="4797425"/>
            <a:ext cx="3656012" cy="1319213"/>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Keadaan WP (sep. keadaan tidak kawin, dengan anak bahkan usia lanjut WP dapat mempengaruhi besarnya pajak</a:t>
            </a:r>
            <a:endParaRPr lang="en-GB">
              <a:latin typeface="Arial" charset="0"/>
            </a:endParaRPr>
          </a:p>
        </p:txBody>
      </p:sp>
      <p:sp>
        <p:nvSpPr>
          <p:cNvPr id="61449" name="AutoShape 7"/>
          <p:cNvSpPr>
            <a:spLocks noChangeArrowheads="1"/>
          </p:cNvSpPr>
          <p:nvPr/>
        </p:nvSpPr>
        <p:spPr bwMode="auto">
          <a:xfrm>
            <a:off x="4632325" y="104775"/>
            <a:ext cx="2687638" cy="406400"/>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Pajak Objektif</a:t>
            </a:r>
            <a:endParaRPr lang="en-GB">
              <a:latin typeface="Arial" charset="0"/>
            </a:endParaRPr>
          </a:p>
        </p:txBody>
      </p:sp>
      <p:sp>
        <p:nvSpPr>
          <p:cNvPr id="61450" name="AutoShape 8"/>
          <p:cNvSpPr>
            <a:spLocks noChangeArrowheads="1"/>
          </p:cNvSpPr>
          <p:nvPr/>
        </p:nvSpPr>
        <p:spPr bwMode="auto">
          <a:xfrm>
            <a:off x="4494213" y="1077913"/>
            <a:ext cx="3375025" cy="709612"/>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Pajak yang erat hubungannya dengan objek pajak</a:t>
            </a:r>
            <a:endParaRPr lang="en-GB">
              <a:latin typeface="Arial" charset="0"/>
            </a:endParaRPr>
          </a:p>
        </p:txBody>
      </p:sp>
      <p:sp>
        <p:nvSpPr>
          <p:cNvPr id="61451" name="AutoShape 9"/>
          <p:cNvSpPr>
            <a:spLocks noChangeArrowheads="1"/>
          </p:cNvSpPr>
          <p:nvPr/>
        </p:nvSpPr>
        <p:spPr bwMode="auto">
          <a:xfrm>
            <a:off x="4356100" y="2205038"/>
            <a:ext cx="3103563" cy="1014412"/>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Besarnya jumlah pajak hanya tergantung kepada keadaan objek itu</a:t>
            </a:r>
            <a:endParaRPr lang="en-GB">
              <a:latin typeface="Arial" charset="0"/>
            </a:endParaRPr>
          </a:p>
        </p:txBody>
      </p:sp>
      <p:sp>
        <p:nvSpPr>
          <p:cNvPr id="61452" name="AutoShape 10"/>
          <p:cNvSpPr>
            <a:spLocks noChangeArrowheads="1"/>
          </p:cNvSpPr>
          <p:nvPr/>
        </p:nvSpPr>
        <p:spPr bwMode="auto">
          <a:xfrm>
            <a:off x="4356100" y="4941888"/>
            <a:ext cx="4217988" cy="1014412"/>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Contoh: Bea masuk, cukai tembakau,  cukai premium, PPN, cukai T, BM, PBI, PKB, dsb</a:t>
            </a:r>
            <a:endParaRPr lang="en-GB">
              <a:latin typeface="Arial" charset="0"/>
            </a:endParaRPr>
          </a:p>
        </p:txBody>
      </p:sp>
      <p:sp>
        <p:nvSpPr>
          <p:cNvPr id="61453" name="AutoShape 11"/>
          <p:cNvSpPr>
            <a:spLocks noChangeArrowheads="1"/>
          </p:cNvSpPr>
          <p:nvPr/>
        </p:nvSpPr>
        <p:spPr bwMode="auto">
          <a:xfrm>
            <a:off x="4572000" y="3573463"/>
            <a:ext cx="2779713" cy="1014412"/>
          </a:xfrm>
          <a:prstGeom prst="roundRect">
            <a:avLst>
              <a:gd name="adj" fmla="val 16667"/>
            </a:avLst>
          </a:prstGeom>
          <a:noFill/>
          <a:ln w="9525">
            <a:solidFill>
              <a:schemeClr val="tx1"/>
            </a:solidFill>
            <a:round/>
            <a:headEnd/>
            <a:tailEnd/>
          </a:ln>
        </p:spPr>
        <p:txBody>
          <a:bodyPr>
            <a:spAutoFit/>
          </a:bodyPr>
          <a:lstStyle/>
          <a:p>
            <a:pPr>
              <a:spcBef>
                <a:spcPct val="50000"/>
              </a:spcBef>
            </a:pPr>
            <a:r>
              <a:rPr lang="en-US">
                <a:latin typeface="Arial" charset="0"/>
              </a:rPr>
              <a:t>Disebut juga pajak bersifat kebendaan (Zakelijk)</a:t>
            </a:r>
            <a:endParaRPr lang="en-GB">
              <a:latin typeface="Arial" charset="0"/>
            </a:endParaRPr>
          </a:p>
        </p:txBody>
      </p:sp>
      <p:sp>
        <p:nvSpPr>
          <p:cNvPr id="61454" name="Line 12"/>
          <p:cNvSpPr>
            <a:spLocks noChangeShapeType="1"/>
          </p:cNvSpPr>
          <p:nvPr/>
        </p:nvSpPr>
        <p:spPr bwMode="auto">
          <a:xfrm>
            <a:off x="4140200" y="0"/>
            <a:ext cx="71438" cy="6858000"/>
          </a:xfrm>
          <a:prstGeom prst="line">
            <a:avLst/>
          </a:prstGeom>
          <a:noFill/>
          <a:ln w="9525">
            <a:solidFill>
              <a:schemeClr val="tx1"/>
            </a:solidFill>
            <a:round/>
            <a:headEnd/>
            <a:tailEnd/>
          </a:ln>
        </p:spPr>
        <p:txBody>
          <a:bodyPr/>
          <a:lstStyle/>
          <a:p>
            <a:endParaRPr lang="en-US"/>
          </a:p>
        </p:txBody>
      </p:sp>
      <p:sp>
        <p:nvSpPr>
          <p:cNvPr id="61455" name="AutoShape 13"/>
          <p:cNvSpPr>
            <a:spLocks noChangeArrowheads="1"/>
          </p:cNvSpPr>
          <p:nvPr/>
        </p:nvSpPr>
        <p:spPr bwMode="auto">
          <a:xfrm>
            <a:off x="2271713" y="663575"/>
            <a:ext cx="627062"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56" name="AutoShape 14"/>
          <p:cNvSpPr>
            <a:spLocks noChangeArrowheads="1"/>
          </p:cNvSpPr>
          <p:nvPr/>
        </p:nvSpPr>
        <p:spPr bwMode="auto">
          <a:xfrm>
            <a:off x="5472113" y="587375"/>
            <a:ext cx="627062"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57" name="AutoShape 15"/>
          <p:cNvSpPr>
            <a:spLocks noChangeArrowheads="1"/>
          </p:cNvSpPr>
          <p:nvPr/>
        </p:nvSpPr>
        <p:spPr bwMode="auto">
          <a:xfrm>
            <a:off x="5508625" y="1844675"/>
            <a:ext cx="627063"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58" name="AutoShape 16"/>
          <p:cNvSpPr>
            <a:spLocks noChangeArrowheads="1"/>
          </p:cNvSpPr>
          <p:nvPr/>
        </p:nvSpPr>
        <p:spPr bwMode="auto">
          <a:xfrm>
            <a:off x="2195513" y="1773238"/>
            <a:ext cx="627062"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59" name="AutoShape 17"/>
          <p:cNvSpPr>
            <a:spLocks noChangeArrowheads="1"/>
          </p:cNvSpPr>
          <p:nvPr/>
        </p:nvSpPr>
        <p:spPr bwMode="auto">
          <a:xfrm>
            <a:off x="2124075" y="3068638"/>
            <a:ext cx="627063"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60" name="AutoShape 18"/>
          <p:cNvSpPr>
            <a:spLocks noChangeArrowheads="1"/>
          </p:cNvSpPr>
          <p:nvPr/>
        </p:nvSpPr>
        <p:spPr bwMode="auto">
          <a:xfrm>
            <a:off x="5508625" y="3213100"/>
            <a:ext cx="627063"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61" name="AutoShape 19"/>
          <p:cNvSpPr>
            <a:spLocks noChangeArrowheads="1"/>
          </p:cNvSpPr>
          <p:nvPr/>
        </p:nvSpPr>
        <p:spPr bwMode="auto">
          <a:xfrm>
            <a:off x="5508625" y="4581525"/>
            <a:ext cx="627063" cy="295275"/>
          </a:xfrm>
          <a:prstGeom prst="downArrow">
            <a:avLst>
              <a:gd name="adj1" fmla="val 50000"/>
              <a:gd name="adj2" fmla="val 25000"/>
            </a:avLst>
          </a:prstGeom>
          <a:noFill/>
          <a:ln w="9525">
            <a:solidFill>
              <a:schemeClr val="tx1"/>
            </a:solidFill>
            <a:miter lim="800000"/>
            <a:headEnd/>
            <a:tailEnd/>
          </a:ln>
        </p:spPr>
        <p:txBody>
          <a:bodyPr wrap="none" anchor="ctr"/>
          <a:lstStyle/>
          <a:p>
            <a:endParaRPr lang="id-ID"/>
          </a:p>
        </p:txBody>
      </p:sp>
      <p:sp>
        <p:nvSpPr>
          <p:cNvPr id="61462" name="AutoShape 20"/>
          <p:cNvSpPr>
            <a:spLocks noChangeArrowheads="1"/>
          </p:cNvSpPr>
          <p:nvPr/>
        </p:nvSpPr>
        <p:spPr bwMode="auto">
          <a:xfrm>
            <a:off x="2124075" y="4149725"/>
            <a:ext cx="627063" cy="654050"/>
          </a:xfrm>
          <a:prstGeom prst="downArrow">
            <a:avLst>
              <a:gd name="adj1" fmla="val 50000"/>
              <a:gd name="adj2" fmla="val 26076"/>
            </a:avLst>
          </a:prstGeom>
          <a:noFill/>
          <a:ln w="9525">
            <a:solidFill>
              <a:schemeClr val="tx1"/>
            </a:solidFill>
            <a:miter lim="800000"/>
            <a:headEnd/>
            <a:tailEnd/>
          </a:ln>
        </p:spPr>
        <p:txBody>
          <a:bodyPr wrap="none" anchor="ctr"/>
          <a:lstStyle/>
          <a:p>
            <a:endParaRPr lang="id-ID"/>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OBJEK PAJAK HOTEL</a:t>
            </a:r>
            <a:endParaRPr lang="id-ID" dirty="0"/>
          </a:p>
        </p:txBody>
      </p:sp>
      <p:sp>
        <p:nvSpPr>
          <p:cNvPr id="3" name="Content Placeholder 2"/>
          <p:cNvSpPr>
            <a:spLocks noGrp="1"/>
          </p:cNvSpPr>
          <p:nvPr>
            <p:ph sz="quarter" idx="1"/>
          </p:nvPr>
        </p:nvSpPr>
        <p:spPr>
          <a:xfrm>
            <a:off x="428596" y="1214422"/>
            <a:ext cx="8258204" cy="5214974"/>
          </a:xfrm>
        </p:spPr>
        <p:txBody>
          <a:bodyPr>
            <a:normAutofit/>
          </a:bodyPr>
          <a:lstStyle/>
          <a:p>
            <a:r>
              <a:rPr lang="id-ID" sz="3500" dirty="0"/>
              <a:t>Objek Pajak</a:t>
            </a:r>
            <a:r>
              <a:rPr lang="id-ID" dirty="0"/>
              <a:t> Hotel adalah </a:t>
            </a:r>
            <a:r>
              <a:rPr lang="id-ID" sz="3900" dirty="0"/>
              <a:t>pelayanan</a:t>
            </a:r>
            <a:r>
              <a:rPr lang="id-ID" dirty="0"/>
              <a:t> yang disediakan oleh Hotel </a:t>
            </a:r>
            <a:r>
              <a:rPr lang="id-ID" sz="3500" dirty="0"/>
              <a:t>dengan pembayaran</a:t>
            </a:r>
            <a:r>
              <a:rPr lang="id-ID" dirty="0"/>
              <a:t>, </a:t>
            </a:r>
            <a:r>
              <a:rPr lang="id-ID" sz="3600" dirty="0"/>
              <a:t>termasuk jasa penunjang </a:t>
            </a:r>
            <a:r>
              <a:rPr lang="id-ID" dirty="0"/>
              <a:t>sebagai kelengkapan Hotel yang sifatnya memberikan kemudahan dan kenyamanan, termasuk fasilitas olahraga dan hiburan</a:t>
            </a:r>
            <a:r>
              <a:rPr lang="id-ID" dirty="0" smtClean="0"/>
              <a:t>. (Pasal 32 ayat 1) </a:t>
            </a:r>
          </a:p>
          <a:p>
            <a:r>
              <a:rPr lang="id-ID" dirty="0" smtClean="0"/>
              <a:t>Jasa </a:t>
            </a:r>
            <a:r>
              <a:rPr lang="id-ID" dirty="0"/>
              <a:t>penunjang sebagaimana dimaksud pada ayat (1) adalah fasilitas telepon, faksimile, teleks, internet, fotokopi, pelayanan cuci, seterika, transportasi, dan fasilitas </a:t>
            </a:r>
            <a:r>
              <a:rPr lang="id-ID" dirty="0" smtClean="0"/>
              <a:t>sejenis lainnya </a:t>
            </a:r>
            <a:r>
              <a:rPr lang="id-ID" dirty="0"/>
              <a:t>yang disediakan atau dikelola Hotel</a:t>
            </a:r>
            <a:r>
              <a:rPr lang="id-ID" dirty="0" smtClean="0"/>
              <a:t>. (Pasal 32 ayat 2) </a:t>
            </a:r>
          </a:p>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OBJEK </a:t>
            </a:r>
            <a:r>
              <a:rPr lang="id-ID" smtClean="0"/>
              <a:t>PAJAK HOTEL</a:t>
            </a:r>
            <a:endParaRPr lang="en-US" dirty="0"/>
          </a:p>
        </p:txBody>
      </p:sp>
      <p:sp>
        <p:nvSpPr>
          <p:cNvPr id="3" name="Content Placeholder 2"/>
          <p:cNvSpPr>
            <a:spLocks noGrp="1"/>
          </p:cNvSpPr>
          <p:nvPr>
            <p:ph sz="quarter" idx="1"/>
          </p:nvPr>
        </p:nvSpPr>
        <p:spPr/>
        <p:txBody>
          <a:bodyPr/>
          <a:lstStyle/>
          <a:p>
            <a:r>
              <a:rPr lang="id-ID" dirty="0" smtClean="0"/>
              <a:t>Perda DKI : Fasilitas olahraga dan hiburan antara lain; Pusat Kebugaran (Fitness Center), Kolam renang, Tenis, Golf, Karaoke, Pub, Cafe, Bar, Diskotik dan sejenisnya yang disediakan atau dikelola oleh Hotel, untuk tamu hotel.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PERKECUALIAN</a:t>
            </a:r>
            <a:endParaRPr lang="id-ID" dirty="0"/>
          </a:p>
        </p:txBody>
      </p:sp>
      <p:sp>
        <p:nvSpPr>
          <p:cNvPr id="3" name="Content Placeholder 2"/>
          <p:cNvSpPr>
            <a:spLocks noGrp="1"/>
          </p:cNvSpPr>
          <p:nvPr>
            <p:ph sz="quarter" idx="1"/>
          </p:nvPr>
        </p:nvSpPr>
        <p:spPr/>
        <p:txBody>
          <a:bodyPr>
            <a:normAutofit fontScale="92500"/>
          </a:bodyPr>
          <a:lstStyle/>
          <a:p>
            <a:pPr>
              <a:buNone/>
            </a:pPr>
            <a:r>
              <a:rPr lang="id-ID" sz="3600" dirty="0"/>
              <a:t>Tidak termasuk objek Pajak </a:t>
            </a:r>
            <a:r>
              <a:rPr lang="id-ID" dirty="0"/>
              <a:t>Hotel  </a:t>
            </a:r>
            <a:r>
              <a:rPr lang="id-ID" dirty="0" smtClean="0"/>
              <a:t>(Pasal 32 ayat 3) :</a:t>
            </a:r>
            <a:endParaRPr lang="id-ID" dirty="0"/>
          </a:p>
          <a:p>
            <a:pPr lvl="0">
              <a:buFont typeface="Wingdings" pitchFamily="2" charset="2"/>
              <a:buChar char="q"/>
            </a:pPr>
            <a:r>
              <a:rPr lang="id-ID" dirty="0"/>
              <a:t>jasa tempat tinggal asrama yang diselenggarakan oleh Pemerintah atau Pemerintah Daerah;</a:t>
            </a:r>
          </a:p>
          <a:p>
            <a:pPr lvl="0">
              <a:buFont typeface="Wingdings" pitchFamily="2" charset="2"/>
              <a:buChar char="q"/>
            </a:pPr>
            <a:r>
              <a:rPr lang="id-ID" dirty="0"/>
              <a:t>jasa sewa apartemen, kondominium, dan sejenisnya;</a:t>
            </a:r>
          </a:p>
          <a:p>
            <a:pPr lvl="0">
              <a:buFont typeface="Wingdings" pitchFamily="2" charset="2"/>
              <a:buChar char="q"/>
            </a:pPr>
            <a:r>
              <a:rPr lang="id-ID" dirty="0"/>
              <a:t>jasa tempat tinggal di pusat pendidikan atau kegiatan keagamaan;</a:t>
            </a:r>
          </a:p>
          <a:p>
            <a:pPr lvl="0">
              <a:buFont typeface="Wingdings" pitchFamily="2" charset="2"/>
              <a:buChar char="q"/>
            </a:pPr>
            <a:r>
              <a:rPr lang="id-ID" dirty="0"/>
              <a:t>jasa tempat tinggal di rumah sakit, asrama perawat, panti jompo, panti asuhan, dan panti sosial lainnya yang sejenis; dan</a:t>
            </a:r>
          </a:p>
          <a:p>
            <a:pPr>
              <a:buFont typeface="Wingdings" pitchFamily="2" charset="2"/>
              <a:buChar char="q"/>
            </a:pPr>
            <a:r>
              <a:rPr lang="id-ID" dirty="0"/>
              <a:t>jasa biro perjalanan atau perjalanan wisata yang diselenggarakan oleh Hotel yang dapat dimanfaatkan oleh umum.</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337</TotalTime>
  <Words>2079</Words>
  <Application>Microsoft Office PowerPoint</Application>
  <PresentationFormat>On-screen Show (4:3)</PresentationFormat>
  <Paragraphs>125</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Origin</vt:lpstr>
      <vt:lpstr>PAJAK HOTEL &amp; PAJAK RESTORAN</vt:lpstr>
      <vt:lpstr>Pajak Pusat vs Daerah</vt:lpstr>
      <vt:lpstr>Penggolongan Pajak Daerah</vt:lpstr>
      <vt:lpstr>Slide 4</vt:lpstr>
      <vt:lpstr>PAJAK SUBYEKTIF dan PAJAK OBYEKTIF</vt:lpstr>
      <vt:lpstr>Slide 6</vt:lpstr>
      <vt:lpstr>OBJEK PAJAK HOTEL</vt:lpstr>
      <vt:lpstr>OBJEK PAJAK HOTEL</vt:lpstr>
      <vt:lpstr>PERKECUALIAN</vt:lpstr>
      <vt:lpstr>Subjek Pajak &amp; Wajib Pajak Hotel</vt:lpstr>
      <vt:lpstr>Tax Formula (1)</vt:lpstr>
      <vt:lpstr>Tax Formula (2)</vt:lpstr>
      <vt:lpstr>PAJAK RESTORAN</vt:lpstr>
      <vt:lpstr>OBJEK PAJAK RESTORAN (1)</vt:lpstr>
      <vt:lpstr>SUBJEK PAJAK RESTORAN</vt:lpstr>
      <vt:lpstr>Tax Formula</vt:lpstr>
      <vt:lpstr>Kasus Pajak Restoran DKI Jakarta (1)</vt:lpstr>
      <vt:lpstr>Kasus Pajak Restoran DKI Jakarta (2)</vt:lpstr>
      <vt:lpstr>Kasus Pajak Restoran DKI Jakarta (3)</vt:lpstr>
      <vt:lpstr>Kasus Pajak Restoran DKI Jakarta (4)</vt:lpstr>
      <vt:lpstr>Presumptive Taxation</vt:lpstr>
      <vt:lpstr>Presumptive Taxation</vt:lpstr>
      <vt:lpstr>Presumptive Taxation</vt:lpstr>
      <vt:lpstr>Presumptive Taxation</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Universitas Indo</cp:lastModifiedBy>
  <cp:revision>26</cp:revision>
  <dcterms:created xsi:type="dcterms:W3CDTF">2012-11-19T02:59:18Z</dcterms:created>
  <dcterms:modified xsi:type="dcterms:W3CDTF">2015-12-04T01:04:47Z</dcterms:modified>
</cp:coreProperties>
</file>