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43"/>
  </p:notesMasterIdLst>
  <p:sldIdLst>
    <p:sldId id="256" r:id="rId2"/>
    <p:sldId id="257" r:id="rId3"/>
    <p:sldId id="295" r:id="rId4"/>
    <p:sldId id="306" r:id="rId5"/>
    <p:sldId id="307" r:id="rId6"/>
    <p:sldId id="308" r:id="rId7"/>
    <p:sldId id="309" r:id="rId8"/>
    <p:sldId id="265" r:id="rId9"/>
    <p:sldId id="266" r:id="rId10"/>
    <p:sldId id="267" r:id="rId11"/>
    <p:sldId id="268" r:id="rId12"/>
    <p:sldId id="260" r:id="rId13"/>
    <p:sldId id="269" r:id="rId14"/>
    <p:sldId id="270" r:id="rId15"/>
    <p:sldId id="291" r:id="rId16"/>
    <p:sldId id="272" r:id="rId17"/>
    <p:sldId id="273" r:id="rId18"/>
    <p:sldId id="292" r:id="rId19"/>
    <p:sldId id="293" r:id="rId20"/>
    <p:sldId id="294" r:id="rId21"/>
    <p:sldId id="305" r:id="rId22"/>
    <p:sldId id="310" r:id="rId23"/>
    <p:sldId id="311" r:id="rId24"/>
    <p:sldId id="312" r:id="rId25"/>
    <p:sldId id="313" r:id="rId26"/>
    <p:sldId id="314" r:id="rId27"/>
    <p:sldId id="274" r:id="rId28"/>
    <p:sldId id="278" r:id="rId29"/>
    <p:sldId id="279" r:id="rId30"/>
    <p:sldId id="262" r:id="rId31"/>
    <p:sldId id="263" r:id="rId32"/>
    <p:sldId id="297" r:id="rId33"/>
    <p:sldId id="315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288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F60C4-F8A2-4015-B0F2-6C6CC3D961F0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5A398-098F-42B6-A692-E337A0F59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3AB37-354B-4B05-B728-01CF2EF6BF4B}" type="datetimeFigureOut">
              <a:rPr lang="en-US" smtClean="0"/>
              <a:pPr>
                <a:defRPr/>
              </a:pPr>
              <a:t>10/10/2015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16612-0DF5-495C-820D-6A16C72090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355F6-7E68-48BD-B824-651242729827}" type="datetimeFigureOut">
              <a:rPr lang="en-US" smtClean="0"/>
              <a:pPr>
                <a:defRPr/>
              </a:pPr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53CE2-2674-4E1C-ACA9-2E046A4CB5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5A73E-5F00-4A0F-A107-2EE0E782720A}" type="datetimeFigureOut">
              <a:rPr lang="en-US" smtClean="0"/>
              <a:pPr>
                <a:defRPr/>
              </a:pPr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6F8CA-A211-4C02-928B-4B18B64DB6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7FD4C-5115-49B2-B1C1-40120C6A2DA2}" type="datetimeFigureOut">
              <a:rPr lang="en-US" smtClean="0"/>
              <a:pPr>
                <a:defRPr/>
              </a:pPr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80F07-3EDA-433A-9D84-923DC0BD7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40510-ACF3-476A-8FF4-84B580A6D37F}" type="datetimeFigureOut">
              <a:rPr lang="en-US" smtClean="0"/>
              <a:pPr>
                <a:defRPr/>
              </a:pPr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BC083-38FD-46CC-B022-8D4841125F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4513A-728B-4840-BA85-CEB818B2C3A4}" type="datetimeFigureOut">
              <a:rPr lang="en-US" smtClean="0"/>
              <a:pPr>
                <a:defRPr/>
              </a:pPr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3C8BE-9EC5-441F-A1C4-F67991984F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03466A-6D65-478B-A51E-C532C6B5E0F9}" type="datetimeFigureOut">
              <a:rPr lang="en-US" smtClean="0"/>
              <a:pPr>
                <a:defRPr/>
              </a:pPr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1E5C9-0FA2-4FA2-B8F5-4C40763873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278427-6619-4EE7-962F-ADF0102C50AE}" type="datetimeFigureOut">
              <a:rPr lang="en-US" smtClean="0"/>
              <a:pPr>
                <a:defRPr/>
              </a:pPr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EF2D2-34E5-48BF-810A-4B97AEBA2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9DE09-2C8A-49C5-80E4-A0B0A6ADEEA2}" type="datetimeFigureOut">
              <a:rPr lang="en-US" smtClean="0"/>
              <a:pPr>
                <a:defRPr/>
              </a:pPr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7D432-2DEE-4826-B422-3E1BD0C846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CCB7E-F3C0-4F3F-A9BE-0E42C0BF8CB7}" type="datetimeFigureOut">
              <a:rPr lang="en-US" smtClean="0"/>
              <a:pPr>
                <a:defRPr/>
              </a:pPr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65975-2A0F-476F-B2FF-979A3331D8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CF8E4-F900-408D-AFC8-5D9A41F74C6E}" type="datetimeFigureOut">
              <a:rPr lang="en-US" smtClean="0"/>
              <a:pPr>
                <a:defRPr/>
              </a:pPr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9F7825E-7695-4331-80A4-D0027F27BA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02F0CCB-B7F4-4855-90CF-AECDFAD27435}" type="datetimeFigureOut">
              <a:rPr lang="en-US" smtClean="0"/>
              <a:pPr>
                <a:defRPr/>
              </a:pPr>
              <a:t>10/10/2015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0C2FB8D-3907-47D6-9B2B-BF190CF24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PAJAK ATAS KENDARAAN BERMOTOR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r>
              <a:rPr lang="en-US" smtClean="0"/>
              <a:t>INAYATI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 err="1" smtClean="0"/>
              <a:t>Pengecualian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PKB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dirty="0" err="1" smtClean="0"/>
              <a:t>Pengecualian</a:t>
            </a:r>
            <a:r>
              <a:rPr lang="en-US" dirty="0" smtClean="0"/>
              <a:t>: 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 smtClean="0"/>
              <a:t>KA; 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Hankam</a:t>
            </a:r>
            <a:r>
              <a:rPr lang="en-US" dirty="0" smtClean="0"/>
              <a:t>;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623887" indent="-514350">
              <a:buFont typeface="+mj-lt"/>
              <a:buAutoNum type="arabicPeriod"/>
            </a:pP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Kedutaan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resiprositas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lembaga-lembaga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yang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pembebasan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04088"/>
            <a:ext cx="8153400" cy="896112"/>
          </a:xfrm>
        </p:spPr>
        <p:txBody>
          <a:bodyPr/>
          <a:lstStyle/>
          <a:p>
            <a:pPr algn="ctr"/>
            <a:r>
              <a:rPr lang="en-US" dirty="0" err="1" smtClean="0"/>
              <a:t>Subjek</a:t>
            </a:r>
            <a:r>
              <a:rPr lang="en-US" dirty="0" smtClean="0"/>
              <a:t> PKB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Subjek</a:t>
            </a:r>
            <a:r>
              <a:rPr lang="en-US" dirty="0" smtClean="0"/>
              <a:t> PKB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PKB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DPP PKB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dirty="0" smtClean="0"/>
              <a:t>DPP PKB </a:t>
            </a:r>
            <a:r>
              <a:rPr lang="en-US" dirty="0" err="1" smtClean="0"/>
              <a:t>di</a:t>
            </a:r>
            <a:r>
              <a:rPr lang="en-US" dirty="0" smtClean="0"/>
              <a:t> Indonesia yang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UU No 34 </a:t>
            </a:r>
            <a:r>
              <a:rPr lang="en-US" dirty="0" err="1" smtClean="0"/>
              <a:t>Tahun</a:t>
            </a:r>
            <a:r>
              <a:rPr lang="en-US" dirty="0" smtClean="0"/>
              <a:t> 2000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Daerah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Retribusi</a:t>
            </a:r>
            <a:r>
              <a:rPr lang="en-US" dirty="0" smtClean="0"/>
              <a:t> Daerah (PDRD) </a:t>
            </a:r>
            <a:r>
              <a:rPr lang="en-US" dirty="0" err="1" smtClean="0"/>
              <a:t>dan</a:t>
            </a:r>
            <a:r>
              <a:rPr lang="en-US" dirty="0" smtClean="0"/>
              <a:t> UU PDRD </a:t>
            </a:r>
            <a:r>
              <a:rPr lang="en-US" dirty="0" err="1" smtClean="0"/>
              <a:t>Tahun</a:t>
            </a:r>
            <a:r>
              <a:rPr lang="en-US" dirty="0" smtClean="0"/>
              <a:t> 2009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Menteri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No 26 </a:t>
            </a:r>
            <a:r>
              <a:rPr lang="en-US" dirty="0" err="1" smtClean="0"/>
              <a:t>Tahun</a:t>
            </a:r>
            <a:r>
              <a:rPr lang="en-US" dirty="0" smtClean="0"/>
              <a:t> 2014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Penghitungan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Pengenaan</a:t>
            </a:r>
            <a:r>
              <a:rPr lang="en-US" dirty="0" smtClean="0"/>
              <a:t> PKB </a:t>
            </a:r>
            <a:r>
              <a:rPr lang="en-US" dirty="0" err="1" smtClean="0"/>
              <a:t>dan</a:t>
            </a:r>
            <a:r>
              <a:rPr lang="en-US" dirty="0" smtClean="0"/>
              <a:t> BBNKB </a:t>
            </a:r>
            <a:r>
              <a:rPr lang="en-US" dirty="0" err="1" smtClean="0"/>
              <a:t>Tahun</a:t>
            </a:r>
            <a:r>
              <a:rPr lang="en-US" dirty="0" smtClean="0"/>
              <a:t> 2014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Jual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;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dirty="0" err="1" smtClean="0"/>
              <a:t>Bobot</a:t>
            </a:r>
            <a:r>
              <a:rPr lang="en-US" dirty="0" smtClean="0"/>
              <a:t> yang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.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DPP PKB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yang </a:t>
            </a:r>
            <a:r>
              <a:rPr lang="en-US" dirty="0" err="1" smtClean="0"/>
              <a:t>dipergunakan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alat-alat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alat-alat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pengenaan</a:t>
            </a:r>
            <a:r>
              <a:rPr lang="en-US" dirty="0" smtClean="0"/>
              <a:t> </a:t>
            </a:r>
            <a:r>
              <a:rPr lang="en-US" dirty="0" err="1" smtClean="0"/>
              <a:t>pajaknya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jual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koefisien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1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1.</a:t>
            </a:r>
          </a:p>
          <a:p>
            <a:r>
              <a:rPr lang="en-US" dirty="0" err="1" smtClean="0"/>
              <a:t>Nilai</a:t>
            </a:r>
            <a:r>
              <a:rPr lang="en-US" dirty="0" smtClean="0"/>
              <a:t> 1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ditimbulkan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toleransi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DPP PKB (3)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koefisien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toleransi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Jual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(NJKB)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Pasaran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pasaran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rata-rata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data yang </a:t>
            </a:r>
            <a:r>
              <a:rPr lang="en-US" dirty="0" err="1" smtClean="0"/>
              <a:t>akurat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Desember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</a:p>
          <a:p>
            <a:r>
              <a:rPr lang="en-US" dirty="0" smtClean="0"/>
              <a:t>DPP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terpusat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Menteri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ditinjau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Isu-isu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DPP/ </a:t>
            </a:r>
            <a:r>
              <a:rPr lang="en-US" i="1" dirty="0" smtClean="0"/>
              <a:t>Tax Base </a:t>
            </a:r>
            <a:r>
              <a:rPr lang="en-US" dirty="0" smtClean="0"/>
              <a:t>PKB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mengakomodir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emisi</a:t>
            </a:r>
            <a:r>
              <a:rPr lang="en-US" dirty="0" smtClean="0"/>
              <a:t> gas </a:t>
            </a:r>
            <a:r>
              <a:rPr lang="en-US" dirty="0" err="1" smtClean="0"/>
              <a:t>buang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Tarif</a:t>
            </a:r>
            <a:r>
              <a:rPr lang="en-US" dirty="0" smtClean="0"/>
              <a:t> PKB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Tarif</a:t>
            </a:r>
            <a:r>
              <a:rPr lang="en-US" dirty="0" smtClean="0"/>
              <a:t> PKB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PKB </a:t>
            </a:r>
            <a:r>
              <a:rPr lang="en-US" b="1" dirty="0" err="1" smtClean="0"/>
              <a:t>Pribadi</a:t>
            </a:r>
            <a:endParaRPr lang="en-US" b="1" dirty="0" smtClean="0"/>
          </a:p>
          <a:p>
            <a:pPr marL="623887" indent="-514350">
              <a:buFont typeface="+mj-lt"/>
              <a:buAutoNum type="arabicPeriod"/>
            </a:pPr>
            <a:r>
              <a:rPr lang="en-US" dirty="0" err="1" smtClean="0"/>
              <a:t>Pemilikan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: 1%-2%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 err="1" smtClean="0"/>
              <a:t>Pemilikan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dst</a:t>
            </a:r>
            <a:r>
              <a:rPr lang="en-US" dirty="0" smtClean="0"/>
              <a:t> : 2% - 10%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 err="1" smtClean="0"/>
              <a:t>Kepemilikan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tarif</a:t>
            </a:r>
            <a:r>
              <a:rPr lang="en-US" dirty="0" smtClean="0"/>
              <a:t> </a:t>
            </a:r>
            <a:r>
              <a:rPr lang="en-US" dirty="0" err="1" smtClean="0"/>
              <a:t>Progresif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opsional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Tarif</a:t>
            </a:r>
            <a:r>
              <a:rPr lang="en-US" dirty="0" smtClean="0"/>
              <a:t> PKB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Tarif</a:t>
            </a:r>
            <a:r>
              <a:rPr lang="en-US" dirty="0" smtClean="0"/>
              <a:t> PKB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ambulans</a:t>
            </a:r>
            <a:r>
              <a:rPr lang="en-US" dirty="0" smtClean="0"/>
              <a:t>, </a:t>
            </a:r>
            <a:r>
              <a:rPr lang="en-US" dirty="0" err="1" smtClean="0"/>
              <a:t>pemadam</a:t>
            </a:r>
            <a:r>
              <a:rPr lang="en-US" dirty="0" smtClean="0"/>
              <a:t> </a:t>
            </a:r>
            <a:r>
              <a:rPr lang="en-US" dirty="0" err="1" smtClean="0"/>
              <a:t>kebakaran</a:t>
            </a:r>
            <a:r>
              <a:rPr lang="en-US" dirty="0" smtClean="0"/>
              <a:t>,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keagamaan</a:t>
            </a:r>
            <a:r>
              <a:rPr lang="en-US" dirty="0" smtClean="0"/>
              <a:t>, </a:t>
            </a:r>
            <a:r>
              <a:rPr lang="en-US" dirty="0" err="1" smtClean="0"/>
              <a:t>pemerintah</a:t>
            </a:r>
            <a:r>
              <a:rPr lang="en-US" dirty="0" smtClean="0"/>
              <a:t> TNI/ POLRI, </a:t>
            </a:r>
            <a:r>
              <a:rPr lang="en-US" dirty="0" err="1" smtClean="0"/>
              <a:t>pemda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lain yang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perda</a:t>
            </a:r>
            <a:r>
              <a:rPr lang="en-US" dirty="0" smtClean="0"/>
              <a:t> : 0,5% - 1% </a:t>
            </a:r>
          </a:p>
          <a:p>
            <a:r>
              <a:rPr lang="en-US" dirty="0" smtClean="0"/>
              <a:t>PKB </a:t>
            </a:r>
            <a:r>
              <a:rPr lang="en-US" dirty="0" err="1" smtClean="0"/>
              <a:t>alat-alat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alat-alat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: 0,1% - 0,2%</a:t>
            </a:r>
          </a:p>
          <a:p>
            <a:r>
              <a:rPr lang="en-US" dirty="0" err="1" smtClean="0"/>
              <a:t>Tarif</a:t>
            </a:r>
            <a:r>
              <a:rPr lang="en-US" dirty="0" smtClean="0"/>
              <a:t> PKB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Perda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err="1" smtClean="0"/>
              <a:t>Tarif</a:t>
            </a:r>
            <a:r>
              <a:rPr lang="en-US" dirty="0" smtClean="0"/>
              <a:t> </a:t>
            </a:r>
            <a:r>
              <a:rPr lang="en-US" dirty="0" err="1" smtClean="0"/>
              <a:t>Progresif</a:t>
            </a:r>
            <a:r>
              <a:rPr lang="en-US" dirty="0" smtClean="0"/>
              <a:t> PKB (1)</a:t>
            </a:r>
            <a:endParaRPr lang="en-US" dirty="0"/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ketentuan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UU PKB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2009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tarif</a:t>
            </a:r>
            <a:r>
              <a:rPr lang="en-US" sz="2400" dirty="0" smtClean="0"/>
              <a:t> </a:t>
            </a:r>
            <a:r>
              <a:rPr lang="en-US" sz="2400" dirty="0" err="1" smtClean="0"/>
              <a:t>progresif</a:t>
            </a:r>
            <a:r>
              <a:rPr lang="en-US" sz="2400" dirty="0" smtClean="0"/>
              <a:t> PKB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pribadi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kriteria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.</a:t>
            </a:r>
          </a:p>
          <a:p>
            <a:pPr eaLnBrk="1" hangingPunct="1">
              <a:buNone/>
            </a:pPr>
            <a:r>
              <a:rPr lang="en-US" sz="2400" dirty="0" err="1" smtClean="0"/>
              <a:t>Mengapa</a:t>
            </a:r>
            <a:r>
              <a:rPr lang="en-US" sz="2400" dirty="0" smtClean="0"/>
              <a:t> </a:t>
            </a:r>
            <a:r>
              <a:rPr lang="en-US" sz="2400" dirty="0" err="1" smtClean="0"/>
              <a:t>Progresif</a:t>
            </a:r>
            <a:r>
              <a:rPr lang="en-US" sz="2400" dirty="0" smtClean="0"/>
              <a:t> ? </a:t>
            </a:r>
          </a:p>
          <a:p>
            <a:pPr eaLnBrk="1" hangingPunct="1">
              <a:buNone/>
            </a:pPr>
            <a:r>
              <a:rPr lang="en-US" sz="2400" dirty="0" err="1" smtClean="0"/>
              <a:t>Argumentasi</a:t>
            </a:r>
            <a:r>
              <a:rPr lang="en-US" sz="2400" dirty="0" smtClean="0"/>
              <a:t> (1)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err="1" smtClean="0"/>
              <a:t>Tarif</a:t>
            </a:r>
            <a:r>
              <a:rPr lang="en-US" sz="2400" dirty="0" smtClean="0"/>
              <a:t> </a:t>
            </a:r>
            <a:r>
              <a:rPr lang="en-US" sz="2400" dirty="0" err="1" smtClean="0"/>
              <a:t>pajak</a:t>
            </a:r>
            <a:r>
              <a:rPr lang="en-US" sz="2400" dirty="0" smtClean="0"/>
              <a:t> </a:t>
            </a:r>
            <a:r>
              <a:rPr lang="en-US" sz="2400" dirty="0" err="1" smtClean="0"/>
              <a:t>progresif</a:t>
            </a:r>
            <a:r>
              <a:rPr lang="en-US" sz="2400" dirty="0" smtClean="0"/>
              <a:t> </a:t>
            </a:r>
            <a:r>
              <a:rPr lang="en-US" sz="2400" dirty="0" err="1" smtClean="0"/>
              <a:t>sejalan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kriteria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pajak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menurut</a:t>
            </a:r>
            <a:r>
              <a:rPr lang="en-US" sz="2400" dirty="0" smtClean="0"/>
              <a:t> KJ Davey, </a:t>
            </a:r>
            <a:r>
              <a:rPr lang="en-US" sz="2400" dirty="0" err="1" smtClean="0"/>
              <a:t>yaitu</a:t>
            </a:r>
            <a:r>
              <a:rPr lang="en-US" sz="2400" dirty="0" smtClean="0"/>
              <a:t>: </a:t>
            </a:r>
            <a:r>
              <a:rPr lang="en-US" sz="2400" i="1" dirty="0" smtClean="0"/>
              <a:t>Equity  </a:t>
            </a:r>
            <a:r>
              <a:rPr lang="en-US" sz="2400" dirty="0" smtClean="0"/>
              <a:t>(</a:t>
            </a:r>
            <a:r>
              <a:rPr lang="en-US" sz="2400" dirty="0" err="1" smtClean="0"/>
              <a:t>keadilan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pemerataan</a:t>
            </a:r>
            <a:r>
              <a:rPr lang="en-US" sz="2400" dirty="0" smtClean="0"/>
              <a:t>) 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err="1" smtClean="0"/>
              <a:t>Menurut</a:t>
            </a:r>
            <a:r>
              <a:rPr lang="en-US" sz="2400" dirty="0" smtClean="0"/>
              <a:t> Davey,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prinsip</a:t>
            </a:r>
            <a:r>
              <a:rPr lang="en-US" sz="2400" dirty="0" smtClean="0"/>
              <a:t> </a:t>
            </a:r>
            <a:r>
              <a:rPr lang="en-US" sz="2400" dirty="0" err="1" smtClean="0"/>
              <a:t>beban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pengeluaran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dipikul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golongan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kekayaan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kesanggupannya</a:t>
            </a:r>
            <a:r>
              <a:rPr lang="en-US" sz="2400" dirty="0" smtClean="0"/>
              <a:t>.</a:t>
            </a:r>
          </a:p>
          <a:p>
            <a:pPr marL="457200" indent="-457200" eaLnBrk="1" hangingPunct="1">
              <a:buFont typeface="Wingdings" pitchFamily="2" charset="2"/>
              <a:buChar char="q"/>
            </a:pPr>
            <a:endParaRPr lang="en-US" sz="2400" dirty="0" smtClean="0"/>
          </a:p>
          <a:p>
            <a:pPr marL="457200" indent="-457200" eaLnBrk="1" hangingPunct="1">
              <a:buFont typeface="Wingdings" pitchFamily="2" charset="2"/>
              <a:buChar char="q"/>
            </a:pPr>
            <a:endParaRPr lang="en-US" sz="2400" dirty="0" smtClean="0"/>
          </a:p>
          <a:p>
            <a:pPr eaLnBrk="1" hangingPunct="1"/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Tarif</a:t>
            </a:r>
            <a:r>
              <a:rPr lang="en-US" dirty="0" smtClean="0"/>
              <a:t> </a:t>
            </a:r>
            <a:r>
              <a:rPr lang="en-US" dirty="0" err="1" smtClean="0"/>
              <a:t>Progresif</a:t>
            </a:r>
            <a:r>
              <a:rPr lang="en-US" dirty="0" smtClean="0"/>
              <a:t> PKB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Kritik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argumentasi</a:t>
            </a:r>
            <a:r>
              <a:rPr lang="en-US" dirty="0" smtClean="0"/>
              <a:t> (1)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PKB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(</a:t>
            </a:r>
            <a:r>
              <a:rPr lang="en-US" i="1" dirty="0" smtClean="0"/>
              <a:t>indirect tax) </a:t>
            </a:r>
            <a:r>
              <a:rPr lang="en-US" i="1" dirty="0" smtClean="0">
                <a:sym typeface="Wingdings" pitchFamily="2" charset="2"/>
              </a:rPr>
              <a:t> tax on </a:t>
            </a:r>
            <a:r>
              <a:rPr lang="en-US" i="1" dirty="0" err="1" smtClean="0">
                <a:sym typeface="Wingdings" pitchFamily="2" charset="2"/>
              </a:rPr>
              <a:t>whealth</a:t>
            </a:r>
            <a:r>
              <a:rPr lang="en-US" i="1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indirect tax, ability to pay </a:t>
            </a:r>
            <a:r>
              <a:rPr lang="en-US" dirty="0" smtClean="0"/>
              <a:t>yang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i="1" dirty="0" smtClean="0"/>
              <a:t>tax burden.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Tax Burden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.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ARGUMENTASI TEORETIS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334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teoretis</a:t>
            </a:r>
            <a:r>
              <a:rPr lang="en-US" dirty="0" smtClean="0"/>
              <a:t> </a:t>
            </a:r>
            <a:r>
              <a:rPr lang="en-US" dirty="0" err="1" smtClean="0"/>
              <a:t>pemungutan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raya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(</a:t>
            </a:r>
            <a:r>
              <a:rPr lang="en-US" i="1" dirty="0" smtClean="0"/>
              <a:t>public goods –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raya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(</a:t>
            </a:r>
            <a:r>
              <a:rPr lang="en-US" i="1" dirty="0" smtClean="0"/>
              <a:t>cost)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.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. 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(</a:t>
            </a:r>
            <a:r>
              <a:rPr lang="en-US" i="1" dirty="0" smtClean="0"/>
              <a:t>spillover cost) </a:t>
            </a:r>
            <a:r>
              <a:rPr lang="en-US" dirty="0" err="1" smtClean="0"/>
              <a:t>antara</a:t>
            </a:r>
            <a:r>
              <a:rPr lang="en-US" dirty="0" smtClean="0"/>
              <a:t> lain </a:t>
            </a:r>
            <a:r>
              <a:rPr lang="en-US" dirty="0" err="1" smtClean="0"/>
              <a:t>yaitu</a:t>
            </a:r>
            <a:r>
              <a:rPr lang="en-US" dirty="0" smtClean="0"/>
              <a:t> :  </a:t>
            </a:r>
            <a:r>
              <a:rPr lang="en-US" dirty="0" err="1" smtClean="0"/>
              <a:t>polusi</a:t>
            </a:r>
            <a:r>
              <a:rPr lang="en-US" dirty="0" smtClean="0"/>
              <a:t> (</a:t>
            </a:r>
            <a:r>
              <a:rPr lang="en-US" dirty="0" err="1" smtClean="0"/>
              <a:t>udara</a:t>
            </a:r>
            <a:r>
              <a:rPr lang="en-US" dirty="0" smtClean="0"/>
              <a:t> &amp; </a:t>
            </a:r>
            <a:r>
              <a:rPr lang="en-US" dirty="0" err="1" smtClean="0"/>
              <a:t>suara</a:t>
            </a:r>
            <a:r>
              <a:rPr lang="en-US" dirty="0" smtClean="0"/>
              <a:t>), </a:t>
            </a:r>
            <a:r>
              <a:rPr lang="en-US" dirty="0" err="1" smtClean="0"/>
              <a:t>kemacetan</a:t>
            </a:r>
            <a:r>
              <a:rPr lang="en-US" dirty="0" smtClean="0"/>
              <a:t>, </a:t>
            </a:r>
            <a:r>
              <a:rPr lang="en-US" dirty="0" err="1" smtClean="0"/>
              <a:t>kecelakaan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Tarif</a:t>
            </a:r>
            <a:r>
              <a:rPr lang="en-US" dirty="0" smtClean="0"/>
              <a:t> </a:t>
            </a:r>
            <a:r>
              <a:rPr lang="en-US" dirty="0" err="1" smtClean="0"/>
              <a:t>Progresif</a:t>
            </a:r>
            <a:r>
              <a:rPr lang="en-US" dirty="0" smtClean="0"/>
              <a:t> PKB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Argumentasi</a:t>
            </a:r>
            <a:r>
              <a:rPr lang="en-US" dirty="0" smtClean="0"/>
              <a:t> (2)</a:t>
            </a:r>
          </a:p>
          <a:p>
            <a:pPr>
              <a:buNone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(</a:t>
            </a:r>
            <a:r>
              <a:rPr lang="en-US" i="1" dirty="0" err="1" smtClean="0"/>
              <a:t>regulerend</a:t>
            </a:r>
            <a:r>
              <a:rPr lang="en-US" i="1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kepemilikan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Persoalan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Database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i="1" dirty="0" smtClean="0"/>
              <a:t>online system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pemda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en-US" dirty="0" err="1" smtClean="0"/>
              <a:t>Kasus</a:t>
            </a:r>
            <a:r>
              <a:rPr lang="en-US" dirty="0" smtClean="0"/>
              <a:t> DKI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Perda</a:t>
            </a:r>
            <a:r>
              <a:rPr lang="en-US" dirty="0" smtClean="0"/>
              <a:t> </a:t>
            </a:r>
            <a:r>
              <a:rPr lang="en-US" dirty="0" err="1" smtClean="0"/>
              <a:t>Provinsi</a:t>
            </a:r>
            <a:r>
              <a:rPr lang="en-US" dirty="0" smtClean="0"/>
              <a:t> DKI Jakarta No. 8 </a:t>
            </a:r>
            <a:r>
              <a:rPr lang="en-US" dirty="0" err="1" smtClean="0"/>
              <a:t>Tahun</a:t>
            </a:r>
            <a:r>
              <a:rPr lang="en-US" dirty="0" smtClean="0"/>
              <a:t> 2010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Tarif</a:t>
            </a:r>
            <a:r>
              <a:rPr lang="en-US" dirty="0" smtClean="0"/>
              <a:t> </a:t>
            </a:r>
            <a:r>
              <a:rPr lang="en-US" dirty="0" err="1" smtClean="0"/>
              <a:t>Progresif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	1,5% x NJKB (</a:t>
            </a:r>
            <a:r>
              <a:rPr lang="en-US" dirty="0" err="1" smtClean="0"/>
              <a:t>kepemilikan</a:t>
            </a:r>
            <a:r>
              <a:rPr lang="en-US" dirty="0" smtClean="0"/>
              <a:t> 1)</a:t>
            </a:r>
          </a:p>
          <a:p>
            <a:pPr>
              <a:buNone/>
            </a:pPr>
            <a:r>
              <a:rPr lang="en-US" dirty="0" smtClean="0"/>
              <a:t>	2,0%x NJKB (</a:t>
            </a:r>
            <a:r>
              <a:rPr lang="en-US" dirty="0" err="1" smtClean="0"/>
              <a:t>Kepemilikan</a:t>
            </a:r>
            <a:r>
              <a:rPr lang="en-US" dirty="0" smtClean="0"/>
              <a:t> 2)</a:t>
            </a:r>
          </a:p>
          <a:p>
            <a:pPr>
              <a:buNone/>
            </a:pPr>
            <a:r>
              <a:rPr lang="en-US" dirty="0" smtClean="0"/>
              <a:t>	2,5%x NJKB (</a:t>
            </a:r>
            <a:r>
              <a:rPr lang="en-US" dirty="0" err="1" smtClean="0"/>
              <a:t>Kepemilikan</a:t>
            </a:r>
            <a:r>
              <a:rPr lang="en-US" dirty="0" smtClean="0"/>
              <a:t> 3)</a:t>
            </a:r>
          </a:p>
          <a:p>
            <a:pPr>
              <a:buNone/>
            </a:pPr>
            <a:r>
              <a:rPr lang="en-US" dirty="0" smtClean="0"/>
              <a:t>	4,0% x NJKB (</a:t>
            </a:r>
            <a:r>
              <a:rPr lang="en-US" dirty="0" err="1" smtClean="0"/>
              <a:t>kepemilikan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4 </a:t>
            </a:r>
            <a:r>
              <a:rPr lang="en-US" dirty="0" err="1" smtClean="0"/>
              <a:t>dst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Perda</a:t>
            </a:r>
            <a:r>
              <a:rPr lang="en-US" dirty="0" smtClean="0"/>
              <a:t> </a:t>
            </a:r>
            <a:r>
              <a:rPr lang="en-US" dirty="0" err="1" smtClean="0"/>
              <a:t>Provinsi</a:t>
            </a:r>
            <a:r>
              <a:rPr lang="en-US" dirty="0" smtClean="0"/>
              <a:t> DKI Jakarta No 2 </a:t>
            </a:r>
            <a:r>
              <a:rPr lang="en-US" dirty="0" err="1" smtClean="0"/>
              <a:t>Tahun</a:t>
            </a:r>
            <a:r>
              <a:rPr lang="en-US" dirty="0" smtClean="0"/>
              <a:t> 2015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Perda</a:t>
            </a:r>
            <a:r>
              <a:rPr lang="en-US" dirty="0" smtClean="0"/>
              <a:t> No 8 </a:t>
            </a:r>
            <a:r>
              <a:rPr lang="en-US" dirty="0" err="1" smtClean="0"/>
              <a:t>Tahun</a:t>
            </a:r>
            <a:r>
              <a:rPr lang="en-US" dirty="0" smtClean="0"/>
              <a:t> 2010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. 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1300163"/>
            <a:ext cx="78676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928688"/>
            <a:ext cx="71342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893" y="2057400"/>
            <a:ext cx="7619557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452563"/>
            <a:ext cx="78486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14600"/>
            <a:ext cx="8252058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Terutang</a:t>
            </a:r>
            <a:r>
              <a:rPr lang="en-US" dirty="0" smtClean="0"/>
              <a:t>/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terutang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u="sng" dirty="0" smtClean="0"/>
              <a:t>PKB </a:t>
            </a:r>
            <a:r>
              <a:rPr lang="en-US" b="1" u="sng" dirty="0" err="1" smtClean="0"/>
              <a:t>Terutang</a:t>
            </a:r>
            <a:r>
              <a:rPr lang="en-US" b="1" u="sng" dirty="0" smtClean="0"/>
              <a:t> = DPP  x  </a:t>
            </a:r>
            <a:r>
              <a:rPr lang="en-US" b="1" u="sng" dirty="0" err="1" smtClean="0"/>
              <a:t>Tarif</a:t>
            </a:r>
            <a:endParaRPr lang="en-US" b="1" u="sng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Pemungutan</a:t>
            </a:r>
            <a:r>
              <a:rPr lang="en-US" dirty="0" smtClean="0"/>
              <a:t> PKB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PKB </a:t>
            </a:r>
            <a:r>
              <a:rPr lang="en-US" dirty="0" err="1" smtClean="0"/>
              <a:t>terutang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Pemda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i="1" dirty="0" smtClean="0"/>
              <a:t>official 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WP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PKB.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PKB </a:t>
            </a:r>
            <a:r>
              <a:rPr lang="en-US" dirty="0" err="1" smtClean="0"/>
              <a:t>dipungut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</a:t>
            </a:r>
            <a:r>
              <a:rPr lang="en-US" dirty="0" err="1" smtClean="0"/>
              <a:t>terdaftar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Pemungutan</a:t>
            </a:r>
            <a:r>
              <a:rPr lang="en-US" dirty="0" smtClean="0"/>
              <a:t> PKB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penerbitan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(STNK)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Pembayaran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PKB </a:t>
            </a:r>
            <a:r>
              <a:rPr lang="en-US" dirty="0" err="1" smtClean="0"/>
              <a:t>dikenakan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12 (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belas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) </a:t>
            </a:r>
            <a:r>
              <a:rPr lang="en-US" dirty="0" err="1" smtClean="0"/>
              <a:t>berturut-turut</a:t>
            </a:r>
            <a:r>
              <a:rPr lang="en-US" dirty="0" smtClean="0"/>
              <a:t> </a:t>
            </a:r>
            <a:r>
              <a:rPr lang="en-US" dirty="0" err="1" smtClean="0"/>
              <a:t>terhitung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</a:t>
            </a:r>
            <a:r>
              <a:rPr lang="en-US" dirty="0" err="1" smtClean="0"/>
              <a:t>terdaftar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PKB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PKB yang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kahar</a:t>
            </a:r>
            <a:r>
              <a:rPr lang="en-US" dirty="0" smtClean="0"/>
              <a:t> </a:t>
            </a:r>
            <a:r>
              <a:rPr lang="en-US" i="1" dirty="0" smtClean="0"/>
              <a:t>(force </a:t>
            </a:r>
            <a:r>
              <a:rPr lang="en-US" i="1" dirty="0" err="1" smtClean="0"/>
              <a:t>majeur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pajaknya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12 (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belas</a:t>
            </a:r>
            <a:r>
              <a:rPr lang="en-US" dirty="0" smtClean="0"/>
              <a:t>) </a:t>
            </a:r>
            <a:r>
              <a:rPr lang="en-US" dirty="0" err="1" smtClean="0"/>
              <a:t>bulan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restitusi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porsi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dilalui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kahar</a:t>
            </a:r>
            <a:r>
              <a:rPr lang="en-US" dirty="0" smtClean="0"/>
              <a:t> : </a:t>
            </a:r>
            <a:r>
              <a:rPr lang="en-US" dirty="0" err="1" smtClean="0"/>
              <a:t>bencana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90600"/>
          </a:xfrm>
        </p:spPr>
        <p:txBody>
          <a:bodyPr/>
          <a:lstStyle/>
          <a:p>
            <a:r>
              <a:rPr lang="en-US" dirty="0" smtClean="0"/>
              <a:t>ARGUMENTASI TEORITIS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pungutan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(</a:t>
            </a:r>
            <a:r>
              <a:rPr lang="en-US" dirty="0" err="1" smtClean="0"/>
              <a:t>Nel</a:t>
            </a:r>
            <a:r>
              <a:rPr lang="en-US" dirty="0" smtClean="0"/>
              <a:t> and </a:t>
            </a:r>
            <a:r>
              <a:rPr lang="en-US" dirty="0" err="1" smtClean="0"/>
              <a:t>Nienaber</a:t>
            </a:r>
            <a:r>
              <a:rPr lang="en-US" dirty="0" smtClean="0"/>
              <a:t>, 2012):</a:t>
            </a:r>
          </a:p>
          <a:p>
            <a:pPr marL="514350" indent="-514350">
              <a:buAutoNum type="arabicPeriod"/>
            </a:pPr>
            <a:r>
              <a:rPr lang="en-US" i="1" dirty="0" smtClean="0"/>
              <a:t>Purchase tax </a:t>
            </a:r>
            <a:r>
              <a:rPr lang="en-US" dirty="0" smtClean="0"/>
              <a:t>: VAT, Registration Taxes &amp; Registration Fees</a:t>
            </a:r>
          </a:p>
          <a:p>
            <a:pPr marL="514350" indent="-514350">
              <a:buAutoNum type="arabicPeriod"/>
            </a:pPr>
            <a:r>
              <a:rPr lang="en-US" i="1" dirty="0" smtClean="0"/>
              <a:t>Ownership taxes </a:t>
            </a:r>
          </a:p>
          <a:p>
            <a:pPr marL="514350" indent="-514350">
              <a:buAutoNum type="arabicPeriod"/>
            </a:pPr>
            <a:r>
              <a:rPr lang="en-US" i="1" dirty="0" smtClean="0"/>
              <a:t>Usage Taxes : Fuel tax </a:t>
            </a:r>
          </a:p>
          <a:p>
            <a:pPr marL="514350" indent="-514350">
              <a:buAutoNum type="arabicPeriod"/>
            </a:pPr>
            <a:r>
              <a:rPr lang="en-US" i="1" dirty="0" smtClean="0"/>
              <a:t>VAT :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ramah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ramah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i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PKB &amp; </a:t>
            </a:r>
            <a:r>
              <a:rPr lang="en-US" i="1" dirty="0" smtClean="0"/>
              <a:t>Earmarked Tax (1)</a:t>
            </a:r>
            <a:endParaRPr lang="en-US" dirty="0"/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mtClean="0"/>
              <a:t>Dalam UU PDRD Tahun 2009, terdapat pengaturan terhadap pengalokasian penerimaan PKB, yaitu : Hasil penerimaan PKB paling sedikit 10%, termasuk yang dibagihasilkan kepada Kabupaten/ Kota, dialokasikan untuk pembangunan dan/atau pemeliharaan jalan serta peningkatan moda dan sarana transportasi umum.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PKB &amp; </a:t>
            </a:r>
            <a:r>
              <a:rPr lang="en-US" i="1" dirty="0" smtClean="0"/>
              <a:t>Earmarked Tax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dirty="0" smtClean="0"/>
              <a:t>Issue : 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;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dirty="0" smtClean="0"/>
              <a:t>Bea </a:t>
            </a:r>
            <a:r>
              <a:rPr lang="en-US" sz="4800" dirty="0" err="1" smtClean="0"/>
              <a:t>Balik</a:t>
            </a:r>
            <a:r>
              <a:rPr lang="en-US" sz="4800" dirty="0" smtClean="0"/>
              <a:t> </a:t>
            </a:r>
            <a:r>
              <a:rPr lang="en-US" sz="4800" dirty="0" err="1" smtClean="0"/>
              <a:t>Nama</a:t>
            </a:r>
            <a:r>
              <a:rPr lang="en-US" sz="4800" dirty="0" smtClean="0"/>
              <a:t> </a:t>
            </a:r>
            <a:r>
              <a:rPr lang="en-US" sz="4800" dirty="0" err="1" smtClean="0"/>
              <a:t>Kendaraan</a:t>
            </a:r>
            <a:r>
              <a:rPr lang="en-US" sz="4800" dirty="0" smtClean="0"/>
              <a:t> </a:t>
            </a:r>
            <a:r>
              <a:rPr lang="en-US" sz="4800" dirty="0" err="1" smtClean="0"/>
              <a:t>Bermotor</a:t>
            </a:r>
            <a:r>
              <a:rPr lang="en-US" sz="4800" dirty="0" smtClean="0"/>
              <a:t> (BBNKB)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Tax on Wealth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>
              <a:buNone/>
            </a:pPr>
            <a:r>
              <a:rPr lang="en-US" b="1" dirty="0" smtClean="0"/>
              <a:t>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2209800"/>
          <a:ext cx="7315200" cy="286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/>
              </a:tblGrid>
              <a:tr h="485140">
                <a:tc>
                  <a:txBody>
                    <a:bodyPr/>
                    <a:lstStyle/>
                    <a:p>
                      <a:r>
                        <a:rPr lang="en-US" dirty="0" smtClean="0"/>
                        <a:t>Form                                                        Examples</a:t>
                      </a:r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 Wealth Tax                                    Periodic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Sporadic (capital levy)</a:t>
                      </a:r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Transfer Tax                                         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Transferor-based                                 Estate tax, gift tax, unified tax</a:t>
                      </a:r>
                    </a:p>
                    <a:p>
                      <a:endParaRPr kumimoji="0"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Recipient-based                                  Inheritance tax, gift tax,       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accessions tax</a:t>
                      </a:r>
                      <a:endParaRPr lang="en-US" dirty="0" smtClean="0"/>
                    </a:p>
                    <a:p>
                      <a:endParaRPr kumimoji="0"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143000" y="5562600"/>
            <a:ext cx="480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Sumber</a:t>
            </a:r>
            <a:r>
              <a:rPr lang="en-US" dirty="0" smtClean="0"/>
              <a:t> : Rudnick and Gordon, 1996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Objek</a:t>
            </a:r>
            <a:r>
              <a:rPr lang="en-US" b="1" dirty="0" smtClean="0"/>
              <a:t> BBNKB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Penyerahan</a:t>
            </a:r>
            <a:r>
              <a:rPr lang="en-US" dirty="0" smtClean="0"/>
              <a:t> </a:t>
            </a:r>
            <a:r>
              <a:rPr lang="en-US" dirty="0" err="1" smtClean="0"/>
              <a:t>kepemilikan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12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penyerahan</a:t>
            </a:r>
            <a:r>
              <a:rPr lang="en-US" dirty="0" smtClean="0"/>
              <a:t>,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beli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Objek</a:t>
            </a:r>
            <a:r>
              <a:rPr lang="en-US" dirty="0" smtClean="0"/>
              <a:t> BBNKB (1)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Termasuk</a:t>
            </a:r>
            <a:r>
              <a:rPr lang="en-US" dirty="0" smtClean="0"/>
              <a:t>  </a:t>
            </a:r>
            <a:r>
              <a:rPr lang="en-US" dirty="0" err="1" smtClean="0"/>
              <a:t>penyerahan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pemasukan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Indonesia, </a:t>
            </a:r>
            <a:r>
              <a:rPr lang="en-US" dirty="0" err="1" smtClean="0"/>
              <a:t>kecuali</a:t>
            </a:r>
            <a:r>
              <a:rPr lang="en-US" dirty="0" smtClean="0"/>
              <a:t>:</a:t>
            </a:r>
          </a:p>
          <a:p>
            <a:pPr marL="566737" indent="-457200">
              <a:buFont typeface="+mj-lt"/>
              <a:buAutoNum type="arabicPeriod"/>
            </a:pP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dipakai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pribadi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bersangkutan</a:t>
            </a:r>
            <a:r>
              <a:rPr lang="en-US" sz="2400" dirty="0" smtClean="0"/>
              <a:t>;</a:t>
            </a:r>
          </a:p>
          <a:p>
            <a:pPr marL="566737" indent="-457200">
              <a:buFont typeface="+mj-lt"/>
              <a:buAutoNum type="arabicPeriod"/>
            </a:pP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diperdagangkan</a:t>
            </a:r>
            <a:r>
              <a:rPr lang="en-US" sz="2400" dirty="0" smtClean="0"/>
              <a:t>;</a:t>
            </a:r>
          </a:p>
          <a:p>
            <a:pPr marL="566737" indent="-457200">
              <a:buFont typeface="+mj-lt"/>
              <a:buAutoNum type="arabicPeriod"/>
            </a:pP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dikeluarkan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wilayah</a:t>
            </a:r>
            <a:r>
              <a:rPr lang="en-US" sz="2400" dirty="0" smtClean="0"/>
              <a:t> </a:t>
            </a:r>
            <a:r>
              <a:rPr lang="en-US" sz="2400" dirty="0" err="1" smtClean="0"/>
              <a:t>pabean</a:t>
            </a:r>
            <a:r>
              <a:rPr lang="en-US" sz="2400" dirty="0" smtClean="0"/>
              <a:t> Indonesia (</a:t>
            </a:r>
            <a:r>
              <a:rPr lang="en-US" sz="2400" dirty="0" err="1" smtClean="0"/>
              <a:t>maks</a:t>
            </a:r>
            <a:r>
              <a:rPr lang="en-US" sz="2400" dirty="0" smtClean="0"/>
              <a:t> 3 </a:t>
            </a:r>
            <a:r>
              <a:rPr lang="en-US" sz="2400" dirty="0" err="1" smtClean="0"/>
              <a:t>tahun</a:t>
            </a:r>
            <a:r>
              <a:rPr lang="en-US" sz="2400" dirty="0" smtClean="0"/>
              <a:t>); </a:t>
            </a:r>
            <a:r>
              <a:rPr lang="en-US" sz="2400" dirty="0" err="1" smtClean="0"/>
              <a:t>dan</a:t>
            </a:r>
            <a:endParaRPr lang="en-US" sz="2400" dirty="0" smtClean="0"/>
          </a:p>
          <a:p>
            <a:pPr marL="566737" indent="-457200">
              <a:buFont typeface="+mj-lt"/>
              <a:buAutoNum type="arabicPeriod"/>
            </a:pPr>
            <a:r>
              <a:rPr lang="en-US" sz="2400" dirty="0" err="1" smtClean="0"/>
              <a:t>Dipergunakan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pameran</a:t>
            </a:r>
            <a:r>
              <a:rPr lang="en-US" sz="2400" dirty="0" smtClean="0"/>
              <a:t>,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, </a:t>
            </a:r>
            <a:r>
              <a:rPr lang="en-US" sz="2400" dirty="0" err="1" smtClean="0"/>
              <a:t>contoh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olahraga</a:t>
            </a:r>
            <a:r>
              <a:rPr lang="en-US" sz="2400" dirty="0" smtClean="0"/>
              <a:t> </a:t>
            </a:r>
            <a:r>
              <a:rPr lang="en-US" sz="2400" dirty="0" err="1" smtClean="0"/>
              <a:t>bertaraf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internasional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Objek</a:t>
            </a:r>
            <a:r>
              <a:rPr lang="en-US" dirty="0" smtClean="0"/>
              <a:t> BBNKB (2)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Perkecualian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perkecualian</a:t>
            </a:r>
            <a:r>
              <a:rPr lang="en-US" dirty="0" smtClean="0"/>
              <a:t> PKB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Perkecualian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Subjek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endParaRPr lang="en-US" b="1" dirty="0" smtClean="0"/>
          </a:p>
          <a:p>
            <a:pPr>
              <a:buNone/>
            </a:pP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penyerahan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 smtClean="0"/>
              <a:t>Wajib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endParaRPr lang="en-US" b="1" dirty="0" smtClean="0"/>
          </a:p>
          <a:p>
            <a:pPr>
              <a:buNone/>
            </a:pP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yang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penyerahan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Subjek</a:t>
            </a:r>
            <a:r>
              <a:rPr lang="en-US" dirty="0" smtClean="0"/>
              <a:t> &amp; WP BBNKB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smtClean="0"/>
              <a:t>DPP BBNKB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Jual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(NJKB) </a:t>
            </a:r>
          </a:p>
          <a:p>
            <a:pPr>
              <a:buNone/>
            </a:pPr>
            <a:r>
              <a:rPr lang="en-US" dirty="0" smtClean="0"/>
              <a:t>yang </a:t>
            </a:r>
            <a:r>
              <a:rPr lang="en-US" dirty="0" err="1" smtClean="0"/>
              <a:t>dipergunakan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penghitungan</a:t>
            </a:r>
            <a:r>
              <a:rPr lang="en-US" dirty="0" smtClean="0"/>
              <a:t> PKB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 smtClean="0"/>
              <a:t>Tarif</a:t>
            </a:r>
            <a:endParaRPr lang="en-US" b="1" dirty="0" smtClean="0"/>
          </a:p>
          <a:p>
            <a:r>
              <a:rPr lang="en-US" dirty="0" err="1" smtClean="0"/>
              <a:t>Penyerahan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maks</a:t>
            </a:r>
            <a:r>
              <a:rPr lang="en-US" dirty="0" smtClean="0"/>
              <a:t> 20%</a:t>
            </a:r>
          </a:p>
          <a:p>
            <a:r>
              <a:rPr lang="en-US" dirty="0" err="1" smtClean="0"/>
              <a:t>Penyerahan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dst</a:t>
            </a:r>
            <a:r>
              <a:rPr lang="en-US" dirty="0" smtClean="0"/>
              <a:t> </a:t>
            </a:r>
            <a:r>
              <a:rPr lang="en-US" dirty="0" err="1" smtClean="0"/>
              <a:t>maks</a:t>
            </a:r>
            <a:r>
              <a:rPr lang="en-US" dirty="0" smtClean="0"/>
              <a:t> 1%</a:t>
            </a:r>
          </a:p>
          <a:p>
            <a:pPr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alat-alat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alat-alat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Penyerahan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: </a:t>
            </a:r>
            <a:r>
              <a:rPr lang="en-US" dirty="0" err="1" smtClean="0"/>
              <a:t>maks</a:t>
            </a:r>
            <a:r>
              <a:rPr lang="en-US" dirty="0" smtClean="0"/>
              <a:t> 0,75%</a:t>
            </a:r>
          </a:p>
          <a:p>
            <a:r>
              <a:rPr lang="en-US" dirty="0" err="1" smtClean="0"/>
              <a:t>Penyerahan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dst</a:t>
            </a:r>
            <a:r>
              <a:rPr lang="en-US" dirty="0" smtClean="0"/>
              <a:t> : </a:t>
            </a:r>
            <a:r>
              <a:rPr lang="en-US" dirty="0" err="1" smtClean="0"/>
              <a:t>maks</a:t>
            </a:r>
            <a:r>
              <a:rPr lang="en-US" dirty="0" smtClean="0"/>
              <a:t> 0,075%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DPP &amp; </a:t>
            </a:r>
            <a:r>
              <a:rPr lang="en-US" dirty="0" err="1" smtClean="0"/>
              <a:t>Tarif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Pokok</a:t>
            </a:r>
            <a:r>
              <a:rPr lang="en-US" dirty="0" smtClean="0"/>
              <a:t> BBNKB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:</a:t>
            </a:r>
          </a:p>
          <a:p>
            <a:pPr algn="ctr">
              <a:buNone/>
            </a:pPr>
            <a:r>
              <a:rPr lang="en-US" b="1" dirty="0" smtClean="0"/>
              <a:t>NJKB  x  </a:t>
            </a:r>
            <a:r>
              <a:rPr lang="en-US" b="1" dirty="0" err="1" smtClean="0"/>
              <a:t>Tarif</a:t>
            </a:r>
            <a:endParaRPr lang="en-US" b="1" dirty="0" smtClean="0"/>
          </a:p>
          <a:p>
            <a:pPr algn="just">
              <a:buNone/>
            </a:pP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43" y="747166"/>
            <a:ext cx="8826857" cy="527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BBNKB </a:t>
            </a:r>
            <a:r>
              <a:rPr lang="en-US" dirty="0" err="1" smtClean="0"/>
              <a:t>dipungut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terdaftar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dilaporkan</a:t>
            </a:r>
            <a:r>
              <a:rPr lang="en-US" dirty="0" smtClean="0"/>
              <a:t> paling </a:t>
            </a:r>
            <a:r>
              <a:rPr lang="en-US" dirty="0" err="1" smtClean="0"/>
              <a:t>lambat</a:t>
            </a:r>
            <a:r>
              <a:rPr lang="en-US" dirty="0" smtClean="0"/>
              <a:t> 30 (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puluh</a:t>
            </a:r>
            <a:r>
              <a:rPr lang="en-US" dirty="0" smtClean="0"/>
              <a:t>)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penyerahan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gubernur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pejabat</a:t>
            </a:r>
            <a:r>
              <a:rPr lang="en-US" dirty="0" smtClean="0"/>
              <a:t> yang </a:t>
            </a:r>
            <a:r>
              <a:rPr lang="en-US" dirty="0" err="1" smtClean="0"/>
              <a:t>ditunjuk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Pembayaran</a:t>
            </a:r>
            <a:r>
              <a:rPr lang="en-US" dirty="0" smtClean="0"/>
              <a:t> &amp; </a:t>
            </a:r>
            <a:r>
              <a:rPr lang="en-US" dirty="0" err="1" smtClean="0"/>
              <a:t>Pelaporan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5400" dirty="0" smtClean="0"/>
              <a:t>TERIMA KASIH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775879" cy="301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795044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93937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" y="56388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Source: The International Council on Clean Transportation (ICCT), A global comparison of fiscal policy for electric vehicles, White Paper, 2014, 26-29.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Pungutan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pungutan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raya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(PKB)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 smtClean="0"/>
              <a:t>Bea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(BBNKB)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(PBBKB)</a:t>
            </a:r>
          </a:p>
          <a:p>
            <a:pPr marL="623887" indent="-514350">
              <a:buNone/>
            </a:pPr>
            <a:endParaRPr lang="en-US" dirty="0" smtClean="0"/>
          </a:p>
          <a:p>
            <a:pPr marL="623887" indent="-514350">
              <a:buNone/>
            </a:pP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UU No 34 </a:t>
            </a:r>
            <a:r>
              <a:rPr lang="en-US" dirty="0" err="1" smtClean="0"/>
              <a:t>Tahun</a:t>
            </a:r>
            <a:r>
              <a:rPr lang="en-US" dirty="0" smtClean="0"/>
              <a:t> 2000 </a:t>
            </a:r>
            <a:r>
              <a:rPr lang="en-US" dirty="0" err="1" smtClean="0"/>
              <a:t>maupun</a:t>
            </a:r>
            <a:r>
              <a:rPr lang="en-US" dirty="0" smtClean="0"/>
              <a:t> UU No 28 </a:t>
            </a:r>
            <a:r>
              <a:rPr lang="en-US" dirty="0" err="1" smtClean="0"/>
              <a:t>Tahun</a:t>
            </a:r>
            <a:r>
              <a:rPr lang="en-US" dirty="0" smtClean="0"/>
              <a:t> 2009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Provinsi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Objek</a:t>
            </a:r>
            <a:r>
              <a:rPr lang="en-US" dirty="0" smtClean="0"/>
              <a:t> PKB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1816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Obyek</a:t>
            </a:r>
            <a:r>
              <a:rPr lang="en-US" dirty="0" smtClean="0"/>
              <a:t> PKB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kepemilikan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pula:</a:t>
            </a:r>
          </a:p>
          <a:p>
            <a:pPr>
              <a:buNone/>
            </a:pP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</a:t>
            </a:r>
            <a:r>
              <a:rPr lang="en-US" dirty="0" err="1" smtClean="0"/>
              <a:t>beroda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gandengannya</a:t>
            </a:r>
            <a:r>
              <a:rPr lang="en-US" dirty="0" smtClean="0"/>
              <a:t> yang </a:t>
            </a:r>
            <a:r>
              <a:rPr lang="en-US" dirty="0" err="1" smtClean="0"/>
              <a:t>dioperasikan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darat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air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kotor</a:t>
            </a:r>
            <a:r>
              <a:rPr lang="en-US" dirty="0" smtClean="0"/>
              <a:t> 5 GT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7 GT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1346</TotalTime>
  <Words>1357</Words>
  <Application>Microsoft Office PowerPoint</Application>
  <PresentationFormat>On-screen Show (4:3)</PresentationFormat>
  <Paragraphs>176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PAJAK ATAS KENDARAAN BERMOTOR</vt:lpstr>
      <vt:lpstr>ARGUMENTASI TEORETIS </vt:lpstr>
      <vt:lpstr>ARGUMENTASI TEORITIS </vt:lpstr>
      <vt:lpstr>Slide 4</vt:lpstr>
      <vt:lpstr>Slide 5</vt:lpstr>
      <vt:lpstr>Slide 6</vt:lpstr>
      <vt:lpstr>Slide 7</vt:lpstr>
      <vt:lpstr>Jenis-jenis Pungutan atas Kendaraan di Indonesia</vt:lpstr>
      <vt:lpstr>Objek PKB</vt:lpstr>
      <vt:lpstr>Pengecualian Objek PKB</vt:lpstr>
      <vt:lpstr>Subjek PKB</vt:lpstr>
      <vt:lpstr>DPP PKB (1)</vt:lpstr>
      <vt:lpstr>DPP PKB (2)</vt:lpstr>
      <vt:lpstr>DPP PKB (3)</vt:lpstr>
      <vt:lpstr>Isu-isu terkait dengan DPP/ Tax Base PKB</vt:lpstr>
      <vt:lpstr>Tarif PKB (1)</vt:lpstr>
      <vt:lpstr>Tarif PKB (2)</vt:lpstr>
      <vt:lpstr>Tarif Progresif PKB (1)</vt:lpstr>
      <vt:lpstr>Tarif Progresif PKB (2)</vt:lpstr>
      <vt:lpstr>Tarif Progresif PKB (3)</vt:lpstr>
      <vt:lpstr>Kasus DKI</vt:lpstr>
      <vt:lpstr>Slide 22</vt:lpstr>
      <vt:lpstr>Slide 23</vt:lpstr>
      <vt:lpstr>Slide 24</vt:lpstr>
      <vt:lpstr>Slide 25</vt:lpstr>
      <vt:lpstr>Slide 26</vt:lpstr>
      <vt:lpstr>Pajak Terutang/ Pokok Pajak </vt:lpstr>
      <vt:lpstr>Pemungutan PKB</vt:lpstr>
      <vt:lpstr>Pembayaran</vt:lpstr>
      <vt:lpstr>PKB &amp; Earmarked Tax (1)</vt:lpstr>
      <vt:lpstr>PKB &amp; Earmarked Tax (2)</vt:lpstr>
      <vt:lpstr>Slide 32</vt:lpstr>
      <vt:lpstr>Tax on Wealth</vt:lpstr>
      <vt:lpstr>Objek BBNKB (1)</vt:lpstr>
      <vt:lpstr>Objek BBNKB (2)</vt:lpstr>
      <vt:lpstr>Perkecualian</vt:lpstr>
      <vt:lpstr>Subjek &amp; WP BBNKB</vt:lpstr>
      <vt:lpstr>DPP &amp; Tarif</vt:lpstr>
      <vt:lpstr>Pokok Pajak</vt:lpstr>
      <vt:lpstr>Pembayaran &amp; Pelaporan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42</cp:revision>
  <dcterms:created xsi:type="dcterms:W3CDTF">2009-10-03T23:59:42Z</dcterms:created>
  <dcterms:modified xsi:type="dcterms:W3CDTF">2015-10-10T13:43:37Z</dcterms:modified>
</cp:coreProperties>
</file>