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358" r:id="rId4"/>
    <p:sldId id="359" r:id="rId5"/>
    <p:sldId id="361" r:id="rId6"/>
    <p:sldId id="360" r:id="rId7"/>
    <p:sldId id="362" r:id="rId8"/>
    <p:sldId id="363" r:id="rId9"/>
    <p:sldId id="364" r:id="rId10"/>
    <p:sldId id="373" r:id="rId11"/>
    <p:sldId id="374" r:id="rId12"/>
    <p:sldId id="365" r:id="rId13"/>
    <p:sldId id="366" r:id="rId14"/>
    <p:sldId id="367" r:id="rId15"/>
    <p:sldId id="368" r:id="rId16"/>
    <p:sldId id="370" r:id="rId17"/>
    <p:sldId id="372" r:id="rId18"/>
    <p:sldId id="371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37" autoAdjust="0"/>
  </p:normalViewPr>
  <p:slideViewPr>
    <p:cSldViewPr snapToGrid="0">
      <p:cViewPr varScale="1">
        <p:scale>
          <a:sx n="82" d="100"/>
          <a:sy n="8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9439-D9E9-4233-A465-3074036FC8B3}" type="datetimeFigureOut">
              <a:rPr lang="en-ID" smtClean="0"/>
              <a:t>26/02/2019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2F0A-8F52-407B-9DF6-382E23B578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81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Photo by chuttersnap on Unsplash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701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02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2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Notice what's changed</a:t>
            </a:r>
          </a:p>
          <a:p>
            <a:endParaRPr lang="en-ID"/>
          </a:p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373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60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  <a:p>
            <a:endParaRPr lang="en-ID"/>
          </a:p>
          <a:p>
            <a:r>
              <a:rPr lang="en-ID"/>
              <a:t>Stronger type checks at compile time.</a:t>
            </a:r>
          </a:p>
          <a:p>
            <a:r>
              <a:rPr lang="en-ID"/>
              <a:t>A Java compiler applies strong type checking to generic code and issues errors if the code violates type safety. Fixing compile-time errors is easier than fixing runtime errors, which can be difficult to find.</a:t>
            </a:r>
          </a:p>
          <a:p>
            <a:endParaRPr lang="en-ID"/>
          </a:p>
          <a:p>
            <a:r>
              <a:rPr lang="en-ID"/>
              <a:t>https://docs.oracle.com/javase/tutorial/java/generics/why.html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441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  <a:p>
            <a:endParaRPr lang="en-ID"/>
          </a:p>
          <a:p>
            <a:r>
              <a:rPr lang="en-ID"/>
              <a:t>Stronger type checks at compile time.</a:t>
            </a:r>
          </a:p>
          <a:p>
            <a:r>
              <a:rPr lang="en-ID"/>
              <a:t>A Java compiler applies strong type checking to generic code and issues errors if the code violates type safety. Fixing compile-time errors is easier than fixing runtime errors, which can be difficult to find.</a:t>
            </a:r>
          </a:p>
          <a:p>
            <a:endParaRPr lang="en-ID"/>
          </a:p>
          <a:p>
            <a:r>
              <a:rPr lang="en-ID"/>
              <a:t>https://docs.oracle.com/javase/tutorial/java/generics/why.html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00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This part is available under the Creative Commons Attribution-ShareAlike License, from: https://en.wikibooks.org/wiki/Java_Programming/Collection</a:t>
            </a:r>
          </a:p>
          <a:p>
            <a:endParaRPr lang="en-ID"/>
          </a:p>
          <a:p>
            <a:r>
              <a:rPr lang="en-ID"/>
              <a:t>Stronger type checks at compile time.</a:t>
            </a:r>
          </a:p>
          <a:p>
            <a:r>
              <a:rPr lang="en-ID"/>
              <a:t>A Java compiler applies strong type checking to generic code and issues errors if the code violates type safety. Fixing compile-time errors is easier than fixing runtime errors, which can be difficult to find.</a:t>
            </a:r>
          </a:p>
          <a:p>
            <a:endParaRPr lang="en-ID"/>
          </a:p>
          <a:p>
            <a:r>
              <a:rPr lang="en-ID"/>
              <a:t>https://docs.oracle.com/javase/tutorial/java/generics/why.html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342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Picture: https://unsplash.com/photos/VyC0YSFRDTU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2F0A-8F52-407B-9DF6-382E23B57807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34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7125-42AA-4308-A988-0E9235B6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D4692-9821-49FB-9071-E559DBE6C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D2F5-549B-4BDB-A18E-4549BA92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C135-0686-4330-A17A-C5A637D48A39}" type="datetime1">
              <a:rPr lang="en-ID" smtClean="0"/>
              <a:t>26/02/2019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5F84B-F126-489A-BA27-9698B26D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E5710-CD94-4133-85BD-5431566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98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D4A8-9C22-4444-AF34-6FACED2E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14BEC-8B1C-4E15-964A-6D4B11F7D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CF8C-D9F8-4563-AE96-DE8A1497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C8B-90D4-49E8-A6FA-F3476867F83C}" type="datetime1">
              <a:rPr lang="en-ID" smtClean="0"/>
              <a:t>26/02/2019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2747-C004-485A-A57B-86D64577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4922-C92D-435A-8C5C-FC88C63E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03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3AEF9-E32E-4366-8FC8-451DEF82C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43BA0-A275-47C8-9530-74F0D5CB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11FA-CFF8-4C46-8015-256FA527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220D-F547-4979-9ACD-3392C50F83D9}" type="datetime1">
              <a:rPr lang="en-ID" smtClean="0"/>
              <a:t>26/02/2019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3215-E6ED-4BB9-8129-AF4FCECB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0AA8-E646-4FAD-B8CD-292BD44D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85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F1DD-1698-487D-97D5-41C2368E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4E3E-DF57-4BDE-8AE3-AC9CCF4C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DF65-255B-4ABE-96D6-A422CF36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B59-1005-47DB-83BE-5C95B3B0F004}" type="datetime1">
              <a:rPr lang="en-ID" smtClean="0"/>
              <a:t>26/02/2019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D8CD-089F-4470-A9DE-18BE27BD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734E-2D99-4AE5-A40F-B45F022C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4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52F-D49A-483F-8F2A-A31957F8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F9B1-D5EE-4D6D-85D9-0FDDC93D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0B5D-5A88-4186-AFAF-CC95AD31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5E05-79F7-4D32-B776-CE3C41F32E25}" type="datetime1">
              <a:rPr lang="en-ID" smtClean="0"/>
              <a:t>26/02/2019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15F6-ADB7-48DB-88BB-E0F25F20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C05C-E1F3-43C5-AFB7-36E2E37B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17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6C0A-EBE6-4A99-8104-636DC9A6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1345-5EAD-43A5-8D72-89867A1EE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1CC0-BF69-4026-B8AE-851EB079C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9F346-5C90-455E-AE0C-257FF1F6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FB4-E647-45E5-9C8B-637313EC35F1}" type="datetime1">
              <a:rPr lang="en-ID" smtClean="0"/>
              <a:t>26/02/2019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A809B-BC3C-43CA-A4C8-8B70F1A3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0466-CE75-4C18-9113-FFDE55CF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3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D172-5EF6-45CB-9479-2FD47445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25FAC-0803-427E-93E1-51698C11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587A1-6783-445D-800C-93022C6C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E18B5-E99D-4890-9897-09A49F6E2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D9633-75FF-438A-A589-DCB37ADBB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CEADB-A0B6-4662-9F57-CC5C0E07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A2C0-38E8-40D2-A4CD-4CB80D0901BA}" type="datetime1">
              <a:rPr lang="en-ID" smtClean="0"/>
              <a:t>26/02/2019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766C9-1B4A-4A25-9CD3-CE6BF12E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5F8EC-1705-4FC5-9668-60DB14F0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40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025B-506E-44CC-96DE-C83B7160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F1957-E0AE-40F8-A4AD-FD9B19E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F850-F237-4EC3-ACA0-474B857D001C}" type="datetime1">
              <a:rPr lang="en-ID" smtClean="0"/>
              <a:t>26/02/2019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00827-AB27-4789-AC66-B6106C8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3FE90-CD4A-41CE-93A5-B97C5448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1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45E7B-ED6C-4784-BD4C-17537760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C010-275D-4FE1-9616-537E7007C9E0}" type="datetime1">
              <a:rPr lang="en-ID" smtClean="0"/>
              <a:t>26/02/2019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11E93-6362-4179-9F59-E0A67C6F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67267-0DF9-42EE-AFD0-78C0BE81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4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EED6-A3D2-4D6C-98EC-B0C3F5F6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DF64-27A6-40B1-BBF2-4426F45E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66AE-7929-44C0-B9DF-5F63D491F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317C4-5014-4F28-A735-C47A5E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1873-F9F9-4C74-89BC-C5E221D7BB73}" type="datetime1">
              <a:rPr lang="en-ID" smtClean="0"/>
              <a:t>26/02/2019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FA2D6-42B8-48A0-9189-EA11A162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D60C8-FEE5-4FF0-9FC5-8F9EB560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E7EC-73A6-41AD-9B82-131ED294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C0C45-ACD3-49AB-BDA0-57E5A7CD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BFB83-18D5-42C3-8015-611511760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7ADA-C42C-4D46-B398-7CF686A4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69F9-805F-4516-9445-7FB1BFCE7BE6}" type="datetime1">
              <a:rPr lang="en-ID" smtClean="0"/>
              <a:t>26/02/2019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F4290-CF1E-4335-94C6-A4E7049A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1A7E0-9B72-4680-98C1-8078F81B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605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BAC18-1732-46F9-A071-9F732DA4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9517E-1375-43AF-B7CE-3F330F65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EF09-B2AF-4BC5-AB25-4FDA460E7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2693-8A9B-45BD-856D-6E5B095CE2A3}" type="datetime1">
              <a:rPr lang="en-ID" smtClean="0"/>
              <a:t>26/02/2019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349E3-F100-41DE-8931-6A8A12312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2794-E4ED-4C85-9F48-9575BF9E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0111-A065-4401-9C4A-F47A749BA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46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5AA89F-0944-4766-95B9-15B1D6C7A9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0404"/>
            <a:ext cx="12191998" cy="8138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3248E-646E-4AC5-97C4-11EA02662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2247"/>
            <a:ext cx="9144000" cy="1594592"/>
          </a:xfrm>
          <a:solidFill>
            <a:schemeClr val="bg1">
              <a:alpha val="57000"/>
            </a:schemeClr>
          </a:solidFill>
        </p:spPr>
        <p:txBody>
          <a:bodyPr>
            <a:normAutofit fontScale="90000"/>
          </a:bodyPr>
          <a:lstStyle/>
          <a:p>
            <a:r>
              <a:rPr lang="en-ID" b="1"/>
              <a:t>Dasar-Dasar Pemrograman 2:</a:t>
            </a:r>
            <a:br>
              <a:rPr lang="en-ID" b="1"/>
            </a:br>
            <a:r>
              <a:rPr lang="en-ID" b="1"/>
              <a:t>Generics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474C7-3508-4026-A3BF-BDBF8350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2676"/>
          </a:xfrm>
          <a:solidFill>
            <a:schemeClr val="bg1">
              <a:alpha val="57000"/>
            </a:schemeClr>
          </a:solidFill>
        </p:spPr>
        <p:txBody>
          <a:bodyPr anchor="ctr">
            <a:normAutofit/>
          </a:bodyPr>
          <a:lstStyle/>
          <a:p>
            <a:r>
              <a:rPr lang="en-ID" sz="2000" b="1"/>
              <a:t>Tim DDP 2 Fasilkom UI</a:t>
            </a:r>
            <a:br>
              <a:rPr lang="en-ID" sz="2000" b="1"/>
            </a:br>
            <a:r>
              <a:rPr lang="en-ID" sz="2000" b="1"/>
              <a:t>Correspondence: Fariz Darari (fariz@cs.ui.ac.id)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1C5B50-2731-4843-92E0-6977EF3850D9}"/>
              </a:ext>
            </a:extLst>
          </p:cNvPr>
          <p:cNvSpPr/>
          <p:nvPr/>
        </p:nvSpPr>
        <p:spPr>
          <a:xfrm>
            <a:off x="6634803" y="6244581"/>
            <a:ext cx="3761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D" sz="1400" i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Feel free to use, reuse, and share this work: the more we share, the more we have!</a:t>
            </a:r>
            <a:r>
              <a:rPr lang="en-ID" i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ID" sz="14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AE17F83F-6A4A-48C2-9C28-F6D00637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5777135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C BY-NC-SA">
            <a:extLst>
              <a:ext uri="{FF2B5EF4-FFF2-40B4-BE49-F238E27FC236}">
                <a16:creationId xmlns:a16="http://schemas.microsoft.com/office/drawing/2014/main" id="{03CBA64B-BF62-4FFE-8937-57A3E843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42" y="6220757"/>
            <a:ext cx="1670784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8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1E-8263-4375-9E18-4118A542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Create a generic method to print any object with "Hello, " +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055A-690F-428B-9674-1959C2F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10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FF451-CED2-4049-B1FD-A8697BACC2B2}"/>
              </a:ext>
            </a:extLst>
          </p:cNvPr>
          <p:cNvSpPr/>
          <p:nvPr/>
        </p:nvSpPr>
        <p:spPr>
          <a:xfrm>
            <a:off x="486228" y="2241621"/>
            <a:ext cx="1121954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 public static &lt;Bla&gt; void hello(Bla obj) {</a:t>
            </a:r>
          </a:p>
          <a:p>
            <a:r>
              <a:rPr lang="en-ID" sz="2800">
                <a:latin typeface="Consolas" panose="020B0609020204030204" pitchFamily="49" charset="0"/>
              </a:rPr>
              <a:t>        System.out.println("Hello, " + obj);</a:t>
            </a:r>
          </a:p>
          <a:p>
            <a:r>
              <a:rPr lang="en-ID" sz="280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0D7FE-B7E5-47FC-817B-87A52096674F}"/>
              </a:ext>
            </a:extLst>
          </p:cNvPr>
          <p:cNvSpPr txBox="1"/>
          <p:nvPr/>
        </p:nvSpPr>
        <p:spPr>
          <a:xfrm>
            <a:off x="2724150" y="3897202"/>
            <a:ext cx="74171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800"/>
              <a:t>The naming of the generics does not have to be T.</a:t>
            </a:r>
          </a:p>
        </p:txBody>
      </p:sp>
    </p:spTree>
    <p:extLst>
      <p:ext uri="{BB962C8B-B14F-4D97-AF65-F5344CB8AC3E}">
        <p14:creationId xmlns:p14="http://schemas.microsoft.com/office/powerpoint/2010/main" val="377196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1E-8263-4375-9E18-4118A542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Create a generic method to print any object with "Hello, " +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055A-690F-428B-9674-1959C2F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11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FF451-CED2-4049-B1FD-A8697BACC2B2}"/>
              </a:ext>
            </a:extLst>
          </p:cNvPr>
          <p:cNvSpPr/>
          <p:nvPr/>
        </p:nvSpPr>
        <p:spPr>
          <a:xfrm>
            <a:off x="486228" y="2241621"/>
            <a:ext cx="1121954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 public static &lt;Bla&gt; void hello(Bla obj) {</a:t>
            </a:r>
          </a:p>
          <a:p>
            <a:r>
              <a:rPr lang="en-ID" sz="2800">
                <a:latin typeface="Consolas" panose="020B0609020204030204" pitchFamily="49" charset="0"/>
              </a:rPr>
              <a:t>        System.out.println("Hello, " + obj + " of type " + obj.getClass().getName());</a:t>
            </a:r>
          </a:p>
          <a:p>
            <a:r>
              <a:rPr lang="en-ID" sz="280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0D7FE-B7E5-47FC-817B-87A52096674F}"/>
              </a:ext>
            </a:extLst>
          </p:cNvPr>
          <p:cNvSpPr txBox="1"/>
          <p:nvPr/>
        </p:nvSpPr>
        <p:spPr>
          <a:xfrm>
            <a:off x="6490667" y="3466315"/>
            <a:ext cx="349153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800"/>
              <a:t>Print the object's type</a:t>
            </a:r>
          </a:p>
        </p:txBody>
      </p:sp>
    </p:spTree>
    <p:extLst>
      <p:ext uri="{BB962C8B-B14F-4D97-AF65-F5344CB8AC3E}">
        <p14:creationId xmlns:p14="http://schemas.microsoft.com/office/powerpoint/2010/main" val="324865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Without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12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 ageList = new ArrayList();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(Object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((Integer) age);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626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Without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13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 ageList = new ArrayList();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(Object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((Integer) age);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A4E87-6411-4D6A-8B94-53E3F1F2E490}"/>
              </a:ext>
            </a:extLst>
          </p:cNvPr>
          <p:cNvSpPr/>
          <p:nvPr/>
        </p:nvSpPr>
        <p:spPr>
          <a:xfrm>
            <a:off x="4920343" y="2572006"/>
            <a:ext cx="6096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en-ID" b="1">
                <a:solidFill>
                  <a:schemeClr val="bg1"/>
                </a:solidFill>
              </a:rPr>
              <a:t>RUNTIME ERROR:</a:t>
            </a:r>
          </a:p>
          <a:p>
            <a:r>
              <a:rPr lang="en-ID" b="1">
                <a:solidFill>
                  <a:schemeClr val="bg1"/>
                </a:solidFill>
              </a:rPr>
              <a:t>Exception in thread "main" java.lang.ClassCastException: class java.lang.String cannot be cast to class java.lang.Integer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A923CE-3B70-47E8-AFC5-AD66D41A6F98}"/>
              </a:ext>
            </a:extLst>
          </p:cNvPr>
          <p:cNvCxnSpPr/>
          <p:nvPr/>
        </p:nvCxnSpPr>
        <p:spPr>
          <a:xfrm flipV="1">
            <a:off x="4920343" y="3585029"/>
            <a:ext cx="1335314" cy="10305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14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ArrayList&lt;Integer&gt; ageList = new ArrayList&lt;Integer&gt;();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(Object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((Integer) age);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844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15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ArrayList&lt;Integer&gt; ageList = new ArrayList&lt;Integer&gt;();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(Object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((Integer) age);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84E82-9E7F-4172-84F2-82157CC3C36F}"/>
              </a:ext>
            </a:extLst>
          </p:cNvPr>
          <p:cNvSpPr/>
          <p:nvPr/>
        </p:nvSpPr>
        <p:spPr>
          <a:xfrm>
            <a:off x="4920343" y="2572006"/>
            <a:ext cx="6096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en-ID" b="1">
                <a:solidFill>
                  <a:schemeClr val="bg1"/>
                </a:solidFill>
              </a:rPr>
              <a:t>COMPILE TIME ERROR:</a:t>
            </a:r>
          </a:p>
          <a:p>
            <a:r>
              <a:rPr lang="en-ID" b="1">
                <a:solidFill>
                  <a:schemeClr val="bg1"/>
                </a:solidFill>
              </a:rPr>
              <a:t>java: incompatible types: java.lang.String cannot be converted to java.lang.Integer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CF412B-BD76-433B-85EA-8A06D3AC1601}"/>
              </a:ext>
            </a:extLst>
          </p:cNvPr>
          <p:cNvCxnSpPr>
            <a:cxnSpLocks/>
          </p:cNvCxnSpPr>
          <p:nvPr/>
        </p:nvCxnSpPr>
        <p:spPr>
          <a:xfrm>
            <a:off x="3585027" y="3309257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9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16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ArrayList&lt;Integer&gt; ageList = new ArrayList&lt;Integer&gt;();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(Object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((Integer) age);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84E82-9E7F-4172-84F2-82157CC3C36F}"/>
              </a:ext>
            </a:extLst>
          </p:cNvPr>
          <p:cNvSpPr/>
          <p:nvPr/>
        </p:nvSpPr>
        <p:spPr>
          <a:xfrm>
            <a:off x="4920343" y="2572006"/>
            <a:ext cx="6096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en-ID" b="1">
                <a:solidFill>
                  <a:schemeClr val="bg1"/>
                </a:solidFill>
              </a:rPr>
              <a:t>COMPILE TIME ERROR:</a:t>
            </a:r>
          </a:p>
          <a:p>
            <a:r>
              <a:rPr lang="en-ID" b="1">
                <a:solidFill>
                  <a:schemeClr val="bg1"/>
                </a:solidFill>
              </a:rPr>
              <a:t>java: incompatible types: java.lang.String cannot be converted to java.lang.Integer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CF412B-BD76-433B-85EA-8A06D3AC1601}"/>
              </a:ext>
            </a:extLst>
          </p:cNvPr>
          <p:cNvCxnSpPr>
            <a:cxnSpLocks/>
          </p:cNvCxnSpPr>
          <p:nvPr/>
        </p:nvCxnSpPr>
        <p:spPr>
          <a:xfrm>
            <a:off x="3585027" y="3309257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26CBD7-F5F6-4521-A57C-FEE8A6B55045}"/>
              </a:ext>
            </a:extLst>
          </p:cNvPr>
          <p:cNvSpPr txBox="1"/>
          <p:nvPr/>
        </p:nvSpPr>
        <p:spPr>
          <a:xfrm>
            <a:off x="5702024" y="3857179"/>
            <a:ext cx="61216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Compile time error is better than runtime error,</a:t>
            </a:r>
          </a:p>
          <a:p>
            <a:r>
              <a:rPr lang="en-ID" sz="2400"/>
              <a:t>because errors can be detected earlier!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55E85-1FCE-488A-AE1E-26A3BA000EFA}"/>
              </a:ext>
            </a:extLst>
          </p:cNvPr>
          <p:cNvSpPr txBox="1"/>
          <p:nvPr/>
        </p:nvSpPr>
        <p:spPr>
          <a:xfrm>
            <a:off x="5232124" y="5311423"/>
            <a:ext cx="55663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Casting is not needed when using generics!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B9DE-2FD2-428D-894E-DED584F3E1A2}"/>
              </a:ext>
            </a:extLst>
          </p:cNvPr>
          <p:cNvCxnSpPr/>
          <p:nvPr/>
        </p:nvCxnSpPr>
        <p:spPr>
          <a:xfrm>
            <a:off x="4197027" y="4963886"/>
            <a:ext cx="900000" cy="576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3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17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ArrayList&lt;Integer&gt; ageList = new ArrayList&lt;Integer&gt;();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(Object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((Integer) age);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84E82-9E7F-4172-84F2-82157CC3C36F}"/>
              </a:ext>
            </a:extLst>
          </p:cNvPr>
          <p:cNvSpPr/>
          <p:nvPr/>
        </p:nvSpPr>
        <p:spPr>
          <a:xfrm>
            <a:off x="4920343" y="2572006"/>
            <a:ext cx="6096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en-ID" b="1">
                <a:solidFill>
                  <a:schemeClr val="bg1"/>
                </a:solidFill>
              </a:rPr>
              <a:t>COMPILE TIME ERROR:</a:t>
            </a:r>
          </a:p>
          <a:p>
            <a:r>
              <a:rPr lang="en-ID" b="1">
                <a:solidFill>
                  <a:schemeClr val="bg1"/>
                </a:solidFill>
              </a:rPr>
              <a:t>java: incompatible types: java.lang.String cannot be converted to java.lang.Integer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CF412B-BD76-433B-85EA-8A06D3AC1601}"/>
              </a:ext>
            </a:extLst>
          </p:cNvPr>
          <p:cNvCxnSpPr>
            <a:cxnSpLocks/>
          </p:cNvCxnSpPr>
          <p:nvPr/>
        </p:nvCxnSpPr>
        <p:spPr>
          <a:xfrm>
            <a:off x="3585027" y="3309257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26CBD7-F5F6-4521-A57C-FEE8A6B55045}"/>
              </a:ext>
            </a:extLst>
          </p:cNvPr>
          <p:cNvSpPr txBox="1"/>
          <p:nvPr/>
        </p:nvSpPr>
        <p:spPr>
          <a:xfrm>
            <a:off x="5702024" y="3857179"/>
            <a:ext cx="61216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Compile time error is better than runtime error,</a:t>
            </a:r>
          </a:p>
          <a:p>
            <a:r>
              <a:rPr lang="en-ID" sz="2400"/>
              <a:t>because errors can be detected earlier!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55E85-1FCE-488A-AE1E-26A3BA000EFA}"/>
              </a:ext>
            </a:extLst>
          </p:cNvPr>
          <p:cNvSpPr txBox="1"/>
          <p:nvPr/>
        </p:nvSpPr>
        <p:spPr>
          <a:xfrm>
            <a:off x="5232124" y="5311423"/>
            <a:ext cx="55663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Casting is not needed when using generics!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B9DE-2FD2-428D-894E-DED584F3E1A2}"/>
              </a:ext>
            </a:extLst>
          </p:cNvPr>
          <p:cNvCxnSpPr/>
          <p:nvPr/>
        </p:nvCxnSpPr>
        <p:spPr>
          <a:xfrm>
            <a:off x="4197027" y="4963886"/>
            <a:ext cx="900000" cy="5760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C8E995-9AA3-422E-A8F3-EF7628808679}"/>
              </a:ext>
            </a:extLst>
          </p:cNvPr>
          <p:cNvCxnSpPr>
            <a:cxnSpLocks/>
          </p:cNvCxnSpPr>
          <p:nvPr/>
        </p:nvCxnSpPr>
        <p:spPr>
          <a:xfrm>
            <a:off x="2000250" y="4533900"/>
            <a:ext cx="1584777" cy="123918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217043-013E-42EF-BC0D-A095C27F15A2}"/>
              </a:ext>
            </a:extLst>
          </p:cNvPr>
          <p:cNvSpPr txBox="1"/>
          <p:nvPr/>
        </p:nvSpPr>
        <p:spPr>
          <a:xfrm>
            <a:off x="2792638" y="5884115"/>
            <a:ext cx="74649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We know what is the type, so we can directly state it here!</a:t>
            </a:r>
          </a:p>
        </p:txBody>
      </p:sp>
    </p:spTree>
    <p:extLst>
      <p:ext uri="{BB962C8B-B14F-4D97-AF65-F5344CB8AC3E}">
        <p14:creationId xmlns:p14="http://schemas.microsoft.com/office/powerpoint/2010/main" val="273114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38D-1A52-4F8F-8DF2-C8D8DB6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7B60-D330-42B0-A0F7-1C12E49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/>
              <a:t>With generics for ArrayList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72755-4D4C-4650-A8A0-42FD32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18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A3DF9-4E87-431B-929B-51BBE7FEE176}"/>
              </a:ext>
            </a:extLst>
          </p:cNvPr>
          <p:cNvSpPr/>
          <p:nvPr/>
        </p:nvSpPr>
        <p:spPr>
          <a:xfrm>
            <a:off x="435429" y="2333685"/>
            <a:ext cx="11858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>
                <a:latin typeface="Consolas" panose="020B0609020204030204" pitchFamily="49" charset="0"/>
              </a:rPr>
              <a:t>ArrayList&lt;Integer&gt; ageList = new ArrayList&lt;Integer&gt;();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ageList.add(new Integer(46));</a:t>
            </a:r>
          </a:p>
          <a:p>
            <a:r>
              <a:rPr lang="en-ID" sz="2400">
                <a:latin typeface="Consolas" panose="020B0609020204030204" pitchFamily="49" charset="0"/>
              </a:rPr>
              <a:t>ageList.add("50");</a:t>
            </a:r>
          </a:p>
          <a:p>
            <a:endParaRPr lang="en-ID" sz="2400">
              <a:latin typeface="Consolas" panose="020B0609020204030204" pitchFamily="49" charset="0"/>
            </a:endParaRPr>
          </a:p>
          <a:p>
            <a:r>
              <a:rPr lang="en-ID" sz="2400">
                <a:latin typeface="Consolas" panose="020B0609020204030204" pitchFamily="49" charset="0"/>
              </a:rPr>
              <a:t>Integer sum = new Integer(0);</a:t>
            </a:r>
          </a:p>
          <a:p>
            <a:r>
              <a:rPr lang="en-ID" sz="2400">
                <a:latin typeface="Consolas" panose="020B0609020204030204" pitchFamily="49" charset="0"/>
              </a:rPr>
              <a:t>for (Integer age : ageList) {</a:t>
            </a:r>
          </a:p>
          <a:p>
            <a:r>
              <a:rPr lang="en-ID" sz="2400">
                <a:latin typeface="Consolas" panose="020B0609020204030204" pitchFamily="49" charset="0"/>
              </a:rPr>
              <a:t>    sum = sum + age;</a:t>
            </a:r>
          </a:p>
          <a:p>
            <a:r>
              <a:rPr lang="en-ID" sz="24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84E82-9E7F-4172-84F2-82157CC3C36F}"/>
              </a:ext>
            </a:extLst>
          </p:cNvPr>
          <p:cNvSpPr/>
          <p:nvPr/>
        </p:nvSpPr>
        <p:spPr>
          <a:xfrm>
            <a:off x="4920343" y="2572006"/>
            <a:ext cx="6096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en-ID" b="1">
                <a:solidFill>
                  <a:schemeClr val="bg1"/>
                </a:solidFill>
              </a:rPr>
              <a:t>COMPILE TIME ERROR:</a:t>
            </a:r>
          </a:p>
          <a:p>
            <a:r>
              <a:rPr lang="en-ID" b="1">
                <a:solidFill>
                  <a:schemeClr val="bg1"/>
                </a:solidFill>
              </a:rPr>
              <a:t>java: incompatible types: java.lang.String cannot be converted to java.lang.Integer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CF412B-BD76-433B-85EA-8A06D3AC1601}"/>
              </a:ext>
            </a:extLst>
          </p:cNvPr>
          <p:cNvCxnSpPr>
            <a:cxnSpLocks/>
          </p:cNvCxnSpPr>
          <p:nvPr/>
        </p:nvCxnSpPr>
        <p:spPr>
          <a:xfrm>
            <a:off x="3585027" y="3309257"/>
            <a:ext cx="12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26CBD7-F5F6-4521-A57C-FEE8A6B55045}"/>
              </a:ext>
            </a:extLst>
          </p:cNvPr>
          <p:cNvSpPr txBox="1"/>
          <p:nvPr/>
        </p:nvSpPr>
        <p:spPr>
          <a:xfrm>
            <a:off x="5702024" y="3857179"/>
            <a:ext cx="612167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2400"/>
              <a:t>Compile time error is better than runtime error,</a:t>
            </a:r>
          </a:p>
          <a:p>
            <a:r>
              <a:rPr lang="en-ID" sz="2400"/>
              <a:t>because errors can be detected earlier!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B7DA9-D96B-4B81-97E8-93261934B029}"/>
              </a:ext>
            </a:extLst>
          </p:cNvPr>
          <p:cNvSpPr txBox="1"/>
          <p:nvPr/>
        </p:nvSpPr>
        <p:spPr>
          <a:xfrm>
            <a:off x="3341501" y="5896219"/>
            <a:ext cx="31164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2400"/>
              <a:t>Fixed, looks better now.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5000F2-BB51-4690-8987-24A84773A2E0}"/>
              </a:ext>
            </a:extLst>
          </p:cNvPr>
          <p:cNvCxnSpPr>
            <a:cxnSpLocks/>
          </p:cNvCxnSpPr>
          <p:nvPr/>
        </p:nvCxnSpPr>
        <p:spPr>
          <a:xfrm>
            <a:off x="3585027" y="4953000"/>
            <a:ext cx="586923" cy="82008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4DF7BF-05E3-4E09-9D02-403814D6D57D}"/>
              </a:ext>
            </a:extLst>
          </p:cNvPr>
          <p:cNvCxnSpPr>
            <a:cxnSpLocks/>
          </p:cNvCxnSpPr>
          <p:nvPr/>
        </p:nvCxnSpPr>
        <p:spPr>
          <a:xfrm>
            <a:off x="1981200" y="4552950"/>
            <a:ext cx="1943100" cy="122013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7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text">
            <a:extLst>
              <a:ext uri="{FF2B5EF4-FFF2-40B4-BE49-F238E27FC236}">
                <a16:creationId xmlns:a16="http://schemas.microsoft.com/office/drawing/2014/main" id="{30F4646D-7ECA-4637-BAE7-51BED7F5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2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6C66-3345-4B00-B14B-C9C1A464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this one:</a:t>
            </a:r>
          </a:p>
          <a:p>
            <a:pPr marL="0" indent="0">
              <a:buNone/>
            </a:pPr>
            <a:endParaRPr lang="en-ID"/>
          </a:p>
          <a:p>
            <a:pPr marL="0" indent="0">
              <a:buNone/>
            </a:pPr>
            <a:r>
              <a:rPr lang="en-ID" sz="2400"/>
              <a:t>Create a method to print each element of ArrayList of Integers vertically.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55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3</a:t>
            </a:fld>
            <a:endParaRPr lang="en-ID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BB9DA-29C3-4579-9E31-6B90E401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this one:</a:t>
            </a:r>
          </a:p>
          <a:p>
            <a:pPr marL="0" indent="0">
              <a:buNone/>
            </a:pPr>
            <a:endParaRPr lang="en-ID"/>
          </a:p>
          <a:p>
            <a:pPr marL="0" indent="0">
              <a:buNone/>
            </a:pPr>
            <a:r>
              <a:rPr lang="en-ID" sz="2400"/>
              <a:t>Create a method to print each element of ArrayList of Strings vertically.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742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4</a:t>
            </a:fld>
            <a:endParaRPr lang="en-ID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4934CA-0C72-4F9C-B46C-70B4E715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/>
              <a:t>Try this one:</a:t>
            </a:r>
          </a:p>
          <a:p>
            <a:pPr marL="0" indent="0">
              <a:buNone/>
            </a:pPr>
            <a:endParaRPr lang="en-ID"/>
          </a:p>
          <a:p>
            <a:pPr marL="0" indent="0">
              <a:buNone/>
            </a:pPr>
            <a:r>
              <a:rPr lang="en-ID" sz="2400"/>
              <a:t>Create a method to print each element of ArrayList of Doubles vertically.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257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8EA-5873-43E3-AD98-A7BC4B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All the methods are similar,</a:t>
            </a:r>
            <a:br>
              <a:rPr lang="en-ID"/>
            </a:br>
            <a:r>
              <a:rPr lang="en-ID"/>
              <a:t>the only difference is the element type!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C0FB-57BC-4953-B7AA-C70301EA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5</a:t>
            </a:fld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5E93D-F6E6-4D89-BB32-C57DA143A39B}"/>
              </a:ext>
            </a:extLst>
          </p:cNvPr>
          <p:cNvSpPr/>
          <p:nvPr/>
        </p:nvSpPr>
        <p:spPr>
          <a:xfrm>
            <a:off x="3048000" y="1810168"/>
            <a:ext cx="6096000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ID"/>
              <a:t>public static void printInt(ArrayList&lt;</a:t>
            </a:r>
            <a:r>
              <a:rPr lang="en-ID" b="1">
                <a:highlight>
                  <a:srgbClr val="FFFF00"/>
                </a:highlight>
              </a:rPr>
              <a:t>Integer</a:t>
            </a:r>
            <a:r>
              <a:rPr lang="en-ID"/>
              <a:t>&gt; lst) {</a:t>
            </a:r>
          </a:p>
          <a:p>
            <a:r>
              <a:rPr lang="en-ID"/>
              <a:t>    for(int i = 0; i &lt; lst.size(); i++) {</a:t>
            </a:r>
          </a:p>
          <a:p>
            <a:r>
              <a:rPr lang="en-ID"/>
              <a:t>        System.out.println(lst.get(i));</a:t>
            </a:r>
          </a:p>
          <a:p>
            <a:r>
              <a:rPr lang="en-ID"/>
              <a:t>    }</a:t>
            </a:r>
          </a:p>
          <a:p>
            <a:r>
              <a:rPr lang="en-ID"/>
              <a:t>}</a:t>
            </a:r>
          </a:p>
          <a:p>
            <a:endParaRPr lang="en-ID"/>
          </a:p>
          <a:p>
            <a:r>
              <a:rPr lang="en-ID"/>
              <a:t>public static void printStr(ArrayList&lt;</a:t>
            </a:r>
            <a:r>
              <a:rPr lang="en-ID" b="1">
                <a:highlight>
                  <a:srgbClr val="FFFF00"/>
                </a:highlight>
              </a:rPr>
              <a:t>String</a:t>
            </a:r>
            <a:r>
              <a:rPr lang="en-ID"/>
              <a:t>&gt; lst) {</a:t>
            </a:r>
          </a:p>
          <a:p>
            <a:r>
              <a:rPr lang="en-ID"/>
              <a:t>    for(int i = 0; i &lt; lst.size(); i++) {</a:t>
            </a:r>
          </a:p>
          <a:p>
            <a:r>
              <a:rPr lang="en-ID"/>
              <a:t>        System.out.println(lst.get(i));</a:t>
            </a:r>
          </a:p>
          <a:p>
            <a:r>
              <a:rPr lang="en-ID"/>
              <a:t>    }</a:t>
            </a:r>
          </a:p>
          <a:p>
            <a:r>
              <a:rPr lang="en-ID"/>
              <a:t>}</a:t>
            </a:r>
          </a:p>
          <a:p>
            <a:endParaRPr lang="en-ID"/>
          </a:p>
          <a:p>
            <a:r>
              <a:rPr lang="en-ID"/>
              <a:t>public static void printDouble(ArrayList&lt;</a:t>
            </a:r>
            <a:r>
              <a:rPr lang="en-ID" b="1">
                <a:highlight>
                  <a:srgbClr val="FFFF00"/>
                </a:highlight>
              </a:rPr>
              <a:t>Double</a:t>
            </a:r>
            <a:r>
              <a:rPr lang="en-ID"/>
              <a:t>&gt; lst) {</a:t>
            </a:r>
          </a:p>
          <a:p>
            <a:r>
              <a:rPr lang="en-ID"/>
              <a:t>    for(int i = 0; i &lt; lst.size(); i++) {</a:t>
            </a:r>
          </a:p>
          <a:p>
            <a:r>
              <a:rPr lang="en-ID"/>
              <a:t>        System.out.println(lst.get(i));</a:t>
            </a:r>
          </a:p>
          <a:p>
            <a:r>
              <a:rPr lang="en-ID"/>
              <a:t>    }</a:t>
            </a:r>
          </a:p>
          <a:p>
            <a:r>
              <a:rPr lang="en-ID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8215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1E-8263-4375-9E18-4118A542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parameterize types!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055A-690F-428B-9674-1959C2F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6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F9846-983C-411C-8D6D-705F569CAC2C}"/>
              </a:ext>
            </a:extLst>
          </p:cNvPr>
          <p:cNvSpPr/>
          <p:nvPr/>
        </p:nvSpPr>
        <p:spPr>
          <a:xfrm>
            <a:off x="1045029" y="2443593"/>
            <a:ext cx="1010194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public static &lt;T&gt; void print(ArrayList&lt;T&gt; lst) {</a:t>
            </a:r>
          </a:p>
          <a:p>
            <a:r>
              <a:rPr lang="en-ID" sz="2800">
                <a:latin typeface="Consolas" panose="020B0609020204030204" pitchFamily="49" charset="0"/>
              </a:rPr>
              <a:t>    for(int i = 0; i &lt; lst.size(); i++) {</a:t>
            </a:r>
          </a:p>
          <a:p>
            <a:r>
              <a:rPr lang="en-ID" sz="2800">
                <a:latin typeface="Consolas" panose="020B0609020204030204" pitchFamily="49" charset="0"/>
              </a:rPr>
              <a:t>        System.out.println(lst.get(i));</a:t>
            </a:r>
          </a:p>
          <a:p>
            <a:r>
              <a:rPr lang="en-ID" sz="2800">
                <a:latin typeface="Consolas" panose="020B0609020204030204" pitchFamily="49" charset="0"/>
              </a:rPr>
              <a:t>    }</a:t>
            </a:r>
          </a:p>
          <a:p>
            <a:r>
              <a:rPr lang="en-ID" sz="280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3D6721-5B5A-437D-A940-4E08CD760439}"/>
              </a:ext>
            </a:extLst>
          </p:cNvPr>
          <p:cNvCxnSpPr>
            <a:cxnSpLocks/>
          </p:cNvCxnSpPr>
          <p:nvPr/>
        </p:nvCxnSpPr>
        <p:spPr>
          <a:xfrm flipH="1" flipV="1">
            <a:off x="2510971" y="1349830"/>
            <a:ext cx="1611087" cy="10937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DFE12-216C-40FE-A039-089A2A5039F0}"/>
              </a:ext>
            </a:extLst>
          </p:cNvPr>
          <p:cNvCxnSpPr>
            <a:cxnSpLocks/>
          </p:cNvCxnSpPr>
          <p:nvPr/>
        </p:nvCxnSpPr>
        <p:spPr>
          <a:xfrm flipH="1" flipV="1">
            <a:off x="2510971" y="1349830"/>
            <a:ext cx="6306457" cy="1171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5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1E-8263-4375-9E18-4118A542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Generics parameterize types!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055A-690F-428B-9674-1959C2F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7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F9846-983C-411C-8D6D-705F569CAC2C}"/>
              </a:ext>
            </a:extLst>
          </p:cNvPr>
          <p:cNvSpPr/>
          <p:nvPr/>
        </p:nvSpPr>
        <p:spPr>
          <a:xfrm>
            <a:off x="1045029" y="2443593"/>
            <a:ext cx="1010194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public static &lt;T&gt; void print(ArrayList&lt;T&gt; lst) {</a:t>
            </a:r>
          </a:p>
          <a:p>
            <a:r>
              <a:rPr lang="en-ID" sz="2800">
                <a:latin typeface="Consolas" panose="020B0609020204030204" pitchFamily="49" charset="0"/>
              </a:rPr>
              <a:t>    for(int i = 0; i &lt; lst.size(); i++) {</a:t>
            </a:r>
          </a:p>
          <a:p>
            <a:r>
              <a:rPr lang="en-ID" sz="2800">
                <a:latin typeface="Consolas" panose="020B0609020204030204" pitchFamily="49" charset="0"/>
              </a:rPr>
              <a:t>        System.out.println(lst.get(i));</a:t>
            </a:r>
          </a:p>
          <a:p>
            <a:r>
              <a:rPr lang="en-ID" sz="2800">
                <a:latin typeface="Consolas" panose="020B0609020204030204" pitchFamily="49" charset="0"/>
              </a:rPr>
              <a:t>    }</a:t>
            </a:r>
          </a:p>
          <a:p>
            <a:r>
              <a:rPr lang="en-ID" sz="280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3D6721-5B5A-437D-A940-4E08CD760439}"/>
              </a:ext>
            </a:extLst>
          </p:cNvPr>
          <p:cNvCxnSpPr>
            <a:cxnSpLocks/>
          </p:cNvCxnSpPr>
          <p:nvPr/>
        </p:nvCxnSpPr>
        <p:spPr>
          <a:xfrm flipH="1" flipV="1">
            <a:off x="2510971" y="1349830"/>
            <a:ext cx="1611087" cy="10937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DFE12-216C-40FE-A039-089A2A5039F0}"/>
              </a:ext>
            </a:extLst>
          </p:cNvPr>
          <p:cNvCxnSpPr>
            <a:cxnSpLocks/>
          </p:cNvCxnSpPr>
          <p:nvPr/>
        </p:nvCxnSpPr>
        <p:spPr>
          <a:xfrm flipH="1" flipV="1">
            <a:off x="2510971" y="1349830"/>
            <a:ext cx="6306457" cy="1171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F76578-3FD0-4A4C-B8D3-B9E750534A14}"/>
              </a:ext>
            </a:extLst>
          </p:cNvPr>
          <p:cNvSpPr txBox="1"/>
          <p:nvPr/>
        </p:nvSpPr>
        <p:spPr>
          <a:xfrm>
            <a:off x="838200" y="4920047"/>
            <a:ext cx="6413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/>
              <a:t>Generics are variables, but for types.</a:t>
            </a:r>
          </a:p>
          <a:p>
            <a:r>
              <a:rPr lang="en-ID" sz="2800"/>
              <a:t>They can be used for methods and classes!</a:t>
            </a:r>
          </a:p>
        </p:txBody>
      </p:sp>
    </p:spTree>
    <p:extLst>
      <p:ext uri="{BB962C8B-B14F-4D97-AF65-F5344CB8AC3E}">
        <p14:creationId xmlns:p14="http://schemas.microsoft.com/office/powerpoint/2010/main" val="220492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1E-8263-4375-9E18-4118A542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Create a generic method to print any object with "Hello, " +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055A-690F-428B-9674-1959C2F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8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E4642-1000-4E0F-BDA5-A22DB113C49E}"/>
              </a:ext>
            </a:extLst>
          </p:cNvPr>
          <p:cNvSpPr txBox="1"/>
          <p:nvPr/>
        </p:nvSpPr>
        <p:spPr>
          <a:xfrm>
            <a:off x="638629" y="4501455"/>
            <a:ext cx="1921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/>
              <a:t>Output:</a:t>
            </a:r>
          </a:p>
          <a:p>
            <a:r>
              <a:rPr lang="en-ID" sz="2400"/>
              <a:t>Hello, Hello</a:t>
            </a:r>
          </a:p>
          <a:p>
            <a:r>
              <a:rPr lang="en-ID" sz="2400"/>
              <a:t>Hello, 5</a:t>
            </a:r>
          </a:p>
          <a:p>
            <a:r>
              <a:rPr lang="en-ID" sz="2400"/>
              <a:t>Hello, [1, 2, 3]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71B23-D573-4C9B-9E26-178AF0091C4F}"/>
              </a:ext>
            </a:extLst>
          </p:cNvPr>
          <p:cNvSpPr/>
          <p:nvPr/>
        </p:nvSpPr>
        <p:spPr>
          <a:xfrm>
            <a:off x="638629" y="1972687"/>
            <a:ext cx="1130572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hello("Hello");</a:t>
            </a:r>
          </a:p>
          <a:p>
            <a:r>
              <a:rPr lang="en-ID" sz="2800">
                <a:latin typeface="Consolas" panose="020B0609020204030204" pitchFamily="49" charset="0"/>
              </a:rPr>
              <a:t>hello(new Integer(5));</a:t>
            </a:r>
          </a:p>
          <a:p>
            <a:r>
              <a:rPr lang="en-ID" sz="2800">
                <a:latin typeface="Consolas" panose="020B0609020204030204" pitchFamily="49" charset="0"/>
              </a:rPr>
              <a:t>String[] strArr = {"1", "2", "3"};</a:t>
            </a:r>
          </a:p>
          <a:p>
            <a:r>
              <a:rPr lang="en-ID" sz="2800">
                <a:latin typeface="Consolas" panose="020B0609020204030204" pitchFamily="49" charset="0"/>
              </a:rPr>
              <a:t>hello(new ArrayList&lt;String&gt;(Arrays.asList(strArr)));</a:t>
            </a:r>
          </a:p>
        </p:txBody>
      </p:sp>
    </p:spTree>
    <p:extLst>
      <p:ext uri="{BB962C8B-B14F-4D97-AF65-F5344CB8AC3E}">
        <p14:creationId xmlns:p14="http://schemas.microsoft.com/office/powerpoint/2010/main" val="212284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51E-8263-4375-9E18-4118A542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Quiz time: Create a generic method to print any object with "Hello, " +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4055A-690F-428B-9674-1959C2F5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0111-A065-4401-9C4A-F47A749BAEFB}" type="slidenum">
              <a:rPr lang="en-ID" smtClean="0"/>
              <a:t>9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FF451-CED2-4049-B1FD-A8697BACC2B2}"/>
              </a:ext>
            </a:extLst>
          </p:cNvPr>
          <p:cNvSpPr/>
          <p:nvPr/>
        </p:nvSpPr>
        <p:spPr>
          <a:xfrm>
            <a:off x="486228" y="2241621"/>
            <a:ext cx="1121954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>
                <a:latin typeface="Consolas" panose="020B0609020204030204" pitchFamily="49" charset="0"/>
              </a:rPr>
              <a:t> public static &lt;T&gt; void hello(T obj) {</a:t>
            </a:r>
          </a:p>
          <a:p>
            <a:r>
              <a:rPr lang="en-ID" sz="2800">
                <a:latin typeface="Consolas" panose="020B0609020204030204" pitchFamily="49" charset="0"/>
              </a:rPr>
              <a:t>        System.out.println("Hello, " + obj);</a:t>
            </a:r>
          </a:p>
          <a:p>
            <a:r>
              <a:rPr lang="en-ID" sz="2800">
                <a:latin typeface="Consolas" panose="020B06090202040302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9408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1632</Words>
  <Application>Microsoft Office PowerPoint</Application>
  <PresentationFormat>Widescreen</PresentationFormat>
  <Paragraphs>212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Office Theme</vt:lpstr>
      <vt:lpstr>Dasar-Dasar Pemrograman 2: Generics</vt:lpstr>
      <vt:lpstr>Why?</vt:lpstr>
      <vt:lpstr>Why?</vt:lpstr>
      <vt:lpstr>Why?</vt:lpstr>
      <vt:lpstr>All the methods are similar, the only difference is the element type!</vt:lpstr>
      <vt:lpstr>Generics parameterize types!</vt:lpstr>
      <vt:lpstr>Generics parameterize types!</vt:lpstr>
      <vt:lpstr>Quiz time: Create a generic method to print any object with "Hello, " + object</vt:lpstr>
      <vt:lpstr>Quiz time: Create a generic method to print any object with "Hello, " + object</vt:lpstr>
      <vt:lpstr>Quiz time: Create a generic method to print any object with "Hello, " + object</vt:lpstr>
      <vt:lpstr>Quiz time: Create a generic method to print any object with "Hello, " + object</vt:lpstr>
      <vt:lpstr>Generics for classes</vt:lpstr>
      <vt:lpstr>Generics for classes</vt:lpstr>
      <vt:lpstr>Generics for classes</vt:lpstr>
      <vt:lpstr>Generics for classes</vt:lpstr>
      <vt:lpstr>Generics for classes</vt:lpstr>
      <vt:lpstr>Generics for classes</vt:lpstr>
      <vt:lpstr>Generics for classes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Pemrograman 2</dc:title>
  <dc:creator>Fariz Darari</dc:creator>
  <cp:lastModifiedBy>Fariz Darari</cp:lastModifiedBy>
  <cp:revision>315</cp:revision>
  <dcterms:created xsi:type="dcterms:W3CDTF">2019-02-19T10:57:24Z</dcterms:created>
  <dcterms:modified xsi:type="dcterms:W3CDTF">2019-02-26T11:03:17Z</dcterms:modified>
</cp:coreProperties>
</file>