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Override5.xml" ContentType="application/vnd.openxmlformats-officedocument.themeOverr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Override4.xml" ContentType="application/vnd.openxmlformats-officedocument.themeOverr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927" r:id="rId2"/>
    <p:sldMasterId id="2147483942" r:id="rId3"/>
    <p:sldMasterId id="2147483954" r:id="rId4"/>
    <p:sldMasterId id="2147483966" r:id="rId5"/>
    <p:sldMasterId id="2147483978" r:id="rId6"/>
    <p:sldMasterId id="2147483991" r:id="rId7"/>
    <p:sldMasterId id="2147484005" r:id="rId8"/>
  </p:sldMasterIdLst>
  <p:notesMasterIdLst>
    <p:notesMasterId r:id="rId54"/>
  </p:notesMasterIdLst>
  <p:sldIdLst>
    <p:sldId id="439" r:id="rId9"/>
    <p:sldId id="498" r:id="rId10"/>
    <p:sldId id="506" r:id="rId11"/>
    <p:sldId id="505" r:id="rId12"/>
    <p:sldId id="368" r:id="rId13"/>
    <p:sldId id="513" r:id="rId14"/>
    <p:sldId id="514" r:id="rId15"/>
    <p:sldId id="515" r:id="rId16"/>
    <p:sldId id="516" r:id="rId17"/>
    <p:sldId id="517" r:id="rId18"/>
    <p:sldId id="518" r:id="rId19"/>
    <p:sldId id="519" r:id="rId20"/>
    <p:sldId id="530" r:id="rId21"/>
    <p:sldId id="520" r:id="rId22"/>
    <p:sldId id="521" r:id="rId23"/>
    <p:sldId id="522" r:id="rId24"/>
    <p:sldId id="523" r:id="rId25"/>
    <p:sldId id="524" r:id="rId26"/>
    <p:sldId id="525" r:id="rId27"/>
    <p:sldId id="526" r:id="rId28"/>
    <p:sldId id="527" r:id="rId29"/>
    <p:sldId id="528" r:id="rId30"/>
    <p:sldId id="529" r:id="rId31"/>
    <p:sldId id="556" r:id="rId32"/>
    <p:sldId id="558" r:id="rId33"/>
    <p:sldId id="559" r:id="rId34"/>
    <p:sldId id="561" r:id="rId35"/>
    <p:sldId id="544" r:id="rId36"/>
    <p:sldId id="531" r:id="rId37"/>
    <p:sldId id="532" r:id="rId38"/>
    <p:sldId id="533" r:id="rId39"/>
    <p:sldId id="534" r:id="rId40"/>
    <p:sldId id="535" r:id="rId41"/>
    <p:sldId id="536" r:id="rId42"/>
    <p:sldId id="537" r:id="rId43"/>
    <p:sldId id="538" r:id="rId44"/>
    <p:sldId id="539" r:id="rId45"/>
    <p:sldId id="540" r:id="rId46"/>
    <p:sldId id="547" r:id="rId47"/>
    <p:sldId id="541" r:id="rId48"/>
    <p:sldId id="542" r:id="rId49"/>
    <p:sldId id="543" r:id="rId50"/>
    <p:sldId id="545" r:id="rId51"/>
    <p:sldId id="546" r:id="rId52"/>
    <p:sldId id="548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6600FF"/>
    <a:srgbClr val="FFFFFF"/>
    <a:srgbClr val="FF3300"/>
    <a:srgbClr val="FF6600"/>
    <a:srgbClr val="CCCC00"/>
    <a:srgbClr val="FF3399"/>
    <a:srgbClr val="006600"/>
    <a:srgbClr val="FFCCFF"/>
    <a:srgbClr val="FFCC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19" autoAdjust="0"/>
    <p:restoredTop sz="95161" autoAdjust="0"/>
  </p:normalViewPr>
  <p:slideViewPr>
    <p:cSldViewPr>
      <p:cViewPr varScale="1">
        <p:scale>
          <a:sx n="43" d="100"/>
          <a:sy n="43" d="100"/>
        </p:scale>
        <p:origin x="-1218" y="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F79AB2-598F-40C8-85F9-93B7541FE741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457A7-2FD4-4F2F-BA8E-8EEA2EF022D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0A44B9-214B-4B58-9CC4-D45DB1D8198D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84613" y="8685706"/>
            <a:ext cx="2971800" cy="45683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0044B3FB-B46A-47CA-A0DF-1EC063FA2481}" type="slidenum">
              <a:rPr lang="en-US" sz="1200">
                <a:latin typeface="+mn-lt"/>
                <a:cs typeface="Arial" charset="0"/>
              </a:rPr>
              <a:pPr algn="r">
                <a:defRPr/>
              </a:pPr>
              <a:t>1</a:t>
            </a:fld>
            <a:endParaRPr lang="en-US" sz="1200">
              <a:latin typeface="+mn-lt"/>
              <a:cs typeface="Arial" charset="0"/>
            </a:endParaRPr>
          </a:p>
        </p:txBody>
      </p:sp>
      <p:sp>
        <p:nvSpPr>
          <p:cNvPr id="2078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787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0A44B9-214B-4B58-9CC4-D45DB1D8198D}" type="slidenum">
              <a:rPr lang="en-US" smtClean="0"/>
              <a:pPr>
                <a:defRPr/>
              </a:pPr>
              <a:t>6</a:t>
            </a:fld>
            <a:endParaRPr lang="en-US" smtClean="0"/>
          </a:p>
        </p:txBody>
      </p:sp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84613" y="8685706"/>
            <a:ext cx="2971800" cy="45683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0044B3FB-B46A-47CA-A0DF-1EC063FA2481}" type="slidenum">
              <a:rPr lang="en-US" sz="1200">
                <a:latin typeface="+mn-lt"/>
                <a:cs typeface="Arial" charset="0"/>
              </a:rPr>
              <a:pPr algn="r">
                <a:defRPr/>
              </a:pPr>
              <a:t>6</a:t>
            </a:fld>
            <a:endParaRPr lang="en-US" sz="1200">
              <a:latin typeface="+mn-lt"/>
              <a:cs typeface="Arial" charset="0"/>
            </a:endParaRPr>
          </a:p>
        </p:txBody>
      </p:sp>
      <p:sp>
        <p:nvSpPr>
          <p:cNvPr id="2078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787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D6EFD0-1223-4503-98D0-E5ECE4B246A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D6EFD0-1223-4503-98D0-E5ECE4B246A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88D25-4C14-4179-B99E-94B4F3589D0E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B595F-9D60-4646-8DDB-FB929BFB8A9C}" type="datetimeFigureOut">
              <a:rPr lang="en-US"/>
              <a:pPr>
                <a:defRPr/>
              </a:pPr>
              <a:t>11/12/2014</a:t>
            </a:fld>
            <a:endParaRPr lang="en-US" dirty="0"/>
          </a:p>
        </p:txBody>
      </p:sp>
      <p:sp>
        <p:nvSpPr>
          <p:cNvPr id="7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9E244-B18E-40D7-84FF-B04FF4BF96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BE8C6-25DF-4FAC-A622-083182C576D7}" type="datetimeFigureOut">
              <a:rPr lang="en-US"/>
              <a:pPr>
                <a:defRPr/>
              </a:pPr>
              <a:t>11/12/2014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394AC-BDC4-4183-BE50-45B111449B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2F54B-64D5-45B5-BB29-3B1EBDB91DD6}" type="datetimeFigureOut">
              <a:rPr lang="en-US"/>
              <a:pPr>
                <a:defRPr/>
              </a:pPr>
              <a:t>11/12/2014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F66E5-05EE-44E9-8453-960412A37F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36650"/>
            <a:ext cx="7772400" cy="84455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133600"/>
            <a:ext cx="6400800" cy="1295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73A4B22-43EC-4B43-9B9F-58F27D474B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6E7772-0FC1-4D5A-9C61-CC1A915838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065087-4E0C-4194-8A47-9488A5E74D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295400"/>
            <a:ext cx="3429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295400"/>
            <a:ext cx="3429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446F7F-19CC-44A8-8778-F9614790A0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DFA86D-429F-42BF-B006-4B26DCF792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110C4D-7C28-4C71-816E-E4F34243AD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818C49-73F2-4464-956B-2B102AD35F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454FB-1287-40FD-B813-A69C4BA110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CFAA1-BE7E-4F2C-806D-90AC0110E14D}" type="datetimeFigureOut">
              <a:rPr lang="en-US"/>
              <a:pPr>
                <a:defRPr/>
              </a:pPr>
              <a:t>11/12/2014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2EBF0-F276-4280-AC39-F5BBF88DC5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E0FAB2-AEB7-4942-9743-1E70697F1B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DDF630-5BC2-43E9-97EC-EEC5AFA55A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152400"/>
            <a:ext cx="192405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52400"/>
            <a:ext cx="561975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A3D3B1-4918-4706-82DE-668D5D3725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6962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0" y="1295400"/>
            <a:ext cx="7010400" cy="48006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894E6B4-7EEC-4BCD-A99F-519CA86B1E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6962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0" y="1295400"/>
            <a:ext cx="34290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295400"/>
            <a:ext cx="34290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29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74BAC24-0828-4085-8B4F-2D712DE167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38200" y="152400"/>
            <a:ext cx="7696200" cy="594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24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29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0710B0E-1BB7-4415-9CA4-0B0E0D621E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76600" y="3276600"/>
            <a:ext cx="5562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4724400"/>
            <a:ext cx="5562600" cy="1295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5AEFF90-80E9-4D5E-8F5B-9C02125CAE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172B4C-880C-4F6A-B4D6-103D8267CD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30E62B-0AA6-4673-9208-CD4AA29FFE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7338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237EC8-090D-46A6-85D8-29DA2B21A0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EA57E-C104-4DB4-AFD4-576278B18B68}" type="datetimeFigureOut">
              <a:rPr lang="en-US"/>
              <a:pPr>
                <a:defRPr/>
              </a:pPr>
              <a:t>11/12/2014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D2342-A81B-4F99-8027-5F00F89332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DA3190-D10D-4623-A97B-9FFDD213A5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1DE731-DB6F-4A41-A5C7-BCB1B22135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D91E45-FADD-427F-BC69-92892EA5B1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5B556C-A974-46CE-BAB3-33C25D24E4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718316-FD98-4709-8172-C73CE57348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D5A7C7-D9DD-42DE-93F6-A008BD1E61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457200"/>
            <a:ext cx="1905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457200"/>
            <a:ext cx="55626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817541-6E35-4CE7-952E-E00F385EB1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CCDF42-1D58-4778-B444-F69C4A330D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7646BA-E32F-43CB-8F8C-0C2EB03D68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FB5247-5816-4AAF-B2EF-D0C22F45F7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F0DB7-595D-4E0E-B7E1-F272B70D85FB}" type="datetimeFigureOut">
              <a:rPr lang="en-US"/>
              <a:pPr>
                <a:defRPr/>
              </a:pPr>
              <a:t>11/12/2014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9BFFA-8D63-4B93-A7B3-C599FAF427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F21A14-721F-4E4F-8029-456C24B600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D2907B-F07C-49EA-8216-68FBCE6023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027086-26AF-481B-AADB-17BCEAEBE6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3A0502-821B-4C99-B915-D2A53B38CD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8C2F1A-6241-4399-B8DD-945C3DA0D4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2EDAA4-F1CF-408A-94E1-1BCAB97CCE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588E7F-F72F-468F-ABE5-DFC46CB967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DCB9DE-89AA-4C9A-9461-01270C0C35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230C306-1E5A-43AA-B41E-27990EEB486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2295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pic>
        <p:nvPicPr>
          <p:cNvPr id="12297" name="Picture 9" descr="JKT"/>
          <p:cNvPicPr>
            <a:picLocks noChangeAspect="1" noChangeArrowheads="1"/>
          </p:cNvPicPr>
          <p:nvPr userDrawn="1"/>
        </p:nvPicPr>
        <p:blipFill>
          <a:blip r:embed="rId2">
            <a:lum bright="18000" contrast="-10000"/>
            <a:grayscl/>
          </a:blip>
          <a:srcRect t="35156" b="35156"/>
          <a:stretch>
            <a:fillRect/>
          </a:stretch>
        </p:blipFill>
        <p:spPr bwMode="auto">
          <a:xfrm>
            <a:off x="0" y="2870200"/>
            <a:ext cx="9144000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215E5C-8CED-4BE3-A4BC-A6C2BCBF0CF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EB07F-83A2-48E0-933D-BEBB06F4F599}" type="datetimeFigureOut">
              <a:rPr lang="en-US"/>
              <a:pPr>
                <a:defRPr/>
              </a:pPr>
              <a:t>11/12/2014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B3A38-867A-4DF9-A6F2-F10AB7BE37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AF3A3-B8E4-4531-8B85-359B3B5EA0F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CC7678-32D2-4425-A243-2FE7EA67F80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6F4316-4A62-41B0-9596-B95313A0596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0B8910-F5D8-4855-9E57-17F1E1E3EF2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9D3E38-89BB-4660-B18E-562BE6A3155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A01A7F-8044-41EB-A548-1A92C13618B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C1D1A-7FE7-462A-A9F6-C6C95918D5B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C7C60E-F1A6-4D0F-B8B7-01D56684370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67D6FF-954A-4F61-8E5F-A1FC7E10EDA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862B8F-1695-4511-A788-F211FBA36A8E}" type="datetimeFigureOut">
              <a:rPr lang="en-US" smtClean="0"/>
              <a:pPr>
                <a:defRPr/>
              </a:pPr>
              <a:t>11/12/2014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D1E6FF-2541-4346-A69C-A5396BB2FE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A0A3C-0756-4893-B809-0A9780AB5BE4}" type="datetimeFigureOut">
              <a:rPr lang="en-US"/>
              <a:pPr>
                <a:defRPr/>
              </a:pPr>
              <a:t>11/12/2014</a:t>
            </a:fld>
            <a:endParaRPr lang="en-US" dirty="0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F19F1-7789-44A9-9F84-D86D8C746A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ED22F5-C5DB-4EB4-AEE4-5B17A4B33C02}" type="datetimeFigureOut">
              <a:rPr lang="en-US" smtClean="0"/>
              <a:pPr>
                <a:defRPr/>
              </a:pPr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3ECE22-49D8-4F9E-BC95-4DF46F2DFD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F3E3E7-554B-4F94-BBB8-EE452F1201F5}" type="datetimeFigureOut">
              <a:rPr lang="en-US" smtClean="0"/>
              <a:pPr>
                <a:defRPr/>
              </a:pPr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FCA521-2160-44D8-A887-7404ABEAC89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D7813E-3BA4-4C33-BC60-4E3C9A2CFD13}" type="datetimeFigureOut">
              <a:rPr lang="en-US" smtClean="0"/>
              <a:pPr>
                <a:defRPr/>
              </a:pPr>
              <a:t>11/12/2014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7E3B4-6EDF-4B4D-B747-3C0BADE2B9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3A4295-00DB-4176-A013-6E031DAA4411}" type="datetimeFigureOut">
              <a:rPr lang="en-US" smtClean="0"/>
              <a:pPr>
                <a:defRPr/>
              </a:pPr>
              <a:t>11/12/2014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C2FE3A-9221-49AE-AD26-621F9D5CC77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B55B83-065C-47A5-BA60-07FB2B352AED}" type="datetimeFigureOut">
              <a:rPr lang="en-US" smtClean="0"/>
              <a:pPr>
                <a:defRPr/>
              </a:pPr>
              <a:t>11/12/2014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9F11183-C3CB-40CD-B7EA-A786C4C3D3B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76BC8B-A02C-477A-B336-F43F08FE6643}" type="datetimeFigureOut">
              <a:rPr lang="en-US" smtClean="0"/>
              <a:pPr>
                <a:defRPr/>
              </a:pPr>
              <a:t>11/12/2014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89E626-CAC6-43BA-BBDD-6A9F8225B3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6DBFB1-4D9F-400B-8BEE-089D7127498D}" type="datetimeFigureOut">
              <a:rPr lang="en-US" smtClean="0"/>
              <a:pPr>
                <a:defRPr/>
              </a:pPr>
              <a:t>11/12/2014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pPr>
              <a:defRPr/>
            </a:pPr>
            <a:fld id="{3D69E3E2-735F-4093-AF52-1FF3E20052E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>
              <a:defRPr/>
            </a:pPr>
            <a:fld id="{220E913B-CF11-41E4-8AB8-273FCD0FFB2A}" type="datetimeFigureOut">
              <a:rPr lang="en-US" smtClean="0"/>
              <a:pPr>
                <a:defRPr/>
              </a:pPr>
              <a:t>11/12/2014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A748DB-BBB6-4FA5-B414-BE79055A133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ADAD8D-63C3-4B2C-926F-EFBF100E8BE2}" type="datetimeFigureOut">
              <a:rPr lang="en-US" smtClean="0"/>
              <a:pPr>
                <a:defRPr/>
              </a:pPr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1A0094-A544-4489-A443-3004D09CCA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D4493E-A58D-4641-A32A-A11CBE965C77}" type="datetimeFigureOut">
              <a:rPr lang="en-US" smtClean="0"/>
              <a:pPr>
                <a:defRPr/>
              </a:pPr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ED0A00-7AF6-45FA-9011-6F1BF9D727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7F9DF-C1BD-4005-9DE8-892944FC2E39}" type="datetimeFigureOut">
              <a:rPr lang="en-US"/>
              <a:pPr>
                <a:defRPr/>
              </a:pPr>
              <a:t>11/12/2014</a:t>
            </a:fld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8CB5D-B2CF-462D-9AEC-ABEEBA700F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369BF4A-5E17-4A87-A7A5-EA91C57CA7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838200"/>
            <a:ext cx="7772400" cy="1143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38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5DE2356-373D-43A1-81A5-19A9F69F5315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F8581A-2F8A-4484-ACD4-DFF311CCE3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5629B7-ACDD-47DA-97CF-8EEBEE5FC0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447800"/>
            <a:ext cx="3657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447800"/>
            <a:ext cx="3657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8CDA7-190E-41E9-B785-D5C3DDCEB8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F4858-5637-4D66-80DF-C1BA6AC34D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220EC8-A2EC-4C1C-A241-E0126E3BC1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E1C64B-B933-4308-9DDB-E5FBE929B2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ABCDA7-152F-4C99-9FCD-1E01BA9D37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D45760-BD43-4C9D-B7DE-6B98556277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62531-BD20-4251-901F-CEADF12FBEA0}" type="datetimeFigureOut">
              <a:rPr lang="en-US"/>
              <a:pPr>
                <a:defRPr/>
              </a:pPr>
              <a:t>11/12/2014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33931-6B24-48B8-8A16-37BC12EE78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A34A16-BD11-4F68-A1A5-5F40FB9092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52400"/>
            <a:ext cx="18669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152400"/>
            <a:ext cx="54483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915D27-5AA1-48F6-8AAC-68ED1874CD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7467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371600" y="1447800"/>
            <a:ext cx="7467600" cy="46482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A21A40D-C332-4824-AE92-F2FE8E59EC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371600" y="152400"/>
            <a:ext cx="7467600" cy="594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576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583DED9-C90B-4196-9D28-5FDC46791C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26BC-8E78-4CCF-A7B2-8DF8460C404D}" type="datetime1">
              <a:rPr lang="en-US" smtClean="0"/>
              <a:pPr/>
              <a:t>11/12/2014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250A7-F2AC-4A3A-BAC6-4433188AF404}" type="datetime1">
              <a:rPr lang="en-US" smtClean="0"/>
              <a:pPr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1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1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85BE-30D6-45E9-9828-9A90A2D6DF6D}" type="datetime1">
              <a:rPr lang="en-US" smtClean="0"/>
              <a:pPr/>
              <a:t>11/12/2014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603B8-852C-4305-A8B5-259A7A1815FE}" type="datetime1">
              <a:rPr lang="en-US" smtClean="0"/>
              <a:pPr/>
              <a:t>11/12/2014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25EA-66B7-4B75-BC7E-E841861BC2EE}" type="datetime1">
              <a:rPr lang="en-US" smtClean="0"/>
              <a:pPr/>
              <a:t>11/12/2014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C081B-7565-4E7A-9F9F-F1076E2DDB85}" type="datetime1">
              <a:rPr lang="en-US" smtClean="0"/>
              <a:pPr/>
              <a:t>11/12/2014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4247E-8496-42B3-8EB5-F0E27D9FCB58}" type="datetimeFigureOut">
              <a:rPr lang="en-US"/>
              <a:pPr>
                <a:defRPr/>
              </a:pPr>
              <a:t>11/12/2014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04179-999A-4EC4-9C7F-0A9FD741B2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0E28A-3A4F-4E6B-B567-EC8C4C5EF7EB}" type="datetime1">
              <a:rPr lang="en-US" smtClean="0"/>
              <a:pPr/>
              <a:t>11/12/2014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3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08A9-3E88-45E3-A460-6C4313B1A85D}" type="datetime1">
              <a:rPr lang="en-US" smtClean="0"/>
              <a:pPr/>
              <a:t>11/12/2014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59" indent="0">
              <a:buNone/>
              <a:defRPr sz="2400"/>
            </a:lvl3pPr>
            <a:lvl4pPr marL="1371390" indent="0">
              <a:buNone/>
              <a:defRPr sz="2000"/>
            </a:lvl4pPr>
            <a:lvl5pPr marL="1828519" indent="0">
              <a:buNone/>
              <a:defRPr sz="2000"/>
            </a:lvl5pPr>
            <a:lvl6pPr marL="2285649" indent="0">
              <a:buNone/>
              <a:defRPr sz="2000"/>
            </a:lvl6pPr>
            <a:lvl7pPr marL="2742780" indent="0">
              <a:buNone/>
              <a:defRPr sz="2000"/>
            </a:lvl7pPr>
            <a:lvl8pPr marL="3199908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3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CF1C-1A92-4FD7-820B-88967322F7A9}" type="datetime1">
              <a:rPr lang="en-US" smtClean="0"/>
              <a:pPr/>
              <a:t>11/12/2014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2853-67FE-4B33-8352-7E4108629A36}" type="datetime1">
              <a:rPr lang="en-US" smtClean="0"/>
              <a:pPr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4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2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43FD-ABDB-43CF-A014-C9419E2A3211}" type="datetime1">
              <a:rPr lang="en-US" smtClean="0"/>
              <a:pPr/>
              <a:t>11/12/2014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052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45747B-A635-432A-A298-871C69F3A110}" type="datetimeFigureOut">
              <a:rPr lang="en-US"/>
              <a:pPr>
                <a:defRPr/>
              </a:pPr>
              <a:t>11/12/2014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3DA10E-16E0-4491-A48C-7AE265264D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B58B80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C3986D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152400"/>
            <a:ext cx="7696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295400"/>
            <a:ext cx="7010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D6B4AA3-05AB-47D4-8C8B-2CD11BD469B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1371600" y="0"/>
            <a:ext cx="7772400" cy="6858000"/>
          </a:xfrm>
          <a:prstGeom prst="rect">
            <a:avLst/>
          </a:prstGeom>
          <a:solidFill>
            <a:schemeClr val="tx2">
              <a:alpha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AutoShape 8"/>
          <p:cNvSpPr>
            <a:spLocks noChangeArrowheads="1"/>
          </p:cNvSpPr>
          <p:nvPr userDrawn="1"/>
        </p:nvSpPr>
        <p:spPr bwMode="auto">
          <a:xfrm>
            <a:off x="533400" y="0"/>
            <a:ext cx="990600" cy="1219200"/>
          </a:xfrm>
          <a:prstGeom prst="flowChartAlternateProcess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  <p:sldLayoutId id="2147483939" r:id="rId12"/>
    <p:sldLayoutId id="2147483940" r:id="rId13"/>
    <p:sldLayoutId id="2147483941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457200"/>
            <a:ext cx="6858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620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CD4111E-6980-4BFF-8EF3-9339CA3D542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6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46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46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5AAD79C2-27C1-44B0-87B8-BBE453C2DE6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fld id="{6F8125AB-A1E9-47CD-917B-98A8F0ECD42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127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1273" name="Freeform 9"/>
          <p:cNvSpPr>
            <a:spLocks noChangeArrowheads="1"/>
          </p:cNvSpPr>
          <p:nvPr userDrawn="1"/>
        </p:nvSpPr>
        <p:spPr bwMode="auto">
          <a:xfrm>
            <a:off x="457200" y="304800"/>
            <a:ext cx="8153400" cy="533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9C2E7D60-6A52-43A3-BF89-741BB07CF4AB}" type="datetimeFigureOut">
              <a:rPr lang="en-US" smtClean="0"/>
              <a:pPr>
                <a:defRPr/>
              </a:pPr>
              <a:t>11/12/2014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4F5560A8-FB80-44B0-A6F0-32E2FAD602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  <p:sldLayoutId id="2147483990" r:id="rId12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152400"/>
            <a:ext cx="7467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447800"/>
            <a:ext cx="7467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</a:defRPr>
            </a:lvl1pPr>
          </a:lstStyle>
          <a:p>
            <a:fld id="{11136682-96B9-45F4-9F94-846FD8B20360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  <p:sldLayoutId id="2147484003" r:id="rId12"/>
    <p:sldLayoutId id="2147484004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25" tIns="45713" rIns="91425" bIns="45713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25" tIns="45713" rIns="91425" bIns="45713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1" y="6208779"/>
            <a:ext cx="21336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E48785BE-30D6-45E9-9828-9A90A2D6DF6D}" type="datetime1">
              <a:rPr lang="en-US" smtClean="0"/>
              <a:pPr/>
              <a:t>11/12/2014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2" y="6208779"/>
            <a:ext cx="4873869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1" y="5687571"/>
            <a:ext cx="7620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  <p:sldLayoutId id="2147484009" r:id="rId4"/>
    <p:sldLayoutId id="2147484010" r:id="rId5"/>
    <p:sldLayoutId id="2147484011" r:id="rId6"/>
    <p:sldLayoutId id="2147484012" r:id="rId7"/>
    <p:sldLayoutId id="2147484013" r:id="rId8"/>
    <p:sldLayoutId id="2147484014" r:id="rId9"/>
    <p:sldLayoutId id="2147484015" r:id="rId10"/>
    <p:sldLayoutId id="2147484016" r:id="rId11"/>
  </p:sldLayoutIdLst>
  <p:txStyles>
    <p:titleStyle>
      <a:lvl1pPr algn="l" defTabSz="914259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278" indent="-274278" algn="l" defTabSz="914259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269" indent="-274278" algn="l" defTabSz="914259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546" indent="-228564" algn="l" defTabSz="914259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2824" indent="-228564" algn="l" defTabSz="914259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390" indent="-228564" algn="l" defTabSz="914259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667" indent="-228564" algn="l" defTabSz="914259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661" indent="-228564" algn="l" defTabSz="914259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224" indent="-228564" algn="l" defTabSz="914259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502" indent="-228564" algn="l" defTabSz="914259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7.xml"/><Relationship Id="rId1" Type="http://schemas.openxmlformats.org/officeDocument/2006/relationships/themeOverride" Target="../theme/themeOverride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7.xml"/><Relationship Id="rId1" Type="http://schemas.openxmlformats.org/officeDocument/2006/relationships/themeOverride" Target="../theme/themeOverride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7.xml"/><Relationship Id="rId1" Type="http://schemas.openxmlformats.org/officeDocument/2006/relationships/themeOverride" Target="../theme/themeOverride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7.xml"/><Relationship Id="rId1" Type="http://schemas.openxmlformats.org/officeDocument/2006/relationships/themeOverride" Target="../theme/themeOverride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Skema%20Pendanaan.ppt" TargetMode="External"/><Relationship Id="rId1" Type="http://schemas.openxmlformats.org/officeDocument/2006/relationships/slideLayout" Target="../slideLayouts/slideLayout3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Skema%20Pendanaan.ppt" TargetMode="External"/><Relationship Id="rId1" Type="http://schemas.openxmlformats.org/officeDocument/2006/relationships/slideLayout" Target="../slideLayouts/slideLayout3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5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5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2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5"/>
          <p:cNvSpPr>
            <a:spLocks noChangeArrowheads="1"/>
          </p:cNvSpPr>
          <p:nvPr/>
        </p:nvSpPr>
        <p:spPr bwMode="auto">
          <a:xfrm>
            <a:off x="0" y="2667000"/>
            <a:ext cx="9144000" cy="1219200"/>
          </a:xfrm>
          <a:prstGeom prst="rect">
            <a:avLst/>
          </a:prstGeom>
          <a:solidFill>
            <a:srgbClr val="008000"/>
          </a:solidFill>
          <a:ln w="9525" cap="rnd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pic>
        <p:nvPicPr>
          <p:cNvPr id="7" name="Picture 3" descr="August2006-perspective3"/>
          <p:cNvPicPr>
            <a:picLocks noChangeAspect="1" noChangeArrowheads="1"/>
          </p:cNvPicPr>
          <p:nvPr/>
        </p:nvPicPr>
        <p:blipFill>
          <a:blip r:embed="rId3" cstate="print">
            <a:lum bright="-20000" contrast="20000"/>
          </a:blip>
          <a:srcRect l="21676" r="33380" b="10489"/>
          <a:stretch>
            <a:fillRect/>
          </a:stretch>
        </p:blipFill>
        <p:spPr bwMode="auto">
          <a:xfrm>
            <a:off x="263235" y="76200"/>
            <a:ext cx="2209800" cy="64084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Front"/>
            <a:lightRig rig="threePt" dir="t"/>
          </a:scene3d>
          <a:sp3d>
            <a:bevelT/>
          </a:sp3d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28600" y="0"/>
            <a:ext cx="2209800" cy="7010400"/>
          </a:xfrm>
          <a:prstGeom prst="rect">
            <a:avLst/>
          </a:prstGeom>
          <a:solidFill>
            <a:srgbClr val="FF99FF">
              <a:alpha val="30196"/>
            </a:srgbClr>
          </a:solidFill>
          <a:ln w="9525" cap="rnd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9220200" y="2299855"/>
            <a:ext cx="99822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-9982200" y="4267200"/>
            <a:ext cx="9982200" cy="0"/>
          </a:xfrm>
          <a:prstGeom prst="line">
            <a:avLst/>
          </a:prstGeom>
          <a:noFill/>
          <a:ln w="76200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8" name="Rectangle 6"/>
          <p:cNvSpPr>
            <a:spLocks noRot="1" noChangeArrowheads="1"/>
          </p:cNvSpPr>
          <p:nvPr/>
        </p:nvSpPr>
        <p:spPr bwMode="auto">
          <a:xfrm>
            <a:off x="0" y="2514600"/>
            <a:ext cx="10439400" cy="1562100"/>
          </a:xfrm>
          <a:prstGeom prst="rect">
            <a:avLst/>
          </a:prstGeom>
          <a:solidFill>
            <a:srgbClr val="FFC000">
              <a:alpha val="34902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 dirty="0" smtClean="0">
                <a:solidFill>
                  <a:srgbClr val="FFC000"/>
                </a:solidFill>
                <a:latin typeface="Arial Black" pitchFamily="34" charset="0"/>
              </a:rPr>
              <a:t>BISNIS </a:t>
            </a:r>
            <a:r>
              <a:rPr lang="en-US" sz="3600" b="1" dirty="0" smtClean="0">
                <a:solidFill>
                  <a:srgbClr val="FFC000"/>
                </a:solidFill>
                <a:latin typeface="Arial Black" pitchFamily="34" charset="0"/>
              </a:rPr>
              <a:t>DI BIDANG </a:t>
            </a:r>
            <a:endParaRPr lang="en-US" sz="3600" b="1" dirty="0" smtClean="0">
              <a:solidFill>
                <a:srgbClr val="FFC000"/>
              </a:solidFill>
              <a:latin typeface="Arial Black" pitchFamily="34" charset="0"/>
            </a:endParaRPr>
          </a:p>
          <a:p>
            <a:pPr algn="ctr"/>
            <a:r>
              <a:rPr lang="en-US" sz="3600" b="1" dirty="0" smtClean="0">
                <a:solidFill>
                  <a:srgbClr val="FFC000"/>
                </a:solidFill>
                <a:latin typeface="Arial Black" pitchFamily="34" charset="0"/>
              </a:rPr>
              <a:t>TEKNIK SIPIL</a:t>
            </a:r>
            <a:endParaRPr lang="id-ID" sz="3600" b="1" dirty="0" smtClean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9220200" y="2452255"/>
            <a:ext cx="9982200" cy="0"/>
          </a:xfrm>
          <a:prstGeom prst="line">
            <a:avLst/>
          </a:prstGeom>
          <a:noFill/>
          <a:ln w="76200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3429000" y="5477470"/>
            <a:ext cx="447641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ENCV600016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Program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Studi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Teknik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Sipil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Fakultas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Teknik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Universitas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Indonesia 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29000" y="4724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d-ID" b="1" dirty="0" smtClean="0">
                <a:solidFill>
                  <a:srgbClr val="FFC000"/>
                </a:solidFill>
                <a:latin typeface="Arial Black" pitchFamily="34" charset="0"/>
              </a:rPr>
              <a:t>KAPITA SELEKTA </a:t>
            </a:r>
            <a:endParaRPr lang="en-US" b="1" dirty="0" smtClean="0">
              <a:solidFill>
                <a:srgbClr val="FFC000"/>
              </a:solidFill>
              <a:latin typeface="Arial Black" pitchFamily="34" charset="0"/>
            </a:endParaRPr>
          </a:p>
          <a:p>
            <a:pPr algn="ctr"/>
            <a:r>
              <a:rPr lang="id-ID" b="1" dirty="0" smtClean="0">
                <a:solidFill>
                  <a:srgbClr val="FFC000"/>
                </a:solidFill>
                <a:latin typeface="Arial Black" pitchFamily="34" charset="0"/>
              </a:rPr>
              <a:t>(CAPITA SELECTA)</a:t>
            </a:r>
          </a:p>
        </p:txBody>
      </p:sp>
    </p:spTree>
  </p:cSld>
  <p:clrMapOvr>
    <a:masterClrMapping/>
  </p:clrMapOvr>
  <p:transition spd="slow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nimBg="1"/>
      <p:bldP spid="3079" grpId="0" animBg="1"/>
      <p:bldP spid="3080" grpId="0" animBg="1"/>
      <p:bldP spid="3078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696200" cy="45085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3200" b="1">
                <a:solidFill>
                  <a:schemeClr val="bg1"/>
                </a:solidFill>
                <a:latin typeface="Tahoma" charset="0"/>
              </a:rPr>
              <a:t>PRESPEKTIF INVESTASI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295400"/>
            <a:ext cx="7696200" cy="4800600"/>
          </a:xfrm>
        </p:spPr>
        <p:txBody>
          <a:bodyPr/>
          <a:lstStyle/>
          <a:p>
            <a:pPr marL="0" indent="0" algn="just">
              <a:buClr>
                <a:schemeClr val="accent1"/>
              </a:buClr>
              <a:buFont typeface="Wingdings" pitchFamily="2" charset="2"/>
              <a:buNone/>
            </a:pPr>
            <a:r>
              <a:rPr lang="en-US" sz="2800" b="1" dirty="0">
                <a:solidFill>
                  <a:schemeClr val="bg1"/>
                </a:solidFill>
                <a:latin typeface="Arial" charset="0"/>
              </a:rPr>
              <a:t>KELAYAKAN INVESTASI DITINJAU DARI BEBERAPA ASPEK :</a:t>
            </a:r>
          </a:p>
          <a:p>
            <a:pPr marL="623888" lvl="1" indent="-509588" algn="just">
              <a:buClr>
                <a:schemeClr val="accent1"/>
              </a:buClr>
              <a:buFont typeface="Wingdings" pitchFamily="2" charset="2"/>
              <a:buAutoNum type="arabicPeriod"/>
            </a:pPr>
            <a:r>
              <a:rPr lang="en-US" sz="2400" b="1" dirty="0" smtClean="0">
                <a:solidFill>
                  <a:schemeClr val="bg1"/>
                </a:solidFill>
                <a:latin typeface="Arial" charset="0"/>
              </a:rPr>
              <a:t>STAKEHOLDER ANALYSIS</a:t>
            </a:r>
          </a:p>
          <a:p>
            <a:pPr marL="623888" lvl="1" indent="-509588" algn="just">
              <a:buClr>
                <a:schemeClr val="accent1"/>
              </a:buClr>
              <a:buFont typeface="Wingdings" pitchFamily="2" charset="2"/>
              <a:buAutoNum type="arabicPeriod"/>
            </a:pPr>
            <a:r>
              <a:rPr lang="en-US" sz="2400" b="1" dirty="0" smtClean="0">
                <a:solidFill>
                  <a:schemeClr val="bg1"/>
                </a:solidFill>
                <a:latin typeface="Arial" charset="0"/>
              </a:rPr>
              <a:t>LINGKUNGAN </a:t>
            </a:r>
            <a:r>
              <a:rPr lang="en-US" sz="2400" b="1" dirty="0">
                <a:solidFill>
                  <a:schemeClr val="bg1"/>
                </a:solidFill>
                <a:latin typeface="Arial" charset="0"/>
              </a:rPr>
              <a:t>(AMDAL, AKSES, DLL)</a:t>
            </a:r>
          </a:p>
          <a:p>
            <a:pPr marL="623888" lvl="1" indent="-509588" algn="just">
              <a:buClr>
                <a:schemeClr val="accent1"/>
              </a:buClr>
              <a:buFont typeface="Wingdings" pitchFamily="2" charset="2"/>
              <a:buAutoNum type="arabicPeriod"/>
            </a:pPr>
            <a:r>
              <a:rPr lang="en-US" sz="2400" b="1" dirty="0">
                <a:solidFill>
                  <a:schemeClr val="bg1"/>
                </a:solidFill>
                <a:latin typeface="Arial" charset="0"/>
              </a:rPr>
              <a:t>ENGINERING (DESIGN, </a:t>
            </a:r>
            <a:r>
              <a:rPr lang="en-US" sz="2400" b="1" dirty="0" smtClean="0">
                <a:solidFill>
                  <a:schemeClr val="bg1"/>
                </a:solidFill>
                <a:latin typeface="Arial" charset="0"/>
              </a:rPr>
              <a:t>KONSTRUKSI,VE, </a:t>
            </a:r>
            <a:r>
              <a:rPr lang="en-US" sz="2400" b="1" dirty="0">
                <a:solidFill>
                  <a:schemeClr val="bg1"/>
                </a:solidFill>
                <a:latin typeface="Arial" charset="0"/>
              </a:rPr>
              <a:t>DLL)</a:t>
            </a:r>
          </a:p>
          <a:p>
            <a:pPr marL="623888" lvl="1" indent="-509588" algn="just">
              <a:buClr>
                <a:schemeClr val="accent1"/>
              </a:buClr>
              <a:buFont typeface="Wingdings" pitchFamily="2" charset="2"/>
              <a:buAutoNum type="arabicPeriod"/>
            </a:pPr>
            <a:r>
              <a:rPr lang="en-US" sz="2400" b="1" dirty="0">
                <a:solidFill>
                  <a:schemeClr val="bg1"/>
                </a:solidFill>
                <a:latin typeface="Arial" charset="0"/>
              </a:rPr>
              <a:t>FINANSIAL ENGINEERING</a:t>
            </a:r>
          </a:p>
          <a:p>
            <a:pPr marL="623888" lvl="1" indent="-509588" algn="just">
              <a:buClr>
                <a:schemeClr val="accent1"/>
              </a:buClr>
              <a:buFont typeface="Wingdings" pitchFamily="2" charset="2"/>
              <a:buAutoNum type="arabicPeriod"/>
            </a:pPr>
            <a:r>
              <a:rPr lang="en-US" sz="2400" b="1" dirty="0">
                <a:solidFill>
                  <a:schemeClr val="bg1"/>
                </a:solidFill>
                <a:latin typeface="Arial" charset="0"/>
              </a:rPr>
              <a:t>KELEMBAGAAN </a:t>
            </a:r>
          </a:p>
          <a:p>
            <a:pPr marL="623888" lvl="1" indent="-509588" algn="just">
              <a:buClr>
                <a:schemeClr val="accent1"/>
              </a:buClr>
              <a:buFont typeface="Wingdings" pitchFamily="2" charset="2"/>
              <a:buAutoNum type="arabicPeriod"/>
            </a:pPr>
            <a:r>
              <a:rPr lang="en-US" sz="2400" b="1" dirty="0">
                <a:solidFill>
                  <a:schemeClr val="bg1"/>
                </a:solidFill>
                <a:latin typeface="Arial" charset="0"/>
              </a:rPr>
              <a:t>LEGAL </a:t>
            </a:r>
            <a:r>
              <a:rPr lang="en-US" sz="2400" b="1" dirty="0" smtClean="0">
                <a:solidFill>
                  <a:schemeClr val="bg1"/>
                </a:solidFill>
                <a:latin typeface="Arial" charset="0"/>
              </a:rPr>
              <a:t>ENGINEERIMG</a:t>
            </a:r>
          </a:p>
          <a:p>
            <a:pPr marL="623888" lvl="1" indent="-509588" algn="just">
              <a:buClr>
                <a:schemeClr val="accent1"/>
              </a:buClr>
              <a:buFont typeface="Wingdings" pitchFamily="2" charset="2"/>
              <a:buAutoNum type="arabicPeriod"/>
            </a:pPr>
            <a:r>
              <a:rPr lang="en-US" sz="2400" b="1" dirty="0" smtClean="0">
                <a:solidFill>
                  <a:schemeClr val="bg1"/>
                </a:solidFill>
                <a:latin typeface="Arial" charset="0"/>
              </a:rPr>
              <a:t>OPERASI</a:t>
            </a:r>
          </a:p>
          <a:p>
            <a:pPr marL="623888" lvl="1" indent="-509588" algn="just">
              <a:buClr>
                <a:schemeClr val="accent1"/>
              </a:buClr>
              <a:buFont typeface="Wingdings" pitchFamily="2" charset="2"/>
              <a:buAutoNum type="arabicPeriod"/>
            </a:pPr>
            <a:r>
              <a:rPr lang="en-US" sz="2400" b="1" dirty="0" smtClean="0">
                <a:solidFill>
                  <a:schemeClr val="bg1"/>
                </a:solidFill>
                <a:latin typeface="Arial" charset="0"/>
              </a:rPr>
              <a:t>TINGKAT  PENGEMBALIAN  INVESTASI  (IRR, NPV, EVA)</a:t>
            </a:r>
            <a:endParaRPr lang="en-US" sz="2400" b="1" dirty="0">
              <a:solidFill>
                <a:schemeClr val="bg1"/>
              </a:solidFill>
              <a:latin typeface="Arial" charset="0"/>
            </a:endParaRPr>
          </a:p>
          <a:p>
            <a:pPr marL="0" indent="0" algn="just">
              <a:buClr>
                <a:schemeClr val="accent1"/>
              </a:buClr>
              <a:buFont typeface="Wingdings" pitchFamily="2" charset="2"/>
              <a:buNone/>
            </a:pPr>
            <a:endParaRPr lang="en-US" sz="2800" b="1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8419" name="Group 419"/>
          <p:cNvGraphicFramePr>
            <a:graphicFrameLocks noGrp="1"/>
          </p:cNvGraphicFramePr>
          <p:nvPr>
            <p:ph idx="1"/>
          </p:nvPr>
        </p:nvGraphicFramePr>
        <p:xfrm>
          <a:off x="381000" y="304800"/>
          <a:ext cx="8686800" cy="6326188"/>
        </p:xfrm>
        <a:graphic>
          <a:graphicData uri="http://schemas.openxmlformats.org/drawingml/2006/table">
            <a:tbl>
              <a:tblPr/>
              <a:tblGrid>
                <a:gridCol w="3492500"/>
                <a:gridCol w="5194300"/>
              </a:tblGrid>
              <a:tr h="27305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ja-JP" sz="2400" b="1" i="0" u="none" strike="noStrike" cap="none" normalizeH="0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Komponen</a:t>
                      </a:r>
                      <a:endParaRPr kumimoji="0" lang="sv-SE" altLang="ja-JP" sz="2400" b="1" i="0" u="none" strike="noStrike" cap="none" normalizeH="0" baseline="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ja-JP" sz="2400" b="1" i="0" u="none" strike="noStrike" cap="none" normalizeH="0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Aspek yang Diteliti</a:t>
                      </a:r>
                      <a:endParaRPr kumimoji="0" lang="sv-SE" altLang="ja-JP" sz="2400" b="1" i="0" u="none" strike="noStrike" cap="none" normalizeH="0" baseline="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839788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ja-JP" sz="2400" b="1" i="0" u="none" strike="noStrike" cap="none" normalizeH="0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Pasar</a:t>
                      </a:r>
                      <a:endParaRPr kumimoji="0" lang="sv-SE" altLang="ja-JP" sz="2400" b="1" i="0" u="none" strike="noStrike" cap="none" normalizeH="0" baseline="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36550" marR="0" lvl="0" indent="-33655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sv-SE" altLang="ja-JP" sz="2400" b="1" i="0" u="none" strike="noStrike" cap="none" normalizeH="0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Pasar Konsumen &amp;  Produsen</a:t>
                      </a:r>
                      <a:endParaRPr kumimoji="0" lang="sv-SE" altLang="ja-JP" sz="2400" b="1" i="0" u="none" strike="noStrike" cap="none" normalizeH="0" baseline="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ja-JP" sz="2400" b="1" i="0" u="none" strike="noStrike" cap="none" normalizeH="0" baseline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Internal Perusahaan</a:t>
                      </a:r>
                      <a:endParaRPr kumimoji="0" lang="sv-SE" altLang="ja-JP" sz="2400" b="1" i="0" u="none" strike="noStrike" cap="none" normalizeH="0" baseline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sv-SE" altLang="ja-JP" sz="2400" b="1" i="0" u="none" strike="noStrike" cap="none" normalizeH="0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Pemasaran</a:t>
                      </a:r>
                      <a:endParaRPr kumimoji="0" lang="sv-SE" altLang="ja-JP" sz="2400" b="1" i="0" u="none" strike="noStrike" cap="none" normalizeH="0" baseline="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sv-SE" altLang="ja-JP" sz="2400" b="1" i="0" u="none" strike="noStrike" cap="none" normalizeH="0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Teknik dan Teknologi</a:t>
                      </a:r>
                      <a:endParaRPr kumimoji="0" lang="sv-SE" altLang="ja-JP" sz="2400" b="1" i="0" u="none" strike="noStrike" cap="none" normalizeH="0" baseline="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sv-SE" altLang="ja-JP" sz="2400" b="1" i="0" u="none" strike="noStrike" cap="none" normalizeH="0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Manajemen</a:t>
                      </a:r>
                      <a:endParaRPr kumimoji="0" lang="sv-SE" altLang="ja-JP" sz="2400" b="1" i="0" u="none" strike="noStrike" cap="none" normalizeH="0" baseline="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sv-SE" altLang="ja-JP" sz="2400" b="1" i="0" u="none" strike="noStrike" cap="none" normalizeH="0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Sumber Daya Manusia</a:t>
                      </a:r>
                      <a:endParaRPr kumimoji="0" lang="sv-SE" altLang="ja-JP" sz="2400" b="1" i="0" u="none" strike="noStrike" cap="none" normalizeH="0" baseline="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sv-SE" altLang="ja-JP" sz="2400" b="1" i="0" u="none" strike="noStrike" cap="none" normalizeH="0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Keuangan</a:t>
                      </a:r>
                      <a:endParaRPr kumimoji="0" lang="sv-SE" altLang="ja-JP" sz="2400" b="1" i="0" u="none" strike="noStrike" cap="none" normalizeH="0" baseline="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ja-JP" sz="2400" b="1" i="0" u="none" strike="noStrike" cap="none" normalizeH="0" baseline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Liangkungan</a:t>
                      </a:r>
                      <a:endParaRPr kumimoji="0" lang="sv-SE" altLang="ja-JP" sz="2400" b="1" i="0" u="none" strike="noStrike" cap="none" normalizeH="0" baseline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36550" marR="0" lvl="0" indent="-33655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sv-SE" altLang="ja-JP" sz="2400" b="1" i="0" u="none" strike="noStrike" cap="none" normalizeH="0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Politik, Ekonomi dan Sosial</a:t>
                      </a:r>
                      <a:endParaRPr kumimoji="0" lang="sv-SE" altLang="ja-JP" sz="2400" b="1" i="0" u="none" strike="noStrike" cap="none" normalizeH="0" baseline="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sv-SE" altLang="ja-JP" sz="2400" b="1" i="0" u="none" strike="noStrike" cap="none" normalizeH="0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Lingkungan Industri</a:t>
                      </a:r>
                      <a:endParaRPr kumimoji="0" lang="sv-SE" altLang="ja-JP" sz="2400" b="1" i="0" u="none" strike="noStrike" cap="none" normalizeH="0" baseline="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sv-SE" altLang="ja-JP" sz="2400" b="1" i="0" u="none" strike="noStrike" cap="none" normalizeH="0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Yuridis (Legal)</a:t>
                      </a:r>
                      <a:endParaRPr kumimoji="0" lang="sv-SE" altLang="ja-JP" sz="2400" b="1" i="0" u="none" strike="noStrike" cap="none" normalizeH="0" baseline="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sv-SE" altLang="ja-JP" sz="2400" b="1" i="0" u="none" strike="noStrike" cap="none" normalizeH="0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Ligkungan Hidup</a:t>
                      </a:r>
                      <a:endParaRPr kumimoji="0" lang="sv-SE" altLang="ja-JP" sz="2400" b="1" i="0" u="none" strike="noStrike" cap="none" normalizeH="0" baseline="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 gridSpan="2"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ja-JP" sz="2400" b="1" i="0" u="none" strike="noStrike" cap="none" normalizeH="0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Risiko Bisnis</a:t>
                      </a:r>
                      <a:endParaRPr kumimoji="0" lang="sv-SE" altLang="ja-JP" sz="2400" b="1" i="0" u="none" strike="noStrike" cap="none" normalizeH="0" baseline="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4325">
                <a:tc gridSpan="2"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ja-JP" sz="2400" b="1" i="0" u="none" strike="noStrike" cap="none" normalizeH="0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Desain Pelaporan</a:t>
                      </a:r>
                      <a:endParaRPr kumimoji="0" lang="sv-SE" altLang="ja-JP" sz="2400" b="1" i="0" u="none" strike="noStrike" cap="none" normalizeH="0" baseline="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924800" cy="914400"/>
          </a:xfrm>
        </p:spPr>
        <p:txBody>
          <a:bodyPr/>
          <a:lstStyle/>
          <a:p>
            <a:pPr algn="ctr"/>
            <a:r>
              <a:rPr lang="sv-SE" altLang="ja-JP" sz="2800" b="1">
                <a:solidFill>
                  <a:srgbClr val="FFFFFF"/>
                </a:solidFill>
                <a:latin typeface="Arial" charset="0"/>
                <a:ea typeface="ＭＳ Ｐゴシック" charset="-128"/>
              </a:rPr>
              <a:t>ASPEK-ASPEK STUDI KELAYAKAN BISNIS</a:t>
            </a:r>
            <a:r>
              <a:rPr lang="sv-SE" altLang="ja-JP" sz="2800">
                <a:solidFill>
                  <a:srgbClr val="FFFFFF"/>
                </a:solidFill>
                <a:latin typeface="Arial" charset="0"/>
                <a:ea typeface="ＭＳ Ｐゴシック" charset="-128"/>
              </a:rPr>
              <a:t> </a:t>
            </a:r>
            <a:endParaRPr lang="en-US" sz="2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295400"/>
            <a:ext cx="7543800" cy="4800600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sv-SE" altLang="ja-JP" sz="2800" b="1">
                <a:solidFill>
                  <a:srgbClr val="FFFFFF"/>
                </a:solidFill>
                <a:latin typeface="Arial" charset="0"/>
                <a:ea typeface="ＭＳ Ｐゴシック" charset="-128"/>
              </a:rPr>
              <a:t>Proses analisis setiap aspek saling berketerkaitan antara satu aspek dan aspek lainnya sehingga hasil analisis aspek-aspek tersebut menjadi terintergasi. Sebagai misal, ketika seorang peneliti tengah menganalisis aspek keuangan, hendaknya ia memanfaatkan hasil analisis aspek-aspek lain, walaupun tetap dimungkinkan mencari data yang dibutuhkan sesuai dengan kebutuhannya langsung dari lapangan. </a:t>
            </a:r>
            <a:endParaRPr lang="en-US" sz="2800" b="1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524000"/>
            <a:ext cx="4800600" cy="844550"/>
          </a:xfrm>
          <a:effectLst>
            <a:outerShdw dist="63500" dir="2212194" algn="ctr" rotWithShape="0">
              <a:srgbClr val="FFFFFF"/>
            </a:outerShdw>
          </a:effectLst>
        </p:spPr>
        <p:txBody>
          <a:bodyPr/>
          <a:lstStyle/>
          <a:p>
            <a:r>
              <a:rPr lang="en-US" sz="6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INVESTASI</a:t>
            </a:r>
            <a:br>
              <a:rPr lang="en-US" sz="6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6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JALAN TOL</a:t>
            </a:r>
            <a:endParaRPr lang="en-US" sz="60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9283" t="15625" r="29722"/>
          <a:stretch>
            <a:fillRect/>
          </a:stretch>
        </p:blipFill>
        <p:spPr bwMode="auto">
          <a:xfrm>
            <a:off x="5105400" y="0"/>
            <a:ext cx="4038600" cy="46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 descr="E-INVESTMEN PROCESS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3366"/>
          <a:stretch>
            <a:fillRect/>
          </a:stretch>
        </p:blipFill>
        <p:spPr>
          <a:xfrm>
            <a:off x="457200" y="184150"/>
            <a:ext cx="8228013" cy="6673850"/>
          </a:xfrm>
          <a:noFill/>
          <a:ln/>
        </p:spPr>
      </p:pic>
      <p:sp>
        <p:nvSpPr>
          <p:cNvPr id="13619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57200"/>
          </a:xfrm>
          <a:solidFill>
            <a:srgbClr val="006666"/>
          </a:solidFill>
        </p:spPr>
        <p:txBody>
          <a:bodyPr/>
          <a:lstStyle/>
          <a:p>
            <a:r>
              <a:rPr lang="en-US" sz="2400" b="1">
                <a:solidFill>
                  <a:srgbClr val="FFFF66"/>
                </a:solidFill>
              </a:rPr>
              <a:t>PROSEDUR INVESTASI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05000" y="838200"/>
            <a:ext cx="5486400" cy="5905500"/>
            <a:chOff x="1200" y="528"/>
            <a:chExt cx="3456" cy="3720"/>
          </a:xfrm>
        </p:grpSpPr>
        <p:sp>
          <p:nvSpPr>
            <p:cNvPr id="133123" name="Rectangle 3"/>
            <p:cNvSpPr>
              <a:spLocks noChangeArrowheads="1"/>
            </p:cNvSpPr>
            <p:nvPr/>
          </p:nvSpPr>
          <p:spPr bwMode="auto">
            <a:xfrm>
              <a:off x="1248" y="528"/>
              <a:ext cx="3408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GB" sz="1600" b="1">
                  <a:latin typeface="Arial" charset="0"/>
                </a:rPr>
                <a:t>PERSIAPAN</a:t>
              </a:r>
              <a:endParaRPr lang="en-US" sz="1600" b="1">
                <a:latin typeface="Arial" charset="0"/>
              </a:endParaRPr>
            </a:p>
          </p:txBody>
        </p:sp>
        <p:sp>
          <p:nvSpPr>
            <p:cNvPr id="133124" name="Rectangle 4"/>
            <p:cNvSpPr>
              <a:spLocks noChangeArrowheads="1"/>
            </p:cNvSpPr>
            <p:nvPr/>
          </p:nvSpPr>
          <p:spPr bwMode="auto">
            <a:xfrm>
              <a:off x="1248" y="720"/>
              <a:ext cx="3408" cy="7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marL="233363" indent="-233363" eaLnBrk="1" hangingPunct="1">
                <a:buFont typeface="Tahoma" charset="0"/>
                <a:buChar char="-"/>
              </a:pPr>
              <a:r>
                <a:rPr lang="en-GB" sz="1500">
                  <a:solidFill>
                    <a:srgbClr val="000000"/>
                  </a:solidFill>
                  <a:latin typeface="Tahoma" charset="0"/>
                  <a:ea typeface="Times New Roman" pitchFamily="18" charset="0"/>
                  <a:cs typeface="Tahoma" charset="0"/>
                </a:rPr>
                <a:t>Perijinan/administrasi</a:t>
              </a:r>
            </a:p>
            <a:p>
              <a:pPr marL="233363" indent="-233363" eaLnBrk="1" hangingPunct="1">
                <a:buFont typeface="Tahoma" charset="0"/>
                <a:buChar char="-"/>
              </a:pPr>
              <a:r>
                <a:rPr lang="en-GB" sz="1500">
                  <a:solidFill>
                    <a:srgbClr val="000000"/>
                  </a:solidFill>
                  <a:latin typeface="Tahoma" charset="0"/>
                  <a:ea typeface="Times New Roman" pitchFamily="18" charset="0"/>
                  <a:cs typeface="Tahoma" charset="0"/>
                </a:rPr>
                <a:t>Pengumpulan dan kajian awal literatur terkait</a:t>
              </a:r>
            </a:p>
            <a:p>
              <a:pPr marL="233363" indent="-233363" eaLnBrk="1" hangingPunct="1">
                <a:buFont typeface="Tahoma" charset="0"/>
                <a:buChar char="-"/>
              </a:pPr>
              <a:r>
                <a:rPr lang="en-GB" sz="1500">
                  <a:solidFill>
                    <a:srgbClr val="000000"/>
                  </a:solidFill>
                  <a:latin typeface="Tahoma" charset="0"/>
                  <a:ea typeface="Times New Roman" pitchFamily="18" charset="0"/>
                  <a:cs typeface="Tahoma" charset="0"/>
                </a:rPr>
                <a:t>Identifikasi isue permasalahan</a:t>
              </a:r>
            </a:p>
            <a:p>
              <a:pPr marL="233363" indent="-233363" eaLnBrk="1" hangingPunct="1">
                <a:buFont typeface="Tahoma" charset="0"/>
                <a:buChar char="-"/>
              </a:pPr>
              <a:r>
                <a:rPr lang="en-GB" sz="1500">
                  <a:solidFill>
                    <a:srgbClr val="000000"/>
                  </a:solidFill>
                  <a:latin typeface="Tahoma" charset="0"/>
                  <a:ea typeface="Times New Roman" pitchFamily="18" charset="0"/>
                  <a:cs typeface="Tahoma" charset="0"/>
                </a:rPr>
                <a:t>Pemantapan metodologi, rencana kerja dan organisasi pelaksanaan</a:t>
              </a:r>
              <a:endParaRPr lang="en-US" sz="1500">
                <a:solidFill>
                  <a:srgbClr val="000000"/>
                </a:solidFill>
                <a:latin typeface="Tahoma" charset="0"/>
                <a:ea typeface="Times New Roman" pitchFamily="18" charset="0"/>
                <a:cs typeface="Tahoma" charset="0"/>
              </a:endParaRPr>
            </a:p>
          </p:txBody>
        </p:sp>
        <p:sp>
          <p:nvSpPr>
            <p:cNvPr id="133125" name="Text Box 5"/>
            <p:cNvSpPr txBox="1">
              <a:spLocks noChangeAspect="1" noChangeArrowheads="1"/>
            </p:cNvSpPr>
            <p:nvPr/>
          </p:nvSpPr>
          <p:spPr bwMode="auto">
            <a:xfrm>
              <a:off x="1250" y="1744"/>
              <a:ext cx="1630" cy="21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600" b="1">
                  <a:latin typeface="Tahoma" charset="0"/>
                </a:rPr>
                <a:t>DATA SEKUNDER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133126" name="Text Box 6"/>
            <p:cNvSpPr txBox="1">
              <a:spLocks noChangeAspect="1" noChangeArrowheads="1"/>
            </p:cNvSpPr>
            <p:nvPr/>
          </p:nvSpPr>
          <p:spPr bwMode="auto">
            <a:xfrm>
              <a:off x="1248" y="1948"/>
              <a:ext cx="1632" cy="10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166688" indent="-166688" eaLnBrk="1" hangingPunct="1">
                <a:buFont typeface="Tahoma" charset="0"/>
                <a:buChar char="-"/>
              </a:pPr>
              <a:r>
                <a:rPr lang="en-US" sz="1400">
                  <a:latin typeface="Tahoma" charset="0"/>
                </a:rPr>
                <a:t>Studi-studi terdahulu</a:t>
              </a:r>
            </a:p>
            <a:p>
              <a:pPr marL="166688" indent="-166688" eaLnBrk="1" hangingPunct="1">
                <a:buFont typeface="Tahoma" charset="0"/>
                <a:buChar char="-"/>
              </a:pPr>
              <a:r>
                <a:rPr lang="en-US" sz="1400">
                  <a:latin typeface="Tahoma" charset="0"/>
                </a:rPr>
                <a:t>Data jaringan jalan</a:t>
              </a:r>
            </a:p>
            <a:p>
              <a:pPr marL="166688" indent="-166688" eaLnBrk="1" hangingPunct="1">
                <a:buFont typeface="Tahoma" charset="0"/>
                <a:buChar char="-"/>
              </a:pPr>
              <a:r>
                <a:rPr lang="en-US" sz="1400">
                  <a:latin typeface="Tahoma" charset="0"/>
                </a:rPr>
                <a:t>Data kewilayahan: RTRWP</a:t>
              </a:r>
            </a:p>
            <a:p>
              <a:pPr marL="166688" indent="-166688" eaLnBrk="1" hangingPunct="1">
                <a:buFont typeface="Tahoma" charset="0"/>
                <a:buChar char="-"/>
              </a:pPr>
              <a:r>
                <a:rPr lang="en-US" sz="1400">
                  <a:latin typeface="Tahoma" charset="0"/>
                </a:rPr>
                <a:t>Data lokasi sumber material</a:t>
              </a:r>
            </a:p>
            <a:p>
              <a:pPr marL="166688" indent="-166688" eaLnBrk="1" hangingPunct="1">
                <a:buFont typeface="Tahoma" charset="0"/>
                <a:buChar char="-"/>
              </a:pPr>
              <a:r>
                <a:rPr lang="en-US" sz="1400">
                  <a:latin typeface="Tahoma" charset="0"/>
                </a:rPr>
                <a:t>Data Sosio-ekonomi</a:t>
              </a:r>
            </a:p>
            <a:p>
              <a:pPr marL="166688" indent="-166688" eaLnBrk="1" hangingPunct="1">
                <a:buFont typeface="Tahoma" charset="0"/>
                <a:buChar char="-"/>
              </a:pPr>
              <a:r>
                <a:rPr lang="en-US" sz="1400">
                  <a:latin typeface="Tahoma" charset="0"/>
                </a:rPr>
                <a:t>Data harga satuan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133127" name="Text Box 7"/>
            <p:cNvSpPr txBox="1">
              <a:spLocks noChangeAspect="1" noChangeArrowheads="1"/>
            </p:cNvSpPr>
            <p:nvPr/>
          </p:nvSpPr>
          <p:spPr bwMode="auto">
            <a:xfrm>
              <a:off x="2880" y="1744"/>
              <a:ext cx="1776" cy="21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600" b="1">
                  <a:latin typeface="Tahoma" charset="0"/>
                </a:rPr>
                <a:t>DATA PRIMER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133128" name="Text Box 8"/>
            <p:cNvSpPr txBox="1">
              <a:spLocks noChangeAspect="1" noChangeArrowheads="1"/>
            </p:cNvSpPr>
            <p:nvPr/>
          </p:nvSpPr>
          <p:spPr bwMode="auto">
            <a:xfrm>
              <a:off x="2880" y="1951"/>
              <a:ext cx="1776" cy="100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66688" indent="-166688" eaLnBrk="1" hangingPunct="1">
                <a:buFont typeface="Tahoma" charset="0"/>
                <a:buChar char="-"/>
              </a:pPr>
              <a:r>
                <a:rPr lang="en-US" sz="1400">
                  <a:latin typeface="Tahoma" charset="0"/>
                </a:rPr>
                <a:t>Kondisi tanah</a:t>
              </a:r>
            </a:p>
            <a:p>
              <a:pPr marL="166688" indent="-166688" eaLnBrk="1" hangingPunct="1">
                <a:buFont typeface="Tahoma" charset="0"/>
                <a:buChar char="-"/>
              </a:pPr>
              <a:r>
                <a:rPr lang="en-US" sz="1400">
                  <a:latin typeface="Tahoma" charset="0"/>
                </a:rPr>
                <a:t>Topografi dan kontur lapangan</a:t>
              </a:r>
            </a:p>
            <a:p>
              <a:pPr marL="166688" indent="-166688" eaLnBrk="1" hangingPunct="1">
                <a:buFont typeface="Tahoma" charset="0"/>
                <a:buChar char="-"/>
              </a:pPr>
              <a:r>
                <a:rPr lang="en-US" sz="1400">
                  <a:latin typeface="Tahoma" charset="0"/>
                </a:rPr>
                <a:t>Data volume lalu lintas</a:t>
              </a:r>
            </a:p>
            <a:p>
              <a:pPr marL="166688" indent="-166688" eaLnBrk="1" hangingPunct="1">
                <a:buFont typeface="Tahoma" charset="0"/>
                <a:buChar char="-"/>
              </a:pPr>
              <a:r>
                <a:rPr lang="en-US" sz="1400">
                  <a:latin typeface="Tahoma" charset="0"/>
                </a:rPr>
                <a:t>Sistem/ pola drainase dan kondisi hidrologi eksisting</a:t>
              </a:r>
            </a:p>
            <a:p>
              <a:pPr marL="166688" indent="-166688" eaLnBrk="1" hangingPunct="1">
                <a:buFont typeface="Tahoma" charset="0"/>
                <a:buChar char="-"/>
              </a:pPr>
              <a:r>
                <a:rPr lang="en-US" sz="1400">
                  <a:latin typeface="Tahoma" charset="0"/>
                </a:rPr>
                <a:t>Kondisi daya dukung lingkungan eksisting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133129" name="Text Box 9"/>
            <p:cNvSpPr txBox="1">
              <a:spLocks noChangeAspect="1" noChangeArrowheads="1"/>
            </p:cNvSpPr>
            <p:nvPr/>
          </p:nvSpPr>
          <p:spPr bwMode="auto">
            <a:xfrm>
              <a:off x="1200" y="3240"/>
              <a:ext cx="960" cy="10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en-US" sz="1600">
                  <a:latin typeface="Tahoma" charset="0"/>
                </a:rPr>
                <a:t>Kajian Aspek Tata Guna Lahan dan Sosial Ekonomi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133130" name="Text Box 10"/>
            <p:cNvSpPr txBox="1">
              <a:spLocks noChangeAspect="1" noChangeArrowheads="1"/>
            </p:cNvSpPr>
            <p:nvPr/>
          </p:nvSpPr>
          <p:spPr bwMode="auto">
            <a:xfrm>
              <a:off x="2400" y="3240"/>
              <a:ext cx="960" cy="10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en-US" sz="1600">
                  <a:latin typeface="Tahoma" charset="0"/>
                </a:rPr>
                <a:t>Kajian Aspek Jalan dan Lalu Lintas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133131" name="Text Box 11"/>
            <p:cNvSpPr txBox="1">
              <a:spLocks noChangeAspect="1" noChangeArrowheads="1"/>
            </p:cNvSpPr>
            <p:nvPr/>
          </p:nvSpPr>
          <p:spPr bwMode="auto">
            <a:xfrm>
              <a:off x="3600" y="3240"/>
              <a:ext cx="1042" cy="10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en-US" sz="1600">
                  <a:latin typeface="Tahoma" charset="0"/>
                </a:rPr>
                <a:t>Kajian Aspek Fisik Wilayah:</a:t>
              </a:r>
            </a:p>
            <a:p>
              <a:pPr marL="233363" lvl="1" indent="-117475" eaLnBrk="1" hangingPunct="1">
                <a:buFont typeface="Tahoma" charset="0"/>
                <a:buChar char="-"/>
              </a:pPr>
              <a:r>
                <a:rPr lang="en-US" sz="1600">
                  <a:latin typeface="Tahoma" charset="0"/>
                </a:rPr>
                <a:t>Topografi</a:t>
              </a:r>
            </a:p>
            <a:p>
              <a:pPr marL="233363" lvl="1" indent="-117475" eaLnBrk="1" hangingPunct="1">
                <a:buFont typeface="Tahoma" charset="0"/>
                <a:buChar char="-"/>
              </a:pPr>
              <a:r>
                <a:rPr lang="en-US" sz="1600">
                  <a:latin typeface="Tahoma" charset="0"/>
                </a:rPr>
                <a:t>Geologi</a:t>
              </a:r>
            </a:p>
            <a:p>
              <a:pPr marL="233363" lvl="1" indent="-117475" eaLnBrk="1" hangingPunct="1">
                <a:buFont typeface="Tahoma" charset="0"/>
                <a:buChar char="-"/>
              </a:pPr>
              <a:r>
                <a:rPr lang="en-US" sz="1600">
                  <a:latin typeface="Tahoma" charset="0"/>
                </a:rPr>
                <a:t>Lingkungan</a:t>
              </a:r>
            </a:p>
            <a:p>
              <a:pPr marL="233363" lvl="1" indent="-117475" eaLnBrk="1" hangingPunct="1">
                <a:buFont typeface="Tahoma" charset="0"/>
                <a:buChar char="-"/>
              </a:pPr>
              <a:r>
                <a:rPr lang="en-US" sz="1600">
                  <a:latin typeface="Tahoma" charset="0"/>
                </a:rPr>
                <a:t>Hidrologi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133132" name="AutoShape 12"/>
            <p:cNvSpPr>
              <a:spLocks noChangeArrowheads="1"/>
            </p:cNvSpPr>
            <p:nvPr/>
          </p:nvSpPr>
          <p:spPr bwMode="auto">
            <a:xfrm>
              <a:off x="2640" y="1502"/>
              <a:ext cx="480" cy="240"/>
            </a:xfrm>
            <a:prstGeom prst="downArrow">
              <a:avLst>
                <a:gd name="adj1" fmla="val 45417"/>
                <a:gd name="adj2" fmla="val 5791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3" name="AutoShape 13"/>
            <p:cNvSpPr>
              <a:spLocks noChangeArrowheads="1"/>
            </p:cNvSpPr>
            <p:nvPr/>
          </p:nvSpPr>
          <p:spPr bwMode="auto">
            <a:xfrm>
              <a:off x="1488" y="2982"/>
              <a:ext cx="480" cy="240"/>
            </a:xfrm>
            <a:prstGeom prst="downArrow">
              <a:avLst>
                <a:gd name="adj1" fmla="val 45417"/>
                <a:gd name="adj2" fmla="val 5791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4" name="AutoShape 14"/>
            <p:cNvSpPr>
              <a:spLocks noChangeArrowheads="1"/>
            </p:cNvSpPr>
            <p:nvPr/>
          </p:nvSpPr>
          <p:spPr bwMode="auto">
            <a:xfrm>
              <a:off x="2640" y="2982"/>
              <a:ext cx="480" cy="240"/>
            </a:xfrm>
            <a:prstGeom prst="downArrow">
              <a:avLst>
                <a:gd name="adj1" fmla="val 45417"/>
                <a:gd name="adj2" fmla="val 5791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5" name="AutoShape 15"/>
            <p:cNvSpPr>
              <a:spLocks noChangeArrowheads="1"/>
            </p:cNvSpPr>
            <p:nvPr/>
          </p:nvSpPr>
          <p:spPr bwMode="auto">
            <a:xfrm>
              <a:off x="3888" y="2982"/>
              <a:ext cx="480" cy="240"/>
            </a:xfrm>
            <a:prstGeom prst="downArrow">
              <a:avLst>
                <a:gd name="adj1" fmla="val 45417"/>
                <a:gd name="adj2" fmla="val 5791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136" name="Rectangle 16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1800" b="1">
                <a:latin typeface="Arial" charset="0"/>
              </a:rPr>
              <a:t>PROSES PERHITUNGAN TENDER INVESTASI JALAN TOL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1800" b="1">
                <a:latin typeface="Arial" charset="0"/>
              </a:rPr>
              <a:t>PROSES PERHITUNGAN TENDER INVESTASI JALAN TOL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371600" y="914400"/>
            <a:ext cx="6911975" cy="5695950"/>
            <a:chOff x="864" y="576"/>
            <a:chExt cx="4354" cy="3588"/>
          </a:xfrm>
        </p:grpSpPr>
        <p:sp>
          <p:nvSpPr>
            <p:cNvPr id="134148" name="Text Box 4"/>
            <p:cNvSpPr txBox="1">
              <a:spLocks noChangeAspect="1" noChangeArrowheads="1"/>
            </p:cNvSpPr>
            <p:nvPr/>
          </p:nvSpPr>
          <p:spPr bwMode="auto">
            <a:xfrm>
              <a:off x="912" y="576"/>
              <a:ext cx="960" cy="100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en-US" sz="1600">
                  <a:latin typeface="Tahoma" charset="0"/>
                </a:rPr>
                <a:t>Kajian Aspek Tata Guna Lahan dan Sosial Ekonomi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134149" name="Text Box 5"/>
            <p:cNvSpPr txBox="1">
              <a:spLocks noChangeAspect="1" noChangeArrowheads="1"/>
            </p:cNvSpPr>
            <p:nvPr/>
          </p:nvSpPr>
          <p:spPr bwMode="auto">
            <a:xfrm>
              <a:off x="2112" y="576"/>
              <a:ext cx="960" cy="100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166688" indent="-166688" eaLnBrk="1" hangingPunct="1">
                <a:buFontTx/>
                <a:buChar char="•"/>
              </a:pPr>
              <a:r>
                <a:rPr lang="en-US" sz="1600">
                  <a:latin typeface="Tahoma" charset="0"/>
                </a:rPr>
                <a:t>Kajian Aspek Jalan dan Lalu Lintas </a:t>
              </a:r>
            </a:p>
            <a:p>
              <a:pPr marL="166688" indent="-166688" eaLnBrk="1" hangingPunct="1">
                <a:buFontTx/>
                <a:buChar char="•"/>
              </a:pPr>
              <a:r>
                <a:rPr lang="en-US" sz="1800">
                  <a:latin typeface="Arial" charset="0"/>
                </a:rPr>
                <a:t>Kondisi Lalu Lintas</a:t>
              </a:r>
            </a:p>
            <a:p>
              <a:pPr marL="166688" indent="-166688" eaLnBrk="1" hangingPunct="1"/>
              <a:endParaRPr lang="en-US" sz="1600">
                <a:latin typeface="Arial" charset="0"/>
              </a:endParaRPr>
            </a:p>
          </p:txBody>
        </p:sp>
        <p:sp>
          <p:nvSpPr>
            <p:cNvPr id="134150" name="Text Box 6"/>
            <p:cNvSpPr txBox="1">
              <a:spLocks noChangeAspect="1" noChangeArrowheads="1"/>
            </p:cNvSpPr>
            <p:nvPr/>
          </p:nvSpPr>
          <p:spPr bwMode="auto">
            <a:xfrm>
              <a:off x="3312" y="576"/>
              <a:ext cx="1042" cy="100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en-US" sz="1600">
                  <a:latin typeface="Tahoma" charset="0"/>
                </a:rPr>
                <a:t>Kajian Aspek Fisik Wilayah:</a:t>
              </a:r>
            </a:p>
            <a:p>
              <a:pPr marL="233363" lvl="1" indent="-117475" eaLnBrk="1" hangingPunct="1">
                <a:buFont typeface="Tahoma" charset="0"/>
                <a:buChar char="-"/>
              </a:pPr>
              <a:r>
                <a:rPr lang="en-US" sz="1600">
                  <a:latin typeface="Tahoma" charset="0"/>
                </a:rPr>
                <a:t>Topografi</a:t>
              </a:r>
            </a:p>
            <a:p>
              <a:pPr marL="233363" lvl="1" indent="-117475" eaLnBrk="1" hangingPunct="1">
                <a:buFont typeface="Tahoma" charset="0"/>
                <a:buChar char="-"/>
              </a:pPr>
              <a:r>
                <a:rPr lang="en-US" sz="1600">
                  <a:latin typeface="Tahoma" charset="0"/>
                </a:rPr>
                <a:t>Geologi</a:t>
              </a:r>
            </a:p>
            <a:p>
              <a:pPr marL="233363" lvl="1" indent="-117475" eaLnBrk="1" hangingPunct="1">
                <a:buFont typeface="Tahoma" charset="0"/>
                <a:buChar char="-"/>
              </a:pPr>
              <a:r>
                <a:rPr lang="en-US" sz="1600">
                  <a:latin typeface="Tahoma" charset="0"/>
                </a:rPr>
                <a:t>Lingkungan</a:t>
              </a:r>
            </a:p>
            <a:p>
              <a:pPr marL="233363" lvl="1" indent="-117475" eaLnBrk="1" hangingPunct="1">
                <a:buFont typeface="Tahoma" charset="0"/>
                <a:buChar char="-"/>
              </a:pPr>
              <a:r>
                <a:rPr lang="en-US" sz="1600">
                  <a:latin typeface="Tahoma" charset="0"/>
                </a:rPr>
                <a:t>Hidrologi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134151" name="Text Box 7"/>
            <p:cNvSpPr txBox="1">
              <a:spLocks noChangeAspect="1" noChangeArrowheads="1"/>
            </p:cNvSpPr>
            <p:nvPr/>
          </p:nvSpPr>
          <p:spPr bwMode="auto">
            <a:xfrm>
              <a:off x="912" y="1776"/>
              <a:ext cx="939" cy="680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1600">
                  <a:latin typeface="Tahoma" charset="0"/>
                </a:rPr>
                <a:t>Proyeksi Kewilayahan dan Sosial Ekonomi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134152" name="Text Box 8"/>
            <p:cNvSpPr txBox="1">
              <a:spLocks noChangeAspect="1" noChangeArrowheads="1"/>
            </p:cNvSpPr>
            <p:nvPr/>
          </p:nvSpPr>
          <p:spPr bwMode="auto">
            <a:xfrm>
              <a:off x="2112" y="1776"/>
              <a:ext cx="960" cy="672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lang="en-US" sz="1400">
                  <a:latin typeface="Tahoma" charset="0"/>
                </a:rPr>
                <a:t>KONDISI LALU LINTAS DAN </a:t>
              </a:r>
              <a:r>
                <a:rPr lang="en-US" sz="1400">
                  <a:latin typeface="Arial" charset="0"/>
                </a:rPr>
                <a:t>PROYEKSI LALU LINTAS</a:t>
              </a:r>
            </a:p>
          </p:txBody>
        </p:sp>
        <p:sp>
          <p:nvSpPr>
            <p:cNvPr id="134153" name="Text Box 9"/>
            <p:cNvSpPr txBox="1">
              <a:spLocks noChangeAspect="1" noChangeArrowheads="1"/>
            </p:cNvSpPr>
            <p:nvPr/>
          </p:nvSpPr>
          <p:spPr bwMode="auto">
            <a:xfrm>
              <a:off x="912" y="2838"/>
              <a:ext cx="1632" cy="2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lang="en-US" sz="1600" b="1">
                  <a:latin typeface="Tahoma" charset="0"/>
                </a:rPr>
                <a:t>KAJIAN TEKNIS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134154" name="Text Box 10"/>
            <p:cNvSpPr txBox="1">
              <a:spLocks noChangeAspect="1" noChangeArrowheads="1"/>
            </p:cNvSpPr>
            <p:nvPr/>
          </p:nvSpPr>
          <p:spPr bwMode="auto">
            <a:xfrm>
              <a:off x="2736" y="2838"/>
              <a:ext cx="1626" cy="2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lang="en-US" sz="1600" b="1">
                  <a:latin typeface="Tahoma" charset="0"/>
                </a:rPr>
                <a:t>KAJIAN LINGKUNGAN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134155" name="Text Box 11"/>
            <p:cNvSpPr txBox="1">
              <a:spLocks noChangeAspect="1" noChangeArrowheads="1"/>
            </p:cNvSpPr>
            <p:nvPr/>
          </p:nvSpPr>
          <p:spPr bwMode="auto">
            <a:xfrm>
              <a:off x="2736" y="3288"/>
              <a:ext cx="1632" cy="41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>
                <a:lnSpc>
                  <a:spcPct val="140000"/>
                </a:lnSpc>
                <a:spcBef>
                  <a:spcPct val="25000"/>
                </a:spcBef>
              </a:pPr>
              <a:r>
                <a:rPr lang="en-US" sz="1800">
                  <a:latin typeface="Tahoma" charset="0"/>
                </a:rPr>
                <a:t>Amdal, UKL/UPL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134156" name="Text Box 12"/>
            <p:cNvSpPr txBox="1">
              <a:spLocks noChangeAspect="1" noChangeArrowheads="1"/>
            </p:cNvSpPr>
            <p:nvPr/>
          </p:nvSpPr>
          <p:spPr bwMode="auto">
            <a:xfrm>
              <a:off x="864" y="3288"/>
              <a:ext cx="768" cy="41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lang="en-US" sz="1800">
                  <a:latin typeface="Tahoma" charset="0"/>
                </a:rPr>
                <a:t>Desain Awal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134157" name="Text Box 13"/>
            <p:cNvSpPr txBox="1">
              <a:spLocks noChangeAspect="1" noChangeArrowheads="1"/>
            </p:cNvSpPr>
            <p:nvPr/>
          </p:nvSpPr>
          <p:spPr bwMode="auto">
            <a:xfrm>
              <a:off x="1728" y="3288"/>
              <a:ext cx="768" cy="41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lang="en-US" sz="1800">
                  <a:latin typeface="Tahoma" charset="0"/>
                </a:rPr>
                <a:t>Volume-Biaya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134158" name="Line 14"/>
            <p:cNvSpPr>
              <a:spLocks noChangeShapeType="1"/>
            </p:cNvSpPr>
            <p:nvPr/>
          </p:nvSpPr>
          <p:spPr bwMode="auto">
            <a:xfrm>
              <a:off x="1344" y="1584"/>
              <a:ext cx="0" cy="192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159" name="Line 15"/>
            <p:cNvSpPr>
              <a:spLocks noChangeShapeType="1"/>
            </p:cNvSpPr>
            <p:nvPr/>
          </p:nvSpPr>
          <p:spPr bwMode="auto">
            <a:xfrm>
              <a:off x="2544" y="1584"/>
              <a:ext cx="0" cy="192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160" name="Line 16"/>
            <p:cNvSpPr>
              <a:spLocks noChangeShapeType="1"/>
            </p:cNvSpPr>
            <p:nvPr/>
          </p:nvSpPr>
          <p:spPr bwMode="auto">
            <a:xfrm>
              <a:off x="2160" y="3078"/>
              <a:ext cx="0" cy="192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161" name="Line 17"/>
            <p:cNvSpPr>
              <a:spLocks noChangeShapeType="1"/>
            </p:cNvSpPr>
            <p:nvPr/>
          </p:nvSpPr>
          <p:spPr bwMode="auto">
            <a:xfrm>
              <a:off x="1296" y="3078"/>
              <a:ext cx="0" cy="192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162" name="Line 18"/>
            <p:cNvSpPr>
              <a:spLocks noChangeShapeType="1"/>
            </p:cNvSpPr>
            <p:nvPr/>
          </p:nvSpPr>
          <p:spPr bwMode="auto">
            <a:xfrm>
              <a:off x="3552" y="3078"/>
              <a:ext cx="0" cy="192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163" name="Line 19"/>
            <p:cNvSpPr>
              <a:spLocks noChangeShapeType="1"/>
            </p:cNvSpPr>
            <p:nvPr/>
          </p:nvSpPr>
          <p:spPr bwMode="auto">
            <a:xfrm>
              <a:off x="1872" y="2064"/>
              <a:ext cx="24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cxnSp>
          <p:nvCxnSpPr>
            <p:cNvPr id="134164" name="AutoShape 20"/>
            <p:cNvCxnSpPr>
              <a:cxnSpLocks noChangeShapeType="1"/>
              <a:stCxn id="134152" idx="2"/>
              <a:endCxn id="134153" idx="0"/>
            </p:cNvCxnSpPr>
            <p:nvPr/>
          </p:nvCxnSpPr>
          <p:spPr bwMode="auto">
            <a:xfrm rot="5400000">
              <a:off x="1965" y="2211"/>
              <a:ext cx="390" cy="864"/>
            </a:xfrm>
            <a:prstGeom prst="bentConnector3">
              <a:avLst>
                <a:gd name="adj1" fmla="val 50000"/>
              </a:avLst>
            </a:prstGeom>
            <a:noFill/>
            <a:ln w="38100">
              <a:solidFill>
                <a:schemeClr val="accent1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134165" name="AutoShape 21"/>
            <p:cNvCxnSpPr>
              <a:cxnSpLocks noChangeShapeType="1"/>
              <a:stCxn id="134152" idx="2"/>
              <a:endCxn id="134154" idx="0"/>
            </p:cNvCxnSpPr>
            <p:nvPr/>
          </p:nvCxnSpPr>
          <p:spPr bwMode="auto">
            <a:xfrm rot="16200000" flipH="1">
              <a:off x="2876" y="2164"/>
              <a:ext cx="390" cy="957"/>
            </a:xfrm>
            <a:prstGeom prst="bentConnector3">
              <a:avLst>
                <a:gd name="adj1" fmla="val 50000"/>
              </a:avLst>
            </a:prstGeom>
            <a:noFill/>
            <a:ln w="38100">
              <a:solidFill>
                <a:schemeClr val="accent1"/>
              </a:solidFill>
              <a:miter lim="800000"/>
              <a:headEnd/>
              <a:tailEnd type="triangle" w="med" len="med"/>
            </a:ln>
            <a:effectLst/>
          </p:spPr>
        </p:cxnSp>
        <p:sp>
          <p:nvSpPr>
            <p:cNvPr id="134166" name="Text Box 22"/>
            <p:cNvSpPr txBox="1">
              <a:spLocks noChangeAspect="1" noChangeArrowheads="1"/>
            </p:cNvSpPr>
            <p:nvPr/>
          </p:nvSpPr>
          <p:spPr bwMode="auto">
            <a:xfrm>
              <a:off x="864" y="3876"/>
              <a:ext cx="3504" cy="2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lang="en-US" sz="2000" b="1">
                  <a:latin typeface="Tahoma" charset="0"/>
                </a:rPr>
                <a:t>KELAYAKAN EKONOMI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134167" name="Line 23"/>
            <p:cNvSpPr>
              <a:spLocks noChangeShapeType="1"/>
            </p:cNvSpPr>
            <p:nvPr/>
          </p:nvSpPr>
          <p:spPr bwMode="auto">
            <a:xfrm>
              <a:off x="2160" y="3702"/>
              <a:ext cx="0" cy="192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168" name="Line 24"/>
            <p:cNvSpPr>
              <a:spLocks noChangeShapeType="1"/>
            </p:cNvSpPr>
            <p:nvPr/>
          </p:nvSpPr>
          <p:spPr bwMode="auto">
            <a:xfrm>
              <a:off x="1296" y="3702"/>
              <a:ext cx="0" cy="192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169" name="Line 25"/>
            <p:cNvSpPr>
              <a:spLocks noChangeShapeType="1"/>
            </p:cNvSpPr>
            <p:nvPr/>
          </p:nvSpPr>
          <p:spPr bwMode="auto">
            <a:xfrm>
              <a:off x="3552" y="3702"/>
              <a:ext cx="0" cy="192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170" name="Freeform 26"/>
            <p:cNvSpPr>
              <a:spLocks/>
            </p:cNvSpPr>
            <p:nvPr/>
          </p:nvSpPr>
          <p:spPr bwMode="auto">
            <a:xfrm>
              <a:off x="2592" y="1584"/>
              <a:ext cx="1248" cy="966"/>
            </a:xfrm>
            <a:custGeom>
              <a:avLst/>
              <a:gdLst/>
              <a:ahLst/>
              <a:cxnLst>
                <a:cxn ang="0">
                  <a:pos x="1248" y="0"/>
                </a:cxn>
                <a:cxn ang="0">
                  <a:pos x="1248" y="864"/>
                </a:cxn>
                <a:cxn ang="0">
                  <a:pos x="0" y="864"/>
                </a:cxn>
              </a:cxnLst>
              <a:rect l="0" t="0" r="r" b="b"/>
              <a:pathLst>
                <a:path w="1248" h="864">
                  <a:moveTo>
                    <a:pt x="1248" y="0"/>
                  </a:moveTo>
                  <a:lnTo>
                    <a:pt x="1248" y="864"/>
                  </a:lnTo>
                  <a:lnTo>
                    <a:pt x="0" y="864"/>
                  </a:lnTo>
                </a:path>
              </a:pathLst>
            </a:custGeom>
            <a:noFill/>
            <a:ln w="38100" cmpd="sng">
              <a:solidFill>
                <a:schemeClr val="accent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171" name="Text Box 27"/>
            <p:cNvSpPr txBox="1">
              <a:spLocks noChangeAspect="1" noChangeArrowheads="1"/>
            </p:cNvSpPr>
            <p:nvPr/>
          </p:nvSpPr>
          <p:spPr bwMode="auto">
            <a:xfrm>
              <a:off x="4080" y="1782"/>
              <a:ext cx="1138" cy="67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en-US" sz="1600" b="1">
                  <a:latin typeface="Tahoma" charset="0"/>
                </a:rPr>
                <a:t>KRITERIA</a:t>
              </a:r>
            </a:p>
            <a:p>
              <a:pPr marL="233363" lvl="1" indent="-117475" eaLnBrk="1" hangingPunct="1">
                <a:buFont typeface="Tahoma" charset="0"/>
                <a:buChar char="-"/>
              </a:pPr>
              <a:r>
                <a:rPr lang="en-US" sz="1600">
                  <a:latin typeface="Tahoma" charset="0"/>
                </a:rPr>
                <a:t>Biaya Ekonomi</a:t>
              </a:r>
            </a:p>
            <a:p>
              <a:pPr marL="233363" lvl="1" indent="-117475" eaLnBrk="1" hangingPunct="1">
                <a:buFont typeface="Tahoma" charset="0"/>
                <a:buChar char="-"/>
              </a:pPr>
              <a:r>
                <a:rPr lang="en-US" sz="1600">
                  <a:latin typeface="Tahoma" charset="0"/>
                </a:rPr>
                <a:t>Lingkungan</a:t>
              </a:r>
            </a:p>
            <a:p>
              <a:pPr marL="233363" lvl="1" indent="-117475" eaLnBrk="1" hangingPunct="1">
                <a:buFont typeface="Tahoma" charset="0"/>
                <a:buChar char="-"/>
              </a:pPr>
              <a:r>
                <a:rPr lang="en-US" sz="1600">
                  <a:latin typeface="Tahoma" charset="0"/>
                </a:rPr>
                <a:t>Teknis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134172" name="Freeform 28"/>
            <p:cNvSpPr>
              <a:spLocks/>
            </p:cNvSpPr>
            <p:nvPr/>
          </p:nvSpPr>
          <p:spPr bwMode="auto">
            <a:xfrm>
              <a:off x="4368" y="2454"/>
              <a:ext cx="288" cy="1536"/>
            </a:xfrm>
            <a:custGeom>
              <a:avLst/>
              <a:gdLst/>
              <a:ahLst/>
              <a:cxnLst>
                <a:cxn ang="0">
                  <a:pos x="1248" y="0"/>
                </a:cxn>
                <a:cxn ang="0">
                  <a:pos x="1248" y="864"/>
                </a:cxn>
                <a:cxn ang="0">
                  <a:pos x="0" y="864"/>
                </a:cxn>
              </a:cxnLst>
              <a:rect l="0" t="0" r="r" b="b"/>
              <a:pathLst>
                <a:path w="1248" h="864">
                  <a:moveTo>
                    <a:pt x="1248" y="0"/>
                  </a:moveTo>
                  <a:lnTo>
                    <a:pt x="1248" y="864"/>
                  </a:lnTo>
                  <a:lnTo>
                    <a:pt x="0" y="864"/>
                  </a:lnTo>
                </a:path>
              </a:pathLst>
            </a:custGeom>
            <a:noFill/>
            <a:ln w="38100" cmpd="sng">
              <a:solidFill>
                <a:schemeClr val="accent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ChangeArrowheads="1"/>
          </p:cNvSpPr>
          <p:nvPr/>
        </p:nvSpPr>
        <p:spPr bwMode="auto">
          <a:xfrm>
            <a:off x="7391400" y="609600"/>
            <a:ext cx="1447800" cy="2895600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225"/>
            <a:ext cx="8763000" cy="519113"/>
          </a:xfrm>
          <a:noFill/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FFFF66"/>
                </a:solidFill>
              </a:rPr>
              <a:t>AKTIVITY ANALISIS INVESTASI JALAN TOL</a:t>
            </a:r>
          </a:p>
        </p:txBody>
      </p:sp>
      <p:sp>
        <p:nvSpPr>
          <p:cNvPr id="135172" name="Rectangle 4"/>
          <p:cNvSpPr>
            <a:spLocks noChangeArrowheads="1"/>
          </p:cNvSpPr>
          <p:nvPr/>
        </p:nvSpPr>
        <p:spPr bwMode="auto">
          <a:xfrm>
            <a:off x="76200" y="4648200"/>
            <a:ext cx="5715000" cy="1981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173" name="Rectangle 5"/>
          <p:cNvSpPr>
            <a:spLocks noChangeArrowheads="1"/>
          </p:cNvSpPr>
          <p:nvPr/>
        </p:nvSpPr>
        <p:spPr bwMode="auto">
          <a:xfrm>
            <a:off x="5775325" y="3473450"/>
            <a:ext cx="3063875" cy="31559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174" name="Freeform 6"/>
          <p:cNvSpPr>
            <a:spLocks/>
          </p:cNvSpPr>
          <p:nvPr/>
        </p:nvSpPr>
        <p:spPr bwMode="auto">
          <a:xfrm>
            <a:off x="60325" y="2338388"/>
            <a:ext cx="7346950" cy="2322512"/>
          </a:xfrm>
          <a:custGeom>
            <a:avLst/>
            <a:gdLst/>
            <a:ahLst/>
            <a:cxnLst>
              <a:cxn ang="0">
                <a:pos x="3476" y="0"/>
              </a:cxn>
              <a:cxn ang="0">
                <a:pos x="4619" y="0"/>
              </a:cxn>
              <a:cxn ang="0">
                <a:pos x="4628" y="708"/>
              </a:cxn>
              <a:cxn ang="0">
                <a:pos x="3599" y="708"/>
              </a:cxn>
              <a:cxn ang="0">
                <a:pos x="3597" y="1463"/>
              </a:cxn>
              <a:cxn ang="0">
                <a:pos x="0" y="1463"/>
              </a:cxn>
              <a:cxn ang="0">
                <a:pos x="0" y="718"/>
              </a:cxn>
              <a:cxn ang="0">
                <a:pos x="2009" y="718"/>
              </a:cxn>
              <a:cxn ang="0">
                <a:pos x="2022" y="300"/>
              </a:cxn>
              <a:cxn ang="0">
                <a:pos x="3465" y="300"/>
              </a:cxn>
              <a:cxn ang="0">
                <a:pos x="3476" y="0"/>
              </a:cxn>
            </a:cxnLst>
            <a:rect l="0" t="0" r="r" b="b"/>
            <a:pathLst>
              <a:path w="4628" h="1463">
                <a:moveTo>
                  <a:pt x="3476" y="0"/>
                </a:moveTo>
                <a:lnTo>
                  <a:pt x="4619" y="0"/>
                </a:lnTo>
                <a:lnTo>
                  <a:pt x="4628" y="708"/>
                </a:lnTo>
                <a:lnTo>
                  <a:pt x="3599" y="708"/>
                </a:lnTo>
                <a:lnTo>
                  <a:pt x="3597" y="1463"/>
                </a:lnTo>
                <a:lnTo>
                  <a:pt x="0" y="1463"/>
                </a:lnTo>
                <a:lnTo>
                  <a:pt x="0" y="718"/>
                </a:lnTo>
                <a:lnTo>
                  <a:pt x="2009" y="718"/>
                </a:lnTo>
                <a:lnTo>
                  <a:pt x="2022" y="300"/>
                </a:lnTo>
                <a:lnTo>
                  <a:pt x="3465" y="300"/>
                </a:lnTo>
                <a:lnTo>
                  <a:pt x="3476" y="0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5175" name="Freeform 7"/>
          <p:cNvSpPr>
            <a:spLocks/>
          </p:cNvSpPr>
          <p:nvPr/>
        </p:nvSpPr>
        <p:spPr bwMode="auto">
          <a:xfrm>
            <a:off x="76200" y="609600"/>
            <a:ext cx="7316788" cy="2895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609" y="3"/>
              </a:cxn>
              <a:cxn ang="0">
                <a:pos x="4609" y="1089"/>
              </a:cxn>
              <a:cxn ang="0">
                <a:pos x="3457" y="1089"/>
              </a:cxn>
              <a:cxn ang="0">
                <a:pos x="3456" y="1392"/>
              </a:cxn>
              <a:cxn ang="0">
                <a:pos x="2016" y="1392"/>
              </a:cxn>
              <a:cxn ang="0">
                <a:pos x="2016" y="1824"/>
              </a:cxn>
              <a:cxn ang="0">
                <a:pos x="0" y="1824"/>
              </a:cxn>
              <a:cxn ang="0">
                <a:pos x="0" y="0"/>
              </a:cxn>
            </a:cxnLst>
            <a:rect l="0" t="0" r="r" b="b"/>
            <a:pathLst>
              <a:path w="4609" h="1824">
                <a:moveTo>
                  <a:pt x="0" y="0"/>
                </a:moveTo>
                <a:lnTo>
                  <a:pt x="4609" y="3"/>
                </a:lnTo>
                <a:lnTo>
                  <a:pt x="4609" y="1089"/>
                </a:lnTo>
                <a:lnTo>
                  <a:pt x="3457" y="1089"/>
                </a:lnTo>
                <a:lnTo>
                  <a:pt x="3456" y="1392"/>
                </a:lnTo>
                <a:lnTo>
                  <a:pt x="2016" y="1392"/>
                </a:lnTo>
                <a:lnTo>
                  <a:pt x="2016" y="1824"/>
                </a:lnTo>
                <a:lnTo>
                  <a:pt x="0" y="1824"/>
                </a:lnTo>
                <a:lnTo>
                  <a:pt x="0" y="0"/>
                </a:lnTo>
                <a:close/>
              </a:path>
            </a:pathLst>
          </a:custGeom>
          <a:solidFill>
            <a:srgbClr val="6699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5176" name="Rectangle 8"/>
          <p:cNvSpPr>
            <a:spLocks noChangeArrowheads="1"/>
          </p:cNvSpPr>
          <p:nvPr/>
        </p:nvSpPr>
        <p:spPr bwMode="auto">
          <a:xfrm>
            <a:off x="533400" y="1066800"/>
            <a:ext cx="17526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1400">
                <a:latin typeface="Arial" charset="0"/>
              </a:rPr>
              <a:t>Design</a:t>
            </a:r>
          </a:p>
        </p:txBody>
      </p:sp>
      <p:sp>
        <p:nvSpPr>
          <p:cNvPr id="135177" name="Rectangle 9"/>
          <p:cNvSpPr>
            <a:spLocks noChangeArrowheads="1"/>
          </p:cNvSpPr>
          <p:nvPr/>
        </p:nvSpPr>
        <p:spPr bwMode="auto">
          <a:xfrm>
            <a:off x="1066800" y="1601788"/>
            <a:ext cx="1752600" cy="611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1400">
                <a:latin typeface="Arial" charset="0"/>
              </a:rPr>
              <a:t>Alignment (Horizontal &amp; Vertikal)</a:t>
            </a:r>
          </a:p>
        </p:txBody>
      </p:sp>
      <p:sp>
        <p:nvSpPr>
          <p:cNvPr id="135178" name="Rectangle 10"/>
          <p:cNvSpPr>
            <a:spLocks noChangeArrowheads="1"/>
          </p:cNvSpPr>
          <p:nvPr/>
        </p:nvSpPr>
        <p:spPr bwMode="auto">
          <a:xfrm>
            <a:off x="1066800" y="2286000"/>
            <a:ext cx="1752600" cy="441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1400">
                <a:latin typeface="Arial" charset="0"/>
              </a:rPr>
              <a:t>Volume &amp; Lingkungan</a:t>
            </a:r>
          </a:p>
        </p:txBody>
      </p:sp>
      <p:sp>
        <p:nvSpPr>
          <p:cNvPr id="135179" name="Rectangle 11"/>
          <p:cNvSpPr>
            <a:spLocks noChangeArrowheads="1"/>
          </p:cNvSpPr>
          <p:nvPr/>
        </p:nvSpPr>
        <p:spPr bwMode="auto">
          <a:xfrm>
            <a:off x="1066800" y="2881313"/>
            <a:ext cx="1752600" cy="484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1400">
                <a:latin typeface="Arial" charset="0"/>
              </a:rPr>
              <a:t>Lokasi &amp;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1400">
                <a:latin typeface="Arial" charset="0"/>
              </a:rPr>
              <a:t>Ruas / Jalur</a:t>
            </a:r>
          </a:p>
        </p:txBody>
      </p:sp>
      <p:cxnSp>
        <p:nvCxnSpPr>
          <p:cNvPr id="135180" name="AutoShape 12"/>
          <p:cNvCxnSpPr>
            <a:cxnSpLocks noChangeShapeType="1"/>
            <a:stCxn id="135176" idx="1"/>
            <a:endCxn id="135177" idx="1"/>
          </p:cNvCxnSpPr>
          <p:nvPr/>
        </p:nvCxnSpPr>
        <p:spPr bwMode="auto">
          <a:xfrm rot="10800000" flipH="1" flipV="1">
            <a:off x="533400" y="1219200"/>
            <a:ext cx="533400" cy="688975"/>
          </a:xfrm>
          <a:prstGeom prst="bentConnector3">
            <a:avLst>
              <a:gd name="adj1" fmla="val -4285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35181" name="AutoShape 13"/>
          <p:cNvCxnSpPr>
            <a:cxnSpLocks noChangeShapeType="1"/>
            <a:stCxn id="135176" idx="1"/>
            <a:endCxn id="135178" idx="1"/>
          </p:cNvCxnSpPr>
          <p:nvPr/>
        </p:nvCxnSpPr>
        <p:spPr bwMode="auto">
          <a:xfrm rot="10800000" flipH="1" flipV="1">
            <a:off x="533400" y="1219200"/>
            <a:ext cx="533400" cy="1287463"/>
          </a:xfrm>
          <a:prstGeom prst="bentConnector3">
            <a:avLst>
              <a:gd name="adj1" fmla="val -4285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35182" name="AutoShape 14"/>
          <p:cNvCxnSpPr>
            <a:cxnSpLocks noChangeShapeType="1"/>
            <a:stCxn id="135176" idx="1"/>
            <a:endCxn id="135179" idx="1"/>
          </p:cNvCxnSpPr>
          <p:nvPr/>
        </p:nvCxnSpPr>
        <p:spPr bwMode="auto">
          <a:xfrm rot="10800000" flipH="1" flipV="1">
            <a:off x="533400" y="1219200"/>
            <a:ext cx="533400" cy="1905000"/>
          </a:xfrm>
          <a:prstGeom prst="bentConnector3">
            <a:avLst>
              <a:gd name="adj1" fmla="val -4285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135183" name="Rectangle 15"/>
          <p:cNvSpPr>
            <a:spLocks noChangeArrowheads="1"/>
          </p:cNvSpPr>
          <p:nvPr/>
        </p:nvSpPr>
        <p:spPr bwMode="auto">
          <a:xfrm>
            <a:off x="3429000" y="2057400"/>
            <a:ext cx="1752600" cy="441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1400">
                <a:latin typeface="Arial" charset="0"/>
              </a:rPr>
              <a:t>Construction Design &amp; BoQ</a:t>
            </a:r>
          </a:p>
        </p:txBody>
      </p:sp>
      <p:cxnSp>
        <p:nvCxnSpPr>
          <p:cNvPr id="135184" name="AutoShape 16"/>
          <p:cNvCxnSpPr>
            <a:cxnSpLocks noChangeShapeType="1"/>
            <a:stCxn id="135177" idx="3"/>
            <a:endCxn id="135183" idx="1"/>
          </p:cNvCxnSpPr>
          <p:nvPr/>
        </p:nvCxnSpPr>
        <p:spPr bwMode="auto">
          <a:xfrm>
            <a:off x="2819400" y="1908175"/>
            <a:ext cx="609600" cy="3698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35185" name="AutoShape 17"/>
          <p:cNvCxnSpPr>
            <a:cxnSpLocks noChangeShapeType="1"/>
            <a:stCxn id="135178" idx="3"/>
            <a:endCxn id="135183" idx="1"/>
          </p:cNvCxnSpPr>
          <p:nvPr/>
        </p:nvCxnSpPr>
        <p:spPr bwMode="auto">
          <a:xfrm flipV="1">
            <a:off x="2819400" y="2278063"/>
            <a:ext cx="609600" cy="2286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35186" name="AutoShape 18"/>
          <p:cNvCxnSpPr>
            <a:cxnSpLocks noChangeShapeType="1"/>
            <a:stCxn id="135179" idx="3"/>
            <a:endCxn id="135183" idx="1"/>
          </p:cNvCxnSpPr>
          <p:nvPr/>
        </p:nvCxnSpPr>
        <p:spPr bwMode="auto">
          <a:xfrm flipV="1">
            <a:off x="2819400" y="2278063"/>
            <a:ext cx="609600" cy="84613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135187" name="Rectangle 19"/>
          <p:cNvSpPr>
            <a:spLocks noChangeArrowheads="1"/>
          </p:cNvSpPr>
          <p:nvPr/>
        </p:nvSpPr>
        <p:spPr bwMode="auto">
          <a:xfrm>
            <a:off x="3886200" y="3124200"/>
            <a:ext cx="1752600" cy="271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1400">
                <a:latin typeface="Arial" charset="0"/>
              </a:rPr>
              <a:t>Construction Cost</a:t>
            </a:r>
          </a:p>
        </p:txBody>
      </p:sp>
      <p:sp>
        <p:nvSpPr>
          <p:cNvPr id="135188" name="Rectangle 20"/>
          <p:cNvSpPr>
            <a:spLocks noChangeArrowheads="1"/>
          </p:cNvSpPr>
          <p:nvPr/>
        </p:nvSpPr>
        <p:spPr bwMode="auto">
          <a:xfrm>
            <a:off x="3886200" y="3657600"/>
            <a:ext cx="1752600" cy="271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1400">
                <a:latin typeface="Arial" charset="0"/>
              </a:rPr>
              <a:t>Maintenance Cost</a:t>
            </a:r>
          </a:p>
        </p:txBody>
      </p:sp>
      <p:sp>
        <p:nvSpPr>
          <p:cNvPr id="135189" name="Rectangle 21"/>
          <p:cNvSpPr>
            <a:spLocks noChangeArrowheads="1"/>
          </p:cNvSpPr>
          <p:nvPr/>
        </p:nvSpPr>
        <p:spPr bwMode="auto">
          <a:xfrm>
            <a:off x="5715000" y="1579563"/>
            <a:ext cx="1447800" cy="314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Templete BoQ</a:t>
            </a:r>
          </a:p>
        </p:txBody>
      </p:sp>
      <p:cxnSp>
        <p:nvCxnSpPr>
          <p:cNvPr id="135190" name="AutoShape 22"/>
          <p:cNvCxnSpPr>
            <a:cxnSpLocks noChangeShapeType="1"/>
            <a:stCxn id="135189" idx="1"/>
            <a:endCxn id="135183" idx="3"/>
          </p:cNvCxnSpPr>
          <p:nvPr/>
        </p:nvCxnSpPr>
        <p:spPr bwMode="auto">
          <a:xfrm rot="10800000" flipV="1">
            <a:off x="5181600" y="1736725"/>
            <a:ext cx="533400" cy="54133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135191" name="Rectangle 23"/>
          <p:cNvSpPr>
            <a:spLocks noChangeArrowheads="1"/>
          </p:cNvSpPr>
          <p:nvPr/>
        </p:nvSpPr>
        <p:spPr bwMode="auto">
          <a:xfrm>
            <a:off x="762000" y="3733800"/>
            <a:ext cx="1752600" cy="441325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1400">
                <a:latin typeface="Arial" charset="0"/>
              </a:rPr>
              <a:t>Benchmarking data OPEM Jasa Marga</a:t>
            </a:r>
          </a:p>
        </p:txBody>
      </p:sp>
      <p:cxnSp>
        <p:nvCxnSpPr>
          <p:cNvPr id="135192" name="AutoShape 24"/>
          <p:cNvCxnSpPr>
            <a:cxnSpLocks noChangeShapeType="1"/>
            <a:stCxn id="135191" idx="2"/>
            <a:endCxn id="135188" idx="1"/>
          </p:cNvCxnSpPr>
          <p:nvPr/>
        </p:nvCxnSpPr>
        <p:spPr bwMode="auto">
          <a:xfrm rot="5400000" flipH="1" flipV="1">
            <a:off x="2571750" y="2860675"/>
            <a:ext cx="381000" cy="2247900"/>
          </a:xfrm>
          <a:prstGeom prst="bentConnector4">
            <a:avLst>
              <a:gd name="adj1" fmla="val -60000"/>
              <a:gd name="adj2" fmla="val 69491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135193" name="Rectangle 25"/>
          <p:cNvSpPr>
            <a:spLocks noChangeArrowheads="1"/>
          </p:cNvSpPr>
          <p:nvPr/>
        </p:nvSpPr>
        <p:spPr bwMode="auto">
          <a:xfrm>
            <a:off x="3886200" y="4267200"/>
            <a:ext cx="1752600" cy="271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1400">
                <a:latin typeface="Arial" charset="0"/>
              </a:rPr>
              <a:t>Operation Cost</a:t>
            </a:r>
          </a:p>
        </p:txBody>
      </p:sp>
      <p:cxnSp>
        <p:nvCxnSpPr>
          <p:cNvPr id="135194" name="AutoShape 26"/>
          <p:cNvCxnSpPr>
            <a:cxnSpLocks noChangeShapeType="1"/>
            <a:stCxn id="135191" idx="2"/>
            <a:endCxn id="135193" idx="1"/>
          </p:cNvCxnSpPr>
          <p:nvPr/>
        </p:nvCxnSpPr>
        <p:spPr bwMode="auto">
          <a:xfrm rot="16200000" flipH="1">
            <a:off x="2647950" y="3165475"/>
            <a:ext cx="228600" cy="22479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135195" name="Rectangle 27"/>
          <p:cNvSpPr>
            <a:spLocks noChangeArrowheads="1"/>
          </p:cNvSpPr>
          <p:nvPr/>
        </p:nvSpPr>
        <p:spPr bwMode="auto">
          <a:xfrm>
            <a:off x="381000" y="4724400"/>
            <a:ext cx="1752600" cy="271463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1400">
                <a:latin typeface="Arial" charset="0"/>
              </a:rPr>
              <a:t>Traffic</a:t>
            </a:r>
          </a:p>
        </p:txBody>
      </p:sp>
      <p:sp>
        <p:nvSpPr>
          <p:cNvPr id="135196" name="Rectangle 28"/>
          <p:cNvSpPr>
            <a:spLocks noChangeArrowheads="1"/>
          </p:cNvSpPr>
          <p:nvPr/>
        </p:nvSpPr>
        <p:spPr bwMode="auto">
          <a:xfrm>
            <a:off x="838200" y="5211763"/>
            <a:ext cx="2743200" cy="441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1400">
                <a:latin typeface="Arial" charset="0"/>
              </a:rPr>
              <a:t>Data Statistik (Masa Lalu, 2-3 th sebelumnya)</a:t>
            </a:r>
          </a:p>
        </p:txBody>
      </p:sp>
      <p:sp>
        <p:nvSpPr>
          <p:cNvPr id="135197" name="Rectangle 29"/>
          <p:cNvSpPr>
            <a:spLocks noChangeArrowheads="1"/>
          </p:cNvSpPr>
          <p:nvPr/>
        </p:nvSpPr>
        <p:spPr bwMode="auto">
          <a:xfrm>
            <a:off x="838200" y="5730875"/>
            <a:ext cx="2743200" cy="441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1400">
                <a:latin typeface="Arial" charset="0"/>
              </a:rPr>
              <a:t>Data Pertumbuhan Lingkungan (SDM &amp; Ekonomi) sekitarnya</a:t>
            </a:r>
          </a:p>
        </p:txBody>
      </p:sp>
      <p:sp>
        <p:nvSpPr>
          <p:cNvPr id="135198" name="Rectangle 30"/>
          <p:cNvSpPr>
            <a:spLocks noChangeArrowheads="1"/>
          </p:cNvSpPr>
          <p:nvPr/>
        </p:nvSpPr>
        <p:spPr bwMode="auto">
          <a:xfrm>
            <a:off x="6096000" y="3843338"/>
            <a:ext cx="1295400" cy="271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1400">
                <a:latin typeface="Arial" charset="0"/>
              </a:rPr>
              <a:t>Cash Out</a:t>
            </a:r>
          </a:p>
        </p:txBody>
      </p:sp>
      <p:cxnSp>
        <p:nvCxnSpPr>
          <p:cNvPr id="135199" name="AutoShape 31"/>
          <p:cNvCxnSpPr>
            <a:cxnSpLocks noChangeShapeType="1"/>
            <a:stCxn id="135187" idx="3"/>
            <a:endCxn id="135198" idx="1"/>
          </p:cNvCxnSpPr>
          <p:nvPr/>
        </p:nvCxnSpPr>
        <p:spPr bwMode="auto">
          <a:xfrm>
            <a:off x="5638800" y="3260725"/>
            <a:ext cx="457200" cy="71913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35200" name="AutoShape 32"/>
          <p:cNvCxnSpPr>
            <a:cxnSpLocks noChangeShapeType="1"/>
            <a:stCxn id="135188" idx="3"/>
            <a:endCxn id="135198" idx="1"/>
          </p:cNvCxnSpPr>
          <p:nvPr/>
        </p:nvCxnSpPr>
        <p:spPr bwMode="auto">
          <a:xfrm>
            <a:off x="5638800" y="3794125"/>
            <a:ext cx="457200" cy="18573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35201" name="AutoShape 33"/>
          <p:cNvCxnSpPr>
            <a:cxnSpLocks noChangeShapeType="1"/>
            <a:stCxn id="135193" idx="3"/>
            <a:endCxn id="135198" idx="1"/>
          </p:cNvCxnSpPr>
          <p:nvPr/>
        </p:nvCxnSpPr>
        <p:spPr bwMode="auto">
          <a:xfrm flipV="1">
            <a:off x="5638800" y="3979863"/>
            <a:ext cx="457200" cy="42386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135202" name="Rectangle 34"/>
          <p:cNvSpPr>
            <a:spLocks noChangeArrowheads="1"/>
          </p:cNvSpPr>
          <p:nvPr/>
        </p:nvSpPr>
        <p:spPr bwMode="auto">
          <a:xfrm>
            <a:off x="4191000" y="5824538"/>
            <a:ext cx="1295400" cy="271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1400">
                <a:latin typeface="Arial" charset="0"/>
              </a:rPr>
              <a:t>Revenue</a:t>
            </a:r>
          </a:p>
        </p:txBody>
      </p:sp>
      <p:sp>
        <p:nvSpPr>
          <p:cNvPr id="135203" name="Rectangle 35"/>
          <p:cNvSpPr>
            <a:spLocks noChangeArrowheads="1"/>
          </p:cNvSpPr>
          <p:nvPr/>
        </p:nvSpPr>
        <p:spPr bwMode="auto">
          <a:xfrm>
            <a:off x="7010400" y="4724400"/>
            <a:ext cx="1066800" cy="271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1400">
                <a:latin typeface="Arial" charset="0"/>
              </a:rPr>
              <a:t>Cash Flow</a:t>
            </a:r>
          </a:p>
        </p:txBody>
      </p:sp>
      <p:sp>
        <p:nvSpPr>
          <p:cNvPr id="135204" name="Rectangle 36"/>
          <p:cNvSpPr>
            <a:spLocks noChangeArrowheads="1"/>
          </p:cNvSpPr>
          <p:nvPr/>
        </p:nvSpPr>
        <p:spPr bwMode="auto">
          <a:xfrm>
            <a:off x="8153400" y="5334000"/>
            <a:ext cx="609600" cy="4699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105000"/>
              </a:lnSpc>
              <a:spcBef>
                <a:spcPct val="20000"/>
              </a:spcBef>
            </a:pPr>
            <a:r>
              <a:rPr lang="en-US" sz="1400" b="1">
                <a:solidFill>
                  <a:srgbClr val="FF0000"/>
                </a:solidFill>
                <a:latin typeface="Arial" charset="0"/>
              </a:rPr>
              <a:t>IRR</a:t>
            </a:r>
          </a:p>
        </p:txBody>
      </p:sp>
      <p:cxnSp>
        <p:nvCxnSpPr>
          <p:cNvPr id="135205" name="AutoShape 37"/>
          <p:cNvCxnSpPr>
            <a:cxnSpLocks noChangeShapeType="1"/>
            <a:stCxn id="135198" idx="2"/>
            <a:endCxn id="135203" idx="1"/>
          </p:cNvCxnSpPr>
          <p:nvPr/>
        </p:nvCxnSpPr>
        <p:spPr bwMode="auto">
          <a:xfrm rot="16200000" flipH="1">
            <a:off x="6503987" y="4354513"/>
            <a:ext cx="746125" cy="2667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35206" name="AutoShape 38"/>
          <p:cNvCxnSpPr>
            <a:cxnSpLocks noChangeShapeType="1"/>
            <a:stCxn id="135215" idx="0"/>
            <a:endCxn id="135203" idx="1"/>
          </p:cNvCxnSpPr>
          <p:nvPr/>
        </p:nvCxnSpPr>
        <p:spPr bwMode="auto">
          <a:xfrm rot="16200000">
            <a:off x="6395243" y="5209382"/>
            <a:ext cx="963613" cy="2667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35207" name="AutoShape 39"/>
          <p:cNvCxnSpPr>
            <a:cxnSpLocks noChangeShapeType="1"/>
            <a:stCxn id="135203" idx="2"/>
            <a:endCxn id="135204" idx="1"/>
          </p:cNvCxnSpPr>
          <p:nvPr/>
        </p:nvCxnSpPr>
        <p:spPr bwMode="auto">
          <a:xfrm rot="16200000" flipH="1">
            <a:off x="7562056" y="4977607"/>
            <a:ext cx="573087" cy="6096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35208" name="AutoShape 40"/>
          <p:cNvCxnSpPr>
            <a:cxnSpLocks noChangeShapeType="1"/>
            <a:stCxn id="135195" idx="1"/>
            <a:endCxn id="135196" idx="1"/>
          </p:cNvCxnSpPr>
          <p:nvPr/>
        </p:nvCxnSpPr>
        <p:spPr bwMode="auto">
          <a:xfrm rot="10800000" flipH="1" flipV="1">
            <a:off x="381000" y="4860925"/>
            <a:ext cx="457200" cy="571500"/>
          </a:xfrm>
          <a:prstGeom prst="bentConnector3">
            <a:avLst>
              <a:gd name="adj1" fmla="val -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35209" name="AutoShape 41"/>
          <p:cNvCxnSpPr>
            <a:cxnSpLocks noChangeShapeType="1"/>
            <a:stCxn id="135195" idx="1"/>
            <a:endCxn id="135197" idx="1"/>
          </p:cNvCxnSpPr>
          <p:nvPr/>
        </p:nvCxnSpPr>
        <p:spPr bwMode="auto">
          <a:xfrm rot="10800000" flipH="1" flipV="1">
            <a:off x="381000" y="4860925"/>
            <a:ext cx="457200" cy="1090613"/>
          </a:xfrm>
          <a:prstGeom prst="bentConnector3">
            <a:avLst>
              <a:gd name="adj1" fmla="val -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135210" name="Rectangle 42"/>
          <p:cNvSpPr>
            <a:spLocks noChangeArrowheads="1"/>
          </p:cNvSpPr>
          <p:nvPr/>
        </p:nvSpPr>
        <p:spPr bwMode="auto">
          <a:xfrm>
            <a:off x="838200" y="6248400"/>
            <a:ext cx="2743200" cy="271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1400">
                <a:latin typeface="Arial" charset="0"/>
              </a:rPr>
              <a:t>Tarif</a:t>
            </a:r>
          </a:p>
        </p:txBody>
      </p:sp>
      <p:cxnSp>
        <p:nvCxnSpPr>
          <p:cNvPr id="135211" name="AutoShape 43"/>
          <p:cNvCxnSpPr>
            <a:cxnSpLocks noChangeShapeType="1"/>
            <a:stCxn id="135195" idx="1"/>
            <a:endCxn id="135210" idx="1"/>
          </p:cNvCxnSpPr>
          <p:nvPr/>
        </p:nvCxnSpPr>
        <p:spPr bwMode="auto">
          <a:xfrm rot="10800000" flipH="1" flipV="1">
            <a:off x="381000" y="4860925"/>
            <a:ext cx="457200" cy="1524000"/>
          </a:xfrm>
          <a:prstGeom prst="bentConnector3">
            <a:avLst>
              <a:gd name="adj1" fmla="val -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35212" name="AutoShape 44"/>
          <p:cNvCxnSpPr>
            <a:cxnSpLocks noChangeShapeType="1"/>
            <a:stCxn id="135196" idx="3"/>
            <a:endCxn id="135202" idx="1"/>
          </p:cNvCxnSpPr>
          <p:nvPr/>
        </p:nvCxnSpPr>
        <p:spPr bwMode="auto">
          <a:xfrm>
            <a:off x="3581400" y="5432425"/>
            <a:ext cx="609600" cy="52863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35213" name="AutoShape 45"/>
          <p:cNvCxnSpPr>
            <a:cxnSpLocks noChangeShapeType="1"/>
            <a:stCxn id="135197" idx="3"/>
            <a:endCxn id="135202" idx="1"/>
          </p:cNvCxnSpPr>
          <p:nvPr/>
        </p:nvCxnSpPr>
        <p:spPr bwMode="auto">
          <a:xfrm>
            <a:off x="3581400" y="5951538"/>
            <a:ext cx="609600" cy="952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35214" name="AutoShape 46"/>
          <p:cNvCxnSpPr>
            <a:cxnSpLocks noChangeShapeType="1"/>
            <a:stCxn id="135210" idx="3"/>
            <a:endCxn id="135202" idx="1"/>
          </p:cNvCxnSpPr>
          <p:nvPr/>
        </p:nvCxnSpPr>
        <p:spPr bwMode="auto">
          <a:xfrm flipV="1">
            <a:off x="3581400" y="5961063"/>
            <a:ext cx="609600" cy="42386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135215" name="Rectangle 47"/>
          <p:cNvSpPr>
            <a:spLocks noChangeArrowheads="1"/>
          </p:cNvSpPr>
          <p:nvPr/>
        </p:nvSpPr>
        <p:spPr bwMode="auto">
          <a:xfrm>
            <a:off x="6096000" y="5824538"/>
            <a:ext cx="1295400" cy="271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1400">
                <a:latin typeface="Arial" charset="0"/>
              </a:rPr>
              <a:t>Cash In</a:t>
            </a:r>
          </a:p>
        </p:txBody>
      </p:sp>
      <p:cxnSp>
        <p:nvCxnSpPr>
          <p:cNvPr id="135216" name="AutoShape 48"/>
          <p:cNvCxnSpPr>
            <a:cxnSpLocks noChangeShapeType="1"/>
            <a:stCxn id="135202" idx="3"/>
            <a:endCxn id="135215" idx="1"/>
          </p:cNvCxnSpPr>
          <p:nvPr/>
        </p:nvCxnSpPr>
        <p:spPr bwMode="auto">
          <a:xfrm>
            <a:off x="5486400" y="5961063"/>
            <a:ext cx="609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35217" name="Rectangle 49"/>
          <p:cNvSpPr>
            <a:spLocks noChangeArrowheads="1"/>
          </p:cNvSpPr>
          <p:nvPr/>
        </p:nvSpPr>
        <p:spPr bwMode="auto">
          <a:xfrm>
            <a:off x="7467600" y="2333625"/>
            <a:ext cx="1295400" cy="4841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1400">
                <a:latin typeface="Arial" charset="0"/>
              </a:rPr>
              <a:t>Legal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1400">
                <a:latin typeface="Arial" charset="0"/>
              </a:rPr>
              <a:t>Consessions</a:t>
            </a:r>
          </a:p>
        </p:txBody>
      </p:sp>
      <p:cxnSp>
        <p:nvCxnSpPr>
          <p:cNvPr id="135218" name="AutoShape 50"/>
          <p:cNvCxnSpPr>
            <a:cxnSpLocks noChangeShapeType="1"/>
            <a:stCxn id="135210" idx="2"/>
            <a:endCxn id="135229" idx="3"/>
          </p:cNvCxnSpPr>
          <p:nvPr/>
        </p:nvCxnSpPr>
        <p:spPr bwMode="auto">
          <a:xfrm rot="5400000" flipH="1" flipV="1">
            <a:off x="3263900" y="1020763"/>
            <a:ext cx="4445000" cy="6553200"/>
          </a:xfrm>
          <a:prstGeom prst="bentConnector4">
            <a:avLst>
              <a:gd name="adj1" fmla="val -5144"/>
              <a:gd name="adj2" fmla="val 103486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/>
          </a:ln>
          <a:effectLst/>
        </p:spPr>
      </p:cxnSp>
      <p:sp>
        <p:nvSpPr>
          <p:cNvPr id="135219" name="AutoShape 51"/>
          <p:cNvSpPr>
            <a:spLocks noChangeArrowheads="1"/>
          </p:cNvSpPr>
          <p:nvPr/>
        </p:nvSpPr>
        <p:spPr bwMode="auto">
          <a:xfrm>
            <a:off x="4343400" y="4800600"/>
            <a:ext cx="1219200" cy="762000"/>
          </a:xfrm>
          <a:prstGeom prst="cloudCallout">
            <a:avLst>
              <a:gd name="adj1" fmla="val -8463"/>
              <a:gd name="adj2" fmla="val 81042"/>
            </a:avLst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/>
            <a:r>
              <a:rPr lang="en-US" sz="1400">
                <a:latin typeface="Arial" charset="0"/>
              </a:rPr>
              <a:t>Other Income</a:t>
            </a:r>
          </a:p>
        </p:txBody>
      </p:sp>
      <p:sp>
        <p:nvSpPr>
          <p:cNvPr id="135220" name="Text Box 52"/>
          <p:cNvSpPr txBox="1">
            <a:spLocks noChangeArrowheads="1"/>
          </p:cNvSpPr>
          <p:nvPr/>
        </p:nvSpPr>
        <p:spPr bwMode="auto">
          <a:xfrm>
            <a:off x="381000" y="6096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 b="1">
                <a:solidFill>
                  <a:schemeClr val="accent2"/>
                </a:solidFill>
                <a:latin typeface="Arial" charset="0"/>
              </a:rPr>
              <a:t>Engineering</a:t>
            </a:r>
          </a:p>
        </p:txBody>
      </p:sp>
      <p:sp>
        <p:nvSpPr>
          <p:cNvPr id="135221" name="Text Box 53"/>
          <p:cNvSpPr txBox="1">
            <a:spLocks noChangeArrowheads="1"/>
          </p:cNvSpPr>
          <p:nvPr/>
        </p:nvSpPr>
        <p:spPr bwMode="auto">
          <a:xfrm>
            <a:off x="7696200" y="3443288"/>
            <a:ext cx="1295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 b="1">
                <a:solidFill>
                  <a:srgbClr val="006600"/>
                </a:solidFill>
                <a:latin typeface="Arial" charset="0"/>
              </a:rPr>
              <a:t>Financial</a:t>
            </a:r>
          </a:p>
        </p:txBody>
      </p:sp>
      <p:sp>
        <p:nvSpPr>
          <p:cNvPr id="135222" name="Text Box 54"/>
          <p:cNvSpPr txBox="1">
            <a:spLocks noChangeArrowheads="1"/>
          </p:cNvSpPr>
          <p:nvPr/>
        </p:nvSpPr>
        <p:spPr bwMode="auto">
          <a:xfrm>
            <a:off x="5562600" y="2300288"/>
            <a:ext cx="2057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 b="1">
                <a:solidFill>
                  <a:srgbClr val="FF6600"/>
                </a:solidFill>
                <a:latin typeface="Arial" charset="0"/>
              </a:rPr>
              <a:t>Cost  Estimate</a:t>
            </a:r>
          </a:p>
        </p:txBody>
      </p:sp>
      <p:sp>
        <p:nvSpPr>
          <p:cNvPr id="135223" name="Text Box 55"/>
          <p:cNvSpPr txBox="1">
            <a:spLocks noChangeArrowheads="1"/>
          </p:cNvSpPr>
          <p:nvPr/>
        </p:nvSpPr>
        <p:spPr bwMode="auto">
          <a:xfrm>
            <a:off x="2298700" y="4708525"/>
            <a:ext cx="220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 b="1">
                <a:solidFill>
                  <a:srgbClr val="FF0066"/>
                </a:solidFill>
                <a:latin typeface="Arial" charset="0"/>
              </a:rPr>
              <a:t>Revenue Estimate</a:t>
            </a:r>
          </a:p>
        </p:txBody>
      </p:sp>
      <p:sp>
        <p:nvSpPr>
          <p:cNvPr id="135224" name="Line 56"/>
          <p:cNvSpPr>
            <a:spLocks noChangeShapeType="1"/>
          </p:cNvSpPr>
          <p:nvPr/>
        </p:nvSpPr>
        <p:spPr bwMode="auto">
          <a:xfrm>
            <a:off x="4267200" y="2514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5225" name="Line 57"/>
          <p:cNvSpPr>
            <a:spLocks noChangeShapeType="1"/>
          </p:cNvSpPr>
          <p:nvPr/>
        </p:nvSpPr>
        <p:spPr bwMode="auto">
          <a:xfrm flipH="1">
            <a:off x="3048000" y="1219200"/>
            <a:ext cx="449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5226" name="Line 58"/>
          <p:cNvSpPr>
            <a:spLocks noChangeShapeType="1"/>
          </p:cNvSpPr>
          <p:nvPr/>
        </p:nvSpPr>
        <p:spPr bwMode="auto">
          <a:xfrm>
            <a:off x="3048000" y="1219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5227" name="Line 59"/>
          <p:cNvSpPr>
            <a:spLocks noChangeShapeType="1"/>
          </p:cNvSpPr>
          <p:nvPr/>
        </p:nvSpPr>
        <p:spPr bwMode="auto">
          <a:xfrm flipH="1">
            <a:off x="2819400" y="1752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5228" name="Rectangle 60"/>
          <p:cNvSpPr>
            <a:spLocks noChangeArrowheads="1"/>
          </p:cNvSpPr>
          <p:nvPr/>
        </p:nvSpPr>
        <p:spPr bwMode="auto">
          <a:xfrm>
            <a:off x="7467600" y="1038225"/>
            <a:ext cx="1295400" cy="4841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1400">
                <a:latin typeface="Arial" charset="0"/>
              </a:rPr>
              <a:t>Legal 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1400">
                <a:latin typeface="Arial" charset="0"/>
              </a:rPr>
              <a:t>Alignment</a:t>
            </a:r>
          </a:p>
        </p:txBody>
      </p:sp>
      <p:sp>
        <p:nvSpPr>
          <p:cNvPr id="135229" name="Rectangle 61"/>
          <p:cNvSpPr>
            <a:spLocks noChangeArrowheads="1"/>
          </p:cNvSpPr>
          <p:nvPr/>
        </p:nvSpPr>
        <p:spPr bwMode="auto">
          <a:xfrm>
            <a:off x="7467600" y="1938338"/>
            <a:ext cx="1295400" cy="271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1400">
                <a:latin typeface="Arial" charset="0"/>
              </a:rPr>
              <a:t>Legal Tarif</a:t>
            </a:r>
          </a:p>
        </p:txBody>
      </p:sp>
      <p:sp>
        <p:nvSpPr>
          <p:cNvPr id="135230" name="Line 62"/>
          <p:cNvSpPr>
            <a:spLocks noChangeShapeType="1"/>
          </p:cNvSpPr>
          <p:nvPr/>
        </p:nvSpPr>
        <p:spPr bwMode="auto">
          <a:xfrm>
            <a:off x="8763000" y="2590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5231" name="Text Box 63"/>
          <p:cNvSpPr txBox="1">
            <a:spLocks noChangeArrowheads="1"/>
          </p:cNvSpPr>
          <p:nvPr/>
        </p:nvSpPr>
        <p:spPr bwMode="auto">
          <a:xfrm>
            <a:off x="7467600" y="623888"/>
            <a:ext cx="914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 b="1">
                <a:solidFill>
                  <a:srgbClr val="333300"/>
                </a:solidFill>
                <a:latin typeface="Arial" charset="0"/>
              </a:rPr>
              <a:t>Legal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66800"/>
            <a:ext cx="4953000" cy="844550"/>
          </a:xfrm>
          <a:effectLst>
            <a:outerShdw dist="63500" dir="2212194" algn="ctr" rotWithShape="0">
              <a:srgbClr val="FFFFFF"/>
            </a:outerShdw>
          </a:effectLst>
        </p:spPr>
        <p:txBody>
          <a:bodyPr/>
          <a:lstStyle/>
          <a:p>
            <a:r>
              <a:rPr lang="en-US" sz="6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INVESTASI</a:t>
            </a:r>
            <a:br>
              <a:rPr lang="en-US" sz="6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6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PROPERTY</a:t>
            </a:r>
            <a:endParaRPr lang="en-US" sz="60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372" r="3708"/>
          <a:stretch>
            <a:fillRect/>
          </a:stretch>
        </p:blipFill>
        <p:spPr>
          <a:xfrm>
            <a:off x="4814710" y="0"/>
            <a:ext cx="4329289" cy="396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1905000" y="609600"/>
            <a:ext cx="5410200" cy="6161088"/>
            <a:chOff x="1440" y="726"/>
            <a:chExt cx="3072" cy="3502"/>
          </a:xfrm>
        </p:grpSpPr>
        <p:sp>
          <p:nvSpPr>
            <p:cNvPr id="13317" name="Text Box 5"/>
            <p:cNvSpPr txBox="1">
              <a:spLocks noChangeArrowheads="1"/>
            </p:cNvSpPr>
            <p:nvPr/>
          </p:nvSpPr>
          <p:spPr bwMode="auto">
            <a:xfrm>
              <a:off x="2112" y="726"/>
              <a:ext cx="1728" cy="231"/>
            </a:xfrm>
            <a:prstGeom prst="rect">
              <a:avLst/>
            </a:prstGeom>
            <a:solidFill>
              <a:srgbClr val="FF7C8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571500" indent="-571500" eaLnBrk="1" hangingPunct="1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STEP 1 :	Identify Investor’s Objectives, Goals, and Constraints</a:t>
              </a:r>
            </a:p>
          </p:txBody>
        </p:sp>
        <p:sp>
          <p:nvSpPr>
            <p:cNvPr id="13318" name="Text Box 6"/>
            <p:cNvSpPr txBox="1">
              <a:spLocks noChangeArrowheads="1"/>
            </p:cNvSpPr>
            <p:nvPr/>
          </p:nvSpPr>
          <p:spPr bwMode="auto">
            <a:xfrm>
              <a:off x="2112" y="1446"/>
              <a:ext cx="1728" cy="231"/>
            </a:xfrm>
            <a:prstGeom prst="rect">
              <a:avLst/>
            </a:prstGeom>
            <a:solidFill>
              <a:srgbClr val="FF7C8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571500" indent="-571500" eaLnBrk="1" hangingPunct="1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STEP 2 :	Analyze Investment Climate and Market Conditions</a:t>
              </a:r>
            </a:p>
          </p:txBody>
        </p:sp>
        <p:sp>
          <p:nvSpPr>
            <p:cNvPr id="13319" name="Text Box 7"/>
            <p:cNvSpPr txBox="1">
              <a:spLocks noChangeArrowheads="1"/>
            </p:cNvSpPr>
            <p:nvPr/>
          </p:nvSpPr>
          <p:spPr bwMode="auto">
            <a:xfrm>
              <a:off x="2112" y="2313"/>
              <a:ext cx="1728" cy="145"/>
            </a:xfrm>
            <a:prstGeom prst="rect">
              <a:avLst/>
            </a:prstGeom>
            <a:solidFill>
              <a:srgbClr val="FF7C8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571500" indent="-571500" eaLnBrk="1" hangingPunct="1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STEP 3 :	Develop Financial Analysis</a:t>
              </a:r>
            </a:p>
          </p:txBody>
        </p:sp>
        <p:sp>
          <p:nvSpPr>
            <p:cNvPr id="13320" name="Text Box 8"/>
            <p:cNvSpPr txBox="1">
              <a:spLocks noChangeArrowheads="1"/>
            </p:cNvSpPr>
            <p:nvPr/>
          </p:nvSpPr>
          <p:spPr bwMode="auto">
            <a:xfrm>
              <a:off x="2112" y="3318"/>
              <a:ext cx="1728" cy="145"/>
            </a:xfrm>
            <a:prstGeom prst="rect">
              <a:avLst/>
            </a:prstGeom>
            <a:solidFill>
              <a:srgbClr val="FF7C8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571500" indent="-571500" eaLnBrk="1" hangingPunct="1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STEP 4 :	Apply Decision-Making Criteria</a:t>
              </a:r>
            </a:p>
          </p:txBody>
        </p:sp>
        <p:sp>
          <p:nvSpPr>
            <p:cNvPr id="13321" name="Text Box 9"/>
            <p:cNvSpPr txBox="1">
              <a:spLocks noChangeArrowheads="1"/>
            </p:cNvSpPr>
            <p:nvPr/>
          </p:nvSpPr>
          <p:spPr bwMode="auto">
            <a:xfrm>
              <a:off x="2112" y="4083"/>
              <a:ext cx="1728" cy="145"/>
            </a:xfrm>
            <a:prstGeom prst="rect">
              <a:avLst/>
            </a:prstGeom>
            <a:solidFill>
              <a:srgbClr val="FF7C8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571500" indent="-571500" eaLnBrk="1" hangingPunct="1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STEP 5 :	Investment Decision</a:t>
              </a:r>
            </a:p>
          </p:txBody>
        </p:sp>
        <p:sp>
          <p:nvSpPr>
            <p:cNvPr id="13322" name="Text Box 10"/>
            <p:cNvSpPr txBox="1">
              <a:spLocks noChangeArrowheads="1"/>
            </p:cNvSpPr>
            <p:nvPr/>
          </p:nvSpPr>
          <p:spPr bwMode="auto">
            <a:xfrm>
              <a:off x="1536" y="1110"/>
              <a:ext cx="672" cy="145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000">
                  <a:latin typeface="Arial" charset="0"/>
                </a:rPr>
                <a:t>Wealth</a:t>
              </a:r>
            </a:p>
          </p:txBody>
        </p:sp>
        <p:sp>
          <p:nvSpPr>
            <p:cNvPr id="13323" name="Text Box 11"/>
            <p:cNvSpPr txBox="1">
              <a:spLocks noChangeArrowheads="1"/>
            </p:cNvSpPr>
            <p:nvPr/>
          </p:nvSpPr>
          <p:spPr bwMode="auto">
            <a:xfrm>
              <a:off x="3744" y="1062"/>
              <a:ext cx="672" cy="231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000">
                  <a:latin typeface="Arial" charset="0"/>
                </a:rPr>
                <a:t>Risk-Return Preferences</a:t>
              </a:r>
            </a:p>
          </p:txBody>
        </p:sp>
        <p:sp>
          <p:nvSpPr>
            <p:cNvPr id="13324" name="Text Box 12"/>
            <p:cNvSpPr txBox="1">
              <a:spLocks noChangeArrowheads="1"/>
            </p:cNvSpPr>
            <p:nvPr/>
          </p:nvSpPr>
          <p:spPr bwMode="auto">
            <a:xfrm>
              <a:off x="1488" y="1878"/>
              <a:ext cx="576" cy="231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000">
                  <a:latin typeface="Arial" charset="0"/>
                </a:rPr>
                <a:t>Market Environment</a:t>
              </a:r>
            </a:p>
          </p:txBody>
        </p:sp>
        <p:sp>
          <p:nvSpPr>
            <p:cNvPr id="13325" name="Text Box 13"/>
            <p:cNvSpPr txBox="1">
              <a:spLocks noChangeArrowheads="1"/>
            </p:cNvSpPr>
            <p:nvPr/>
          </p:nvSpPr>
          <p:spPr bwMode="auto">
            <a:xfrm>
              <a:off x="2304" y="1878"/>
              <a:ext cx="576" cy="231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000">
                  <a:latin typeface="Arial" charset="0"/>
                </a:rPr>
                <a:t>Legal Environment</a:t>
              </a:r>
            </a:p>
          </p:txBody>
        </p:sp>
        <p:sp>
          <p:nvSpPr>
            <p:cNvPr id="13326" name="Text Box 14"/>
            <p:cNvSpPr txBox="1">
              <a:spLocks noChangeArrowheads="1"/>
            </p:cNvSpPr>
            <p:nvPr/>
          </p:nvSpPr>
          <p:spPr bwMode="auto">
            <a:xfrm>
              <a:off x="3096" y="1878"/>
              <a:ext cx="576" cy="231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000">
                  <a:latin typeface="Arial" charset="0"/>
                </a:rPr>
                <a:t>Financing Environment</a:t>
              </a:r>
            </a:p>
          </p:txBody>
        </p:sp>
        <p:sp>
          <p:nvSpPr>
            <p:cNvPr id="13327" name="Text Box 15"/>
            <p:cNvSpPr txBox="1">
              <a:spLocks noChangeArrowheads="1"/>
            </p:cNvSpPr>
            <p:nvPr/>
          </p:nvSpPr>
          <p:spPr bwMode="auto">
            <a:xfrm>
              <a:off x="3888" y="1878"/>
              <a:ext cx="576" cy="231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000">
                  <a:latin typeface="Arial" charset="0"/>
                </a:rPr>
                <a:t>Tax Environment</a:t>
              </a:r>
            </a:p>
          </p:txBody>
        </p:sp>
        <p:sp>
          <p:nvSpPr>
            <p:cNvPr id="13328" name="Text Box 16"/>
            <p:cNvSpPr txBox="1">
              <a:spLocks noChangeArrowheads="1"/>
            </p:cNvSpPr>
            <p:nvPr/>
          </p:nvSpPr>
          <p:spPr bwMode="auto">
            <a:xfrm>
              <a:off x="1584" y="2598"/>
              <a:ext cx="528" cy="231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000">
                  <a:latin typeface="Arial" charset="0"/>
                </a:rPr>
                <a:t>Operating Decisions</a:t>
              </a:r>
            </a:p>
          </p:txBody>
        </p:sp>
        <p:sp>
          <p:nvSpPr>
            <p:cNvPr id="13329" name="Text Box 17"/>
            <p:cNvSpPr txBox="1">
              <a:spLocks noChangeArrowheads="1"/>
            </p:cNvSpPr>
            <p:nvPr/>
          </p:nvSpPr>
          <p:spPr bwMode="auto">
            <a:xfrm>
              <a:off x="2712" y="2598"/>
              <a:ext cx="528" cy="231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000">
                  <a:latin typeface="Arial" charset="0"/>
                </a:rPr>
                <a:t>Financing Decisions</a:t>
              </a:r>
            </a:p>
          </p:txBody>
        </p:sp>
        <p:sp>
          <p:nvSpPr>
            <p:cNvPr id="13330" name="Text Box 18"/>
            <p:cNvSpPr txBox="1">
              <a:spLocks noChangeArrowheads="1"/>
            </p:cNvSpPr>
            <p:nvPr/>
          </p:nvSpPr>
          <p:spPr bwMode="auto">
            <a:xfrm>
              <a:off x="3840" y="2598"/>
              <a:ext cx="528" cy="231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000">
                  <a:latin typeface="Arial" charset="0"/>
                </a:rPr>
                <a:t>Reversion Decisions</a:t>
              </a:r>
            </a:p>
          </p:txBody>
        </p:sp>
        <p:sp>
          <p:nvSpPr>
            <p:cNvPr id="13331" name="Text Box 19"/>
            <p:cNvSpPr txBox="1">
              <a:spLocks noChangeArrowheads="1"/>
            </p:cNvSpPr>
            <p:nvPr/>
          </p:nvSpPr>
          <p:spPr bwMode="auto">
            <a:xfrm>
              <a:off x="2712" y="2982"/>
              <a:ext cx="528" cy="144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000">
                  <a:latin typeface="Arial" charset="0"/>
                </a:rPr>
                <a:t>Tax Planning</a:t>
              </a:r>
            </a:p>
          </p:txBody>
        </p:sp>
        <p:sp>
          <p:nvSpPr>
            <p:cNvPr id="13332" name="Text Box 20"/>
            <p:cNvSpPr txBox="1">
              <a:spLocks noChangeArrowheads="1"/>
            </p:cNvSpPr>
            <p:nvPr/>
          </p:nvSpPr>
          <p:spPr bwMode="auto">
            <a:xfrm>
              <a:off x="1584" y="2982"/>
              <a:ext cx="672" cy="144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000" dirty="0">
                  <a:latin typeface="Arial" charset="0"/>
                </a:rPr>
                <a:t>Income Taxation</a:t>
              </a:r>
            </a:p>
          </p:txBody>
        </p:sp>
        <p:sp>
          <p:nvSpPr>
            <p:cNvPr id="13333" name="Text Box 21"/>
            <p:cNvSpPr txBox="1">
              <a:spLocks noChangeArrowheads="1"/>
            </p:cNvSpPr>
            <p:nvPr/>
          </p:nvSpPr>
          <p:spPr bwMode="auto">
            <a:xfrm>
              <a:off x="3696" y="2982"/>
              <a:ext cx="672" cy="144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000">
                  <a:latin typeface="Arial" charset="0"/>
                </a:rPr>
                <a:t>Wealth Taxation</a:t>
              </a:r>
            </a:p>
          </p:txBody>
        </p:sp>
        <p:sp>
          <p:nvSpPr>
            <p:cNvPr id="13334" name="Text Box 22"/>
            <p:cNvSpPr txBox="1">
              <a:spLocks noChangeArrowheads="1"/>
            </p:cNvSpPr>
            <p:nvPr/>
          </p:nvSpPr>
          <p:spPr bwMode="auto">
            <a:xfrm>
              <a:off x="1440" y="3648"/>
              <a:ext cx="768" cy="231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000">
                  <a:latin typeface="Arial" charset="0"/>
                </a:rPr>
                <a:t>Rules of Thumb Techniques</a:t>
              </a:r>
            </a:p>
          </p:txBody>
        </p:sp>
        <p:sp>
          <p:nvSpPr>
            <p:cNvPr id="13335" name="Text Box 23"/>
            <p:cNvSpPr txBox="1">
              <a:spLocks noChangeArrowheads="1"/>
            </p:cNvSpPr>
            <p:nvPr/>
          </p:nvSpPr>
          <p:spPr bwMode="auto">
            <a:xfrm>
              <a:off x="2598" y="3648"/>
              <a:ext cx="756" cy="231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000">
                  <a:latin typeface="Arial" charset="0"/>
                </a:rPr>
                <a:t>Discounted Cash Flow Techniques</a:t>
              </a:r>
            </a:p>
          </p:txBody>
        </p:sp>
        <p:sp>
          <p:nvSpPr>
            <p:cNvPr id="13336" name="Text Box 24"/>
            <p:cNvSpPr txBox="1">
              <a:spLocks noChangeArrowheads="1"/>
            </p:cNvSpPr>
            <p:nvPr/>
          </p:nvSpPr>
          <p:spPr bwMode="auto">
            <a:xfrm>
              <a:off x="3648" y="3648"/>
              <a:ext cx="864" cy="231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000">
                  <a:latin typeface="Arial" charset="0"/>
                </a:rPr>
                <a:t>Traditional Valuation Techniques</a:t>
              </a:r>
            </a:p>
          </p:txBody>
        </p:sp>
        <p:cxnSp>
          <p:nvCxnSpPr>
            <p:cNvPr id="13337" name="AutoShape 25"/>
            <p:cNvCxnSpPr>
              <a:cxnSpLocks noChangeShapeType="1"/>
              <a:stCxn id="13317" idx="2"/>
              <a:endCxn id="13322" idx="3"/>
            </p:cNvCxnSpPr>
            <p:nvPr/>
          </p:nvCxnSpPr>
          <p:spPr bwMode="auto">
            <a:xfrm flipH="1">
              <a:off x="2208" y="982"/>
              <a:ext cx="768" cy="208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</p:cxnSp>
        <p:cxnSp>
          <p:nvCxnSpPr>
            <p:cNvPr id="13338" name="AutoShape 26"/>
            <p:cNvCxnSpPr>
              <a:cxnSpLocks noChangeShapeType="1"/>
              <a:stCxn id="13317" idx="2"/>
              <a:endCxn id="13323" idx="1"/>
            </p:cNvCxnSpPr>
            <p:nvPr/>
          </p:nvCxnSpPr>
          <p:spPr bwMode="auto">
            <a:xfrm>
              <a:off x="2976" y="982"/>
              <a:ext cx="768" cy="208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</p:cxnSp>
        <p:cxnSp>
          <p:nvCxnSpPr>
            <p:cNvPr id="13339" name="AutoShape 27"/>
            <p:cNvCxnSpPr>
              <a:cxnSpLocks noChangeShapeType="1"/>
              <a:stCxn id="13318" idx="0"/>
              <a:endCxn id="13322" idx="3"/>
            </p:cNvCxnSpPr>
            <p:nvPr/>
          </p:nvCxnSpPr>
          <p:spPr bwMode="auto">
            <a:xfrm flipH="1" flipV="1">
              <a:off x="2208" y="1190"/>
              <a:ext cx="768" cy="256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</p:cxnSp>
        <p:cxnSp>
          <p:nvCxnSpPr>
            <p:cNvPr id="13340" name="AutoShape 28"/>
            <p:cNvCxnSpPr>
              <a:cxnSpLocks noChangeShapeType="1"/>
              <a:stCxn id="13323" idx="1"/>
              <a:endCxn id="13318" idx="0"/>
            </p:cNvCxnSpPr>
            <p:nvPr/>
          </p:nvCxnSpPr>
          <p:spPr bwMode="auto">
            <a:xfrm flipH="1">
              <a:off x="2976" y="1190"/>
              <a:ext cx="768" cy="256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</p:cxnSp>
        <p:cxnSp>
          <p:nvCxnSpPr>
            <p:cNvPr id="13341" name="AutoShape 29"/>
            <p:cNvCxnSpPr>
              <a:cxnSpLocks noChangeShapeType="1"/>
              <a:stCxn id="13318" idx="2"/>
              <a:endCxn id="13324" idx="0"/>
            </p:cNvCxnSpPr>
            <p:nvPr/>
          </p:nvCxnSpPr>
          <p:spPr bwMode="auto">
            <a:xfrm flipH="1">
              <a:off x="1776" y="1702"/>
              <a:ext cx="1200" cy="176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</p:cxnSp>
        <p:cxnSp>
          <p:nvCxnSpPr>
            <p:cNvPr id="13342" name="AutoShape 30"/>
            <p:cNvCxnSpPr>
              <a:cxnSpLocks noChangeShapeType="1"/>
              <a:stCxn id="13318" idx="2"/>
              <a:endCxn id="13325" idx="0"/>
            </p:cNvCxnSpPr>
            <p:nvPr/>
          </p:nvCxnSpPr>
          <p:spPr bwMode="auto">
            <a:xfrm flipH="1">
              <a:off x="2592" y="1702"/>
              <a:ext cx="384" cy="176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</p:cxnSp>
        <p:cxnSp>
          <p:nvCxnSpPr>
            <p:cNvPr id="13343" name="AutoShape 31"/>
            <p:cNvCxnSpPr>
              <a:cxnSpLocks noChangeShapeType="1"/>
              <a:stCxn id="13318" idx="2"/>
              <a:endCxn id="13326" idx="0"/>
            </p:cNvCxnSpPr>
            <p:nvPr/>
          </p:nvCxnSpPr>
          <p:spPr bwMode="auto">
            <a:xfrm>
              <a:off x="2976" y="1702"/>
              <a:ext cx="408" cy="176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</p:cxnSp>
        <p:cxnSp>
          <p:nvCxnSpPr>
            <p:cNvPr id="13344" name="AutoShape 32"/>
            <p:cNvCxnSpPr>
              <a:cxnSpLocks noChangeShapeType="1"/>
              <a:stCxn id="13318" idx="2"/>
              <a:endCxn id="13327" idx="0"/>
            </p:cNvCxnSpPr>
            <p:nvPr/>
          </p:nvCxnSpPr>
          <p:spPr bwMode="auto">
            <a:xfrm>
              <a:off x="2976" y="1702"/>
              <a:ext cx="1200" cy="176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</p:cxnSp>
        <p:cxnSp>
          <p:nvCxnSpPr>
            <p:cNvPr id="13345" name="AutoShape 33"/>
            <p:cNvCxnSpPr>
              <a:cxnSpLocks noChangeShapeType="1"/>
              <a:stCxn id="13319" idx="0"/>
              <a:endCxn id="13324" idx="2"/>
            </p:cNvCxnSpPr>
            <p:nvPr/>
          </p:nvCxnSpPr>
          <p:spPr bwMode="auto">
            <a:xfrm flipH="1" flipV="1">
              <a:off x="1776" y="2134"/>
              <a:ext cx="1200" cy="179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</p:cxnSp>
        <p:cxnSp>
          <p:nvCxnSpPr>
            <p:cNvPr id="13346" name="AutoShape 34"/>
            <p:cNvCxnSpPr>
              <a:cxnSpLocks noChangeShapeType="1"/>
              <a:stCxn id="13319" idx="0"/>
              <a:endCxn id="13325" idx="2"/>
            </p:cNvCxnSpPr>
            <p:nvPr/>
          </p:nvCxnSpPr>
          <p:spPr bwMode="auto">
            <a:xfrm flipH="1" flipV="1">
              <a:off x="2592" y="2134"/>
              <a:ext cx="384" cy="179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</p:cxnSp>
        <p:cxnSp>
          <p:nvCxnSpPr>
            <p:cNvPr id="13347" name="AutoShape 35"/>
            <p:cNvCxnSpPr>
              <a:cxnSpLocks noChangeShapeType="1"/>
              <a:stCxn id="13326" idx="2"/>
              <a:endCxn id="13319" idx="0"/>
            </p:cNvCxnSpPr>
            <p:nvPr/>
          </p:nvCxnSpPr>
          <p:spPr bwMode="auto">
            <a:xfrm flipH="1">
              <a:off x="2976" y="2134"/>
              <a:ext cx="408" cy="179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</p:cxnSp>
        <p:cxnSp>
          <p:nvCxnSpPr>
            <p:cNvPr id="13348" name="AutoShape 36"/>
            <p:cNvCxnSpPr>
              <a:cxnSpLocks noChangeShapeType="1"/>
              <a:stCxn id="13327" idx="2"/>
              <a:endCxn id="13319" idx="0"/>
            </p:cNvCxnSpPr>
            <p:nvPr/>
          </p:nvCxnSpPr>
          <p:spPr bwMode="auto">
            <a:xfrm flipH="1">
              <a:off x="2976" y="2134"/>
              <a:ext cx="1200" cy="179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</p:cxnSp>
        <p:cxnSp>
          <p:nvCxnSpPr>
            <p:cNvPr id="13349" name="AutoShape 37"/>
            <p:cNvCxnSpPr>
              <a:cxnSpLocks noChangeShapeType="1"/>
              <a:stCxn id="13319" idx="2"/>
              <a:endCxn id="13328" idx="0"/>
            </p:cNvCxnSpPr>
            <p:nvPr/>
          </p:nvCxnSpPr>
          <p:spPr bwMode="auto">
            <a:xfrm flipH="1">
              <a:off x="1848" y="2473"/>
              <a:ext cx="1128" cy="125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</p:cxnSp>
        <p:cxnSp>
          <p:nvCxnSpPr>
            <p:cNvPr id="13350" name="AutoShape 38"/>
            <p:cNvCxnSpPr>
              <a:cxnSpLocks noChangeShapeType="1"/>
              <a:stCxn id="13319" idx="2"/>
              <a:endCxn id="13329" idx="0"/>
            </p:cNvCxnSpPr>
            <p:nvPr/>
          </p:nvCxnSpPr>
          <p:spPr bwMode="auto">
            <a:xfrm>
              <a:off x="2976" y="2473"/>
              <a:ext cx="0" cy="125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</p:cxnSp>
        <p:cxnSp>
          <p:nvCxnSpPr>
            <p:cNvPr id="13351" name="AutoShape 39"/>
            <p:cNvCxnSpPr>
              <a:cxnSpLocks noChangeShapeType="1"/>
              <a:stCxn id="13319" idx="2"/>
              <a:endCxn id="13330" idx="0"/>
            </p:cNvCxnSpPr>
            <p:nvPr/>
          </p:nvCxnSpPr>
          <p:spPr bwMode="auto">
            <a:xfrm>
              <a:off x="2976" y="2473"/>
              <a:ext cx="1128" cy="125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</p:cxnSp>
        <p:cxnSp>
          <p:nvCxnSpPr>
            <p:cNvPr id="13352" name="AutoShape 40"/>
            <p:cNvCxnSpPr>
              <a:cxnSpLocks noChangeShapeType="1"/>
              <a:stCxn id="13331" idx="0"/>
              <a:endCxn id="13328" idx="2"/>
            </p:cNvCxnSpPr>
            <p:nvPr/>
          </p:nvCxnSpPr>
          <p:spPr bwMode="auto">
            <a:xfrm flipH="1" flipV="1">
              <a:off x="1848" y="2854"/>
              <a:ext cx="1128" cy="128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</p:cxnSp>
        <p:cxnSp>
          <p:nvCxnSpPr>
            <p:cNvPr id="13353" name="AutoShape 41"/>
            <p:cNvCxnSpPr>
              <a:cxnSpLocks noChangeShapeType="1"/>
              <a:stCxn id="13331" idx="0"/>
              <a:endCxn id="13329" idx="2"/>
            </p:cNvCxnSpPr>
            <p:nvPr/>
          </p:nvCxnSpPr>
          <p:spPr bwMode="auto">
            <a:xfrm flipV="1">
              <a:off x="2976" y="2854"/>
              <a:ext cx="0" cy="128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</p:cxnSp>
        <p:cxnSp>
          <p:nvCxnSpPr>
            <p:cNvPr id="13354" name="AutoShape 42"/>
            <p:cNvCxnSpPr>
              <a:cxnSpLocks noChangeShapeType="1"/>
              <a:stCxn id="13330" idx="2"/>
              <a:endCxn id="13331" idx="0"/>
            </p:cNvCxnSpPr>
            <p:nvPr/>
          </p:nvCxnSpPr>
          <p:spPr bwMode="auto">
            <a:xfrm flipH="1">
              <a:off x="2976" y="2854"/>
              <a:ext cx="1128" cy="128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</p:cxnSp>
        <p:cxnSp>
          <p:nvCxnSpPr>
            <p:cNvPr id="13355" name="AutoShape 43"/>
            <p:cNvCxnSpPr>
              <a:cxnSpLocks noChangeShapeType="1"/>
              <a:stCxn id="13332" idx="3"/>
              <a:endCxn id="13331" idx="1"/>
            </p:cNvCxnSpPr>
            <p:nvPr/>
          </p:nvCxnSpPr>
          <p:spPr bwMode="auto">
            <a:xfrm>
              <a:off x="2256" y="3110"/>
              <a:ext cx="456" cy="0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</p:cxnSp>
        <p:cxnSp>
          <p:nvCxnSpPr>
            <p:cNvPr id="13356" name="AutoShape 44"/>
            <p:cNvCxnSpPr>
              <a:cxnSpLocks noChangeShapeType="1"/>
              <a:stCxn id="13331" idx="3"/>
              <a:endCxn id="13333" idx="1"/>
            </p:cNvCxnSpPr>
            <p:nvPr/>
          </p:nvCxnSpPr>
          <p:spPr bwMode="auto">
            <a:xfrm>
              <a:off x="3240" y="3110"/>
              <a:ext cx="456" cy="0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</p:cxnSp>
        <p:cxnSp>
          <p:nvCxnSpPr>
            <p:cNvPr id="13357" name="AutoShape 45"/>
            <p:cNvCxnSpPr>
              <a:cxnSpLocks noChangeShapeType="1"/>
              <a:stCxn id="13320" idx="0"/>
              <a:endCxn id="13331" idx="2"/>
            </p:cNvCxnSpPr>
            <p:nvPr/>
          </p:nvCxnSpPr>
          <p:spPr bwMode="auto">
            <a:xfrm flipV="1">
              <a:off x="2976" y="3238"/>
              <a:ext cx="0" cy="80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</p:cxnSp>
        <p:cxnSp>
          <p:nvCxnSpPr>
            <p:cNvPr id="13358" name="AutoShape 46"/>
            <p:cNvCxnSpPr>
              <a:cxnSpLocks noChangeShapeType="1"/>
              <a:stCxn id="13334" idx="3"/>
              <a:endCxn id="13320" idx="2"/>
            </p:cNvCxnSpPr>
            <p:nvPr/>
          </p:nvCxnSpPr>
          <p:spPr bwMode="auto">
            <a:xfrm flipV="1">
              <a:off x="2208" y="3478"/>
              <a:ext cx="768" cy="298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</p:cxnSp>
        <p:cxnSp>
          <p:nvCxnSpPr>
            <p:cNvPr id="13359" name="AutoShape 47"/>
            <p:cNvCxnSpPr>
              <a:cxnSpLocks noChangeShapeType="1"/>
              <a:stCxn id="13336" idx="1"/>
              <a:endCxn id="13320" idx="2"/>
            </p:cNvCxnSpPr>
            <p:nvPr/>
          </p:nvCxnSpPr>
          <p:spPr bwMode="auto">
            <a:xfrm flipH="1" flipV="1">
              <a:off x="2976" y="3478"/>
              <a:ext cx="672" cy="298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</p:cxnSp>
        <p:cxnSp>
          <p:nvCxnSpPr>
            <p:cNvPr id="13360" name="AutoShape 48"/>
            <p:cNvCxnSpPr>
              <a:cxnSpLocks noChangeShapeType="1"/>
              <a:stCxn id="13335" idx="0"/>
              <a:endCxn id="13320" idx="2"/>
            </p:cNvCxnSpPr>
            <p:nvPr/>
          </p:nvCxnSpPr>
          <p:spPr bwMode="auto">
            <a:xfrm flipV="1">
              <a:off x="2976" y="3478"/>
              <a:ext cx="0" cy="170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</p:cxnSp>
        <p:cxnSp>
          <p:nvCxnSpPr>
            <p:cNvPr id="13361" name="AutoShape 49"/>
            <p:cNvCxnSpPr>
              <a:cxnSpLocks noChangeShapeType="1"/>
              <a:stCxn id="13321" idx="0"/>
              <a:endCxn id="13335" idx="2"/>
            </p:cNvCxnSpPr>
            <p:nvPr/>
          </p:nvCxnSpPr>
          <p:spPr bwMode="auto">
            <a:xfrm flipV="1">
              <a:off x="2976" y="3904"/>
              <a:ext cx="0" cy="179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</p:cxnSp>
        <p:cxnSp>
          <p:nvCxnSpPr>
            <p:cNvPr id="13362" name="AutoShape 50"/>
            <p:cNvCxnSpPr>
              <a:cxnSpLocks noChangeShapeType="1"/>
              <a:stCxn id="13334" idx="3"/>
              <a:endCxn id="13321" idx="0"/>
            </p:cNvCxnSpPr>
            <p:nvPr/>
          </p:nvCxnSpPr>
          <p:spPr bwMode="auto">
            <a:xfrm>
              <a:off x="2208" y="3776"/>
              <a:ext cx="768" cy="307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</p:cxnSp>
        <p:cxnSp>
          <p:nvCxnSpPr>
            <p:cNvPr id="13363" name="AutoShape 51"/>
            <p:cNvCxnSpPr>
              <a:cxnSpLocks noChangeShapeType="1"/>
              <a:stCxn id="13321" idx="0"/>
              <a:endCxn id="13336" idx="1"/>
            </p:cNvCxnSpPr>
            <p:nvPr/>
          </p:nvCxnSpPr>
          <p:spPr bwMode="auto">
            <a:xfrm flipV="1">
              <a:off x="2976" y="3776"/>
              <a:ext cx="672" cy="307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</p:cxnSp>
      </p:grpSp>
      <p:sp>
        <p:nvSpPr>
          <p:cNvPr id="13364" name="Text Box 52"/>
          <p:cNvSpPr txBox="1">
            <a:spLocks noChangeArrowheads="1"/>
          </p:cNvSpPr>
          <p:nvPr/>
        </p:nvSpPr>
        <p:spPr bwMode="auto">
          <a:xfrm>
            <a:off x="1066800" y="30163"/>
            <a:ext cx="7467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Property Investment Process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b="1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Deskripsi</a:t>
            </a:r>
            <a:endParaRPr lang="id-ID" b="1" dirty="0">
              <a:solidFill>
                <a:srgbClr val="FFC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en-US" sz="3200" dirty="0" smtClean="0"/>
              <a:t>Mata </a:t>
            </a:r>
            <a:r>
              <a:rPr lang="en-US" sz="3200" dirty="0" err="1" smtClean="0"/>
              <a:t>kuliah</a:t>
            </a:r>
            <a:r>
              <a:rPr lang="en-US" sz="3200" dirty="0" smtClean="0"/>
              <a:t> </a:t>
            </a:r>
            <a:r>
              <a:rPr lang="en-US" sz="3200" dirty="0" err="1" smtClean="0"/>
              <a:t>ini</a:t>
            </a:r>
            <a:r>
              <a:rPr lang="en-US" sz="3200" dirty="0" smtClean="0"/>
              <a:t> </a:t>
            </a:r>
            <a:r>
              <a:rPr lang="en-US" sz="3200" dirty="0" err="1" smtClean="0"/>
              <a:t>memberikan</a:t>
            </a:r>
            <a:r>
              <a:rPr lang="en-US" sz="3200" dirty="0" smtClean="0"/>
              <a:t> </a:t>
            </a:r>
            <a:r>
              <a:rPr lang="en-US" sz="3200" dirty="0" err="1" smtClean="0"/>
              <a:t>dasar</a:t>
            </a:r>
            <a:r>
              <a:rPr lang="en-US" sz="3200" dirty="0" smtClean="0"/>
              <a:t> </a:t>
            </a:r>
            <a:r>
              <a:rPr lang="en-US" sz="3200" dirty="0" err="1" smtClean="0"/>
              <a:t>pengetahuan</a:t>
            </a:r>
            <a:r>
              <a:rPr lang="en-US" sz="3200" dirty="0" smtClean="0"/>
              <a:t> </a:t>
            </a:r>
            <a:r>
              <a:rPr lang="en-US" sz="3200" dirty="0" err="1" smtClean="0"/>
              <a:t>terkait</a:t>
            </a:r>
            <a:r>
              <a:rPr lang="en-US" sz="3200" dirty="0" smtClean="0"/>
              <a:t> </a:t>
            </a:r>
            <a:r>
              <a:rPr lang="en-US" sz="3200" dirty="0" err="1" smtClean="0"/>
              <a:t>industri</a:t>
            </a:r>
            <a:r>
              <a:rPr lang="en-US" sz="3200" dirty="0" smtClean="0"/>
              <a:t>, </a:t>
            </a:r>
            <a:r>
              <a:rPr lang="en-US" sz="3200" dirty="0" err="1" smtClean="0"/>
              <a:t>perkembangan</a:t>
            </a:r>
            <a:r>
              <a:rPr lang="en-US" sz="3200" dirty="0" smtClean="0"/>
              <a:t>, </a:t>
            </a:r>
            <a:r>
              <a:rPr lang="en-US" sz="3200" dirty="0" err="1" smtClean="0"/>
              <a:t>tantangan</a:t>
            </a:r>
            <a:r>
              <a:rPr lang="en-US" sz="3200" dirty="0" smtClean="0"/>
              <a:t>, </a:t>
            </a:r>
            <a:r>
              <a:rPr lang="en-US" sz="3200" dirty="0" err="1" smtClean="0"/>
              <a:t>serta</a:t>
            </a:r>
            <a:r>
              <a:rPr lang="en-US" sz="3200" b="1" dirty="0" smtClean="0">
                <a:solidFill>
                  <a:srgbClr val="6600FF"/>
                </a:solidFill>
              </a:rPr>
              <a:t> </a:t>
            </a:r>
            <a:r>
              <a:rPr lang="en-US" sz="3200" b="1" dirty="0" err="1" smtClean="0">
                <a:solidFill>
                  <a:srgbClr val="6600FF"/>
                </a:solidFill>
              </a:rPr>
              <a:t>peluang</a:t>
            </a:r>
            <a:r>
              <a:rPr lang="en-US" sz="3200" b="1" dirty="0" smtClean="0">
                <a:solidFill>
                  <a:srgbClr val="6600FF"/>
                </a:solidFill>
              </a:rPr>
              <a:t> </a:t>
            </a:r>
            <a:r>
              <a:rPr lang="en-US" sz="3200" b="1" dirty="0" err="1" smtClean="0">
                <a:solidFill>
                  <a:srgbClr val="6600FF"/>
                </a:solidFill>
              </a:rPr>
              <a:t>untuk</a:t>
            </a:r>
            <a:r>
              <a:rPr lang="en-US" sz="3200" b="1" dirty="0" smtClean="0">
                <a:solidFill>
                  <a:srgbClr val="6600FF"/>
                </a:solidFill>
              </a:rPr>
              <a:t> </a:t>
            </a:r>
            <a:r>
              <a:rPr lang="en-US" sz="3200" b="1" dirty="0" err="1" smtClean="0">
                <a:solidFill>
                  <a:srgbClr val="6600FF"/>
                </a:solidFill>
              </a:rPr>
              <a:t>merancang</a:t>
            </a:r>
            <a:r>
              <a:rPr lang="en-US" sz="3200" b="1" dirty="0" smtClean="0">
                <a:solidFill>
                  <a:srgbClr val="6600FF"/>
                </a:solidFill>
              </a:rPr>
              <a:t> </a:t>
            </a:r>
            <a:r>
              <a:rPr lang="en-US" sz="3200" b="1" dirty="0" err="1" smtClean="0">
                <a:solidFill>
                  <a:srgbClr val="6600FF"/>
                </a:solidFill>
              </a:rPr>
              <a:t>dan</a:t>
            </a:r>
            <a:r>
              <a:rPr lang="en-US" sz="3200" b="1" dirty="0" smtClean="0">
                <a:solidFill>
                  <a:srgbClr val="6600FF"/>
                </a:solidFill>
              </a:rPr>
              <a:t> </a:t>
            </a:r>
            <a:r>
              <a:rPr lang="en-US" sz="3200" b="1" dirty="0" err="1" smtClean="0">
                <a:solidFill>
                  <a:srgbClr val="6600FF"/>
                </a:solidFill>
              </a:rPr>
              <a:t>mengembangkan</a:t>
            </a:r>
            <a:r>
              <a:rPr lang="en-US" sz="3200" b="1" dirty="0" smtClean="0">
                <a:solidFill>
                  <a:srgbClr val="6600FF"/>
                </a:solidFill>
              </a:rPr>
              <a:t> </a:t>
            </a:r>
            <a:r>
              <a:rPr lang="en-US" sz="3200" b="1" dirty="0" err="1" smtClean="0">
                <a:solidFill>
                  <a:srgbClr val="6600FF"/>
                </a:solidFill>
              </a:rPr>
              <a:t>bisnis</a:t>
            </a:r>
            <a:r>
              <a:rPr lang="en-US" sz="3200" b="1" dirty="0" smtClean="0">
                <a:solidFill>
                  <a:srgbClr val="6600FF"/>
                </a:solidFill>
              </a:rPr>
              <a:t> </a:t>
            </a:r>
            <a:r>
              <a:rPr lang="en-US" sz="3200" b="1" dirty="0" err="1" smtClean="0">
                <a:solidFill>
                  <a:srgbClr val="6600FF"/>
                </a:solidFill>
              </a:rPr>
              <a:t>dalam</a:t>
            </a:r>
            <a:r>
              <a:rPr lang="en-US" sz="3200" b="1" dirty="0" smtClean="0">
                <a:solidFill>
                  <a:srgbClr val="6600FF"/>
                </a:solidFill>
              </a:rPr>
              <a:t> </a:t>
            </a:r>
            <a:r>
              <a:rPr lang="en-US" sz="3200" b="1" dirty="0" err="1" smtClean="0">
                <a:solidFill>
                  <a:srgbClr val="6600FF"/>
                </a:solidFill>
              </a:rPr>
              <a:t>teknik</a:t>
            </a:r>
            <a:r>
              <a:rPr lang="en-US" sz="3200" b="1" dirty="0" smtClean="0">
                <a:solidFill>
                  <a:srgbClr val="6600FF"/>
                </a:solidFill>
              </a:rPr>
              <a:t> </a:t>
            </a:r>
            <a:r>
              <a:rPr lang="en-US" sz="3200" b="1" dirty="0" err="1" smtClean="0">
                <a:solidFill>
                  <a:srgbClr val="6600FF"/>
                </a:solidFill>
              </a:rPr>
              <a:t>sipil</a:t>
            </a:r>
            <a:r>
              <a:rPr lang="en-US" sz="3200" dirty="0" smtClean="0"/>
              <a:t>. </a:t>
            </a:r>
            <a:r>
              <a:rPr lang="en-US" sz="3200" dirty="0" err="1" smtClean="0"/>
              <a:t>Peserta</a:t>
            </a:r>
            <a:r>
              <a:rPr lang="en-US" sz="3200" dirty="0" smtClean="0"/>
              <a:t> </a:t>
            </a:r>
            <a:r>
              <a:rPr lang="en-US" sz="3200" dirty="0" err="1" smtClean="0"/>
              <a:t>mata</a:t>
            </a:r>
            <a:r>
              <a:rPr lang="en-US" sz="3200" dirty="0" smtClean="0"/>
              <a:t> </a:t>
            </a:r>
            <a:r>
              <a:rPr lang="en-US" sz="3200" dirty="0" err="1" smtClean="0"/>
              <a:t>kuliah</a:t>
            </a:r>
            <a:r>
              <a:rPr lang="en-US" sz="3200" dirty="0" smtClean="0"/>
              <a:t> </a:t>
            </a:r>
            <a:r>
              <a:rPr lang="en-US" sz="3200" dirty="0" err="1" smtClean="0"/>
              <a:t>ini</a:t>
            </a:r>
            <a:r>
              <a:rPr lang="en-US" sz="3200" dirty="0" smtClean="0"/>
              <a:t> </a:t>
            </a:r>
            <a:r>
              <a:rPr lang="en-US" sz="3200" dirty="0" err="1" smtClean="0"/>
              <a:t>dituntun</a:t>
            </a:r>
            <a:r>
              <a:rPr lang="en-US" sz="3200" dirty="0" smtClean="0"/>
              <a:t> </a:t>
            </a:r>
            <a:r>
              <a:rPr lang="en-US" sz="3200" dirty="0" err="1" smtClean="0"/>
              <a:t>untuk</a:t>
            </a:r>
            <a:r>
              <a:rPr lang="en-US" sz="3200" dirty="0" smtClean="0"/>
              <a:t> </a:t>
            </a:r>
            <a:r>
              <a:rPr lang="en-US" sz="3200" dirty="0" err="1" smtClean="0"/>
              <a:t>mampu</a:t>
            </a:r>
            <a:r>
              <a:rPr lang="en-US" sz="3200" dirty="0" smtClean="0"/>
              <a:t> </a:t>
            </a:r>
            <a:r>
              <a:rPr lang="en-US" sz="3200" dirty="0" err="1" smtClean="0"/>
              <a:t>mengembangkan</a:t>
            </a:r>
            <a:r>
              <a:rPr lang="en-US" sz="3200" dirty="0" smtClean="0"/>
              <a:t> </a:t>
            </a:r>
            <a:r>
              <a:rPr lang="en-US" sz="3200" dirty="0" err="1" smtClean="0"/>
              <a:t>jiwa</a:t>
            </a:r>
            <a:r>
              <a:rPr lang="en-US" sz="3200" dirty="0" smtClean="0"/>
              <a:t> </a:t>
            </a:r>
            <a:r>
              <a:rPr lang="en-US" sz="3200" b="1" dirty="0" smtClean="0">
                <a:solidFill>
                  <a:srgbClr val="00B0F0"/>
                </a:solidFill>
              </a:rPr>
              <a:t>entrepreneurship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kepemimpinan</a:t>
            </a:r>
            <a:r>
              <a:rPr lang="en-US" sz="3200" dirty="0" smtClean="0"/>
              <a:t> </a:t>
            </a:r>
            <a:r>
              <a:rPr lang="en-US" sz="3200" dirty="0" err="1" smtClean="0"/>
              <a:t>dalam</a:t>
            </a:r>
            <a:r>
              <a:rPr lang="en-US" sz="3200" dirty="0" smtClean="0"/>
              <a:t> </a:t>
            </a:r>
            <a:r>
              <a:rPr lang="en-US" sz="3200" dirty="0" err="1" smtClean="0"/>
              <a:t>bisnis</a:t>
            </a:r>
            <a:r>
              <a:rPr lang="en-US" sz="3200" dirty="0" smtClean="0"/>
              <a:t> </a:t>
            </a:r>
            <a:r>
              <a:rPr lang="en-US" sz="3200" dirty="0" err="1" smtClean="0"/>
              <a:t>terkait</a:t>
            </a:r>
            <a:r>
              <a:rPr lang="en-US" sz="3200" dirty="0" smtClean="0"/>
              <a:t> </a:t>
            </a:r>
            <a:r>
              <a:rPr lang="en-US" sz="3200" dirty="0" err="1" smtClean="0"/>
              <a:t>bidang</a:t>
            </a:r>
            <a:r>
              <a:rPr lang="en-US" sz="3200" dirty="0" smtClean="0"/>
              <a:t> </a:t>
            </a:r>
            <a:r>
              <a:rPr lang="en-US" sz="3200" dirty="0" err="1" smtClean="0"/>
              <a:t>teknik</a:t>
            </a:r>
            <a:r>
              <a:rPr lang="en-US" sz="3200" dirty="0" smtClean="0"/>
              <a:t> </a:t>
            </a:r>
            <a:r>
              <a:rPr lang="en-US" sz="3200" dirty="0" err="1" smtClean="0"/>
              <a:t>sipil</a:t>
            </a:r>
            <a:endParaRPr lang="id-ID" sz="3200" i="1" dirty="0" smtClean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/>
          <p:cNvSpPr txBox="1">
            <a:spLocks noChangeArrowheads="1"/>
          </p:cNvSpPr>
          <p:nvPr/>
        </p:nvSpPr>
        <p:spPr bwMode="auto">
          <a:xfrm>
            <a:off x="0" y="180975"/>
            <a:ext cx="91440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1" dirty="0">
                <a:solidFill>
                  <a:srgbClr val="FFFFFF"/>
                </a:solidFill>
              </a:rPr>
              <a:t>REAL ESTATE / PROPERTY INDUSTRY BUSINESS PROCESS OVERVIEW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85800"/>
            <a:ext cx="9144000" cy="6172200"/>
            <a:chOff x="0" y="685800"/>
            <a:chExt cx="9144000" cy="6172200"/>
          </a:xfrm>
        </p:grpSpPr>
        <p:sp>
          <p:nvSpPr>
            <p:cNvPr id="4" name="Rectangle 3"/>
            <p:cNvSpPr/>
            <p:nvPr/>
          </p:nvSpPr>
          <p:spPr bwMode="auto">
            <a:xfrm>
              <a:off x="0" y="685800"/>
              <a:ext cx="9144000" cy="61722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12291" name="Picture 15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00" y="784225"/>
              <a:ext cx="8991600" cy="584517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85788"/>
            <a:ext cx="8229600" cy="519112"/>
          </a:xfrm>
          <a:noFill/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FFFFFF"/>
                </a:solidFill>
              </a:rPr>
              <a:t>Real Estate / Property Industry Ecosystem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609600" y="1524000"/>
            <a:ext cx="7924800" cy="4821238"/>
            <a:chOff x="609600" y="1524000"/>
            <a:chExt cx="7924800" cy="4821238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09600" y="1524000"/>
              <a:ext cx="7924800" cy="4821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88418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620000" y="6081251"/>
              <a:ext cx="891048" cy="2579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.wikimedia.org/wikipedia/commons/4/4c/VA_IT_Project_Management_Framewor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716" y="-14748"/>
            <a:ext cx="9152716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519113"/>
          </a:xfrm>
          <a:noFill/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FFFFFF"/>
                </a:solidFill>
              </a:rPr>
              <a:t>Complex Project Development Lifecycle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917575"/>
            <a:ext cx="8915400" cy="586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0" y="0"/>
            <a:ext cx="909769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37000">
              <a:schemeClr val="accent1">
                <a:tint val="66000"/>
                <a:satMod val="160000"/>
                <a:alpha val="73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2"/>
          <p:cNvSpPr>
            <a:spLocks noChangeArrowheads="1"/>
          </p:cNvSpPr>
          <p:nvPr/>
        </p:nvSpPr>
        <p:spPr bwMode="auto">
          <a:xfrm>
            <a:off x="52388" y="3657600"/>
            <a:ext cx="2543175" cy="3200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9067800" cy="457200"/>
          </a:xfrm>
          <a:noFill/>
        </p:spPr>
        <p:txBody>
          <a:bodyPr>
            <a:spAutoFit/>
          </a:bodyPr>
          <a:lstStyle/>
          <a:p>
            <a:pPr algn="ctr" eaLnBrk="1" hangingPunct="1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PROSES MENYUSUN METODE KONSTRUKSI</a:t>
            </a:r>
          </a:p>
        </p:txBody>
      </p:sp>
      <p:sp>
        <p:nvSpPr>
          <p:cNvPr id="20484" name="Rectangle 44"/>
          <p:cNvSpPr>
            <a:spLocks noChangeArrowheads="1"/>
          </p:cNvSpPr>
          <p:nvPr/>
        </p:nvSpPr>
        <p:spPr bwMode="auto">
          <a:xfrm>
            <a:off x="3200400" y="762000"/>
            <a:ext cx="2971800" cy="10668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20485" name="Freeform 2"/>
          <p:cNvSpPr>
            <a:spLocks/>
          </p:cNvSpPr>
          <p:nvPr/>
        </p:nvSpPr>
        <p:spPr bwMode="auto">
          <a:xfrm rot="5400000" flipH="1">
            <a:off x="2431256" y="3512344"/>
            <a:ext cx="2224088" cy="2057400"/>
          </a:xfrm>
          <a:custGeom>
            <a:avLst/>
            <a:gdLst>
              <a:gd name="T0" fmla="*/ 0 w 672"/>
              <a:gd name="T1" fmla="*/ 2147483647 h 288"/>
              <a:gd name="T2" fmla="*/ 0 w 672"/>
              <a:gd name="T3" fmla="*/ 0 h 288"/>
              <a:gd name="T4" fmla="*/ 2147483647 w 672"/>
              <a:gd name="T5" fmla="*/ 0 h 288"/>
              <a:gd name="T6" fmla="*/ 0 60000 65536"/>
              <a:gd name="T7" fmla="*/ 0 60000 65536"/>
              <a:gd name="T8" fmla="*/ 0 60000 65536"/>
              <a:gd name="T9" fmla="*/ 0 w 672"/>
              <a:gd name="T10" fmla="*/ 0 h 288"/>
              <a:gd name="T11" fmla="*/ 672 w 672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2" h="288">
                <a:moveTo>
                  <a:pt x="0" y="288"/>
                </a:moveTo>
                <a:lnTo>
                  <a:pt x="0" y="0"/>
                </a:lnTo>
                <a:lnTo>
                  <a:pt x="672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6" name="Rectangle 4"/>
          <p:cNvSpPr>
            <a:spLocks noChangeArrowheads="1"/>
          </p:cNvSpPr>
          <p:nvPr/>
        </p:nvSpPr>
        <p:spPr bwMode="auto">
          <a:xfrm>
            <a:off x="176213" y="838200"/>
            <a:ext cx="2033587" cy="102235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i-FI" sz="1600">
                <a:latin typeface="Arial" pitchFamily="34" charset="0"/>
              </a:rPr>
              <a:t>Ilmu pengetahuan tentang keteknikan (engineering)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20487" name="Rectangle 5"/>
          <p:cNvSpPr>
            <a:spLocks noChangeArrowheads="1"/>
          </p:cNvSpPr>
          <p:nvPr/>
        </p:nvSpPr>
        <p:spPr bwMode="auto">
          <a:xfrm>
            <a:off x="176213" y="3733800"/>
            <a:ext cx="2338387" cy="993775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117475" indent="-117475">
              <a:buFontTx/>
              <a:buChar char="•"/>
            </a:pPr>
            <a:r>
              <a:rPr lang="en-US" sz="1400">
                <a:latin typeface="Arial" pitchFamily="34" charset="0"/>
              </a:rPr>
              <a:t>Technology</a:t>
            </a:r>
            <a:endParaRPr lang="en-US" sz="1400">
              <a:solidFill>
                <a:srgbClr val="000000"/>
              </a:solidFill>
              <a:latin typeface="Arial" pitchFamily="34" charset="0"/>
            </a:endParaRPr>
          </a:p>
          <a:p>
            <a:pPr marL="117475" indent="-117475">
              <a:lnSpc>
                <a:spcPct val="80000"/>
              </a:lnSpc>
              <a:buClr>
                <a:schemeClr val="tx1"/>
              </a:buClr>
              <a:buSzPct val="80000"/>
              <a:buFont typeface="Wingdings" pitchFamily="2" charset="2"/>
              <a:buChar char="§"/>
            </a:pPr>
            <a:r>
              <a:rPr lang="en-US" sz="1400">
                <a:solidFill>
                  <a:srgbClr val="000000"/>
                </a:solidFill>
                <a:latin typeface="Arial" pitchFamily="34" charset="0"/>
              </a:rPr>
              <a:t>Benchmarking,</a:t>
            </a:r>
          </a:p>
          <a:p>
            <a:pPr marL="117475" indent="-117475">
              <a:lnSpc>
                <a:spcPct val="80000"/>
              </a:lnSpc>
              <a:buClr>
                <a:schemeClr val="tx1"/>
              </a:buClr>
              <a:buSzPct val="80000"/>
              <a:buFont typeface="Wingdings" pitchFamily="2" charset="2"/>
              <a:buChar char="§"/>
            </a:pPr>
            <a:r>
              <a:rPr lang="en-US" sz="1400">
                <a:solidFill>
                  <a:srgbClr val="000000"/>
                </a:solidFill>
                <a:latin typeface="Arial" pitchFamily="34" charset="0"/>
              </a:rPr>
              <a:t>Reference,</a:t>
            </a:r>
          </a:p>
          <a:p>
            <a:pPr marL="117475" indent="-117475">
              <a:lnSpc>
                <a:spcPct val="80000"/>
              </a:lnSpc>
              <a:buClr>
                <a:schemeClr val="tx1"/>
              </a:buClr>
              <a:buSzPct val="80000"/>
              <a:buFont typeface="Wingdings" pitchFamily="2" charset="2"/>
              <a:buChar char="§"/>
            </a:pPr>
            <a:r>
              <a:rPr lang="en-US" sz="1400">
                <a:solidFill>
                  <a:srgbClr val="000000"/>
                </a:solidFill>
                <a:latin typeface="Arial" pitchFamily="34" charset="0"/>
              </a:rPr>
              <a:t>Expert</a:t>
            </a:r>
          </a:p>
          <a:p>
            <a:pPr marL="117475" indent="-117475">
              <a:lnSpc>
                <a:spcPct val="80000"/>
              </a:lnSpc>
              <a:buClr>
                <a:schemeClr val="tx1"/>
              </a:buClr>
              <a:buSzPct val="80000"/>
              <a:buFont typeface="Wingdings" pitchFamily="2" charset="2"/>
              <a:buChar char="§"/>
            </a:pPr>
            <a:r>
              <a:rPr lang="en-US" sz="1400">
                <a:solidFill>
                  <a:srgbClr val="000000"/>
                </a:solidFill>
                <a:latin typeface="Arial" pitchFamily="34" charset="0"/>
              </a:rPr>
              <a:t>Data Masa lalu</a:t>
            </a:r>
          </a:p>
        </p:txBody>
      </p:sp>
      <p:sp>
        <p:nvSpPr>
          <p:cNvPr id="20488" name="Text Box 6"/>
          <p:cNvSpPr txBox="1">
            <a:spLocks noChangeArrowheads="1"/>
          </p:cNvSpPr>
          <p:nvPr/>
        </p:nvSpPr>
        <p:spPr bwMode="auto">
          <a:xfrm>
            <a:off x="176213" y="5194300"/>
            <a:ext cx="2338387" cy="1590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176213" indent="-1762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1400">
                <a:latin typeface="Arial" pitchFamily="34" charset="0"/>
              </a:rPr>
              <a:t>Risk Management</a:t>
            </a:r>
          </a:p>
          <a:p>
            <a:pPr eaLnBrk="1" hangingPunct="1">
              <a:buFontTx/>
              <a:buChar char="•"/>
            </a:pPr>
            <a:r>
              <a:rPr lang="en-US" sz="1400">
                <a:latin typeface="Arial" pitchFamily="34" charset="0"/>
              </a:rPr>
              <a:t>Time Management,</a:t>
            </a:r>
          </a:p>
          <a:p>
            <a:pPr eaLnBrk="1" hangingPunct="1">
              <a:buFontTx/>
              <a:buChar char="•"/>
            </a:pPr>
            <a:r>
              <a:rPr lang="en-US" sz="1400">
                <a:latin typeface="Arial" pitchFamily="34" charset="0"/>
              </a:rPr>
              <a:t>Cost Management,</a:t>
            </a:r>
          </a:p>
          <a:p>
            <a:pPr eaLnBrk="1" hangingPunct="1">
              <a:buFontTx/>
              <a:buChar char="•"/>
            </a:pPr>
            <a:r>
              <a:rPr lang="en-US" sz="1400">
                <a:latin typeface="Arial" pitchFamily="34" charset="0"/>
              </a:rPr>
              <a:t>Quality Management,</a:t>
            </a:r>
          </a:p>
          <a:p>
            <a:pPr eaLnBrk="1" hangingPunct="1">
              <a:buFontTx/>
              <a:buChar char="•"/>
            </a:pPr>
            <a:r>
              <a:rPr lang="en-US" sz="1400">
                <a:latin typeface="Arial" pitchFamily="34" charset="0"/>
              </a:rPr>
              <a:t>SHE Management</a:t>
            </a:r>
          </a:p>
          <a:p>
            <a:pPr eaLnBrk="1" hangingPunct="1">
              <a:buFontTx/>
              <a:buChar char="•"/>
            </a:pPr>
            <a:r>
              <a:rPr lang="en-US" sz="1400">
                <a:latin typeface="Arial" pitchFamily="34" charset="0"/>
              </a:rPr>
              <a:t>Procurement Management</a:t>
            </a:r>
          </a:p>
        </p:txBody>
      </p:sp>
      <p:sp>
        <p:nvSpPr>
          <p:cNvPr id="20489" name="Rectangle 7"/>
          <p:cNvSpPr>
            <a:spLocks noChangeArrowheads="1"/>
          </p:cNvSpPr>
          <p:nvPr/>
        </p:nvSpPr>
        <p:spPr bwMode="auto">
          <a:xfrm>
            <a:off x="1981200" y="2438400"/>
            <a:ext cx="1600200" cy="97155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marL="117475" indent="-117475">
              <a:lnSpc>
                <a:spcPct val="80000"/>
              </a:lnSpc>
              <a:buClr>
                <a:schemeClr val="tx1"/>
              </a:buClr>
              <a:buSzPct val="80000"/>
              <a:buFont typeface="Wingdings" pitchFamily="2" charset="2"/>
              <a:buChar char="§"/>
            </a:pPr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Wawasan,</a:t>
            </a:r>
          </a:p>
          <a:p>
            <a:pPr marL="117475" indent="-117475">
              <a:lnSpc>
                <a:spcPct val="80000"/>
              </a:lnSpc>
              <a:buClr>
                <a:schemeClr val="tx1"/>
              </a:buClr>
              <a:buSzPct val="80000"/>
              <a:buFont typeface="Wingdings" pitchFamily="2" charset="2"/>
              <a:buChar char="§"/>
            </a:pPr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Pengetahuan </a:t>
            </a:r>
          </a:p>
        </p:txBody>
      </p:sp>
      <p:sp>
        <p:nvSpPr>
          <p:cNvPr id="20490" name="Rectangle 8"/>
          <p:cNvSpPr>
            <a:spLocks noChangeArrowheads="1"/>
          </p:cNvSpPr>
          <p:nvPr/>
        </p:nvSpPr>
        <p:spPr bwMode="auto">
          <a:xfrm>
            <a:off x="3352800" y="849313"/>
            <a:ext cx="1066800" cy="909637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  <a:buClr>
                <a:schemeClr val="hlink"/>
              </a:buClr>
              <a:buSzPct val="80000"/>
              <a:buFont typeface="Arial" pitchFamily="34" charset="0"/>
              <a:buNone/>
            </a:pPr>
            <a:r>
              <a:rPr lang="en-US" sz="1600" b="1" u="sng">
                <a:solidFill>
                  <a:srgbClr val="000000"/>
                </a:solidFill>
                <a:latin typeface="Arial" pitchFamily="34" charset="0"/>
              </a:rPr>
              <a:t>Logika</a:t>
            </a:r>
          </a:p>
        </p:txBody>
      </p:sp>
      <p:sp>
        <p:nvSpPr>
          <p:cNvPr id="20491" name="Rectangle 9"/>
          <p:cNvSpPr>
            <a:spLocks noChangeArrowheads="1"/>
          </p:cNvSpPr>
          <p:nvPr/>
        </p:nvSpPr>
        <p:spPr bwMode="auto">
          <a:xfrm>
            <a:off x="3890963" y="2452688"/>
            <a:ext cx="1652587" cy="97155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marL="117475" indent="-117475">
              <a:lnSpc>
                <a:spcPct val="80000"/>
              </a:lnSpc>
              <a:buClr>
                <a:schemeClr val="tx1"/>
              </a:buClr>
              <a:buSzPct val="80000"/>
              <a:buFont typeface="Wingdings" pitchFamily="2" charset="2"/>
              <a:buNone/>
            </a:pPr>
            <a:r>
              <a:rPr lang="en-US" sz="1600" b="1" u="sng">
                <a:solidFill>
                  <a:srgbClr val="000000"/>
                </a:solidFill>
                <a:latin typeface="Arial" pitchFamily="34" charset="0"/>
              </a:rPr>
              <a:t>Proses Design</a:t>
            </a:r>
          </a:p>
          <a:p>
            <a:pPr marL="117475" indent="-117475">
              <a:lnSpc>
                <a:spcPct val="80000"/>
              </a:lnSpc>
              <a:buClr>
                <a:schemeClr val="tx1"/>
              </a:buClr>
              <a:buSzPct val="80000"/>
              <a:buFont typeface="Wingdings" pitchFamily="2" charset="2"/>
              <a:buChar char="§"/>
            </a:pPr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Rancangan,</a:t>
            </a:r>
          </a:p>
          <a:p>
            <a:pPr marL="117475" indent="-117475">
              <a:lnSpc>
                <a:spcPct val="80000"/>
              </a:lnSpc>
              <a:buClr>
                <a:schemeClr val="tx1"/>
              </a:buClr>
              <a:buSzPct val="80000"/>
              <a:buFont typeface="Wingdings" pitchFamily="2" charset="2"/>
              <a:buChar char="§"/>
            </a:pPr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Konsep</a:t>
            </a:r>
          </a:p>
          <a:p>
            <a:pPr marL="117475" indent="-117475">
              <a:lnSpc>
                <a:spcPct val="80000"/>
              </a:lnSpc>
              <a:buClr>
                <a:schemeClr val="tx1"/>
              </a:buClr>
              <a:buSzPct val="80000"/>
              <a:buFont typeface="Wingdings" pitchFamily="2" charset="2"/>
              <a:buChar char="§"/>
            </a:pPr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Rekayasa</a:t>
            </a:r>
          </a:p>
        </p:txBody>
      </p:sp>
      <p:sp>
        <p:nvSpPr>
          <p:cNvPr id="20492" name="Rectangle 10"/>
          <p:cNvSpPr>
            <a:spLocks noChangeArrowheads="1"/>
          </p:cNvSpPr>
          <p:nvPr/>
        </p:nvSpPr>
        <p:spPr bwMode="auto">
          <a:xfrm>
            <a:off x="5876925" y="2460625"/>
            <a:ext cx="1219200" cy="9683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  <a:buClr>
                <a:schemeClr val="hlink"/>
              </a:buClr>
              <a:buSzPct val="80000"/>
              <a:buFont typeface="Arial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Final Design</a:t>
            </a:r>
          </a:p>
        </p:txBody>
      </p:sp>
      <p:sp>
        <p:nvSpPr>
          <p:cNvPr id="20493" name="Rectangle 11"/>
          <p:cNvSpPr>
            <a:spLocks noChangeArrowheads="1"/>
          </p:cNvSpPr>
          <p:nvPr/>
        </p:nvSpPr>
        <p:spPr bwMode="auto">
          <a:xfrm>
            <a:off x="7391400" y="2460625"/>
            <a:ext cx="1371600" cy="9683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  <a:buClr>
                <a:schemeClr val="hlink"/>
              </a:buClr>
              <a:buSzPct val="80000"/>
              <a:buFont typeface="Arial" pitchFamily="34" charset="0"/>
              <a:buNone/>
            </a:pPr>
            <a:r>
              <a:rPr lang="en-US" sz="1400" b="1">
                <a:solidFill>
                  <a:srgbClr val="000000"/>
                </a:solidFill>
                <a:latin typeface="Arial" pitchFamily="34" charset="0"/>
              </a:rPr>
              <a:t>Pelaksanaan</a:t>
            </a:r>
          </a:p>
        </p:txBody>
      </p:sp>
      <p:sp>
        <p:nvSpPr>
          <p:cNvPr id="20494" name="Freeform 12"/>
          <p:cNvSpPr>
            <a:spLocks/>
          </p:cNvSpPr>
          <p:nvPr/>
        </p:nvSpPr>
        <p:spPr bwMode="auto">
          <a:xfrm>
            <a:off x="3200400" y="3429000"/>
            <a:ext cx="5357813" cy="1371600"/>
          </a:xfrm>
          <a:custGeom>
            <a:avLst/>
            <a:gdLst>
              <a:gd name="T0" fmla="*/ 0 w 3072"/>
              <a:gd name="T1" fmla="*/ 0 h 864"/>
              <a:gd name="T2" fmla="*/ 0 w 3072"/>
              <a:gd name="T3" fmla="*/ 2147483647 h 864"/>
              <a:gd name="T4" fmla="*/ 2147483647 w 3072"/>
              <a:gd name="T5" fmla="*/ 2147483647 h 864"/>
              <a:gd name="T6" fmla="*/ 2147483647 w 3072"/>
              <a:gd name="T7" fmla="*/ 0 h 864"/>
              <a:gd name="T8" fmla="*/ 0 60000 65536"/>
              <a:gd name="T9" fmla="*/ 0 60000 65536"/>
              <a:gd name="T10" fmla="*/ 0 60000 65536"/>
              <a:gd name="T11" fmla="*/ 0 60000 65536"/>
              <a:gd name="T12" fmla="*/ 0 w 3072"/>
              <a:gd name="T13" fmla="*/ 0 h 864"/>
              <a:gd name="T14" fmla="*/ 3072 w 3072"/>
              <a:gd name="T15" fmla="*/ 864 h 8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72" h="864">
                <a:moveTo>
                  <a:pt x="0" y="0"/>
                </a:moveTo>
                <a:lnTo>
                  <a:pt x="0" y="864"/>
                </a:lnTo>
                <a:lnTo>
                  <a:pt x="3072" y="864"/>
                </a:lnTo>
                <a:lnTo>
                  <a:pt x="3072" y="0"/>
                </a:lnTo>
              </a:path>
            </a:pathLst>
          </a:custGeom>
          <a:noFill/>
          <a:ln w="28575">
            <a:solidFill>
              <a:srgbClr val="CC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5" name="Freeform 13"/>
          <p:cNvSpPr>
            <a:spLocks/>
          </p:cNvSpPr>
          <p:nvPr/>
        </p:nvSpPr>
        <p:spPr bwMode="auto">
          <a:xfrm>
            <a:off x="5129213" y="3429000"/>
            <a:ext cx="3190875" cy="1371600"/>
          </a:xfrm>
          <a:custGeom>
            <a:avLst/>
            <a:gdLst>
              <a:gd name="T0" fmla="*/ 0 w 3072"/>
              <a:gd name="T1" fmla="*/ 0 h 864"/>
              <a:gd name="T2" fmla="*/ 0 w 3072"/>
              <a:gd name="T3" fmla="*/ 2147483647 h 864"/>
              <a:gd name="T4" fmla="*/ 2147483647 w 3072"/>
              <a:gd name="T5" fmla="*/ 2147483647 h 864"/>
              <a:gd name="T6" fmla="*/ 2147483647 w 3072"/>
              <a:gd name="T7" fmla="*/ 0 h 864"/>
              <a:gd name="T8" fmla="*/ 0 60000 65536"/>
              <a:gd name="T9" fmla="*/ 0 60000 65536"/>
              <a:gd name="T10" fmla="*/ 0 60000 65536"/>
              <a:gd name="T11" fmla="*/ 0 60000 65536"/>
              <a:gd name="T12" fmla="*/ 0 w 3072"/>
              <a:gd name="T13" fmla="*/ 0 h 864"/>
              <a:gd name="T14" fmla="*/ 3072 w 3072"/>
              <a:gd name="T15" fmla="*/ 864 h 8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72" h="864">
                <a:moveTo>
                  <a:pt x="0" y="0"/>
                </a:moveTo>
                <a:lnTo>
                  <a:pt x="0" y="864"/>
                </a:lnTo>
                <a:lnTo>
                  <a:pt x="3072" y="864"/>
                </a:lnTo>
                <a:lnTo>
                  <a:pt x="3072" y="0"/>
                </a:lnTo>
              </a:path>
            </a:pathLst>
          </a:custGeom>
          <a:noFill/>
          <a:ln w="28575">
            <a:solidFill>
              <a:srgbClr val="CC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6" name="Freeform 14"/>
          <p:cNvSpPr>
            <a:spLocks/>
          </p:cNvSpPr>
          <p:nvPr/>
        </p:nvSpPr>
        <p:spPr bwMode="auto">
          <a:xfrm>
            <a:off x="6477000" y="3429000"/>
            <a:ext cx="1604963" cy="1371600"/>
          </a:xfrm>
          <a:custGeom>
            <a:avLst/>
            <a:gdLst>
              <a:gd name="T0" fmla="*/ 0 w 3072"/>
              <a:gd name="T1" fmla="*/ 0 h 864"/>
              <a:gd name="T2" fmla="*/ 0 w 3072"/>
              <a:gd name="T3" fmla="*/ 2147483647 h 864"/>
              <a:gd name="T4" fmla="*/ 2147483647 w 3072"/>
              <a:gd name="T5" fmla="*/ 2147483647 h 864"/>
              <a:gd name="T6" fmla="*/ 2147483647 w 3072"/>
              <a:gd name="T7" fmla="*/ 0 h 864"/>
              <a:gd name="T8" fmla="*/ 0 60000 65536"/>
              <a:gd name="T9" fmla="*/ 0 60000 65536"/>
              <a:gd name="T10" fmla="*/ 0 60000 65536"/>
              <a:gd name="T11" fmla="*/ 0 60000 65536"/>
              <a:gd name="T12" fmla="*/ 0 w 3072"/>
              <a:gd name="T13" fmla="*/ 0 h 864"/>
              <a:gd name="T14" fmla="*/ 3072 w 3072"/>
              <a:gd name="T15" fmla="*/ 864 h 8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72" h="864">
                <a:moveTo>
                  <a:pt x="0" y="0"/>
                </a:moveTo>
                <a:lnTo>
                  <a:pt x="0" y="864"/>
                </a:lnTo>
                <a:lnTo>
                  <a:pt x="3072" y="864"/>
                </a:lnTo>
                <a:lnTo>
                  <a:pt x="3072" y="0"/>
                </a:lnTo>
              </a:path>
            </a:pathLst>
          </a:custGeom>
          <a:noFill/>
          <a:ln w="28575">
            <a:solidFill>
              <a:srgbClr val="CC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7" name="Rectangle 15"/>
          <p:cNvSpPr>
            <a:spLocks noChangeArrowheads="1"/>
          </p:cNvSpPr>
          <p:nvPr/>
        </p:nvSpPr>
        <p:spPr bwMode="auto">
          <a:xfrm>
            <a:off x="4138613" y="4470400"/>
            <a:ext cx="3657600" cy="609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  <a:buClr>
                <a:schemeClr val="hlink"/>
              </a:buClr>
              <a:buSzPct val="80000"/>
              <a:buFont typeface="Arial" pitchFamily="34" charset="0"/>
              <a:buNone/>
            </a:pPr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Monitoring, Evaluasi, Perbaikan</a:t>
            </a:r>
          </a:p>
        </p:txBody>
      </p:sp>
      <p:sp>
        <p:nvSpPr>
          <p:cNvPr id="20498" name="Line 16"/>
          <p:cNvSpPr>
            <a:spLocks noChangeShapeType="1"/>
          </p:cNvSpPr>
          <p:nvPr/>
        </p:nvSpPr>
        <p:spPr bwMode="auto">
          <a:xfrm>
            <a:off x="3581400" y="2960688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9" name="Line 17"/>
          <p:cNvSpPr>
            <a:spLocks noChangeShapeType="1"/>
          </p:cNvSpPr>
          <p:nvPr/>
        </p:nvSpPr>
        <p:spPr bwMode="auto">
          <a:xfrm>
            <a:off x="5562600" y="2960688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0" name="Line 18"/>
          <p:cNvSpPr>
            <a:spLocks noChangeShapeType="1"/>
          </p:cNvSpPr>
          <p:nvPr/>
        </p:nvSpPr>
        <p:spPr bwMode="auto">
          <a:xfrm>
            <a:off x="7086600" y="2960688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1" name="Rectangle 19"/>
          <p:cNvSpPr>
            <a:spLocks noChangeArrowheads="1"/>
          </p:cNvSpPr>
          <p:nvPr/>
        </p:nvSpPr>
        <p:spPr bwMode="auto">
          <a:xfrm>
            <a:off x="7543800" y="842963"/>
            <a:ext cx="1219200" cy="92075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  <a:buClr>
                <a:schemeClr val="hlink"/>
              </a:buClr>
              <a:buSzPct val="80000"/>
              <a:buFont typeface="Arial" pitchFamily="34" charset="0"/>
              <a:buNone/>
            </a:pPr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Supervisi</a:t>
            </a:r>
          </a:p>
        </p:txBody>
      </p:sp>
      <p:sp>
        <p:nvSpPr>
          <p:cNvPr id="20502" name="Line 20"/>
          <p:cNvSpPr>
            <a:spLocks noChangeShapeType="1"/>
          </p:cNvSpPr>
          <p:nvPr/>
        </p:nvSpPr>
        <p:spPr bwMode="auto">
          <a:xfrm>
            <a:off x="8153400" y="1752600"/>
            <a:ext cx="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3" name="Freeform 22"/>
          <p:cNvSpPr>
            <a:spLocks/>
          </p:cNvSpPr>
          <p:nvPr/>
        </p:nvSpPr>
        <p:spPr bwMode="auto">
          <a:xfrm>
            <a:off x="914400" y="2971800"/>
            <a:ext cx="1066800" cy="762000"/>
          </a:xfrm>
          <a:custGeom>
            <a:avLst/>
            <a:gdLst>
              <a:gd name="T0" fmla="*/ 0 w 672"/>
              <a:gd name="T1" fmla="*/ 2147483647 h 288"/>
              <a:gd name="T2" fmla="*/ 0 w 672"/>
              <a:gd name="T3" fmla="*/ 0 h 288"/>
              <a:gd name="T4" fmla="*/ 2147483647 w 672"/>
              <a:gd name="T5" fmla="*/ 0 h 288"/>
              <a:gd name="T6" fmla="*/ 0 60000 65536"/>
              <a:gd name="T7" fmla="*/ 0 60000 65536"/>
              <a:gd name="T8" fmla="*/ 0 60000 65536"/>
              <a:gd name="T9" fmla="*/ 0 w 672"/>
              <a:gd name="T10" fmla="*/ 0 h 288"/>
              <a:gd name="T11" fmla="*/ 672 w 672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2" h="288">
                <a:moveTo>
                  <a:pt x="0" y="288"/>
                </a:moveTo>
                <a:lnTo>
                  <a:pt x="0" y="0"/>
                </a:lnTo>
                <a:lnTo>
                  <a:pt x="672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4" name="Freeform 23"/>
          <p:cNvSpPr>
            <a:spLocks/>
          </p:cNvSpPr>
          <p:nvPr/>
        </p:nvSpPr>
        <p:spPr bwMode="auto">
          <a:xfrm flipV="1">
            <a:off x="914400" y="1862138"/>
            <a:ext cx="1066800" cy="914400"/>
          </a:xfrm>
          <a:custGeom>
            <a:avLst/>
            <a:gdLst>
              <a:gd name="T0" fmla="*/ 0 w 672"/>
              <a:gd name="T1" fmla="*/ 2147483647 h 288"/>
              <a:gd name="T2" fmla="*/ 0 w 672"/>
              <a:gd name="T3" fmla="*/ 0 h 288"/>
              <a:gd name="T4" fmla="*/ 2147483647 w 672"/>
              <a:gd name="T5" fmla="*/ 0 h 288"/>
              <a:gd name="T6" fmla="*/ 0 60000 65536"/>
              <a:gd name="T7" fmla="*/ 0 60000 65536"/>
              <a:gd name="T8" fmla="*/ 0 60000 65536"/>
              <a:gd name="T9" fmla="*/ 0 w 672"/>
              <a:gd name="T10" fmla="*/ 0 h 288"/>
              <a:gd name="T11" fmla="*/ 672 w 672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2" h="288">
                <a:moveTo>
                  <a:pt x="0" y="288"/>
                </a:moveTo>
                <a:lnTo>
                  <a:pt x="0" y="0"/>
                </a:lnTo>
                <a:lnTo>
                  <a:pt x="672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5" name="Freeform 24"/>
          <p:cNvSpPr>
            <a:spLocks/>
          </p:cNvSpPr>
          <p:nvPr/>
        </p:nvSpPr>
        <p:spPr bwMode="auto">
          <a:xfrm rot="5400000" flipH="1">
            <a:off x="1714500" y="4229100"/>
            <a:ext cx="1981200" cy="381000"/>
          </a:xfrm>
          <a:custGeom>
            <a:avLst/>
            <a:gdLst>
              <a:gd name="T0" fmla="*/ 0 w 672"/>
              <a:gd name="T1" fmla="*/ 2147483647 h 288"/>
              <a:gd name="T2" fmla="*/ 0 w 672"/>
              <a:gd name="T3" fmla="*/ 0 h 288"/>
              <a:gd name="T4" fmla="*/ 2147483647 w 672"/>
              <a:gd name="T5" fmla="*/ 0 h 288"/>
              <a:gd name="T6" fmla="*/ 0 60000 65536"/>
              <a:gd name="T7" fmla="*/ 0 60000 65536"/>
              <a:gd name="T8" fmla="*/ 0 60000 65536"/>
              <a:gd name="T9" fmla="*/ 0 w 672"/>
              <a:gd name="T10" fmla="*/ 0 h 288"/>
              <a:gd name="T11" fmla="*/ 672 w 672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2" h="288">
                <a:moveTo>
                  <a:pt x="0" y="288"/>
                </a:moveTo>
                <a:lnTo>
                  <a:pt x="0" y="0"/>
                </a:lnTo>
                <a:lnTo>
                  <a:pt x="672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6" name="Line 25"/>
          <p:cNvSpPr>
            <a:spLocks noChangeShapeType="1"/>
          </p:cNvSpPr>
          <p:nvPr/>
        </p:nvSpPr>
        <p:spPr bwMode="auto">
          <a:xfrm>
            <a:off x="2209800" y="1306513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7" name="Rectangle 26"/>
          <p:cNvSpPr>
            <a:spLocks noChangeArrowheads="1"/>
          </p:cNvSpPr>
          <p:nvPr/>
        </p:nvSpPr>
        <p:spPr bwMode="auto">
          <a:xfrm>
            <a:off x="6248400" y="847725"/>
            <a:ext cx="1143000" cy="92075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  <a:buClr>
                <a:schemeClr val="hlink"/>
              </a:buClr>
              <a:buSzPct val="80000"/>
              <a:buFont typeface="Arial" pitchFamily="34" charset="0"/>
              <a:buNone/>
            </a:pPr>
            <a:r>
              <a:rPr lang="en-US" sz="1600" b="1" u="sng">
                <a:solidFill>
                  <a:srgbClr val="000000"/>
                </a:solidFill>
                <a:latin typeface="Arial" pitchFamily="34" charset="0"/>
              </a:rPr>
              <a:t>Survey</a:t>
            </a:r>
          </a:p>
        </p:txBody>
      </p:sp>
      <p:sp>
        <p:nvSpPr>
          <p:cNvPr id="20508" name="Line 27"/>
          <p:cNvSpPr>
            <a:spLocks noChangeShapeType="1"/>
          </p:cNvSpPr>
          <p:nvPr/>
        </p:nvSpPr>
        <p:spPr bwMode="auto">
          <a:xfrm>
            <a:off x="6705600" y="1752600"/>
            <a:ext cx="0" cy="700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9" name="Freeform 30"/>
          <p:cNvSpPr>
            <a:spLocks/>
          </p:cNvSpPr>
          <p:nvPr/>
        </p:nvSpPr>
        <p:spPr bwMode="auto">
          <a:xfrm rot="-5400000" flipH="1" flipV="1">
            <a:off x="3924300" y="1790700"/>
            <a:ext cx="1143000" cy="152400"/>
          </a:xfrm>
          <a:custGeom>
            <a:avLst/>
            <a:gdLst>
              <a:gd name="T0" fmla="*/ 0 w 672"/>
              <a:gd name="T1" fmla="*/ 2147483647 h 288"/>
              <a:gd name="T2" fmla="*/ 0 w 672"/>
              <a:gd name="T3" fmla="*/ 0 h 288"/>
              <a:gd name="T4" fmla="*/ 2147483647 w 672"/>
              <a:gd name="T5" fmla="*/ 0 h 288"/>
              <a:gd name="T6" fmla="*/ 0 60000 65536"/>
              <a:gd name="T7" fmla="*/ 0 60000 65536"/>
              <a:gd name="T8" fmla="*/ 0 60000 65536"/>
              <a:gd name="T9" fmla="*/ 0 w 672"/>
              <a:gd name="T10" fmla="*/ 0 h 288"/>
              <a:gd name="T11" fmla="*/ 672 w 672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2" h="288">
                <a:moveTo>
                  <a:pt x="0" y="288"/>
                </a:moveTo>
                <a:lnTo>
                  <a:pt x="0" y="0"/>
                </a:lnTo>
                <a:lnTo>
                  <a:pt x="672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0" name="AutoShape 33"/>
          <p:cNvSpPr>
            <a:spLocks noChangeArrowheads="1"/>
          </p:cNvSpPr>
          <p:nvPr/>
        </p:nvSpPr>
        <p:spPr bwMode="auto">
          <a:xfrm>
            <a:off x="2333625" y="1068388"/>
            <a:ext cx="685800" cy="4318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1000">
                <a:latin typeface="Arial Narrow" pitchFamily="34" charset="0"/>
              </a:rPr>
              <a:t>Landasan berfikirl </a:t>
            </a:r>
          </a:p>
        </p:txBody>
      </p:sp>
      <p:sp>
        <p:nvSpPr>
          <p:cNvPr id="20511" name="AutoShape 34"/>
          <p:cNvSpPr>
            <a:spLocks noChangeArrowheads="1"/>
          </p:cNvSpPr>
          <p:nvPr/>
        </p:nvSpPr>
        <p:spPr bwMode="auto">
          <a:xfrm>
            <a:off x="2667000" y="4876800"/>
            <a:ext cx="957263" cy="4318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1000">
                <a:latin typeface="Arial Narrow" pitchFamily="34" charset="0"/>
              </a:rPr>
              <a:t>Tambahan, Pengetahuan</a:t>
            </a:r>
          </a:p>
        </p:txBody>
      </p:sp>
      <p:sp>
        <p:nvSpPr>
          <p:cNvPr id="20512" name="AutoShape 35"/>
          <p:cNvSpPr>
            <a:spLocks noChangeArrowheads="1"/>
          </p:cNvSpPr>
          <p:nvPr/>
        </p:nvSpPr>
        <p:spPr bwMode="auto">
          <a:xfrm>
            <a:off x="2978150" y="3919538"/>
            <a:ext cx="944563" cy="26352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1000">
                <a:latin typeface="Arial Narrow" pitchFamily="34" charset="0"/>
              </a:rPr>
              <a:t>Ahli / Expert </a:t>
            </a:r>
          </a:p>
        </p:txBody>
      </p:sp>
      <p:sp>
        <p:nvSpPr>
          <p:cNvPr id="20513" name="AutoShape 36"/>
          <p:cNvSpPr>
            <a:spLocks noChangeArrowheads="1"/>
          </p:cNvSpPr>
          <p:nvPr/>
        </p:nvSpPr>
        <p:spPr bwMode="auto">
          <a:xfrm>
            <a:off x="4648200" y="3911600"/>
            <a:ext cx="944563" cy="26352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1000">
                <a:latin typeface="Arial Narrow" pitchFamily="34" charset="0"/>
              </a:rPr>
              <a:t>Pembelajaran</a:t>
            </a:r>
          </a:p>
        </p:txBody>
      </p:sp>
      <p:sp>
        <p:nvSpPr>
          <p:cNvPr id="20514" name="AutoShape 37"/>
          <p:cNvSpPr>
            <a:spLocks noChangeArrowheads="1"/>
          </p:cNvSpPr>
          <p:nvPr/>
        </p:nvSpPr>
        <p:spPr bwMode="auto">
          <a:xfrm>
            <a:off x="6019800" y="3911600"/>
            <a:ext cx="944563" cy="26352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1000">
                <a:latin typeface="Arial Narrow" pitchFamily="34" charset="0"/>
              </a:rPr>
              <a:t>Pembelajaran</a:t>
            </a:r>
          </a:p>
        </p:txBody>
      </p:sp>
      <p:sp>
        <p:nvSpPr>
          <p:cNvPr id="20515" name="AutoShape 38"/>
          <p:cNvSpPr>
            <a:spLocks noChangeArrowheads="1"/>
          </p:cNvSpPr>
          <p:nvPr/>
        </p:nvSpPr>
        <p:spPr bwMode="auto">
          <a:xfrm>
            <a:off x="5638800" y="1946275"/>
            <a:ext cx="1752600" cy="26352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1000">
                <a:latin typeface="Arial Narrow" pitchFamily="34" charset="0"/>
              </a:rPr>
              <a:t>Pertimbangan teknis / non teknis</a:t>
            </a:r>
          </a:p>
        </p:txBody>
      </p:sp>
      <p:sp>
        <p:nvSpPr>
          <p:cNvPr id="20516" name="AutoShape 39"/>
          <p:cNvSpPr>
            <a:spLocks noChangeArrowheads="1"/>
          </p:cNvSpPr>
          <p:nvPr/>
        </p:nvSpPr>
        <p:spPr bwMode="auto">
          <a:xfrm>
            <a:off x="7491413" y="1951038"/>
            <a:ext cx="1500187" cy="26352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1000">
                <a:latin typeface="Arial Narrow" pitchFamily="34" charset="0"/>
              </a:rPr>
              <a:t>Pengawasan, penyesuaian</a:t>
            </a:r>
          </a:p>
        </p:txBody>
      </p:sp>
      <p:sp>
        <p:nvSpPr>
          <p:cNvPr id="20517" name="Freeform 41"/>
          <p:cNvSpPr>
            <a:spLocks/>
          </p:cNvSpPr>
          <p:nvPr/>
        </p:nvSpPr>
        <p:spPr bwMode="auto">
          <a:xfrm>
            <a:off x="2667000" y="1600200"/>
            <a:ext cx="685800" cy="833438"/>
          </a:xfrm>
          <a:custGeom>
            <a:avLst/>
            <a:gdLst>
              <a:gd name="T0" fmla="*/ 0 w 672"/>
              <a:gd name="T1" fmla="*/ 2147483647 h 288"/>
              <a:gd name="T2" fmla="*/ 0 w 672"/>
              <a:gd name="T3" fmla="*/ 0 h 288"/>
              <a:gd name="T4" fmla="*/ 2147483647 w 672"/>
              <a:gd name="T5" fmla="*/ 0 h 288"/>
              <a:gd name="T6" fmla="*/ 0 60000 65536"/>
              <a:gd name="T7" fmla="*/ 0 60000 65536"/>
              <a:gd name="T8" fmla="*/ 0 60000 65536"/>
              <a:gd name="T9" fmla="*/ 0 w 672"/>
              <a:gd name="T10" fmla="*/ 0 h 288"/>
              <a:gd name="T11" fmla="*/ 672 w 672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2" h="288">
                <a:moveTo>
                  <a:pt x="0" y="288"/>
                </a:moveTo>
                <a:lnTo>
                  <a:pt x="0" y="0"/>
                </a:lnTo>
                <a:lnTo>
                  <a:pt x="672" y="0"/>
                </a:ln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8" name="AutoShape 42"/>
          <p:cNvSpPr>
            <a:spLocks noChangeArrowheads="1"/>
          </p:cNvSpPr>
          <p:nvPr/>
        </p:nvSpPr>
        <p:spPr bwMode="auto">
          <a:xfrm>
            <a:off x="2224088" y="1885950"/>
            <a:ext cx="957262" cy="4318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1000">
                <a:latin typeface="Arial Narrow" pitchFamily="34" charset="0"/>
              </a:rPr>
              <a:t>Membentuk perilaku</a:t>
            </a:r>
          </a:p>
        </p:txBody>
      </p:sp>
      <p:sp>
        <p:nvSpPr>
          <p:cNvPr id="20519" name="Freeform 43"/>
          <p:cNvSpPr>
            <a:spLocks/>
          </p:cNvSpPr>
          <p:nvPr/>
        </p:nvSpPr>
        <p:spPr bwMode="auto">
          <a:xfrm rot="5400000" flipV="1">
            <a:off x="4076700" y="1790700"/>
            <a:ext cx="1143000" cy="152400"/>
          </a:xfrm>
          <a:custGeom>
            <a:avLst/>
            <a:gdLst>
              <a:gd name="T0" fmla="*/ 0 w 672"/>
              <a:gd name="T1" fmla="*/ 2147483647 h 288"/>
              <a:gd name="T2" fmla="*/ 0 w 672"/>
              <a:gd name="T3" fmla="*/ 0 h 288"/>
              <a:gd name="T4" fmla="*/ 2147483647 w 672"/>
              <a:gd name="T5" fmla="*/ 0 h 288"/>
              <a:gd name="T6" fmla="*/ 0 60000 65536"/>
              <a:gd name="T7" fmla="*/ 0 60000 65536"/>
              <a:gd name="T8" fmla="*/ 0 60000 65536"/>
              <a:gd name="T9" fmla="*/ 0 w 672"/>
              <a:gd name="T10" fmla="*/ 0 h 288"/>
              <a:gd name="T11" fmla="*/ 672 w 672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2" h="288">
                <a:moveTo>
                  <a:pt x="0" y="288"/>
                </a:moveTo>
                <a:lnTo>
                  <a:pt x="0" y="0"/>
                </a:lnTo>
                <a:lnTo>
                  <a:pt x="672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20" name="Freeform 45"/>
          <p:cNvSpPr>
            <a:spLocks/>
          </p:cNvSpPr>
          <p:nvPr/>
        </p:nvSpPr>
        <p:spPr bwMode="auto">
          <a:xfrm rot="5400000" flipH="1">
            <a:off x="3840956" y="3779044"/>
            <a:ext cx="700088" cy="3352800"/>
          </a:xfrm>
          <a:custGeom>
            <a:avLst/>
            <a:gdLst>
              <a:gd name="T0" fmla="*/ 0 w 672"/>
              <a:gd name="T1" fmla="*/ 2147483647 h 288"/>
              <a:gd name="T2" fmla="*/ 0 w 672"/>
              <a:gd name="T3" fmla="*/ 0 h 288"/>
              <a:gd name="T4" fmla="*/ 2147483647 w 672"/>
              <a:gd name="T5" fmla="*/ 0 h 288"/>
              <a:gd name="T6" fmla="*/ 0 60000 65536"/>
              <a:gd name="T7" fmla="*/ 0 60000 65536"/>
              <a:gd name="T8" fmla="*/ 0 60000 65536"/>
              <a:gd name="T9" fmla="*/ 0 w 672"/>
              <a:gd name="T10" fmla="*/ 0 h 288"/>
              <a:gd name="T11" fmla="*/ 672 w 672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2" h="288">
                <a:moveTo>
                  <a:pt x="0" y="288"/>
                </a:moveTo>
                <a:lnTo>
                  <a:pt x="0" y="0"/>
                </a:lnTo>
                <a:lnTo>
                  <a:pt x="672" y="0"/>
                </a:ln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21" name="Text Box 46"/>
          <p:cNvSpPr txBox="1">
            <a:spLocks noChangeArrowheads="1"/>
          </p:cNvSpPr>
          <p:nvPr/>
        </p:nvSpPr>
        <p:spPr bwMode="auto">
          <a:xfrm>
            <a:off x="166688" y="4889500"/>
            <a:ext cx="2347912" cy="3143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176213" indent="-1762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1400" b="1" u="sng">
                <a:latin typeface="Arial" pitchFamily="34" charset="0"/>
              </a:rPr>
              <a:t>Management</a:t>
            </a:r>
          </a:p>
        </p:txBody>
      </p:sp>
      <p:sp>
        <p:nvSpPr>
          <p:cNvPr id="20522" name="AutoShape 47"/>
          <p:cNvSpPr>
            <a:spLocks noChangeArrowheads="1"/>
          </p:cNvSpPr>
          <p:nvPr/>
        </p:nvSpPr>
        <p:spPr bwMode="auto">
          <a:xfrm>
            <a:off x="457200" y="3124200"/>
            <a:ext cx="957263" cy="4318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1000">
                <a:latin typeface="Arial Narrow" pitchFamily="34" charset="0"/>
              </a:rPr>
              <a:t>Tambahan, Pengetahuan</a:t>
            </a:r>
          </a:p>
        </p:txBody>
      </p:sp>
      <p:sp>
        <p:nvSpPr>
          <p:cNvPr id="20523" name="AutoShape 48"/>
          <p:cNvSpPr>
            <a:spLocks noChangeArrowheads="1"/>
          </p:cNvSpPr>
          <p:nvPr/>
        </p:nvSpPr>
        <p:spPr bwMode="auto">
          <a:xfrm>
            <a:off x="3048000" y="5505450"/>
            <a:ext cx="1219200" cy="48577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1000">
                <a:latin typeface="Arial Narrow" pitchFamily="34" charset="0"/>
              </a:rPr>
              <a:t>Pertimbangan teknis / non teknis</a:t>
            </a:r>
          </a:p>
        </p:txBody>
      </p:sp>
      <p:sp>
        <p:nvSpPr>
          <p:cNvPr id="34860" name="Text Box 51"/>
          <p:cNvSpPr txBox="1">
            <a:spLocks noChangeArrowheads="1"/>
          </p:cNvSpPr>
          <p:nvPr/>
        </p:nvSpPr>
        <p:spPr bwMode="auto">
          <a:xfrm>
            <a:off x="7162800" y="5867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d-ID"/>
          </a:p>
        </p:txBody>
      </p:sp>
      <p:sp>
        <p:nvSpPr>
          <p:cNvPr id="20525" name="Rectangle 54"/>
          <p:cNvSpPr>
            <a:spLocks noChangeArrowheads="1"/>
          </p:cNvSpPr>
          <p:nvPr/>
        </p:nvSpPr>
        <p:spPr bwMode="auto">
          <a:xfrm>
            <a:off x="6623050" y="5622925"/>
            <a:ext cx="2147888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236538" indent="-236538">
              <a:buFontTx/>
              <a:buAutoNum type="arabicPeriod"/>
            </a:pPr>
            <a:r>
              <a:rPr lang="fi-FI" sz="1000" b="1" dirty="0">
                <a:solidFill>
                  <a:srgbClr val="000000"/>
                </a:solidFill>
                <a:latin typeface="Arial" pitchFamily="34" charset="0"/>
                <a:ea typeface="Tms Rmn" charset="0"/>
                <a:cs typeface="Arial" pitchFamily="34" charset="0"/>
              </a:rPr>
              <a:t>Dorongan Berprestasi (ACH)</a:t>
            </a:r>
          </a:p>
          <a:p>
            <a:pPr marL="236538" indent="-236538">
              <a:buFontTx/>
              <a:buAutoNum type="arabicPeriod"/>
            </a:pPr>
            <a:r>
              <a:rPr lang="fi-FI" sz="1000" b="1" dirty="0">
                <a:solidFill>
                  <a:srgbClr val="000000"/>
                </a:solidFill>
                <a:latin typeface="Arial" pitchFamily="34" charset="0"/>
                <a:ea typeface="Tms Rmn" charset="0"/>
                <a:cs typeface="Arial" pitchFamily="34" charset="0"/>
              </a:rPr>
              <a:t>Pemikiran Analitis ( AT )</a:t>
            </a:r>
          </a:p>
          <a:p>
            <a:pPr marL="236538" indent="-236538">
              <a:buFontTx/>
              <a:buAutoNum type="arabicPeriod"/>
            </a:pPr>
            <a:r>
              <a:rPr lang="fi-FI" sz="1000" b="1" dirty="0">
                <a:solidFill>
                  <a:srgbClr val="000000"/>
                </a:solidFill>
                <a:latin typeface="Arial" pitchFamily="34" charset="0"/>
                <a:ea typeface="Tms Rmn" charset="0"/>
                <a:cs typeface="Arial" pitchFamily="34" charset="0"/>
              </a:rPr>
              <a:t>Pemikiran Konseptual ( CT )</a:t>
            </a:r>
          </a:p>
          <a:p>
            <a:pPr marL="236538" indent="-236538">
              <a:buFontTx/>
              <a:buAutoNum type="arabicPeriod"/>
            </a:pPr>
            <a:r>
              <a:rPr lang="fi-FI" sz="1000" b="1" dirty="0">
                <a:solidFill>
                  <a:srgbClr val="000000"/>
                </a:solidFill>
                <a:latin typeface="Arial" pitchFamily="34" charset="0"/>
                <a:ea typeface="Tms Rmn" charset="0"/>
                <a:cs typeface="Arial" pitchFamily="34" charset="0"/>
              </a:rPr>
              <a:t>Pencarian Informasi (INF)</a:t>
            </a:r>
            <a:endParaRPr lang="fi-FI" sz="1000" b="1" dirty="0">
              <a:solidFill>
                <a:srgbClr val="000000"/>
              </a:solidFill>
              <a:latin typeface="Arial" pitchFamily="34" charset="0"/>
              <a:ea typeface="Tms Rmn" charset="0"/>
              <a:cs typeface="Times New Roman" pitchFamily="18" charset="0"/>
            </a:endParaRPr>
          </a:p>
          <a:p>
            <a:pPr marL="236538" indent="-236538">
              <a:buFontTx/>
              <a:buAutoNum type="arabicPeriod"/>
            </a:pPr>
            <a:r>
              <a:rPr lang="fi-FI" sz="1000" b="1" dirty="0">
                <a:solidFill>
                  <a:srgbClr val="000000"/>
                </a:solidFill>
                <a:latin typeface="Arial" pitchFamily="34" charset="0"/>
                <a:ea typeface="Tms Rmn" charset="0"/>
                <a:cs typeface="Times New Roman" pitchFamily="18" charset="0"/>
              </a:rPr>
              <a:t>Inisiatif (INT)</a:t>
            </a:r>
            <a:r>
              <a:rPr lang="en-US" sz="1000" b="1" dirty="0">
                <a:latin typeface="Arial" pitchFamily="34" charset="0"/>
                <a:ea typeface="Tms Rmn" charset="0"/>
                <a:cs typeface="Times New Roman" pitchFamily="18" charset="0"/>
              </a:rPr>
              <a:t> </a:t>
            </a:r>
          </a:p>
          <a:p>
            <a:pPr marL="236538" indent="-236538">
              <a:buFontTx/>
              <a:buAutoNum type="arabicPeriod"/>
            </a:pPr>
            <a:r>
              <a:rPr lang="fi-FI" sz="1000" b="1" dirty="0">
                <a:solidFill>
                  <a:srgbClr val="000000"/>
                </a:solidFill>
                <a:latin typeface="Arial" pitchFamily="34" charset="0"/>
                <a:ea typeface="Tms Rmn" charset="0"/>
                <a:cs typeface="Arial" pitchFamily="34" charset="0"/>
              </a:rPr>
              <a:t>Integritas (ING)</a:t>
            </a:r>
            <a:endParaRPr lang="fi-FI" sz="1000" b="1" dirty="0">
              <a:latin typeface="Arial" pitchFamily="34" charset="0"/>
            </a:endParaRPr>
          </a:p>
          <a:p>
            <a:pPr marL="236538" indent="-236538">
              <a:buFontTx/>
              <a:buAutoNum type="arabicPeriod"/>
            </a:pPr>
            <a:r>
              <a:rPr lang="fi-FI" sz="1000" b="1" dirty="0">
                <a:latin typeface="Arial" pitchFamily="34" charset="0"/>
              </a:rPr>
              <a:t>Pemecahan Masalah (PS)</a:t>
            </a:r>
          </a:p>
        </p:txBody>
      </p:sp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4724400" y="849313"/>
            <a:ext cx="1371600" cy="909637"/>
            <a:chOff x="2976" y="535"/>
            <a:chExt cx="864" cy="573"/>
          </a:xfrm>
        </p:grpSpPr>
        <p:sp>
          <p:nvSpPr>
            <p:cNvPr id="34865" name="Rectangle 28"/>
            <p:cNvSpPr>
              <a:spLocks noChangeArrowheads="1"/>
            </p:cNvSpPr>
            <p:nvPr/>
          </p:nvSpPr>
          <p:spPr bwMode="auto">
            <a:xfrm>
              <a:off x="2976" y="535"/>
              <a:ext cx="864" cy="573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117475" indent="-117475" algn="ctr">
                <a:lnSpc>
                  <a:spcPct val="80000"/>
                </a:lnSpc>
                <a:buClr>
                  <a:schemeClr val="hlink"/>
                </a:buClr>
                <a:buSzPct val="80000"/>
                <a:buFont typeface="Arial" pitchFamily="34" charset="0"/>
                <a:buNone/>
              </a:pPr>
              <a:r>
                <a:rPr lang="en-US" sz="1600" b="1" u="sng">
                  <a:solidFill>
                    <a:srgbClr val="000000"/>
                  </a:solidFill>
                  <a:latin typeface="Arial" pitchFamily="34" charset="0"/>
                </a:rPr>
                <a:t>Kompetensi</a:t>
              </a:r>
            </a:p>
            <a:p>
              <a:pPr marL="117475" indent="-117475" algn="ctr">
                <a:lnSpc>
                  <a:spcPct val="80000"/>
                </a:lnSpc>
                <a:buClr>
                  <a:schemeClr val="hlink"/>
                </a:buClr>
                <a:buSzPct val="80000"/>
                <a:buFont typeface="Arial" pitchFamily="34" charset="0"/>
                <a:buNone/>
              </a:pPr>
              <a:endParaRPr lang="en-US" sz="1600" b="1" u="sng">
                <a:solidFill>
                  <a:srgbClr val="000000"/>
                </a:solidFill>
                <a:latin typeface="Arial" pitchFamily="34" charset="0"/>
              </a:endParaRPr>
            </a:p>
            <a:p>
              <a:pPr marL="117475" indent="-117475" algn="ctr">
                <a:lnSpc>
                  <a:spcPct val="80000"/>
                </a:lnSpc>
                <a:buClr>
                  <a:schemeClr val="hlink"/>
                </a:buClr>
                <a:buSzPct val="80000"/>
                <a:buFont typeface="Arial" pitchFamily="34" charset="0"/>
                <a:buNone/>
              </a:pPr>
              <a:endParaRPr lang="en-US" sz="1600" b="1" u="sng">
                <a:solidFill>
                  <a:srgbClr val="000000"/>
                </a:solidFill>
                <a:latin typeface="Arial" pitchFamily="34" charset="0"/>
              </a:endParaRPr>
            </a:p>
            <a:p>
              <a:pPr marL="117475" indent="-117475" algn="ctr">
                <a:lnSpc>
                  <a:spcPct val="80000"/>
                </a:lnSpc>
                <a:buClr>
                  <a:schemeClr val="hlink"/>
                </a:buClr>
                <a:buSzPct val="80000"/>
                <a:buFont typeface="Arial" pitchFamily="34" charset="0"/>
                <a:buNone/>
              </a:pPr>
              <a:endParaRPr lang="en-US" sz="1600" b="1" u="sng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4866" name="Text Box 52"/>
            <p:cNvSpPr txBox="1">
              <a:spLocks noChangeArrowheads="1"/>
            </p:cNvSpPr>
            <p:nvPr/>
          </p:nvSpPr>
          <p:spPr bwMode="auto">
            <a:xfrm>
              <a:off x="3456" y="690"/>
              <a:ext cx="384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17475" indent="-117475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Char char="•"/>
              </a:pPr>
              <a:r>
                <a:rPr lang="en-US" sz="900">
                  <a:solidFill>
                    <a:srgbClr val="000000"/>
                  </a:solidFill>
                  <a:latin typeface="Arial" pitchFamily="34" charset="0"/>
                </a:rPr>
                <a:t>INT</a:t>
              </a:r>
            </a:p>
            <a:p>
              <a:pPr eaLnBrk="1" hangingPunct="1">
                <a:buFontTx/>
                <a:buChar char="•"/>
              </a:pPr>
              <a:r>
                <a:rPr lang="en-US" sz="900">
                  <a:solidFill>
                    <a:srgbClr val="000000"/>
                  </a:solidFill>
                  <a:latin typeface="Arial" pitchFamily="34" charset="0"/>
                </a:rPr>
                <a:t>ING</a:t>
              </a:r>
            </a:p>
            <a:p>
              <a:pPr eaLnBrk="1" hangingPunct="1">
                <a:buFontTx/>
                <a:buChar char="•"/>
              </a:pPr>
              <a:r>
                <a:rPr lang="en-US" sz="900">
                  <a:solidFill>
                    <a:srgbClr val="000000"/>
                  </a:solidFill>
                  <a:latin typeface="Arial" pitchFamily="34" charset="0"/>
                </a:rPr>
                <a:t>PS</a:t>
              </a:r>
              <a:endParaRPr lang="en-US" sz="900">
                <a:latin typeface="Arial" pitchFamily="34" charset="0"/>
              </a:endParaRPr>
            </a:p>
          </p:txBody>
        </p:sp>
        <p:sp>
          <p:nvSpPr>
            <p:cNvPr id="34867" name="Text Box 53"/>
            <p:cNvSpPr txBox="1">
              <a:spLocks noChangeArrowheads="1"/>
            </p:cNvSpPr>
            <p:nvPr/>
          </p:nvSpPr>
          <p:spPr bwMode="auto">
            <a:xfrm>
              <a:off x="2976" y="690"/>
              <a:ext cx="384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17475" indent="-117475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Char char="•"/>
              </a:pPr>
              <a:r>
                <a:rPr lang="en-US" sz="900">
                  <a:solidFill>
                    <a:srgbClr val="000000"/>
                  </a:solidFill>
                  <a:latin typeface="Arial" pitchFamily="34" charset="0"/>
                </a:rPr>
                <a:t>ACH</a:t>
              </a:r>
            </a:p>
            <a:p>
              <a:pPr eaLnBrk="1" hangingPunct="1">
                <a:buFontTx/>
                <a:buChar char="•"/>
              </a:pPr>
              <a:r>
                <a:rPr lang="en-US" sz="900">
                  <a:solidFill>
                    <a:srgbClr val="000000"/>
                  </a:solidFill>
                  <a:latin typeface="Arial" pitchFamily="34" charset="0"/>
                </a:rPr>
                <a:t>AT</a:t>
              </a:r>
            </a:p>
            <a:p>
              <a:pPr eaLnBrk="1" hangingPunct="1">
                <a:buFontTx/>
                <a:buChar char="•"/>
              </a:pPr>
              <a:r>
                <a:rPr lang="en-US" sz="900">
                  <a:solidFill>
                    <a:srgbClr val="000000"/>
                  </a:solidFill>
                  <a:latin typeface="Arial" pitchFamily="34" charset="0"/>
                </a:rPr>
                <a:t>CT</a:t>
              </a:r>
            </a:p>
            <a:p>
              <a:pPr eaLnBrk="1" hangingPunct="1">
                <a:buFontTx/>
                <a:buChar char="•"/>
              </a:pPr>
              <a:r>
                <a:rPr lang="en-US" sz="900">
                  <a:solidFill>
                    <a:srgbClr val="000000"/>
                  </a:solidFill>
                  <a:latin typeface="Arial" pitchFamily="34" charset="0"/>
                </a:rPr>
                <a:t>INF</a:t>
              </a:r>
              <a:endParaRPr lang="en-US" sz="900">
                <a:latin typeface="Arial" pitchFamily="34" charset="0"/>
              </a:endParaRPr>
            </a:p>
          </p:txBody>
        </p:sp>
      </p:grpSp>
      <p:sp>
        <p:nvSpPr>
          <p:cNvPr id="20527" name="AutoShape 57"/>
          <p:cNvSpPr>
            <a:spLocks noChangeArrowheads="1"/>
          </p:cNvSpPr>
          <p:nvPr/>
        </p:nvSpPr>
        <p:spPr bwMode="auto">
          <a:xfrm>
            <a:off x="457200" y="2082800"/>
            <a:ext cx="920750" cy="4318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1000">
                <a:latin typeface="Arial Narrow" pitchFamily="34" charset="0"/>
              </a:rPr>
              <a:t>Dasar Ilmu Pengetahuan</a:t>
            </a:r>
          </a:p>
        </p:txBody>
      </p:sp>
      <p:sp>
        <p:nvSpPr>
          <p:cNvPr id="20528" name="Freeform 61"/>
          <p:cNvSpPr>
            <a:spLocks/>
          </p:cNvSpPr>
          <p:nvPr/>
        </p:nvSpPr>
        <p:spPr bwMode="auto">
          <a:xfrm>
            <a:off x="2590800" y="4343400"/>
            <a:ext cx="1524000" cy="304800"/>
          </a:xfrm>
          <a:custGeom>
            <a:avLst/>
            <a:gdLst>
              <a:gd name="T0" fmla="*/ 2147483647 w 1008"/>
              <a:gd name="T1" fmla="*/ 2147483647 h 192"/>
              <a:gd name="T2" fmla="*/ 2147483647 w 1008"/>
              <a:gd name="T3" fmla="*/ 2147483647 h 192"/>
              <a:gd name="T4" fmla="*/ 2147483647 w 1008"/>
              <a:gd name="T5" fmla="*/ 0 h 192"/>
              <a:gd name="T6" fmla="*/ 0 w 1008"/>
              <a:gd name="T7" fmla="*/ 0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1008"/>
              <a:gd name="T13" fmla="*/ 0 h 192"/>
              <a:gd name="T14" fmla="*/ 1008 w 1008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08" h="192">
                <a:moveTo>
                  <a:pt x="1008" y="192"/>
                </a:moveTo>
                <a:lnTo>
                  <a:pt x="576" y="192"/>
                </a:lnTo>
                <a:lnTo>
                  <a:pt x="576" y="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0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0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0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0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0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0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0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0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0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  <p:bldP spid="20484" grpId="0" animBg="1"/>
      <p:bldP spid="20485" grpId="0" animBg="1"/>
      <p:bldP spid="20486" grpId="0" animBg="1"/>
      <p:bldP spid="20487" grpId="0" animBg="1"/>
      <p:bldP spid="20488" grpId="0" animBg="1"/>
      <p:bldP spid="20489" grpId="0" animBg="1"/>
      <p:bldP spid="20490" grpId="0" animBg="1"/>
      <p:bldP spid="20491" grpId="0" animBg="1"/>
      <p:bldP spid="20492" grpId="0" animBg="1"/>
      <p:bldP spid="20493" grpId="0" animBg="1"/>
      <p:bldP spid="20494" grpId="0" animBg="1"/>
      <p:bldP spid="20495" grpId="0" animBg="1"/>
      <p:bldP spid="20496" grpId="0" animBg="1"/>
      <p:bldP spid="20497" grpId="0" animBg="1"/>
      <p:bldP spid="20498" grpId="0" animBg="1"/>
      <p:bldP spid="20499" grpId="0" animBg="1"/>
      <p:bldP spid="20500" grpId="0" animBg="1"/>
      <p:bldP spid="20501" grpId="0" animBg="1"/>
      <p:bldP spid="20502" grpId="0" animBg="1"/>
      <p:bldP spid="20503" grpId="0" animBg="1"/>
      <p:bldP spid="20504" grpId="0" animBg="1"/>
      <p:bldP spid="20505" grpId="0" animBg="1"/>
      <p:bldP spid="20506" grpId="0" animBg="1"/>
      <p:bldP spid="20507" grpId="0" animBg="1"/>
      <p:bldP spid="20508" grpId="0" animBg="1"/>
      <p:bldP spid="20509" grpId="0" animBg="1"/>
      <p:bldP spid="20510" grpId="0" animBg="1"/>
      <p:bldP spid="20511" grpId="0" animBg="1"/>
      <p:bldP spid="20512" grpId="0" animBg="1"/>
      <p:bldP spid="20513" grpId="0" animBg="1"/>
      <p:bldP spid="20514" grpId="0" animBg="1"/>
      <p:bldP spid="20515" grpId="0" animBg="1"/>
      <p:bldP spid="20516" grpId="0" animBg="1"/>
      <p:bldP spid="20517" grpId="0" animBg="1"/>
      <p:bldP spid="20518" grpId="0" animBg="1"/>
      <p:bldP spid="20519" grpId="0" animBg="1"/>
      <p:bldP spid="20520" grpId="0" animBg="1"/>
      <p:bldP spid="20521" grpId="0" animBg="1"/>
      <p:bldP spid="20522" grpId="0" animBg="1"/>
      <p:bldP spid="20523" grpId="0" animBg="1"/>
      <p:bldP spid="20525" grpId="0"/>
      <p:bldP spid="20527" grpId="0" animBg="1"/>
      <p:bldP spid="2052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37000">
              <a:schemeClr val="accent1">
                <a:tint val="66000"/>
                <a:satMod val="160000"/>
                <a:alpha val="73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4"/>
          <p:cNvSpPr>
            <a:spLocks noChangeArrowheads="1"/>
          </p:cNvSpPr>
          <p:nvPr/>
        </p:nvSpPr>
        <p:spPr bwMode="auto">
          <a:xfrm>
            <a:off x="838200" y="1524000"/>
            <a:ext cx="76962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574675" indent="-574675">
              <a:buFontTx/>
              <a:buAutoNum type="arabicPeriod"/>
            </a:pPr>
            <a:r>
              <a:rPr lang="fi-FI" sz="3600" b="1" dirty="0">
                <a:solidFill>
                  <a:srgbClr val="000000"/>
                </a:solidFill>
                <a:latin typeface="Arial" pitchFamily="34" charset="0"/>
                <a:ea typeface="Tms Rmn" charset="0"/>
                <a:cs typeface="Arial" pitchFamily="34" charset="0"/>
              </a:rPr>
              <a:t>Dorongan Berprestasi (ACH)</a:t>
            </a:r>
          </a:p>
          <a:p>
            <a:pPr marL="574675" indent="-574675">
              <a:buFontTx/>
              <a:buAutoNum type="arabicPeriod"/>
            </a:pPr>
            <a:r>
              <a:rPr lang="fi-FI" sz="3600" b="1" dirty="0">
                <a:solidFill>
                  <a:srgbClr val="000000"/>
                </a:solidFill>
                <a:latin typeface="Arial" pitchFamily="34" charset="0"/>
                <a:ea typeface="Tms Rmn" charset="0"/>
                <a:cs typeface="Arial" pitchFamily="34" charset="0"/>
              </a:rPr>
              <a:t>Pemikiran Analitis ( AT )</a:t>
            </a:r>
          </a:p>
          <a:p>
            <a:pPr marL="574675" indent="-574675">
              <a:buFontTx/>
              <a:buAutoNum type="arabicPeriod"/>
            </a:pPr>
            <a:r>
              <a:rPr lang="fi-FI" sz="3600" b="1" dirty="0">
                <a:solidFill>
                  <a:srgbClr val="000000"/>
                </a:solidFill>
                <a:latin typeface="Arial" pitchFamily="34" charset="0"/>
                <a:ea typeface="Tms Rmn" charset="0"/>
                <a:cs typeface="Arial" pitchFamily="34" charset="0"/>
              </a:rPr>
              <a:t>Pemikiran Konseptual ( CT )</a:t>
            </a:r>
          </a:p>
          <a:p>
            <a:pPr marL="574675" indent="-574675">
              <a:buFontTx/>
              <a:buAutoNum type="arabicPeriod"/>
            </a:pPr>
            <a:r>
              <a:rPr lang="fi-FI" sz="3600" b="1" dirty="0">
                <a:solidFill>
                  <a:srgbClr val="000000"/>
                </a:solidFill>
                <a:latin typeface="Arial" pitchFamily="34" charset="0"/>
                <a:ea typeface="Tms Rmn" charset="0"/>
                <a:cs typeface="Arial" pitchFamily="34" charset="0"/>
              </a:rPr>
              <a:t>Pencarian Informasi (INF)</a:t>
            </a:r>
            <a:endParaRPr lang="fi-FI" sz="3600" b="1" dirty="0">
              <a:solidFill>
                <a:srgbClr val="000000"/>
              </a:solidFill>
              <a:latin typeface="Arial" pitchFamily="34" charset="0"/>
              <a:ea typeface="Tms Rmn" charset="0"/>
              <a:cs typeface="Times New Roman" pitchFamily="18" charset="0"/>
            </a:endParaRPr>
          </a:p>
          <a:p>
            <a:pPr marL="574675" indent="-574675">
              <a:buFontTx/>
              <a:buAutoNum type="arabicPeriod"/>
            </a:pPr>
            <a:r>
              <a:rPr lang="fi-FI" sz="3600" b="1" dirty="0">
                <a:solidFill>
                  <a:srgbClr val="000000"/>
                </a:solidFill>
                <a:latin typeface="Arial" pitchFamily="34" charset="0"/>
                <a:ea typeface="Tms Rmn" charset="0"/>
                <a:cs typeface="Times New Roman" pitchFamily="18" charset="0"/>
              </a:rPr>
              <a:t>Inisiatif (INT)</a:t>
            </a:r>
            <a:r>
              <a:rPr lang="en-US" sz="3600" b="1" dirty="0">
                <a:latin typeface="Arial" pitchFamily="34" charset="0"/>
                <a:ea typeface="Tms Rmn" charset="0"/>
                <a:cs typeface="Times New Roman" pitchFamily="18" charset="0"/>
              </a:rPr>
              <a:t> </a:t>
            </a:r>
          </a:p>
          <a:p>
            <a:pPr marL="574675" indent="-574675">
              <a:buFontTx/>
              <a:buAutoNum type="arabicPeriod"/>
            </a:pPr>
            <a:r>
              <a:rPr lang="fi-FI" sz="3600" b="1" dirty="0">
                <a:solidFill>
                  <a:srgbClr val="000000"/>
                </a:solidFill>
                <a:latin typeface="Arial" pitchFamily="34" charset="0"/>
                <a:ea typeface="Tms Rmn" charset="0"/>
                <a:cs typeface="Arial" pitchFamily="34" charset="0"/>
              </a:rPr>
              <a:t>Integritas (ING)</a:t>
            </a:r>
            <a:endParaRPr lang="fi-FI" sz="3600" b="1" dirty="0">
              <a:latin typeface="Arial" pitchFamily="34" charset="0"/>
            </a:endParaRPr>
          </a:p>
          <a:p>
            <a:pPr marL="574675" indent="-574675">
              <a:buFontTx/>
              <a:buAutoNum type="arabicPeriod"/>
            </a:pPr>
            <a:r>
              <a:rPr lang="fi-FI" sz="3600" b="1" dirty="0">
                <a:latin typeface="Arial" pitchFamily="34" charset="0"/>
              </a:rPr>
              <a:t>Pemecahan Masalah (PS)</a:t>
            </a:r>
          </a:p>
        </p:txBody>
      </p:sp>
      <p:sp>
        <p:nvSpPr>
          <p:cNvPr id="54" name="Rectangle 53"/>
          <p:cNvSpPr/>
          <p:nvPr/>
        </p:nvSpPr>
        <p:spPr>
          <a:xfrm>
            <a:off x="0" y="38100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LEADERSHIP COMPETENCIES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582681" y="462778"/>
            <a:ext cx="5668207" cy="495803"/>
          </a:xfrm>
          <a:prstGeom prst="rect">
            <a:avLst/>
          </a:prstGeom>
          <a:noFill/>
        </p:spPr>
        <p:txBody>
          <a:bodyPr wrap="none" lIns="64288" tIns="32144" rIns="64288" bIns="32144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64288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en-US" sz="2800" b="1" kern="0" dirty="0" err="1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Peran</a:t>
            </a:r>
            <a:r>
              <a:rPr lang="en-US" sz="2800" b="1" kern="0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kern="0" dirty="0" err="1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Pokok</a:t>
            </a:r>
            <a:r>
              <a:rPr lang="en-US" sz="2800" b="1" kern="0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kern="0" dirty="0" err="1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Pemimpin</a:t>
            </a:r>
            <a:r>
              <a:rPr lang="en-US" sz="2800" b="1" kern="0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= DMG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059" y="932201"/>
            <a:ext cx="8056457" cy="5372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285750" y="2678907"/>
            <a:ext cx="2096116" cy="1465299"/>
          </a:xfrm>
          <a:prstGeom prst="rect">
            <a:avLst/>
          </a:prstGeom>
          <a:noFill/>
        </p:spPr>
        <p:txBody>
          <a:bodyPr wrap="square" lIns="64288" tIns="32144" rIns="64288" bIns="32144" rtlCol="0">
            <a:spAutoFit/>
          </a:bodyPr>
          <a:lstStyle/>
          <a:p>
            <a:pPr algn="l"/>
            <a:r>
              <a:rPr lang="en-US" sz="1300" dirty="0" err="1">
                <a:latin typeface="Arial" pitchFamily="34" charset="0"/>
                <a:cs typeface="Arial" pitchFamily="34" charset="0"/>
              </a:rPr>
              <a:t>Gunakan</a:t>
            </a:r>
            <a:r>
              <a:rPr lang="en-US" sz="1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>
                <a:latin typeface="Arial" pitchFamily="34" charset="0"/>
                <a:cs typeface="Arial" pitchFamily="34" charset="0"/>
              </a:rPr>
              <a:t>akal</a:t>
            </a:r>
            <a:r>
              <a:rPr lang="en-US" sz="1300" dirty="0">
                <a:latin typeface="Arial" pitchFamily="34" charset="0"/>
                <a:cs typeface="Arial" pitchFamily="34" charset="0"/>
              </a:rPr>
              <a:t> / </a:t>
            </a:r>
            <a:r>
              <a:rPr lang="en-US" sz="1300" dirty="0" err="1">
                <a:latin typeface="Arial" pitchFamily="34" charset="0"/>
                <a:cs typeface="Arial" pitchFamily="34" charset="0"/>
              </a:rPr>
              <a:t>pikiran</a:t>
            </a:r>
            <a:r>
              <a:rPr lang="en-US" sz="1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>
                <a:latin typeface="Arial" pitchFamily="34" charset="0"/>
                <a:cs typeface="Arial" pitchFamily="34" charset="0"/>
              </a:rPr>
              <a:t>anda</a:t>
            </a:r>
            <a:r>
              <a:rPr lang="en-US" sz="1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1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>
                <a:latin typeface="Arial" pitchFamily="34" charset="0"/>
                <a:cs typeface="Arial" pitchFamily="34" charset="0"/>
              </a:rPr>
              <a:t>merumuskan</a:t>
            </a:r>
            <a:r>
              <a:rPr lang="en-US" sz="1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>
                <a:latin typeface="Arial" pitchFamily="34" charset="0"/>
                <a:cs typeface="Arial" pitchFamily="34" charset="0"/>
              </a:rPr>
              <a:t>arah</a:t>
            </a:r>
            <a:r>
              <a:rPr lang="en-US" sz="13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300" dirty="0" err="1">
                <a:latin typeface="Arial" pitchFamily="34" charset="0"/>
                <a:cs typeface="Arial" pitchFamily="34" charset="0"/>
              </a:rPr>
              <a:t>strategi</a:t>
            </a:r>
            <a:r>
              <a:rPr lang="en-US" sz="13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300" dirty="0" err="1">
                <a:latin typeface="Arial" pitchFamily="34" charset="0"/>
                <a:cs typeface="Arial" pitchFamily="34" charset="0"/>
              </a:rPr>
              <a:t>sampai</a:t>
            </a:r>
            <a:r>
              <a:rPr lang="en-US" sz="1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>
                <a:latin typeface="Arial" pitchFamily="34" charset="0"/>
                <a:cs typeface="Arial" pitchFamily="34" charset="0"/>
              </a:rPr>
              <a:t>penjabaran</a:t>
            </a:r>
            <a:r>
              <a:rPr lang="en-US" sz="1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>
                <a:latin typeface="Arial" pitchFamily="34" charset="0"/>
                <a:cs typeface="Arial" pitchFamily="34" charset="0"/>
              </a:rPr>
              <a:t>menjdi</a:t>
            </a:r>
            <a:r>
              <a:rPr lang="en-US" sz="1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>
                <a:latin typeface="Arial" pitchFamily="34" charset="0"/>
                <a:cs typeface="Arial" pitchFamily="34" charset="0"/>
              </a:rPr>
              <a:t>aktifitas</a:t>
            </a:r>
            <a:r>
              <a:rPr lang="en-US" sz="1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>
                <a:latin typeface="Arial" pitchFamily="34" charset="0"/>
                <a:cs typeface="Arial" pitchFamily="34" charset="0"/>
              </a:rPr>
              <a:t>setiap</a:t>
            </a:r>
            <a:r>
              <a:rPr lang="en-US" sz="1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>
                <a:latin typeface="Arial" pitchFamily="34" charset="0"/>
                <a:cs typeface="Arial" pitchFamily="34" charset="0"/>
              </a:rPr>
              <a:t>fungsi</a:t>
            </a:r>
            <a:r>
              <a:rPr lang="en-US" sz="1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1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>
                <a:latin typeface="Arial" pitchFamily="34" charset="0"/>
                <a:cs typeface="Arial" pitchFamily="34" charset="0"/>
              </a:rPr>
              <a:t>sasaran</a:t>
            </a:r>
            <a:r>
              <a:rPr lang="en-US" sz="13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300" dirty="0" err="1">
                <a:latin typeface="Arial" pitchFamily="34" charset="0"/>
                <a:cs typeface="Arial" pitchFamily="34" charset="0"/>
              </a:rPr>
              <a:t>harus</a:t>
            </a:r>
            <a:r>
              <a:rPr lang="en-US" sz="1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>
                <a:latin typeface="Arial" pitchFamily="34" charset="0"/>
                <a:cs typeface="Arial" pitchFamily="34" charset="0"/>
              </a:rPr>
              <a:t>dicapai</a:t>
            </a:r>
            <a:r>
              <a:rPr lang="en-US" sz="13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25766" y="1157957"/>
            <a:ext cx="2839641" cy="1065190"/>
          </a:xfrm>
          <a:prstGeom prst="rect">
            <a:avLst/>
          </a:prstGeom>
          <a:noFill/>
        </p:spPr>
        <p:txBody>
          <a:bodyPr wrap="square" lIns="64288" tIns="32144" rIns="64288" bIns="32144" rtlCol="0">
            <a:spAutoFit/>
          </a:bodyPr>
          <a:lstStyle/>
          <a:p>
            <a:pPr algn="l"/>
            <a:r>
              <a:rPr lang="en-US" sz="1300" dirty="0" err="1">
                <a:latin typeface="Arial" pitchFamily="34" charset="0"/>
                <a:cs typeface="Arial" pitchFamily="34" charset="0"/>
              </a:rPr>
              <a:t>Gunakan</a:t>
            </a:r>
            <a:r>
              <a:rPr lang="en-US" sz="1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>
                <a:latin typeface="Arial" pitchFamily="34" charset="0"/>
                <a:cs typeface="Arial" pitchFamily="34" charset="0"/>
              </a:rPr>
              <a:t>perasaan</a:t>
            </a:r>
            <a:r>
              <a:rPr lang="en-US" sz="1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1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>
                <a:latin typeface="Arial" pitchFamily="34" charset="0"/>
                <a:cs typeface="Arial" pitchFamily="34" charset="0"/>
              </a:rPr>
              <a:t>hati</a:t>
            </a:r>
            <a:r>
              <a:rPr lang="en-US" sz="1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>
                <a:latin typeface="Arial" pitchFamily="34" charset="0"/>
                <a:cs typeface="Arial" pitchFamily="34" charset="0"/>
              </a:rPr>
              <a:t>anda</a:t>
            </a:r>
            <a:r>
              <a:rPr lang="en-US" sz="13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1300" dirty="0" err="1">
                <a:latin typeface="Arial" pitchFamily="34" charset="0"/>
                <a:cs typeface="Arial" pitchFamily="34" charset="0"/>
              </a:rPr>
              <a:t>empati</a:t>
            </a:r>
            <a:r>
              <a:rPr lang="en-US" sz="1300" dirty="0">
                <a:latin typeface="Arial" pitchFamily="34" charset="0"/>
                <a:cs typeface="Arial" pitchFamily="34" charset="0"/>
              </a:rPr>
              <a:t>) </a:t>
            </a:r>
            <a:r>
              <a:rPr lang="en-US" sz="13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1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>
                <a:latin typeface="Arial" pitchFamily="34" charset="0"/>
                <a:cs typeface="Arial" pitchFamily="34" charset="0"/>
              </a:rPr>
              <a:t>memotifasi</a:t>
            </a:r>
            <a:r>
              <a:rPr lang="en-US" sz="1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>
                <a:latin typeface="Arial" pitchFamily="34" charset="0"/>
                <a:cs typeface="Arial" pitchFamily="34" charset="0"/>
              </a:rPr>
              <a:t>setiap</a:t>
            </a:r>
            <a:r>
              <a:rPr lang="en-US" sz="1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>
                <a:latin typeface="Arial" pitchFamily="34" charset="0"/>
                <a:cs typeface="Arial" pitchFamily="34" charset="0"/>
              </a:rPr>
              <a:t>orang</a:t>
            </a:r>
            <a:r>
              <a:rPr lang="en-US" sz="1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didalam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300" dirty="0" err="1">
                <a:latin typeface="Arial" pitchFamily="34" charset="0"/>
                <a:cs typeface="Arial" pitchFamily="34" charset="0"/>
              </a:rPr>
              <a:t>organisasi</a:t>
            </a:r>
            <a:r>
              <a:rPr lang="en-US" sz="1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1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>
                <a:latin typeface="Arial" pitchFamily="34" charset="0"/>
                <a:cs typeface="Arial" pitchFamily="34" charset="0"/>
              </a:rPr>
              <a:t>diluar</a:t>
            </a:r>
            <a:r>
              <a:rPr lang="en-US" sz="1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>
                <a:latin typeface="Arial" pitchFamily="34" charset="0"/>
                <a:cs typeface="Arial" pitchFamily="34" charset="0"/>
              </a:rPr>
              <a:t>organisasi</a:t>
            </a:r>
            <a:r>
              <a:rPr lang="en-US" sz="1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terkait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>
                <a:latin typeface="Arial" pitchFamily="34" charset="0"/>
                <a:cs typeface="Arial" pitchFamily="34" charset="0"/>
              </a:rPr>
              <a:t>agar </a:t>
            </a:r>
            <a:r>
              <a:rPr lang="en-US" sz="1300" dirty="0" err="1">
                <a:latin typeface="Arial" pitchFamily="34" charset="0"/>
                <a:cs typeface="Arial" pitchFamily="34" charset="0"/>
              </a:rPr>
              <a:t>melakukan</a:t>
            </a:r>
            <a:r>
              <a:rPr lang="en-US" sz="1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>
                <a:latin typeface="Arial" pitchFamily="34" charset="0"/>
                <a:cs typeface="Arial" pitchFamily="34" charset="0"/>
              </a:rPr>
              <a:t>aktifitas</a:t>
            </a:r>
            <a:r>
              <a:rPr lang="en-US" sz="13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3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1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>
                <a:latin typeface="Arial" pitchFamily="34" charset="0"/>
                <a:cs typeface="Arial" pitchFamily="34" charset="0"/>
              </a:rPr>
              <a:t>mencapai</a:t>
            </a:r>
            <a:r>
              <a:rPr lang="en-US" sz="1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>
                <a:latin typeface="Arial" pitchFamily="34" charset="0"/>
                <a:cs typeface="Arial" pitchFamily="34" charset="0"/>
              </a:rPr>
              <a:t>sasaran</a:t>
            </a:r>
            <a:r>
              <a:rPr lang="en-US" sz="13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14400" y="5105400"/>
            <a:ext cx="2881490" cy="1065190"/>
          </a:xfrm>
          <a:prstGeom prst="rect">
            <a:avLst/>
          </a:prstGeom>
          <a:noFill/>
        </p:spPr>
        <p:txBody>
          <a:bodyPr wrap="square" lIns="64288" tIns="32144" rIns="64288" bIns="32144" rtlCol="0">
            <a:spAutoFit/>
          </a:bodyPr>
          <a:lstStyle/>
          <a:p>
            <a:pPr algn="l"/>
            <a:r>
              <a:rPr lang="en-US" sz="1300" dirty="0" err="1">
                <a:latin typeface="Arial" pitchFamily="34" charset="0"/>
                <a:cs typeface="Arial" pitchFamily="34" charset="0"/>
              </a:rPr>
              <a:t>Lakukan</a:t>
            </a:r>
            <a:r>
              <a:rPr lang="en-US" sz="1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300" dirty="0" err="1">
                <a:latin typeface="Arial" pitchFamily="34" charset="0"/>
                <a:cs typeface="Arial" pitchFamily="34" charset="0"/>
              </a:rPr>
              <a:t>tindakan</a:t>
            </a:r>
            <a:r>
              <a:rPr lang="en-US" sz="13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tepat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1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>
                <a:latin typeface="Arial" pitchFamily="34" charset="0"/>
                <a:cs typeface="Arial" pitchFamily="34" charset="0"/>
              </a:rPr>
              <a:t>memberi</a:t>
            </a:r>
            <a:r>
              <a:rPr lang="en-US" sz="1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>
                <a:latin typeface="Arial" pitchFamily="34" charset="0"/>
                <a:cs typeface="Arial" pitchFamily="34" charset="0"/>
              </a:rPr>
              <a:t>bimbingan</a:t>
            </a:r>
            <a:r>
              <a:rPr lang="en-US" sz="1300" dirty="0">
                <a:latin typeface="Arial" pitchFamily="34" charset="0"/>
                <a:cs typeface="Arial" pitchFamily="34" charset="0"/>
              </a:rPr>
              <a:t>, counseling, coaching , </a:t>
            </a:r>
            <a:r>
              <a:rPr lang="en-US" sz="1300" dirty="0" err="1">
                <a:latin typeface="Arial" pitchFamily="34" charset="0"/>
                <a:cs typeface="Arial" pitchFamily="34" charset="0"/>
              </a:rPr>
              <a:t>serta</a:t>
            </a:r>
            <a:r>
              <a:rPr lang="en-US" sz="1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>
                <a:latin typeface="Arial" pitchFamily="34" charset="0"/>
                <a:cs typeface="Arial" pitchFamily="34" charset="0"/>
              </a:rPr>
              <a:t>keteladanan</a:t>
            </a:r>
            <a:r>
              <a:rPr lang="en-US" sz="13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300" dirty="0" err="1">
                <a:latin typeface="Arial" pitchFamily="34" charset="0"/>
                <a:cs typeface="Arial" pitchFamily="34" charset="0"/>
              </a:rPr>
              <a:t>jelas</a:t>
            </a:r>
            <a:r>
              <a:rPr lang="en-US" sz="13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300" dirty="0" err="1">
                <a:latin typeface="Arial" pitchFamily="34" charset="0"/>
                <a:cs typeface="Arial" pitchFamily="34" charset="0"/>
              </a:rPr>
              <a:t>tidak</a:t>
            </a:r>
            <a:r>
              <a:rPr lang="en-US" sz="1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>
                <a:latin typeface="Arial" pitchFamily="34" charset="0"/>
                <a:cs typeface="Arial" pitchFamily="34" charset="0"/>
              </a:rPr>
              <a:t>membingungkan</a:t>
            </a:r>
            <a:endParaRPr lang="en-US" sz="1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07969" y="4118191"/>
            <a:ext cx="2326174" cy="1065190"/>
          </a:xfrm>
          <a:prstGeom prst="rect">
            <a:avLst/>
          </a:prstGeom>
          <a:noFill/>
        </p:spPr>
        <p:txBody>
          <a:bodyPr wrap="square" lIns="64288" tIns="32144" rIns="64288" bIns="32144" rtlCol="0">
            <a:spAutoFit/>
          </a:bodyPr>
          <a:lstStyle/>
          <a:p>
            <a:pPr algn="l"/>
            <a:r>
              <a:rPr lang="en-US" sz="1300" dirty="0" err="1">
                <a:latin typeface="Arial" pitchFamily="34" charset="0"/>
                <a:cs typeface="Arial" pitchFamily="34" charset="0"/>
              </a:rPr>
              <a:t>Lakukan</a:t>
            </a:r>
            <a:r>
              <a:rPr lang="en-US" sz="1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>
                <a:latin typeface="Arial" pitchFamily="34" charset="0"/>
                <a:cs typeface="Arial" pitchFamily="34" charset="0"/>
              </a:rPr>
              <a:t>peran</a:t>
            </a:r>
            <a:r>
              <a:rPr lang="en-US" sz="1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kepemimpinan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>
                <a:latin typeface="Arial" pitchFamily="34" charset="0"/>
                <a:cs typeface="Arial" pitchFamily="34" charset="0"/>
              </a:rPr>
              <a:t>ini</a:t>
            </a:r>
            <a:r>
              <a:rPr lang="en-US" sz="1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1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DMG </a:t>
            </a:r>
            <a:r>
              <a:rPr lang="en-US" sz="1300" dirty="0" err="1">
                <a:latin typeface="Arial" pitchFamily="34" charset="0"/>
                <a:cs typeface="Arial" pitchFamily="34" charset="0"/>
              </a:rPr>
              <a:t>secara</a:t>
            </a:r>
            <a:r>
              <a:rPr lang="en-US" sz="1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>
                <a:latin typeface="Arial" pitchFamily="34" charset="0"/>
                <a:cs typeface="Arial" pitchFamily="34" charset="0"/>
              </a:rPr>
              <a:t>konsisten</a:t>
            </a:r>
            <a:r>
              <a:rPr lang="en-US" sz="1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>
                <a:latin typeface="Arial" pitchFamily="34" charset="0"/>
                <a:cs typeface="Arial" pitchFamily="34" charset="0"/>
              </a:rPr>
              <a:t>sehingga</a:t>
            </a:r>
            <a:r>
              <a:rPr lang="en-US" sz="1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>
                <a:latin typeface="Arial" pitchFamily="34" charset="0"/>
                <a:cs typeface="Arial" pitchFamily="34" charset="0"/>
              </a:rPr>
              <a:t>anda</a:t>
            </a:r>
            <a:r>
              <a:rPr lang="en-US" sz="1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>
                <a:latin typeface="Arial" pitchFamily="34" charset="0"/>
                <a:cs typeface="Arial" pitchFamily="34" charset="0"/>
              </a:rPr>
              <a:t>mendapat</a:t>
            </a:r>
            <a:r>
              <a:rPr lang="en-US" sz="1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kepercayaan</a:t>
            </a:r>
            <a:endParaRPr lang="en-US" sz="13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2088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3394" b="2222"/>
          <a:stretch>
            <a:fillRect/>
          </a:stretch>
        </p:blipFill>
        <p:spPr bwMode="auto">
          <a:xfrm>
            <a:off x="990599" y="29496"/>
            <a:ext cx="7457089" cy="6858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74850"/>
            <a:ext cx="7772400" cy="844550"/>
          </a:xfrm>
          <a:effectLst>
            <a:outerShdw dist="63500" dir="2212194" algn="ctr" rotWithShape="0">
              <a:srgbClr val="FFFFFF"/>
            </a:outerShdw>
          </a:effectLst>
        </p:spPr>
        <p:txBody>
          <a:bodyPr/>
          <a:lstStyle/>
          <a:p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PROSES PROYEK INVESTASI</a:t>
            </a:r>
            <a:br>
              <a:rPr lang="en-US" sz="6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6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Tujuan</a:t>
            </a:r>
            <a:endParaRPr lang="id-ID" b="1" dirty="0">
              <a:solidFill>
                <a:srgbClr val="FFC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en-US" sz="3200" dirty="0" err="1" smtClean="0"/>
              <a:t>Peserta</a:t>
            </a:r>
            <a:r>
              <a:rPr lang="en-US" sz="3200" dirty="0" smtClean="0"/>
              <a:t> </a:t>
            </a:r>
            <a:r>
              <a:rPr lang="en-US" sz="3200" dirty="0" err="1" smtClean="0"/>
              <a:t>mata</a:t>
            </a:r>
            <a:r>
              <a:rPr lang="en-US" sz="3200" dirty="0" smtClean="0"/>
              <a:t> </a:t>
            </a:r>
            <a:r>
              <a:rPr lang="en-US" sz="3200" dirty="0" err="1" smtClean="0"/>
              <a:t>kuliah</a:t>
            </a:r>
            <a:r>
              <a:rPr lang="en-US" sz="3200" dirty="0" smtClean="0"/>
              <a:t> </a:t>
            </a:r>
            <a:r>
              <a:rPr lang="en-US" sz="3200" dirty="0" err="1" smtClean="0"/>
              <a:t>Kapita</a:t>
            </a:r>
            <a:r>
              <a:rPr lang="en-US" sz="3200" dirty="0" smtClean="0"/>
              <a:t> </a:t>
            </a:r>
            <a:r>
              <a:rPr lang="en-US" sz="3200" dirty="0" err="1" smtClean="0"/>
              <a:t>Selekta</a:t>
            </a:r>
            <a:r>
              <a:rPr lang="en-US" sz="3200" dirty="0" smtClean="0"/>
              <a:t> </a:t>
            </a:r>
            <a:r>
              <a:rPr lang="en-US" sz="3200" dirty="0" err="1" smtClean="0"/>
              <a:t>mampu</a:t>
            </a:r>
            <a:r>
              <a:rPr lang="en-US" sz="3200" dirty="0" smtClean="0"/>
              <a:t> </a:t>
            </a:r>
            <a:r>
              <a:rPr lang="en-US" sz="3200" b="1" dirty="0" err="1" smtClean="0">
                <a:solidFill>
                  <a:srgbClr val="00B0F0"/>
                </a:solidFill>
              </a:rPr>
              <a:t>memahami</a:t>
            </a:r>
            <a:r>
              <a:rPr lang="en-US" sz="3200" b="1" dirty="0" smtClean="0">
                <a:solidFill>
                  <a:srgbClr val="00B0F0"/>
                </a:solidFill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</a:rPr>
              <a:t>perkembangan</a:t>
            </a:r>
            <a:r>
              <a:rPr lang="en-US" sz="3200" b="1" dirty="0" smtClean="0">
                <a:solidFill>
                  <a:srgbClr val="00B0F0"/>
                </a:solidFill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</a:rPr>
              <a:t>industri</a:t>
            </a:r>
            <a:r>
              <a:rPr lang="en-US" sz="3200" b="1" dirty="0" smtClean="0">
                <a:solidFill>
                  <a:srgbClr val="00B0F0"/>
                </a:solidFill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</a:rPr>
              <a:t>teknik</a:t>
            </a:r>
            <a:r>
              <a:rPr lang="en-US" sz="3200" b="1" dirty="0" smtClean="0">
                <a:solidFill>
                  <a:srgbClr val="00B0F0"/>
                </a:solidFill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</a:rPr>
              <a:t>sipil</a:t>
            </a:r>
            <a:r>
              <a:rPr lang="en-US" sz="3200" b="1" dirty="0" smtClean="0">
                <a:solidFill>
                  <a:srgbClr val="00B0F0"/>
                </a:solidFill>
              </a:rPr>
              <a:t>,</a:t>
            </a:r>
            <a:r>
              <a:rPr lang="en-US" sz="3200" dirty="0" smtClean="0"/>
              <a:t> </a:t>
            </a:r>
            <a:r>
              <a:rPr lang="en-US" sz="3200" dirty="0" err="1" smtClean="0"/>
              <a:t>mampu</a:t>
            </a:r>
            <a:r>
              <a:rPr lang="en-US" sz="3200" dirty="0" smtClean="0"/>
              <a:t> </a:t>
            </a:r>
            <a:r>
              <a:rPr lang="en-US" sz="3200" dirty="0" err="1" smtClean="0"/>
              <a:t>menyajikan</a:t>
            </a:r>
            <a:r>
              <a:rPr lang="en-US" sz="3200" dirty="0" smtClean="0"/>
              <a:t> </a:t>
            </a:r>
            <a:r>
              <a:rPr lang="en-US" sz="3200" dirty="0" err="1" smtClean="0"/>
              <a:t>hasil</a:t>
            </a:r>
            <a:r>
              <a:rPr lang="en-US" sz="3200" dirty="0" smtClean="0"/>
              <a:t> </a:t>
            </a:r>
            <a:r>
              <a:rPr lang="en-US" sz="3200" dirty="0" err="1" smtClean="0"/>
              <a:t>rancangan</a:t>
            </a:r>
            <a:r>
              <a:rPr lang="en-US" sz="3200" dirty="0" smtClean="0"/>
              <a:t> </a:t>
            </a:r>
            <a:r>
              <a:rPr lang="en-US" sz="3200" dirty="0" err="1" smtClean="0"/>
              <a:t>bisnis</a:t>
            </a:r>
            <a:r>
              <a:rPr lang="en-US" sz="3200" dirty="0" smtClean="0"/>
              <a:t> </a:t>
            </a:r>
            <a:r>
              <a:rPr lang="en-US" sz="3200" dirty="0" err="1" smtClean="0"/>
              <a:t>industri</a:t>
            </a:r>
            <a:r>
              <a:rPr lang="en-US" sz="3200" dirty="0" smtClean="0"/>
              <a:t> </a:t>
            </a:r>
            <a:r>
              <a:rPr lang="en-US" sz="3200" dirty="0" err="1" smtClean="0"/>
              <a:t>teknik</a:t>
            </a:r>
            <a:r>
              <a:rPr lang="en-US" sz="3200" dirty="0" smtClean="0"/>
              <a:t> </a:t>
            </a:r>
            <a:r>
              <a:rPr lang="en-US" sz="3200" dirty="0" err="1" smtClean="0"/>
              <a:t>sipil</a:t>
            </a:r>
            <a:r>
              <a:rPr lang="en-US" sz="3200" dirty="0" smtClean="0"/>
              <a:t> </a:t>
            </a:r>
            <a:r>
              <a:rPr lang="en-US" sz="3200" dirty="0" err="1" smtClean="0"/>
              <a:t>dalam</a:t>
            </a:r>
            <a:r>
              <a:rPr lang="en-US" sz="3200" dirty="0" smtClean="0"/>
              <a:t> </a:t>
            </a:r>
            <a:r>
              <a:rPr lang="en-US" sz="3200" dirty="0" err="1" smtClean="0"/>
              <a:t>bentuk</a:t>
            </a:r>
            <a:r>
              <a:rPr lang="en-US" sz="3200" dirty="0" smtClean="0"/>
              <a:t> </a:t>
            </a:r>
            <a:r>
              <a:rPr lang="en-US" sz="3200" dirty="0" err="1" smtClean="0"/>
              <a:t>dokumen</a:t>
            </a:r>
            <a:r>
              <a:rPr lang="en-US" sz="3200" dirty="0" smtClean="0"/>
              <a:t> </a:t>
            </a:r>
            <a:r>
              <a:rPr lang="en-US" sz="3200" dirty="0" err="1" smtClean="0"/>
              <a:t>tertulis</a:t>
            </a:r>
            <a:r>
              <a:rPr lang="en-US" sz="3200" dirty="0" smtClean="0"/>
              <a:t> yang </a:t>
            </a:r>
            <a:r>
              <a:rPr lang="en-US" sz="3200" dirty="0" err="1" smtClean="0"/>
              <a:t>sistematis</a:t>
            </a:r>
            <a:r>
              <a:rPr lang="en-US" sz="3200" dirty="0" smtClean="0"/>
              <a:t>, </a:t>
            </a:r>
            <a:r>
              <a:rPr lang="en-US" sz="3200" dirty="0" err="1" smtClean="0"/>
              <a:t>serta</a:t>
            </a:r>
            <a:r>
              <a:rPr lang="en-US" sz="3200" dirty="0" smtClean="0"/>
              <a:t> </a:t>
            </a:r>
            <a:r>
              <a:rPr lang="en-US" sz="3200" dirty="0" err="1" smtClean="0"/>
              <a:t>mampu</a:t>
            </a:r>
            <a:r>
              <a:rPr lang="en-US" sz="3200" dirty="0" smtClean="0"/>
              <a:t> </a:t>
            </a:r>
            <a:r>
              <a:rPr lang="en-US" sz="3200" dirty="0" err="1" smtClean="0"/>
              <a:t>mengkomunikasikannya</a:t>
            </a:r>
            <a:r>
              <a:rPr lang="en-US" sz="3200" dirty="0" smtClean="0"/>
              <a:t> </a:t>
            </a:r>
            <a:r>
              <a:rPr lang="en-US" sz="3200" dirty="0" err="1" smtClean="0"/>
              <a:t>secara</a:t>
            </a:r>
            <a:r>
              <a:rPr lang="en-US" sz="3200" dirty="0" smtClean="0"/>
              <a:t> </a:t>
            </a:r>
            <a:r>
              <a:rPr lang="en-US" sz="3200" dirty="0" err="1" smtClean="0"/>
              <a:t>lisan</a:t>
            </a:r>
            <a:r>
              <a:rPr lang="en-US" sz="3200" dirty="0" smtClean="0"/>
              <a:t>.</a:t>
            </a:r>
            <a:endParaRPr lang="id-ID" sz="3200" i="1" dirty="0" smtClean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3">
                <a:lumMod val="75000"/>
              </a:schemeClr>
            </a:gs>
            <a:gs pos="50000">
              <a:schemeClr val="accent2">
                <a:lumMod val="40000"/>
                <a:lumOff val="60000"/>
              </a:schemeClr>
            </a:gs>
            <a:gs pos="100000">
              <a:srgbClr val="FFCC66">
                <a:alpha val="52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Freeform 2"/>
          <p:cNvSpPr>
            <a:spLocks noEditPoints="1"/>
          </p:cNvSpPr>
          <p:nvPr/>
        </p:nvSpPr>
        <p:spPr bwMode="auto">
          <a:xfrm>
            <a:off x="4760913" y="3128963"/>
            <a:ext cx="2397125" cy="331787"/>
          </a:xfrm>
          <a:custGeom>
            <a:avLst/>
            <a:gdLst/>
            <a:ahLst/>
            <a:cxnLst>
              <a:cxn ang="0">
                <a:pos x="31" y="0"/>
              </a:cxn>
              <a:cxn ang="0">
                <a:pos x="31" y="261"/>
              </a:cxn>
              <a:cxn ang="0">
                <a:pos x="16" y="246"/>
              </a:cxn>
              <a:cxn ang="0">
                <a:pos x="2977" y="246"/>
              </a:cxn>
              <a:cxn ang="0">
                <a:pos x="2977" y="446"/>
              </a:cxn>
              <a:cxn ang="0">
                <a:pos x="2946" y="446"/>
              </a:cxn>
              <a:cxn ang="0">
                <a:pos x="2946" y="261"/>
              </a:cxn>
              <a:cxn ang="0">
                <a:pos x="2962" y="277"/>
              </a:cxn>
              <a:cxn ang="0">
                <a:pos x="0" y="277"/>
              </a:cxn>
              <a:cxn ang="0">
                <a:pos x="0" y="0"/>
              </a:cxn>
              <a:cxn ang="0">
                <a:pos x="31" y="0"/>
              </a:cxn>
              <a:cxn ang="0">
                <a:pos x="3008" y="431"/>
              </a:cxn>
              <a:cxn ang="0">
                <a:pos x="2962" y="523"/>
              </a:cxn>
              <a:cxn ang="0">
                <a:pos x="2914" y="431"/>
              </a:cxn>
              <a:cxn ang="0">
                <a:pos x="3008" y="431"/>
              </a:cxn>
            </a:cxnLst>
            <a:rect l="0" t="0" r="r" b="b"/>
            <a:pathLst>
              <a:path w="3008" h="523">
                <a:moveTo>
                  <a:pt x="31" y="0"/>
                </a:moveTo>
                <a:lnTo>
                  <a:pt x="31" y="261"/>
                </a:lnTo>
                <a:lnTo>
                  <a:pt x="16" y="246"/>
                </a:lnTo>
                <a:lnTo>
                  <a:pt x="2977" y="246"/>
                </a:lnTo>
                <a:lnTo>
                  <a:pt x="2977" y="446"/>
                </a:lnTo>
                <a:lnTo>
                  <a:pt x="2946" y="446"/>
                </a:lnTo>
                <a:lnTo>
                  <a:pt x="2946" y="261"/>
                </a:lnTo>
                <a:lnTo>
                  <a:pt x="2962" y="277"/>
                </a:lnTo>
                <a:lnTo>
                  <a:pt x="0" y="277"/>
                </a:lnTo>
                <a:lnTo>
                  <a:pt x="0" y="0"/>
                </a:lnTo>
                <a:lnTo>
                  <a:pt x="31" y="0"/>
                </a:lnTo>
                <a:close/>
                <a:moveTo>
                  <a:pt x="3008" y="431"/>
                </a:moveTo>
                <a:lnTo>
                  <a:pt x="2962" y="523"/>
                </a:lnTo>
                <a:lnTo>
                  <a:pt x="2914" y="431"/>
                </a:lnTo>
                <a:lnTo>
                  <a:pt x="3008" y="431"/>
                </a:lnTo>
                <a:close/>
              </a:path>
            </a:pathLst>
          </a:custGeom>
          <a:solidFill>
            <a:srgbClr val="000000"/>
          </a:solidFill>
          <a:ln w="127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11" name="Freeform 3"/>
          <p:cNvSpPr>
            <a:spLocks noEditPoints="1"/>
          </p:cNvSpPr>
          <p:nvPr/>
        </p:nvSpPr>
        <p:spPr bwMode="auto">
          <a:xfrm>
            <a:off x="2124075" y="3128963"/>
            <a:ext cx="2662238" cy="331787"/>
          </a:xfrm>
          <a:custGeom>
            <a:avLst/>
            <a:gdLst/>
            <a:ahLst/>
            <a:cxnLst>
              <a:cxn ang="0">
                <a:pos x="3340" y="0"/>
              </a:cxn>
              <a:cxn ang="0">
                <a:pos x="3340" y="277"/>
              </a:cxn>
              <a:cxn ang="0">
                <a:pos x="47" y="277"/>
              </a:cxn>
              <a:cxn ang="0">
                <a:pos x="62" y="261"/>
              </a:cxn>
              <a:cxn ang="0">
                <a:pos x="62" y="446"/>
              </a:cxn>
              <a:cxn ang="0">
                <a:pos x="31" y="446"/>
              </a:cxn>
              <a:cxn ang="0">
                <a:pos x="31" y="246"/>
              </a:cxn>
              <a:cxn ang="0">
                <a:pos x="3325" y="246"/>
              </a:cxn>
              <a:cxn ang="0">
                <a:pos x="3309" y="261"/>
              </a:cxn>
              <a:cxn ang="0">
                <a:pos x="3309" y="0"/>
              </a:cxn>
              <a:cxn ang="0">
                <a:pos x="3340" y="0"/>
              </a:cxn>
              <a:cxn ang="0">
                <a:pos x="93" y="430"/>
              </a:cxn>
              <a:cxn ang="0">
                <a:pos x="47" y="523"/>
              </a:cxn>
              <a:cxn ang="0">
                <a:pos x="0" y="430"/>
              </a:cxn>
              <a:cxn ang="0">
                <a:pos x="93" y="430"/>
              </a:cxn>
            </a:cxnLst>
            <a:rect l="0" t="0" r="r" b="b"/>
            <a:pathLst>
              <a:path w="3340" h="523">
                <a:moveTo>
                  <a:pt x="3340" y="0"/>
                </a:moveTo>
                <a:lnTo>
                  <a:pt x="3340" y="277"/>
                </a:lnTo>
                <a:lnTo>
                  <a:pt x="47" y="277"/>
                </a:lnTo>
                <a:lnTo>
                  <a:pt x="62" y="261"/>
                </a:lnTo>
                <a:lnTo>
                  <a:pt x="62" y="446"/>
                </a:lnTo>
                <a:lnTo>
                  <a:pt x="31" y="446"/>
                </a:lnTo>
                <a:lnTo>
                  <a:pt x="31" y="246"/>
                </a:lnTo>
                <a:lnTo>
                  <a:pt x="3325" y="246"/>
                </a:lnTo>
                <a:lnTo>
                  <a:pt x="3309" y="261"/>
                </a:lnTo>
                <a:lnTo>
                  <a:pt x="3309" y="0"/>
                </a:lnTo>
                <a:lnTo>
                  <a:pt x="3340" y="0"/>
                </a:lnTo>
                <a:close/>
                <a:moveTo>
                  <a:pt x="93" y="430"/>
                </a:moveTo>
                <a:lnTo>
                  <a:pt x="47" y="523"/>
                </a:lnTo>
                <a:lnTo>
                  <a:pt x="0" y="430"/>
                </a:lnTo>
                <a:lnTo>
                  <a:pt x="93" y="430"/>
                </a:lnTo>
                <a:close/>
              </a:path>
            </a:pathLst>
          </a:custGeom>
          <a:solidFill>
            <a:srgbClr val="000000"/>
          </a:solidFill>
          <a:ln w="127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12" name="Freeform 4"/>
          <p:cNvSpPr>
            <a:spLocks noEditPoints="1"/>
          </p:cNvSpPr>
          <p:nvPr/>
        </p:nvSpPr>
        <p:spPr bwMode="auto">
          <a:xfrm>
            <a:off x="4737100" y="3128963"/>
            <a:ext cx="73025" cy="331787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62" y="446"/>
              </a:cxn>
              <a:cxn ang="0">
                <a:pos x="31" y="446"/>
              </a:cxn>
              <a:cxn ang="0">
                <a:pos x="31" y="0"/>
              </a:cxn>
              <a:cxn ang="0">
                <a:pos x="62" y="0"/>
              </a:cxn>
              <a:cxn ang="0">
                <a:pos x="93" y="430"/>
              </a:cxn>
              <a:cxn ang="0">
                <a:pos x="47" y="523"/>
              </a:cxn>
              <a:cxn ang="0">
                <a:pos x="0" y="430"/>
              </a:cxn>
              <a:cxn ang="0">
                <a:pos x="93" y="430"/>
              </a:cxn>
            </a:cxnLst>
            <a:rect l="0" t="0" r="r" b="b"/>
            <a:pathLst>
              <a:path w="93" h="523">
                <a:moveTo>
                  <a:pt x="62" y="0"/>
                </a:moveTo>
                <a:lnTo>
                  <a:pt x="62" y="446"/>
                </a:lnTo>
                <a:lnTo>
                  <a:pt x="31" y="446"/>
                </a:lnTo>
                <a:lnTo>
                  <a:pt x="31" y="0"/>
                </a:lnTo>
                <a:lnTo>
                  <a:pt x="62" y="0"/>
                </a:lnTo>
                <a:close/>
                <a:moveTo>
                  <a:pt x="93" y="430"/>
                </a:moveTo>
                <a:lnTo>
                  <a:pt x="47" y="523"/>
                </a:lnTo>
                <a:lnTo>
                  <a:pt x="0" y="430"/>
                </a:lnTo>
                <a:lnTo>
                  <a:pt x="93" y="430"/>
                </a:lnTo>
                <a:close/>
              </a:path>
            </a:pathLst>
          </a:custGeom>
          <a:solidFill>
            <a:srgbClr val="000000"/>
          </a:solidFill>
          <a:ln w="127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13" name="Freeform 5"/>
          <p:cNvSpPr>
            <a:spLocks noEditPoints="1"/>
          </p:cNvSpPr>
          <p:nvPr/>
        </p:nvSpPr>
        <p:spPr bwMode="auto">
          <a:xfrm>
            <a:off x="4737100" y="2347913"/>
            <a:ext cx="73025" cy="2413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62" y="302"/>
              </a:cxn>
              <a:cxn ang="0">
                <a:pos x="31" y="302"/>
              </a:cxn>
              <a:cxn ang="0">
                <a:pos x="31" y="0"/>
              </a:cxn>
              <a:cxn ang="0">
                <a:pos x="62" y="0"/>
              </a:cxn>
              <a:cxn ang="0">
                <a:pos x="93" y="287"/>
              </a:cxn>
              <a:cxn ang="0">
                <a:pos x="47" y="379"/>
              </a:cxn>
              <a:cxn ang="0">
                <a:pos x="0" y="287"/>
              </a:cxn>
              <a:cxn ang="0">
                <a:pos x="93" y="287"/>
              </a:cxn>
            </a:cxnLst>
            <a:rect l="0" t="0" r="r" b="b"/>
            <a:pathLst>
              <a:path w="93" h="379">
                <a:moveTo>
                  <a:pt x="62" y="0"/>
                </a:moveTo>
                <a:lnTo>
                  <a:pt x="62" y="302"/>
                </a:lnTo>
                <a:lnTo>
                  <a:pt x="31" y="302"/>
                </a:lnTo>
                <a:lnTo>
                  <a:pt x="31" y="0"/>
                </a:lnTo>
                <a:lnTo>
                  <a:pt x="62" y="0"/>
                </a:lnTo>
                <a:close/>
                <a:moveTo>
                  <a:pt x="93" y="287"/>
                </a:moveTo>
                <a:lnTo>
                  <a:pt x="47" y="379"/>
                </a:lnTo>
                <a:lnTo>
                  <a:pt x="0" y="287"/>
                </a:lnTo>
                <a:lnTo>
                  <a:pt x="93" y="287"/>
                </a:lnTo>
                <a:close/>
              </a:path>
            </a:pathLst>
          </a:custGeom>
          <a:solidFill>
            <a:srgbClr val="000000"/>
          </a:solidFill>
          <a:ln w="127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title"/>
          </p:nvPr>
        </p:nvSpPr>
        <p:spPr>
          <a:xfrm>
            <a:off x="1219200" y="60325"/>
            <a:ext cx="6858000" cy="641350"/>
          </a:xfrm>
          <a:noFill/>
          <a:effectLst>
            <a:outerShdw dist="53882" dir="2700000" algn="ctr" rotWithShape="0">
              <a:srgbClr val="FF6699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PHASES OF PROJECT</a:t>
            </a:r>
          </a:p>
        </p:txBody>
      </p:sp>
      <p:sp>
        <p:nvSpPr>
          <p:cNvPr id="94215" name="AutoShape 7"/>
          <p:cNvSpPr>
            <a:spLocks noChangeAspect="1" noChangeArrowheads="1"/>
          </p:cNvSpPr>
          <p:nvPr/>
        </p:nvSpPr>
        <p:spPr bwMode="auto">
          <a:xfrm>
            <a:off x="1143000" y="304800"/>
            <a:ext cx="67818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16" name="Rectangle 8"/>
          <p:cNvSpPr>
            <a:spLocks noChangeArrowheads="1"/>
          </p:cNvSpPr>
          <p:nvPr/>
        </p:nvSpPr>
        <p:spPr bwMode="auto">
          <a:xfrm>
            <a:off x="1143000" y="844550"/>
            <a:ext cx="15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94217" name="Rectangle 9"/>
          <p:cNvSpPr>
            <a:spLocks noChangeArrowheads="1"/>
          </p:cNvSpPr>
          <p:nvPr/>
        </p:nvSpPr>
        <p:spPr bwMode="auto">
          <a:xfrm>
            <a:off x="3468688" y="725488"/>
            <a:ext cx="2613025" cy="285750"/>
          </a:xfrm>
          <a:prstGeom prst="rect">
            <a:avLst/>
          </a:prstGeom>
          <a:solidFill>
            <a:srgbClr val="66CCFF"/>
          </a:solidFill>
          <a:ln w="1968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18" name="Rectangle 10"/>
          <p:cNvSpPr>
            <a:spLocks noChangeArrowheads="1"/>
          </p:cNvSpPr>
          <p:nvPr/>
        </p:nvSpPr>
        <p:spPr bwMode="auto">
          <a:xfrm>
            <a:off x="3622675" y="776288"/>
            <a:ext cx="2306638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100" b="1">
                <a:solidFill>
                  <a:srgbClr val="000000"/>
                </a:solidFill>
                <a:latin typeface="Arial" charset="0"/>
              </a:rPr>
              <a:t>Owner's Need for Project</a:t>
            </a:r>
            <a:endParaRPr lang="en-US"/>
          </a:p>
        </p:txBody>
      </p:sp>
      <p:sp>
        <p:nvSpPr>
          <p:cNvPr id="94219" name="Rectangle 11"/>
          <p:cNvSpPr>
            <a:spLocks noChangeArrowheads="1"/>
          </p:cNvSpPr>
          <p:nvPr/>
        </p:nvSpPr>
        <p:spPr bwMode="auto">
          <a:xfrm>
            <a:off x="3463925" y="1298575"/>
            <a:ext cx="2620963" cy="311150"/>
          </a:xfrm>
          <a:prstGeom prst="rect">
            <a:avLst/>
          </a:prstGeom>
          <a:solidFill>
            <a:srgbClr val="66CCFF"/>
          </a:solidFill>
          <a:ln w="1968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Request for Engineering Study</a:t>
            </a:r>
            <a:endParaRPr lang="en-US" sz="1400"/>
          </a:p>
        </p:txBody>
      </p:sp>
      <p:sp>
        <p:nvSpPr>
          <p:cNvPr id="94220" name="Freeform 12"/>
          <p:cNvSpPr>
            <a:spLocks noEditPoints="1"/>
          </p:cNvSpPr>
          <p:nvPr/>
        </p:nvSpPr>
        <p:spPr bwMode="auto">
          <a:xfrm>
            <a:off x="4737100" y="1020763"/>
            <a:ext cx="73025" cy="2667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62" y="343"/>
              </a:cxn>
              <a:cxn ang="0">
                <a:pos x="31" y="343"/>
              </a:cxn>
              <a:cxn ang="0">
                <a:pos x="31" y="0"/>
              </a:cxn>
              <a:cxn ang="0">
                <a:pos x="62" y="0"/>
              </a:cxn>
              <a:cxn ang="0">
                <a:pos x="93" y="328"/>
              </a:cxn>
              <a:cxn ang="0">
                <a:pos x="47" y="420"/>
              </a:cxn>
              <a:cxn ang="0">
                <a:pos x="0" y="328"/>
              </a:cxn>
              <a:cxn ang="0">
                <a:pos x="93" y="328"/>
              </a:cxn>
            </a:cxnLst>
            <a:rect l="0" t="0" r="r" b="b"/>
            <a:pathLst>
              <a:path w="93" h="420">
                <a:moveTo>
                  <a:pt x="62" y="0"/>
                </a:moveTo>
                <a:lnTo>
                  <a:pt x="62" y="343"/>
                </a:lnTo>
                <a:lnTo>
                  <a:pt x="31" y="343"/>
                </a:lnTo>
                <a:lnTo>
                  <a:pt x="31" y="0"/>
                </a:lnTo>
                <a:lnTo>
                  <a:pt x="62" y="0"/>
                </a:lnTo>
                <a:close/>
                <a:moveTo>
                  <a:pt x="93" y="328"/>
                </a:moveTo>
                <a:lnTo>
                  <a:pt x="47" y="420"/>
                </a:lnTo>
                <a:lnTo>
                  <a:pt x="0" y="328"/>
                </a:lnTo>
                <a:lnTo>
                  <a:pt x="93" y="328"/>
                </a:lnTo>
                <a:close/>
              </a:path>
            </a:pathLst>
          </a:custGeom>
          <a:solidFill>
            <a:srgbClr val="000000"/>
          </a:solidFill>
          <a:ln w="127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21" name="Rectangle 13"/>
          <p:cNvSpPr>
            <a:spLocks noChangeArrowheads="1"/>
          </p:cNvSpPr>
          <p:nvPr/>
        </p:nvSpPr>
        <p:spPr bwMode="auto">
          <a:xfrm>
            <a:off x="3471863" y="1912938"/>
            <a:ext cx="2603500" cy="509587"/>
          </a:xfrm>
          <a:prstGeom prst="rect">
            <a:avLst/>
          </a:prstGeom>
          <a:solidFill>
            <a:srgbClr val="66CCFF"/>
          </a:solidFill>
          <a:ln w="1968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22" name="Rectangle 14"/>
          <p:cNvSpPr>
            <a:spLocks noChangeArrowheads="1"/>
          </p:cNvSpPr>
          <p:nvPr/>
        </p:nvSpPr>
        <p:spPr bwMode="auto">
          <a:xfrm>
            <a:off x="3689350" y="1949450"/>
            <a:ext cx="21812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Conceptual configurations and alternatives</a:t>
            </a:r>
            <a:endParaRPr lang="en-US" sz="1000"/>
          </a:p>
        </p:txBody>
      </p:sp>
      <p:sp>
        <p:nvSpPr>
          <p:cNvPr id="94223" name="Rectangle 15"/>
          <p:cNvSpPr>
            <a:spLocks noChangeArrowheads="1"/>
          </p:cNvSpPr>
          <p:nvPr/>
        </p:nvSpPr>
        <p:spPr bwMode="auto">
          <a:xfrm>
            <a:off x="3657600" y="2073275"/>
            <a:ext cx="23050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for technical feasibility Development of cost </a:t>
            </a:r>
            <a:endParaRPr lang="en-US" sz="1000"/>
          </a:p>
        </p:txBody>
      </p:sp>
      <p:sp>
        <p:nvSpPr>
          <p:cNvPr id="94224" name="Rectangle 16"/>
          <p:cNvSpPr>
            <a:spLocks noChangeArrowheads="1"/>
          </p:cNvSpPr>
          <p:nvPr/>
        </p:nvSpPr>
        <p:spPr bwMode="auto">
          <a:xfrm>
            <a:off x="3948113" y="2197100"/>
            <a:ext cx="16795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and schedule for each alternative</a:t>
            </a:r>
            <a:endParaRPr lang="en-US" sz="1000"/>
          </a:p>
        </p:txBody>
      </p:sp>
      <p:sp>
        <p:nvSpPr>
          <p:cNvPr id="94225" name="Rectangle 17"/>
          <p:cNvSpPr>
            <a:spLocks noChangeArrowheads="1"/>
          </p:cNvSpPr>
          <p:nvPr/>
        </p:nvSpPr>
        <p:spPr bwMode="auto">
          <a:xfrm>
            <a:off x="3463925" y="2601913"/>
            <a:ext cx="2620963" cy="582612"/>
          </a:xfrm>
          <a:prstGeom prst="rect">
            <a:avLst/>
          </a:prstGeom>
          <a:solidFill>
            <a:srgbClr val="66CCFF"/>
          </a:solidFill>
          <a:ln w="1968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26" name="Rectangle 18"/>
          <p:cNvSpPr>
            <a:spLocks noChangeArrowheads="1"/>
          </p:cNvSpPr>
          <p:nvPr/>
        </p:nvSpPr>
        <p:spPr bwMode="auto">
          <a:xfrm>
            <a:off x="4292600" y="2616200"/>
            <a:ext cx="9271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Review by Owner</a:t>
            </a:r>
            <a:endParaRPr lang="en-US" sz="1000"/>
          </a:p>
        </p:txBody>
      </p:sp>
      <p:sp>
        <p:nvSpPr>
          <p:cNvPr id="94227" name="Rectangle 19"/>
          <p:cNvSpPr>
            <a:spLocks noChangeArrowheads="1"/>
          </p:cNvSpPr>
          <p:nvPr/>
        </p:nvSpPr>
        <p:spPr bwMode="auto">
          <a:xfrm>
            <a:off x="3810000" y="2740025"/>
            <a:ext cx="18684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Economic analysis for rate of return,</a:t>
            </a:r>
            <a:endParaRPr lang="en-US" sz="1000"/>
          </a:p>
        </p:txBody>
      </p:sp>
      <p:sp>
        <p:nvSpPr>
          <p:cNvPr id="94228" name="Rectangle 20"/>
          <p:cNvSpPr>
            <a:spLocks noChangeArrowheads="1"/>
          </p:cNvSpPr>
          <p:nvPr/>
        </p:nvSpPr>
        <p:spPr bwMode="auto">
          <a:xfrm>
            <a:off x="3879850" y="2865438"/>
            <a:ext cx="17303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Pay back period, Capital recovery</a:t>
            </a:r>
            <a:endParaRPr lang="en-US" sz="1000"/>
          </a:p>
        </p:txBody>
      </p:sp>
      <p:sp>
        <p:nvSpPr>
          <p:cNvPr id="94229" name="Rectangle 21"/>
          <p:cNvSpPr>
            <a:spLocks noChangeArrowheads="1"/>
          </p:cNvSpPr>
          <p:nvPr/>
        </p:nvSpPr>
        <p:spPr bwMode="auto">
          <a:xfrm>
            <a:off x="4203700" y="2990850"/>
            <a:ext cx="10937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or Benefit/Cost ratios</a:t>
            </a:r>
            <a:endParaRPr lang="en-US" sz="1000"/>
          </a:p>
        </p:txBody>
      </p:sp>
      <p:sp>
        <p:nvSpPr>
          <p:cNvPr id="94230" name="Rectangle 22"/>
          <p:cNvSpPr>
            <a:spLocks noChangeArrowheads="1"/>
          </p:cNvSpPr>
          <p:nvPr/>
        </p:nvSpPr>
        <p:spPr bwMode="auto">
          <a:xfrm>
            <a:off x="1379538" y="3470275"/>
            <a:ext cx="1566862" cy="441325"/>
          </a:xfrm>
          <a:prstGeom prst="rect">
            <a:avLst/>
          </a:prstGeom>
          <a:solidFill>
            <a:srgbClr val="FFFF99"/>
          </a:solidFill>
          <a:ln w="1968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31" name="Rectangle 23"/>
          <p:cNvSpPr>
            <a:spLocks noChangeArrowheads="1"/>
          </p:cNvSpPr>
          <p:nvPr/>
        </p:nvSpPr>
        <p:spPr bwMode="auto">
          <a:xfrm>
            <a:off x="1676400" y="3505200"/>
            <a:ext cx="9699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Owner Request for</a:t>
            </a:r>
            <a:endParaRPr lang="en-US" sz="1000"/>
          </a:p>
        </p:txBody>
      </p:sp>
      <p:sp>
        <p:nvSpPr>
          <p:cNvPr id="94232" name="Rectangle 24"/>
          <p:cNvSpPr>
            <a:spLocks noChangeArrowheads="1"/>
          </p:cNvSpPr>
          <p:nvPr/>
        </p:nvSpPr>
        <p:spPr bwMode="auto">
          <a:xfrm>
            <a:off x="1571625" y="3697288"/>
            <a:ext cx="12319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Further Study of Project</a:t>
            </a:r>
            <a:endParaRPr lang="en-US" sz="1000"/>
          </a:p>
        </p:txBody>
      </p:sp>
      <p:sp>
        <p:nvSpPr>
          <p:cNvPr id="94233" name="Rectangle 25"/>
          <p:cNvSpPr>
            <a:spLocks noChangeArrowheads="1"/>
          </p:cNvSpPr>
          <p:nvPr/>
        </p:nvSpPr>
        <p:spPr bwMode="auto">
          <a:xfrm>
            <a:off x="3478213" y="3470275"/>
            <a:ext cx="2581275" cy="441325"/>
          </a:xfrm>
          <a:prstGeom prst="rect">
            <a:avLst/>
          </a:prstGeom>
          <a:solidFill>
            <a:srgbClr val="00FFFF"/>
          </a:solidFill>
          <a:ln w="1968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34" name="Rectangle 26"/>
          <p:cNvSpPr>
            <a:spLocks noChangeArrowheads="1"/>
          </p:cNvSpPr>
          <p:nvPr/>
        </p:nvSpPr>
        <p:spPr bwMode="auto">
          <a:xfrm>
            <a:off x="3478213" y="3605213"/>
            <a:ext cx="25812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1100" b="1">
                <a:solidFill>
                  <a:srgbClr val="000000"/>
                </a:solidFill>
                <a:latin typeface="Arial" charset="0"/>
              </a:rPr>
              <a:t>Owner Authorizes project</a:t>
            </a:r>
            <a:endParaRPr lang="en-US"/>
          </a:p>
        </p:txBody>
      </p:sp>
      <p:sp>
        <p:nvSpPr>
          <p:cNvPr id="94235" name="Rectangle 27"/>
          <p:cNvSpPr>
            <a:spLocks noChangeArrowheads="1"/>
          </p:cNvSpPr>
          <p:nvPr/>
        </p:nvSpPr>
        <p:spPr bwMode="auto">
          <a:xfrm>
            <a:off x="6342063" y="3470275"/>
            <a:ext cx="1557337" cy="441325"/>
          </a:xfrm>
          <a:prstGeom prst="rect">
            <a:avLst/>
          </a:prstGeom>
          <a:solidFill>
            <a:srgbClr val="FF99FF"/>
          </a:solidFill>
          <a:ln w="1968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36" name="Rectangle 28"/>
          <p:cNvSpPr>
            <a:spLocks noChangeArrowheads="1"/>
          </p:cNvSpPr>
          <p:nvPr/>
        </p:nvSpPr>
        <p:spPr bwMode="auto">
          <a:xfrm>
            <a:off x="6477000" y="3633788"/>
            <a:ext cx="12811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Owner Abandons project</a:t>
            </a:r>
            <a:endParaRPr lang="en-US" sz="1000"/>
          </a:p>
        </p:txBody>
      </p:sp>
      <p:sp>
        <p:nvSpPr>
          <p:cNvPr id="94237" name="Rectangle 29"/>
          <p:cNvSpPr>
            <a:spLocks noChangeArrowheads="1"/>
          </p:cNvSpPr>
          <p:nvPr/>
        </p:nvSpPr>
        <p:spPr bwMode="auto">
          <a:xfrm>
            <a:off x="3463925" y="4159250"/>
            <a:ext cx="2620963" cy="469900"/>
          </a:xfrm>
          <a:prstGeom prst="rect">
            <a:avLst/>
          </a:prstGeom>
          <a:solidFill>
            <a:srgbClr val="CCFFCC"/>
          </a:solidFill>
          <a:ln w="1968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38" name="Rectangle 30"/>
          <p:cNvSpPr>
            <a:spLocks noChangeArrowheads="1"/>
          </p:cNvSpPr>
          <p:nvPr/>
        </p:nvSpPr>
        <p:spPr bwMode="auto">
          <a:xfrm>
            <a:off x="4240213" y="4191000"/>
            <a:ext cx="11826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Final Design of Project</a:t>
            </a:r>
            <a:endParaRPr lang="en-US" sz="1000"/>
          </a:p>
        </p:txBody>
      </p:sp>
      <p:sp>
        <p:nvSpPr>
          <p:cNvPr id="94239" name="Rectangle 31"/>
          <p:cNvSpPr>
            <a:spLocks noChangeArrowheads="1"/>
          </p:cNvSpPr>
          <p:nvPr/>
        </p:nvSpPr>
        <p:spPr bwMode="auto">
          <a:xfrm>
            <a:off x="3770313" y="4314825"/>
            <a:ext cx="20970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Detailed drawing, Written specifications,</a:t>
            </a:r>
            <a:endParaRPr lang="en-US" sz="1000"/>
          </a:p>
        </p:txBody>
      </p:sp>
      <p:sp>
        <p:nvSpPr>
          <p:cNvPr id="94240" name="Rectangle 32"/>
          <p:cNvSpPr>
            <a:spLocks noChangeArrowheads="1"/>
          </p:cNvSpPr>
          <p:nvPr/>
        </p:nvSpPr>
        <p:spPr bwMode="auto">
          <a:xfrm>
            <a:off x="3836988" y="4438650"/>
            <a:ext cx="196691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and Preparation of contract documents</a:t>
            </a:r>
            <a:endParaRPr lang="en-US" sz="1000"/>
          </a:p>
        </p:txBody>
      </p:sp>
      <p:sp>
        <p:nvSpPr>
          <p:cNvPr id="94241" name="Rectangle 33"/>
          <p:cNvSpPr>
            <a:spLocks noChangeArrowheads="1"/>
          </p:cNvSpPr>
          <p:nvPr/>
        </p:nvSpPr>
        <p:spPr bwMode="auto">
          <a:xfrm>
            <a:off x="3429000" y="4832350"/>
            <a:ext cx="2620963" cy="468313"/>
          </a:xfrm>
          <a:prstGeom prst="rect">
            <a:avLst/>
          </a:prstGeom>
          <a:solidFill>
            <a:srgbClr val="CCFFCC"/>
          </a:solidFill>
          <a:ln w="1968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42" name="Rectangle 34"/>
          <p:cNvSpPr>
            <a:spLocks noChangeArrowheads="1"/>
          </p:cNvSpPr>
          <p:nvPr/>
        </p:nvSpPr>
        <p:spPr bwMode="auto">
          <a:xfrm>
            <a:off x="3962400" y="4873625"/>
            <a:ext cx="16113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Procurement of Bulk Materials,</a:t>
            </a:r>
            <a:endParaRPr lang="en-US" sz="1000"/>
          </a:p>
        </p:txBody>
      </p:sp>
      <p:sp>
        <p:nvSpPr>
          <p:cNvPr id="94243" name="Rectangle 35"/>
          <p:cNvSpPr>
            <a:spLocks noChangeArrowheads="1"/>
          </p:cNvSpPr>
          <p:nvPr/>
        </p:nvSpPr>
        <p:spPr bwMode="auto">
          <a:xfrm>
            <a:off x="4279900" y="4997450"/>
            <a:ext cx="9953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Special Equipment,</a:t>
            </a:r>
            <a:endParaRPr lang="en-US" sz="1000"/>
          </a:p>
        </p:txBody>
      </p:sp>
      <p:sp>
        <p:nvSpPr>
          <p:cNvPr id="94244" name="Rectangle 36"/>
          <p:cNvSpPr>
            <a:spLocks noChangeArrowheads="1"/>
          </p:cNvSpPr>
          <p:nvPr/>
        </p:nvSpPr>
        <p:spPr bwMode="auto">
          <a:xfrm>
            <a:off x="4187825" y="5122863"/>
            <a:ext cx="11747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Construction Contracts</a:t>
            </a:r>
            <a:endParaRPr lang="en-US" sz="1000"/>
          </a:p>
        </p:txBody>
      </p:sp>
      <p:sp>
        <p:nvSpPr>
          <p:cNvPr id="94245" name="Rectangle 37"/>
          <p:cNvSpPr>
            <a:spLocks noChangeArrowheads="1"/>
          </p:cNvSpPr>
          <p:nvPr/>
        </p:nvSpPr>
        <p:spPr bwMode="auto">
          <a:xfrm>
            <a:off x="3459163" y="5565775"/>
            <a:ext cx="2628900" cy="468313"/>
          </a:xfrm>
          <a:prstGeom prst="rect">
            <a:avLst/>
          </a:prstGeom>
          <a:solidFill>
            <a:srgbClr val="CCFFCC"/>
          </a:solidFill>
          <a:ln w="1968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46" name="Rectangle 38"/>
          <p:cNvSpPr>
            <a:spLocks noChangeArrowheads="1"/>
          </p:cNvSpPr>
          <p:nvPr/>
        </p:nvSpPr>
        <p:spPr bwMode="auto">
          <a:xfrm>
            <a:off x="3676650" y="5602288"/>
            <a:ext cx="22193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Construction Contractors Administration of</a:t>
            </a:r>
            <a:endParaRPr lang="en-US" sz="1000"/>
          </a:p>
        </p:txBody>
      </p:sp>
      <p:sp>
        <p:nvSpPr>
          <p:cNvPr id="94247" name="Rectangle 39"/>
          <p:cNvSpPr>
            <a:spLocks noChangeArrowheads="1"/>
          </p:cNvSpPr>
          <p:nvPr/>
        </p:nvSpPr>
        <p:spPr bwMode="auto">
          <a:xfrm>
            <a:off x="4238625" y="5726113"/>
            <a:ext cx="11303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Contracts for Physical</a:t>
            </a:r>
            <a:endParaRPr lang="en-US" sz="1000"/>
          </a:p>
        </p:txBody>
      </p:sp>
      <p:sp>
        <p:nvSpPr>
          <p:cNvPr id="94248" name="Rectangle 40"/>
          <p:cNvSpPr>
            <a:spLocks noChangeArrowheads="1"/>
          </p:cNvSpPr>
          <p:nvPr/>
        </p:nvSpPr>
        <p:spPr bwMode="auto">
          <a:xfrm>
            <a:off x="4445000" y="5851525"/>
            <a:ext cx="7286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Work in Place</a:t>
            </a:r>
            <a:endParaRPr lang="en-US" sz="1000"/>
          </a:p>
        </p:txBody>
      </p:sp>
      <p:sp>
        <p:nvSpPr>
          <p:cNvPr id="94249" name="Rectangle 41"/>
          <p:cNvSpPr>
            <a:spLocks noChangeArrowheads="1"/>
          </p:cNvSpPr>
          <p:nvPr/>
        </p:nvSpPr>
        <p:spPr bwMode="auto">
          <a:xfrm>
            <a:off x="3463925" y="6257925"/>
            <a:ext cx="2620963" cy="555625"/>
          </a:xfrm>
          <a:prstGeom prst="rect">
            <a:avLst/>
          </a:prstGeom>
          <a:solidFill>
            <a:srgbClr val="CCFFCC"/>
          </a:solidFill>
          <a:ln w="1968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50" name="Rectangle 42"/>
          <p:cNvSpPr>
            <a:spLocks noChangeArrowheads="1"/>
          </p:cNvSpPr>
          <p:nvPr/>
        </p:nvSpPr>
        <p:spPr bwMode="auto">
          <a:xfrm>
            <a:off x="4413250" y="6276975"/>
            <a:ext cx="3603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Project</a:t>
            </a:r>
            <a:endParaRPr lang="en-US" sz="1000"/>
          </a:p>
        </p:txBody>
      </p:sp>
      <p:sp>
        <p:nvSpPr>
          <p:cNvPr id="94251" name="Rectangle 43"/>
          <p:cNvSpPr>
            <a:spLocks noChangeArrowheads="1"/>
          </p:cNvSpPr>
          <p:nvPr/>
        </p:nvSpPr>
        <p:spPr bwMode="auto">
          <a:xfrm>
            <a:off x="4784725" y="6276975"/>
            <a:ext cx="428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-</a:t>
            </a:r>
            <a:endParaRPr lang="en-US" sz="1000"/>
          </a:p>
        </p:txBody>
      </p:sp>
      <p:sp>
        <p:nvSpPr>
          <p:cNvPr id="94252" name="Rectangle 44"/>
          <p:cNvSpPr>
            <a:spLocks noChangeArrowheads="1"/>
          </p:cNvSpPr>
          <p:nvPr/>
        </p:nvSpPr>
        <p:spPr bwMode="auto">
          <a:xfrm>
            <a:off x="4829175" y="6276975"/>
            <a:ext cx="482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Close out</a:t>
            </a:r>
            <a:endParaRPr lang="en-US" sz="1000"/>
          </a:p>
        </p:txBody>
      </p:sp>
      <p:sp>
        <p:nvSpPr>
          <p:cNvPr id="94253" name="Rectangle 45"/>
          <p:cNvSpPr>
            <a:spLocks noChangeArrowheads="1"/>
          </p:cNvSpPr>
          <p:nvPr/>
        </p:nvSpPr>
        <p:spPr bwMode="auto">
          <a:xfrm>
            <a:off x="4025900" y="6400800"/>
            <a:ext cx="9794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System Testing, &amp; </a:t>
            </a:r>
            <a:endParaRPr lang="en-US" sz="1000"/>
          </a:p>
        </p:txBody>
      </p:sp>
      <p:sp>
        <p:nvSpPr>
          <p:cNvPr id="94254" name="Rectangle 46"/>
          <p:cNvSpPr>
            <a:spLocks noChangeArrowheads="1"/>
          </p:cNvSpPr>
          <p:nvPr/>
        </p:nvSpPr>
        <p:spPr bwMode="auto">
          <a:xfrm>
            <a:off x="5000625" y="6400800"/>
            <a:ext cx="6540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Comisioning</a:t>
            </a:r>
            <a:endParaRPr lang="en-US" sz="1000"/>
          </a:p>
        </p:txBody>
      </p:sp>
      <p:sp>
        <p:nvSpPr>
          <p:cNvPr id="94255" name="Rectangle 47"/>
          <p:cNvSpPr>
            <a:spLocks noChangeArrowheads="1"/>
          </p:cNvSpPr>
          <p:nvPr/>
        </p:nvSpPr>
        <p:spPr bwMode="auto">
          <a:xfrm>
            <a:off x="4429125" y="6526213"/>
            <a:ext cx="8540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Final Inspection,</a:t>
            </a:r>
            <a:endParaRPr lang="en-US" sz="1000"/>
          </a:p>
        </p:txBody>
      </p:sp>
      <p:sp>
        <p:nvSpPr>
          <p:cNvPr id="94256" name="Rectangle 48"/>
          <p:cNvSpPr>
            <a:spLocks noChangeArrowheads="1"/>
          </p:cNvSpPr>
          <p:nvPr/>
        </p:nvSpPr>
        <p:spPr bwMode="auto">
          <a:xfrm>
            <a:off x="4384675" y="6651625"/>
            <a:ext cx="1412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As</a:t>
            </a:r>
            <a:endParaRPr lang="en-US" sz="1000"/>
          </a:p>
        </p:txBody>
      </p:sp>
      <p:sp>
        <p:nvSpPr>
          <p:cNvPr id="94257" name="Rectangle 49"/>
          <p:cNvSpPr>
            <a:spLocks noChangeArrowheads="1"/>
          </p:cNvSpPr>
          <p:nvPr/>
        </p:nvSpPr>
        <p:spPr bwMode="auto">
          <a:xfrm>
            <a:off x="4530725" y="6651625"/>
            <a:ext cx="428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-</a:t>
            </a:r>
            <a:endParaRPr lang="en-US" sz="1000"/>
          </a:p>
        </p:txBody>
      </p:sp>
      <p:sp>
        <p:nvSpPr>
          <p:cNvPr id="94258" name="Rectangle 50"/>
          <p:cNvSpPr>
            <a:spLocks noChangeArrowheads="1"/>
          </p:cNvSpPr>
          <p:nvPr/>
        </p:nvSpPr>
        <p:spPr bwMode="auto">
          <a:xfrm>
            <a:off x="4573588" y="6651625"/>
            <a:ext cx="7588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built Drawings</a:t>
            </a:r>
            <a:endParaRPr lang="en-US" sz="1000"/>
          </a:p>
        </p:txBody>
      </p:sp>
      <p:sp>
        <p:nvSpPr>
          <p:cNvPr id="94259" name="Freeform 51"/>
          <p:cNvSpPr>
            <a:spLocks noEditPoints="1"/>
          </p:cNvSpPr>
          <p:nvPr/>
        </p:nvSpPr>
        <p:spPr bwMode="auto">
          <a:xfrm>
            <a:off x="4737100" y="1619250"/>
            <a:ext cx="73025" cy="2921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62" y="383"/>
              </a:cxn>
              <a:cxn ang="0">
                <a:pos x="31" y="383"/>
              </a:cxn>
              <a:cxn ang="0">
                <a:pos x="31" y="0"/>
              </a:cxn>
              <a:cxn ang="0">
                <a:pos x="62" y="0"/>
              </a:cxn>
              <a:cxn ang="0">
                <a:pos x="93" y="368"/>
              </a:cxn>
              <a:cxn ang="0">
                <a:pos x="47" y="460"/>
              </a:cxn>
              <a:cxn ang="0">
                <a:pos x="0" y="368"/>
              </a:cxn>
              <a:cxn ang="0">
                <a:pos x="93" y="368"/>
              </a:cxn>
            </a:cxnLst>
            <a:rect l="0" t="0" r="r" b="b"/>
            <a:pathLst>
              <a:path w="93" h="460">
                <a:moveTo>
                  <a:pt x="62" y="0"/>
                </a:moveTo>
                <a:lnTo>
                  <a:pt x="62" y="383"/>
                </a:lnTo>
                <a:lnTo>
                  <a:pt x="31" y="383"/>
                </a:lnTo>
                <a:lnTo>
                  <a:pt x="31" y="0"/>
                </a:lnTo>
                <a:lnTo>
                  <a:pt x="62" y="0"/>
                </a:lnTo>
                <a:close/>
                <a:moveTo>
                  <a:pt x="93" y="368"/>
                </a:moveTo>
                <a:lnTo>
                  <a:pt x="47" y="460"/>
                </a:lnTo>
                <a:lnTo>
                  <a:pt x="0" y="368"/>
                </a:lnTo>
                <a:lnTo>
                  <a:pt x="93" y="368"/>
                </a:lnTo>
                <a:close/>
              </a:path>
            </a:pathLst>
          </a:custGeom>
          <a:solidFill>
            <a:srgbClr val="000000"/>
          </a:solidFill>
          <a:ln w="127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60" name="Freeform 52"/>
          <p:cNvSpPr>
            <a:spLocks noEditPoints="1"/>
          </p:cNvSpPr>
          <p:nvPr/>
        </p:nvSpPr>
        <p:spPr bwMode="auto">
          <a:xfrm>
            <a:off x="4737100" y="3921125"/>
            <a:ext cx="73025" cy="2286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62" y="282"/>
              </a:cxn>
              <a:cxn ang="0">
                <a:pos x="31" y="282"/>
              </a:cxn>
              <a:cxn ang="0">
                <a:pos x="31" y="0"/>
              </a:cxn>
              <a:cxn ang="0">
                <a:pos x="62" y="0"/>
              </a:cxn>
              <a:cxn ang="0">
                <a:pos x="93" y="267"/>
              </a:cxn>
              <a:cxn ang="0">
                <a:pos x="47" y="359"/>
              </a:cxn>
              <a:cxn ang="0">
                <a:pos x="0" y="267"/>
              </a:cxn>
              <a:cxn ang="0">
                <a:pos x="93" y="267"/>
              </a:cxn>
            </a:cxnLst>
            <a:rect l="0" t="0" r="r" b="b"/>
            <a:pathLst>
              <a:path w="93" h="359">
                <a:moveTo>
                  <a:pt x="62" y="0"/>
                </a:moveTo>
                <a:lnTo>
                  <a:pt x="62" y="282"/>
                </a:lnTo>
                <a:lnTo>
                  <a:pt x="31" y="282"/>
                </a:lnTo>
                <a:lnTo>
                  <a:pt x="31" y="0"/>
                </a:lnTo>
                <a:lnTo>
                  <a:pt x="62" y="0"/>
                </a:lnTo>
                <a:close/>
                <a:moveTo>
                  <a:pt x="93" y="267"/>
                </a:moveTo>
                <a:lnTo>
                  <a:pt x="47" y="359"/>
                </a:lnTo>
                <a:lnTo>
                  <a:pt x="0" y="267"/>
                </a:lnTo>
                <a:lnTo>
                  <a:pt x="93" y="267"/>
                </a:lnTo>
                <a:close/>
              </a:path>
            </a:pathLst>
          </a:custGeom>
          <a:solidFill>
            <a:srgbClr val="000000"/>
          </a:solidFill>
          <a:ln w="127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61" name="Freeform 53"/>
          <p:cNvSpPr>
            <a:spLocks noEditPoints="1"/>
          </p:cNvSpPr>
          <p:nvPr/>
        </p:nvSpPr>
        <p:spPr bwMode="auto">
          <a:xfrm>
            <a:off x="4737100" y="4638675"/>
            <a:ext cx="73025" cy="187325"/>
          </a:xfrm>
          <a:custGeom>
            <a:avLst/>
            <a:gdLst/>
            <a:ahLst/>
            <a:cxnLst>
              <a:cxn ang="0">
                <a:pos x="61" y="0"/>
              </a:cxn>
              <a:cxn ang="0">
                <a:pos x="61" y="219"/>
              </a:cxn>
              <a:cxn ang="0">
                <a:pos x="30" y="219"/>
              </a:cxn>
              <a:cxn ang="0">
                <a:pos x="30" y="0"/>
              </a:cxn>
              <a:cxn ang="0">
                <a:pos x="61" y="0"/>
              </a:cxn>
              <a:cxn ang="0">
                <a:pos x="92" y="205"/>
              </a:cxn>
              <a:cxn ang="0">
                <a:pos x="46" y="296"/>
              </a:cxn>
              <a:cxn ang="0">
                <a:pos x="0" y="205"/>
              </a:cxn>
              <a:cxn ang="0">
                <a:pos x="92" y="205"/>
              </a:cxn>
            </a:cxnLst>
            <a:rect l="0" t="0" r="r" b="b"/>
            <a:pathLst>
              <a:path w="92" h="296">
                <a:moveTo>
                  <a:pt x="61" y="0"/>
                </a:moveTo>
                <a:lnTo>
                  <a:pt x="61" y="219"/>
                </a:lnTo>
                <a:lnTo>
                  <a:pt x="30" y="219"/>
                </a:lnTo>
                <a:lnTo>
                  <a:pt x="30" y="0"/>
                </a:lnTo>
                <a:lnTo>
                  <a:pt x="61" y="0"/>
                </a:lnTo>
                <a:close/>
                <a:moveTo>
                  <a:pt x="92" y="205"/>
                </a:moveTo>
                <a:lnTo>
                  <a:pt x="46" y="296"/>
                </a:lnTo>
                <a:lnTo>
                  <a:pt x="0" y="205"/>
                </a:lnTo>
                <a:lnTo>
                  <a:pt x="92" y="205"/>
                </a:lnTo>
                <a:close/>
              </a:path>
            </a:pathLst>
          </a:custGeom>
          <a:solidFill>
            <a:srgbClr val="000000"/>
          </a:solidFill>
          <a:ln w="127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62" name="Freeform 54"/>
          <p:cNvSpPr>
            <a:spLocks noEditPoints="1"/>
          </p:cNvSpPr>
          <p:nvPr/>
        </p:nvSpPr>
        <p:spPr bwMode="auto">
          <a:xfrm>
            <a:off x="4737100" y="5314950"/>
            <a:ext cx="73025" cy="239713"/>
          </a:xfrm>
          <a:custGeom>
            <a:avLst/>
            <a:gdLst/>
            <a:ahLst/>
            <a:cxnLst>
              <a:cxn ang="0">
                <a:pos x="61" y="0"/>
              </a:cxn>
              <a:cxn ang="0">
                <a:pos x="61" y="302"/>
              </a:cxn>
              <a:cxn ang="0">
                <a:pos x="30" y="302"/>
              </a:cxn>
              <a:cxn ang="0">
                <a:pos x="30" y="0"/>
              </a:cxn>
              <a:cxn ang="0">
                <a:pos x="61" y="0"/>
              </a:cxn>
              <a:cxn ang="0">
                <a:pos x="92" y="287"/>
              </a:cxn>
              <a:cxn ang="0">
                <a:pos x="46" y="379"/>
              </a:cxn>
              <a:cxn ang="0">
                <a:pos x="0" y="287"/>
              </a:cxn>
              <a:cxn ang="0">
                <a:pos x="92" y="287"/>
              </a:cxn>
            </a:cxnLst>
            <a:rect l="0" t="0" r="r" b="b"/>
            <a:pathLst>
              <a:path w="92" h="379">
                <a:moveTo>
                  <a:pt x="61" y="0"/>
                </a:moveTo>
                <a:lnTo>
                  <a:pt x="61" y="302"/>
                </a:lnTo>
                <a:lnTo>
                  <a:pt x="30" y="302"/>
                </a:lnTo>
                <a:lnTo>
                  <a:pt x="30" y="0"/>
                </a:lnTo>
                <a:lnTo>
                  <a:pt x="61" y="0"/>
                </a:lnTo>
                <a:close/>
                <a:moveTo>
                  <a:pt x="92" y="287"/>
                </a:moveTo>
                <a:lnTo>
                  <a:pt x="46" y="379"/>
                </a:lnTo>
                <a:lnTo>
                  <a:pt x="0" y="287"/>
                </a:lnTo>
                <a:lnTo>
                  <a:pt x="92" y="287"/>
                </a:lnTo>
                <a:close/>
              </a:path>
            </a:pathLst>
          </a:custGeom>
          <a:solidFill>
            <a:srgbClr val="000000"/>
          </a:solidFill>
          <a:ln w="127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63" name="Freeform 55"/>
          <p:cNvSpPr>
            <a:spLocks noEditPoints="1"/>
          </p:cNvSpPr>
          <p:nvPr/>
        </p:nvSpPr>
        <p:spPr bwMode="auto">
          <a:xfrm>
            <a:off x="4737100" y="6042025"/>
            <a:ext cx="73025" cy="206375"/>
          </a:xfrm>
          <a:custGeom>
            <a:avLst/>
            <a:gdLst/>
            <a:ahLst/>
            <a:cxnLst>
              <a:cxn ang="0">
                <a:pos x="61" y="0"/>
              </a:cxn>
              <a:cxn ang="0">
                <a:pos x="61" y="248"/>
              </a:cxn>
              <a:cxn ang="0">
                <a:pos x="30" y="248"/>
              </a:cxn>
              <a:cxn ang="0">
                <a:pos x="30" y="0"/>
              </a:cxn>
              <a:cxn ang="0">
                <a:pos x="61" y="0"/>
              </a:cxn>
              <a:cxn ang="0">
                <a:pos x="92" y="233"/>
              </a:cxn>
              <a:cxn ang="0">
                <a:pos x="46" y="325"/>
              </a:cxn>
              <a:cxn ang="0">
                <a:pos x="0" y="233"/>
              </a:cxn>
              <a:cxn ang="0">
                <a:pos x="92" y="233"/>
              </a:cxn>
            </a:cxnLst>
            <a:rect l="0" t="0" r="r" b="b"/>
            <a:pathLst>
              <a:path w="92" h="325">
                <a:moveTo>
                  <a:pt x="61" y="0"/>
                </a:moveTo>
                <a:lnTo>
                  <a:pt x="61" y="248"/>
                </a:lnTo>
                <a:lnTo>
                  <a:pt x="30" y="248"/>
                </a:lnTo>
                <a:lnTo>
                  <a:pt x="30" y="0"/>
                </a:lnTo>
                <a:lnTo>
                  <a:pt x="61" y="0"/>
                </a:lnTo>
                <a:close/>
                <a:moveTo>
                  <a:pt x="92" y="233"/>
                </a:moveTo>
                <a:lnTo>
                  <a:pt x="46" y="325"/>
                </a:lnTo>
                <a:lnTo>
                  <a:pt x="0" y="233"/>
                </a:lnTo>
                <a:lnTo>
                  <a:pt x="92" y="233"/>
                </a:lnTo>
                <a:close/>
              </a:path>
            </a:pathLst>
          </a:custGeom>
          <a:solidFill>
            <a:srgbClr val="000000"/>
          </a:solidFill>
          <a:ln w="127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64" name="Freeform 56"/>
          <p:cNvSpPr>
            <a:spLocks noEditPoints="1"/>
          </p:cNvSpPr>
          <p:nvPr/>
        </p:nvSpPr>
        <p:spPr bwMode="auto">
          <a:xfrm>
            <a:off x="990600" y="1752600"/>
            <a:ext cx="3733800" cy="2416175"/>
          </a:xfrm>
          <a:custGeom>
            <a:avLst/>
            <a:gdLst/>
            <a:ahLst/>
            <a:cxnLst>
              <a:cxn ang="0">
                <a:pos x="1202" y="3421"/>
              </a:cxn>
              <a:cxn ang="0">
                <a:pos x="1202" y="3817"/>
              </a:cxn>
              <a:cxn ang="0">
                <a:pos x="1202" y="3819"/>
              </a:cxn>
              <a:cxn ang="0">
                <a:pos x="1202" y="3822"/>
              </a:cxn>
              <a:cxn ang="0">
                <a:pos x="1200" y="3826"/>
              </a:cxn>
              <a:cxn ang="0">
                <a:pos x="1199" y="3827"/>
              </a:cxn>
              <a:cxn ang="0">
                <a:pos x="1195" y="3829"/>
              </a:cxn>
              <a:cxn ang="0">
                <a:pos x="1194" y="3831"/>
              </a:cxn>
              <a:cxn ang="0">
                <a:pos x="1190" y="3832"/>
              </a:cxn>
              <a:cxn ang="0">
                <a:pos x="1187" y="3832"/>
              </a:cxn>
              <a:cxn ang="0">
                <a:pos x="15" y="3832"/>
              </a:cxn>
              <a:cxn ang="0">
                <a:pos x="12" y="3832"/>
              </a:cxn>
              <a:cxn ang="0">
                <a:pos x="10" y="3831"/>
              </a:cxn>
              <a:cxn ang="0">
                <a:pos x="7" y="3829"/>
              </a:cxn>
              <a:cxn ang="0">
                <a:pos x="5" y="3827"/>
              </a:cxn>
              <a:cxn ang="0">
                <a:pos x="4" y="3826"/>
              </a:cxn>
              <a:cxn ang="0">
                <a:pos x="2" y="3822"/>
              </a:cxn>
              <a:cxn ang="0">
                <a:pos x="0" y="3819"/>
              </a:cxn>
              <a:cxn ang="0">
                <a:pos x="0" y="3817"/>
              </a:cxn>
              <a:cxn ang="0">
                <a:pos x="0" y="48"/>
              </a:cxn>
              <a:cxn ang="0">
                <a:pos x="0" y="44"/>
              </a:cxn>
              <a:cxn ang="0">
                <a:pos x="2" y="41"/>
              </a:cxn>
              <a:cxn ang="0">
                <a:pos x="4" y="38"/>
              </a:cxn>
              <a:cxn ang="0">
                <a:pos x="5" y="36"/>
              </a:cxn>
              <a:cxn ang="0">
                <a:pos x="7" y="35"/>
              </a:cxn>
              <a:cxn ang="0">
                <a:pos x="10" y="33"/>
              </a:cxn>
              <a:cxn ang="0">
                <a:pos x="12" y="31"/>
              </a:cxn>
              <a:cxn ang="0">
                <a:pos x="15" y="31"/>
              </a:cxn>
              <a:cxn ang="0">
                <a:pos x="4416" y="31"/>
              </a:cxn>
              <a:cxn ang="0">
                <a:pos x="4416" y="62"/>
              </a:cxn>
              <a:cxn ang="0">
                <a:pos x="15" y="62"/>
              </a:cxn>
              <a:cxn ang="0">
                <a:pos x="32" y="48"/>
              </a:cxn>
              <a:cxn ang="0">
                <a:pos x="32" y="3817"/>
              </a:cxn>
              <a:cxn ang="0">
                <a:pos x="15" y="3801"/>
              </a:cxn>
              <a:cxn ang="0">
                <a:pos x="1187" y="3801"/>
              </a:cxn>
              <a:cxn ang="0">
                <a:pos x="1172" y="3817"/>
              </a:cxn>
              <a:cxn ang="0">
                <a:pos x="1172" y="3421"/>
              </a:cxn>
              <a:cxn ang="0">
                <a:pos x="1202" y="3421"/>
              </a:cxn>
              <a:cxn ang="0">
                <a:pos x="4400" y="0"/>
              </a:cxn>
              <a:cxn ang="0">
                <a:pos x="4493" y="48"/>
              </a:cxn>
              <a:cxn ang="0">
                <a:pos x="4400" y="94"/>
              </a:cxn>
              <a:cxn ang="0">
                <a:pos x="4400" y="0"/>
              </a:cxn>
            </a:cxnLst>
            <a:rect l="0" t="0" r="r" b="b"/>
            <a:pathLst>
              <a:path w="4493" h="3832">
                <a:moveTo>
                  <a:pt x="1202" y="3421"/>
                </a:moveTo>
                <a:lnTo>
                  <a:pt x="1202" y="3817"/>
                </a:lnTo>
                <a:lnTo>
                  <a:pt x="1202" y="3819"/>
                </a:lnTo>
                <a:lnTo>
                  <a:pt x="1202" y="3822"/>
                </a:lnTo>
                <a:lnTo>
                  <a:pt x="1200" y="3826"/>
                </a:lnTo>
                <a:lnTo>
                  <a:pt x="1199" y="3827"/>
                </a:lnTo>
                <a:lnTo>
                  <a:pt x="1195" y="3829"/>
                </a:lnTo>
                <a:lnTo>
                  <a:pt x="1194" y="3831"/>
                </a:lnTo>
                <a:lnTo>
                  <a:pt x="1190" y="3832"/>
                </a:lnTo>
                <a:lnTo>
                  <a:pt x="1187" y="3832"/>
                </a:lnTo>
                <a:lnTo>
                  <a:pt x="15" y="3832"/>
                </a:lnTo>
                <a:lnTo>
                  <a:pt x="12" y="3832"/>
                </a:lnTo>
                <a:lnTo>
                  <a:pt x="10" y="3831"/>
                </a:lnTo>
                <a:lnTo>
                  <a:pt x="7" y="3829"/>
                </a:lnTo>
                <a:lnTo>
                  <a:pt x="5" y="3827"/>
                </a:lnTo>
                <a:lnTo>
                  <a:pt x="4" y="3826"/>
                </a:lnTo>
                <a:lnTo>
                  <a:pt x="2" y="3822"/>
                </a:lnTo>
                <a:lnTo>
                  <a:pt x="0" y="3819"/>
                </a:lnTo>
                <a:lnTo>
                  <a:pt x="0" y="3817"/>
                </a:lnTo>
                <a:lnTo>
                  <a:pt x="0" y="48"/>
                </a:lnTo>
                <a:lnTo>
                  <a:pt x="0" y="44"/>
                </a:lnTo>
                <a:lnTo>
                  <a:pt x="2" y="41"/>
                </a:lnTo>
                <a:lnTo>
                  <a:pt x="4" y="38"/>
                </a:lnTo>
                <a:lnTo>
                  <a:pt x="5" y="36"/>
                </a:lnTo>
                <a:lnTo>
                  <a:pt x="7" y="35"/>
                </a:lnTo>
                <a:lnTo>
                  <a:pt x="10" y="33"/>
                </a:lnTo>
                <a:lnTo>
                  <a:pt x="12" y="31"/>
                </a:lnTo>
                <a:lnTo>
                  <a:pt x="15" y="31"/>
                </a:lnTo>
                <a:lnTo>
                  <a:pt x="4416" y="31"/>
                </a:lnTo>
                <a:lnTo>
                  <a:pt x="4416" y="62"/>
                </a:lnTo>
                <a:lnTo>
                  <a:pt x="15" y="62"/>
                </a:lnTo>
                <a:lnTo>
                  <a:pt x="32" y="48"/>
                </a:lnTo>
                <a:lnTo>
                  <a:pt x="32" y="3817"/>
                </a:lnTo>
                <a:lnTo>
                  <a:pt x="15" y="3801"/>
                </a:lnTo>
                <a:lnTo>
                  <a:pt x="1187" y="3801"/>
                </a:lnTo>
                <a:lnTo>
                  <a:pt x="1172" y="3817"/>
                </a:lnTo>
                <a:lnTo>
                  <a:pt x="1172" y="3421"/>
                </a:lnTo>
                <a:lnTo>
                  <a:pt x="1202" y="3421"/>
                </a:lnTo>
                <a:close/>
                <a:moveTo>
                  <a:pt x="4400" y="0"/>
                </a:moveTo>
                <a:lnTo>
                  <a:pt x="4493" y="48"/>
                </a:lnTo>
                <a:lnTo>
                  <a:pt x="4400" y="94"/>
                </a:lnTo>
                <a:lnTo>
                  <a:pt x="4400" y="0"/>
                </a:lnTo>
                <a:close/>
              </a:path>
            </a:pathLst>
          </a:custGeom>
          <a:solidFill>
            <a:srgbClr val="000000"/>
          </a:solidFill>
          <a:ln w="127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65" name="Freeform 57"/>
          <p:cNvSpPr>
            <a:spLocks noEditPoints="1"/>
          </p:cNvSpPr>
          <p:nvPr/>
        </p:nvSpPr>
        <p:spPr bwMode="auto">
          <a:xfrm>
            <a:off x="7046913" y="3900488"/>
            <a:ext cx="173037" cy="601662"/>
          </a:xfrm>
          <a:custGeom>
            <a:avLst/>
            <a:gdLst/>
            <a:ahLst/>
            <a:cxnLst>
              <a:cxn ang="0">
                <a:pos x="135" y="205"/>
              </a:cxn>
              <a:cxn ang="0">
                <a:pos x="132" y="211"/>
              </a:cxn>
              <a:cxn ang="0">
                <a:pos x="127" y="218"/>
              </a:cxn>
              <a:cxn ang="0">
                <a:pos x="25" y="259"/>
              </a:cxn>
              <a:cxn ang="0">
                <a:pos x="212" y="372"/>
              </a:cxn>
              <a:cxn ang="0">
                <a:pos x="215" y="378"/>
              </a:cxn>
              <a:cxn ang="0">
                <a:pos x="215" y="386"/>
              </a:cxn>
              <a:cxn ang="0">
                <a:pos x="210" y="395"/>
              </a:cxn>
              <a:cxn ang="0">
                <a:pos x="22" y="465"/>
              </a:cxn>
              <a:cxn ang="0">
                <a:pos x="207" y="518"/>
              </a:cxn>
              <a:cxn ang="0">
                <a:pos x="214" y="524"/>
              </a:cxn>
              <a:cxn ang="0">
                <a:pos x="217" y="532"/>
              </a:cxn>
              <a:cxn ang="0">
                <a:pos x="214" y="541"/>
              </a:cxn>
              <a:cxn ang="0">
                <a:pos x="207" y="545"/>
              </a:cxn>
              <a:cxn ang="0">
                <a:pos x="37" y="588"/>
              </a:cxn>
              <a:cxn ang="0">
                <a:pos x="141" y="673"/>
              </a:cxn>
              <a:cxn ang="0">
                <a:pos x="145" y="678"/>
              </a:cxn>
              <a:cxn ang="0">
                <a:pos x="145" y="901"/>
              </a:cxn>
              <a:cxn ang="0">
                <a:pos x="114" y="682"/>
              </a:cxn>
              <a:cxn ang="0">
                <a:pos x="17" y="613"/>
              </a:cxn>
              <a:cxn ang="0">
                <a:pos x="12" y="606"/>
              </a:cxn>
              <a:cxn ang="0">
                <a:pos x="12" y="598"/>
              </a:cxn>
              <a:cxn ang="0">
                <a:pos x="14" y="590"/>
              </a:cxn>
              <a:cxn ang="0">
                <a:pos x="22" y="586"/>
              </a:cxn>
              <a:cxn ang="0">
                <a:pos x="194" y="545"/>
              </a:cxn>
              <a:cxn ang="0">
                <a:pos x="5" y="462"/>
              </a:cxn>
              <a:cxn ang="0">
                <a:pos x="2" y="454"/>
              </a:cxn>
              <a:cxn ang="0">
                <a:pos x="2" y="445"/>
              </a:cxn>
              <a:cxn ang="0">
                <a:pos x="7" y="437"/>
              </a:cxn>
              <a:cxn ang="0">
                <a:pos x="196" y="367"/>
              </a:cxn>
              <a:cxn ang="0">
                <a:pos x="9" y="285"/>
              </a:cxn>
              <a:cxn ang="0">
                <a:pos x="2" y="280"/>
              </a:cxn>
              <a:cxn ang="0">
                <a:pos x="0" y="273"/>
              </a:cxn>
              <a:cxn ang="0">
                <a:pos x="2" y="265"/>
              </a:cxn>
              <a:cxn ang="0">
                <a:pos x="9" y="260"/>
              </a:cxn>
              <a:cxn ang="0">
                <a:pos x="104" y="205"/>
              </a:cxn>
              <a:cxn ang="0">
                <a:pos x="135" y="0"/>
              </a:cxn>
              <a:cxn ang="0">
                <a:pos x="174" y="904"/>
              </a:cxn>
              <a:cxn ang="0">
                <a:pos x="173" y="914"/>
              </a:cxn>
              <a:cxn ang="0">
                <a:pos x="168" y="926"/>
              </a:cxn>
              <a:cxn ang="0">
                <a:pos x="155" y="939"/>
              </a:cxn>
              <a:cxn ang="0">
                <a:pos x="143" y="945"/>
              </a:cxn>
              <a:cxn ang="0">
                <a:pos x="133" y="947"/>
              </a:cxn>
              <a:cxn ang="0">
                <a:pos x="123" y="947"/>
              </a:cxn>
              <a:cxn ang="0">
                <a:pos x="115" y="945"/>
              </a:cxn>
              <a:cxn ang="0">
                <a:pos x="104" y="939"/>
              </a:cxn>
              <a:cxn ang="0">
                <a:pos x="91" y="926"/>
              </a:cxn>
              <a:cxn ang="0">
                <a:pos x="86" y="914"/>
              </a:cxn>
              <a:cxn ang="0">
                <a:pos x="82" y="904"/>
              </a:cxn>
              <a:cxn ang="0">
                <a:pos x="82" y="896"/>
              </a:cxn>
              <a:cxn ang="0">
                <a:pos x="86" y="886"/>
              </a:cxn>
              <a:cxn ang="0">
                <a:pos x="91" y="875"/>
              </a:cxn>
              <a:cxn ang="0">
                <a:pos x="104" y="862"/>
              </a:cxn>
              <a:cxn ang="0">
                <a:pos x="115" y="857"/>
              </a:cxn>
              <a:cxn ang="0">
                <a:pos x="123" y="855"/>
              </a:cxn>
              <a:cxn ang="0">
                <a:pos x="133" y="855"/>
              </a:cxn>
              <a:cxn ang="0">
                <a:pos x="143" y="857"/>
              </a:cxn>
              <a:cxn ang="0">
                <a:pos x="155" y="862"/>
              </a:cxn>
              <a:cxn ang="0">
                <a:pos x="168" y="875"/>
              </a:cxn>
              <a:cxn ang="0">
                <a:pos x="173" y="886"/>
              </a:cxn>
              <a:cxn ang="0">
                <a:pos x="174" y="896"/>
              </a:cxn>
              <a:cxn ang="0">
                <a:pos x="176" y="901"/>
              </a:cxn>
            </a:cxnLst>
            <a:rect l="0" t="0" r="r" b="b"/>
            <a:pathLst>
              <a:path w="217" h="947">
                <a:moveTo>
                  <a:pt x="135" y="0"/>
                </a:moveTo>
                <a:lnTo>
                  <a:pt x="135" y="205"/>
                </a:lnTo>
                <a:lnTo>
                  <a:pt x="133" y="208"/>
                </a:lnTo>
                <a:lnTo>
                  <a:pt x="132" y="211"/>
                </a:lnTo>
                <a:lnTo>
                  <a:pt x="130" y="214"/>
                </a:lnTo>
                <a:lnTo>
                  <a:pt x="127" y="218"/>
                </a:lnTo>
                <a:lnTo>
                  <a:pt x="25" y="285"/>
                </a:lnTo>
                <a:lnTo>
                  <a:pt x="25" y="259"/>
                </a:lnTo>
                <a:lnTo>
                  <a:pt x="209" y="368"/>
                </a:lnTo>
                <a:lnTo>
                  <a:pt x="212" y="372"/>
                </a:lnTo>
                <a:lnTo>
                  <a:pt x="214" y="375"/>
                </a:lnTo>
                <a:lnTo>
                  <a:pt x="215" y="378"/>
                </a:lnTo>
                <a:lnTo>
                  <a:pt x="217" y="383"/>
                </a:lnTo>
                <a:lnTo>
                  <a:pt x="215" y="386"/>
                </a:lnTo>
                <a:lnTo>
                  <a:pt x="214" y="391"/>
                </a:lnTo>
                <a:lnTo>
                  <a:pt x="210" y="395"/>
                </a:lnTo>
                <a:lnTo>
                  <a:pt x="205" y="396"/>
                </a:lnTo>
                <a:lnTo>
                  <a:pt x="22" y="465"/>
                </a:lnTo>
                <a:lnTo>
                  <a:pt x="23" y="436"/>
                </a:lnTo>
                <a:lnTo>
                  <a:pt x="207" y="518"/>
                </a:lnTo>
                <a:lnTo>
                  <a:pt x="210" y="519"/>
                </a:lnTo>
                <a:lnTo>
                  <a:pt x="214" y="524"/>
                </a:lnTo>
                <a:lnTo>
                  <a:pt x="215" y="527"/>
                </a:lnTo>
                <a:lnTo>
                  <a:pt x="217" y="532"/>
                </a:lnTo>
                <a:lnTo>
                  <a:pt x="215" y="537"/>
                </a:lnTo>
                <a:lnTo>
                  <a:pt x="214" y="541"/>
                </a:lnTo>
                <a:lnTo>
                  <a:pt x="210" y="544"/>
                </a:lnTo>
                <a:lnTo>
                  <a:pt x="207" y="545"/>
                </a:lnTo>
                <a:lnTo>
                  <a:pt x="32" y="614"/>
                </a:lnTo>
                <a:lnTo>
                  <a:pt x="37" y="588"/>
                </a:lnTo>
                <a:lnTo>
                  <a:pt x="138" y="670"/>
                </a:lnTo>
                <a:lnTo>
                  <a:pt x="141" y="673"/>
                </a:lnTo>
                <a:lnTo>
                  <a:pt x="143" y="675"/>
                </a:lnTo>
                <a:lnTo>
                  <a:pt x="145" y="678"/>
                </a:lnTo>
                <a:lnTo>
                  <a:pt x="145" y="682"/>
                </a:lnTo>
                <a:lnTo>
                  <a:pt x="145" y="901"/>
                </a:lnTo>
                <a:lnTo>
                  <a:pt x="114" y="901"/>
                </a:lnTo>
                <a:lnTo>
                  <a:pt x="114" y="682"/>
                </a:lnTo>
                <a:lnTo>
                  <a:pt x="120" y="695"/>
                </a:lnTo>
                <a:lnTo>
                  <a:pt x="17" y="613"/>
                </a:lnTo>
                <a:lnTo>
                  <a:pt x="14" y="609"/>
                </a:lnTo>
                <a:lnTo>
                  <a:pt x="12" y="606"/>
                </a:lnTo>
                <a:lnTo>
                  <a:pt x="12" y="601"/>
                </a:lnTo>
                <a:lnTo>
                  <a:pt x="12" y="598"/>
                </a:lnTo>
                <a:lnTo>
                  <a:pt x="12" y="595"/>
                </a:lnTo>
                <a:lnTo>
                  <a:pt x="14" y="590"/>
                </a:lnTo>
                <a:lnTo>
                  <a:pt x="17" y="588"/>
                </a:lnTo>
                <a:lnTo>
                  <a:pt x="22" y="586"/>
                </a:lnTo>
                <a:lnTo>
                  <a:pt x="196" y="518"/>
                </a:lnTo>
                <a:lnTo>
                  <a:pt x="194" y="545"/>
                </a:lnTo>
                <a:lnTo>
                  <a:pt x="10" y="464"/>
                </a:lnTo>
                <a:lnTo>
                  <a:pt x="5" y="462"/>
                </a:lnTo>
                <a:lnTo>
                  <a:pt x="4" y="459"/>
                </a:lnTo>
                <a:lnTo>
                  <a:pt x="2" y="454"/>
                </a:lnTo>
                <a:lnTo>
                  <a:pt x="0" y="449"/>
                </a:lnTo>
                <a:lnTo>
                  <a:pt x="2" y="445"/>
                </a:lnTo>
                <a:lnTo>
                  <a:pt x="4" y="441"/>
                </a:lnTo>
                <a:lnTo>
                  <a:pt x="7" y="437"/>
                </a:lnTo>
                <a:lnTo>
                  <a:pt x="10" y="436"/>
                </a:lnTo>
                <a:lnTo>
                  <a:pt x="196" y="367"/>
                </a:lnTo>
                <a:lnTo>
                  <a:pt x="192" y="395"/>
                </a:lnTo>
                <a:lnTo>
                  <a:pt x="9" y="285"/>
                </a:lnTo>
                <a:lnTo>
                  <a:pt x="5" y="283"/>
                </a:lnTo>
                <a:lnTo>
                  <a:pt x="2" y="280"/>
                </a:lnTo>
                <a:lnTo>
                  <a:pt x="2" y="277"/>
                </a:lnTo>
                <a:lnTo>
                  <a:pt x="0" y="273"/>
                </a:lnTo>
                <a:lnTo>
                  <a:pt x="2" y="268"/>
                </a:lnTo>
                <a:lnTo>
                  <a:pt x="2" y="265"/>
                </a:lnTo>
                <a:lnTo>
                  <a:pt x="5" y="262"/>
                </a:lnTo>
                <a:lnTo>
                  <a:pt x="9" y="260"/>
                </a:lnTo>
                <a:lnTo>
                  <a:pt x="110" y="191"/>
                </a:lnTo>
                <a:lnTo>
                  <a:pt x="104" y="205"/>
                </a:lnTo>
                <a:lnTo>
                  <a:pt x="104" y="0"/>
                </a:lnTo>
                <a:lnTo>
                  <a:pt x="135" y="0"/>
                </a:lnTo>
                <a:close/>
                <a:moveTo>
                  <a:pt x="176" y="901"/>
                </a:moveTo>
                <a:lnTo>
                  <a:pt x="174" y="904"/>
                </a:lnTo>
                <a:lnTo>
                  <a:pt x="174" y="909"/>
                </a:lnTo>
                <a:lnTo>
                  <a:pt x="173" y="914"/>
                </a:lnTo>
                <a:lnTo>
                  <a:pt x="171" y="919"/>
                </a:lnTo>
                <a:lnTo>
                  <a:pt x="168" y="926"/>
                </a:lnTo>
                <a:lnTo>
                  <a:pt x="161" y="934"/>
                </a:lnTo>
                <a:lnTo>
                  <a:pt x="155" y="939"/>
                </a:lnTo>
                <a:lnTo>
                  <a:pt x="146" y="944"/>
                </a:lnTo>
                <a:lnTo>
                  <a:pt x="143" y="945"/>
                </a:lnTo>
                <a:lnTo>
                  <a:pt x="138" y="945"/>
                </a:lnTo>
                <a:lnTo>
                  <a:pt x="133" y="947"/>
                </a:lnTo>
                <a:lnTo>
                  <a:pt x="128" y="947"/>
                </a:lnTo>
                <a:lnTo>
                  <a:pt x="123" y="947"/>
                </a:lnTo>
                <a:lnTo>
                  <a:pt x="120" y="945"/>
                </a:lnTo>
                <a:lnTo>
                  <a:pt x="115" y="945"/>
                </a:lnTo>
                <a:lnTo>
                  <a:pt x="110" y="944"/>
                </a:lnTo>
                <a:lnTo>
                  <a:pt x="104" y="939"/>
                </a:lnTo>
                <a:lnTo>
                  <a:pt x="96" y="934"/>
                </a:lnTo>
                <a:lnTo>
                  <a:pt x="91" y="926"/>
                </a:lnTo>
                <a:lnTo>
                  <a:pt x="86" y="919"/>
                </a:lnTo>
                <a:lnTo>
                  <a:pt x="86" y="914"/>
                </a:lnTo>
                <a:lnTo>
                  <a:pt x="84" y="909"/>
                </a:lnTo>
                <a:lnTo>
                  <a:pt x="82" y="904"/>
                </a:lnTo>
                <a:lnTo>
                  <a:pt x="82" y="901"/>
                </a:lnTo>
                <a:lnTo>
                  <a:pt x="82" y="896"/>
                </a:lnTo>
                <a:lnTo>
                  <a:pt x="84" y="891"/>
                </a:lnTo>
                <a:lnTo>
                  <a:pt x="86" y="886"/>
                </a:lnTo>
                <a:lnTo>
                  <a:pt x="86" y="883"/>
                </a:lnTo>
                <a:lnTo>
                  <a:pt x="91" y="875"/>
                </a:lnTo>
                <a:lnTo>
                  <a:pt x="96" y="868"/>
                </a:lnTo>
                <a:lnTo>
                  <a:pt x="104" y="862"/>
                </a:lnTo>
                <a:lnTo>
                  <a:pt x="110" y="859"/>
                </a:lnTo>
                <a:lnTo>
                  <a:pt x="115" y="857"/>
                </a:lnTo>
                <a:lnTo>
                  <a:pt x="120" y="855"/>
                </a:lnTo>
                <a:lnTo>
                  <a:pt x="123" y="855"/>
                </a:lnTo>
                <a:lnTo>
                  <a:pt x="128" y="855"/>
                </a:lnTo>
                <a:lnTo>
                  <a:pt x="133" y="855"/>
                </a:lnTo>
                <a:lnTo>
                  <a:pt x="138" y="855"/>
                </a:lnTo>
                <a:lnTo>
                  <a:pt x="143" y="857"/>
                </a:lnTo>
                <a:lnTo>
                  <a:pt x="146" y="859"/>
                </a:lnTo>
                <a:lnTo>
                  <a:pt x="155" y="862"/>
                </a:lnTo>
                <a:lnTo>
                  <a:pt x="161" y="868"/>
                </a:lnTo>
                <a:lnTo>
                  <a:pt x="168" y="875"/>
                </a:lnTo>
                <a:lnTo>
                  <a:pt x="171" y="883"/>
                </a:lnTo>
                <a:lnTo>
                  <a:pt x="173" y="886"/>
                </a:lnTo>
                <a:lnTo>
                  <a:pt x="174" y="891"/>
                </a:lnTo>
                <a:lnTo>
                  <a:pt x="174" y="896"/>
                </a:lnTo>
                <a:lnTo>
                  <a:pt x="176" y="901"/>
                </a:lnTo>
                <a:lnTo>
                  <a:pt x="176" y="901"/>
                </a:lnTo>
                <a:close/>
              </a:path>
            </a:pathLst>
          </a:custGeom>
          <a:solidFill>
            <a:srgbClr val="000000"/>
          </a:solidFill>
          <a:ln w="127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66" name="Rectangle 58"/>
          <p:cNvSpPr>
            <a:spLocks noChangeArrowheads="1"/>
          </p:cNvSpPr>
          <p:nvPr/>
        </p:nvSpPr>
        <p:spPr bwMode="auto">
          <a:xfrm>
            <a:off x="2317750" y="3990975"/>
            <a:ext cx="8604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1000" b="1">
                <a:solidFill>
                  <a:srgbClr val="000000"/>
                </a:solidFill>
                <a:latin typeface="Arial" charset="0"/>
              </a:rPr>
              <a:t>REVIEW</a:t>
            </a:r>
            <a:endParaRPr lang="en-US"/>
          </a:p>
        </p:txBody>
      </p:sp>
      <p:sp>
        <p:nvSpPr>
          <p:cNvPr id="94267" name="Rectangle 59"/>
          <p:cNvSpPr>
            <a:spLocks noChangeArrowheads="1"/>
          </p:cNvSpPr>
          <p:nvPr/>
        </p:nvSpPr>
        <p:spPr bwMode="auto">
          <a:xfrm>
            <a:off x="6394450" y="4000500"/>
            <a:ext cx="717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Arial" charset="0"/>
              </a:rPr>
              <a:t>NO GO</a:t>
            </a:r>
            <a:endParaRPr lang="en-US"/>
          </a:p>
        </p:txBody>
      </p:sp>
      <p:sp>
        <p:nvSpPr>
          <p:cNvPr id="94268" name="Rectangle 60"/>
          <p:cNvSpPr>
            <a:spLocks noChangeArrowheads="1"/>
          </p:cNvSpPr>
          <p:nvPr/>
        </p:nvSpPr>
        <p:spPr bwMode="auto">
          <a:xfrm>
            <a:off x="4338638" y="3962400"/>
            <a:ext cx="196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Arial" charset="0"/>
              </a:rPr>
              <a:t>GO</a:t>
            </a:r>
            <a:endParaRPr lang="en-US"/>
          </a:p>
        </p:txBody>
      </p:sp>
      <p:sp>
        <p:nvSpPr>
          <p:cNvPr id="94269" name="Oval 61"/>
          <p:cNvSpPr>
            <a:spLocks noChangeArrowheads="1"/>
          </p:cNvSpPr>
          <p:nvPr/>
        </p:nvSpPr>
        <p:spPr bwMode="auto">
          <a:xfrm>
            <a:off x="3140075" y="717550"/>
            <a:ext cx="381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1"/>
              <a:t>1</a:t>
            </a:r>
          </a:p>
        </p:txBody>
      </p:sp>
      <p:sp>
        <p:nvSpPr>
          <p:cNvPr id="94270" name="Oval 62"/>
          <p:cNvSpPr>
            <a:spLocks noChangeArrowheads="1"/>
          </p:cNvSpPr>
          <p:nvPr/>
        </p:nvSpPr>
        <p:spPr bwMode="auto">
          <a:xfrm>
            <a:off x="3124200" y="1295400"/>
            <a:ext cx="381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1"/>
              <a:t>2</a:t>
            </a:r>
          </a:p>
        </p:txBody>
      </p:sp>
      <p:sp>
        <p:nvSpPr>
          <p:cNvPr id="94271" name="Oval 63"/>
          <p:cNvSpPr>
            <a:spLocks noChangeArrowheads="1"/>
          </p:cNvSpPr>
          <p:nvPr/>
        </p:nvSpPr>
        <p:spPr bwMode="auto">
          <a:xfrm>
            <a:off x="3136900" y="1997075"/>
            <a:ext cx="381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1"/>
              <a:t>3</a:t>
            </a:r>
          </a:p>
        </p:txBody>
      </p:sp>
      <p:sp>
        <p:nvSpPr>
          <p:cNvPr id="94272" name="Oval 64"/>
          <p:cNvSpPr>
            <a:spLocks noChangeArrowheads="1"/>
          </p:cNvSpPr>
          <p:nvPr/>
        </p:nvSpPr>
        <p:spPr bwMode="auto">
          <a:xfrm>
            <a:off x="3152775" y="2727325"/>
            <a:ext cx="381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1"/>
              <a:t>4</a:t>
            </a:r>
          </a:p>
        </p:txBody>
      </p:sp>
      <p:sp>
        <p:nvSpPr>
          <p:cNvPr id="94273" name="Oval 65"/>
          <p:cNvSpPr>
            <a:spLocks noChangeArrowheads="1"/>
          </p:cNvSpPr>
          <p:nvPr/>
        </p:nvSpPr>
        <p:spPr bwMode="auto">
          <a:xfrm>
            <a:off x="3168650" y="3536950"/>
            <a:ext cx="381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1"/>
              <a:t>5</a:t>
            </a:r>
          </a:p>
        </p:txBody>
      </p:sp>
      <p:sp>
        <p:nvSpPr>
          <p:cNvPr id="94274" name="Oval 66"/>
          <p:cNvSpPr>
            <a:spLocks noChangeArrowheads="1"/>
          </p:cNvSpPr>
          <p:nvPr/>
        </p:nvSpPr>
        <p:spPr bwMode="auto">
          <a:xfrm>
            <a:off x="1111250" y="3536950"/>
            <a:ext cx="381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1"/>
              <a:t>6</a:t>
            </a:r>
          </a:p>
        </p:txBody>
      </p:sp>
      <p:sp>
        <p:nvSpPr>
          <p:cNvPr id="94275" name="Oval 67"/>
          <p:cNvSpPr>
            <a:spLocks noChangeArrowheads="1"/>
          </p:cNvSpPr>
          <p:nvPr/>
        </p:nvSpPr>
        <p:spPr bwMode="auto">
          <a:xfrm>
            <a:off x="7816850" y="3521075"/>
            <a:ext cx="381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1"/>
              <a:t>7</a:t>
            </a:r>
          </a:p>
        </p:txBody>
      </p:sp>
      <p:sp>
        <p:nvSpPr>
          <p:cNvPr id="94276" name="Oval 68"/>
          <p:cNvSpPr>
            <a:spLocks noChangeArrowheads="1"/>
          </p:cNvSpPr>
          <p:nvPr/>
        </p:nvSpPr>
        <p:spPr bwMode="auto">
          <a:xfrm>
            <a:off x="3168650" y="4235450"/>
            <a:ext cx="381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1"/>
              <a:t>8</a:t>
            </a:r>
          </a:p>
        </p:txBody>
      </p:sp>
      <p:sp>
        <p:nvSpPr>
          <p:cNvPr id="94277" name="Oval 69"/>
          <p:cNvSpPr>
            <a:spLocks noChangeArrowheads="1"/>
          </p:cNvSpPr>
          <p:nvPr/>
        </p:nvSpPr>
        <p:spPr bwMode="auto">
          <a:xfrm>
            <a:off x="3152775" y="4908550"/>
            <a:ext cx="381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1"/>
              <a:t>9</a:t>
            </a:r>
          </a:p>
        </p:txBody>
      </p:sp>
      <p:sp>
        <p:nvSpPr>
          <p:cNvPr id="94278" name="Oval 70"/>
          <p:cNvSpPr>
            <a:spLocks noChangeArrowheads="1"/>
          </p:cNvSpPr>
          <p:nvPr/>
        </p:nvSpPr>
        <p:spPr bwMode="auto">
          <a:xfrm>
            <a:off x="3152775" y="5638800"/>
            <a:ext cx="381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1"/>
              <a:t>10</a:t>
            </a:r>
          </a:p>
        </p:txBody>
      </p:sp>
      <p:sp>
        <p:nvSpPr>
          <p:cNvPr id="94279" name="Oval 71"/>
          <p:cNvSpPr>
            <a:spLocks noChangeArrowheads="1"/>
          </p:cNvSpPr>
          <p:nvPr/>
        </p:nvSpPr>
        <p:spPr bwMode="auto">
          <a:xfrm>
            <a:off x="3152775" y="6400800"/>
            <a:ext cx="381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1"/>
              <a:t>11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50000">
              <a:schemeClr val="accent2">
                <a:lumMod val="40000"/>
                <a:lumOff val="60000"/>
              </a:schemeClr>
            </a:gs>
            <a:gs pos="100000">
              <a:srgbClr val="FFCC66">
                <a:alpha val="52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AutoShape 2"/>
          <p:cNvSpPr>
            <a:spLocks noChangeArrowheads="1"/>
          </p:cNvSpPr>
          <p:nvPr/>
        </p:nvSpPr>
        <p:spPr bwMode="auto">
          <a:xfrm>
            <a:off x="2514600" y="1797050"/>
            <a:ext cx="3276600" cy="1295400"/>
          </a:xfrm>
          <a:custGeom>
            <a:avLst/>
            <a:gdLst>
              <a:gd name="G0" fmla="+- 17414 0 0"/>
              <a:gd name="G1" fmla="+- 5400 0 0"/>
              <a:gd name="G2" fmla="+- 21600 0 5400"/>
              <a:gd name="G3" fmla="+- 10800 0 5400"/>
              <a:gd name="G4" fmla="+- 21600 0 17414"/>
              <a:gd name="G5" fmla="*/ G4 G3 10800"/>
              <a:gd name="G6" fmla="+- 21600 0 G5"/>
              <a:gd name="T0" fmla="*/ 17414 w 21600"/>
              <a:gd name="T1" fmla="*/ 0 h 21600"/>
              <a:gd name="T2" fmla="*/ 0 w 21600"/>
              <a:gd name="T3" fmla="*/ 10800 h 21600"/>
              <a:gd name="T4" fmla="*/ 17414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7414" y="0"/>
                </a:moveTo>
                <a:lnTo>
                  <a:pt x="17414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7414" y="16200"/>
                </a:lnTo>
                <a:lnTo>
                  <a:pt x="17414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TAHAPAN PROYEK INVESTASI</a:t>
            </a:r>
          </a:p>
        </p:txBody>
      </p:sp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838200" y="1447800"/>
            <a:ext cx="1600200" cy="1981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b="1" dirty="0">
                <a:latin typeface="Arial" charset="0"/>
              </a:rPr>
              <a:t>POTENSI / KOMIDITI</a:t>
            </a:r>
          </a:p>
        </p:txBody>
      </p:sp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2971800" y="2590800"/>
            <a:ext cx="2057400" cy="838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b="1" dirty="0">
                <a:latin typeface="Arial" charset="0"/>
              </a:rPr>
              <a:t>PROSES INDUSTRI</a:t>
            </a:r>
          </a:p>
        </p:txBody>
      </p:sp>
      <p:sp>
        <p:nvSpPr>
          <p:cNvPr id="95238" name="Rectangle 6"/>
          <p:cNvSpPr>
            <a:spLocks noChangeArrowheads="1"/>
          </p:cNvSpPr>
          <p:nvPr/>
        </p:nvSpPr>
        <p:spPr bwMode="auto">
          <a:xfrm>
            <a:off x="2971800" y="1447800"/>
            <a:ext cx="2057400" cy="838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b="1" dirty="0">
                <a:latin typeface="Arial" charset="0"/>
              </a:rPr>
              <a:t>EXPERT ANALISIS </a:t>
            </a:r>
          </a:p>
          <a:p>
            <a:pPr algn="ctr"/>
            <a:r>
              <a:rPr lang="en-US" sz="1300" b="1" dirty="0">
                <a:latin typeface="Arial" charset="0"/>
              </a:rPr>
              <a:t>(KAJIAN POTENSI) </a:t>
            </a:r>
          </a:p>
        </p:txBody>
      </p:sp>
      <p:sp>
        <p:nvSpPr>
          <p:cNvPr id="95239" name="Rectangle 7"/>
          <p:cNvSpPr>
            <a:spLocks noChangeArrowheads="1"/>
          </p:cNvSpPr>
          <p:nvPr/>
        </p:nvSpPr>
        <p:spPr bwMode="auto">
          <a:xfrm>
            <a:off x="5867400" y="1447800"/>
            <a:ext cx="2362200" cy="19812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b="1" dirty="0">
                <a:latin typeface="Arial" charset="0"/>
              </a:rPr>
              <a:t>KEBUTUHAN / PASAR</a:t>
            </a:r>
          </a:p>
          <a:p>
            <a:r>
              <a:rPr lang="en-US" sz="1400" b="1" dirty="0">
                <a:latin typeface="Arial" charset="0"/>
              </a:rPr>
              <a:t>(ANALISA KEBUTUHAN / PASAR)</a:t>
            </a:r>
            <a:r>
              <a:rPr lang="en-US" sz="1300" b="1" dirty="0">
                <a:latin typeface="Arial" charset="0"/>
              </a:rPr>
              <a:t> </a:t>
            </a:r>
          </a:p>
          <a:p>
            <a:pPr marL="398463" lvl="1" indent="-231775">
              <a:buFontTx/>
              <a:buChar char="•"/>
            </a:pPr>
            <a:r>
              <a:rPr lang="en-US" sz="1300" b="1" dirty="0">
                <a:latin typeface="Arial" charset="0"/>
              </a:rPr>
              <a:t>VOLUME</a:t>
            </a:r>
          </a:p>
          <a:p>
            <a:pPr marL="398463" lvl="1" indent="-231775">
              <a:buFontTx/>
              <a:buChar char="•"/>
            </a:pPr>
            <a:r>
              <a:rPr lang="en-US" sz="1300" b="1" dirty="0">
                <a:latin typeface="Arial" charset="0"/>
              </a:rPr>
              <a:t>HARGA</a:t>
            </a:r>
          </a:p>
          <a:p>
            <a:pPr marL="398463" lvl="1" indent="-231775">
              <a:buFontTx/>
              <a:buChar char="•"/>
            </a:pPr>
            <a:r>
              <a:rPr lang="en-US" sz="1300" b="1" dirty="0">
                <a:latin typeface="Arial" charset="0"/>
              </a:rPr>
              <a:t>WAKTU</a:t>
            </a:r>
          </a:p>
          <a:p>
            <a:pPr marL="398463" lvl="1" indent="-231775">
              <a:buFontTx/>
              <a:buChar char="•"/>
            </a:pPr>
            <a:r>
              <a:rPr lang="en-US" sz="1300" b="1" dirty="0">
                <a:latin typeface="Arial" charset="0"/>
              </a:rPr>
              <a:t>KUALITAS</a:t>
            </a:r>
          </a:p>
        </p:txBody>
      </p:sp>
      <p:sp>
        <p:nvSpPr>
          <p:cNvPr id="95240" name="AutoShape 8"/>
          <p:cNvSpPr>
            <a:spLocks noChangeArrowheads="1"/>
          </p:cNvSpPr>
          <p:nvPr/>
        </p:nvSpPr>
        <p:spPr bwMode="auto">
          <a:xfrm rot="5400000">
            <a:off x="3771900" y="3238500"/>
            <a:ext cx="457200" cy="838200"/>
          </a:xfrm>
          <a:custGeom>
            <a:avLst/>
            <a:gdLst>
              <a:gd name="G0" fmla="+- 10963 0 0"/>
              <a:gd name="G1" fmla="+- 6220 0 0"/>
              <a:gd name="G2" fmla="+- 21600 0 6220"/>
              <a:gd name="G3" fmla="+- 10800 0 6220"/>
              <a:gd name="G4" fmla="+- 21600 0 10963"/>
              <a:gd name="G5" fmla="*/ G4 G3 10800"/>
              <a:gd name="G6" fmla="+- 21600 0 G5"/>
              <a:gd name="T0" fmla="*/ 10963 w 21600"/>
              <a:gd name="T1" fmla="*/ 0 h 21600"/>
              <a:gd name="T2" fmla="*/ 0 w 21600"/>
              <a:gd name="T3" fmla="*/ 10800 h 21600"/>
              <a:gd name="T4" fmla="*/ 10963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963" y="0"/>
                </a:moveTo>
                <a:lnTo>
                  <a:pt x="10963" y="6220"/>
                </a:lnTo>
                <a:lnTo>
                  <a:pt x="3375" y="6220"/>
                </a:lnTo>
                <a:lnTo>
                  <a:pt x="3375" y="15380"/>
                </a:lnTo>
                <a:lnTo>
                  <a:pt x="10963" y="15380"/>
                </a:lnTo>
                <a:lnTo>
                  <a:pt x="10963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6220"/>
                </a:moveTo>
                <a:lnTo>
                  <a:pt x="1350" y="15380"/>
                </a:lnTo>
                <a:lnTo>
                  <a:pt x="2700" y="15380"/>
                </a:lnTo>
                <a:lnTo>
                  <a:pt x="2700" y="6220"/>
                </a:lnTo>
                <a:close/>
              </a:path>
              <a:path w="21600" h="21600">
                <a:moveTo>
                  <a:pt x="0" y="6220"/>
                </a:moveTo>
                <a:lnTo>
                  <a:pt x="0" y="15380"/>
                </a:lnTo>
                <a:lnTo>
                  <a:pt x="675" y="15380"/>
                </a:lnTo>
                <a:lnTo>
                  <a:pt x="675" y="622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5241" name="Rectangle 9"/>
          <p:cNvSpPr>
            <a:spLocks noChangeArrowheads="1"/>
          </p:cNvSpPr>
          <p:nvPr/>
        </p:nvSpPr>
        <p:spPr bwMode="auto">
          <a:xfrm>
            <a:off x="2971800" y="3930650"/>
            <a:ext cx="2057400" cy="6858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b="1" dirty="0">
                <a:latin typeface="Arial" charset="0"/>
              </a:rPr>
              <a:t>IDE DASAR / INISIASI</a:t>
            </a:r>
          </a:p>
        </p:txBody>
      </p:sp>
      <p:sp>
        <p:nvSpPr>
          <p:cNvPr id="95242" name="Rectangle 10"/>
          <p:cNvSpPr>
            <a:spLocks noChangeArrowheads="1"/>
          </p:cNvSpPr>
          <p:nvPr/>
        </p:nvSpPr>
        <p:spPr bwMode="auto">
          <a:xfrm>
            <a:off x="2971800" y="5089525"/>
            <a:ext cx="2057400" cy="4572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b="1" dirty="0">
                <a:latin typeface="Arial" charset="0"/>
              </a:rPr>
              <a:t>PRA FS </a:t>
            </a:r>
          </a:p>
        </p:txBody>
      </p:sp>
      <p:sp>
        <p:nvSpPr>
          <p:cNvPr id="95243" name="AutoShape 11"/>
          <p:cNvSpPr>
            <a:spLocks noChangeArrowheads="1"/>
          </p:cNvSpPr>
          <p:nvPr/>
        </p:nvSpPr>
        <p:spPr bwMode="auto">
          <a:xfrm rot="5400000">
            <a:off x="3771900" y="4425950"/>
            <a:ext cx="457200" cy="838200"/>
          </a:xfrm>
          <a:custGeom>
            <a:avLst/>
            <a:gdLst>
              <a:gd name="G0" fmla="+- 10963 0 0"/>
              <a:gd name="G1" fmla="+- 6220 0 0"/>
              <a:gd name="G2" fmla="+- 21600 0 6220"/>
              <a:gd name="G3" fmla="+- 10800 0 6220"/>
              <a:gd name="G4" fmla="+- 21600 0 10963"/>
              <a:gd name="G5" fmla="*/ G4 G3 10800"/>
              <a:gd name="G6" fmla="+- 21600 0 G5"/>
              <a:gd name="T0" fmla="*/ 10963 w 21600"/>
              <a:gd name="T1" fmla="*/ 0 h 21600"/>
              <a:gd name="T2" fmla="*/ 0 w 21600"/>
              <a:gd name="T3" fmla="*/ 10800 h 21600"/>
              <a:gd name="T4" fmla="*/ 10963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963" y="0"/>
                </a:moveTo>
                <a:lnTo>
                  <a:pt x="10963" y="6220"/>
                </a:lnTo>
                <a:lnTo>
                  <a:pt x="3375" y="6220"/>
                </a:lnTo>
                <a:lnTo>
                  <a:pt x="3375" y="15380"/>
                </a:lnTo>
                <a:lnTo>
                  <a:pt x="10963" y="15380"/>
                </a:lnTo>
                <a:lnTo>
                  <a:pt x="10963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6220"/>
                </a:moveTo>
                <a:lnTo>
                  <a:pt x="1350" y="15380"/>
                </a:lnTo>
                <a:lnTo>
                  <a:pt x="2700" y="15380"/>
                </a:lnTo>
                <a:lnTo>
                  <a:pt x="2700" y="6220"/>
                </a:lnTo>
                <a:close/>
              </a:path>
              <a:path w="21600" h="21600">
                <a:moveTo>
                  <a:pt x="0" y="6220"/>
                </a:moveTo>
                <a:lnTo>
                  <a:pt x="0" y="15380"/>
                </a:lnTo>
                <a:lnTo>
                  <a:pt x="675" y="15380"/>
                </a:lnTo>
                <a:lnTo>
                  <a:pt x="675" y="622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5244" name="Rectangle 12"/>
          <p:cNvSpPr>
            <a:spLocks noChangeArrowheads="1"/>
          </p:cNvSpPr>
          <p:nvPr/>
        </p:nvSpPr>
        <p:spPr bwMode="auto">
          <a:xfrm>
            <a:off x="2971800" y="6064250"/>
            <a:ext cx="20574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b="1" dirty="0">
                <a:latin typeface="Arial" charset="0"/>
              </a:rPr>
              <a:t>ROAD SHOW </a:t>
            </a:r>
          </a:p>
        </p:txBody>
      </p:sp>
      <p:sp>
        <p:nvSpPr>
          <p:cNvPr id="95245" name="AutoShape 13"/>
          <p:cNvSpPr>
            <a:spLocks noChangeArrowheads="1"/>
          </p:cNvSpPr>
          <p:nvPr/>
        </p:nvSpPr>
        <p:spPr bwMode="auto">
          <a:xfrm rot="5400000">
            <a:off x="3771900" y="5372100"/>
            <a:ext cx="457200" cy="838200"/>
          </a:xfrm>
          <a:custGeom>
            <a:avLst/>
            <a:gdLst>
              <a:gd name="G0" fmla="+- 10963 0 0"/>
              <a:gd name="G1" fmla="+- 6220 0 0"/>
              <a:gd name="G2" fmla="+- 21600 0 6220"/>
              <a:gd name="G3" fmla="+- 10800 0 6220"/>
              <a:gd name="G4" fmla="+- 21600 0 10963"/>
              <a:gd name="G5" fmla="*/ G4 G3 10800"/>
              <a:gd name="G6" fmla="+- 21600 0 G5"/>
              <a:gd name="T0" fmla="*/ 10963 w 21600"/>
              <a:gd name="T1" fmla="*/ 0 h 21600"/>
              <a:gd name="T2" fmla="*/ 0 w 21600"/>
              <a:gd name="T3" fmla="*/ 10800 h 21600"/>
              <a:gd name="T4" fmla="*/ 10963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963" y="0"/>
                </a:moveTo>
                <a:lnTo>
                  <a:pt x="10963" y="6220"/>
                </a:lnTo>
                <a:lnTo>
                  <a:pt x="3375" y="6220"/>
                </a:lnTo>
                <a:lnTo>
                  <a:pt x="3375" y="15380"/>
                </a:lnTo>
                <a:lnTo>
                  <a:pt x="10963" y="15380"/>
                </a:lnTo>
                <a:lnTo>
                  <a:pt x="10963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6220"/>
                </a:moveTo>
                <a:lnTo>
                  <a:pt x="1350" y="15380"/>
                </a:lnTo>
                <a:lnTo>
                  <a:pt x="2700" y="15380"/>
                </a:lnTo>
                <a:lnTo>
                  <a:pt x="2700" y="6220"/>
                </a:lnTo>
                <a:close/>
              </a:path>
              <a:path w="21600" h="21600">
                <a:moveTo>
                  <a:pt x="0" y="6220"/>
                </a:moveTo>
                <a:lnTo>
                  <a:pt x="0" y="15380"/>
                </a:lnTo>
                <a:lnTo>
                  <a:pt x="675" y="15380"/>
                </a:lnTo>
                <a:lnTo>
                  <a:pt x="675" y="622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5246" name="Rectangle 14"/>
          <p:cNvSpPr>
            <a:spLocks noChangeArrowheads="1"/>
          </p:cNvSpPr>
          <p:nvPr/>
        </p:nvSpPr>
        <p:spPr bwMode="auto">
          <a:xfrm>
            <a:off x="5791200" y="5842000"/>
            <a:ext cx="2438400" cy="9255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 b="1" dirty="0">
                <a:latin typeface="Arial" charset="0"/>
              </a:rPr>
              <a:t>MEMBANGUN MINAT INVESTOR &amp; DUKUNGAN</a:t>
            </a:r>
          </a:p>
        </p:txBody>
      </p:sp>
      <p:sp>
        <p:nvSpPr>
          <p:cNvPr id="95247" name="AutoShape 15"/>
          <p:cNvSpPr>
            <a:spLocks noChangeArrowheads="1"/>
          </p:cNvSpPr>
          <p:nvPr/>
        </p:nvSpPr>
        <p:spPr bwMode="auto">
          <a:xfrm>
            <a:off x="5073650" y="5943600"/>
            <a:ext cx="717550" cy="701675"/>
          </a:xfrm>
          <a:custGeom>
            <a:avLst/>
            <a:gdLst>
              <a:gd name="G0" fmla="+- 10963 0 0"/>
              <a:gd name="G1" fmla="+- 6220 0 0"/>
              <a:gd name="G2" fmla="+- 21600 0 6220"/>
              <a:gd name="G3" fmla="+- 10800 0 6220"/>
              <a:gd name="G4" fmla="+- 21600 0 10963"/>
              <a:gd name="G5" fmla="*/ G4 G3 10800"/>
              <a:gd name="G6" fmla="+- 21600 0 G5"/>
              <a:gd name="T0" fmla="*/ 10963 w 21600"/>
              <a:gd name="T1" fmla="*/ 0 h 21600"/>
              <a:gd name="T2" fmla="*/ 0 w 21600"/>
              <a:gd name="T3" fmla="*/ 10800 h 21600"/>
              <a:gd name="T4" fmla="*/ 10963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963" y="0"/>
                </a:moveTo>
                <a:lnTo>
                  <a:pt x="10963" y="6220"/>
                </a:lnTo>
                <a:lnTo>
                  <a:pt x="3375" y="6220"/>
                </a:lnTo>
                <a:lnTo>
                  <a:pt x="3375" y="15380"/>
                </a:lnTo>
                <a:lnTo>
                  <a:pt x="10963" y="15380"/>
                </a:lnTo>
                <a:lnTo>
                  <a:pt x="10963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6220"/>
                </a:moveTo>
                <a:lnTo>
                  <a:pt x="1350" y="15380"/>
                </a:lnTo>
                <a:lnTo>
                  <a:pt x="2700" y="15380"/>
                </a:lnTo>
                <a:lnTo>
                  <a:pt x="2700" y="6220"/>
                </a:lnTo>
                <a:close/>
              </a:path>
              <a:path w="21600" h="21600">
                <a:moveTo>
                  <a:pt x="0" y="6220"/>
                </a:moveTo>
                <a:lnTo>
                  <a:pt x="0" y="15380"/>
                </a:lnTo>
                <a:lnTo>
                  <a:pt x="675" y="15380"/>
                </a:lnTo>
                <a:lnTo>
                  <a:pt x="675" y="622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5248" name="AutoShape 16"/>
          <p:cNvSpPr>
            <a:spLocks noChangeArrowheads="1"/>
          </p:cNvSpPr>
          <p:nvPr/>
        </p:nvSpPr>
        <p:spPr bwMode="auto">
          <a:xfrm rot="10800000">
            <a:off x="5073650" y="3460750"/>
            <a:ext cx="1219200" cy="1143000"/>
          </a:xfrm>
          <a:custGeom>
            <a:avLst/>
            <a:gdLst>
              <a:gd name="G0" fmla="+- 15131 0 0"/>
              <a:gd name="G1" fmla="+- 3510 0 0"/>
              <a:gd name="G2" fmla="+- 12158 0 3510"/>
              <a:gd name="G3" fmla="+- G2 0 3510"/>
              <a:gd name="G4" fmla="*/ G3 32768 32059"/>
              <a:gd name="G5" fmla="*/ G4 1 2"/>
              <a:gd name="G6" fmla="+- 21600 0 15131"/>
              <a:gd name="G7" fmla="*/ G6 3510 6079"/>
              <a:gd name="G8" fmla="+- G7 15131 0"/>
              <a:gd name="T0" fmla="*/ 15131 w 21600"/>
              <a:gd name="T1" fmla="*/ 0 h 21600"/>
              <a:gd name="T2" fmla="*/ 15131 w 21600"/>
              <a:gd name="T3" fmla="*/ 12158 h 21600"/>
              <a:gd name="T4" fmla="*/ 2626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31" y="0"/>
                </a:lnTo>
                <a:lnTo>
                  <a:pt x="15131" y="3510"/>
                </a:lnTo>
                <a:lnTo>
                  <a:pt x="12427" y="3510"/>
                </a:lnTo>
                <a:cubicBezTo>
                  <a:pt x="5564" y="3510"/>
                  <a:pt x="0" y="7382"/>
                  <a:pt x="0" y="12158"/>
                </a:cubicBezTo>
                <a:lnTo>
                  <a:pt x="0" y="21600"/>
                </a:lnTo>
                <a:lnTo>
                  <a:pt x="5252" y="21600"/>
                </a:lnTo>
                <a:lnTo>
                  <a:pt x="5252" y="12158"/>
                </a:lnTo>
                <a:cubicBezTo>
                  <a:pt x="5252" y="10219"/>
                  <a:pt x="8464" y="8648"/>
                  <a:pt x="12427" y="8648"/>
                </a:cubicBezTo>
                <a:lnTo>
                  <a:pt x="15131" y="8648"/>
                </a:lnTo>
                <a:lnTo>
                  <a:pt x="15131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50000">
              <a:schemeClr val="accent2">
                <a:lumMod val="40000"/>
                <a:lumOff val="60000"/>
              </a:schemeClr>
            </a:gs>
            <a:gs pos="100000">
              <a:srgbClr val="FFCC66">
                <a:alpha val="52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52400"/>
            <a:ext cx="6858000" cy="762000"/>
          </a:xfrm>
        </p:spPr>
        <p:txBody>
          <a:bodyPr/>
          <a:lstStyle/>
          <a:p>
            <a:r>
              <a:rPr lang="en-US" sz="3200" b="1" dirty="0"/>
              <a:t>TAHAPAN PROYEK INVESTASI</a:t>
            </a:r>
          </a:p>
        </p:txBody>
      </p:sp>
      <p:sp>
        <p:nvSpPr>
          <p:cNvPr id="96259" name="AutoShape 3"/>
          <p:cNvSpPr>
            <a:spLocks noChangeArrowheads="1"/>
          </p:cNvSpPr>
          <p:nvPr/>
        </p:nvSpPr>
        <p:spPr bwMode="auto">
          <a:xfrm rot="5400000">
            <a:off x="1530350" y="2628900"/>
            <a:ext cx="457200" cy="838200"/>
          </a:xfrm>
          <a:custGeom>
            <a:avLst/>
            <a:gdLst>
              <a:gd name="G0" fmla="+- 10963 0 0"/>
              <a:gd name="G1" fmla="+- 6220 0 0"/>
              <a:gd name="G2" fmla="+- 21600 0 6220"/>
              <a:gd name="G3" fmla="+- 10800 0 6220"/>
              <a:gd name="G4" fmla="+- 21600 0 10963"/>
              <a:gd name="G5" fmla="*/ G4 G3 10800"/>
              <a:gd name="G6" fmla="+- 21600 0 G5"/>
              <a:gd name="T0" fmla="*/ 10963 w 21600"/>
              <a:gd name="T1" fmla="*/ 0 h 21600"/>
              <a:gd name="T2" fmla="*/ 0 w 21600"/>
              <a:gd name="T3" fmla="*/ 10800 h 21600"/>
              <a:gd name="T4" fmla="*/ 10963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963" y="0"/>
                </a:moveTo>
                <a:lnTo>
                  <a:pt x="10963" y="6220"/>
                </a:lnTo>
                <a:lnTo>
                  <a:pt x="3375" y="6220"/>
                </a:lnTo>
                <a:lnTo>
                  <a:pt x="3375" y="15380"/>
                </a:lnTo>
                <a:lnTo>
                  <a:pt x="10963" y="15380"/>
                </a:lnTo>
                <a:lnTo>
                  <a:pt x="10963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6220"/>
                </a:moveTo>
                <a:lnTo>
                  <a:pt x="1350" y="15380"/>
                </a:lnTo>
                <a:lnTo>
                  <a:pt x="2700" y="15380"/>
                </a:lnTo>
                <a:lnTo>
                  <a:pt x="2700" y="6220"/>
                </a:lnTo>
                <a:close/>
              </a:path>
              <a:path w="21600" h="21600">
                <a:moveTo>
                  <a:pt x="0" y="6220"/>
                </a:moveTo>
                <a:lnTo>
                  <a:pt x="0" y="15380"/>
                </a:lnTo>
                <a:lnTo>
                  <a:pt x="675" y="15380"/>
                </a:lnTo>
                <a:lnTo>
                  <a:pt x="675" y="622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609600" y="3321050"/>
            <a:ext cx="2330450" cy="685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b="1" dirty="0">
                <a:latin typeface="Arial" charset="0"/>
              </a:rPr>
              <a:t>PENGEMBANGAN DESIGN</a:t>
            </a:r>
          </a:p>
        </p:txBody>
      </p:sp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609600" y="4479925"/>
            <a:ext cx="233045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b="1" dirty="0">
                <a:latin typeface="Arial" charset="0"/>
              </a:rPr>
              <a:t>FS DETAIL </a:t>
            </a:r>
          </a:p>
        </p:txBody>
      </p:sp>
      <p:sp>
        <p:nvSpPr>
          <p:cNvPr id="96262" name="AutoShape 6"/>
          <p:cNvSpPr>
            <a:spLocks noChangeArrowheads="1"/>
          </p:cNvSpPr>
          <p:nvPr/>
        </p:nvSpPr>
        <p:spPr bwMode="auto">
          <a:xfrm rot="5400000">
            <a:off x="1530350" y="3816350"/>
            <a:ext cx="457200" cy="838200"/>
          </a:xfrm>
          <a:custGeom>
            <a:avLst/>
            <a:gdLst>
              <a:gd name="G0" fmla="+- 10963 0 0"/>
              <a:gd name="G1" fmla="+- 6220 0 0"/>
              <a:gd name="G2" fmla="+- 21600 0 6220"/>
              <a:gd name="G3" fmla="+- 10800 0 6220"/>
              <a:gd name="G4" fmla="+- 21600 0 10963"/>
              <a:gd name="G5" fmla="*/ G4 G3 10800"/>
              <a:gd name="G6" fmla="+- 21600 0 G5"/>
              <a:gd name="T0" fmla="*/ 10963 w 21600"/>
              <a:gd name="T1" fmla="*/ 0 h 21600"/>
              <a:gd name="T2" fmla="*/ 0 w 21600"/>
              <a:gd name="T3" fmla="*/ 10800 h 21600"/>
              <a:gd name="T4" fmla="*/ 10963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963" y="0"/>
                </a:moveTo>
                <a:lnTo>
                  <a:pt x="10963" y="6220"/>
                </a:lnTo>
                <a:lnTo>
                  <a:pt x="3375" y="6220"/>
                </a:lnTo>
                <a:lnTo>
                  <a:pt x="3375" y="15380"/>
                </a:lnTo>
                <a:lnTo>
                  <a:pt x="10963" y="15380"/>
                </a:lnTo>
                <a:lnTo>
                  <a:pt x="10963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6220"/>
                </a:moveTo>
                <a:lnTo>
                  <a:pt x="1350" y="15380"/>
                </a:lnTo>
                <a:lnTo>
                  <a:pt x="2700" y="15380"/>
                </a:lnTo>
                <a:lnTo>
                  <a:pt x="2700" y="6220"/>
                </a:lnTo>
                <a:close/>
              </a:path>
              <a:path w="21600" h="21600">
                <a:moveTo>
                  <a:pt x="0" y="6220"/>
                </a:moveTo>
                <a:lnTo>
                  <a:pt x="0" y="15380"/>
                </a:lnTo>
                <a:lnTo>
                  <a:pt x="675" y="15380"/>
                </a:lnTo>
                <a:lnTo>
                  <a:pt x="675" y="622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6263" name="AutoShape 7"/>
          <p:cNvSpPr>
            <a:spLocks noChangeArrowheads="1"/>
          </p:cNvSpPr>
          <p:nvPr/>
        </p:nvSpPr>
        <p:spPr bwMode="auto">
          <a:xfrm rot="5400000">
            <a:off x="1530350" y="4762500"/>
            <a:ext cx="457200" cy="838200"/>
          </a:xfrm>
          <a:custGeom>
            <a:avLst/>
            <a:gdLst>
              <a:gd name="G0" fmla="+- 10963 0 0"/>
              <a:gd name="G1" fmla="+- 6220 0 0"/>
              <a:gd name="G2" fmla="+- 21600 0 6220"/>
              <a:gd name="G3" fmla="+- 10800 0 6220"/>
              <a:gd name="G4" fmla="+- 21600 0 10963"/>
              <a:gd name="G5" fmla="*/ G4 G3 10800"/>
              <a:gd name="G6" fmla="+- 21600 0 G5"/>
              <a:gd name="T0" fmla="*/ 10963 w 21600"/>
              <a:gd name="T1" fmla="*/ 0 h 21600"/>
              <a:gd name="T2" fmla="*/ 0 w 21600"/>
              <a:gd name="T3" fmla="*/ 10800 h 21600"/>
              <a:gd name="T4" fmla="*/ 10963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963" y="0"/>
                </a:moveTo>
                <a:lnTo>
                  <a:pt x="10963" y="6220"/>
                </a:lnTo>
                <a:lnTo>
                  <a:pt x="3375" y="6220"/>
                </a:lnTo>
                <a:lnTo>
                  <a:pt x="3375" y="15380"/>
                </a:lnTo>
                <a:lnTo>
                  <a:pt x="10963" y="15380"/>
                </a:lnTo>
                <a:lnTo>
                  <a:pt x="10963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6220"/>
                </a:moveTo>
                <a:lnTo>
                  <a:pt x="1350" y="15380"/>
                </a:lnTo>
                <a:lnTo>
                  <a:pt x="2700" y="15380"/>
                </a:lnTo>
                <a:lnTo>
                  <a:pt x="2700" y="6220"/>
                </a:lnTo>
                <a:close/>
              </a:path>
              <a:path w="21600" h="21600">
                <a:moveTo>
                  <a:pt x="0" y="6220"/>
                </a:moveTo>
                <a:lnTo>
                  <a:pt x="0" y="15380"/>
                </a:lnTo>
                <a:lnTo>
                  <a:pt x="675" y="15380"/>
                </a:lnTo>
                <a:lnTo>
                  <a:pt x="675" y="622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6264" name="Rectangle 8"/>
          <p:cNvSpPr>
            <a:spLocks noChangeArrowheads="1"/>
          </p:cNvSpPr>
          <p:nvPr/>
        </p:nvSpPr>
        <p:spPr bwMode="auto">
          <a:xfrm>
            <a:off x="638175" y="2133600"/>
            <a:ext cx="2286000" cy="6508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 b="1" dirty="0">
                <a:latin typeface="Arial" charset="0"/>
              </a:rPr>
              <a:t>INVESTOR BERMINAT</a:t>
            </a:r>
          </a:p>
        </p:txBody>
      </p:sp>
      <p:sp>
        <p:nvSpPr>
          <p:cNvPr id="96265" name="Rectangle 9"/>
          <p:cNvSpPr>
            <a:spLocks noChangeArrowheads="1"/>
          </p:cNvSpPr>
          <p:nvPr/>
        </p:nvSpPr>
        <p:spPr bwMode="auto">
          <a:xfrm>
            <a:off x="3930650" y="2133600"/>
            <a:ext cx="1981200" cy="609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b="1" dirty="0">
                <a:latin typeface="Arial" charset="0"/>
              </a:rPr>
              <a:t>MOU</a:t>
            </a:r>
          </a:p>
        </p:txBody>
      </p:sp>
      <p:sp>
        <p:nvSpPr>
          <p:cNvPr id="96266" name="Line 10"/>
          <p:cNvSpPr>
            <a:spLocks noChangeShapeType="1"/>
          </p:cNvSpPr>
          <p:nvPr/>
        </p:nvSpPr>
        <p:spPr bwMode="auto">
          <a:xfrm>
            <a:off x="2940050" y="2438400"/>
            <a:ext cx="990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96267" name="Line 11"/>
          <p:cNvSpPr>
            <a:spLocks noChangeShapeType="1"/>
          </p:cNvSpPr>
          <p:nvPr/>
        </p:nvSpPr>
        <p:spPr bwMode="auto">
          <a:xfrm>
            <a:off x="4921250" y="2743200"/>
            <a:ext cx="0" cy="2590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96268" name="Text Box 12"/>
          <p:cNvSpPr txBox="1">
            <a:spLocks noChangeArrowheads="1"/>
          </p:cNvSpPr>
          <p:nvPr/>
        </p:nvSpPr>
        <p:spPr bwMode="auto">
          <a:xfrm>
            <a:off x="3930650" y="5445125"/>
            <a:ext cx="2057400" cy="6508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latin typeface="Arial" charset="0"/>
              </a:rPr>
              <a:t>PROSES IJIN KOMISARIS</a:t>
            </a:r>
          </a:p>
        </p:txBody>
      </p:sp>
      <p:sp>
        <p:nvSpPr>
          <p:cNvPr id="96269" name="Line 13"/>
          <p:cNvSpPr>
            <a:spLocks noChangeShapeType="1"/>
          </p:cNvSpPr>
          <p:nvPr/>
        </p:nvSpPr>
        <p:spPr bwMode="auto">
          <a:xfrm>
            <a:off x="2940050" y="5791200"/>
            <a:ext cx="990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96270" name="Rectangle 14"/>
          <p:cNvSpPr>
            <a:spLocks noChangeArrowheads="1"/>
          </p:cNvSpPr>
          <p:nvPr/>
        </p:nvSpPr>
        <p:spPr bwMode="auto">
          <a:xfrm>
            <a:off x="609600" y="5454650"/>
            <a:ext cx="2286000" cy="685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b="1" dirty="0">
                <a:latin typeface="Arial" charset="0"/>
              </a:rPr>
              <a:t>JOINT VENTURE AGREEMENT </a:t>
            </a:r>
          </a:p>
        </p:txBody>
      </p:sp>
      <p:sp>
        <p:nvSpPr>
          <p:cNvPr id="96271" name="Rectangle 15"/>
          <p:cNvSpPr>
            <a:spLocks noChangeArrowheads="1"/>
          </p:cNvSpPr>
          <p:nvPr/>
        </p:nvSpPr>
        <p:spPr bwMode="auto">
          <a:xfrm>
            <a:off x="533400" y="1600200"/>
            <a:ext cx="25908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dirty="0"/>
              <a:t>UMUM</a:t>
            </a:r>
          </a:p>
        </p:txBody>
      </p:sp>
      <p:sp>
        <p:nvSpPr>
          <p:cNvPr id="96272" name="Rectangle 16"/>
          <p:cNvSpPr>
            <a:spLocks noChangeArrowheads="1"/>
          </p:cNvSpPr>
          <p:nvPr/>
        </p:nvSpPr>
        <p:spPr bwMode="auto">
          <a:xfrm>
            <a:off x="3124200" y="1600200"/>
            <a:ext cx="3124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1" dirty="0" smtClean="0"/>
              <a:t>INTERNAL PERUSAHAAN</a:t>
            </a:r>
            <a:endParaRPr lang="en-US" sz="1800" b="1" dirty="0"/>
          </a:p>
        </p:txBody>
      </p:sp>
      <p:sp>
        <p:nvSpPr>
          <p:cNvPr id="96273" name="Rectangle 17"/>
          <p:cNvSpPr>
            <a:spLocks noChangeArrowheads="1"/>
          </p:cNvSpPr>
          <p:nvPr/>
        </p:nvSpPr>
        <p:spPr bwMode="auto">
          <a:xfrm>
            <a:off x="6324600" y="1219200"/>
            <a:ext cx="2514600" cy="762000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STRATEGI</a:t>
            </a:r>
          </a:p>
        </p:txBody>
      </p:sp>
      <p:sp>
        <p:nvSpPr>
          <p:cNvPr id="96274" name="Rectangle 18"/>
          <p:cNvSpPr>
            <a:spLocks noChangeArrowheads="1"/>
          </p:cNvSpPr>
          <p:nvPr/>
        </p:nvSpPr>
        <p:spPr bwMode="auto">
          <a:xfrm>
            <a:off x="533400" y="1219200"/>
            <a:ext cx="5715000" cy="381000"/>
          </a:xfrm>
          <a:prstGeom prst="rect">
            <a:avLst/>
          </a:pr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dirty="0"/>
              <a:t>TAHAPAN PROSES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50000">
              <a:schemeClr val="accent2">
                <a:lumMod val="40000"/>
                <a:lumOff val="60000"/>
              </a:schemeClr>
            </a:gs>
            <a:gs pos="100000">
              <a:srgbClr val="FFCC66">
                <a:alpha val="52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0"/>
            <a:ext cx="6858000" cy="762000"/>
          </a:xfrm>
        </p:spPr>
        <p:txBody>
          <a:bodyPr/>
          <a:lstStyle/>
          <a:p>
            <a:r>
              <a:rPr lang="en-US" sz="3200" b="1" dirty="0"/>
              <a:t>TAHAPAN PROYEK INVESTASI</a:t>
            </a:r>
          </a:p>
        </p:txBody>
      </p:sp>
      <p:sp>
        <p:nvSpPr>
          <p:cNvPr id="97283" name="AutoShape 3"/>
          <p:cNvSpPr>
            <a:spLocks noChangeArrowheads="1"/>
          </p:cNvSpPr>
          <p:nvPr/>
        </p:nvSpPr>
        <p:spPr bwMode="auto">
          <a:xfrm rot="5400000">
            <a:off x="1531937" y="2097088"/>
            <a:ext cx="365125" cy="838200"/>
          </a:xfrm>
          <a:custGeom>
            <a:avLst/>
            <a:gdLst>
              <a:gd name="G0" fmla="+- 10963 0 0"/>
              <a:gd name="G1" fmla="+- 6220 0 0"/>
              <a:gd name="G2" fmla="+- 21600 0 6220"/>
              <a:gd name="G3" fmla="+- 10800 0 6220"/>
              <a:gd name="G4" fmla="+- 21600 0 10963"/>
              <a:gd name="G5" fmla="*/ G4 G3 10800"/>
              <a:gd name="G6" fmla="+- 21600 0 G5"/>
              <a:gd name="T0" fmla="*/ 10963 w 21600"/>
              <a:gd name="T1" fmla="*/ 0 h 21600"/>
              <a:gd name="T2" fmla="*/ 0 w 21600"/>
              <a:gd name="T3" fmla="*/ 10800 h 21600"/>
              <a:gd name="T4" fmla="*/ 10963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963" y="0"/>
                </a:moveTo>
                <a:lnTo>
                  <a:pt x="10963" y="6220"/>
                </a:lnTo>
                <a:lnTo>
                  <a:pt x="3375" y="6220"/>
                </a:lnTo>
                <a:lnTo>
                  <a:pt x="3375" y="15380"/>
                </a:lnTo>
                <a:lnTo>
                  <a:pt x="10963" y="15380"/>
                </a:lnTo>
                <a:lnTo>
                  <a:pt x="10963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6220"/>
                </a:moveTo>
                <a:lnTo>
                  <a:pt x="1350" y="15380"/>
                </a:lnTo>
                <a:lnTo>
                  <a:pt x="2700" y="15380"/>
                </a:lnTo>
                <a:lnTo>
                  <a:pt x="2700" y="6220"/>
                </a:lnTo>
                <a:close/>
              </a:path>
              <a:path w="21600" h="21600">
                <a:moveTo>
                  <a:pt x="0" y="6220"/>
                </a:moveTo>
                <a:lnTo>
                  <a:pt x="0" y="15380"/>
                </a:lnTo>
                <a:lnTo>
                  <a:pt x="675" y="15380"/>
                </a:lnTo>
                <a:lnTo>
                  <a:pt x="675" y="622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685800" y="4924425"/>
            <a:ext cx="2057400" cy="685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b="1" dirty="0">
                <a:latin typeface="Arial" charset="0"/>
              </a:rPr>
              <a:t>KAJIAN RIEL INVESTASI</a:t>
            </a:r>
          </a:p>
        </p:txBody>
      </p:sp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685800" y="2743200"/>
            <a:ext cx="2057400" cy="685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b="1" dirty="0">
                <a:latin typeface="Arial" charset="0"/>
              </a:rPr>
              <a:t>PENDIRIAN </a:t>
            </a:r>
          </a:p>
          <a:p>
            <a:pPr algn="ctr"/>
            <a:r>
              <a:rPr lang="en-US" sz="1800" b="1" dirty="0">
                <a:latin typeface="Arial" charset="0"/>
              </a:rPr>
              <a:t>NEW CO </a:t>
            </a:r>
          </a:p>
        </p:txBody>
      </p:sp>
      <p:sp>
        <p:nvSpPr>
          <p:cNvPr id="97286" name="Rectangle 6"/>
          <p:cNvSpPr>
            <a:spLocks noChangeArrowheads="1"/>
          </p:cNvSpPr>
          <p:nvPr/>
        </p:nvSpPr>
        <p:spPr bwMode="auto">
          <a:xfrm>
            <a:off x="685800" y="1631950"/>
            <a:ext cx="2057400" cy="685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b="1" dirty="0">
                <a:latin typeface="Arial" charset="0"/>
              </a:rPr>
              <a:t>JOINT VENTURE AGREEMENT </a:t>
            </a:r>
          </a:p>
        </p:txBody>
      </p:sp>
      <p:sp>
        <p:nvSpPr>
          <p:cNvPr id="97287" name="Text Box 7"/>
          <p:cNvSpPr txBox="1">
            <a:spLocks noChangeArrowheads="1"/>
          </p:cNvSpPr>
          <p:nvPr/>
        </p:nvSpPr>
        <p:spPr bwMode="auto">
          <a:xfrm>
            <a:off x="3733800" y="1660525"/>
            <a:ext cx="2057400" cy="6508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latin typeface="Arial" charset="0"/>
              </a:rPr>
              <a:t>PROSES IJIN KOMISARIS</a:t>
            </a:r>
          </a:p>
        </p:txBody>
      </p:sp>
      <p:sp>
        <p:nvSpPr>
          <p:cNvPr id="97288" name="Line 8"/>
          <p:cNvSpPr>
            <a:spLocks noChangeShapeType="1"/>
          </p:cNvSpPr>
          <p:nvPr/>
        </p:nvSpPr>
        <p:spPr bwMode="auto">
          <a:xfrm>
            <a:off x="2743200" y="1981200"/>
            <a:ext cx="990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97289" name="Line 9"/>
          <p:cNvSpPr>
            <a:spLocks noChangeShapeType="1"/>
          </p:cNvSpPr>
          <p:nvPr/>
        </p:nvSpPr>
        <p:spPr bwMode="auto">
          <a:xfrm>
            <a:off x="4648200" y="2301875"/>
            <a:ext cx="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97290" name="Rectangle 10"/>
          <p:cNvSpPr>
            <a:spLocks noChangeArrowheads="1"/>
          </p:cNvSpPr>
          <p:nvPr/>
        </p:nvSpPr>
        <p:spPr bwMode="auto">
          <a:xfrm>
            <a:off x="3733800" y="2819400"/>
            <a:ext cx="2057400" cy="9620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400" b="1" dirty="0">
                <a:latin typeface="Arial" charset="0"/>
              </a:rPr>
              <a:t>PERSETUJUAN INVESTASI &amp; ANGGOTA </a:t>
            </a:r>
          </a:p>
          <a:p>
            <a:pPr algn="ctr"/>
            <a:r>
              <a:rPr lang="en-US" sz="1400" b="1" dirty="0">
                <a:latin typeface="Arial" charset="0"/>
              </a:rPr>
              <a:t>KOM / DIR</a:t>
            </a:r>
          </a:p>
        </p:txBody>
      </p:sp>
      <p:sp>
        <p:nvSpPr>
          <p:cNvPr id="97291" name="Line 11"/>
          <p:cNvSpPr>
            <a:spLocks noChangeShapeType="1"/>
          </p:cNvSpPr>
          <p:nvPr/>
        </p:nvSpPr>
        <p:spPr bwMode="auto">
          <a:xfrm>
            <a:off x="2743200" y="3108325"/>
            <a:ext cx="990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97292" name="Rectangle 12"/>
          <p:cNvSpPr>
            <a:spLocks noChangeArrowheads="1"/>
          </p:cNvSpPr>
          <p:nvPr/>
        </p:nvSpPr>
        <p:spPr bwMode="auto">
          <a:xfrm>
            <a:off x="688975" y="6035675"/>
            <a:ext cx="2057400" cy="685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b="1" dirty="0">
                <a:latin typeface="Arial" charset="0"/>
              </a:rPr>
              <a:t>FINANCIAL CLOSED </a:t>
            </a:r>
          </a:p>
        </p:txBody>
      </p:sp>
      <p:sp>
        <p:nvSpPr>
          <p:cNvPr id="97293" name="Rectangle 13"/>
          <p:cNvSpPr>
            <a:spLocks noChangeArrowheads="1"/>
          </p:cNvSpPr>
          <p:nvPr/>
        </p:nvSpPr>
        <p:spPr bwMode="auto">
          <a:xfrm>
            <a:off x="685800" y="3825875"/>
            <a:ext cx="2057400" cy="685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b="1" dirty="0">
                <a:latin typeface="Arial" charset="0"/>
              </a:rPr>
              <a:t>PEMBERIAN KONSESI</a:t>
            </a:r>
          </a:p>
        </p:txBody>
      </p:sp>
      <p:sp>
        <p:nvSpPr>
          <p:cNvPr id="97294" name="Rectangle 14"/>
          <p:cNvSpPr>
            <a:spLocks noChangeArrowheads="1"/>
          </p:cNvSpPr>
          <p:nvPr/>
        </p:nvSpPr>
        <p:spPr bwMode="auto">
          <a:xfrm>
            <a:off x="533400" y="1143000"/>
            <a:ext cx="25908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dirty="0"/>
              <a:t>UMUM</a:t>
            </a:r>
          </a:p>
        </p:txBody>
      </p:sp>
      <p:sp>
        <p:nvSpPr>
          <p:cNvPr id="97295" name="Rectangle 15"/>
          <p:cNvSpPr>
            <a:spLocks noChangeArrowheads="1"/>
          </p:cNvSpPr>
          <p:nvPr/>
        </p:nvSpPr>
        <p:spPr bwMode="auto">
          <a:xfrm>
            <a:off x="3124200" y="1143000"/>
            <a:ext cx="3124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1" dirty="0"/>
              <a:t>INTERNAL </a:t>
            </a:r>
            <a:r>
              <a:rPr lang="en-US" sz="1800" b="1" dirty="0" smtClean="0"/>
              <a:t>PERUSAHAAN</a:t>
            </a:r>
            <a:endParaRPr lang="en-US" sz="1800" b="1" dirty="0"/>
          </a:p>
        </p:txBody>
      </p:sp>
      <p:sp>
        <p:nvSpPr>
          <p:cNvPr id="97296" name="Rectangle 16"/>
          <p:cNvSpPr>
            <a:spLocks noChangeArrowheads="1"/>
          </p:cNvSpPr>
          <p:nvPr/>
        </p:nvSpPr>
        <p:spPr bwMode="auto">
          <a:xfrm>
            <a:off x="6324600" y="762000"/>
            <a:ext cx="2514600" cy="762000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STRATEGI</a:t>
            </a:r>
          </a:p>
        </p:txBody>
      </p:sp>
      <p:sp>
        <p:nvSpPr>
          <p:cNvPr id="97297" name="Rectangle 17"/>
          <p:cNvSpPr>
            <a:spLocks noChangeArrowheads="1"/>
          </p:cNvSpPr>
          <p:nvPr/>
        </p:nvSpPr>
        <p:spPr bwMode="auto">
          <a:xfrm>
            <a:off x="533400" y="762000"/>
            <a:ext cx="5715000" cy="381000"/>
          </a:xfrm>
          <a:prstGeom prst="rect">
            <a:avLst/>
          </a:pr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dirty="0"/>
              <a:t>TAHAPAN PROSES</a:t>
            </a:r>
          </a:p>
        </p:txBody>
      </p:sp>
      <p:sp>
        <p:nvSpPr>
          <p:cNvPr id="97298" name="AutoShape 18"/>
          <p:cNvSpPr>
            <a:spLocks noChangeArrowheads="1"/>
          </p:cNvSpPr>
          <p:nvPr/>
        </p:nvSpPr>
        <p:spPr bwMode="auto">
          <a:xfrm rot="5400000">
            <a:off x="1531937" y="3208338"/>
            <a:ext cx="365125" cy="838200"/>
          </a:xfrm>
          <a:custGeom>
            <a:avLst/>
            <a:gdLst>
              <a:gd name="G0" fmla="+- 10963 0 0"/>
              <a:gd name="G1" fmla="+- 6220 0 0"/>
              <a:gd name="G2" fmla="+- 21600 0 6220"/>
              <a:gd name="G3" fmla="+- 10800 0 6220"/>
              <a:gd name="G4" fmla="+- 21600 0 10963"/>
              <a:gd name="G5" fmla="*/ G4 G3 10800"/>
              <a:gd name="G6" fmla="+- 21600 0 G5"/>
              <a:gd name="T0" fmla="*/ 10963 w 21600"/>
              <a:gd name="T1" fmla="*/ 0 h 21600"/>
              <a:gd name="T2" fmla="*/ 0 w 21600"/>
              <a:gd name="T3" fmla="*/ 10800 h 21600"/>
              <a:gd name="T4" fmla="*/ 10963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963" y="0"/>
                </a:moveTo>
                <a:lnTo>
                  <a:pt x="10963" y="6220"/>
                </a:lnTo>
                <a:lnTo>
                  <a:pt x="3375" y="6220"/>
                </a:lnTo>
                <a:lnTo>
                  <a:pt x="3375" y="15380"/>
                </a:lnTo>
                <a:lnTo>
                  <a:pt x="10963" y="15380"/>
                </a:lnTo>
                <a:lnTo>
                  <a:pt x="10963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6220"/>
                </a:moveTo>
                <a:lnTo>
                  <a:pt x="1350" y="15380"/>
                </a:lnTo>
                <a:lnTo>
                  <a:pt x="2700" y="15380"/>
                </a:lnTo>
                <a:lnTo>
                  <a:pt x="2700" y="6220"/>
                </a:lnTo>
                <a:close/>
              </a:path>
              <a:path w="21600" h="21600">
                <a:moveTo>
                  <a:pt x="0" y="6220"/>
                </a:moveTo>
                <a:lnTo>
                  <a:pt x="0" y="15380"/>
                </a:lnTo>
                <a:lnTo>
                  <a:pt x="675" y="15380"/>
                </a:lnTo>
                <a:lnTo>
                  <a:pt x="675" y="622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7299" name="AutoShape 19"/>
          <p:cNvSpPr>
            <a:spLocks noChangeArrowheads="1"/>
          </p:cNvSpPr>
          <p:nvPr/>
        </p:nvSpPr>
        <p:spPr bwMode="auto">
          <a:xfrm rot="5400000">
            <a:off x="1531937" y="4291013"/>
            <a:ext cx="365125" cy="838200"/>
          </a:xfrm>
          <a:custGeom>
            <a:avLst/>
            <a:gdLst>
              <a:gd name="G0" fmla="+- 10963 0 0"/>
              <a:gd name="G1" fmla="+- 6220 0 0"/>
              <a:gd name="G2" fmla="+- 21600 0 6220"/>
              <a:gd name="G3" fmla="+- 10800 0 6220"/>
              <a:gd name="G4" fmla="+- 21600 0 10963"/>
              <a:gd name="G5" fmla="*/ G4 G3 10800"/>
              <a:gd name="G6" fmla="+- 21600 0 G5"/>
              <a:gd name="T0" fmla="*/ 10963 w 21600"/>
              <a:gd name="T1" fmla="*/ 0 h 21600"/>
              <a:gd name="T2" fmla="*/ 0 w 21600"/>
              <a:gd name="T3" fmla="*/ 10800 h 21600"/>
              <a:gd name="T4" fmla="*/ 10963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963" y="0"/>
                </a:moveTo>
                <a:lnTo>
                  <a:pt x="10963" y="6220"/>
                </a:lnTo>
                <a:lnTo>
                  <a:pt x="3375" y="6220"/>
                </a:lnTo>
                <a:lnTo>
                  <a:pt x="3375" y="15380"/>
                </a:lnTo>
                <a:lnTo>
                  <a:pt x="10963" y="15380"/>
                </a:lnTo>
                <a:lnTo>
                  <a:pt x="10963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6220"/>
                </a:moveTo>
                <a:lnTo>
                  <a:pt x="1350" y="15380"/>
                </a:lnTo>
                <a:lnTo>
                  <a:pt x="2700" y="15380"/>
                </a:lnTo>
                <a:lnTo>
                  <a:pt x="2700" y="6220"/>
                </a:lnTo>
                <a:close/>
              </a:path>
              <a:path w="21600" h="21600">
                <a:moveTo>
                  <a:pt x="0" y="6220"/>
                </a:moveTo>
                <a:lnTo>
                  <a:pt x="0" y="15380"/>
                </a:lnTo>
                <a:lnTo>
                  <a:pt x="675" y="15380"/>
                </a:lnTo>
                <a:lnTo>
                  <a:pt x="675" y="622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7300" name="AutoShape 20"/>
          <p:cNvSpPr>
            <a:spLocks noChangeArrowheads="1"/>
          </p:cNvSpPr>
          <p:nvPr/>
        </p:nvSpPr>
        <p:spPr bwMode="auto">
          <a:xfrm rot="5400000">
            <a:off x="1531937" y="5389563"/>
            <a:ext cx="365125" cy="838200"/>
          </a:xfrm>
          <a:custGeom>
            <a:avLst/>
            <a:gdLst>
              <a:gd name="G0" fmla="+- 10963 0 0"/>
              <a:gd name="G1" fmla="+- 6220 0 0"/>
              <a:gd name="G2" fmla="+- 21600 0 6220"/>
              <a:gd name="G3" fmla="+- 10800 0 6220"/>
              <a:gd name="G4" fmla="+- 21600 0 10963"/>
              <a:gd name="G5" fmla="*/ G4 G3 10800"/>
              <a:gd name="G6" fmla="+- 21600 0 G5"/>
              <a:gd name="T0" fmla="*/ 10963 w 21600"/>
              <a:gd name="T1" fmla="*/ 0 h 21600"/>
              <a:gd name="T2" fmla="*/ 0 w 21600"/>
              <a:gd name="T3" fmla="*/ 10800 h 21600"/>
              <a:gd name="T4" fmla="*/ 10963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963" y="0"/>
                </a:moveTo>
                <a:lnTo>
                  <a:pt x="10963" y="6220"/>
                </a:lnTo>
                <a:lnTo>
                  <a:pt x="3375" y="6220"/>
                </a:lnTo>
                <a:lnTo>
                  <a:pt x="3375" y="15380"/>
                </a:lnTo>
                <a:lnTo>
                  <a:pt x="10963" y="15380"/>
                </a:lnTo>
                <a:lnTo>
                  <a:pt x="10963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6220"/>
                </a:moveTo>
                <a:lnTo>
                  <a:pt x="1350" y="15380"/>
                </a:lnTo>
                <a:lnTo>
                  <a:pt x="2700" y="15380"/>
                </a:lnTo>
                <a:lnTo>
                  <a:pt x="2700" y="6220"/>
                </a:lnTo>
                <a:close/>
              </a:path>
              <a:path w="21600" h="21600">
                <a:moveTo>
                  <a:pt x="0" y="6220"/>
                </a:moveTo>
                <a:lnTo>
                  <a:pt x="0" y="15380"/>
                </a:lnTo>
                <a:lnTo>
                  <a:pt x="675" y="15380"/>
                </a:lnTo>
                <a:lnTo>
                  <a:pt x="675" y="622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50000">
              <a:schemeClr val="accent2">
                <a:lumMod val="40000"/>
                <a:lumOff val="60000"/>
              </a:schemeClr>
            </a:gs>
            <a:gs pos="100000">
              <a:srgbClr val="FFCC66">
                <a:alpha val="52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Line 2"/>
          <p:cNvSpPr>
            <a:spLocks noChangeShapeType="1"/>
          </p:cNvSpPr>
          <p:nvPr/>
        </p:nvSpPr>
        <p:spPr bwMode="auto">
          <a:xfrm>
            <a:off x="2743200" y="4800600"/>
            <a:ext cx="6096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76200"/>
            <a:ext cx="6858000" cy="762000"/>
          </a:xfrm>
        </p:spPr>
        <p:txBody>
          <a:bodyPr/>
          <a:lstStyle/>
          <a:p>
            <a:r>
              <a:rPr lang="en-US" sz="3200" b="1" dirty="0"/>
              <a:t>TAHAPAN PROYEK INVESTASI</a:t>
            </a:r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609600" y="5257800"/>
            <a:ext cx="2057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b="1" dirty="0">
                <a:latin typeface="Arial" charset="0"/>
              </a:rPr>
              <a:t>OPERASI</a:t>
            </a:r>
          </a:p>
        </p:txBody>
      </p:sp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609600" y="3035300"/>
            <a:ext cx="2057400" cy="685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b="1" dirty="0">
                <a:latin typeface="Arial" charset="0"/>
              </a:rPr>
              <a:t>ADDENDUM</a:t>
            </a:r>
          </a:p>
          <a:p>
            <a:pPr algn="ctr"/>
            <a:r>
              <a:rPr lang="en-US" sz="1800" b="1" dirty="0">
                <a:latin typeface="Arial" charset="0"/>
              </a:rPr>
              <a:t>NEW CO </a:t>
            </a:r>
          </a:p>
        </p:txBody>
      </p:sp>
      <p:sp>
        <p:nvSpPr>
          <p:cNvPr id="98310" name="Text Box 6"/>
          <p:cNvSpPr txBox="1">
            <a:spLocks noChangeArrowheads="1"/>
          </p:cNvSpPr>
          <p:nvPr/>
        </p:nvSpPr>
        <p:spPr bwMode="auto">
          <a:xfrm>
            <a:off x="3657600" y="1965325"/>
            <a:ext cx="2057400" cy="6508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latin typeface="Arial" charset="0"/>
              </a:rPr>
              <a:t>PROSES IJIN KOMISARIS</a:t>
            </a:r>
          </a:p>
        </p:txBody>
      </p:sp>
      <p:sp>
        <p:nvSpPr>
          <p:cNvPr id="98311" name="Line 7"/>
          <p:cNvSpPr>
            <a:spLocks noChangeShapeType="1"/>
          </p:cNvSpPr>
          <p:nvPr/>
        </p:nvSpPr>
        <p:spPr bwMode="auto">
          <a:xfrm>
            <a:off x="2667000" y="2301875"/>
            <a:ext cx="990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98312" name="Line 8"/>
          <p:cNvSpPr>
            <a:spLocks noChangeShapeType="1"/>
          </p:cNvSpPr>
          <p:nvPr/>
        </p:nvSpPr>
        <p:spPr bwMode="auto">
          <a:xfrm>
            <a:off x="4572000" y="2606675"/>
            <a:ext cx="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98313" name="Rectangle 9"/>
          <p:cNvSpPr>
            <a:spLocks noChangeArrowheads="1"/>
          </p:cNvSpPr>
          <p:nvPr/>
        </p:nvSpPr>
        <p:spPr bwMode="auto">
          <a:xfrm>
            <a:off x="3657600" y="3124200"/>
            <a:ext cx="2057400" cy="11144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400" b="1" dirty="0">
                <a:latin typeface="Arial" charset="0"/>
              </a:rPr>
              <a:t>PERSETUJUAN BESARAN TAMBAHAN INVESTASI &amp; ANGG KOM / DIR</a:t>
            </a:r>
          </a:p>
        </p:txBody>
      </p:sp>
      <p:sp>
        <p:nvSpPr>
          <p:cNvPr id="98314" name="Line 10"/>
          <p:cNvSpPr>
            <a:spLocks noChangeShapeType="1"/>
          </p:cNvSpPr>
          <p:nvPr/>
        </p:nvSpPr>
        <p:spPr bwMode="auto">
          <a:xfrm>
            <a:off x="2667000" y="3476625"/>
            <a:ext cx="990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98315" name="Rectangle 11"/>
          <p:cNvSpPr>
            <a:spLocks noChangeArrowheads="1"/>
          </p:cNvSpPr>
          <p:nvPr/>
        </p:nvSpPr>
        <p:spPr bwMode="auto">
          <a:xfrm>
            <a:off x="609600" y="1952625"/>
            <a:ext cx="2057400" cy="685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b="1" dirty="0">
                <a:latin typeface="Arial" charset="0"/>
              </a:rPr>
              <a:t>FINANCIAL CLOSED </a:t>
            </a:r>
          </a:p>
        </p:txBody>
      </p:sp>
      <p:sp>
        <p:nvSpPr>
          <p:cNvPr id="98316" name="Rectangle 12"/>
          <p:cNvSpPr>
            <a:spLocks noChangeArrowheads="1"/>
          </p:cNvSpPr>
          <p:nvPr/>
        </p:nvSpPr>
        <p:spPr bwMode="auto">
          <a:xfrm>
            <a:off x="609600" y="4130675"/>
            <a:ext cx="2057400" cy="6858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b="1" dirty="0">
                <a:latin typeface="Arial" charset="0"/>
              </a:rPr>
              <a:t>PEMBANGUNAN</a:t>
            </a:r>
          </a:p>
        </p:txBody>
      </p:sp>
      <p:sp>
        <p:nvSpPr>
          <p:cNvPr id="98317" name="Rectangle 13"/>
          <p:cNvSpPr>
            <a:spLocks noChangeArrowheads="1"/>
          </p:cNvSpPr>
          <p:nvPr/>
        </p:nvSpPr>
        <p:spPr bwMode="auto">
          <a:xfrm>
            <a:off x="533400" y="1447800"/>
            <a:ext cx="25908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dirty="0"/>
              <a:t>UMUM</a:t>
            </a:r>
          </a:p>
        </p:txBody>
      </p:sp>
      <p:sp>
        <p:nvSpPr>
          <p:cNvPr id="98318" name="Rectangle 14"/>
          <p:cNvSpPr>
            <a:spLocks noChangeArrowheads="1"/>
          </p:cNvSpPr>
          <p:nvPr/>
        </p:nvSpPr>
        <p:spPr bwMode="auto">
          <a:xfrm>
            <a:off x="3124200" y="1447800"/>
            <a:ext cx="3124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 smtClean="0"/>
              <a:t>INTERNAL PERUSAHAAN</a:t>
            </a:r>
            <a:endParaRPr lang="en-US" b="1" dirty="0"/>
          </a:p>
        </p:txBody>
      </p:sp>
      <p:sp>
        <p:nvSpPr>
          <p:cNvPr id="98319" name="Rectangle 15"/>
          <p:cNvSpPr>
            <a:spLocks noChangeArrowheads="1"/>
          </p:cNvSpPr>
          <p:nvPr/>
        </p:nvSpPr>
        <p:spPr bwMode="auto">
          <a:xfrm>
            <a:off x="6324600" y="1066800"/>
            <a:ext cx="2514600" cy="762000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STRATEGI</a:t>
            </a:r>
          </a:p>
        </p:txBody>
      </p:sp>
      <p:sp>
        <p:nvSpPr>
          <p:cNvPr id="98320" name="Rectangle 16"/>
          <p:cNvSpPr>
            <a:spLocks noChangeArrowheads="1"/>
          </p:cNvSpPr>
          <p:nvPr/>
        </p:nvSpPr>
        <p:spPr bwMode="auto">
          <a:xfrm>
            <a:off x="533400" y="1066800"/>
            <a:ext cx="5715000" cy="381000"/>
          </a:xfrm>
          <a:prstGeom prst="rect">
            <a:avLst/>
          </a:pr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dirty="0"/>
              <a:t>TAHAPAN PROSES</a:t>
            </a:r>
          </a:p>
        </p:txBody>
      </p:sp>
      <p:sp>
        <p:nvSpPr>
          <p:cNvPr id="98321" name="Text Box 17"/>
          <p:cNvSpPr txBox="1">
            <a:spLocks noChangeArrowheads="1"/>
          </p:cNvSpPr>
          <p:nvPr/>
        </p:nvSpPr>
        <p:spPr bwMode="auto">
          <a:xfrm>
            <a:off x="5715000" y="5514975"/>
            <a:ext cx="1600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latin typeface="Arial" charset="0"/>
              </a:rPr>
              <a:t>INVESTASI SEMENTARA</a:t>
            </a:r>
          </a:p>
        </p:txBody>
      </p:sp>
      <p:sp>
        <p:nvSpPr>
          <p:cNvPr id="98322" name="Line 18"/>
          <p:cNvSpPr>
            <a:spLocks noChangeShapeType="1"/>
          </p:cNvSpPr>
          <p:nvPr/>
        </p:nvSpPr>
        <p:spPr bwMode="auto">
          <a:xfrm>
            <a:off x="4572000" y="4238625"/>
            <a:ext cx="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98323" name="Text Box 19"/>
          <p:cNvSpPr txBox="1">
            <a:spLocks noChangeArrowheads="1"/>
          </p:cNvSpPr>
          <p:nvPr/>
        </p:nvSpPr>
        <p:spPr bwMode="auto">
          <a:xfrm>
            <a:off x="3657600" y="5264150"/>
            <a:ext cx="2057400" cy="6508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latin typeface="Arial" charset="0"/>
              </a:rPr>
              <a:t>JUAL       SAHAM</a:t>
            </a:r>
          </a:p>
        </p:txBody>
      </p:sp>
      <p:sp>
        <p:nvSpPr>
          <p:cNvPr id="98324" name="Line 20"/>
          <p:cNvSpPr>
            <a:spLocks noChangeShapeType="1"/>
          </p:cNvSpPr>
          <p:nvPr/>
        </p:nvSpPr>
        <p:spPr bwMode="auto">
          <a:xfrm>
            <a:off x="2667000" y="5610225"/>
            <a:ext cx="990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98325" name="Line 21"/>
          <p:cNvSpPr>
            <a:spLocks noChangeShapeType="1"/>
          </p:cNvSpPr>
          <p:nvPr/>
        </p:nvSpPr>
        <p:spPr bwMode="auto">
          <a:xfrm>
            <a:off x="6248400" y="5486400"/>
            <a:ext cx="762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98326" name="AutoShape 22"/>
          <p:cNvSpPr>
            <a:spLocks noChangeArrowheads="1"/>
          </p:cNvSpPr>
          <p:nvPr/>
        </p:nvSpPr>
        <p:spPr bwMode="auto">
          <a:xfrm rot="5400000">
            <a:off x="1455737" y="2417763"/>
            <a:ext cx="365125" cy="838200"/>
          </a:xfrm>
          <a:custGeom>
            <a:avLst/>
            <a:gdLst>
              <a:gd name="G0" fmla="+- 10963 0 0"/>
              <a:gd name="G1" fmla="+- 6220 0 0"/>
              <a:gd name="G2" fmla="+- 21600 0 6220"/>
              <a:gd name="G3" fmla="+- 10800 0 6220"/>
              <a:gd name="G4" fmla="+- 21600 0 10963"/>
              <a:gd name="G5" fmla="*/ G4 G3 10800"/>
              <a:gd name="G6" fmla="+- 21600 0 G5"/>
              <a:gd name="T0" fmla="*/ 10963 w 21600"/>
              <a:gd name="T1" fmla="*/ 0 h 21600"/>
              <a:gd name="T2" fmla="*/ 0 w 21600"/>
              <a:gd name="T3" fmla="*/ 10800 h 21600"/>
              <a:gd name="T4" fmla="*/ 10963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963" y="0"/>
                </a:moveTo>
                <a:lnTo>
                  <a:pt x="10963" y="6220"/>
                </a:lnTo>
                <a:lnTo>
                  <a:pt x="3375" y="6220"/>
                </a:lnTo>
                <a:lnTo>
                  <a:pt x="3375" y="15380"/>
                </a:lnTo>
                <a:lnTo>
                  <a:pt x="10963" y="15380"/>
                </a:lnTo>
                <a:lnTo>
                  <a:pt x="10963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6220"/>
                </a:moveTo>
                <a:lnTo>
                  <a:pt x="1350" y="15380"/>
                </a:lnTo>
                <a:lnTo>
                  <a:pt x="2700" y="15380"/>
                </a:lnTo>
                <a:lnTo>
                  <a:pt x="2700" y="6220"/>
                </a:lnTo>
                <a:close/>
              </a:path>
              <a:path w="21600" h="21600">
                <a:moveTo>
                  <a:pt x="0" y="6220"/>
                </a:moveTo>
                <a:lnTo>
                  <a:pt x="0" y="15380"/>
                </a:lnTo>
                <a:lnTo>
                  <a:pt x="675" y="15380"/>
                </a:lnTo>
                <a:lnTo>
                  <a:pt x="675" y="622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8327" name="AutoShape 23"/>
          <p:cNvSpPr>
            <a:spLocks noChangeArrowheads="1"/>
          </p:cNvSpPr>
          <p:nvPr/>
        </p:nvSpPr>
        <p:spPr bwMode="auto">
          <a:xfrm rot="5400000">
            <a:off x="1455737" y="3500438"/>
            <a:ext cx="365125" cy="838200"/>
          </a:xfrm>
          <a:custGeom>
            <a:avLst/>
            <a:gdLst>
              <a:gd name="G0" fmla="+- 10963 0 0"/>
              <a:gd name="G1" fmla="+- 6220 0 0"/>
              <a:gd name="G2" fmla="+- 21600 0 6220"/>
              <a:gd name="G3" fmla="+- 10800 0 6220"/>
              <a:gd name="G4" fmla="+- 21600 0 10963"/>
              <a:gd name="G5" fmla="*/ G4 G3 10800"/>
              <a:gd name="G6" fmla="+- 21600 0 G5"/>
              <a:gd name="T0" fmla="*/ 10963 w 21600"/>
              <a:gd name="T1" fmla="*/ 0 h 21600"/>
              <a:gd name="T2" fmla="*/ 0 w 21600"/>
              <a:gd name="T3" fmla="*/ 10800 h 21600"/>
              <a:gd name="T4" fmla="*/ 10963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963" y="0"/>
                </a:moveTo>
                <a:lnTo>
                  <a:pt x="10963" y="6220"/>
                </a:lnTo>
                <a:lnTo>
                  <a:pt x="3375" y="6220"/>
                </a:lnTo>
                <a:lnTo>
                  <a:pt x="3375" y="15380"/>
                </a:lnTo>
                <a:lnTo>
                  <a:pt x="10963" y="15380"/>
                </a:lnTo>
                <a:lnTo>
                  <a:pt x="10963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6220"/>
                </a:moveTo>
                <a:lnTo>
                  <a:pt x="1350" y="15380"/>
                </a:lnTo>
                <a:lnTo>
                  <a:pt x="2700" y="15380"/>
                </a:lnTo>
                <a:lnTo>
                  <a:pt x="2700" y="6220"/>
                </a:lnTo>
                <a:close/>
              </a:path>
              <a:path w="21600" h="21600">
                <a:moveTo>
                  <a:pt x="0" y="6220"/>
                </a:moveTo>
                <a:lnTo>
                  <a:pt x="0" y="15380"/>
                </a:lnTo>
                <a:lnTo>
                  <a:pt x="675" y="15380"/>
                </a:lnTo>
                <a:lnTo>
                  <a:pt x="675" y="622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8328" name="AutoShape 24"/>
          <p:cNvSpPr>
            <a:spLocks noChangeArrowheads="1"/>
          </p:cNvSpPr>
          <p:nvPr/>
        </p:nvSpPr>
        <p:spPr bwMode="auto">
          <a:xfrm rot="5400000">
            <a:off x="1455737" y="4608513"/>
            <a:ext cx="365125" cy="838200"/>
          </a:xfrm>
          <a:custGeom>
            <a:avLst/>
            <a:gdLst>
              <a:gd name="G0" fmla="+- 10963 0 0"/>
              <a:gd name="G1" fmla="+- 6220 0 0"/>
              <a:gd name="G2" fmla="+- 21600 0 6220"/>
              <a:gd name="G3" fmla="+- 10800 0 6220"/>
              <a:gd name="G4" fmla="+- 21600 0 10963"/>
              <a:gd name="G5" fmla="*/ G4 G3 10800"/>
              <a:gd name="G6" fmla="+- 21600 0 G5"/>
              <a:gd name="T0" fmla="*/ 10963 w 21600"/>
              <a:gd name="T1" fmla="*/ 0 h 21600"/>
              <a:gd name="T2" fmla="*/ 0 w 21600"/>
              <a:gd name="T3" fmla="*/ 10800 h 21600"/>
              <a:gd name="T4" fmla="*/ 10963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963" y="0"/>
                </a:moveTo>
                <a:lnTo>
                  <a:pt x="10963" y="6220"/>
                </a:lnTo>
                <a:lnTo>
                  <a:pt x="3375" y="6220"/>
                </a:lnTo>
                <a:lnTo>
                  <a:pt x="3375" y="15380"/>
                </a:lnTo>
                <a:lnTo>
                  <a:pt x="10963" y="15380"/>
                </a:lnTo>
                <a:lnTo>
                  <a:pt x="10963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6220"/>
                </a:moveTo>
                <a:lnTo>
                  <a:pt x="1350" y="15380"/>
                </a:lnTo>
                <a:lnTo>
                  <a:pt x="2700" y="15380"/>
                </a:lnTo>
                <a:lnTo>
                  <a:pt x="2700" y="6220"/>
                </a:lnTo>
                <a:close/>
              </a:path>
              <a:path w="21600" h="21600">
                <a:moveTo>
                  <a:pt x="0" y="6220"/>
                </a:moveTo>
                <a:lnTo>
                  <a:pt x="0" y="15380"/>
                </a:lnTo>
                <a:lnTo>
                  <a:pt x="675" y="15380"/>
                </a:lnTo>
                <a:lnTo>
                  <a:pt x="675" y="622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8329" name="Rectangle 25"/>
          <p:cNvSpPr>
            <a:spLocks noChangeArrowheads="1"/>
          </p:cNvSpPr>
          <p:nvPr/>
        </p:nvSpPr>
        <p:spPr bwMode="auto">
          <a:xfrm>
            <a:off x="609600" y="6264275"/>
            <a:ext cx="20574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b="1" dirty="0">
                <a:latin typeface="Arial" charset="0"/>
              </a:rPr>
              <a:t>MASA KONSESI</a:t>
            </a:r>
          </a:p>
        </p:txBody>
      </p:sp>
      <p:sp>
        <p:nvSpPr>
          <p:cNvPr id="98330" name="AutoShape 26"/>
          <p:cNvSpPr>
            <a:spLocks noChangeArrowheads="1"/>
          </p:cNvSpPr>
          <p:nvPr/>
        </p:nvSpPr>
        <p:spPr bwMode="auto">
          <a:xfrm rot="5400000">
            <a:off x="1455737" y="5614988"/>
            <a:ext cx="365125" cy="838200"/>
          </a:xfrm>
          <a:custGeom>
            <a:avLst/>
            <a:gdLst>
              <a:gd name="G0" fmla="+- 10963 0 0"/>
              <a:gd name="G1" fmla="+- 6220 0 0"/>
              <a:gd name="G2" fmla="+- 21600 0 6220"/>
              <a:gd name="G3" fmla="+- 10800 0 6220"/>
              <a:gd name="G4" fmla="+- 21600 0 10963"/>
              <a:gd name="G5" fmla="*/ G4 G3 10800"/>
              <a:gd name="G6" fmla="+- 21600 0 G5"/>
              <a:gd name="T0" fmla="*/ 10963 w 21600"/>
              <a:gd name="T1" fmla="*/ 0 h 21600"/>
              <a:gd name="T2" fmla="*/ 0 w 21600"/>
              <a:gd name="T3" fmla="*/ 10800 h 21600"/>
              <a:gd name="T4" fmla="*/ 10963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963" y="0"/>
                </a:moveTo>
                <a:lnTo>
                  <a:pt x="10963" y="6220"/>
                </a:lnTo>
                <a:lnTo>
                  <a:pt x="3375" y="6220"/>
                </a:lnTo>
                <a:lnTo>
                  <a:pt x="3375" y="15380"/>
                </a:lnTo>
                <a:lnTo>
                  <a:pt x="10963" y="15380"/>
                </a:lnTo>
                <a:lnTo>
                  <a:pt x="10963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6220"/>
                </a:moveTo>
                <a:lnTo>
                  <a:pt x="1350" y="15380"/>
                </a:lnTo>
                <a:lnTo>
                  <a:pt x="2700" y="15380"/>
                </a:lnTo>
                <a:lnTo>
                  <a:pt x="2700" y="6220"/>
                </a:lnTo>
                <a:close/>
              </a:path>
              <a:path w="21600" h="21600">
                <a:moveTo>
                  <a:pt x="0" y="6220"/>
                </a:moveTo>
                <a:lnTo>
                  <a:pt x="0" y="15380"/>
                </a:lnTo>
                <a:lnTo>
                  <a:pt x="675" y="15380"/>
                </a:lnTo>
                <a:lnTo>
                  <a:pt x="675" y="622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8331" name="Text Box 27"/>
          <p:cNvSpPr txBox="1">
            <a:spLocks noChangeArrowheads="1"/>
          </p:cNvSpPr>
          <p:nvPr/>
        </p:nvSpPr>
        <p:spPr bwMode="auto">
          <a:xfrm>
            <a:off x="6781800" y="6172200"/>
            <a:ext cx="1752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latin typeface="Arial" charset="0"/>
              </a:rPr>
              <a:t>INVESTASI TETAP</a:t>
            </a:r>
          </a:p>
        </p:txBody>
      </p:sp>
      <p:sp>
        <p:nvSpPr>
          <p:cNvPr id="98332" name="Line 28"/>
          <p:cNvSpPr>
            <a:spLocks noChangeShapeType="1"/>
          </p:cNvSpPr>
          <p:nvPr/>
        </p:nvSpPr>
        <p:spPr bwMode="auto">
          <a:xfrm>
            <a:off x="2743200" y="6553200"/>
            <a:ext cx="4267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98333" name="AutoShape 29"/>
          <p:cNvSpPr>
            <a:spLocks noChangeArrowheads="1"/>
          </p:cNvSpPr>
          <p:nvPr/>
        </p:nvSpPr>
        <p:spPr bwMode="auto">
          <a:xfrm rot="16200000" flipH="1">
            <a:off x="4876800" y="3352800"/>
            <a:ext cx="3429000" cy="685800"/>
          </a:xfrm>
          <a:prstGeom prst="rightArrow">
            <a:avLst>
              <a:gd name="adj1" fmla="val 53250"/>
              <a:gd name="adj2" fmla="val 4490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="1" dirty="0" smtClean="0">
                <a:latin typeface="Arial" charset="0"/>
              </a:rPr>
              <a:t> </a:t>
            </a:r>
            <a:r>
              <a:rPr lang="en-US" sz="1600" b="1" dirty="0">
                <a:latin typeface="Arial" charset="0"/>
              </a:rPr>
              <a:t>IKUT PENYERTAAN </a:t>
            </a:r>
          </a:p>
        </p:txBody>
      </p:sp>
      <p:sp>
        <p:nvSpPr>
          <p:cNvPr id="98334" name="AutoShape 30"/>
          <p:cNvSpPr>
            <a:spLocks noChangeArrowheads="1"/>
          </p:cNvSpPr>
          <p:nvPr/>
        </p:nvSpPr>
        <p:spPr bwMode="auto">
          <a:xfrm rot="16200000" flipH="1">
            <a:off x="5562600" y="3733800"/>
            <a:ext cx="4191000" cy="685800"/>
          </a:xfrm>
          <a:prstGeom prst="rightArrow">
            <a:avLst>
              <a:gd name="adj1" fmla="val 56028"/>
              <a:gd name="adj2" fmla="val 4792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="1" dirty="0" smtClean="0">
                <a:latin typeface="Arial" charset="0"/>
              </a:rPr>
              <a:t> </a:t>
            </a:r>
            <a:r>
              <a:rPr lang="en-US" sz="1600" b="1" dirty="0">
                <a:latin typeface="Arial" charset="0"/>
              </a:rPr>
              <a:t>IKUT PENYERTAAN </a:t>
            </a:r>
          </a:p>
        </p:txBody>
      </p:sp>
      <p:sp>
        <p:nvSpPr>
          <p:cNvPr id="98335" name="AutoShape 31"/>
          <p:cNvSpPr>
            <a:spLocks noChangeArrowheads="1"/>
          </p:cNvSpPr>
          <p:nvPr/>
        </p:nvSpPr>
        <p:spPr bwMode="auto">
          <a:xfrm rot="16200000" flipH="1">
            <a:off x="7254875" y="2987675"/>
            <a:ext cx="2743200" cy="730250"/>
          </a:xfrm>
          <a:prstGeom prst="rightArrow">
            <a:avLst>
              <a:gd name="adj1" fmla="val 52759"/>
              <a:gd name="adj2" fmla="val 395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 smtClean="0">
                <a:latin typeface="Arial" charset="0"/>
              </a:rPr>
              <a:t> </a:t>
            </a:r>
            <a:r>
              <a:rPr lang="en-US" sz="1400" b="1" dirty="0">
                <a:latin typeface="Arial" charset="0"/>
              </a:rPr>
              <a:t>TDK IKUT PENYERTAAN </a:t>
            </a:r>
          </a:p>
        </p:txBody>
      </p:sp>
      <p:sp>
        <p:nvSpPr>
          <p:cNvPr id="98336" name="Text Box 32"/>
          <p:cNvSpPr txBox="1">
            <a:spLocks noChangeArrowheads="1"/>
          </p:cNvSpPr>
          <p:nvPr/>
        </p:nvSpPr>
        <p:spPr bwMode="auto">
          <a:xfrm rot="16200000">
            <a:off x="7734300" y="28575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Arial" charset="0"/>
              </a:rPr>
              <a:t>C S P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300038" y="1243013"/>
            <a:ext cx="2743200" cy="5586412"/>
          </a:xfrm>
          <a:prstGeom prst="rect">
            <a:avLst/>
          </a:prstGeom>
          <a:solidFill>
            <a:srgbClr val="E1FBE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3167063" y="1243013"/>
            <a:ext cx="2743200" cy="5586412"/>
          </a:xfrm>
          <a:prstGeom prst="rect">
            <a:avLst/>
          </a:prstGeom>
          <a:solidFill>
            <a:srgbClr val="BFD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6015038" y="1243013"/>
            <a:ext cx="2743200" cy="5586412"/>
          </a:xfrm>
          <a:prstGeom prst="rect">
            <a:avLst/>
          </a:prstGeom>
          <a:solidFill>
            <a:srgbClr val="FFFFC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300038" y="661988"/>
            <a:ext cx="2743200" cy="533400"/>
          </a:xfrm>
          <a:prstGeom prst="rect">
            <a:avLst/>
          </a:prstGeom>
          <a:solidFill>
            <a:srgbClr val="E1FBE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1" dirty="0">
                <a:solidFill>
                  <a:srgbClr val="000000"/>
                </a:solidFill>
                <a:latin typeface="Arial" charset="0"/>
              </a:rPr>
              <a:t>UNIT KERJA</a:t>
            </a:r>
          </a:p>
        </p:txBody>
      </p:sp>
      <p:sp>
        <p:nvSpPr>
          <p:cNvPr id="99334" name="Rectangle 6"/>
          <p:cNvSpPr>
            <a:spLocks noChangeArrowheads="1"/>
          </p:cNvSpPr>
          <p:nvPr/>
        </p:nvSpPr>
        <p:spPr bwMode="auto">
          <a:xfrm>
            <a:off x="3167063" y="661988"/>
            <a:ext cx="2743200" cy="533400"/>
          </a:xfrm>
          <a:prstGeom prst="rect">
            <a:avLst/>
          </a:prstGeom>
          <a:solidFill>
            <a:srgbClr val="BFD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  <a:latin typeface="Arial" charset="0"/>
              </a:rPr>
              <a:t>BUSINESS DEV.</a:t>
            </a:r>
            <a:endParaRPr lang="en-US" sz="18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9335" name="Rectangle 7"/>
          <p:cNvSpPr>
            <a:spLocks noChangeArrowheads="1"/>
          </p:cNvSpPr>
          <p:nvPr/>
        </p:nvSpPr>
        <p:spPr bwMode="auto">
          <a:xfrm>
            <a:off x="6015038" y="661988"/>
            <a:ext cx="2743200" cy="533400"/>
          </a:xfrm>
          <a:prstGeom prst="rect">
            <a:avLst/>
          </a:prstGeom>
          <a:solidFill>
            <a:srgbClr val="FFFFC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1" dirty="0">
                <a:solidFill>
                  <a:srgbClr val="000000"/>
                </a:solidFill>
                <a:latin typeface="Arial" charset="0"/>
              </a:rPr>
              <a:t>DIREKSI</a:t>
            </a:r>
          </a:p>
        </p:txBody>
      </p:sp>
      <p:sp>
        <p:nvSpPr>
          <p:cNvPr id="99336" name="Rectangle 8"/>
          <p:cNvSpPr>
            <a:spLocks noChangeArrowheads="1"/>
          </p:cNvSpPr>
          <p:nvPr/>
        </p:nvSpPr>
        <p:spPr bwMode="auto">
          <a:xfrm>
            <a:off x="762000" y="1371600"/>
            <a:ext cx="1828800" cy="381000"/>
          </a:xfrm>
          <a:prstGeom prst="rect">
            <a:avLst/>
          </a:prstGeom>
          <a:solidFill>
            <a:srgbClr val="FFFF00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rgbClr val="000000"/>
                </a:solidFill>
                <a:latin typeface="Arial" charset="0"/>
              </a:rPr>
              <a:t>MENANGKAP IDE</a:t>
            </a:r>
          </a:p>
        </p:txBody>
      </p:sp>
      <p:sp>
        <p:nvSpPr>
          <p:cNvPr id="99337" name="Rectangle 9"/>
          <p:cNvSpPr>
            <a:spLocks noChangeArrowheads="1"/>
          </p:cNvSpPr>
          <p:nvPr/>
        </p:nvSpPr>
        <p:spPr bwMode="auto">
          <a:xfrm>
            <a:off x="3581400" y="1371600"/>
            <a:ext cx="1828800" cy="381000"/>
          </a:xfrm>
          <a:prstGeom prst="rect">
            <a:avLst/>
          </a:prstGeom>
          <a:solidFill>
            <a:schemeClr val="bg1"/>
          </a:solidFill>
          <a:ln w="28575">
            <a:solidFill>
              <a:srgbClr val="C484B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>
                <a:latin typeface="Arial" charset="0"/>
              </a:rPr>
              <a:t>MENJABARKAN IDE</a:t>
            </a:r>
          </a:p>
        </p:txBody>
      </p:sp>
      <p:sp>
        <p:nvSpPr>
          <p:cNvPr id="99338" name="Rectangle 10"/>
          <p:cNvSpPr>
            <a:spLocks noChangeArrowheads="1"/>
          </p:cNvSpPr>
          <p:nvPr/>
        </p:nvSpPr>
        <p:spPr bwMode="auto">
          <a:xfrm>
            <a:off x="3581400" y="2047875"/>
            <a:ext cx="1828800" cy="1524000"/>
          </a:xfrm>
          <a:prstGeom prst="rect">
            <a:avLst/>
          </a:prstGeom>
          <a:solidFill>
            <a:srgbClr val="FFFFC5"/>
          </a:solidFill>
          <a:ln w="28575">
            <a:solidFill>
              <a:srgbClr val="C484B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234950" indent="-234950"/>
            <a:r>
              <a:rPr lang="en-US" sz="1400" b="1" dirty="0">
                <a:solidFill>
                  <a:srgbClr val="000000"/>
                </a:solidFill>
                <a:latin typeface="Arial" charset="0"/>
              </a:rPr>
              <a:t>KOORDINASI DG </a:t>
            </a:r>
          </a:p>
          <a:p>
            <a:pPr marL="234950" indent="-234950"/>
            <a:r>
              <a:rPr lang="en-US" sz="1400" b="1" dirty="0">
                <a:solidFill>
                  <a:srgbClr val="000000"/>
                </a:solidFill>
                <a:latin typeface="Arial" charset="0"/>
              </a:rPr>
              <a:t>PIHAK TERKAIT</a:t>
            </a:r>
          </a:p>
          <a:p>
            <a:pPr marL="234950" indent="-234950">
              <a:buFontTx/>
              <a:buChar char="•"/>
            </a:pPr>
            <a:r>
              <a:rPr lang="en-US" sz="1300" b="1" dirty="0">
                <a:solidFill>
                  <a:srgbClr val="FF0000"/>
                </a:solidFill>
                <a:latin typeface="Arial" charset="0"/>
              </a:rPr>
              <a:t>MENYUSUN  </a:t>
            </a:r>
          </a:p>
          <a:p>
            <a:pPr marL="234950" indent="-234950"/>
            <a:r>
              <a:rPr lang="en-US" sz="1300" b="1" dirty="0">
                <a:solidFill>
                  <a:srgbClr val="FF0000"/>
                </a:solidFill>
                <a:latin typeface="Arial" charset="0"/>
              </a:rPr>
              <a:t>     PROPOSAL FS</a:t>
            </a:r>
          </a:p>
          <a:p>
            <a:pPr marL="234950" indent="-234950">
              <a:buFontTx/>
              <a:buChar char="•"/>
            </a:pPr>
            <a:r>
              <a:rPr lang="en-US" sz="1300" b="1" dirty="0">
                <a:solidFill>
                  <a:srgbClr val="A50021"/>
                </a:solidFill>
                <a:latin typeface="Arial" charset="0"/>
              </a:rPr>
              <a:t>KERJA SAMA DG</a:t>
            </a:r>
          </a:p>
          <a:p>
            <a:pPr marL="234950" indent="-234950"/>
            <a:r>
              <a:rPr lang="en-US" sz="1300" b="1" dirty="0">
                <a:solidFill>
                  <a:srgbClr val="A50021"/>
                </a:solidFill>
                <a:latin typeface="Arial" charset="0"/>
              </a:rPr>
              <a:t>     PARA PIHAK</a:t>
            </a:r>
          </a:p>
          <a:p>
            <a:pPr marL="234950" indent="-234950">
              <a:buFontTx/>
              <a:buChar char="•"/>
            </a:pPr>
            <a:r>
              <a:rPr lang="en-US" sz="1300" b="1" dirty="0">
                <a:solidFill>
                  <a:srgbClr val="FF0000"/>
                </a:solidFill>
                <a:latin typeface="Arial" charset="0"/>
              </a:rPr>
              <a:t>PRESENTASI</a:t>
            </a:r>
          </a:p>
        </p:txBody>
      </p:sp>
      <p:sp>
        <p:nvSpPr>
          <p:cNvPr id="99339" name="Rectangle 11"/>
          <p:cNvSpPr>
            <a:spLocks noChangeArrowheads="1"/>
          </p:cNvSpPr>
          <p:nvPr/>
        </p:nvSpPr>
        <p:spPr bwMode="auto">
          <a:xfrm>
            <a:off x="3581400" y="4981575"/>
            <a:ext cx="1828800" cy="1266825"/>
          </a:xfrm>
          <a:prstGeom prst="rect">
            <a:avLst/>
          </a:prstGeom>
          <a:solidFill>
            <a:srgbClr val="DE9ABC"/>
          </a:solidFill>
          <a:ln w="28575">
            <a:solidFill>
              <a:srgbClr val="C484B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234950" indent="-234950"/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PERSIAPAN </a:t>
            </a:r>
          </a:p>
          <a:p>
            <a:pPr marL="234950" indent="-234950"/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PELAKSANAAN</a:t>
            </a:r>
          </a:p>
          <a:p>
            <a:pPr marL="234950" indent="-234950">
              <a:buFontTx/>
              <a:buChar char="•"/>
            </a:pPr>
            <a:r>
              <a:rPr lang="en-US" sz="1100" b="1" dirty="0">
                <a:solidFill>
                  <a:srgbClr val="000000"/>
                </a:solidFill>
                <a:latin typeface="Arial" charset="0"/>
              </a:rPr>
              <a:t>RENC.  ANGGARAN</a:t>
            </a:r>
          </a:p>
          <a:p>
            <a:pPr marL="234950" indent="-234950">
              <a:buFontTx/>
              <a:buChar char="•"/>
            </a:pPr>
            <a:r>
              <a:rPr lang="en-US" sz="1100" b="1" dirty="0">
                <a:solidFill>
                  <a:srgbClr val="000000"/>
                </a:solidFill>
                <a:latin typeface="Arial" charset="0"/>
              </a:rPr>
              <a:t>KONTRAK</a:t>
            </a:r>
          </a:p>
          <a:p>
            <a:pPr marL="234950" indent="-234950">
              <a:buFontTx/>
              <a:buChar char="•"/>
            </a:pPr>
            <a:r>
              <a:rPr lang="en-US" sz="1100" b="1" dirty="0">
                <a:solidFill>
                  <a:srgbClr val="000000"/>
                </a:solidFill>
                <a:latin typeface="Arial" charset="0"/>
              </a:rPr>
              <a:t>ORG. PROYEK</a:t>
            </a:r>
          </a:p>
          <a:p>
            <a:pPr marL="234950" indent="-234950">
              <a:buFontTx/>
              <a:buChar char="•"/>
            </a:pPr>
            <a:r>
              <a:rPr lang="en-US" sz="1100" b="1" dirty="0">
                <a:solidFill>
                  <a:srgbClr val="000000"/>
                </a:solidFill>
                <a:latin typeface="Arial" charset="0"/>
              </a:rPr>
              <a:t>SDM</a:t>
            </a:r>
          </a:p>
          <a:p>
            <a:pPr marL="234950" indent="-234950">
              <a:buFontTx/>
              <a:buChar char="•"/>
            </a:pPr>
            <a:r>
              <a:rPr lang="en-US" sz="1100" b="1" dirty="0">
                <a:solidFill>
                  <a:srgbClr val="000000"/>
                </a:solidFill>
                <a:latin typeface="Arial" charset="0"/>
              </a:rPr>
              <a:t>SISTEM OPERASI</a:t>
            </a:r>
          </a:p>
        </p:txBody>
      </p:sp>
      <p:sp>
        <p:nvSpPr>
          <p:cNvPr id="99340" name="Rectangle 12"/>
          <p:cNvSpPr>
            <a:spLocks noChangeArrowheads="1"/>
          </p:cNvSpPr>
          <p:nvPr/>
        </p:nvSpPr>
        <p:spPr bwMode="auto">
          <a:xfrm>
            <a:off x="6400800" y="1371600"/>
            <a:ext cx="1828800" cy="3810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C484B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>
                <a:latin typeface="Arial" charset="0"/>
              </a:rPr>
              <a:t>MEMBERI ARAHAN</a:t>
            </a:r>
          </a:p>
        </p:txBody>
      </p:sp>
      <p:sp>
        <p:nvSpPr>
          <p:cNvPr id="99341" name="Rectangle 13"/>
          <p:cNvSpPr>
            <a:spLocks noChangeArrowheads="1"/>
          </p:cNvSpPr>
          <p:nvPr/>
        </p:nvSpPr>
        <p:spPr bwMode="auto">
          <a:xfrm>
            <a:off x="6400800" y="4343400"/>
            <a:ext cx="1828800" cy="3810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C484B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>
                <a:latin typeface="Arial" charset="0"/>
              </a:rPr>
              <a:t>PERSETUJUAN</a:t>
            </a:r>
          </a:p>
        </p:txBody>
      </p:sp>
      <p:sp>
        <p:nvSpPr>
          <p:cNvPr id="99342" name="Rectangle 14"/>
          <p:cNvSpPr>
            <a:spLocks noChangeArrowheads="1"/>
          </p:cNvSpPr>
          <p:nvPr/>
        </p:nvSpPr>
        <p:spPr bwMode="auto">
          <a:xfrm>
            <a:off x="6400800" y="2133600"/>
            <a:ext cx="1828800" cy="3810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C484B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>
                <a:latin typeface="Arial" charset="0"/>
              </a:rPr>
              <a:t>KEBIJAKAN</a:t>
            </a:r>
          </a:p>
        </p:txBody>
      </p:sp>
      <p:cxnSp>
        <p:nvCxnSpPr>
          <p:cNvPr id="99343" name="AutoShape 15"/>
          <p:cNvCxnSpPr>
            <a:cxnSpLocks noChangeShapeType="1"/>
            <a:stCxn id="99340" idx="1"/>
            <a:endCxn id="99337" idx="3"/>
          </p:cNvCxnSpPr>
          <p:nvPr/>
        </p:nvCxnSpPr>
        <p:spPr bwMode="auto">
          <a:xfrm rot="10800000">
            <a:off x="5424488" y="1562100"/>
            <a:ext cx="962025" cy="0"/>
          </a:xfrm>
          <a:prstGeom prst="straightConnector1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99344" name="AutoShape 16"/>
          <p:cNvCxnSpPr>
            <a:cxnSpLocks noChangeShapeType="1"/>
            <a:stCxn id="99336" idx="3"/>
            <a:endCxn id="99337" idx="1"/>
          </p:cNvCxnSpPr>
          <p:nvPr/>
        </p:nvCxnSpPr>
        <p:spPr bwMode="auto">
          <a:xfrm>
            <a:off x="2605088" y="1562100"/>
            <a:ext cx="962025" cy="0"/>
          </a:xfrm>
          <a:prstGeom prst="straightConnector1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99345" name="AutoShape 17"/>
          <p:cNvCxnSpPr>
            <a:cxnSpLocks noChangeShapeType="1"/>
            <a:stCxn id="99337" idx="2"/>
            <a:endCxn id="99338" idx="0"/>
          </p:cNvCxnSpPr>
          <p:nvPr/>
        </p:nvCxnSpPr>
        <p:spPr bwMode="auto">
          <a:xfrm rot="5400000">
            <a:off x="4362450" y="1900238"/>
            <a:ext cx="266700" cy="0"/>
          </a:xfrm>
          <a:prstGeom prst="straightConnector1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99346" name="AutoShape 18"/>
          <p:cNvCxnSpPr>
            <a:cxnSpLocks noChangeShapeType="1"/>
            <a:stCxn id="99342" idx="1"/>
            <a:endCxn id="99338" idx="3"/>
          </p:cNvCxnSpPr>
          <p:nvPr/>
        </p:nvCxnSpPr>
        <p:spPr bwMode="auto">
          <a:xfrm rot="10800000" flipV="1">
            <a:off x="5424488" y="2324100"/>
            <a:ext cx="962025" cy="485775"/>
          </a:xfrm>
          <a:prstGeom prst="bentConnector3">
            <a:avLst>
              <a:gd name="adj1" fmla="val 70130"/>
            </a:avLst>
          </a:prstGeom>
          <a:noFill/>
          <a:ln w="28575">
            <a:solidFill>
              <a:srgbClr val="CC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99347" name="AutoShape 19"/>
          <p:cNvCxnSpPr>
            <a:cxnSpLocks noChangeShapeType="1"/>
            <a:stCxn id="99341" idx="1"/>
            <a:endCxn id="99352" idx="3"/>
          </p:cNvCxnSpPr>
          <p:nvPr/>
        </p:nvCxnSpPr>
        <p:spPr bwMode="auto">
          <a:xfrm rot="10800000">
            <a:off x="5453063" y="4243388"/>
            <a:ext cx="933450" cy="290512"/>
          </a:xfrm>
          <a:prstGeom prst="bentConnector3">
            <a:avLst>
              <a:gd name="adj1" fmla="val 27889"/>
            </a:avLst>
          </a:prstGeom>
          <a:noFill/>
          <a:ln w="28575">
            <a:solidFill>
              <a:srgbClr val="CC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99348" name="AutoShape 20"/>
          <p:cNvCxnSpPr>
            <a:cxnSpLocks noChangeShapeType="1"/>
            <a:stCxn id="99363" idx="2"/>
            <a:endCxn id="99338" idx="1"/>
          </p:cNvCxnSpPr>
          <p:nvPr/>
        </p:nvCxnSpPr>
        <p:spPr bwMode="auto">
          <a:xfrm rot="16200000" flipH="1">
            <a:off x="2559844" y="1802606"/>
            <a:ext cx="123825" cy="1890713"/>
          </a:xfrm>
          <a:prstGeom prst="bentConnector2">
            <a:avLst/>
          </a:prstGeom>
          <a:noFill/>
          <a:ln w="28575">
            <a:solidFill>
              <a:srgbClr val="CC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99349" name="AutoShape 21"/>
          <p:cNvCxnSpPr>
            <a:cxnSpLocks noChangeShapeType="1"/>
          </p:cNvCxnSpPr>
          <p:nvPr/>
        </p:nvCxnSpPr>
        <p:spPr bwMode="auto">
          <a:xfrm rot="16200000" flipH="1">
            <a:off x="1347787" y="2352676"/>
            <a:ext cx="2409825" cy="2819400"/>
          </a:xfrm>
          <a:prstGeom prst="bentConnector3">
            <a:avLst>
              <a:gd name="adj1" fmla="val 91301"/>
            </a:avLst>
          </a:prstGeom>
          <a:noFill/>
          <a:ln w="28575">
            <a:solidFill>
              <a:srgbClr val="CC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99350" name="Rectangle 22"/>
          <p:cNvSpPr>
            <a:spLocks noChangeArrowheads="1"/>
          </p:cNvSpPr>
          <p:nvPr/>
        </p:nvSpPr>
        <p:spPr bwMode="auto">
          <a:xfrm>
            <a:off x="762000" y="5257800"/>
            <a:ext cx="1828800" cy="685800"/>
          </a:xfrm>
          <a:prstGeom prst="rect">
            <a:avLst/>
          </a:prstGeom>
          <a:solidFill>
            <a:srgbClr val="CCFFCC"/>
          </a:solidFill>
          <a:ln w="28575">
            <a:solidFill>
              <a:srgbClr val="C484B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300" b="1" dirty="0">
                <a:solidFill>
                  <a:srgbClr val="000000"/>
                </a:solidFill>
                <a:latin typeface="Arial" charset="0"/>
              </a:rPr>
              <a:t>PELAKSANAAN &amp;</a:t>
            </a:r>
          </a:p>
          <a:p>
            <a:pPr algn="ctr"/>
            <a:r>
              <a:rPr lang="en-US" sz="1300" b="1" dirty="0">
                <a:solidFill>
                  <a:srgbClr val="000000"/>
                </a:solidFill>
                <a:latin typeface="Arial" charset="0"/>
              </a:rPr>
              <a:t>PENYERAHAN </a:t>
            </a:r>
          </a:p>
          <a:p>
            <a:pPr algn="ctr"/>
            <a:r>
              <a:rPr lang="en-US" sz="1300" b="1" dirty="0">
                <a:solidFill>
                  <a:srgbClr val="000000"/>
                </a:solidFill>
                <a:latin typeface="Arial" charset="0"/>
              </a:rPr>
              <a:t>PROYEK</a:t>
            </a:r>
          </a:p>
        </p:txBody>
      </p:sp>
      <p:sp>
        <p:nvSpPr>
          <p:cNvPr id="99351" name="Rectangle 23"/>
          <p:cNvSpPr>
            <a:spLocks noChangeArrowheads="1"/>
          </p:cNvSpPr>
          <p:nvPr/>
        </p:nvSpPr>
        <p:spPr bwMode="auto">
          <a:xfrm>
            <a:off x="304800" y="76200"/>
            <a:ext cx="8458200" cy="457200"/>
          </a:xfrm>
          <a:prstGeom prst="rect">
            <a:avLst/>
          </a:prstGeom>
          <a:solidFill>
            <a:srgbClr val="862C5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Arial" charset="0"/>
              </a:rPr>
              <a:t>PROSES PROYEK </a:t>
            </a:r>
            <a:r>
              <a:rPr lang="en-US" sz="1800" b="1" dirty="0" smtClean="0">
                <a:solidFill>
                  <a:schemeClr val="bg1"/>
                </a:solidFill>
                <a:latin typeface="Arial" charset="0"/>
              </a:rPr>
              <a:t>INVESTASI</a:t>
            </a:r>
            <a:endParaRPr lang="en-US" sz="18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9352" name="AutoShape 24"/>
          <p:cNvSpPr>
            <a:spLocks noChangeArrowheads="1"/>
          </p:cNvSpPr>
          <p:nvPr/>
        </p:nvSpPr>
        <p:spPr bwMode="auto">
          <a:xfrm>
            <a:off x="4419600" y="3824288"/>
            <a:ext cx="1033463" cy="838200"/>
          </a:xfrm>
          <a:prstGeom prst="diamond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GO </a:t>
            </a:r>
          </a:p>
          <a:p>
            <a:pPr algn="ctr"/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NO GO</a:t>
            </a:r>
          </a:p>
        </p:txBody>
      </p:sp>
      <p:cxnSp>
        <p:nvCxnSpPr>
          <p:cNvPr id="99353" name="AutoShape 25"/>
          <p:cNvCxnSpPr>
            <a:cxnSpLocks noChangeShapeType="1"/>
            <a:stCxn id="99338" idx="2"/>
            <a:endCxn id="99352" idx="0"/>
          </p:cNvCxnSpPr>
          <p:nvPr/>
        </p:nvCxnSpPr>
        <p:spPr bwMode="auto">
          <a:xfrm rot="16200000" flipH="1">
            <a:off x="4597400" y="3484563"/>
            <a:ext cx="238125" cy="441325"/>
          </a:xfrm>
          <a:prstGeom prst="bentConnector3">
            <a:avLst>
              <a:gd name="adj1" fmla="val 46667"/>
            </a:avLst>
          </a:prstGeom>
          <a:noFill/>
          <a:ln w="28575">
            <a:solidFill>
              <a:srgbClr val="CC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99354" name="AutoShape 26"/>
          <p:cNvCxnSpPr>
            <a:cxnSpLocks noChangeShapeType="1"/>
            <a:stCxn id="99352" idx="2"/>
            <a:endCxn id="99339" idx="0"/>
          </p:cNvCxnSpPr>
          <p:nvPr/>
        </p:nvCxnSpPr>
        <p:spPr bwMode="auto">
          <a:xfrm rot="5400000">
            <a:off x="4564063" y="4594225"/>
            <a:ext cx="304800" cy="441325"/>
          </a:xfrm>
          <a:prstGeom prst="bentConnector3">
            <a:avLst>
              <a:gd name="adj1" fmla="val 52083"/>
            </a:avLst>
          </a:prstGeom>
          <a:noFill/>
          <a:ln w="28575">
            <a:solidFill>
              <a:srgbClr val="CC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99355" name="AutoShape 27"/>
          <p:cNvCxnSpPr>
            <a:cxnSpLocks noChangeShapeType="1"/>
            <a:stCxn id="99340" idx="2"/>
            <a:endCxn id="99342" idx="0"/>
          </p:cNvCxnSpPr>
          <p:nvPr/>
        </p:nvCxnSpPr>
        <p:spPr bwMode="auto">
          <a:xfrm rot="5400000">
            <a:off x="7138987" y="1943101"/>
            <a:ext cx="352425" cy="0"/>
          </a:xfrm>
          <a:prstGeom prst="straightConnector1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99356" name="AutoShape 28"/>
          <p:cNvCxnSpPr>
            <a:cxnSpLocks noChangeShapeType="1"/>
            <a:stCxn id="99370" idx="2"/>
            <a:endCxn id="99341" idx="0"/>
          </p:cNvCxnSpPr>
          <p:nvPr/>
        </p:nvCxnSpPr>
        <p:spPr bwMode="auto">
          <a:xfrm rot="5400000">
            <a:off x="6948487" y="3962401"/>
            <a:ext cx="733425" cy="0"/>
          </a:xfrm>
          <a:prstGeom prst="straightConnector1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</p:spPr>
      </p:cxnSp>
      <p:sp>
        <p:nvSpPr>
          <p:cNvPr id="99357" name="AutoShape 29"/>
          <p:cNvSpPr>
            <a:spLocks noChangeArrowheads="1"/>
          </p:cNvSpPr>
          <p:nvPr/>
        </p:nvSpPr>
        <p:spPr bwMode="auto">
          <a:xfrm>
            <a:off x="3243263" y="3933825"/>
            <a:ext cx="990600" cy="609600"/>
          </a:xfrm>
          <a:prstGeom prst="flowChartMultidocumen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000" b="1" dirty="0">
                <a:solidFill>
                  <a:srgbClr val="000000"/>
                </a:solidFill>
                <a:latin typeface="Arial" charset="0"/>
              </a:rPr>
              <a:t>FILE </a:t>
            </a:r>
          </a:p>
          <a:p>
            <a:pPr algn="ctr"/>
            <a:r>
              <a:rPr lang="en-US" sz="1000" b="1" dirty="0">
                <a:solidFill>
                  <a:srgbClr val="000000"/>
                </a:solidFill>
                <a:latin typeface="Arial" charset="0"/>
              </a:rPr>
              <a:t>REFERENSI</a:t>
            </a:r>
          </a:p>
        </p:txBody>
      </p:sp>
      <p:cxnSp>
        <p:nvCxnSpPr>
          <p:cNvPr id="99358" name="AutoShape 30"/>
          <p:cNvCxnSpPr>
            <a:cxnSpLocks noChangeShapeType="1"/>
            <a:stCxn id="99352" idx="1"/>
            <a:endCxn id="99357" idx="3"/>
          </p:cNvCxnSpPr>
          <p:nvPr/>
        </p:nvCxnSpPr>
        <p:spPr bwMode="auto">
          <a:xfrm rot="10800000">
            <a:off x="4233863" y="4238625"/>
            <a:ext cx="185737" cy="4763"/>
          </a:xfrm>
          <a:prstGeom prst="bentConnector3">
            <a:avLst>
              <a:gd name="adj1" fmla="val 49574"/>
            </a:avLst>
          </a:prstGeom>
          <a:noFill/>
          <a:ln w="28575">
            <a:solidFill>
              <a:srgbClr val="CC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99359" name="AutoShape 31"/>
          <p:cNvSpPr>
            <a:spLocks noChangeArrowheads="1"/>
          </p:cNvSpPr>
          <p:nvPr/>
        </p:nvSpPr>
        <p:spPr bwMode="auto">
          <a:xfrm>
            <a:off x="1490663" y="3933825"/>
            <a:ext cx="990600" cy="609600"/>
          </a:xfrm>
          <a:prstGeom prst="flowChartMultidocumen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000" b="1" dirty="0">
                <a:solidFill>
                  <a:srgbClr val="000000"/>
                </a:solidFill>
                <a:latin typeface="Arial" charset="0"/>
              </a:rPr>
              <a:t>FILE </a:t>
            </a:r>
          </a:p>
          <a:p>
            <a:pPr algn="ctr"/>
            <a:r>
              <a:rPr lang="en-US" sz="1000" b="1" dirty="0">
                <a:solidFill>
                  <a:srgbClr val="000000"/>
                </a:solidFill>
                <a:latin typeface="Arial" charset="0"/>
              </a:rPr>
              <a:t>REFERENSI</a:t>
            </a:r>
          </a:p>
        </p:txBody>
      </p:sp>
      <p:cxnSp>
        <p:nvCxnSpPr>
          <p:cNvPr id="99360" name="AutoShape 32"/>
          <p:cNvCxnSpPr>
            <a:cxnSpLocks noChangeShapeType="1"/>
            <a:stCxn id="99357" idx="1"/>
            <a:endCxn id="99359" idx="3"/>
          </p:cNvCxnSpPr>
          <p:nvPr/>
        </p:nvCxnSpPr>
        <p:spPr bwMode="auto">
          <a:xfrm rot="10800000">
            <a:off x="2481263" y="4238625"/>
            <a:ext cx="762000" cy="0"/>
          </a:xfrm>
          <a:prstGeom prst="straightConnector1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</p:spPr>
      </p:cxnSp>
      <p:sp>
        <p:nvSpPr>
          <p:cNvPr id="99361" name="Rectangle 33"/>
          <p:cNvSpPr>
            <a:spLocks noChangeArrowheads="1"/>
          </p:cNvSpPr>
          <p:nvPr/>
        </p:nvSpPr>
        <p:spPr bwMode="auto">
          <a:xfrm>
            <a:off x="762000" y="6338888"/>
            <a:ext cx="1828800" cy="381000"/>
          </a:xfrm>
          <a:prstGeom prst="rect">
            <a:avLst/>
          </a:prstGeom>
          <a:solidFill>
            <a:srgbClr val="BFD9FF"/>
          </a:solidFill>
          <a:ln w="28575">
            <a:solidFill>
              <a:srgbClr val="C484B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RECORD &amp; EVALUASI</a:t>
            </a:r>
          </a:p>
        </p:txBody>
      </p:sp>
      <p:sp>
        <p:nvSpPr>
          <p:cNvPr id="99362" name="Rectangle 34"/>
          <p:cNvSpPr>
            <a:spLocks noChangeArrowheads="1"/>
          </p:cNvSpPr>
          <p:nvPr/>
        </p:nvSpPr>
        <p:spPr bwMode="auto">
          <a:xfrm>
            <a:off x="3581400" y="6343650"/>
            <a:ext cx="1828800" cy="381000"/>
          </a:xfrm>
          <a:prstGeom prst="rect">
            <a:avLst/>
          </a:prstGeom>
          <a:solidFill>
            <a:schemeClr val="tx1"/>
          </a:solidFill>
          <a:ln w="28575">
            <a:solidFill>
              <a:srgbClr val="C484B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100" b="1" dirty="0">
                <a:solidFill>
                  <a:srgbClr val="FFFFFF"/>
                </a:solidFill>
                <a:latin typeface="Arial" charset="0"/>
              </a:rPr>
              <a:t>RECORD &amp; EVALUASI</a:t>
            </a:r>
          </a:p>
          <a:p>
            <a:pPr algn="ctr"/>
            <a:r>
              <a:rPr lang="en-US" sz="1100" b="1" dirty="0">
                <a:solidFill>
                  <a:srgbClr val="FFFFFF"/>
                </a:solidFill>
                <a:latin typeface="Arial" charset="0"/>
              </a:rPr>
              <a:t>IMPROVEMENT</a:t>
            </a:r>
          </a:p>
        </p:txBody>
      </p:sp>
      <p:sp>
        <p:nvSpPr>
          <p:cNvPr id="99363" name="Rectangle 35"/>
          <p:cNvSpPr>
            <a:spLocks noChangeArrowheads="1"/>
          </p:cNvSpPr>
          <p:nvPr/>
        </p:nvSpPr>
        <p:spPr bwMode="auto">
          <a:xfrm>
            <a:off x="762000" y="2138363"/>
            <a:ext cx="1828800" cy="533400"/>
          </a:xfrm>
          <a:prstGeom prst="rect">
            <a:avLst/>
          </a:prstGeom>
          <a:solidFill>
            <a:srgbClr val="29AF4C"/>
          </a:solidFill>
          <a:ln w="28575">
            <a:solidFill>
              <a:srgbClr val="C484B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300" b="1" dirty="0">
                <a:latin typeface="Arial" charset="0"/>
              </a:rPr>
              <a:t>KETERLIBATAN</a:t>
            </a:r>
          </a:p>
          <a:p>
            <a:pPr algn="ctr"/>
            <a:r>
              <a:rPr lang="en-US" sz="1300" b="1" dirty="0">
                <a:latin typeface="Arial" charset="0"/>
              </a:rPr>
              <a:t>SUPORTING</a:t>
            </a:r>
          </a:p>
        </p:txBody>
      </p:sp>
      <p:sp>
        <p:nvSpPr>
          <p:cNvPr id="99364" name="Line 36"/>
          <p:cNvSpPr>
            <a:spLocks noChangeShapeType="1"/>
          </p:cNvSpPr>
          <p:nvPr/>
        </p:nvSpPr>
        <p:spPr bwMode="auto">
          <a:xfrm>
            <a:off x="1676400" y="5943600"/>
            <a:ext cx="0" cy="381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99365" name="Line 37"/>
          <p:cNvSpPr>
            <a:spLocks noChangeShapeType="1"/>
          </p:cNvSpPr>
          <p:nvPr/>
        </p:nvSpPr>
        <p:spPr bwMode="auto">
          <a:xfrm>
            <a:off x="2590800" y="6553200"/>
            <a:ext cx="9906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99366" name="Rectangle 38"/>
          <p:cNvSpPr>
            <a:spLocks noChangeArrowheads="1"/>
          </p:cNvSpPr>
          <p:nvPr/>
        </p:nvSpPr>
        <p:spPr bwMode="auto">
          <a:xfrm>
            <a:off x="6400800" y="6338888"/>
            <a:ext cx="1828800" cy="3810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C484B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b="1" dirty="0">
                <a:latin typeface="Arial" charset="0"/>
              </a:rPr>
              <a:t>SUMMARY RECORD</a:t>
            </a:r>
          </a:p>
        </p:txBody>
      </p:sp>
      <p:sp>
        <p:nvSpPr>
          <p:cNvPr id="99367" name="Line 39"/>
          <p:cNvSpPr>
            <a:spLocks noChangeShapeType="1"/>
          </p:cNvSpPr>
          <p:nvPr/>
        </p:nvSpPr>
        <p:spPr bwMode="auto">
          <a:xfrm>
            <a:off x="5410200" y="6553200"/>
            <a:ext cx="9906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cxnSp>
        <p:nvCxnSpPr>
          <p:cNvPr id="99368" name="AutoShape 40"/>
          <p:cNvCxnSpPr>
            <a:cxnSpLocks noChangeShapeType="1"/>
          </p:cNvCxnSpPr>
          <p:nvPr/>
        </p:nvCxnSpPr>
        <p:spPr bwMode="auto">
          <a:xfrm flipV="1">
            <a:off x="2605088" y="1662113"/>
            <a:ext cx="962025" cy="842962"/>
          </a:xfrm>
          <a:prstGeom prst="bentConnector3">
            <a:avLst>
              <a:gd name="adj1" fmla="val 29866"/>
            </a:avLst>
          </a:prstGeom>
          <a:noFill/>
          <a:ln w="28575">
            <a:solidFill>
              <a:srgbClr val="CC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99369" name="Line 41"/>
          <p:cNvSpPr>
            <a:spLocks noChangeShapeType="1"/>
          </p:cNvSpPr>
          <p:nvPr/>
        </p:nvSpPr>
        <p:spPr bwMode="auto">
          <a:xfrm flipH="1">
            <a:off x="2590800" y="5562600"/>
            <a:ext cx="9906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99370" name="Rectangle 42">
            <a:hlinkClick r:id="rId2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6400800" y="3200400"/>
            <a:ext cx="1828800" cy="3810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C484B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b="1" dirty="0">
                <a:latin typeface="Arial" charset="0"/>
              </a:rPr>
              <a:t>SCHEMA PENDANAAN</a:t>
            </a:r>
          </a:p>
        </p:txBody>
      </p:sp>
      <p:cxnSp>
        <p:nvCxnSpPr>
          <p:cNvPr id="99371" name="AutoShape 43"/>
          <p:cNvCxnSpPr>
            <a:cxnSpLocks noChangeShapeType="1"/>
            <a:stCxn id="99342" idx="2"/>
            <a:endCxn id="99370" idx="0"/>
          </p:cNvCxnSpPr>
          <p:nvPr/>
        </p:nvCxnSpPr>
        <p:spPr bwMode="auto">
          <a:xfrm rot="5400000">
            <a:off x="6986587" y="2857501"/>
            <a:ext cx="657225" cy="0"/>
          </a:xfrm>
          <a:prstGeom prst="straightConnector1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99372" name="AutoShape 44"/>
          <p:cNvCxnSpPr>
            <a:cxnSpLocks noChangeShapeType="1"/>
            <a:stCxn id="99370" idx="1"/>
            <a:endCxn id="99338" idx="3"/>
          </p:cNvCxnSpPr>
          <p:nvPr/>
        </p:nvCxnSpPr>
        <p:spPr bwMode="auto">
          <a:xfrm rot="10800000">
            <a:off x="5424488" y="2809875"/>
            <a:ext cx="962025" cy="581025"/>
          </a:xfrm>
          <a:prstGeom prst="bentConnector3">
            <a:avLst>
              <a:gd name="adj1" fmla="val 70130"/>
            </a:avLst>
          </a:prstGeom>
          <a:noFill/>
          <a:ln w="28575">
            <a:solidFill>
              <a:srgbClr val="CC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99373" name="AutoShape 4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304800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90488" y="1228725"/>
            <a:ext cx="2357437" cy="5586413"/>
          </a:xfrm>
          <a:prstGeom prst="rect">
            <a:avLst/>
          </a:prstGeom>
          <a:solidFill>
            <a:srgbClr val="E1FBE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4095750" y="1228725"/>
            <a:ext cx="1595438" cy="5586413"/>
          </a:xfrm>
          <a:prstGeom prst="rect">
            <a:avLst/>
          </a:prstGeom>
          <a:solidFill>
            <a:srgbClr val="FFFFC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90488" y="647700"/>
            <a:ext cx="2357437" cy="533400"/>
          </a:xfrm>
          <a:prstGeom prst="rect">
            <a:avLst/>
          </a:prstGeom>
          <a:solidFill>
            <a:srgbClr val="E1FBE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300" b="1" dirty="0">
                <a:solidFill>
                  <a:srgbClr val="000000"/>
                </a:solidFill>
                <a:latin typeface="Arial" charset="0"/>
              </a:rPr>
              <a:t>PROSES UNIT KERJA</a:t>
            </a:r>
          </a:p>
        </p:txBody>
      </p:sp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2486025" y="647700"/>
            <a:ext cx="1566863" cy="533400"/>
          </a:xfrm>
          <a:prstGeom prst="rect">
            <a:avLst/>
          </a:prstGeom>
          <a:solidFill>
            <a:srgbClr val="BFD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300" b="1" dirty="0">
                <a:solidFill>
                  <a:srgbClr val="000000"/>
                </a:solidFill>
                <a:latin typeface="Arial" charset="0"/>
              </a:rPr>
              <a:t>INPUT</a:t>
            </a:r>
          </a:p>
        </p:txBody>
      </p: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4095750" y="647700"/>
            <a:ext cx="1595438" cy="533400"/>
          </a:xfrm>
          <a:prstGeom prst="rect">
            <a:avLst/>
          </a:prstGeom>
          <a:solidFill>
            <a:srgbClr val="FFFFC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300" b="1" dirty="0">
                <a:solidFill>
                  <a:srgbClr val="000000"/>
                </a:solidFill>
                <a:latin typeface="Arial" charset="0"/>
              </a:rPr>
              <a:t>AKTIFITAS</a:t>
            </a:r>
          </a:p>
        </p:txBody>
      </p:sp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166688" y="1357313"/>
            <a:ext cx="1828800" cy="381000"/>
          </a:xfrm>
          <a:prstGeom prst="rect">
            <a:avLst/>
          </a:prstGeom>
          <a:solidFill>
            <a:srgbClr val="FFFF00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rgbClr val="000000"/>
                </a:solidFill>
                <a:latin typeface="Arial" charset="0"/>
              </a:rPr>
              <a:t>MENANGKAP IDE</a:t>
            </a:r>
          </a:p>
        </p:txBody>
      </p:sp>
      <p:cxnSp>
        <p:nvCxnSpPr>
          <p:cNvPr id="100360" name="AutoShape 8"/>
          <p:cNvCxnSpPr>
            <a:cxnSpLocks noChangeShapeType="1"/>
            <a:stCxn id="100359" idx="3"/>
          </p:cNvCxnSpPr>
          <p:nvPr/>
        </p:nvCxnSpPr>
        <p:spPr bwMode="auto">
          <a:xfrm>
            <a:off x="2009775" y="1547813"/>
            <a:ext cx="962025" cy="0"/>
          </a:xfrm>
          <a:prstGeom prst="straightConnector1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00361" name="AutoShape 9"/>
          <p:cNvCxnSpPr>
            <a:cxnSpLocks noChangeShapeType="1"/>
            <a:stCxn id="100367" idx="2"/>
          </p:cNvCxnSpPr>
          <p:nvPr/>
        </p:nvCxnSpPr>
        <p:spPr bwMode="auto">
          <a:xfrm rot="16200000" flipH="1">
            <a:off x="1964531" y="1788320"/>
            <a:ext cx="123825" cy="1890712"/>
          </a:xfrm>
          <a:prstGeom prst="bentConnector2">
            <a:avLst/>
          </a:prstGeom>
          <a:noFill/>
          <a:ln w="28575">
            <a:solidFill>
              <a:srgbClr val="CC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00362" name="AutoShape 10"/>
          <p:cNvCxnSpPr>
            <a:cxnSpLocks noChangeShapeType="1"/>
          </p:cNvCxnSpPr>
          <p:nvPr/>
        </p:nvCxnSpPr>
        <p:spPr bwMode="auto">
          <a:xfrm>
            <a:off x="547688" y="2543175"/>
            <a:ext cx="2819400" cy="2409825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CC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100363" name="Rectangle 11"/>
          <p:cNvSpPr>
            <a:spLocks noChangeArrowheads="1"/>
          </p:cNvSpPr>
          <p:nvPr/>
        </p:nvSpPr>
        <p:spPr bwMode="auto">
          <a:xfrm>
            <a:off x="166688" y="5243513"/>
            <a:ext cx="1828800" cy="685800"/>
          </a:xfrm>
          <a:prstGeom prst="rect">
            <a:avLst/>
          </a:prstGeom>
          <a:solidFill>
            <a:srgbClr val="CCFFCC"/>
          </a:solidFill>
          <a:ln w="28575">
            <a:solidFill>
              <a:srgbClr val="C484B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300" b="1" dirty="0">
                <a:solidFill>
                  <a:srgbClr val="000000"/>
                </a:solidFill>
                <a:latin typeface="Arial" charset="0"/>
              </a:rPr>
              <a:t>PELAKSANAAN &amp;</a:t>
            </a:r>
          </a:p>
          <a:p>
            <a:pPr algn="ctr"/>
            <a:r>
              <a:rPr lang="en-US" sz="1300" b="1" dirty="0">
                <a:solidFill>
                  <a:srgbClr val="000000"/>
                </a:solidFill>
                <a:latin typeface="Arial" charset="0"/>
              </a:rPr>
              <a:t>PENYERAHAN </a:t>
            </a:r>
          </a:p>
          <a:p>
            <a:pPr algn="ctr"/>
            <a:r>
              <a:rPr lang="en-US" sz="1300" b="1" dirty="0">
                <a:solidFill>
                  <a:srgbClr val="000000"/>
                </a:solidFill>
                <a:latin typeface="Arial" charset="0"/>
              </a:rPr>
              <a:t>PROYEK</a:t>
            </a:r>
          </a:p>
        </p:txBody>
      </p:sp>
      <p:sp>
        <p:nvSpPr>
          <p:cNvPr id="100364" name="AutoShape 12"/>
          <p:cNvSpPr>
            <a:spLocks noChangeArrowheads="1"/>
          </p:cNvSpPr>
          <p:nvPr/>
        </p:nvSpPr>
        <p:spPr bwMode="auto">
          <a:xfrm>
            <a:off x="895350" y="3919538"/>
            <a:ext cx="990600" cy="609600"/>
          </a:xfrm>
          <a:prstGeom prst="flowChartMultidocumen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000" b="1" dirty="0">
                <a:solidFill>
                  <a:srgbClr val="000000"/>
                </a:solidFill>
                <a:latin typeface="Arial" charset="0"/>
              </a:rPr>
              <a:t>FILE </a:t>
            </a:r>
          </a:p>
          <a:p>
            <a:pPr algn="ctr"/>
            <a:r>
              <a:rPr lang="en-US" sz="1000" b="1" dirty="0">
                <a:solidFill>
                  <a:srgbClr val="000000"/>
                </a:solidFill>
                <a:latin typeface="Arial" charset="0"/>
              </a:rPr>
              <a:t>REFERENSI</a:t>
            </a:r>
          </a:p>
        </p:txBody>
      </p:sp>
      <p:cxnSp>
        <p:nvCxnSpPr>
          <p:cNvPr id="100365" name="AutoShape 13"/>
          <p:cNvCxnSpPr>
            <a:cxnSpLocks noChangeShapeType="1"/>
            <a:endCxn id="100364" idx="3"/>
          </p:cNvCxnSpPr>
          <p:nvPr/>
        </p:nvCxnSpPr>
        <p:spPr bwMode="auto">
          <a:xfrm rot="10800000">
            <a:off x="1885950" y="4224338"/>
            <a:ext cx="762000" cy="0"/>
          </a:xfrm>
          <a:prstGeom prst="straightConnector1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</p:spPr>
      </p:cxnSp>
      <p:sp>
        <p:nvSpPr>
          <p:cNvPr id="100366" name="Rectangle 14"/>
          <p:cNvSpPr>
            <a:spLocks noChangeArrowheads="1"/>
          </p:cNvSpPr>
          <p:nvPr/>
        </p:nvSpPr>
        <p:spPr bwMode="auto">
          <a:xfrm>
            <a:off x="166688" y="6324600"/>
            <a:ext cx="1828800" cy="381000"/>
          </a:xfrm>
          <a:prstGeom prst="rect">
            <a:avLst/>
          </a:prstGeom>
          <a:solidFill>
            <a:srgbClr val="BFD9FF"/>
          </a:solidFill>
          <a:ln w="28575">
            <a:solidFill>
              <a:srgbClr val="C484B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RECORD &amp; EVALUASI</a:t>
            </a:r>
          </a:p>
        </p:txBody>
      </p:sp>
      <p:sp>
        <p:nvSpPr>
          <p:cNvPr id="100367" name="Rectangle 15"/>
          <p:cNvSpPr>
            <a:spLocks noChangeArrowheads="1"/>
          </p:cNvSpPr>
          <p:nvPr/>
        </p:nvSpPr>
        <p:spPr bwMode="auto">
          <a:xfrm>
            <a:off x="166688" y="2124075"/>
            <a:ext cx="1828800" cy="533400"/>
          </a:xfrm>
          <a:prstGeom prst="rect">
            <a:avLst/>
          </a:prstGeom>
          <a:solidFill>
            <a:srgbClr val="29AF4C"/>
          </a:solidFill>
          <a:ln w="28575">
            <a:solidFill>
              <a:srgbClr val="C484B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300" b="1" dirty="0">
                <a:latin typeface="Arial" charset="0"/>
              </a:rPr>
              <a:t>KETERLIBATAN</a:t>
            </a:r>
          </a:p>
          <a:p>
            <a:pPr algn="ctr"/>
            <a:r>
              <a:rPr lang="en-US" sz="1300" b="1" dirty="0">
                <a:latin typeface="Arial" charset="0"/>
              </a:rPr>
              <a:t>SUPORTING</a:t>
            </a:r>
          </a:p>
        </p:txBody>
      </p:sp>
      <p:sp>
        <p:nvSpPr>
          <p:cNvPr id="100368" name="Line 16"/>
          <p:cNvSpPr>
            <a:spLocks noChangeShapeType="1"/>
          </p:cNvSpPr>
          <p:nvPr/>
        </p:nvSpPr>
        <p:spPr bwMode="auto">
          <a:xfrm>
            <a:off x="1081088" y="5929313"/>
            <a:ext cx="0" cy="381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00369" name="Line 17"/>
          <p:cNvSpPr>
            <a:spLocks noChangeShapeType="1"/>
          </p:cNvSpPr>
          <p:nvPr/>
        </p:nvSpPr>
        <p:spPr bwMode="auto">
          <a:xfrm>
            <a:off x="1995488" y="6538913"/>
            <a:ext cx="9906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cxnSp>
        <p:nvCxnSpPr>
          <p:cNvPr id="100370" name="AutoShape 18"/>
          <p:cNvCxnSpPr>
            <a:cxnSpLocks noChangeShapeType="1"/>
          </p:cNvCxnSpPr>
          <p:nvPr/>
        </p:nvCxnSpPr>
        <p:spPr bwMode="auto">
          <a:xfrm flipV="1">
            <a:off x="2009775" y="1647825"/>
            <a:ext cx="962025" cy="842963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CC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100371" name="Line 19"/>
          <p:cNvSpPr>
            <a:spLocks noChangeShapeType="1"/>
          </p:cNvSpPr>
          <p:nvPr/>
        </p:nvSpPr>
        <p:spPr bwMode="auto">
          <a:xfrm flipH="1">
            <a:off x="1995488" y="5548313"/>
            <a:ext cx="9906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00372" name="AutoShape 2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91488" y="6310313"/>
            <a:ext cx="457200" cy="304800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0373" name="Rectangle 21"/>
          <p:cNvSpPr>
            <a:spLocks noChangeArrowheads="1"/>
          </p:cNvSpPr>
          <p:nvPr/>
        </p:nvSpPr>
        <p:spPr bwMode="auto">
          <a:xfrm>
            <a:off x="2486025" y="1228725"/>
            <a:ext cx="1566863" cy="5586413"/>
          </a:xfrm>
          <a:prstGeom prst="rect">
            <a:avLst/>
          </a:prstGeom>
          <a:solidFill>
            <a:srgbClr val="BFD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0374" name="Text Box 22"/>
          <p:cNvSpPr txBox="1">
            <a:spLocks noChangeArrowheads="1"/>
          </p:cNvSpPr>
          <p:nvPr/>
        </p:nvSpPr>
        <p:spPr bwMode="auto">
          <a:xfrm>
            <a:off x="2447925" y="1433513"/>
            <a:ext cx="168592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4950" indent="-234950">
              <a:spcBef>
                <a:spcPct val="50000"/>
              </a:spcBef>
              <a:buFontTx/>
              <a:buAutoNum type="arabicPeriod"/>
            </a:pPr>
            <a:r>
              <a:rPr lang="en-US" sz="1000" b="1" dirty="0">
                <a:solidFill>
                  <a:srgbClr val="000000"/>
                </a:solidFill>
                <a:latin typeface="Arial" charset="0"/>
              </a:rPr>
              <a:t>KEINGINAN OWNER / PEMERINTAH DAERAH</a:t>
            </a:r>
          </a:p>
          <a:p>
            <a:pPr marL="234950" indent="-234950">
              <a:spcBef>
                <a:spcPct val="50000"/>
              </a:spcBef>
              <a:buFontTx/>
              <a:buAutoNum type="arabicPeriod"/>
            </a:pPr>
            <a:r>
              <a:rPr lang="en-US" sz="1000" b="1" dirty="0">
                <a:solidFill>
                  <a:srgbClr val="000000"/>
                </a:solidFill>
                <a:latin typeface="Arial" charset="0"/>
              </a:rPr>
              <a:t>INFORMASI TENTANG KEBUTUHAN DAERAH</a:t>
            </a:r>
          </a:p>
          <a:p>
            <a:pPr marL="234950" indent="-234950">
              <a:spcBef>
                <a:spcPct val="50000"/>
              </a:spcBef>
              <a:buFontTx/>
              <a:buAutoNum type="arabicPeriod"/>
            </a:pPr>
            <a:r>
              <a:rPr lang="en-US" sz="1000" b="1" dirty="0">
                <a:solidFill>
                  <a:srgbClr val="000000"/>
                </a:solidFill>
                <a:latin typeface="Arial" charset="0"/>
              </a:rPr>
              <a:t>INFORMASI SUMBER DAYA YANG ADA DI DAERAH</a:t>
            </a:r>
          </a:p>
        </p:txBody>
      </p:sp>
      <p:sp>
        <p:nvSpPr>
          <p:cNvPr id="100375" name="Text Box 23"/>
          <p:cNvSpPr txBox="1">
            <a:spLocks noChangeArrowheads="1"/>
          </p:cNvSpPr>
          <p:nvPr/>
        </p:nvSpPr>
        <p:spPr bwMode="auto">
          <a:xfrm>
            <a:off x="4043363" y="1433513"/>
            <a:ext cx="1738312" cy="397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4950" indent="-234950">
              <a:spcBef>
                <a:spcPct val="50000"/>
              </a:spcBef>
              <a:buFontTx/>
              <a:buAutoNum type="arabicPeriod"/>
            </a:pPr>
            <a:r>
              <a:rPr lang="en-US" sz="1000" b="1" dirty="0">
                <a:solidFill>
                  <a:srgbClr val="000000"/>
                </a:solidFill>
                <a:latin typeface="Arial" charset="0"/>
              </a:rPr>
              <a:t>MENDAPAT INFORMASI DARI CALON OWNER (PEMERINTAH DAERAH), TENTANG HAL-HAL YANG MENJADI KEINGINAN, KEBUTUHAN</a:t>
            </a:r>
          </a:p>
          <a:p>
            <a:pPr marL="234950" indent="-234950">
              <a:spcBef>
                <a:spcPct val="50000"/>
              </a:spcBef>
              <a:buFontTx/>
              <a:buAutoNum type="arabicPeriod"/>
            </a:pPr>
            <a:r>
              <a:rPr lang="en-US" sz="1000" b="1" dirty="0">
                <a:solidFill>
                  <a:srgbClr val="000000"/>
                </a:solidFill>
                <a:latin typeface="Arial" charset="0"/>
              </a:rPr>
              <a:t>MEMPEROLEH KEJELASAN TENTANG KEMAMPUAN DAERAH DALAM HAL PENDANAAN DAN KEMAMPUAN PENGELOLAAN</a:t>
            </a:r>
          </a:p>
          <a:p>
            <a:pPr marL="234950" indent="-234950">
              <a:spcBef>
                <a:spcPct val="50000"/>
              </a:spcBef>
              <a:buFontTx/>
              <a:buAutoNum type="arabicPeriod"/>
            </a:pPr>
            <a:r>
              <a:rPr lang="en-US" sz="1000" b="1" dirty="0">
                <a:solidFill>
                  <a:srgbClr val="000000"/>
                </a:solidFill>
                <a:latin typeface="Arial" charset="0"/>
              </a:rPr>
              <a:t>MENDAPATKAN KEJELASAN TENTANG SUMBER DAYA YANG ADA DI DAERAH</a:t>
            </a:r>
          </a:p>
          <a:p>
            <a:pPr marL="234950" indent="-234950">
              <a:spcBef>
                <a:spcPct val="50000"/>
              </a:spcBef>
              <a:buFontTx/>
              <a:buAutoNum type="arabicPeriod"/>
            </a:pPr>
            <a:r>
              <a:rPr lang="en-US" sz="1000" b="1" dirty="0">
                <a:solidFill>
                  <a:srgbClr val="000000"/>
                </a:solidFill>
                <a:latin typeface="Arial" charset="0"/>
              </a:rPr>
              <a:t>MELAKSANAKAN PROYEK &amp; RECORD</a:t>
            </a:r>
          </a:p>
        </p:txBody>
      </p:sp>
      <p:sp>
        <p:nvSpPr>
          <p:cNvPr id="100376" name="Rectangle 24"/>
          <p:cNvSpPr>
            <a:spLocks noChangeArrowheads="1"/>
          </p:cNvSpPr>
          <p:nvPr/>
        </p:nvSpPr>
        <p:spPr bwMode="auto">
          <a:xfrm>
            <a:off x="5729288" y="1219200"/>
            <a:ext cx="1600200" cy="5586413"/>
          </a:xfrm>
          <a:prstGeom prst="rect">
            <a:avLst/>
          </a:prstGeom>
          <a:solidFill>
            <a:srgbClr val="FFFFC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0377" name="Text Box 25"/>
          <p:cNvSpPr txBox="1">
            <a:spLocks noChangeArrowheads="1"/>
          </p:cNvSpPr>
          <p:nvPr/>
        </p:nvSpPr>
        <p:spPr bwMode="auto">
          <a:xfrm>
            <a:off x="5734050" y="1423988"/>
            <a:ext cx="16002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4950" indent="-234950">
              <a:spcBef>
                <a:spcPct val="50000"/>
              </a:spcBef>
              <a:buFontTx/>
              <a:buAutoNum type="arabicPeriod"/>
            </a:pPr>
            <a:r>
              <a:rPr lang="en-US" sz="1000" b="1" dirty="0">
                <a:solidFill>
                  <a:srgbClr val="000000"/>
                </a:solidFill>
                <a:latin typeface="Arial" charset="0"/>
              </a:rPr>
              <a:t>DATA INFORMASI YANG DIPERLUKAN UNTUK TINDAK LANJUT PENYUSUNAN PROPOSAL</a:t>
            </a:r>
          </a:p>
          <a:p>
            <a:pPr marL="234950" indent="-234950">
              <a:spcBef>
                <a:spcPct val="50000"/>
              </a:spcBef>
              <a:buFontTx/>
              <a:buAutoNum type="arabicPeriod"/>
            </a:pPr>
            <a:r>
              <a:rPr lang="en-US" sz="1000" b="1" dirty="0">
                <a:solidFill>
                  <a:srgbClr val="000000"/>
                </a:solidFill>
                <a:latin typeface="Arial" charset="0"/>
              </a:rPr>
              <a:t>PREORITAS / LIST PROYEK-PROYEK</a:t>
            </a:r>
          </a:p>
          <a:p>
            <a:pPr marL="234950" indent="-234950">
              <a:spcBef>
                <a:spcPct val="50000"/>
              </a:spcBef>
              <a:buFontTx/>
              <a:buAutoNum type="arabicPeriod"/>
            </a:pPr>
            <a:r>
              <a:rPr lang="en-US" sz="1000" b="1" dirty="0">
                <a:solidFill>
                  <a:srgbClr val="000000"/>
                </a:solidFill>
                <a:latin typeface="Arial" charset="0"/>
              </a:rPr>
              <a:t>INFO TENTANG POTENSI DAERAH YANG BISA DIOPTIMALKAN</a:t>
            </a:r>
          </a:p>
        </p:txBody>
      </p:sp>
      <p:sp>
        <p:nvSpPr>
          <p:cNvPr id="100378" name="Rectangle 26"/>
          <p:cNvSpPr>
            <a:spLocks noChangeArrowheads="1"/>
          </p:cNvSpPr>
          <p:nvPr/>
        </p:nvSpPr>
        <p:spPr bwMode="auto">
          <a:xfrm>
            <a:off x="7362825" y="1228725"/>
            <a:ext cx="1752600" cy="5586413"/>
          </a:xfrm>
          <a:prstGeom prst="rect">
            <a:avLst/>
          </a:prstGeom>
          <a:solidFill>
            <a:srgbClr val="FFFFC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0379" name="Rectangle 27"/>
          <p:cNvSpPr>
            <a:spLocks noChangeArrowheads="1"/>
          </p:cNvSpPr>
          <p:nvPr/>
        </p:nvSpPr>
        <p:spPr bwMode="auto">
          <a:xfrm>
            <a:off x="5734050" y="647700"/>
            <a:ext cx="1600200" cy="533400"/>
          </a:xfrm>
          <a:prstGeom prst="rect">
            <a:avLst/>
          </a:prstGeom>
          <a:solidFill>
            <a:srgbClr val="FFFFC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300" b="1" dirty="0">
                <a:solidFill>
                  <a:srgbClr val="000000"/>
                </a:solidFill>
                <a:latin typeface="Arial" charset="0"/>
              </a:rPr>
              <a:t>OUT PUT</a:t>
            </a:r>
          </a:p>
        </p:txBody>
      </p:sp>
      <p:sp>
        <p:nvSpPr>
          <p:cNvPr id="100380" name="Text Box 28"/>
          <p:cNvSpPr txBox="1">
            <a:spLocks noChangeArrowheads="1"/>
          </p:cNvSpPr>
          <p:nvPr/>
        </p:nvSpPr>
        <p:spPr bwMode="auto">
          <a:xfrm>
            <a:off x="7377113" y="1889125"/>
            <a:ext cx="160020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1000" b="1" dirty="0">
                <a:solidFill>
                  <a:srgbClr val="000000"/>
                </a:solidFill>
                <a:latin typeface="Arial" charset="0"/>
              </a:rPr>
              <a:t>SESUAI PROSEDUR  NO : ……………….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1000" b="1" dirty="0">
                <a:solidFill>
                  <a:srgbClr val="000000"/>
                </a:solidFill>
                <a:latin typeface="Arial" charset="0"/>
              </a:rPr>
              <a:t>PERATURAN YANG BERLAKU</a:t>
            </a:r>
          </a:p>
        </p:txBody>
      </p:sp>
      <p:sp>
        <p:nvSpPr>
          <p:cNvPr id="100381" name="Rectangle 29"/>
          <p:cNvSpPr>
            <a:spLocks noChangeArrowheads="1"/>
          </p:cNvSpPr>
          <p:nvPr/>
        </p:nvSpPr>
        <p:spPr bwMode="auto">
          <a:xfrm>
            <a:off x="7377113" y="638175"/>
            <a:ext cx="1738312" cy="533400"/>
          </a:xfrm>
          <a:prstGeom prst="rect">
            <a:avLst/>
          </a:prstGeom>
          <a:solidFill>
            <a:srgbClr val="FFFFC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300" b="1" dirty="0">
                <a:solidFill>
                  <a:srgbClr val="000000"/>
                </a:solidFill>
                <a:latin typeface="Arial" charset="0"/>
              </a:rPr>
              <a:t>KETERANGAN</a:t>
            </a:r>
          </a:p>
        </p:txBody>
      </p:sp>
      <p:sp>
        <p:nvSpPr>
          <p:cNvPr id="100382" name="Rectangle 30"/>
          <p:cNvSpPr>
            <a:spLocks noChangeArrowheads="1"/>
          </p:cNvSpPr>
          <p:nvPr/>
        </p:nvSpPr>
        <p:spPr bwMode="auto">
          <a:xfrm>
            <a:off x="7377113" y="3048000"/>
            <a:ext cx="1752600" cy="533400"/>
          </a:xfrm>
          <a:prstGeom prst="rect">
            <a:avLst/>
          </a:prstGeom>
          <a:solidFill>
            <a:srgbClr val="FFFF8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300" b="1" dirty="0">
                <a:solidFill>
                  <a:srgbClr val="000000"/>
                </a:solidFill>
                <a:latin typeface="Arial" charset="0"/>
              </a:rPr>
              <a:t>KONTROL</a:t>
            </a:r>
          </a:p>
        </p:txBody>
      </p:sp>
      <p:sp>
        <p:nvSpPr>
          <p:cNvPr id="100383" name="Rectangle 31"/>
          <p:cNvSpPr>
            <a:spLocks noChangeArrowheads="1"/>
          </p:cNvSpPr>
          <p:nvPr/>
        </p:nvSpPr>
        <p:spPr bwMode="auto">
          <a:xfrm>
            <a:off x="7386638" y="4876800"/>
            <a:ext cx="1743075" cy="533400"/>
          </a:xfrm>
          <a:prstGeom prst="rect">
            <a:avLst/>
          </a:prstGeom>
          <a:solidFill>
            <a:srgbClr val="FFFF8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300" b="1" dirty="0">
                <a:solidFill>
                  <a:srgbClr val="000000"/>
                </a:solidFill>
                <a:latin typeface="Arial" charset="0"/>
              </a:rPr>
              <a:t>SUMBER DAYA</a:t>
            </a:r>
          </a:p>
        </p:txBody>
      </p:sp>
      <p:sp>
        <p:nvSpPr>
          <p:cNvPr id="100384" name="Rectangle 32"/>
          <p:cNvSpPr>
            <a:spLocks noChangeArrowheads="1"/>
          </p:cNvSpPr>
          <p:nvPr/>
        </p:nvSpPr>
        <p:spPr bwMode="auto">
          <a:xfrm>
            <a:off x="7377113" y="1219200"/>
            <a:ext cx="1738312" cy="533400"/>
          </a:xfrm>
          <a:prstGeom prst="rect">
            <a:avLst/>
          </a:prstGeom>
          <a:solidFill>
            <a:srgbClr val="FFFF8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DOKUMEN</a:t>
            </a:r>
          </a:p>
          <a:p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 TERKAIT</a:t>
            </a:r>
          </a:p>
        </p:txBody>
      </p:sp>
      <p:sp>
        <p:nvSpPr>
          <p:cNvPr id="100385" name="Rectangle 33"/>
          <p:cNvSpPr>
            <a:spLocks noChangeArrowheads="1"/>
          </p:cNvSpPr>
          <p:nvPr/>
        </p:nvSpPr>
        <p:spPr bwMode="auto">
          <a:xfrm>
            <a:off x="95250" y="76200"/>
            <a:ext cx="8991600" cy="457200"/>
          </a:xfrm>
          <a:prstGeom prst="rect">
            <a:avLst/>
          </a:prstGeom>
          <a:solidFill>
            <a:srgbClr val="862C5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Arial" charset="0"/>
              </a:rPr>
              <a:t>PROSES PROYEK </a:t>
            </a:r>
            <a:r>
              <a:rPr lang="en-US" sz="1800" b="1" dirty="0" smtClean="0">
                <a:solidFill>
                  <a:schemeClr val="bg1"/>
                </a:solidFill>
                <a:latin typeface="Arial" charset="0"/>
              </a:rPr>
              <a:t>INVESTASI</a:t>
            </a:r>
            <a:endParaRPr lang="en-US" sz="1800" b="1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57150" y="1243013"/>
            <a:ext cx="2457450" cy="5614987"/>
          </a:xfrm>
          <a:prstGeom prst="rect">
            <a:avLst/>
          </a:prstGeom>
          <a:solidFill>
            <a:srgbClr val="BFD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57150" y="661988"/>
            <a:ext cx="2457450" cy="533400"/>
          </a:xfrm>
          <a:prstGeom prst="rect">
            <a:avLst/>
          </a:prstGeom>
          <a:solidFill>
            <a:srgbClr val="BFD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="1" dirty="0" err="1" smtClean="0">
                <a:solidFill>
                  <a:srgbClr val="000000"/>
                </a:solidFill>
                <a:latin typeface="Arial" charset="0"/>
              </a:rPr>
              <a:t>Biss</a:t>
            </a: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. Dev</a:t>
            </a:r>
            <a:endParaRPr lang="en-US" sz="16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471488" y="1371600"/>
            <a:ext cx="1828800" cy="381000"/>
          </a:xfrm>
          <a:prstGeom prst="rect">
            <a:avLst/>
          </a:prstGeom>
          <a:solidFill>
            <a:schemeClr val="bg1"/>
          </a:solidFill>
          <a:ln w="28575">
            <a:solidFill>
              <a:srgbClr val="C484B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MENJABARKAN IDE</a:t>
            </a:r>
          </a:p>
        </p:txBody>
      </p:sp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471488" y="2047875"/>
            <a:ext cx="1828800" cy="1524000"/>
          </a:xfrm>
          <a:prstGeom prst="rect">
            <a:avLst/>
          </a:prstGeom>
          <a:solidFill>
            <a:srgbClr val="FFFFC5"/>
          </a:solidFill>
          <a:ln w="28575">
            <a:solidFill>
              <a:srgbClr val="C484B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234950" indent="-234950"/>
            <a:r>
              <a:rPr lang="en-US" sz="1400" b="1">
                <a:solidFill>
                  <a:srgbClr val="000000"/>
                </a:solidFill>
                <a:latin typeface="Arial" charset="0"/>
              </a:rPr>
              <a:t>KOORDINASI DG </a:t>
            </a:r>
          </a:p>
          <a:p>
            <a:pPr marL="234950" indent="-234950"/>
            <a:r>
              <a:rPr lang="en-US" sz="1400" b="1">
                <a:solidFill>
                  <a:srgbClr val="000000"/>
                </a:solidFill>
                <a:latin typeface="Arial" charset="0"/>
              </a:rPr>
              <a:t>PIHAK TERKAIT</a:t>
            </a:r>
          </a:p>
          <a:p>
            <a:pPr marL="234950" indent="-234950">
              <a:buFontTx/>
              <a:buChar char="•"/>
            </a:pPr>
            <a:r>
              <a:rPr lang="en-US" sz="1300" b="1">
                <a:solidFill>
                  <a:srgbClr val="FF0000"/>
                </a:solidFill>
                <a:latin typeface="Arial" charset="0"/>
              </a:rPr>
              <a:t>MENYUSUN  </a:t>
            </a:r>
          </a:p>
          <a:p>
            <a:pPr marL="234950" indent="-234950"/>
            <a:r>
              <a:rPr lang="en-US" sz="1300" b="1">
                <a:solidFill>
                  <a:srgbClr val="FF0000"/>
                </a:solidFill>
                <a:latin typeface="Arial" charset="0"/>
              </a:rPr>
              <a:t>     PROPOSAL FS</a:t>
            </a:r>
          </a:p>
          <a:p>
            <a:pPr marL="234950" indent="-234950">
              <a:buFontTx/>
              <a:buChar char="•"/>
            </a:pPr>
            <a:r>
              <a:rPr lang="en-US" sz="1300" b="1">
                <a:solidFill>
                  <a:srgbClr val="A50021"/>
                </a:solidFill>
                <a:latin typeface="Arial" charset="0"/>
              </a:rPr>
              <a:t>KERJA SAMA DG</a:t>
            </a:r>
          </a:p>
          <a:p>
            <a:pPr marL="234950" indent="-234950"/>
            <a:r>
              <a:rPr lang="en-US" sz="1300" b="1">
                <a:solidFill>
                  <a:srgbClr val="A50021"/>
                </a:solidFill>
                <a:latin typeface="Arial" charset="0"/>
              </a:rPr>
              <a:t>     PARA PIHAK</a:t>
            </a:r>
          </a:p>
          <a:p>
            <a:pPr marL="234950" indent="-234950">
              <a:buFontTx/>
              <a:buChar char="•"/>
            </a:pPr>
            <a:r>
              <a:rPr lang="en-US" sz="1300" b="1">
                <a:solidFill>
                  <a:srgbClr val="FF0000"/>
                </a:solidFill>
                <a:latin typeface="Arial" charset="0"/>
              </a:rPr>
              <a:t>PRESENTASI</a:t>
            </a:r>
          </a:p>
        </p:txBody>
      </p:sp>
      <p:sp>
        <p:nvSpPr>
          <p:cNvPr id="101382" name="Rectangle 6"/>
          <p:cNvSpPr>
            <a:spLocks noChangeArrowheads="1"/>
          </p:cNvSpPr>
          <p:nvPr/>
        </p:nvSpPr>
        <p:spPr bwMode="auto">
          <a:xfrm>
            <a:off x="471488" y="4981575"/>
            <a:ext cx="1828800" cy="1219200"/>
          </a:xfrm>
          <a:prstGeom prst="rect">
            <a:avLst/>
          </a:prstGeom>
          <a:solidFill>
            <a:srgbClr val="DE9ABC"/>
          </a:solidFill>
          <a:ln w="28575">
            <a:solidFill>
              <a:srgbClr val="C484B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55563" indent="-55563"/>
            <a:r>
              <a:rPr lang="en-US" sz="1200" b="1">
                <a:solidFill>
                  <a:srgbClr val="000000"/>
                </a:solidFill>
                <a:latin typeface="Arial" charset="0"/>
              </a:rPr>
              <a:t>PERSIAPAN </a:t>
            </a:r>
          </a:p>
          <a:p>
            <a:pPr marL="55563" indent="-55563"/>
            <a:r>
              <a:rPr lang="en-US" sz="1200" b="1">
                <a:solidFill>
                  <a:srgbClr val="000000"/>
                </a:solidFill>
                <a:latin typeface="Arial" charset="0"/>
              </a:rPr>
              <a:t>PELAKSANAAN</a:t>
            </a:r>
          </a:p>
          <a:p>
            <a:pPr marL="55563" indent="-55563">
              <a:buFontTx/>
              <a:buChar char="•"/>
            </a:pPr>
            <a:r>
              <a:rPr lang="en-US" sz="1100" b="1">
                <a:solidFill>
                  <a:srgbClr val="000000"/>
                </a:solidFill>
                <a:latin typeface="Arial" charset="0"/>
              </a:rPr>
              <a:t>  RENC.  ANGGARAN</a:t>
            </a:r>
          </a:p>
          <a:p>
            <a:pPr marL="55563" indent="-55563">
              <a:buFontTx/>
              <a:buChar char="•"/>
            </a:pPr>
            <a:r>
              <a:rPr lang="en-US" sz="1100" b="1">
                <a:solidFill>
                  <a:srgbClr val="000000"/>
                </a:solidFill>
                <a:latin typeface="Arial" charset="0"/>
              </a:rPr>
              <a:t>  KONTRAK</a:t>
            </a:r>
          </a:p>
          <a:p>
            <a:pPr marL="55563" indent="-55563">
              <a:buFontTx/>
              <a:buChar char="•"/>
            </a:pPr>
            <a:r>
              <a:rPr lang="en-US" sz="1100" b="1">
                <a:solidFill>
                  <a:srgbClr val="000000"/>
                </a:solidFill>
                <a:latin typeface="Arial" charset="0"/>
              </a:rPr>
              <a:t>  ORG. PROYEK</a:t>
            </a:r>
          </a:p>
          <a:p>
            <a:pPr marL="55563" indent="-55563">
              <a:buFontTx/>
              <a:buChar char="•"/>
            </a:pPr>
            <a:r>
              <a:rPr lang="en-US" sz="1100" b="1">
                <a:solidFill>
                  <a:srgbClr val="000000"/>
                </a:solidFill>
                <a:latin typeface="Arial" charset="0"/>
              </a:rPr>
              <a:t>  SDM</a:t>
            </a:r>
          </a:p>
          <a:p>
            <a:pPr marL="55563" indent="-55563">
              <a:buFontTx/>
              <a:buChar char="•"/>
            </a:pPr>
            <a:r>
              <a:rPr lang="en-US" sz="1100" b="1">
                <a:solidFill>
                  <a:srgbClr val="000000"/>
                </a:solidFill>
                <a:latin typeface="Arial" charset="0"/>
              </a:rPr>
              <a:t>  SISTEM OPERASI</a:t>
            </a:r>
          </a:p>
        </p:txBody>
      </p:sp>
      <p:cxnSp>
        <p:nvCxnSpPr>
          <p:cNvPr id="101383" name="AutoShape 7"/>
          <p:cNvCxnSpPr>
            <a:cxnSpLocks noChangeShapeType="1"/>
            <a:stCxn id="101380" idx="2"/>
            <a:endCxn id="101381" idx="0"/>
          </p:cNvCxnSpPr>
          <p:nvPr/>
        </p:nvCxnSpPr>
        <p:spPr bwMode="auto">
          <a:xfrm rot="5400000">
            <a:off x="1252538" y="1900238"/>
            <a:ext cx="266700" cy="0"/>
          </a:xfrm>
          <a:prstGeom prst="straightConnector1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01384" name="AutoShape 8"/>
          <p:cNvCxnSpPr>
            <a:cxnSpLocks noChangeShapeType="1"/>
            <a:endCxn id="101382" idx="3"/>
          </p:cNvCxnSpPr>
          <p:nvPr/>
        </p:nvCxnSpPr>
        <p:spPr bwMode="auto">
          <a:xfrm rot="10800000" flipV="1">
            <a:off x="2314575" y="4533900"/>
            <a:ext cx="962025" cy="1057275"/>
          </a:xfrm>
          <a:prstGeom prst="bentConnector3">
            <a:avLst>
              <a:gd name="adj1" fmla="val 70130"/>
            </a:avLst>
          </a:prstGeom>
          <a:noFill/>
          <a:ln w="28575">
            <a:solidFill>
              <a:srgbClr val="CC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101385" name="AutoShape 9"/>
          <p:cNvSpPr>
            <a:spLocks noChangeArrowheads="1"/>
          </p:cNvSpPr>
          <p:nvPr/>
        </p:nvSpPr>
        <p:spPr bwMode="auto">
          <a:xfrm>
            <a:off x="1309688" y="3824288"/>
            <a:ext cx="1033462" cy="838200"/>
          </a:xfrm>
          <a:prstGeom prst="diamond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b="1">
                <a:solidFill>
                  <a:srgbClr val="000000"/>
                </a:solidFill>
                <a:latin typeface="Arial" charset="0"/>
              </a:rPr>
              <a:t>GO </a:t>
            </a:r>
          </a:p>
          <a:p>
            <a:pPr algn="ctr"/>
            <a:r>
              <a:rPr lang="en-US" sz="1200" b="1">
                <a:solidFill>
                  <a:srgbClr val="000000"/>
                </a:solidFill>
                <a:latin typeface="Arial" charset="0"/>
              </a:rPr>
              <a:t>NO GO</a:t>
            </a:r>
          </a:p>
        </p:txBody>
      </p:sp>
      <p:cxnSp>
        <p:nvCxnSpPr>
          <p:cNvPr id="101386" name="AutoShape 10"/>
          <p:cNvCxnSpPr>
            <a:cxnSpLocks noChangeShapeType="1"/>
            <a:stCxn id="101381" idx="2"/>
            <a:endCxn id="101385" idx="0"/>
          </p:cNvCxnSpPr>
          <p:nvPr/>
        </p:nvCxnSpPr>
        <p:spPr bwMode="auto">
          <a:xfrm rot="16200000" flipH="1">
            <a:off x="1487488" y="3484563"/>
            <a:ext cx="238125" cy="441325"/>
          </a:xfrm>
          <a:prstGeom prst="bentConnector3">
            <a:avLst>
              <a:gd name="adj1" fmla="val 46667"/>
            </a:avLst>
          </a:prstGeom>
          <a:noFill/>
          <a:ln w="28575">
            <a:solidFill>
              <a:srgbClr val="CC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01387" name="AutoShape 11"/>
          <p:cNvCxnSpPr>
            <a:cxnSpLocks noChangeShapeType="1"/>
            <a:stCxn id="101385" idx="2"/>
            <a:endCxn id="101382" idx="0"/>
          </p:cNvCxnSpPr>
          <p:nvPr/>
        </p:nvCxnSpPr>
        <p:spPr bwMode="auto">
          <a:xfrm rot="5400000">
            <a:off x="1454151" y="4594225"/>
            <a:ext cx="304800" cy="441325"/>
          </a:xfrm>
          <a:prstGeom prst="bentConnector3">
            <a:avLst>
              <a:gd name="adj1" fmla="val 52083"/>
            </a:avLst>
          </a:prstGeom>
          <a:noFill/>
          <a:ln w="28575">
            <a:solidFill>
              <a:srgbClr val="CC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101388" name="AutoShape 12"/>
          <p:cNvSpPr>
            <a:spLocks noChangeArrowheads="1"/>
          </p:cNvSpPr>
          <p:nvPr/>
        </p:nvSpPr>
        <p:spPr bwMode="auto">
          <a:xfrm>
            <a:off x="133350" y="3933825"/>
            <a:ext cx="990600" cy="609600"/>
          </a:xfrm>
          <a:prstGeom prst="flowChartMultidocumen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000" b="1">
                <a:solidFill>
                  <a:srgbClr val="000000"/>
                </a:solidFill>
                <a:latin typeface="Arial" charset="0"/>
              </a:rPr>
              <a:t>FILE </a:t>
            </a:r>
          </a:p>
          <a:p>
            <a:pPr algn="ctr"/>
            <a:r>
              <a:rPr lang="en-US" sz="1000" b="1">
                <a:solidFill>
                  <a:srgbClr val="000000"/>
                </a:solidFill>
                <a:latin typeface="Arial" charset="0"/>
              </a:rPr>
              <a:t>REFERENSI</a:t>
            </a:r>
          </a:p>
        </p:txBody>
      </p:sp>
      <p:cxnSp>
        <p:nvCxnSpPr>
          <p:cNvPr id="101389" name="AutoShape 13"/>
          <p:cNvCxnSpPr>
            <a:cxnSpLocks noChangeShapeType="1"/>
            <a:stCxn id="101385" idx="1"/>
            <a:endCxn id="101388" idx="3"/>
          </p:cNvCxnSpPr>
          <p:nvPr/>
        </p:nvCxnSpPr>
        <p:spPr bwMode="auto">
          <a:xfrm rot="10800000">
            <a:off x="1123950" y="4238625"/>
            <a:ext cx="185738" cy="4763"/>
          </a:xfrm>
          <a:prstGeom prst="bentConnector3">
            <a:avLst>
              <a:gd name="adj1" fmla="val 49574"/>
            </a:avLst>
          </a:prstGeom>
          <a:noFill/>
          <a:ln w="28575">
            <a:solidFill>
              <a:srgbClr val="CC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101390" name="Rectangle 14"/>
          <p:cNvSpPr>
            <a:spLocks noChangeArrowheads="1"/>
          </p:cNvSpPr>
          <p:nvPr/>
        </p:nvSpPr>
        <p:spPr bwMode="auto">
          <a:xfrm>
            <a:off x="471488" y="6343650"/>
            <a:ext cx="1828800" cy="381000"/>
          </a:xfrm>
          <a:prstGeom prst="rect">
            <a:avLst/>
          </a:prstGeom>
          <a:solidFill>
            <a:schemeClr val="tx1"/>
          </a:solidFill>
          <a:ln w="28575">
            <a:solidFill>
              <a:srgbClr val="C484B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100" b="1">
                <a:solidFill>
                  <a:srgbClr val="000000"/>
                </a:solidFill>
                <a:latin typeface="Arial" charset="0"/>
              </a:rPr>
              <a:t>RECORD &amp; EVALUASI</a:t>
            </a:r>
          </a:p>
          <a:p>
            <a:pPr algn="ctr"/>
            <a:r>
              <a:rPr lang="en-US" sz="1100" b="1">
                <a:solidFill>
                  <a:srgbClr val="000000"/>
                </a:solidFill>
                <a:latin typeface="Arial" charset="0"/>
              </a:rPr>
              <a:t>IMPROVEMENT</a:t>
            </a:r>
          </a:p>
        </p:txBody>
      </p:sp>
      <p:sp>
        <p:nvSpPr>
          <p:cNvPr id="101391" name="Line 15"/>
          <p:cNvSpPr>
            <a:spLocks noChangeShapeType="1"/>
          </p:cNvSpPr>
          <p:nvPr/>
        </p:nvSpPr>
        <p:spPr bwMode="auto">
          <a:xfrm>
            <a:off x="14288" y="6553200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1392" name="Line 16"/>
          <p:cNvSpPr>
            <a:spLocks noChangeShapeType="1"/>
          </p:cNvSpPr>
          <p:nvPr/>
        </p:nvSpPr>
        <p:spPr bwMode="auto">
          <a:xfrm>
            <a:off x="2300288" y="6553200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1393" name="Line 17"/>
          <p:cNvSpPr>
            <a:spLocks noChangeShapeType="1"/>
          </p:cNvSpPr>
          <p:nvPr/>
        </p:nvSpPr>
        <p:spPr bwMode="auto">
          <a:xfrm flipH="1">
            <a:off x="0" y="5562600"/>
            <a:ext cx="471488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314575" y="2324100"/>
            <a:ext cx="823913" cy="1066800"/>
            <a:chOff x="3417" y="1464"/>
            <a:chExt cx="606" cy="672"/>
          </a:xfrm>
        </p:grpSpPr>
        <p:cxnSp>
          <p:nvCxnSpPr>
            <p:cNvPr id="101395" name="AutoShape 19"/>
            <p:cNvCxnSpPr>
              <a:cxnSpLocks noChangeShapeType="1"/>
              <a:endCxn id="101381" idx="3"/>
            </p:cNvCxnSpPr>
            <p:nvPr/>
          </p:nvCxnSpPr>
          <p:spPr bwMode="auto">
            <a:xfrm rot="10800000" flipV="1">
              <a:off x="3417" y="1464"/>
              <a:ext cx="606" cy="306"/>
            </a:xfrm>
            <a:prstGeom prst="bentConnector3">
              <a:avLst>
                <a:gd name="adj1" fmla="val 70130"/>
              </a:avLst>
            </a:prstGeom>
            <a:noFill/>
            <a:ln w="28575">
              <a:solidFill>
                <a:srgbClr val="CC0000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101396" name="AutoShape 20"/>
            <p:cNvCxnSpPr>
              <a:cxnSpLocks noChangeShapeType="1"/>
              <a:endCxn id="101381" idx="3"/>
            </p:cNvCxnSpPr>
            <p:nvPr/>
          </p:nvCxnSpPr>
          <p:spPr bwMode="auto">
            <a:xfrm rot="10800000">
              <a:off x="3417" y="1770"/>
              <a:ext cx="606" cy="366"/>
            </a:xfrm>
            <a:prstGeom prst="bentConnector3">
              <a:avLst>
                <a:gd name="adj1" fmla="val 70130"/>
              </a:avLst>
            </a:prstGeom>
            <a:noFill/>
            <a:ln w="28575">
              <a:solidFill>
                <a:srgbClr val="CC0000"/>
              </a:solidFill>
              <a:miter lim="800000"/>
              <a:headEnd/>
              <a:tailEnd type="triangle" w="med" len="med"/>
            </a:ln>
            <a:effectLst/>
          </p:spPr>
        </p:cxnSp>
      </p:grpSp>
      <p:sp>
        <p:nvSpPr>
          <p:cNvPr id="101397" name="AutoShape 2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01050" y="6338888"/>
            <a:ext cx="457200" cy="304800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1398" name="Line 22"/>
          <p:cNvSpPr>
            <a:spLocks noChangeShapeType="1"/>
          </p:cNvSpPr>
          <p:nvPr/>
        </p:nvSpPr>
        <p:spPr bwMode="auto">
          <a:xfrm>
            <a:off x="776288" y="4752975"/>
            <a:ext cx="0" cy="22860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1399" name="Line 23"/>
          <p:cNvSpPr>
            <a:spLocks noChangeShapeType="1"/>
          </p:cNvSpPr>
          <p:nvPr/>
        </p:nvSpPr>
        <p:spPr bwMode="auto">
          <a:xfrm flipH="1">
            <a:off x="28575" y="4738688"/>
            <a:ext cx="762000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101400" name="AutoShape 24"/>
          <p:cNvCxnSpPr>
            <a:cxnSpLocks noChangeShapeType="1"/>
          </p:cNvCxnSpPr>
          <p:nvPr/>
        </p:nvCxnSpPr>
        <p:spPr bwMode="auto">
          <a:xfrm rot="10800000">
            <a:off x="-47625" y="4267200"/>
            <a:ext cx="185738" cy="4763"/>
          </a:xfrm>
          <a:prstGeom prst="bentConnector3">
            <a:avLst>
              <a:gd name="adj1" fmla="val 49574"/>
            </a:avLst>
          </a:prstGeom>
          <a:noFill/>
          <a:ln w="28575">
            <a:solidFill>
              <a:srgbClr val="CC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101401" name="Line 25"/>
          <p:cNvSpPr>
            <a:spLocks noChangeShapeType="1"/>
          </p:cNvSpPr>
          <p:nvPr/>
        </p:nvSpPr>
        <p:spPr bwMode="auto">
          <a:xfrm>
            <a:off x="28575" y="2795588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1402" name="Line 26"/>
          <p:cNvSpPr>
            <a:spLocks noChangeShapeType="1"/>
          </p:cNvSpPr>
          <p:nvPr/>
        </p:nvSpPr>
        <p:spPr bwMode="auto">
          <a:xfrm>
            <a:off x="28575" y="1524000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1403" name="Line 27"/>
          <p:cNvSpPr>
            <a:spLocks noChangeShapeType="1"/>
          </p:cNvSpPr>
          <p:nvPr/>
        </p:nvSpPr>
        <p:spPr bwMode="auto">
          <a:xfrm>
            <a:off x="33338" y="1662113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1404" name="Line 28"/>
          <p:cNvSpPr>
            <a:spLocks noChangeShapeType="1"/>
          </p:cNvSpPr>
          <p:nvPr/>
        </p:nvSpPr>
        <p:spPr bwMode="auto">
          <a:xfrm flipH="1">
            <a:off x="2300288" y="1524000"/>
            <a:ext cx="457200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1405" name="Rectangle 29"/>
          <p:cNvSpPr>
            <a:spLocks noChangeArrowheads="1"/>
          </p:cNvSpPr>
          <p:nvPr/>
        </p:nvSpPr>
        <p:spPr bwMode="auto">
          <a:xfrm>
            <a:off x="4167188" y="1243013"/>
            <a:ext cx="1595437" cy="5614987"/>
          </a:xfrm>
          <a:prstGeom prst="rect">
            <a:avLst/>
          </a:prstGeom>
          <a:solidFill>
            <a:srgbClr val="FFFFC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1406" name="Rectangle 30"/>
          <p:cNvSpPr>
            <a:spLocks noChangeArrowheads="1"/>
          </p:cNvSpPr>
          <p:nvPr/>
        </p:nvSpPr>
        <p:spPr bwMode="auto">
          <a:xfrm>
            <a:off x="2557463" y="661988"/>
            <a:ext cx="1566862" cy="533400"/>
          </a:xfrm>
          <a:prstGeom prst="rect">
            <a:avLst/>
          </a:prstGeom>
          <a:solidFill>
            <a:srgbClr val="BFD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300" b="1">
                <a:solidFill>
                  <a:srgbClr val="000000"/>
                </a:solidFill>
                <a:latin typeface="Arial" charset="0"/>
              </a:rPr>
              <a:t>INPUT</a:t>
            </a:r>
          </a:p>
        </p:txBody>
      </p:sp>
      <p:sp>
        <p:nvSpPr>
          <p:cNvPr id="101407" name="Rectangle 31"/>
          <p:cNvSpPr>
            <a:spLocks noChangeArrowheads="1"/>
          </p:cNvSpPr>
          <p:nvPr/>
        </p:nvSpPr>
        <p:spPr bwMode="auto">
          <a:xfrm>
            <a:off x="4167188" y="661988"/>
            <a:ext cx="1595437" cy="533400"/>
          </a:xfrm>
          <a:prstGeom prst="rect">
            <a:avLst/>
          </a:prstGeom>
          <a:solidFill>
            <a:srgbClr val="FFFFC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300" b="1">
                <a:solidFill>
                  <a:srgbClr val="000000"/>
                </a:solidFill>
                <a:latin typeface="Arial" charset="0"/>
              </a:rPr>
              <a:t>AKTIFITAS</a:t>
            </a:r>
          </a:p>
        </p:txBody>
      </p:sp>
      <p:sp>
        <p:nvSpPr>
          <p:cNvPr id="101408" name="AutoShape 3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62925" y="6324600"/>
            <a:ext cx="457200" cy="304800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1409" name="Rectangle 33"/>
          <p:cNvSpPr>
            <a:spLocks noChangeArrowheads="1"/>
          </p:cNvSpPr>
          <p:nvPr/>
        </p:nvSpPr>
        <p:spPr bwMode="auto">
          <a:xfrm>
            <a:off x="2557463" y="1243013"/>
            <a:ext cx="1566862" cy="5614987"/>
          </a:xfrm>
          <a:prstGeom prst="rect">
            <a:avLst/>
          </a:prstGeom>
          <a:solidFill>
            <a:srgbClr val="BFD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1410" name="Text Box 34"/>
          <p:cNvSpPr txBox="1">
            <a:spLocks noChangeArrowheads="1"/>
          </p:cNvSpPr>
          <p:nvPr/>
        </p:nvSpPr>
        <p:spPr bwMode="auto">
          <a:xfrm>
            <a:off x="2590800" y="1347788"/>
            <a:ext cx="160020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4950" indent="-234950">
              <a:spcBef>
                <a:spcPct val="50000"/>
              </a:spcBef>
              <a:buFontTx/>
              <a:buAutoNum type="arabicPeriod"/>
            </a:pPr>
            <a:r>
              <a:rPr lang="en-US" sz="1000" b="1">
                <a:solidFill>
                  <a:srgbClr val="000000"/>
                </a:solidFill>
                <a:latin typeface="Arial" charset="0"/>
              </a:rPr>
              <a:t>INFORMASI DARI CABANG</a:t>
            </a:r>
          </a:p>
          <a:p>
            <a:pPr marL="234950" indent="-234950">
              <a:spcBef>
                <a:spcPct val="50000"/>
              </a:spcBef>
              <a:buFontTx/>
              <a:buAutoNum type="arabicPeriod"/>
            </a:pPr>
            <a:r>
              <a:rPr lang="en-US" sz="1000" b="1">
                <a:solidFill>
                  <a:srgbClr val="000000"/>
                </a:solidFill>
                <a:latin typeface="Arial" charset="0"/>
              </a:rPr>
              <a:t>INFORMASI DARI PARA PIHAK (YG TERKAIT)</a:t>
            </a:r>
          </a:p>
        </p:txBody>
      </p:sp>
      <p:sp>
        <p:nvSpPr>
          <p:cNvPr id="101411" name="Text Box 35"/>
          <p:cNvSpPr txBox="1">
            <a:spLocks noChangeArrowheads="1"/>
          </p:cNvSpPr>
          <p:nvPr/>
        </p:nvSpPr>
        <p:spPr bwMode="auto">
          <a:xfrm>
            <a:off x="4171950" y="1355725"/>
            <a:ext cx="1600200" cy="550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4950" indent="-234950">
              <a:spcBef>
                <a:spcPct val="50000"/>
              </a:spcBef>
              <a:buFontTx/>
              <a:buAutoNum type="arabicPeriod"/>
            </a:pPr>
            <a:r>
              <a:rPr lang="en-US" sz="1000" b="1">
                <a:solidFill>
                  <a:srgbClr val="000000"/>
                </a:solidFill>
                <a:latin typeface="Arial" charset="0"/>
              </a:rPr>
              <a:t>MENDAPAT INFORMASI DARI CALON OWNER (PEMERINTAH DAERAH) LEBIH RINCI (KONTAK LANGSUNG, BILA DIPERLUKAN)</a:t>
            </a:r>
          </a:p>
          <a:p>
            <a:pPr marL="234950" indent="-234950">
              <a:spcBef>
                <a:spcPct val="50000"/>
              </a:spcBef>
              <a:buFontTx/>
              <a:buAutoNum type="arabicPeriod"/>
            </a:pPr>
            <a:r>
              <a:rPr lang="en-US" sz="1000" b="1">
                <a:solidFill>
                  <a:srgbClr val="000000"/>
                </a:solidFill>
                <a:latin typeface="Arial" charset="0"/>
              </a:rPr>
              <a:t>MENYUSUN KONSEP PROPOSAL</a:t>
            </a:r>
          </a:p>
          <a:p>
            <a:pPr marL="234950" indent="-234950">
              <a:spcBef>
                <a:spcPct val="50000"/>
              </a:spcBef>
              <a:buFontTx/>
              <a:buAutoNum type="arabicPeriod"/>
            </a:pPr>
            <a:r>
              <a:rPr lang="en-US" sz="1000" b="1">
                <a:solidFill>
                  <a:srgbClr val="000000"/>
                </a:solidFill>
                <a:latin typeface="Arial" charset="0"/>
              </a:rPr>
              <a:t>MEMPRESENTASIKAN KONSEP</a:t>
            </a:r>
          </a:p>
          <a:p>
            <a:pPr marL="234950" indent="-234950">
              <a:spcBef>
                <a:spcPct val="50000"/>
              </a:spcBef>
              <a:buFontTx/>
              <a:buAutoNum type="arabicPeriod"/>
            </a:pPr>
            <a:r>
              <a:rPr lang="en-US" sz="1000" b="1">
                <a:solidFill>
                  <a:srgbClr val="000000"/>
                </a:solidFill>
                <a:latin typeface="Arial" charset="0"/>
              </a:rPr>
              <a:t>MEREVISI KONSEP</a:t>
            </a:r>
          </a:p>
          <a:p>
            <a:pPr marL="234950" indent="-234950">
              <a:spcBef>
                <a:spcPct val="50000"/>
              </a:spcBef>
              <a:buFontTx/>
              <a:buAutoNum type="arabicPeriod"/>
            </a:pPr>
            <a:r>
              <a:rPr lang="en-US" sz="1000" b="1">
                <a:solidFill>
                  <a:srgbClr val="000000"/>
                </a:solidFill>
                <a:latin typeface="Arial" charset="0"/>
              </a:rPr>
              <a:t>FINALISASI </a:t>
            </a:r>
          </a:p>
          <a:p>
            <a:pPr marL="234950" indent="-234950">
              <a:spcBef>
                <a:spcPct val="50000"/>
              </a:spcBef>
              <a:buFontTx/>
              <a:buAutoNum type="arabicPeriod"/>
            </a:pPr>
            <a:r>
              <a:rPr lang="en-US" sz="1000" b="1">
                <a:solidFill>
                  <a:srgbClr val="000000"/>
                </a:solidFill>
                <a:latin typeface="Arial" charset="0"/>
              </a:rPr>
              <a:t>MELAKUKAN KLARIFIKASI DENGAN PARA PIHAK</a:t>
            </a:r>
          </a:p>
          <a:p>
            <a:pPr marL="234950" indent="-234950">
              <a:spcBef>
                <a:spcPct val="50000"/>
              </a:spcBef>
              <a:buFontTx/>
              <a:buAutoNum type="arabicPeriod"/>
            </a:pPr>
            <a:r>
              <a:rPr lang="en-US" sz="1000" b="1">
                <a:solidFill>
                  <a:srgbClr val="000000"/>
                </a:solidFill>
                <a:latin typeface="Arial" charset="0"/>
              </a:rPr>
              <a:t>MELAKUKAN ANALISA KELAYAKAN (FS)</a:t>
            </a:r>
          </a:p>
          <a:p>
            <a:pPr marL="234950" indent="-234950">
              <a:spcBef>
                <a:spcPct val="50000"/>
              </a:spcBef>
              <a:buFontTx/>
              <a:buAutoNum type="arabicPeriod"/>
            </a:pPr>
            <a:r>
              <a:rPr lang="en-US" sz="1000" b="1">
                <a:solidFill>
                  <a:srgbClr val="000000"/>
                </a:solidFill>
                <a:latin typeface="Arial" charset="0"/>
              </a:rPr>
              <a:t>MENYIMPULKAN GO – NO GO</a:t>
            </a:r>
          </a:p>
          <a:p>
            <a:pPr marL="234950" indent="-234950">
              <a:spcBef>
                <a:spcPct val="50000"/>
              </a:spcBef>
              <a:buFontTx/>
              <a:buAutoNum type="arabicPeriod"/>
            </a:pPr>
            <a:r>
              <a:rPr lang="en-US" sz="1000" b="1">
                <a:solidFill>
                  <a:srgbClr val="000000"/>
                </a:solidFill>
                <a:latin typeface="Arial" charset="0"/>
              </a:rPr>
              <a:t>MENYUSUN ANGGARAN, KONTRAK</a:t>
            </a:r>
          </a:p>
          <a:p>
            <a:pPr marL="234950" indent="-234950">
              <a:spcBef>
                <a:spcPct val="50000"/>
              </a:spcBef>
              <a:buFontTx/>
              <a:buAutoNum type="arabicPeriod"/>
            </a:pPr>
            <a:r>
              <a:rPr lang="en-US" sz="1000" b="1">
                <a:solidFill>
                  <a:srgbClr val="000000"/>
                </a:solidFill>
                <a:latin typeface="Arial" charset="0"/>
              </a:rPr>
              <a:t>MENETAPKAN ORGANISASI &amp; SISTEM OPERASI PROYEK</a:t>
            </a:r>
          </a:p>
        </p:txBody>
      </p:sp>
      <p:sp>
        <p:nvSpPr>
          <p:cNvPr id="101412" name="Rectangle 36"/>
          <p:cNvSpPr>
            <a:spLocks noChangeArrowheads="1"/>
          </p:cNvSpPr>
          <p:nvPr/>
        </p:nvSpPr>
        <p:spPr bwMode="auto">
          <a:xfrm>
            <a:off x="5800725" y="1233488"/>
            <a:ext cx="1600200" cy="5624512"/>
          </a:xfrm>
          <a:prstGeom prst="rect">
            <a:avLst/>
          </a:prstGeom>
          <a:solidFill>
            <a:srgbClr val="FFFFC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1413" name="Text Box 37"/>
          <p:cNvSpPr txBox="1">
            <a:spLocks noChangeArrowheads="1"/>
          </p:cNvSpPr>
          <p:nvPr/>
        </p:nvSpPr>
        <p:spPr bwMode="auto">
          <a:xfrm>
            <a:off x="5805488" y="1338263"/>
            <a:ext cx="160020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4950" indent="-234950">
              <a:spcBef>
                <a:spcPct val="50000"/>
              </a:spcBef>
              <a:buFontTx/>
              <a:buAutoNum type="arabicPeriod"/>
            </a:pPr>
            <a:r>
              <a:rPr lang="en-US" sz="1000" b="1">
                <a:solidFill>
                  <a:srgbClr val="000000"/>
                </a:solidFill>
                <a:latin typeface="Arial" charset="0"/>
              </a:rPr>
              <a:t>KONSEP PROPOSAL</a:t>
            </a:r>
          </a:p>
          <a:p>
            <a:pPr marL="234950" indent="-234950">
              <a:spcBef>
                <a:spcPct val="50000"/>
              </a:spcBef>
              <a:buFontTx/>
              <a:buAutoNum type="arabicPeriod"/>
            </a:pPr>
            <a:r>
              <a:rPr lang="en-US" sz="1000" b="1">
                <a:solidFill>
                  <a:srgbClr val="000000"/>
                </a:solidFill>
                <a:latin typeface="Arial" charset="0"/>
              </a:rPr>
              <a:t>HASIL KLARIFIKASI</a:t>
            </a:r>
          </a:p>
          <a:p>
            <a:pPr marL="234950" indent="-234950">
              <a:spcBef>
                <a:spcPct val="50000"/>
              </a:spcBef>
              <a:buFontTx/>
              <a:buAutoNum type="arabicPeriod"/>
            </a:pPr>
            <a:r>
              <a:rPr lang="en-US" sz="1000" b="1">
                <a:solidFill>
                  <a:srgbClr val="000000"/>
                </a:solidFill>
                <a:latin typeface="Arial" charset="0"/>
              </a:rPr>
              <a:t>BAHAN PRESENTASI</a:t>
            </a:r>
          </a:p>
          <a:p>
            <a:pPr marL="234950" indent="-234950">
              <a:spcBef>
                <a:spcPct val="50000"/>
              </a:spcBef>
              <a:buFontTx/>
              <a:buAutoNum type="arabicPeriod"/>
            </a:pPr>
            <a:r>
              <a:rPr lang="en-US" sz="1000" b="1">
                <a:solidFill>
                  <a:srgbClr val="000000"/>
                </a:solidFill>
                <a:latin typeface="Arial" charset="0"/>
              </a:rPr>
              <a:t>FINAL PROPOSAL (FS) TERMASUK ANALISA RESIKO</a:t>
            </a:r>
          </a:p>
          <a:p>
            <a:pPr marL="234950" indent="-234950">
              <a:spcBef>
                <a:spcPct val="50000"/>
              </a:spcBef>
              <a:buFontTx/>
              <a:buAutoNum type="arabicPeriod"/>
            </a:pPr>
            <a:r>
              <a:rPr lang="en-US" sz="1000" b="1">
                <a:solidFill>
                  <a:srgbClr val="000000"/>
                </a:solidFill>
                <a:latin typeface="Arial" charset="0"/>
              </a:rPr>
              <a:t>KESIMPULAN &amp; REKOMENDASI</a:t>
            </a:r>
          </a:p>
        </p:txBody>
      </p:sp>
      <p:sp>
        <p:nvSpPr>
          <p:cNvPr id="101414" name="Rectangle 38"/>
          <p:cNvSpPr>
            <a:spLocks noChangeArrowheads="1"/>
          </p:cNvSpPr>
          <p:nvPr/>
        </p:nvSpPr>
        <p:spPr bwMode="auto">
          <a:xfrm>
            <a:off x="7443788" y="1243013"/>
            <a:ext cx="1685925" cy="5614987"/>
          </a:xfrm>
          <a:prstGeom prst="rect">
            <a:avLst/>
          </a:prstGeom>
          <a:solidFill>
            <a:srgbClr val="FFFFC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1415" name="Rectangle 39"/>
          <p:cNvSpPr>
            <a:spLocks noChangeArrowheads="1"/>
          </p:cNvSpPr>
          <p:nvPr/>
        </p:nvSpPr>
        <p:spPr bwMode="auto">
          <a:xfrm>
            <a:off x="5805488" y="661988"/>
            <a:ext cx="1600200" cy="533400"/>
          </a:xfrm>
          <a:prstGeom prst="rect">
            <a:avLst/>
          </a:prstGeom>
          <a:solidFill>
            <a:srgbClr val="FFFFC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300" b="1">
                <a:solidFill>
                  <a:srgbClr val="000000"/>
                </a:solidFill>
                <a:latin typeface="Arial" charset="0"/>
              </a:rPr>
              <a:t>OUT PUT</a:t>
            </a:r>
          </a:p>
        </p:txBody>
      </p:sp>
      <p:sp>
        <p:nvSpPr>
          <p:cNvPr id="101416" name="Text Box 40"/>
          <p:cNvSpPr txBox="1">
            <a:spLocks noChangeArrowheads="1"/>
          </p:cNvSpPr>
          <p:nvPr/>
        </p:nvSpPr>
        <p:spPr bwMode="auto">
          <a:xfrm>
            <a:off x="7529513" y="1981200"/>
            <a:ext cx="16002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4950" indent="-234950">
              <a:spcBef>
                <a:spcPct val="50000"/>
              </a:spcBef>
              <a:buFontTx/>
              <a:buAutoNum type="arabicPeriod"/>
            </a:pPr>
            <a:r>
              <a:rPr lang="en-US" sz="1000" b="1">
                <a:solidFill>
                  <a:srgbClr val="000000"/>
                </a:solidFill>
                <a:latin typeface="Arial" charset="0"/>
              </a:rPr>
              <a:t>SESUAI PROSEDUR </a:t>
            </a:r>
          </a:p>
          <a:p>
            <a:pPr marL="234950" indent="-234950">
              <a:spcBef>
                <a:spcPct val="50000"/>
              </a:spcBef>
            </a:pPr>
            <a:r>
              <a:rPr lang="en-US" sz="1000" b="1">
                <a:solidFill>
                  <a:srgbClr val="000000"/>
                </a:solidFill>
                <a:latin typeface="Arial" charset="0"/>
              </a:rPr>
              <a:t>       NO : ……………….</a:t>
            </a:r>
          </a:p>
        </p:txBody>
      </p:sp>
      <p:sp>
        <p:nvSpPr>
          <p:cNvPr id="101417" name="Rectangle 41"/>
          <p:cNvSpPr>
            <a:spLocks noChangeArrowheads="1"/>
          </p:cNvSpPr>
          <p:nvPr/>
        </p:nvSpPr>
        <p:spPr bwMode="auto">
          <a:xfrm>
            <a:off x="7453313" y="652463"/>
            <a:ext cx="1676400" cy="533400"/>
          </a:xfrm>
          <a:prstGeom prst="rect">
            <a:avLst/>
          </a:prstGeom>
          <a:solidFill>
            <a:srgbClr val="FFFFC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300" b="1">
                <a:solidFill>
                  <a:srgbClr val="000000"/>
                </a:solidFill>
                <a:latin typeface="Arial" charset="0"/>
              </a:rPr>
              <a:t>KETERANGAN</a:t>
            </a:r>
          </a:p>
        </p:txBody>
      </p:sp>
      <p:sp>
        <p:nvSpPr>
          <p:cNvPr id="101418" name="Rectangle 42"/>
          <p:cNvSpPr>
            <a:spLocks noChangeArrowheads="1"/>
          </p:cNvSpPr>
          <p:nvPr/>
        </p:nvSpPr>
        <p:spPr bwMode="auto">
          <a:xfrm>
            <a:off x="7453313" y="3048000"/>
            <a:ext cx="1676400" cy="533400"/>
          </a:xfrm>
          <a:prstGeom prst="rect">
            <a:avLst/>
          </a:prstGeom>
          <a:solidFill>
            <a:srgbClr val="FFFF8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KONTROL</a:t>
            </a:r>
          </a:p>
        </p:txBody>
      </p:sp>
      <p:sp>
        <p:nvSpPr>
          <p:cNvPr id="101419" name="Rectangle 43"/>
          <p:cNvSpPr>
            <a:spLocks noChangeArrowheads="1"/>
          </p:cNvSpPr>
          <p:nvPr/>
        </p:nvSpPr>
        <p:spPr bwMode="auto">
          <a:xfrm>
            <a:off x="7448550" y="4876800"/>
            <a:ext cx="1681163" cy="533400"/>
          </a:xfrm>
          <a:prstGeom prst="rect">
            <a:avLst/>
          </a:prstGeom>
          <a:solidFill>
            <a:srgbClr val="FFFF8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SUMBER DAYA</a:t>
            </a:r>
          </a:p>
        </p:txBody>
      </p:sp>
      <p:sp>
        <p:nvSpPr>
          <p:cNvPr id="101420" name="Rectangle 44"/>
          <p:cNvSpPr>
            <a:spLocks noChangeArrowheads="1"/>
          </p:cNvSpPr>
          <p:nvPr/>
        </p:nvSpPr>
        <p:spPr bwMode="auto">
          <a:xfrm>
            <a:off x="7453313" y="1219200"/>
            <a:ext cx="1676400" cy="533400"/>
          </a:xfrm>
          <a:prstGeom prst="rect">
            <a:avLst/>
          </a:prstGeom>
          <a:solidFill>
            <a:srgbClr val="FFFF8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200" b="1">
                <a:solidFill>
                  <a:srgbClr val="000000"/>
                </a:solidFill>
                <a:latin typeface="Arial" charset="0"/>
              </a:rPr>
              <a:t>DOKUMEN</a:t>
            </a:r>
          </a:p>
          <a:p>
            <a:r>
              <a:rPr lang="en-US" sz="1200" b="1">
                <a:solidFill>
                  <a:srgbClr val="000000"/>
                </a:solidFill>
                <a:latin typeface="Arial" charset="0"/>
              </a:rPr>
              <a:t> TERKAIT</a:t>
            </a:r>
          </a:p>
        </p:txBody>
      </p:sp>
      <p:sp>
        <p:nvSpPr>
          <p:cNvPr id="101421" name="Rectangle 45"/>
          <p:cNvSpPr>
            <a:spLocks noChangeArrowheads="1"/>
          </p:cNvSpPr>
          <p:nvPr/>
        </p:nvSpPr>
        <p:spPr bwMode="auto">
          <a:xfrm>
            <a:off x="31750" y="76200"/>
            <a:ext cx="9086850" cy="457200"/>
          </a:xfrm>
          <a:prstGeom prst="rect">
            <a:avLst/>
          </a:prstGeom>
          <a:solidFill>
            <a:srgbClr val="862C5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Arial" charset="0"/>
              </a:rPr>
              <a:t>PROSES PROYEK </a:t>
            </a:r>
            <a:r>
              <a:rPr lang="en-US" sz="1800" b="1" dirty="0" smtClean="0">
                <a:solidFill>
                  <a:schemeClr val="bg1"/>
                </a:solidFill>
                <a:latin typeface="Arial" charset="0"/>
              </a:rPr>
              <a:t>INVESTASI</a:t>
            </a:r>
            <a:endParaRPr lang="en-US" sz="1800" b="1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204788" y="1243013"/>
            <a:ext cx="2185987" cy="5586412"/>
          </a:xfrm>
          <a:prstGeom prst="rect">
            <a:avLst/>
          </a:prstGeom>
          <a:solidFill>
            <a:srgbClr val="FFFFC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204788" y="661988"/>
            <a:ext cx="2185987" cy="533400"/>
          </a:xfrm>
          <a:prstGeom prst="rect">
            <a:avLst/>
          </a:prstGeom>
          <a:solidFill>
            <a:srgbClr val="FFFFC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300" b="1">
                <a:solidFill>
                  <a:srgbClr val="000000"/>
                </a:solidFill>
                <a:latin typeface="Arial" charset="0"/>
              </a:rPr>
              <a:t>PROSES  DIREKSI</a:t>
            </a:r>
          </a:p>
        </p:txBody>
      </p:sp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485775" y="1371600"/>
            <a:ext cx="1828800" cy="3810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C484B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MEMBERI ARAHAN</a:t>
            </a:r>
          </a:p>
        </p:txBody>
      </p:sp>
      <p:sp>
        <p:nvSpPr>
          <p:cNvPr id="102405" name="Rectangle 5"/>
          <p:cNvSpPr>
            <a:spLocks noChangeArrowheads="1"/>
          </p:cNvSpPr>
          <p:nvPr/>
        </p:nvSpPr>
        <p:spPr bwMode="auto">
          <a:xfrm>
            <a:off x="485775" y="4343400"/>
            <a:ext cx="1828800" cy="3810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C484B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PERSETUJUAN</a:t>
            </a:r>
          </a:p>
        </p:txBody>
      </p:sp>
      <p:sp>
        <p:nvSpPr>
          <p:cNvPr id="102406" name="Rectangle 6"/>
          <p:cNvSpPr>
            <a:spLocks noChangeArrowheads="1"/>
          </p:cNvSpPr>
          <p:nvPr/>
        </p:nvSpPr>
        <p:spPr bwMode="auto">
          <a:xfrm>
            <a:off x="485775" y="2133600"/>
            <a:ext cx="1828800" cy="3810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C484B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KEBIJAKAN</a:t>
            </a:r>
          </a:p>
        </p:txBody>
      </p:sp>
      <p:cxnSp>
        <p:nvCxnSpPr>
          <p:cNvPr id="102407" name="AutoShape 7"/>
          <p:cNvCxnSpPr>
            <a:cxnSpLocks noChangeShapeType="1"/>
            <a:stCxn id="102404" idx="2"/>
            <a:endCxn id="102406" idx="0"/>
          </p:cNvCxnSpPr>
          <p:nvPr/>
        </p:nvCxnSpPr>
        <p:spPr bwMode="auto">
          <a:xfrm rot="5400000">
            <a:off x="1223962" y="1943101"/>
            <a:ext cx="352425" cy="0"/>
          </a:xfrm>
          <a:prstGeom prst="straightConnector1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02408" name="AutoShape 8"/>
          <p:cNvCxnSpPr>
            <a:cxnSpLocks noChangeShapeType="1"/>
            <a:stCxn id="102411" idx="2"/>
            <a:endCxn id="102405" idx="0"/>
          </p:cNvCxnSpPr>
          <p:nvPr/>
        </p:nvCxnSpPr>
        <p:spPr bwMode="auto">
          <a:xfrm rot="5400000">
            <a:off x="1033462" y="3962401"/>
            <a:ext cx="733425" cy="0"/>
          </a:xfrm>
          <a:prstGeom prst="straightConnector1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</p:spPr>
      </p:cxnSp>
      <p:sp>
        <p:nvSpPr>
          <p:cNvPr id="102409" name="Rectangle 9"/>
          <p:cNvSpPr>
            <a:spLocks noChangeArrowheads="1"/>
          </p:cNvSpPr>
          <p:nvPr/>
        </p:nvSpPr>
        <p:spPr bwMode="auto">
          <a:xfrm>
            <a:off x="485775" y="6338888"/>
            <a:ext cx="1828800" cy="3810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C484B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b="1">
                <a:latin typeface="Arial" charset="0"/>
              </a:rPr>
              <a:t>SUMMARY RECORD</a:t>
            </a:r>
          </a:p>
        </p:txBody>
      </p:sp>
      <p:sp>
        <p:nvSpPr>
          <p:cNvPr id="102410" name="Line 10"/>
          <p:cNvSpPr>
            <a:spLocks noChangeShapeType="1"/>
          </p:cNvSpPr>
          <p:nvPr/>
        </p:nvSpPr>
        <p:spPr bwMode="auto">
          <a:xfrm>
            <a:off x="180975" y="6553200"/>
            <a:ext cx="3048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411" name="Rectangle 11">
            <a:hlinkClick r:id="rId2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485775" y="3200400"/>
            <a:ext cx="1828800" cy="3810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C484B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b="1">
                <a:latin typeface="Arial" charset="0"/>
              </a:rPr>
              <a:t>SCHEMA PENDANAAN</a:t>
            </a:r>
          </a:p>
        </p:txBody>
      </p:sp>
      <p:cxnSp>
        <p:nvCxnSpPr>
          <p:cNvPr id="102412" name="AutoShape 12"/>
          <p:cNvCxnSpPr>
            <a:cxnSpLocks noChangeShapeType="1"/>
            <a:stCxn id="102406" idx="2"/>
            <a:endCxn id="102411" idx="0"/>
          </p:cNvCxnSpPr>
          <p:nvPr/>
        </p:nvCxnSpPr>
        <p:spPr bwMode="auto">
          <a:xfrm rot="5400000">
            <a:off x="1071562" y="2857501"/>
            <a:ext cx="657225" cy="0"/>
          </a:xfrm>
          <a:prstGeom prst="straightConnector1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</p:spPr>
      </p:cxnSp>
      <p:sp>
        <p:nvSpPr>
          <p:cNvPr id="102413" name="Line 13"/>
          <p:cNvSpPr>
            <a:spLocks noChangeShapeType="1"/>
          </p:cNvSpPr>
          <p:nvPr/>
        </p:nvSpPr>
        <p:spPr bwMode="auto">
          <a:xfrm>
            <a:off x="190500" y="4514850"/>
            <a:ext cx="3048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414" name="Line 14"/>
          <p:cNvSpPr>
            <a:spLocks noChangeShapeType="1"/>
          </p:cNvSpPr>
          <p:nvPr/>
        </p:nvSpPr>
        <p:spPr bwMode="auto">
          <a:xfrm>
            <a:off x="180975" y="2328863"/>
            <a:ext cx="3048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415" name="Line 15"/>
          <p:cNvSpPr>
            <a:spLocks noChangeShapeType="1"/>
          </p:cNvSpPr>
          <p:nvPr/>
        </p:nvSpPr>
        <p:spPr bwMode="auto">
          <a:xfrm>
            <a:off x="180975" y="3409950"/>
            <a:ext cx="3048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416" name="Line 16"/>
          <p:cNvSpPr>
            <a:spLocks noChangeShapeType="1"/>
          </p:cNvSpPr>
          <p:nvPr/>
        </p:nvSpPr>
        <p:spPr bwMode="auto">
          <a:xfrm>
            <a:off x="190500" y="1566863"/>
            <a:ext cx="3048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417" name="AutoShape 1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62938" y="6324600"/>
            <a:ext cx="457200" cy="304800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18" name="Rectangle 18"/>
          <p:cNvSpPr>
            <a:spLocks noChangeArrowheads="1"/>
          </p:cNvSpPr>
          <p:nvPr/>
        </p:nvSpPr>
        <p:spPr bwMode="auto">
          <a:xfrm>
            <a:off x="4029075" y="1228725"/>
            <a:ext cx="1595438" cy="5586413"/>
          </a:xfrm>
          <a:prstGeom prst="rect">
            <a:avLst/>
          </a:prstGeom>
          <a:solidFill>
            <a:srgbClr val="FFFFC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19" name="Rectangle 19"/>
          <p:cNvSpPr>
            <a:spLocks noChangeArrowheads="1"/>
          </p:cNvSpPr>
          <p:nvPr/>
        </p:nvSpPr>
        <p:spPr bwMode="auto">
          <a:xfrm>
            <a:off x="2419350" y="647700"/>
            <a:ext cx="1566863" cy="533400"/>
          </a:xfrm>
          <a:prstGeom prst="rect">
            <a:avLst/>
          </a:prstGeom>
          <a:solidFill>
            <a:srgbClr val="BFD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300" b="1">
                <a:solidFill>
                  <a:srgbClr val="000000"/>
                </a:solidFill>
                <a:latin typeface="Arial" charset="0"/>
              </a:rPr>
              <a:t>INPUT</a:t>
            </a:r>
          </a:p>
        </p:txBody>
      </p:sp>
      <p:sp>
        <p:nvSpPr>
          <p:cNvPr id="102420" name="Rectangle 20"/>
          <p:cNvSpPr>
            <a:spLocks noChangeArrowheads="1"/>
          </p:cNvSpPr>
          <p:nvPr/>
        </p:nvSpPr>
        <p:spPr bwMode="auto">
          <a:xfrm>
            <a:off x="4029075" y="647700"/>
            <a:ext cx="1595438" cy="533400"/>
          </a:xfrm>
          <a:prstGeom prst="rect">
            <a:avLst/>
          </a:prstGeom>
          <a:solidFill>
            <a:srgbClr val="FFFFC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300" b="1">
                <a:solidFill>
                  <a:srgbClr val="000000"/>
                </a:solidFill>
                <a:latin typeface="Arial" charset="0"/>
              </a:rPr>
              <a:t>AKTIFITAS</a:t>
            </a:r>
          </a:p>
        </p:txBody>
      </p:sp>
      <p:sp>
        <p:nvSpPr>
          <p:cNvPr id="102421" name="AutoShape 2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24813" y="6310313"/>
            <a:ext cx="457200" cy="304800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22" name="Rectangle 22"/>
          <p:cNvSpPr>
            <a:spLocks noChangeArrowheads="1"/>
          </p:cNvSpPr>
          <p:nvPr/>
        </p:nvSpPr>
        <p:spPr bwMode="auto">
          <a:xfrm>
            <a:off x="2419350" y="1228725"/>
            <a:ext cx="1566863" cy="5586413"/>
          </a:xfrm>
          <a:prstGeom prst="rect">
            <a:avLst/>
          </a:prstGeom>
          <a:solidFill>
            <a:srgbClr val="BFD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23" name="Text Box 23"/>
          <p:cNvSpPr txBox="1">
            <a:spLocks noChangeArrowheads="1"/>
          </p:cNvSpPr>
          <p:nvPr/>
        </p:nvSpPr>
        <p:spPr bwMode="auto">
          <a:xfrm>
            <a:off x="2452688" y="1433513"/>
            <a:ext cx="16002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4950" indent="-234950">
              <a:spcBef>
                <a:spcPct val="50000"/>
              </a:spcBef>
              <a:buFontTx/>
              <a:buAutoNum type="arabicPeriod"/>
            </a:pPr>
            <a:r>
              <a:rPr lang="en-US" sz="1000" b="1">
                <a:solidFill>
                  <a:srgbClr val="000000"/>
                </a:solidFill>
                <a:latin typeface="Arial" charset="0"/>
              </a:rPr>
              <a:t>INFORMASI DARI TEAM LEADER / KEPALA CABANG / KADIV OPERASI</a:t>
            </a:r>
          </a:p>
          <a:p>
            <a:pPr marL="234950" indent="-234950">
              <a:spcBef>
                <a:spcPct val="50000"/>
              </a:spcBef>
              <a:buFontTx/>
              <a:buAutoNum type="arabicPeriod"/>
            </a:pPr>
            <a:r>
              <a:rPr lang="en-US" sz="1000" b="1">
                <a:solidFill>
                  <a:srgbClr val="000000"/>
                </a:solidFill>
                <a:latin typeface="Arial" charset="0"/>
              </a:rPr>
              <a:t>INFORMASI DARI PIHAK EXTERNAL</a:t>
            </a:r>
          </a:p>
          <a:p>
            <a:pPr marL="234950" indent="-234950">
              <a:spcBef>
                <a:spcPct val="50000"/>
              </a:spcBef>
              <a:buFontTx/>
              <a:buAutoNum type="arabicPeriod"/>
            </a:pPr>
            <a:r>
              <a:rPr lang="en-US" sz="1000" b="1">
                <a:solidFill>
                  <a:srgbClr val="000000"/>
                </a:solidFill>
                <a:latin typeface="Arial" charset="0"/>
              </a:rPr>
              <a:t>HASIL ANALISIS &amp; REKOMENDASI BKPU</a:t>
            </a:r>
          </a:p>
        </p:txBody>
      </p:sp>
      <p:sp>
        <p:nvSpPr>
          <p:cNvPr id="102424" name="Text Box 24"/>
          <p:cNvSpPr txBox="1">
            <a:spLocks noChangeArrowheads="1"/>
          </p:cNvSpPr>
          <p:nvPr/>
        </p:nvSpPr>
        <p:spPr bwMode="auto">
          <a:xfrm>
            <a:off x="4033838" y="1433513"/>
            <a:ext cx="1600200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4950" indent="-234950">
              <a:spcBef>
                <a:spcPct val="50000"/>
              </a:spcBef>
              <a:buFontTx/>
              <a:buAutoNum type="arabicPeriod"/>
            </a:pPr>
            <a:r>
              <a:rPr lang="en-US" sz="1000" b="1">
                <a:solidFill>
                  <a:srgbClr val="000000"/>
                </a:solidFill>
                <a:latin typeface="Arial" charset="0"/>
              </a:rPr>
              <a:t>MEMBERI ARAHAN</a:t>
            </a:r>
          </a:p>
          <a:p>
            <a:pPr marL="234950" indent="-234950">
              <a:spcBef>
                <a:spcPct val="50000"/>
              </a:spcBef>
              <a:buFontTx/>
              <a:buAutoNum type="arabicPeriod"/>
            </a:pPr>
            <a:r>
              <a:rPr lang="en-US" sz="1000" b="1">
                <a:solidFill>
                  <a:srgbClr val="000000"/>
                </a:solidFill>
                <a:latin typeface="Arial" charset="0"/>
              </a:rPr>
              <a:t>MENETAPKAN KEBIJAKAN YANG DIPERLUKAN</a:t>
            </a:r>
          </a:p>
          <a:p>
            <a:pPr marL="234950" indent="-234950">
              <a:spcBef>
                <a:spcPct val="50000"/>
              </a:spcBef>
              <a:buFontTx/>
              <a:buAutoNum type="arabicPeriod"/>
            </a:pPr>
            <a:r>
              <a:rPr lang="en-US" sz="1000" b="1">
                <a:solidFill>
                  <a:srgbClr val="000000"/>
                </a:solidFill>
                <a:latin typeface="Arial" charset="0"/>
              </a:rPr>
              <a:t>MENETAPKAN SKEMA PENDANAAN</a:t>
            </a:r>
          </a:p>
          <a:p>
            <a:pPr marL="234950" indent="-234950">
              <a:spcBef>
                <a:spcPct val="50000"/>
              </a:spcBef>
              <a:buFontTx/>
              <a:buAutoNum type="arabicPeriod"/>
            </a:pPr>
            <a:r>
              <a:rPr lang="en-US" sz="1000" b="1">
                <a:solidFill>
                  <a:srgbClr val="000000"/>
                </a:solidFill>
                <a:latin typeface="Arial" charset="0"/>
              </a:rPr>
              <a:t>MENYETUJUI ATAS PERTIMBANGAN YANG AKURAT</a:t>
            </a:r>
          </a:p>
        </p:txBody>
      </p:sp>
      <p:sp>
        <p:nvSpPr>
          <p:cNvPr id="102425" name="Rectangle 25"/>
          <p:cNvSpPr>
            <a:spLocks noChangeArrowheads="1"/>
          </p:cNvSpPr>
          <p:nvPr/>
        </p:nvSpPr>
        <p:spPr bwMode="auto">
          <a:xfrm>
            <a:off x="5662613" y="1219200"/>
            <a:ext cx="1600200" cy="5586413"/>
          </a:xfrm>
          <a:prstGeom prst="rect">
            <a:avLst/>
          </a:prstGeom>
          <a:solidFill>
            <a:srgbClr val="FFFFC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26" name="Text Box 26"/>
          <p:cNvSpPr txBox="1">
            <a:spLocks noChangeArrowheads="1"/>
          </p:cNvSpPr>
          <p:nvPr/>
        </p:nvSpPr>
        <p:spPr bwMode="auto">
          <a:xfrm>
            <a:off x="5667375" y="1423988"/>
            <a:ext cx="160020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4950" indent="-234950">
              <a:spcBef>
                <a:spcPct val="50000"/>
              </a:spcBef>
              <a:buFontTx/>
              <a:buAutoNum type="arabicPeriod"/>
            </a:pPr>
            <a:r>
              <a:rPr lang="en-US" sz="1000" b="1">
                <a:solidFill>
                  <a:srgbClr val="000000"/>
                </a:solidFill>
                <a:latin typeface="Arial" charset="0"/>
              </a:rPr>
              <a:t>ARAHAN</a:t>
            </a:r>
          </a:p>
          <a:p>
            <a:pPr marL="234950" indent="-234950">
              <a:spcBef>
                <a:spcPct val="50000"/>
              </a:spcBef>
              <a:buFontTx/>
              <a:buAutoNum type="arabicPeriod"/>
            </a:pPr>
            <a:r>
              <a:rPr lang="en-US" sz="1000" b="1">
                <a:solidFill>
                  <a:srgbClr val="000000"/>
                </a:solidFill>
                <a:latin typeface="Arial" charset="0"/>
              </a:rPr>
              <a:t>KEBIJAKAN</a:t>
            </a:r>
          </a:p>
          <a:p>
            <a:pPr marL="234950" indent="-234950">
              <a:spcBef>
                <a:spcPct val="50000"/>
              </a:spcBef>
              <a:buFontTx/>
              <a:buAutoNum type="arabicPeriod"/>
            </a:pPr>
            <a:r>
              <a:rPr lang="en-US" sz="1000" b="1">
                <a:solidFill>
                  <a:srgbClr val="000000"/>
                </a:solidFill>
                <a:latin typeface="Arial" charset="0"/>
              </a:rPr>
              <a:t>KEPUTUSAN</a:t>
            </a:r>
          </a:p>
          <a:p>
            <a:pPr marL="234950" indent="-234950">
              <a:spcBef>
                <a:spcPct val="50000"/>
              </a:spcBef>
              <a:buFontTx/>
              <a:buAutoNum type="arabicPeriod"/>
            </a:pPr>
            <a:r>
              <a:rPr lang="en-US" sz="1000" b="1">
                <a:solidFill>
                  <a:srgbClr val="000000"/>
                </a:solidFill>
                <a:latin typeface="Arial" charset="0"/>
              </a:rPr>
              <a:t>PERSETUJUAN</a:t>
            </a:r>
          </a:p>
        </p:txBody>
      </p:sp>
      <p:sp>
        <p:nvSpPr>
          <p:cNvPr id="102427" name="Rectangle 27"/>
          <p:cNvSpPr>
            <a:spLocks noChangeArrowheads="1"/>
          </p:cNvSpPr>
          <p:nvPr/>
        </p:nvSpPr>
        <p:spPr bwMode="auto">
          <a:xfrm>
            <a:off x="7305675" y="1228725"/>
            <a:ext cx="1685925" cy="5586413"/>
          </a:xfrm>
          <a:prstGeom prst="rect">
            <a:avLst/>
          </a:prstGeom>
          <a:solidFill>
            <a:srgbClr val="FFFFC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28" name="Rectangle 28"/>
          <p:cNvSpPr>
            <a:spLocks noChangeArrowheads="1"/>
          </p:cNvSpPr>
          <p:nvPr/>
        </p:nvSpPr>
        <p:spPr bwMode="auto">
          <a:xfrm>
            <a:off x="5667375" y="647700"/>
            <a:ext cx="1600200" cy="533400"/>
          </a:xfrm>
          <a:prstGeom prst="rect">
            <a:avLst/>
          </a:prstGeom>
          <a:solidFill>
            <a:srgbClr val="FFFFC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300" b="1">
                <a:solidFill>
                  <a:srgbClr val="000000"/>
                </a:solidFill>
                <a:latin typeface="Arial" charset="0"/>
              </a:rPr>
              <a:t>OUT PUT</a:t>
            </a:r>
          </a:p>
        </p:txBody>
      </p:sp>
      <p:sp>
        <p:nvSpPr>
          <p:cNvPr id="102429" name="Text Box 29"/>
          <p:cNvSpPr txBox="1">
            <a:spLocks noChangeArrowheads="1"/>
          </p:cNvSpPr>
          <p:nvPr/>
        </p:nvSpPr>
        <p:spPr bwMode="auto">
          <a:xfrm>
            <a:off x="7310438" y="1965325"/>
            <a:ext cx="16002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4950" indent="-234950">
              <a:spcBef>
                <a:spcPct val="50000"/>
              </a:spcBef>
              <a:buFontTx/>
              <a:buAutoNum type="arabicPeriod"/>
            </a:pPr>
            <a:r>
              <a:rPr lang="en-US" sz="1000" b="1">
                <a:solidFill>
                  <a:srgbClr val="000000"/>
                </a:solidFill>
                <a:latin typeface="Arial" charset="0"/>
              </a:rPr>
              <a:t>SESUAI PROSEDUR </a:t>
            </a:r>
          </a:p>
          <a:p>
            <a:pPr marL="234950" indent="-234950">
              <a:spcBef>
                <a:spcPct val="50000"/>
              </a:spcBef>
            </a:pPr>
            <a:r>
              <a:rPr lang="en-US" sz="1000" b="1">
                <a:solidFill>
                  <a:srgbClr val="000000"/>
                </a:solidFill>
                <a:latin typeface="Arial" charset="0"/>
              </a:rPr>
              <a:t>       NO : ……………….</a:t>
            </a:r>
          </a:p>
        </p:txBody>
      </p:sp>
      <p:sp>
        <p:nvSpPr>
          <p:cNvPr id="102430" name="Rectangle 30"/>
          <p:cNvSpPr>
            <a:spLocks noChangeArrowheads="1"/>
          </p:cNvSpPr>
          <p:nvPr/>
        </p:nvSpPr>
        <p:spPr bwMode="auto">
          <a:xfrm>
            <a:off x="7305675" y="652463"/>
            <a:ext cx="1676400" cy="533400"/>
          </a:xfrm>
          <a:prstGeom prst="rect">
            <a:avLst/>
          </a:prstGeom>
          <a:solidFill>
            <a:srgbClr val="FFFFC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300" b="1">
                <a:solidFill>
                  <a:srgbClr val="000000"/>
                </a:solidFill>
                <a:latin typeface="Arial" charset="0"/>
              </a:rPr>
              <a:t>KETERANGAN</a:t>
            </a:r>
          </a:p>
        </p:txBody>
      </p:sp>
      <p:sp>
        <p:nvSpPr>
          <p:cNvPr id="102431" name="Rectangle 31"/>
          <p:cNvSpPr>
            <a:spLocks noChangeArrowheads="1"/>
          </p:cNvSpPr>
          <p:nvPr/>
        </p:nvSpPr>
        <p:spPr bwMode="auto">
          <a:xfrm>
            <a:off x="7305675" y="3048000"/>
            <a:ext cx="1690688" cy="533400"/>
          </a:xfrm>
          <a:prstGeom prst="rect">
            <a:avLst/>
          </a:prstGeom>
          <a:solidFill>
            <a:srgbClr val="FFFF8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KONTROL</a:t>
            </a:r>
          </a:p>
        </p:txBody>
      </p:sp>
      <p:sp>
        <p:nvSpPr>
          <p:cNvPr id="102432" name="Rectangle 32"/>
          <p:cNvSpPr>
            <a:spLocks noChangeArrowheads="1"/>
          </p:cNvSpPr>
          <p:nvPr/>
        </p:nvSpPr>
        <p:spPr bwMode="auto">
          <a:xfrm>
            <a:off x="7315200" y="4876800"/>
            <a:ext cx="1681163" cy="533400"/>
          </a:xfrm>
          <a:prstGeom prst="rect">
            <a:avLst/>
          </a:prstGeom>
          <a:solidFill>
            <a:srgbClr val="FFFF8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SUMBER DAYA</a:t>
            </a:r>
          </a:p>
        </p:txBody>
      </p:sp>
      <p:sp>
        <p:nvSpPr>
          <p:cNvPr id="102433" name="Rectangle 33"/>
          <p:cNvSpPr>
            <a:spLocks noChangeArrowheads="1"/>
          </p:cNvSpPr>
          <p:nvPr/>
        </p:nvSpPr>
        <p:spPr bwMode="auto">
          <a:xfrm>
            <a:off x="7305675" y="1219200"/>
            <a:ext cx="1676400" cy="533400"/>
          </a:xfrm>
          <a:prstGeom prst="rect">
            <a:avLst/>
          </a:prstGeom>
          <a:solidFill>
            <a:srgbClr val="FFFF8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200" b="1">
                <a:solidFill>
                  <a:srgbClr val="000000"/>
                </a:solidFill>
                <a:latin typeface="Arial" charset="0"/>
              </a:rPr>
              <a:t>DOKUMEN</a:t>
            </a:r>
          </a:p>
          <a:p>
            <a:r>
              <a:rPr lang="en-US" sz="1200" b="1">
                <a:solidFill>
                  <a:srgbClr val="000000"/>
                </a:solidFill>
                <a:latin typeface="Arial" charset="0"/>
              </a:rPr>
              <a:t> TERKAIT</a:t>
            </a:r>
          </a:p>
        </p:txBody>
      </p:sp>
      <p:sp>
        <p:nvSpPr>
          <p:cNvPr id="102434" name="Rectangle 34"/>
          <p:cNvSpPr>
            <a:spLocks noChangeArrowheads="1"/>
          </p:cNvSpPr>
          <p:nvPr/>
        </p:nvSpPr>
        <p:spPr bwMode="auto">
          <a:xfrm>
            <a:off x="215900" y="76200"/>
            <a:ext cx="8763000" cy="457200"/>
          </a:xfrm>
          <a:prstGeom prst="rect">
            <a:avLst/>
          </a:prstGeom>
          <a:solidFill>
            <a:srgbClr val="862C5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Arial" charset="0"/>
              </a:rPr>
              <a:t>PROSES PROYEK </a:t>
            </a:r>
            <a:r>
              <a:rPr lang="en-US" sz="1800" b="1" dirty="0" smtClean="0">
                <a:solidFill>
                  <a:schemeClr val="bg1"/>
                </a:solidFill>
                <a:latin typeface="Arial" charset="0"/>
              </a:rPr>
              <a:t>INVESTASI</a:t>
            </a:r>
            <a:endParaRPr lang="en-US" sz="1800" b="1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8001000" cy="990600"/>
          </a:xfrm>
          <a:effectLst>
            <a:outerShdw dist="35921" dir="2700000" algn="ctr" rotWithShape="0">
              <a:srgbClr val="FFFF66"/>
            </a:outerShdw>
          </a:effectLst>
        </p:spPr>
        <p:txBody>
          <a:bodyPr/>
          <a:lstStyle/>
          <a:p>
            <a:pPr algn="ctr"/>
            <a:r>
              <a:rPr lang="en-US" sz="3600">
                <a:solidFill>
                  <a:schemeClr val="accent1"/>
                </a:solidFill>
              </a:rPr>
              <a:t>KELAYAKAN INVESTASI PROYEK</a:t>
            </a:r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685800" y="1143000"/>
            <a:ext cx="8229600" cy="5340350"/>
            <a:chOff x="572" y="764"/>
            <a:chExt cx="5184" cy="3364"/>
          </a:xfrm>
        </p:grpSpPr>
        <p:sp>
          <p:nvSpPr>
            <p:cNvPr id="22562" name="Oval 34"/>
            <p:cNvSpPr>
              <a:spLocks noChangeArrowheads="1"/>
            </p:cNvSpPr>
            <p:nvPr/>
          </p:nvSpPr>
          <p:spPr bwMode="auto">
            <a:xfrm>
              <a:off x="2444" y="2119"/>
              <a:ext cx="1346" cy="530"/>
            </a:xfrm>
            <a:prstGeom prst="ellipse">
              <a:avLst/>
            </a:prstGeom>
            <a:solidFill>
              <a:srgbClr val="FFFF66"/>
            </a:solidFill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600" b="1">
                  <a:solidFill>
                    <a:srgbClr val="000000"/>
                  </a:solidFill>
                </a:rPr>
                <a:t>KELAYAKAN PROYEK</a:t>
              </a:r>
            </a:p>
          </p:txBody>
        </p:sp>
        <p:sp>
          <p:nvSpPr>
            <p:cNvPr id="22563" name="Oval 35"/>
            <p:cNvSpPr>
              <a:spLocks noChangeArrowheads="1"/>
            </p:cNvSpPr>
            <p:nvPr/>
          </p:nvSpPr>
          <p:spPr bwMode="auto">
            <a:xfrm>
              <a:off x="1632" y="790"/>
              <a:ext cx="1296" cy="554"/>
            </a:xfrm>
            <a:prstGeom prst="ellipse">
              <a:avLst/>
            </a:prstGeom>
            <a:solidFill>
              <a:srgbClr val="FFFF66"/>
            </a:solidFill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 b="1">
                  <a:solidFill>
                    <a:srgbClr val="000000"/>
                  </a:solidFill>
                </a:rPr>
                <a:t>RESIKO</a:t>
              </a:r>
            </a:p>
          </p:txBody>
        </p:sp>
        <p:sp>
          <p:nvSpPr>
            <p:cNvPr id="22564" name="Oval 36"/>
            <p:cNvSpPr>
              <a:spLocks noChangeArrowheads="1"/>
            </p:cNvSpPr>
            <p:nvPr/>
          </p:nvSpPr>
          <p:spPr bwMode="auto">
            <a:xfrm>
              <a:off x="960" y="1318"/>
              <a:ext cx="1296" cy="554"/>
            </a:xfrm>
            <a:prstGeom prst="ellipse">
              <a:avLst/>
            </a:prstGeom>
            <a:solidFill>
              <a:srgbClr val="FFFF66"/>
            </a:solidFill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marL="236538" indent="-236538"/>
              <a:r>
                <a:rPr lang="en-US" b="1">
                  <a:solidFill>
                    <a:srgbClr val="000000"/>
                  </a:solidFill>
                </a:rPr>
                <a:t>BISNIS</a:t>
              </a:r>
            </a:p>
            <a:p>
              <a:pPr marL="236538" indent="-236538">
                <a:buFontTx/>
                <a:buChar char="•"/>
              </a:pPr>
              <a:r>
                <a:rPr lang="en-US" sz="1400">
                  <a:solidFill>
                    <a:srgbClr val="000000"/>
                  </a:solidFill>
                </a:rPr>
                <a:t>NILAI IRR</a:t>
              </a:r>
            </a:p>
          </p:txBody>
        </p:sp>
        <p:sp>
          <p:nvSpPr>
            <p:cNvPr id="22565" name="Oval 37"/>
            <p:cNvSpPr>
              <a:spLocks noChangeArrowheads="1"/>
            </p:cNvSpPr>
            <p:nvPr/>
          </p:nvSpPr>
          <p:spPr bwMode="auto">
            <a:xfrm>
              <a:off x="572" y="1990"/>
              <a:ext cx="1396" cy="554"/>
            </a:xfrm>
            <a:prstGeom prst="ellipse">
              <a:avLst/>
            </a:prstGeom>
            <a:solidFill>
              <a:srgbClr val="FFFF66"/>
            </a:solidFill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marL="236538" indent="-236538"/>
              <a:r>
                <a:rPr lang="en-US" b="1">
                  <a:solidFill>
                    <a:srgbClr val="000000"/>
                  </a:solidFill>
                </a:rPr>
                <a:t>AMDAL</a:t>
              </a:r>
            </a:p>
            <a:p>
              <a:pPr marL="236538" indent="-236538">
                <a:buFontTx/>
                <a:buChar char="•"/>
              </a:pPr>
              <a:r>
                <a:rPr lang="en-US" sz="1400">
                  <a:solidFill>
                    <a:srgbClr val="000000"/>
                  </a:solidFill>
                </a:rPr>
                <a:t>DAMPAK LINGK. DLL</a:t>
              </a:r>
            </a:p>
          </p:txBody>
        </p:sp>
        <p:sp>
          <p:nvSpPr>
            <p:cNvPr id="22566" name="Oval 38"/>
            <p:cNvSpPr>
              <a:spLocks noChangeArrowheads="1"/>
            </p:cNvSpPr>
            <p:nvPr/>
          </p:nvSpPr>
          <p:spPr bwMode="auto">
            <a:xfrm>
              <a:off x="720" y="2662"/>
              <a:ext cx="1296" cy="554"/>
            </a:xfrm>
            <a:prstGeom prst="ellipse">
              <a:avLst/>
            </a:prstGeom>
            <a:solidFill>
              <a:srgbClr val="FFFF66"/>
            </a:solidFill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marL="236538" indent="-236538"/>
              <a:r>
                <a:rPr lang="en-US" sz="1600" b="1">
                  <a:solidFill>
                    <a:srgbClr val="000000"/>
                  </a:solidFill>
                </a:rPr>
                <a:t>TEKNOLOGI</a:t>
              </a:r>
            </a:p>
            <a:p>
              <a:pPr marL="236538" indent="-236538">
                <a:buFontTx/>
                <a:buChar char="•"/>
              </a:pPr>
              <a:r>
                <a:rPr lang="en-US" sz="1200" b="1">
                  <a:solidFill>
                    <a:srgbClr val="000000"/>
                  </a:solidFill>
                </a:rPr>
                <a:t>ENGINERING</a:t>
              </a:r>
            </a:p>
            <a:p>
              <a:pPr marL="236538" indent="-236538">
                <a:buFontTx/>
                <a:buChar char="•"/>
              </a:pPr>
              <a:r>
                <a:rPr lang="en-US" sz="1200" b="1">
                  <a:solidFill>
                    <a:srgbClr val="000000"/>
                  </a:solidFill>
                </a:rPr>
                <a:t>TEKNOLOGI</a:t>
              </a:r>
            </a:p>
          </p:txBody>
        </p:sp>
        <p:sp>
          <p:nvSpPr>
            <p:cNvPr id="22567" name="Oval 39"/>
            <p:cNvSpPr>
              <a:spLocks noChangeArrowheads="1"/>
            </p:cNvSpPr>
            <p:nvPr/>
          </p:nvSpPr>
          <p:spPr bwMode="auto">
            <a:xfrm>
              <a:off x="2352" y="3574"/>
              <a:ext cx="1340" cy="554"/>
            </a:xfrm>
            <a:prstGeom prst="ellipse">
              <a:avLst/>
            </a:prstGeom>
            <a:solidFill>
              <a:srgbClr val="FFFF66"/>
            </a:solidFill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marL="111125" indent="-111125"/>
              <a:r>
                <a:rPr lang="en-US" sz="1600" b="1" dirty="0">
                  <a:solidFill>
                    <a:srgbClr val="000000"/>
                  </a:solidFill>
                </a:rPr>
                <a:t>LEGAL</a:t>
              </a:r>
            </a:p>
            <a:p>
              <a:pPr marL="111125" indent="-111125">
                <a:buFontTx/>
                <a:buChar char="•"/>
              </a:pPr>
              <a:r>
                <a:rPr lang="en-US" sz="1200" b="1" dirty="0">
                  <a:solidFill>
                    <a:srgbClr val="000000"/>
                  </a:solidFill>
                </a:rPr>
                <a:t>UU,KEBIJAKAN, </a:t>
              </a:r>
            </a:p>
            <a:p>
              <a:pPr marL="111125" indent="-111125">
                <a:buFontTx/>
                <a:buChar char="•"/>
              </a:pPr>
              <a:r>
                <a:rPr lang="en-US" sz="1200" b="1" dirty="0">
                  <a:solidFill>
                    <a:srgbClr val="000000"/>
                  </a:solidFill>
                </a:rPr>
                <a:t>PP, DLL</a:t>
              </a:r>
            </a:p>
          </p:txBody>
        </p:sp>
        <p:sp>
          <p:nvSpPr>
            <p:cNvPr id="22568" name="Oval 40"/>
            <p:cNvSpPr>
              <a:spLocks noChangeArrowheads="1"/>
            </p:cNvSpPr>
            <p:nvPr/>
          </p:nvSpPr>
          <p:spPr bwMode="auto">
            <a:xfrm>
              <a:off x="3648" y="3334"/>
              <a:ext cx="1340" cy="554"/>
            </a:xfrm>
            <a:prstGeom prst="ellipse">
              <a:avLst/>
            </a:prstGeom>
            <a:solidFill>
              <a:srgbClr val="FFFF66"/>
            </a:solidFill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marL="111125" indent="-111125"/>
              <a:r>
                <a:rPr lang="en-US" sz="1600" b="1">
                  <a:solidFill>
                    <a:srgbClr val="000000"/>
                  </a:solidFill>
                </a:rPr>
                <a:t>PAJAK</a:t>
              </a:r>
            </a:p>
            <a:p>
              <a:pPr marL="111125" indent="-111125">
                <a:buFontTx/>
                <a:buChar char="•"/>
              </a:pPr>
              <a:r>
                <a:rPr lang="en-US" sz="1200" b="1">
                  <a:solidFill>
                    <a:srgbClr val="000000"/>
                  </a:solidFill>
                </a:rPr>
                <a:t>UU,KEBIJAKAN, </a:t>
              </a:r>
            </a:p>
            <a:p>
              <a:pPr marL="111125" indent="-111125">
                <a:buFontTx/>
                <a:buChar char="•"/>
              </a:pPr>
              <a:r>
                <a:rPr lang="en-US" sz="1200" b="1">
                  <a:solidFill>
                    <a:srgbClr val="000000"/>
                  </a:solidFill>
                </a:rPr>
                <a:t>PP, DLL</a:t>
              </a:r>
            </a:p>
          </p:txBody>
        </p:sp>
        <p:sp>
          <p:nvSpPr>
            <p:cNvPr id="22569" name="Oval 41"/>
            <p:cNvSpPr>
              <a:spLocks noChangeArrowheads="1"/>
            </p:cNvSpPr>
            <p:nvPr/>
          </p:nvSpPr>
          <p:spPr bwMode="auto">
            <a:xfrm>
              <a:off x="4176" y="2640"/>
              <a:ext cx="1340" cy="554"/>
            </a:xfrm>
            <a:prstGeom prst="ellipse">
              <a:avLst/>
            </a:prstGeom>
            <a:solidFill>
              <a:srgbClr val="FFFF66"/>
            </a:solidFill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marL="111125" indent="-111125"/>
              <a:r>
                <a:rPr lang="en-US" sz="1600" b="1">
                  <a:solidFill>
                    <a:srgbClr val="000000"/>
                  </a:solidFill>
                </a:rPr>
                <a:t>INFRA STR.</a:t>
              </a:r>
            </a:p>
            <a:p>
              <a:pPr marL="111125" indent="-111125">
                <a:buFontTx/>
                <a:buChar char="•"/>
              </a:pPr>
              <a:r>
                <a:rPr lang="en-US" sz="1200" b="1">
                  <a:solidFill>
                    <a:srgbClr val="000000"/>
                  </a:solidFill>
                </a:rPr>
                <a:t>JALAN, LISTRIK TELP DLL</a:t>
              </a:r>
            </a:p>
          </p:txBody>
        </p:sp>
        <p:sp>
          <p:nvSpPr>
            <p:cNvPr id="22570" name="Oval 42"/>
            <p:cNvSpPr>
              <a:spLocks noChangeArrowheads="1"/>
            </p:cNvSpPr>
            <p:nvPr/>
          </p:nvSpPr>
          <p:spPr bwMode="auto">
            <a:xfrm>
              <a:off x="4130" y="1924"/>
              <a:ext cx="1626" cy="627"/>
            </a:xfrm>
            <a:prstGeom prst="ellipse">
              <a:avLst/>
            </a:prstGeom>
            <a:solidFill>
              <a:srgbClr val="FFFF66"/>
            </a:solidFill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marL="111125" indent="-111125"/>
              <a:r>
                <a:rPr lang="en-US" sz="1600" b="1">
                  <a:solidFill>
                    <a:srgbClr val="000000"/>
                  </a:solidFill>
                </a:rPr>
                <a:t>KELEMBAGAAN</a:t>
              </a:r>
            </a:p>
            <a:p>
              <a:pPr marL="111125" indent="-111125">
                <a:buFontTx/>
                <a:buChar char="•"/>
              </a:pPr>
              <a:r>
                <a:rPr lang="en-US" sz="1200" b="1">
                  <a:solidFill>
                    <a:srgbClr val="000000"/>
                  </a:solidFill>
                </a:rPr>
                <a:t>KONTRIBUSI STAKEHOLDER</a:t>
              </a:r>
            </a:p>
          </p:txBody>
        </p:sp>
        <p:sp>
          <p:nvSpPr>
            <p:cNvPr id="22571" name="Oval 43"/>
            <p:cNvSpPr>
              <a:spLocks noChangeArrowheads="1"/>
            </p:cNvSpPr>
            <p:nvPr/>
          </p:nvSpPr>
          <p:spPr bwMode="auto">
            <a:xfrm>
              <a:off x="3888" y="1270"/>
              <a:ext cx="1296" cy="554"/>
            </a:xfrm>
            <a:prstGeom prst="ellipse">
              <a:avLst/>
            </a:prstGeom>
            <a:solidFill>
              <a:srgbClr val="FFFF66"/>
            </a:solidFill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marL="111125" indent="-111125"/>
              <a:r>
                <a:rPr lang="en-US" sz="1600" b="1">
                  <a:solidFill>
                    <a:srgbClr val="000000"/>
                  </a:solidFill>
                </a:rPr>
                <a:t>FINANSIAL</a:t>
              </a:r>
            </a:p>
            <a:p>
              <a:pPr marL="111125" indent="-111125">
                <a:buFontTx/>
                <a:buChar char="•"/>
              </a:pPr>
              <a:r>
                <a:rPr lang="en-US" sz="1200" b="1">
                  <a:solidFill>
                    <a:srgbClr val="000000"/>
                  </a:solidFill>
                </a:rPr>
                <a:t>SUMBER DANA</a:t>
              </a:r>
            </a:p>
            <a:p>
              <a:pPr marL="111125" indent="-111125">
                <a:buFontTx/>
                <a:buChar char="•"/>
              </a:pPr>
              <a:r>
                <a:rPr lang="en-US" sz="1200" b="1">
                  <a:solidFill>
                    <a:srgbClr val="000000"/>
                  </a:solidFill>
                </a:rPr>
                <a:t>SKEMA PEND.</a:t>
              </a:r>
            </a:p>
          </p:txBody>
        </p:sp>
        <p:sp>
          <p:nvSpPr>
            <p:cNvPr id="22572" name="Oval 44"/>
            <p:cNvSpPr>
              <a:spLocks noChangeArrowheads="1"/>
            </p:cNvSpPr>
            <p:nvPr/>
          </p:nvSpPr>
          <p:spPr bwMode="auto">
            <a:xfrm>
              <a:off x="2976" y="764"/>
              <a:ext cx="1340" cy="554"/>
            </a:xfrm>
            <a:prstGeom prst="ellipse">
              <a:avLst/>
            </a:prstGeom>
            <a:solidFill>
              <a:srgbClr val="FFFF66"/>
            </a:solidFill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marL="111125" indent="-111125"/>
              <a:r>
                <a:rPr lang="en-US" sz="1600" b="1">
                  <a:solidFill>
                    <a:srgbClr val="000000"/>
                  </a:solidFill>
                </a:rPr>
                <a:t>PASAR</a:t>
              </a:r>
            </a:p>
            <a:p>
              <a:pPr marL="111125" indent="-111125">
                <a:buFontTx/>
                <a:buChar char="•"/>
              </a:pPr>
              <a:r>
                <a:rPr lang="en-US" sz="1200" b="1">
                  <a:solidFill>
                    <a:srgbClr val="000000"/>
                  </a:solidFill>
                </a:rPr>
                <a:t>ANALISA PASAR, HARGA</a:t>
              </a:r>
            </a:p>
          </p:txBody>
        </p:sp>
        <p:sp>
          <p:nvSpPr>
            <p:cNvPr id="22573" name="Line 45"/>
            <p:cNvSpPr>
              <a:spLocks noChangeShapeType="1"/>
            </p:cNvSpPr>
            <p:nvPr/>
          </p:nvSpPr>
          <p:spPr bwMode="auto">
            <a:xfrm>
              <a:off x="2588" y="1318"/>
              <a:ext cx="336" cy="816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575" name="Line 47"/>
            <p:cNvSpPr>
              <a:spLocks noChangeShapeType="1"/>
            </p:cNvSpPr>
            <p:nvPr/>
          </p:nvSpPr>
          <p:spPr bwMode="auto">
            <a:xfrm>
              <a:off x="1986" y="2274"/>
              <a:ext cx="480" cy="7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576" name="Line 48"/>
            <p:cNvSpPr>
              <a:spLocks noChangeShapeType="1"/>
            </p:cNvSpPr>
            <p:nvPr/>
          </p:nvSpPr>
          <p:spPr bwMode="auto">
            <a:xfrm>
              <a:off x="2112" y="1776"/>
              <a:ext cx="528" cy="432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577" name="Line 49"/>
            <p:cNvSpPr>
              <a:spLocks noChangeShapeType="1"/>
            </p:cNvSpPr>
            <p:nvPr/>
          </p:nvSpPr>
          <p:spPr bwMode="auto">
            <a:xfrm flipV="1">
              <a:off x="1984" y="2536"/>
              <a:ext cx="528" cy="266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578" name="Line 50"/>
            <p:cNvSpPr>
              <a:spLocks noChangeShapeType="1"/>
            </p:cNvSpPr>
            <p:nvPr/>
          </p:nvSpPr>
          <p:spPr bwMode="auto">
            <a:xfrm flipV="1">
              <a:off x="2256" y="2640"/>
              <a:ext cx="528" cy="672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579" name="Line 51"/>
            <p:cNvSpPr>
              <a:spLocks noChangeShapeType="1"/>
            </p:cNvSpPr>
            <p:nvPr/>
          </p:nvSpPr>
          <p:spPr bwMode="auto">
            <a:xfrm flipH="1" flipV="1">
              <a:off x="3404" y="2640"/>
              <a:ext cx="480" cy="72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580" name="Line 52"/>
            <p:cNvSpPr>
              <a:spLocks noChangeShapeType="1"/>
            </p:cNvSpPr>
            <p:nvPr/>
          </p:nvSpPr>
          <p:spPr bwMode="auto">
            <a:xfrm flipH="1">
              <a:off x="3504" y="1702"/>
              <a:ext cx="480" cy="432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581" name="Line 53"/>
            <p:cNvSpPr>
              <a:spLocks noChangeShapeType="1"/>
            </p:cNvSpPr>
            <p:nvPr/>
          </p:nvSpPr>
          <p:spPr bwMode="auto">
            <a:xfrm flipH="1">
              <a:off x="3792" y="2256"/>
              <a:ext cx="336" cy="96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582" name="Line 54"/>
            <p:cNvSpPr>
              <a:spLocks noChangeShapeType="1"/>
            </p:cNvSpPr>
            <p:nvPr/>
          </p:nvSpPr>
          <p:spPr bwMode="auto">
            <a:xfrm flipH="1" flipV="1">
              <a:off x="3648" y="2566"/>
              <a:ext cx="528" cy="314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583" name="Line 55"/>
            <p:cNvSpPr>
              <a:spLocks noChangeShapeType="1"/>
            </p:cNvSpPr>
            <p:nvPr/>
          </p:nvSpPr>
          <p:spPr bwMode="auto">
            <a:xfrm flipH="1">
              <a:off x="3216" y="1318"/>
              <a:ext cx="240" cy="816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586" name="Oval 58"/>
            <p:cNvSpPr>
              <a:spLocks noChangeArrowheads="1"/>
            </p:cNvSpPr>
            <p:nvPr/>
          </p:nvSpPr>
          <p:spPr bwMode="auto">
            <a:xfrm>
              <a:off x="1152" y="3264"/>
              <a:ext cx="1296" cy="554"/>
            </a:xfrm>
            <a:prstGeom prst="ellipse">
              <a:avLst/>
            </a:prstGeom>
            <a:solidFill>
              <a:srgbClr val="FFFF66"/>
            </a:solidFill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marL="111125" indent="-111125"/>
              <a:r>
                <a:rPr lang="en-US" sz="1300" b="1">
                  <a:solidFill>
                    <a:srgbClr val="000000"/>
                  </a:solidFill>
                </a:rPr>
                <a:t>POLEKSUSBUD</a:t>
              </a:r>
            </a:p>
            <a:p>
              <a:pPr marL="111125" indent="-111125">
                <a:buFontTx/>
                <a:buChar char="•"/>
              </a:pPr>
              <a:r>
                <a:rPr lang="en-US" sz="1200" b="1">
                  <a:solidFill>
                    <a:srgbClr val="000000"/>
                  </a:solidFill>
                </a:rPr>
                <a:t>Pol, Ek, Sos, Budaya</a:t>
              </a:r>
            </a:p>
          </p:txBody>
        </p:sp>
        <p:sp>
          <p:nvSpPr>
            <p:cNvPr id="22587" name="Line 59"/>
            <p:cNvSpPr>
              <a:spLocks noChangeShapeType="1"/>
            </p:cNvSpPr>
            <p:nvPr/>
          </p:nvSpPr>
          <p:spPr bwMode="auto">
            <a:xfrm flipV="1">
              <a:off x="3020" y="2688"/>
              <a:ext cx="96" cy="864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5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0"/>
            <a:ext cx="5181600" cy="6845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6200"/>
            <a:ext cx="7772400" cy="1165225"/>
          </a:xfrm>
        </p:spPr>
        <p:txBody>
          <a:bodyPr/>
          <a:lstStyle/>
          <a:p>
            <a:r>
              <a:rPr lang="en-US" b="1" dirty="0"/>
              <a:t>ALOKASI RESIKO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152400" y="1651000"/>
            <a:ext cx="8839200" cy="5130800"/>
            <a:chOff x="152400" y="1651000"/>
            <a:chExt cx="8839200" cy="5130800"/>
          </a:xfrm>
        </p:grpSpPr>
        <p:sp>
          <p:nvSpPr>
            <p:cNvPr id="147459" name="Text Box 3"/>
            <p:cNvSpPr txBox="1">
              <a:spLocks noChangeArrowheads="1"/>
            </p:cNvSpPr>
            <p:nvPr/>
          </p:nvSpPr>
          <p:spPr bwMode="auto">
            <a:xfrm>
              <a:off x="228600" y="1651000"/>
              <a:ext cx="609600" cy="5588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800">
                  <a:solidFill>
                    <a:schemeClr val="bg1"/>
                  </a:solidFill>
                  <a:latin typeface="Verdana" pitchFamily="34" charset="0"/>
                </a:rPr>
                <a:t>No</a:t>
              </a:r>
            </a:p>
          </p:txBody>
        </p:sp>
        <p:sp>
          <p:nvSpPr>
            <p:cNvPr id="147460" name="Text Box 4"/>
            <p:cNvSpPr txBox="1">
              <a:spLocks noChangeArrowheads="1"/>
            </p:cNvSpPr>
            <p:nvPr/>
          </p:nvSpPr>
          <p:spPr bwMode="auto">
            <a:xfrm>
              <a:off x="838200" y="1651000"/>
              <a:ext cx="1905000" cy="5588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800">
                  <a:solidFill>
                    <a:schemeClr val="bg1"/>
                  </a:solidFill>
                  <a:latin typeface="Verdana" pitchFamily="34" charset="0"/>
                </a:rPr>
                <a:t>Stage</a:t>
              </a:r>
            </a:p>
          </p:txBody>
        </p:sp>
        <p:sp>
          <p:nvSpPr>
            <p:cNvPr id="147461" name="Text Box 5"/>
            <p:cNvSpPr txBox="1">
              <a:spLocks noChangeArrowheads="1"/>
            </p:cNvSpPr>
            <p:nvPr/>
          </p:nvSpPr>
          <p:spPr bwMode="auto">
            <a:xfrm>
              <a:off x="2743200" y="1651000"/>
              <a:ext cx="3429000" cy="5588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800">
                  <a:solidFill>
                    <a:schemeClr val="bg1"/>
                  </a:solidFill>
                  <a:latin typeface="Verdana" pitchFamily="34" charset="0"/>
                </a:rPr>
                <a:t>Type of Risks</a:t>
              </a:r>
            </a:p>
          </p:txBody>
        </p:sp>
        <p:sp>
          <p:nvSpPr>
            <p:cNvPr id="147462" name="Text Box 6"/>
            <p:cNvSpPr txBox="1">
              <a:spLocks noChangeArrowheads="1"/>
            </p:cNvSpPr>
            <p:nvPr/>
          </p:nvSpPr>
          <p:spPr bwMode="auto">
            <a:xfrm>
              <a:off x="6172200" y="1651000"/>
              <a:ext cx="2743200" cy="5588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800">
                  <a:solidFill>
                    <a:schemeClr val="bg1"/>
                  </a:solidFill>
                  <a:latin typeface="Verdana" pitchFamily="34" charset="0"/>
                </a:rPr>
                <a:t>Risk Allocation/Treatment</a:t>
              </a:r>
            </a:p>
          </p:txBody>
        </p:sp>
        <p:sp>
          <p:nvSpPr>
            <p:cNvPr id="147463" name="Text Box 7"/>
            <p:cNvSpPr txBox="1">
              <a:spLocks noChangeArrowheads="1"/>
            </p:cNvSpPr>
            <p:nvPr/>
          </p:nvSpPr>
          <p:spPr bwMode="auto">
            <a:xfrm>
              <a:off x="228600" y="2209800"/>
              <a:ext cx="609600" cy="533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r" eaLnBrk="1" hangingPunct="1">
                <a:spcBef>
                  <a:spcPct val="50000"/>
                </a:spcBef>
              </a:pPr>
              <a:r>
                <a:rPr lang="en-US" sz="2000">
                  <a:latin typeface="Verdana" pitchFamily="34" charset="0"/>
                </a:rPr>
                <a:t>1</a:t>
              </a:r>
            </a:p>
          </p:txBody>
        </p:sp>
        <p:sp>
          <p:nvSpPr>
            <p:cNvPr id="147464" name="Text Box 8"/>
            <p:cNvSpPr txBox="1">
              <a:spLocks noChangeArrowheads="1"/>
            </p:cNvSpPr>
            <p:nvPr/>
          </p:nvSpPr>
          <p:spPr bwMode="auto">
            <a:xfrm>
              <a:off x="838200" y="2209800"/>
              <a:ext cx="1905000" cy="533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>
                  <a:latin typeface="Verdana" pitchFamily="34" charset="0"/>
                </a:rPr>
                <a:t>Pre-FS &amp; FS</a:t>
              </a:r>
            </a:p>
          </p:txBody>
        </p:sp>
        <p:sp>
          <p:nvSpPr>
            <p:cNvPr id="147465" name="Text Box 9"/>
            <p:cNvSpPr txBox="1">
              <a:spLocks noChangeArrowheads="1"/>
            </p:cNvSpPr>
            <p:nvPr/>
          </p:nvSpPr>
          <p:spPr bwMode="auto">
            <a:xfrm>
              <a:off x="2743200" y="2209800"/>
              <a:ext cx="3429000" cy="533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tIns="137160" bIns="0"/>
            <a:lstStyle/>
            <a:p>
              <a:pPr eaLnBrk="1" hangingPunct="1">
                <a:lnSpc>
                  <a:spcPct val="50000"/>
                </a:lnSpc>
                <a:spcBef>
                  <a:spcPct val="50000"/>
                </a:spcBef>
                <a:buFontTx/>
                <a:buChar char="•"/>
              </a:pPr>
              <a:r>
                <a:rPr lang="en-US" sz="1400">
                  <a:latin typeface="Verdana" pitchFamily="34" charset="0"/>
                </a:rPr>
                <a:t> Perubahan arah kebijakan</a:t>
              </a:r>
            </a:p>
            <a:p>
              <a:pPr eaLnBrk="1" hangingPunct="1">
                <a:lnSpc>
                  <a:spcPct val="50000"/>
                </a:lnSpc>
                <a:spcBef>
                  <a:spcPct val="50000"/>
                </a:spcBef>
                <a:buFontTx/>
                <a:buChar char="•"/>
              </a:pPr>
              <a:r>
                <a:rPr lang="en-US" sz="1400">
                  <a:latin typeface="Verdana" pitchFamily="34" charset="0"/>
                </a:rPr>
                <a:t> Sulit memperoleh data</a:t>
              </a:r>
            </a:p>
          </p:txBody>
        </p:sp>
        <p:sp>
          <p:nvSpPr>
            <p:cNvPr id="147466" name="Text Box 10"/>
            <p:cNvSpPr txBox="1">
              <a:spLocks noChangeArrowheads="1"/>
            </p:cNvSpPr>
            <p:nvPr/>
          </p:nvSpPr>
          <p:spPr bwMode="auto">
            <a:xfrm>
              <a:off x="228600" y="3276600"/>
              <a:ext cx="609600" cy="762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r" eaLnBrk="1" hangingPunct="1">
                <a:spcBef>
                  <a:spcPct val="50000"/>
                </a:spcBef>
              </a:pPr>
              <a:r>
                <a:rPr lang="en-US" sz="2000">
                  <a:latin typeface="Verdana" pitchFamily="34" charset="0"/>
                </a:rPr>
                <a:t>3</a:t>
              </a:r>
            </a:p>
          </p:txBody>
        </p:sp>
        <p:sp>
          <p:nvSpPr>
            <p:cNvPr id="147467" name="Text Box 11"/>
            <p:cNvSpPr txBox="1">
              <a:spLocks noChangeArrowheads="1"/>
            </p:cNvSpPr>
            <p:nvPr/>
          </p:nvSpPr>
          <p:spPr bwMode="auto">
            <a:xfrm>
              <a:off x="838200" y="3276600"/>
              <a:ext cx="1905000" cy="762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>
                  <a:latin typeface="Verdana" pitchFamily="34" charset="0"/>
                </a:rPr>
                <a:t>Procurement</a:t>
              </a:r>
            </a:p>
          </p:txBody>
        </p:sp>
        <p:sp>
          <p:nvSpPr>
            <p:cNvPr id="147468" name="Text Box 12"/>
            <p:cNvSpPr txBox="1">
              <a:spLocks noChangeArrowheads="1"/>
            </p:cNvSpPr>
            <p:nvPr/>
          </p:nvSpPr>
          <p:spPr bwMode="auto">
            <a:xfrm>
              <a:off x="2743200" y="3276600"/>
              <a:ext cx="3429000" cy="762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tIns="137160" bIns="0"/>
            <a:lstStyle/>
            <a:p>
              <a:pPr eaLnBrk="1" hangingPunct="1">
                <a:lnSpc>
                  <a:spcPct val="50000"/>
                </a:lnSpc>
                <a:spcBef>
                  <a:spcPct val="50000"/>
                </a:spcBef>
                <a:buFontTx/>
                <a:buChar char="•"/>
              </a:pPr>
              <a:r>
                <a:rPr lang="en-US" sz="1400">
                  <a:latin typeface="Verdana" pitchFamily="34" charset="0"/>
                </a:rPr>
                <a:t> Eskalasi harga </a:t>
              </a:r>
            </a:p>
            <a:p>
              <a:pPr eaLnBrk="1" hangingPunct="1">
                <a:lnSpc>
                  <a:spcPct val="50000"/>
                </a:lnSpc>
                <a:spcBef>
                  <a:spcPct val="50000"/>
                </a:spcBef>
                <a:buFontTx/>
                <a:buChar char="•"/>
              </a:pPr>
              <a:r>
                <a:rPr lang="en-US" sz="1400">
                  <a:latin typeface="Verdana" pitchFamily="34" charset="0"/>
                </a:rPr>
                <a:t> Keterlambatan pengiriman</a:t>
              </a:r>
            </a:p>
            <a:p>
              <a:pPr eaLnBrk="1" hangingPunct="1">
                <a:lnSpc>
                  <a:spcPct val="50000"/>
                </a:lnSpc>
                <a:spcBef>
                  <a:spcPct val="50000"/>
                </a:spcBef>
              </a:pPr>
              <a:r>
                <a:rPr lang="en-US" sz="1400">
                  <a:latin typeface="Verdana" pitchFamily="34" charset="0"/>
                </a:rPr>
                <a:t>   barang/material</a:t>
              </a:r>
            </a:p>
          </p:txBody>
        </p:sp>
        <p:sp>
          <p:nvSpPr>
            <p:cNvPr id="147469" name="Text Box 13"/>
            <p:cNvSpPr txBox="1">
              <a:spLocks noChangeArrowheads="1"/>
            </p:cNvSpPr>
            <p:nvPr/>
          </p:nvSpPr>
          <p:spPr bwMode="auto">
            <a:xfrm>
              <a:off x="228600" y="4038600"/>
              <a:ext cx="609600" cy="762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r" eaLnBrk="1" hangingPunct="1">
                <a:spcBef>
                  <a:spcPct val="50000"/>
                </a:spcBef>
              </a:pPr>
              <a:r>
                <a:rPr lang="en-US" sz="2000">
                  <a:latin typeface="Verdana" pitchFamily="34" charset="0"/>
                </a:rPr>
                <a:t>4</a:t>
              </a:r>
            </a:p>
          </p:txBody>
        </p:sp>
        <p:sp>
          <p:nvSpPr>
            <p:cNvPr id="147470" name="Text Box 14"/>
            <p:cNvSpPr txBox="1">
              <a:spLocks noChangeArrowheads="1"/>
            </p:cNvSpPr>
            <p:nvPr/>
          </p:nvSpPr>
          <p:spPr bwMode="auto">
            <a:xfrm>
              <a:off x="228600" y="4800600"/>
              <a:ext cx="609600" cy="914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r" eaLnBrk="1" hangingPunct="1">
                <a:spcBef>
                  <a:spcPct val="50000"/>
                </a:spcBef>
              </a:pPr>
              <a:r>
                <a:rPr lang="en-US" sz="2000">
                  <a:latin typeface="Verdana" pitchFamily="34" charset="0"/>
                </a:rPr>
                <a:t>5</a:t>
              </a:r>
            </a:p>
          </p:txBody>
        </p:sp>
        <p:sp>
          <p:nvSpPr>
            <p:cNvPr id="147471" name="Text Box 15"/>
            <p:cNvSpPr txBox="1">
              <a:spLocks noChangeArrowheads="1"/>
            </p:cNvSpPr>
            <p:nvPr/>
          </p:nvSpPr>
          <p:spPr bwMode="auto">
            <a:xfrm>
              <a:off x="838200" y="4038600"/>
              <a:ext cx="1905000" cy="762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>
                  <a:latin typeface="Verdana" pitchFamily="34" charset="0"/>
                </a:rPr>
                <a:t>Construction</a:t>
              </a:r>
            </a:p>
          </p:txBody>
        </p:sp>
        <p:sp>
          <p:nvSpPr>
            <p:cNvPr id="147472" name="Text Box 16"/>
            <p:cNvSpPr txBox="1">
              <a:spLocks noChangeArrowheads="1"/>
            </p:cNvSpPr>
            <p:nvPr/>
          </p:nvSpPr>
          <p:spPr bwMode="auto">
            <a:xfrm>
              <a:off x="2743200" y="4038600"/>
              <a:ext cx="3429000" cy="762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tIns="137160" bIns="0"/>
            <a:lstStyle/>
            <a:p>
              <a:pPr eaLnBrk="1" hangingPunct="1">
                <a:lnSpc>
                  <a:spcPct val="50000"/>
                </a:lnSpc>
                <a:spcBef>
                  <a:spcPct val="50000"/>
                </a:spcBef>
                <a:buFontTx/>
                <a:buChar char="•"/>
              </a:pPr>
              <a:r>
                <a:rPr lang="en-US" sz="1400">
                  <a:latin typeface="Verdana" pitchFamily="34" charset="0"/>
                </a:rPr>
                <a:t> Cost overrun</a:t>
              </a:r>
            </a:p>
            <a:p>
              <a:pPr eaLnBrk="1" hangingPunct="1">
                <a:lnSpc>
                  <a:spcPct val="50000"/>
                </a:lnSpc>
                <a:spcBef>
                  <a:spcPct val="50000"/>
                </a:spcBef>
                <a:buFontTx/>
                <a:buChar char="•"/>
              </a:pPr>
              <a:r>
                <a:rPr lang="en-US" sz="1400">
                  <a:latin typeface="Verdana" pitchFamily="34" charset="0"/>
                </a:rPr>
                <a:t> Completion delay</a:t>
              </a:r>
            </a:p>
            <a:p>
              <a:pPr eaLnBrk="1" hangingPunct="1">
                <a:lnSpc>
                  <a:spcPct val="50000"/>
                </a:lnSpc>
                <a:spcBef>
                  <a:spcPct val="50000"/>
                </a:spcBef>
                <a:buFontTx/>
                <a:buChar char="•"/>
              </a:pPr>
              <a:endParaRPr lang="en-US" sz="1400">
                <a:latin typeface="Verdana" pitchFamily="34" charset="0"/>
              </a:endParaRPr>
            </a:p>
            <a:p>
              <a:pPr eaLnBrk="1" hangingPunct="1">
                <a:lnSpc>
                  <a:spcPct val="50000"/>
                </a:lnSpc>
                <a:spcBef>
                  <a:spcPct val="50000"/>
                </a:spcBef>
              </a:pPr>
              <a:endParaRPr lang="en-US" sz="1400">
                <a:latin typeface="Verdana" pitchFamily="34" charset="0"/>
              </a:endParaRPr>
            </a:p>
          </p:txBody>
        </p:sp>
        <p:sp>
          <p:nvSpPr>
            <p:cNvPr id="147473" name="Text Box 17"/>
            <p:cNvSpPr txBox="1">
              <a:spLocks noChangeArrowheads="1"/>
            </p:cNvSpPr>
            <p:nvPr/>
          </p:nvSpPr>
          <p:spPr bwMode="auto">
            <a:xfrm>
              <a:off x="838200" y="4800600"/>
              <a:ext cx="1905000" cy="914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>
                  <a:latin typeface="Verdana" pitchFamily="34" charset="0"/>
                </a:rPr>
                <a:t>Operation &amp; Maintenance</a:t>
              </a:r>
            </a:p>
          </p:txBody>
        </p:sp>
        <p:sp>
          <p:nvSpPr>
            <p:cNvPr id="147474" name="Text Box 18"/>
            <p:cNvSpPr txBox="1">
              <a:spLocks noChangeArrowheads="1"/>
            </p:cNvSpPr>
            <p:nvPr/>
          </p:nvSpPr>
          <p:spPr bwMode="auto">
            <a:xfrm>
              <a:off x="2743200" y="4800600"/>
              <a:ext cx="3429000" cy="914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tIns="137160" bIns="0"/>
            <a:lstStyle/>
            <a:p>
              <a:pPr eaLnBrk="1" hangingPunct="1">
                <a:lnSpc>
                  <a:spcPct val="50000"/>
                </a:lnSpc>
                <a:spcBef>
                  <a:spcPct val="50000"/>
                </a:spcBef>
                <a:buFontTx/>
                <a:buChar char="•"/>
              </a:pPr>
              <a:r>
                <a:rPr lang="en-US" sz="1400" dirty="0">
                  <a:latin typeface="Verdana" pitchFamily="34" charset="0"/>
                </a:rPr>
                <a:t> </a:t>
              </a:r>
              <a:r>
                <a:rPr lang="en-US" sz="1400" dirty="0" err="1">
                  <a:latin typeface="Verdana" pitchFamily="34" charset="0"/>
                </a:rPr>
                <a:t>Proyeksi</a:t>
              </a:r>
              <a:r>
                <a:rPr lang="en-US" sz="1400" dirty="0">
                  <a:latin typeface="Verdana" pitchFamily="34" charset="0"/>
                </a:rPr>
                <a:t> revenue </a:t>
              </a:r>
              <a:r>
                <a:rPr lang="en-US" sz="1400" dirty="0" err="1">
                  <a:latin typeface="Verdana" pitchFamily="34" charset="0"/>
                </a:rPr>
                <a:t>tidak</a:t>
              </a:r>
              <a:r>
                <a:rPr lang="en-US" sz="1400" dirty="0">
                  <a:latin typeface="Verdana" pitchFamily="34" charset="0"/>
                </a:rPr>
                <a:t> </a:t>
              </a:r>
              <a:r>
                <a:rPr lang="en-US" sz="1400" dirty="0" err="1">
                  <a:latin typeface="Verdana" pitchFamily="34" charset="0"/>
                </a:rPr>
                <a:t>tercapai</a:t>
              </a:r>
              <a:endParaRPr lang="en-US" sz="1400" dirty="0">
                <a:latin typeface="Verdana" pitchFamily="34" charset="0"/>
              </a:endParaRPr>
            </a:p>
            <a:p>
              <a:pPr eaLnBrk="1" hangingPunct="1">
                <a:lnSpc>
                  <a:spcPct val="50000"/>
                </a:lnSpc>
                <a:spcBef>
                  <a:spcPct val="50000"/>
                </a:spcBef>
                <a:buFontTx/>
                <a:buChar char="•"/>
              </a:pPr>
              <a:endParaRPr lang="en-US" sz="1400" dirty="0">
                <a:latin typeface="Verdana" pitchFamily="34" charset="0"/>
              </a:endParaRPr>
            </a:p>
            <a:p>
              <a:pPr eaLnBrk="1" hangingPunct="1">
                <a:lnSpc>
                  <a:spcPct val="50000"/>
                </a:lnSpc>
                <a:spcBef>
                  <a:spcPct val="50000"/>
                </a:spcBef>
                <a:buFontTx/>
                <a:buChar char="•"/>
              </a:pPr>
              <a:endParaRPr lang="en-US" sz="1400" dirty="0">
                <a:latin typeface="Verdana" pitchFamily="34" charset="0"/>
              </a:endParaRPr>
            </a:p>
            <a:p>
              <a:pPr eaLnBrk="1" hangingPunct="1">
                <a:lnSpc>
                  <a:spcPct val="50000"/>
                </a:lnSpc>
                <a:spcBef>
                  <a:spcPct val="50000"/>
                </a:spcBef>
                <a:buFontTx/>
                <a:buChar char="•"/>
              </a:pPr>
              <a:r>
                <a:rPr lang="en-US" sz="1400" dirty="0">
                  <a:latin typeface="Verdana" pitchFamily="34" charset="0"/>
                </a:rPr>
                <a:t> </a:t>
              </a:r>
              <a:r>
                <a:rPr lang="en-US" sz="1400" dirty="0" err="1">
                  <a:latin typeface="Verdana" pitchFamily="34" charset="0"/>
                </a:rPr>
                <a:t>Kerusakan</a:t>
              </a:r>
              <a:r>
                <a:rPr lang="en-US" sz="1400" dirty="0">
                  <a:latin typeface="Verdana" pitchFamily="34" charset="0"/>
                </a:rPr>
                <a:t>/</a:t>
              </a:r>
              <a:r>
                <a:rPr lang="en-US" sz="1400" dirty="0" err="1">
                  <a:latin typeface="Verdana" pitchFamily="34" charset="0"/>
                </a:rPr>
                <a:t>kehilangan</a:t>
              </a:r>
              <a:r>
                <a:rPr lang="en-US" sz="1400" dirty="0">
                  <a:latin typeface="Verdana" pitchFamily="34" charset="0"/>
                </a:rPr>
                <a:t> </a:t>
              </a:r>
              <a:r>
                <a:rPr lang="en-US" sz="1400" dirty="0" err="1">
                  <a:latin typeface="Verdana" pitchFamily="34" charset="0"/>
                </a:rPr>
                <a:t>properti</a:t>
              </a:r>
              <a:endParaRPr lang="en-US" sz="1400" dirty="0">
                <a:latin typeface="Verdana" pitchFamily="34" charset="0"/>
              </a:endParaRPr>
            </a:p>
            <a:p>
              <a:pPr eaLnBrk="1" hangingPunct="1">
                <a:lnSpc>
                  <a:spcPct val="50000"/>
                </a:lnSpc>
                <a:spcBef>
                  <a:spcPct val="50000"/>
                </a:spcBef>
              </a:pPr>
              <a:endParaRPr lang="en-US" sz="1400" dirty="0">
                <a:latin typeface="Verdana" pitchFamily="34" charset="0"/>
              </a:endParaRPr>
            </a:p>
          </p:txBody>
        </p:sp>
        <p:sp>
          <p:nvSpPr>
            <p:cNvPr id="147475" name="Text Box 19"/>
            <p:cNvSpPr txBox="1">
              <a:spLocks noChangeArrowheads="1"/>
            </p:cNvSpPr>
            <p:nvPr/>
          </p:nvSpPr>
          <p:spPr bwMode="auto">
            <a:xfrm>
              <a:off x="228600" y="2743200"/>
              <a:ext cx="609600" cy="533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r" eaLnBrk="1" hangingPunct="1">
                <a:spcBef>
                  <a:spcPct val="50000"/>
                </a:spcBef>
              </a:pPr>
              <a:r>
                <a:rPr lang="en-US" sz="2000">
                  <a:latin typeface="Verdana" pitchFamily="34" charset="0"/>
                </a:rPr>
                <a:t>2</a:t>
              </a:r>
            </a:p>
          </p:txBody>
        </p:sp>
        <p:sp>
          <p:nvSpPr>
            <p:cNvPr id="147476" name="Text Box 20"/>
            <p:cNvSpPr txBox="1">
              <a:spLocks noChangeArrowheads="1"/>
            </p:cNvSpPr>
            <p:nvPr/>
          </p:nvSpPr>
          <p:spPr bwMode="auto">
            <a:xfrm>
              <a:off x="838200" y="2743200"/>
              <a:ext cx="1905000" cy="533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>
                  <a:latin typeface="Verdana" pitchFamily="34" charset="0"/>
                </a:rPr>
                <a:t>DED</a:t>
              </a:r>
            </a:p>
          </p:txBody>
        </p:sp>
        <p:sp>
          <p:nvSpPr>
            <p:cNvPr id="147477" name="Text Box 21"/>
            <p:cNvSpPr txBox="1">
              <a:spLocks noChangeArrowheads="1"/>
            </p:cNvSpPr>
            <p:nvPr/>
          </p:nvSpPr>
          <p:spPr bwMode="auto">
            <a:xfrm>
              <a:off x="2743200" y="2743200"/>
              <a:ext cx="3429000" cy="533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tIns="137160" bIns="0"/>
            <a:lstStyle/>
            <a:p>
              <a:pPr eaLnBrk="1" hangingPunct="1">
                <a:lnSpc>
                  <a:spcPct val="50000"/>
                </a:lnSpc>
                <a:spcBef>
                  <a:spcPct val="50000"/>
                </a:spcBef>
                <a:buFontTx/>
                <a:buChar char="•"/>
              </a:pPr>
              <a:r>
                <a:rPr lang="en-US" sz="1400">
                  <a:latin typeface="Verdana" pitchFamily="34" charset="0"/>
                </a:rPr>
                <a:t> Kinerja perencana yang kurang</a:t>
              </a:r>
            </a:p>
            <a:p>
              <a:pPr eaLnBrk="1" hangingPunct="1">
                <a:lnSpc>
                  <a:spcPct val="50000"/>
                </a:lnSpc>
                <a:spcBef>
                  <a:spcPct val="50000"/>
                </a:spcBef>
              </a:pPr>
              <a:r>
                <a:rPr lang="en-US" sz="1400">
                  <a:latin typeface="Verdana" pitchFamily="34" charset="0"/>
                </a:rPr>
                <a:t>   baik</a:t>
              </a:r>
            </a:p>
          </p:txBody>
        </p:sp>
        <p:sp>
          <p:nvSpPr>
            <p:cNvPr id="147478" name="Text Box 22"/>
            <p:cNvSpPr txBox="1">
              <a:spLocks noChangeArrowheads="1"/>
            </p:cNvSpPr>
            <p:nvPr/>
          </p:nvSpPr>
          <p:spPr bwMode="auto">
            <a:xfrm>
              <a:off x="6172200" y="2209800"/>
              <a:ext cx="2743200" cy="533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tIns="137160" bIns="0"/>
            <a:lstStyle/>
            <a:p>
              <a:pPr eaLnBrk="1" hangingPunct="1">
                <a:lnSpc>
                  <a:spcPct val="50000"/>
                </a:lnSpc>
                <a:spcBef>
                  <a:spcPct val="50000"/>
                </a:spcBef>
                <a:buFontTx/>
                <a:buChar char="•"/>
              </a:pPr>
              <a:r>
                <a:rPr lang="en-US" sz="1400">
                  <a:latin typeface="Verdana" pitchFamily="34" charset="0"/>
                </a:rPr>
                <a:t> Jaminan dari pemerintah</a:t>
              </a:r>
            </a:p>
            <a:p>
              <a:pPr eaLnBrk="1" hangingPunct="1">
                <a:lnSpc>
                  <a:spcPct val="50000"/>
                </a:lnSpc>
                <a:spcBef>
                  <a:spcPct val="50000"/>
                </a:spcBef>
                <a:buFontTx/>
                <a:buChar char="•"/>
              </a:pPr>
              <a:r>
                <a:rPr lang="en-US" sz="1400">
                  <a:latin typeface="Verdana" pitchFamily="34" charset="0"/>
                </a:rPr>
                <a:t> Koordinasi para pihak</a:t>
              </a:r>
            </a:p>
          </p:txBody>
        </p:sp>
        <p:sp>
          <p:nvSpPr>
            <p:cNvPr id="147479" name="Text Box 23"/>
            <p:cNvSpPr txBox="1">
              <a:spLocks noChangeArrowheads="1"/>
            </p:cNvSpPr>
            <p:nvPr/>
          </p:nvSpPr>
          <p:spPr bwMode="auto">
            <a:xfrm>
              <a:off x="6172200" y="3276600"/>
              <a:ext cx="2743200" cy="762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tIns="137160" bIns="0"/>
            <a:lstStyle/>
            <a:p>
              <a:pPr eaLnBrk="1" hangingPunct="1">
                <a:lnSpc>
                  <a:spcPct val="50000"/>
                </a:lnSpc>
                <a:spcBef>
                  <a:spcPct val="50000"/>
                </a:spcBef>
                <a:buFontTx/>
                <a:buChar char="•"/>
              </a:pPr>
              <a:r>
                <a:rPr lang="en-US" sz="1400">
                  <a:latin typeface="Verdana" pitchFamily="34" charset="0"/>
                </a:rPr>
                <a:t> Fixed Price Contract</a:t>
              </a:r>
            </a:p>
            <a:p>
              <a:pPr eaLnBrk="1" hangingPunct="1">
                <a:lnSpc>
                  <a:spcPct val="50000"/>
                </a:lnSpc>
                <a:spcBef>
                  <a:spcPct val="50000"/>
                </a:spcBef>
                <a:buFontTx/>
                <a:buChar char="•"/>
              </a:pPr>
              <a:r>
                <a:rPr lang="en-US" sz="1400">
                  <a:latin typeface="Verdana" pitchFamily="34" charset="0"/>
                </a:rPr>
                <a:t> Garansi dari pihak </a:t>
              </a:r>
            </a:p>
            <a:p>
              <a:pPr eaLnBrk="1" hangingPunct="1">
                <a:lnSpc>
                  <a:spcPct val="50000"/>
                </a:lnSpc>
                <a:spcBef>
                  <a:spcPct val="50000"/>
                </a:spcBef>
              </a:pPr>
              <a:r>
                <a:rPr lang="en-US" sz="1400">
                  <a:latin typeface="Verdana" pitchFamily="34" charset="0"/>
                </a:rPr>
                <a:t>   Supplier</a:t>
              </a:r>
            </a:p>
          </p:txBody>
        </p:sp>
        <p:sp>
          <p:nvSpPr>
            <p:cNvPr id="147480" name="Text Box 24"/>
            <p:cNvSpPr txBox="1">
              <a:spLocks noChangeArrowheads="1"/>
            </p:cNvSpPr>
            <p:nvPr/>
          </p:nvSpPr>
          <p:spPr bwMode="auto">
            <a:xfrm>
              <a:off x="6172200" y="4038600"/>
              <a:ext cx="2743200" cy="762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tIns="137160" bIns="0"/>
            <a:lstStyle/>
            <a:p>
              <a:pPr eaLnBrk="1" hangingPunct="1">
                <a:lnSpc>
                  <a:spcPct val="50000"/>
                </a:lnSpc>
                <a:spcBef>
                  <a:spcPct val="50000"/>
                </a:spcBef>
                <a:buFontTx/>
                <a:buChar char="•"/>
              </a:pPr>
              <a:r>
                <a:rPr lang="en-US" sz="1400">
                  <a:latin typeface="Verdana" pitchFamily="34" charset="0"/>
                </a:rPr>
                <a:t> Fixed Price Contract</a:t>
              </a:r>
            </a:p>
            <a:p>
              <a:pPr eaLnBrk="1" hangingPunct="1">
                <a:lnSpc>
                  <a:spcPct val="50000"/>
                </a:lnSpc>
                <a:spcBef>
                  <a:spcPct val="50000"/>
                </a:spcBef>
                <a:buFontTx/>
                <a:buChar char="•"/>
              </a:pPr>
              <a:r>
                <a:rPr lang="en-US" sz="1400">
                  <a:latin typeface="Verdana" pitchFamily="34" charset="0"/>
                </a:rPr>
                <a:t> Pemilihan Kontraktor yg</a:t>
              </a:r>
            </a:p>
            <a:p>
              <a:pPr eaLnBrk="1" hangingPunct="1">
                <a:lnSpc>
                  <a:spcPct val="50000"/>
                </a:lnSpc>
                <a:spcBef>
                  <a:spcPct val="50000"/>
                </a:spcBef>
              </a:pPr>
              <a:r>
                <a:rPr lang="en-US" sz="1400">
                  <a:latin typeface="Verdana" pitchFamily="34" charset="0"/>
                </a:rPr>
                <a:t>   berpengalaman</a:t>
              </a:r>
            </a:p>
          </p:txBody>
        </p:sp>
        <p:sp>
          <p:nvSpPr>
            <p:cNvPr id="147481" name="Text Box 25"/>
            <p:cNvSpPr txBox="1">
              <a:spLocks noChangeArrowheads="1"/>
            </p:cNvSpPr>
            <p:nvPr/>
          </p:nvSpPr>
          <p:spPr bwMode="auto">
            <a:xfrm>
              <a:off x="6172200" y="4800600"/>
              <a:ext cx="2743200" cy="914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tIns="137160" bIns="0"/>
            <a:lstStyle/>
            <a:p>
              <a:pPr eaLnBrk="1" hangingPunct="1">
                <a:lnSpc>
                  <a:spcPct val="50000"/>
                </a:lnSpc>
                <a:spcBef>
                  <a:spcPct val="50000"/>
                </a:spcBef>
                <a:buFontTx/>
                <a:buChar char="•"/>
              </a:pPr>
              <a:r>
                <a:rPr lang="en-US" sz="1400">
                  <a:latin typeface="Verdana" pitchFamily="34" charset="0"/>
                </a:rPr>
                <a:t> Perpanjangan konsesi</a:t>
              </a:r>
            </a:p>
            <a:p>
              <a:pPr eaLnBrk="1" hangingPunct="1">
                <a:lnSpc>
                  <a:spcPct val="50000"/>
                </a:lnSpc>
                <a:spcBef>
                  <a:spcPct val="50000"/>
                </a:spcBef>
              </a:pPr>
              <a:r>
                <a:rPr lang="en-US" sz="1400">
                  <a:latin typeface="Verdana" pitchFamily="34" charset="0"/>
                </a:rPr>
                <a:t>   atau pemerintah</a:t>
              </a:r>
            </a:p>
            <a:p>
              <a:pPr eaLnBrk="1" hangingPunct="1">
                <a:lnSpc>
                  <a:spcPct val="50000"/>
                </a:lnSpc>
                <a:spcBef>
                  <a:spcPct val="50000"/>
                </a:spcBef>
              </a:pPr>
              <a:r>
                <a:rPr lang="en-US" sz="1400">
                  <a:latin typeface="Verdana" pitchFamily="34" charset="0"/>
                </a:rPr>
                <a:t>   membayar kompensasi</a:t>
              </a:r>
            </a:p>
            <a:p>
              <a:pPr eaLnBrk="1" hangingPunct="1">
                <a:lnSpc>
                  <a:spcPct val="50000"/>
                </a:lnSpc>
                <a:spcBef>
                  <a:spcPct val="50000"/>
                </a:spcBef>
                <a:buFontTx/>
                <a:buChar char="•"/>
              </a:pPr>
              <a:r>
                <a:rPr lang="en-US" sz="1400">
                  <a:latin typeface="Verdana" pitchFamily="34" charset="0"/>
                </a:rPr>
                <a:t> Asuransi</a:t>
              </a:r>
            </a:p>
            <a:p>
              <a:pPr eaLnBrk="1" hangingPunct="1">
                <a:lnSpc>
                  <a:spcPct val="50000"/>
                </a:lnSpc>
                <a:spcBef>
                  <a:spcPct val="50000"/>
                </a:spcBef>
              </a:pPr>
              <a:endParaRPr lang="en-US" sz="1400">
                <a:latin typeface="Verdana" pitchFamily="34" charset="0"/>
              </a:endParaRPr>
            </a:p>
          </p:txBody>
        </p:sp>
        <p:sp>
          <p:nvSpPr>
            <p:cNvPr id="147482" name="Text Box 26"/>
            <p:cNvSpPr txBox="1">
              <a:spLocks noChangeArrowheads="1"/>
            </p:cNvSpPr>
            <p:nvPr/>
          </p:nvSpPr>
          <p:spPr bwMode="auto">
            <a:xfrm>
              <a:off x="6172200" y="2743200"/>
              <a:ext cx="2743200" cy="533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tIns="137160" bIns="0"/>
            <a:lstStyle/>
            <a:p>
              <a:pPr eaLnBrk="1" hangingPunct="1">
                <a:lnSpc>
                  <a:spcPct val="50000"/>
                </a:lnSpc>
                <a:spcBef>
                  <a:spcPct val="50000"/>
                </a:spcBef>
                <a:buFontTx/>
                <a:buChar char="•"/>
              </a:pPr>
              <a:r>
                <a:rPr lang="en-US" sz="1400">
                  <a:latin typeface="Verdana" pitchFamily="34" charset="0"/>
                </a:rPr>
                <a:t> Proses bidding yg benar</a:t>
              </a:r>
            </a:p>
          </p:txBody>
        </p:sp>
        <p:sp>
          <p:nvSpPr>
            <p:cNvPr id="147485" name="Text Box 29"/>
            <p:cNvSpPr txBox="1">
              <a:spLocks noChangeArrowheads="1"/>
            </p:cNvSpPr>
            <p:nvPr/>
          </p:nvSpPr>
          <p:spPr bwMode="auto">
            <a:xfrm>
              <a:off x="152400" y="5715000"/>
              <a:ext cx="883920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eaLnBrk="1" hangingPunct="1">
                <a:spcBef>
                  <a:spcPct val="50000"/>
                </a:spcBef>
              </a:pPr>
              <a:endParaRPr lang="en-US" sz="1800" dirty="0">
                <a:latin typeface="Verdana" pitchFamily="34" charset="0"/>
              </a:endParaRP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5257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:             </a:t>
            </a:r>
          </a:p>
          <a:p>
            <a:r>
              <a:rPr lang="en-US" dirty="0" smtClean="0"/>
              <a:t>Gambar.2.7.5. </a:t>
            </a:r>
            <a:r>
              <a:rPr lang="en-US" dirty="0" err="1" smtClean="0"/>
              <a:t>Tipikal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Pelaksana</a:t>
            </a:r>
            <a:r>
              <a:rPr lang="en-US" dirty="0" smtClean="0"/>
              <a:t> </a:t>
            </a:r>
            <a:r>
              <a:rPr lang="en-US" dirty="0" err="1" smtClean="0"/>
              <a:t>Proyek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 l="21083" t="4167" r="14495"/>
          <a:stretch>
            <a:fillRect/>
          </a:stretch>
        </p:blipFill>
        <p:spPr bwMode="auto">
          <a:xfrm>
            <a:off x="533400" y="0"/>
            <a:ext cx="81997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 l="16398" t="4167" r="16252" b="3125"/>
          <a:stretch>
            <a:fillRect/>
          </a:stretch>
        </p:blipFill>
        <p:spPr bwMode="auto">
          <a:xfrm>
            <a:off x="152400" y="0"/>
            <a:ext cx="87630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8382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14282" y="191136"/>
            <a:ext cx="876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/>
              <a:t>Paradigma</a:t>
            </a:r>
            <a:r>
              <a:rPr lang="en-US" sz="2800" b="1" dirty="0" smtClean="0"/>
              <a:t> Organizing for Business Excellence</a:t>
            </a:r>
            <a:endParaRPr lang="id-ID" sz="28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6" name="Rectangle 4"/>
          <p:cNvSpPr>
            <a:spLocks noChangeArrowheads="1"/>
          </p:cNvSpPr>
          <p:nvPr/>
        </p:nvSpPr>
        <p:spPr bwMode="auto">
          <a:xfrm>
            <a:off x="1143000" y="152400"/>
            <a:ext cx="6705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Arial" charset="0"/>
              </a:rPr>
              <a:t>Leadership System</a:t>
            </a:r>
          </a:p>
        </p:txBody>
      </p:sp>
      <p:grpSp>
        <p:nvGrpSpPr>
          <p:cNvPr id="2" name="Group 63"/>
          <p:cNvGrpSpPr>
            <a:grpSpLocks/>
          </p:cNvGrpSpPr>
          <p:nvPr/>
        </p:nvGrpSpPr>
        <p:grpSpPr bwMode="auto">
          <a:xfrm>
            <a:off x="114300" y="1066800"/>
            <a:ext cx="8886825" cy="5784855"/>
            <a:chOff x="144" y="672"/>
            <a:chExt cx="5598" cy="3644"/>
          </a:xfrm>
        </p:grpSpPr>
        <p:sp>
          <p:nvSpPr>
            <p:cNvPr id="638000" name="Text Box 48"/>
            <p:cNvSpPr txBox="1">
              <a:spLocks noChangeArrowheads="1"/>
            </p:cNvSpPr>
            <p:nvPr/>
          </p:nvSpPr>
          <p:spPr bwMode="auto">
            <a:xfrm>
              <a:off x="2256" y="720"/>
              <a:ext cx="1056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dirty="0" err="1"/>
                <a:t>Arah</a:t>
              </a:r>
              <a:r>
                <a:rPr lang="en-US" sz="1200" dirty="0"/>
                <a:t> </a:t>
              </a:r>
              <a:r>
                <a:rPr lang="en-US" sz="1200" dirty="0" err="1"/>
                <a:t>Visi</a:t>
              </a:r>
              <a:r>
                <a:rPr lang="en-US" sz="1200" dirty="0"/>
                <a:t>, </a:t>
              </a:r>
              <a:r>
                <a:rPr lang="en-US" sz="1200" dirty="0" err="1"/>
                <a:t>Sasaran</a:t>
              </a:r>
              <a:endParaRPr lang="en-US" sz="1200" dirty="0"/>
            </a:p>
          </p:txBody>
        </p:sp>
        <p:sp>
          <p:nvSpPr>
            <p:cNvPr id="638001" name="Text Box 49"/>
            <p:cNvSpPr txBox="1">
              <a:spLocks noChangeArrowheads="1"/>
            </p:cNvSpPr>
            <p:nvPr/>
          </p:nvSpPr>
          <p:spPr bwMode="auto">
            <a:xfrm>
              <a:off x="3327" y="697"/>
              <a:ext cx="1416" cy="4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dirty="0" err="1"/>
                <a:t>Perilaku</a:t>
              </a:r>
              <a:r>
                <a:rPr lang="en-US" sz="1200" dirty="0"/>
                <a:t> </a:t>
              </a:r>
              <a:r>
                <a:rPr lang="en-US" sz="1200" dirty="0" err="1"/>
                <a:t>yg</a:t>
              </a:r>
              <a:r>
                <a:rPr lang="en-US" sz="1200" dirty="0"/>
                <a:t> </a:t>
              </a:r>
              <a:r>
                <a:rPr lang="en-US" sz="1200" dirty="0" err="1"/>
                <a:t>ditunjukan</a:t>
              </a:r>
              <a:r>
                <a:rPr lang="en-US" sz="1200" dirty="0"/>
                <a:t> </a:t>
              </a:r>
              <a:r>
                <a:rPr lang="en-US" sz="1200" dirty="0" err="1"/>
                <a:t>selaras</a:t>
              </a:r>
              <a:r>
                <a:rPr lang="en-US" sz="1200" dirty="0"/>
                <a:t> / </a:t>
              </a:r>
              <a:r>
                <a:rPr lang="en-US" sz="1200" dirty="0" err="1"/>
                <a:t>mengarah</a:t>
              </a:r>
              <a:r>
                <a:rPr lang="en-US" sz="1200" dirty="0"/>
                <a:t> </a:t>
              </a:r>
              <a:r>
                <a:rPr lang="en-US" sz="1200" dirty="0" err="1"/>
                <a:t>pada</a:t>
              </a:r>
              <a:r>
                <a:rPr lang="en-US" sz="1200" dirty="0"/>
                <a:t> </a:t>
              </a:r>
              <a:r>
                <a:rPr lang="en-US" sz="1200" dirty="0" err="1"/>
                <a:t>pencapaian</a:t>
              </a:r>
              <a:r>
                <a:rPr lang="en-US" sz="1200" dirty="0"/>
                <a:t> </a:t>
              </a:r>
              <a:r>
                <a:rPr lang="en-US" sz="1200" dirty="0" err="1"/>
                <a:t>Visi</a:t>
              </a:r>
              <a:r>
                <a:rPr lang="en-US" sz="1200" dirty="0"/>
                <a:t>, </a:t>
              </a:r>
              <a:r>
                <a:rPr lang="en-US" sz="1200" dirty="0" err="1"/>
                <a:t>Misi</a:t>
              </a:r>
              <a:r>
                <a:rPr lang="en-US" sz="1200" dirty="0"/>
                <a:t>, </a:t>
              </a:r>
              <a:r>
                <a:rPr lang="en-US" sz="1200" dirty="0" err="1"/>
                <a:t>Sasaran</a:t>
              </a:r>
              <a:endParaRPr lang="en-US" sz="1200" dirty="0"/>
            </a:p>
          </p:txBody>
        </p:sp>
        <p:grpSp>
          <p:nvGrpSpPr>
            <p:cNvPr id="3" name="Group 61"/>
            <p:cNvGrpSpPr>
              <a:grpSpLocks/>
            </p:cNvGrpSpPr>
            <p:nvPr/>
          </p:nvGrpSpPr>
          <p:grpSpPr bwMode="auto">
            <a:xfrm>
              <a:off x="260" y="912"/>
              <a:ext cx="4975" cy="2892"/>
              <a:chOff x="260" y="970"/>
              <a:chExt cx="4975" cy="2892"/>
            </a:xfrm>
          </p:grpSpPr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3311" y="1185"/>
                <a:ext cx="1510" cy="247"/>
                <a:chOff x="3848" y="1224"/>
                <a:chExt cx="1616" cy="280"/>
              </a:xfrm>
            </p:grpSpPr>
            <p:sp>
              <p:nvSpPr>
                <p:cNvPr id="637958" name="Rectangle 6"/>
                <p:cNvSpPr>
                  <a:spLocks noChangeArrowheads="1"/>
                </p:cNvSpPr>
                <p:nvPr/>
              </p:nvSpPr>
              <p:spPr bwMode="auto">
                <a:xfrm rot="-5400000">
                  <a:off x="4516" y="556"/>
                  <a:ext cx="280" cy="1616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lIns="82058" tIns="41029" rIns="82058" bIns="41029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37959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139" y="1264"/>
                  <a:ext cx="977" cy="18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>
                  <a:outerShdw dist="12700" algn="ctr" rotWithShape="0">
                    <a:schemeClr val="bg1"/>
                  </a:outerShdw>
                </a:effectLst>
              </p:spPr>
              <p:txBody>
                <a:bodyPr lIns="82058" tIns="41029" rIns="82058" bIns="41029">
                  <a:spAutoFit/>
                </a:bodyPr>
                <a:lstStyle/>
                <a:p>
                  <a:pPr marL="103188" indent="-103188" defTabSz="820738" eaLnBrk="0" hangingPunct="0">
                    <a:lnSpc>
                      <a:spcPct val="90000"/>
                    </a:lnSpc>
                  </a:pPr>
                  <a:r>
                    <a:rPr lang="en-US" sz="1300" dirty="0">
                      <a:solidFill>
                        <a:srgbClr val="00445C"/>
                      </a:solidFill>
                      <a:latin typeface="Arial" charset="0"/>
                    </a:rPr>
                    <a:t>Be Role Models</a:t>
                  </a:r>
                </a:p>
              </p:txBody>
            </p:sp>
          </p:grpSp>
          <p:sp>
            <p:nvSpPr>
              <p:cNvPr id="637960" name="Rectangle 8"/>
              <p:cNvSpPr>
                <a:spLocks noChangeArrowheads="1"/>
              </p:cNvSpPr>
              <p:nvPr/>
            </p:nvSpPr>
            <p:spPr bwMode="auto">
              <a:xfrm>
                <a:off x="4567" y="2561"/>
                <a:ext cx="254" cy="1023"/>
              </a:xfrm>
              <a:prstGeom prst="rect">
                <a:avLst/>
              </a:prstGeom>
              <a:solidFill>
                <a:srgbClr val="C0C0C0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" name="Group 9"/>
              <p:cNvGrpSpPr>
                <a:grpSpLocks/>
              </p:cNvGrpSpPr>
              <p:nvPr/>
            </p:nvGrpSpPr>
            <p:grpSpPr bwMode="auto">
              <a:xfrm>
                <a:off x="4043" y="3302"/>
                <a:ext cx="778" cy="494"/>
                <a:chOff x="4608" y="3623"/>
                <a:chExt cx="856" cy="560"/>
              </a:xfrm>
            </p:grpSpPr>
            <p:sp>
              <p:nvSpPr>
                <p:cNvPr id="637962" name="AutoShape 10"/>
                <p:cNvSpPr>
                  <a:spLocks noChangeArrowheads="1"/>
                </p:cNvSpPr>
                <p:nvPr/>
              </p:nvSpPr>
              <p:spPr bwMode="auto">
                <a:xfrm flipH="1">
                  <a:off x="4608" y="3623"/>
                  <a:ext cx="856" cy="560"/>
                </a:xfrm>
                <a:prstGeom prst="rightArrow">
                  <a:avLst>
                    <a:gd name="adj1" fmla="val 53574"/>
                    <a:gd name="adj2" fmla="val 71071"/>
                  </a:avLst>
                </a:prstGeom>
                <a:solidFill>
                  <a:srgbClr val="C0C0C0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lIns="82058" tIns="41029" rIns="82058" bIns="41029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37963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758" y="3740"/>
                  <a:ext cx="689" cy="315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>
                  <a:outerShdw dist="12700" algn="ctr" rotWithShape="0">
                    <a:schemeClr val="bg1"/>
                  </a:outerShdw>
                </a:effectLst>
              </p:spPr>
              <p:txBody>
                <a:bodyPr lIns="82058" tIns="41029" rIns="82058" bIns="41029">
                  <a:spAutoFit/>
                </a:bodyPr>
                <a:lstStyle/>
                <a:p>
                  <a:pPr marL="103188" indent="-103188" algn="ctr" defTabSz="820738" eaLnBrk="0" hangingPunct="0">
                    <a:lnSpc>
                      <a:spcPct val="90000"/>
                    </a:lnSpc>
                  </a:pPr>
                  <a:r>
                    <a:rPr lang="en-US" sz="1300" dirty="0">
                      <a:solidFill>
                        <a:srgbClr val="00445C"/>
                      </a:solidFill>
                      <a:latin typeface="Arial" charset="0"/>
                    </a:rPr>
                    <a:t>Empower</a:t>
                  </a:r>
                </a:p>
                <a:p>
                  <a:pPr marL="103188" indent="-103188" algn="ctr" defTabSz="820738" eaLnBrk="0" hangingPunct="0">
                    <a:lnSpc>
                      <a:spcPct val="90000"/>
                    </a:lnSpc>
                  </a:pPr>
                  <a:r>
                    <a:rPr lang="en-US" sz="1300" dirty="0">
                      <a:solidFill>
                        <a:srgbClr val="00445C"/>
                      </a:solidFill>
                      <a:latin typeface="Arial" charset="0"/>
                    </a:rPr>
                    <a:t>Teams</a:t>
                  </a:r>
                </a:p>
              </p:txBody>
            </p:sp>
          </p:grpSp>
          <p:sp>
            <p:nvSpPr>
              <p:cNvPr id="637964" name="AutoShape 12"/>
              <p:cNvSpPr>
                <a:spLocks noChangeArrowheads="1"/>
              </p:cNvSpPr>
              <p:nvPr/>
            </p:nvSpPr>
            <p:spPr bwMode="auto">
              <a:xfrm rot="16200000" flipV="1">
                <a:off x="230" y="2835"/>
                <a:ext cx="924" cy="509"/>
              </a:xfrm>
              <a:prstGeom prst="rightArrow">
                <a:avLst>
                  <a:gd name="adj1" fmla="val 49648"/>
                  <a:gd name="adj2" fmla="val 67386"/>
                </a:avLst>
              </a:prstGeom>
              <a:solidFill>
                <a:srgbClr val="C0C0C0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" name="Group 13"/>
              <p:cNvGrpSpPr>
                <a:grpSpLocks/>
              </p:cNvGrpSpPr>
              <p:nvPr/>
            </p:nvGrpSpPr>
            <p:grpSpPr bwMode="auto">
              <a:xfrm>
                <a:off x="529" y="3411"/>
                <a:ext cx="655" cy="278"/>
                <a:chOff x="742" y="3747"/>
                <a:chExt cx="721" cy="315"/>
              </a:xfrm>
            </p:grpSpPr>
            <p:sp>
              <p:nvSpPr>
                <p:cNvPr id="637966" name="Rectangle 14"/>
                <p:cNvSpPr>
                  <a:spLocks noChangeArrowheads="1"/>
                </p:cNvSpPr>
                <p:nvPr/>
              </p:nvSpPr>
              <p:spPr bwMode="auto">
                <a:xfrm rot="-5400000">
                  <a:off x="976" y="3574"/>
                  <a:ext cx="280" cy="664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lIns="82058" tIns="41029" rIns="82058" bIns="41029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3796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742" y="3747"/>
                  <a:ext cx="721" cy="315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>
                  <a:outerShdw dist="12700" algn="ctr" rotWithShape="0">
                    <a:schemeClr val="bg1"/>
                  </a:outerShdw>
                </a:effectLst>
              </p:spPr>
              <p:txBody>
                <a:bodyPr lIns="82058" tIns="41029" rIns="82058" bIns="41029">
                  <a:spAutoFit/>
                </a:bodyPr>
                <a:lstStyle/>
                <a:p>
                  <a:pPr marL="103188" indent="-103188" algn="ctr" defTabSz="820738" eaLnBrk="0" hangingPunct="0">
                    <a:lnSpc>
                      <a:spcPct val="90000"/>
                    </a:lnSpc>
                  </a:pPr>
                  <a:r>
                    <a:rPr lang="en-US" sz="1300" dirty="0">
                      <a:solidFill>
                        <a:srgbClr val="00445C"/>
                      </a:solidFill>
                      <a:latin typeface="Arial" charset="0"/>
                    </a:rPr>
                    <a:t>Motivate</a:t>
                  </a:r>
                </a:p>
                <a:p>
                  <a:pPr marL="103188" indent="-103188" algn="ctr" defTabSz="820738" eaLnBrk="0" hangingPunct="0">
                    <a:lnSpc>
                      <a:spcPct val="90000"/>
                    </a:lnSpc>
                  </a:pPr>
                  <a:r>
                    <a:rPr lang="en-US" sz="1300" dirty="0">
                      <a:solidFill>
                        <a:srgbClr val="00445C"/>
                      </a:solidFill>
                      <a:latin typeface="Arial" charset="0"/>
                    </a:rPr>
                    <a:t>Employees</a:t>
                  </a:r>
                </a:p>
              </p:txBody>
            </p:sp>
          </p:grpSp>
          <p:sp>
            <p:nvSpPr>
              <p:cNvPr id="637968" name="Rectangle 16"/>
              <p:cNvSpPr>
                <a:spLocks noChangeArrowheads="1"/>
              </p:cNvSpPr>
              <p:nvPr/>
            </p:nvSpPr>
            <p:spPr bwMode="auto">
              <a:xfrm>
                <a:off x="567" y="1190"/>
                <a:ext cx="254" cy="1031"/>
              </a:xfrm>
              <a:prstGeom prst="rect">
                <a:avLst/>
              </a:prstGeom>
              <a:solidFill>
                <a:srgbClr val="C0C0C0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" name="Group 17"/>
              <p:cNvGrpSpPr>
                <a:grpSpLocks/>
              </p:cNvGrpSpPr>
              <p:nvPr/>
            </p:nvGrpSpPr>
            <p:grpSpPr bwMode="auto">
              <a:xfrm>
                <a:off x="741" y="1065"/>
                <a:ext cx="1491" cy="494"/>
                <a:chOff x="976" y="1088"/>
                <a:chExt cx="1640" cy="560"/>
              </a:xfrm>
            </p:grpSpPr>
            <p:sp>
              <p:nvSpPr>
                <p:cNvPr id="637970" name="AutoShape 18"/>
                <p:cNvSpPr>
                  <a:spLocks noChangeArrowheads="1"/>
                </p:cNvSpPr>
                <p:nvPr/>
              </p:nvSpPr>
              <p:spPr bwMode="auto">
                <a:xfrm>
                  <a:off x="976" y="1088"/>
                  <a:ext cx="1640" cy="560"/>
                </a:xfrm>
                <a:prstGeom prst="rightArrow">
                  <a:avLst>
                    <a:gd name="adj1" fmla="val 50000"/>
                    <a:gd name="adj2" fmla="val 73214"/>
                  </a:avLst>
                </a:prstGeom>
                <a:solidFill>
                  <a:srgbClr val="C0C0C0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lIns="82058" tIns="41029" rIns="82058" bIns="41029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37971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1054" y="1206"/>
                  <a:ext cx="993" cy="315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>
                  <a:outerShdw dist="12700" algn="ctr" rotWithShape="0">
                    <a:schemeClr val="bg1"/>
                  </a:outerShdw>
                </a:effectLst>
              </p:spPr>
              <p:txBody>
                <a:bodyPr lIns="82058" tIns="41029" rIns="82058" bIns="41029">
                  <a:spAutoFit/>
                </a:bodyPr>
                <a:lstStyle/>
                <a:p>
                  <a:pPr marL="103188" indent="-103188" algn="ctr" defTabSz="820738" eaLnBrk="0" hangingPunct="0">
                    <a:lnSpc>
                      <a:spcPct val="90000"/>
                    </a:lnSpc>
                  </a:pPr>
                  <a:r>
                    <a:rPr lang="en-US" sz="1300" dirty="0">
                      <a:solidFill>
                        <a:srgbClr val="00445C"/>
                      </a:solidFill>
                      <a:latin typeface="Arial" charset="0"/>
                    </a:rPr>
                    <a:t>Continuously</a:t>
                  </a:r>
                </a:p>
                <a:p>
                  <a:pPr marL="103188" indent="-103188" algn="ctr" defTabSz="820738" eaLnBrk="0" hangingPunct="0">
                    <a:lnSpc>
                      <a:spcPct val="90000"/>
                    </a:lnSpc>
                  </a:pPr>
                  <a:r>
                    <a:rPr lang="en-US" sz="1300" dirty="0">
                      <a:solidFill>
                        <a:srgbClr val="00445C"/>
                      </a:solidFill>
                      <a:latin typeface="Arial" charset="0"/>
                    </a:rPr>
                    <a:t>Improve</a:t>
                  </a:r>
                </a:p>
              </p:txBody>
            </p:sp>
          </p:grpSp>
          <p:grpSp>
            <p:nvGrpSpPr>
              <p:cNvPr id="8" name="Group 20"/>
              <p:cNvGrpSpPr>
                <a:grpSpLocks/>
              </p:cNvGrpSpPr>
              <p:nvPr/>
            </p:nvGrpSpPr>
            <p:grpSpPr bwMode="auto">
              <a:xfrm>
                <a:off x="2223" y="3273"/>
                <a:ext cx="961" cy="576"/>
                <a:chOff x="2607" y="3456"/>
                <a:chExt cx="1057" cy="655"/>
              </a:xfrm>
            </p:grpSpPr>
            <p:sp>
              <p:nvSpPr>
                <p:cNvPr id="637973" name="AutoShape 21"/>
                <p:cNvSpPr>
                  <a:spLocks noChangeArrowheads="1"/>
                </p:cNvSpPr>
                <p:nvPr/>
              </p:nvSpPr>
              <p:spPr bwMode="auto">
                <a:xfrm flipH="1">
                  <a:off x="2607" y="3456"/>
                  <a:ext cx="903" cy="655"/>
                </a:xfrm>
                <a:prstGeom prst="rightArrow">
                  <a:avLst>
                    <a:gd name="adj1" fmla="val 53574"/>
                    <a:gd name="adj2" fmla="val 52321"/>
                  </a:avLst>
                </a:prstGeom>
                <a:solidFill>
                  <a:srgbClr val="C0C0C0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 lIns="82058" tIns="41029" rIns="82058" bIns="41029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37974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2687" y="3597"/>
                  <a:ext cx="977" cy="33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>
                  <a:outerShdw dist="12700" algn="ctr" rotWithShape="0">
                    <a:schemeClr val="bg1"/>
                  </a:outerShdw>
                </a:effectLst>
              </p:spPr>
              <p:txBody>
                <a:bodyPr lIns="82058" tIns="41029" rIns="82058" bIns="41029">
                  <a:spAutoFit/>
                </a:bodyPr>
                <a:lstStyle/>
                <a:p>
                  <a:pPr marL="103188" indent="-103188" algn="ctr" defTabSz="820738" eaLnBrk="0" hangingPunct="0">
                    <a:lnSpc>
                      <a:spcPct val="90000"/>
                    </a:lnSpc>
                  </a:pPr>
                  <a:r>
                    <a:rPr lang="en-US" sz="1400" dirty="0">
                      <a:solidFill>
                        <a:srgbClr val="00445C"/>
                      </a:solidFill>
                      <a:latin typeface="Arial" charset="0"/>
                    </a:rPr>
                    <a:t>Analyze</a:t>
                  </a:r>
                </a:p>
                <a:p>
                  <a:pPr marL="103188" indent="-103188" defTabSz="820738" eaLnBrk="0" hangingPunct="0">
                    <a:lnSpc>
                      <a:spcPct val="90000"/>
                    </a:lnSpc>
                  </a:pPr>
                  <a:r>
                    <a:rPr lang="en-US" sz="1400" dirty="0">
                      <a:solidFill>
                        <a:srgbClr val="00445C"/>
                      </a:solidFill>
                      <a:latin typeface="Arial" charset="0"/>
                    </a:rPr>
                    <a:t>Performance</a:t>
                  </a:r>
                </a:p>
              </p:txBody>
            </p:sp>
          </p:grpSp>
          <p:pic>
            <p:nvPicPr>
              <p:cNvPr id="637975" name="Picture 23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981" y="1492"/>
                <a:ext cx="1559" cy="1808"/>
              </a:xfrm>
              <a:prstGeom prst="rect">
                <a:avLst/>
              </a:prstGeom>
              <a:noFill/>
            </p:spPr>
          </p:pic>
          <p:sp>
            <p:nvSpPr>
              <p:cNvPr id="637978" name="Text Box 26"/>
              <p:cNvSpPr txBox="1">
                <a:spLocks noChangeArrowheads="1"/>
              </p:cNvSpPr>
              <p:nvPr/>
            </p:nvSpPr>
            <p:spPr bwMode="auto">
              <a:xfrm>
                <a:off x="1184" y="3286"/>
                <a:ext cx="1037" cy="576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solidFill>
                  <a:srgbClr val="00B0F0"/>
                </a:solidFill>
                <a:miter lim="800000"/>
                <a:headEnd/>
                <a:tailEnd/>
              </a:ln>
              <a:effectLst/>
            </p:spPr>
            <p:txBody>
              <a:bodyPr wrap="square" lIns="8206" tIns="8206" rIns="8206" bIns="8206" anchor="ctr">
                <a:spAutoFit/>
              </a:bodyPr>
              <a:lstStyle/>
              <a:p>
                <a:pPr marL="103188" indent="-103188" algn="ctr" defTabSz="820738" eaLnBrk="0" hangingPunct="0">
                  <a:lnSpc>
                    <a:spcPct val="90000"/>
                  </a:lnSpc>
                </a:pPr>
                <a:r>
                  <a:rPr lang="en-US" sz="1600" b="1" dirty="0">
                    <a:solidFill>
                      <a:srgbClr val="3E1F00"/>
                    </a:solidFill>
                    <a:latin typeface="Arial" charset="0"/>
                  </a:rPr>
                  <a:t>Develop, Reward,</a:t>
                </a:r>
              </a:p>
              <a:p>
                <a:pPr marL="103188" indent="-103188" algn="ctr" defTabSz="820738" eaLnBrk="0" hangingPunct="0">
                  <a:lnSpc>
                    <a:spcPct val="90000"/>
                  </a:lnSpc>
                </a:pPr>
                <a:r>
                  <a:rPr lang="en-US" sz="1600" b="1" dirty="0">
                    <a:solidFill>
                      <a:srgbClr val="3E1F00"/>
                    </a:solidFill>
                    <a:latin typeface="Arial" charset="0"/>
                  </a:rPr>
                  <a:t>and Recognize</a:t>
                </a:r>
              </a:p>
            </p:txBody>
          </p:sp>
          <p:sp>
            <p:nvSpPr>
              <p:cNvPr id="637979" name="Line 27"/>
              <p:cNvSpPr>
                <a:spLocks noChangeShapeType="1"/>
              </p:cNvSpPr>
              <p:nvPr/>
            </p:nvSpPr>
            <p:spPr bwMode="auto">
              <a:xfrm>
                <a:off x="1431" y="2493"/>
                <a:ext cx="594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>
                  <a:ln>
                    <a:solidFill>
                      <a:srgbClr val="FFFF00"/>
                    </a:solidFill>
                  </a:ln>
                </a:endParaRPr>
              </a:p>
            </p:txBody>
          </p:sp>
          <p:sp>
            <p:nvSpPr>
              <p:cNvPr id="637980" name="Line 28"/>
              <p:cNvSpPr>
                <a:spLocks noChangeShapeType="1"/>
              </p:cNvSpPr>
              <p:nvPr/>
            </p:nvSpPr>
            <p:spPr bwMode="auto">
              <a:xfrm>
                <a:off x="3479" y="2493"/>
                <a:ext cx="593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>
                  <a:ln>
                    <a:solidFill>
                      <a:srgbClr val="FFFF00"/>
                    </a:solidFill>
                  </a:ln>
                </a:endParaRPr>
              </a:p>
            </p:txBody>
          </p:sp>
          <p:sp>
            <p:nvSpPr>
              <p:cNvPr id="637981" name="Line 29"/>
              <p:cNvSpPr>
                <a:spLocks noChangeShapeType="1"/>
              </p:cNvSpPr>
              <p:nvPr/>
            </p:nvSpPr>
            <p:spPr bwMode="auto">
              <a:xfrm flipH="1">
                <a:off x="2088" y="2989"/>
                <a:ext cx="103" cy="28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7982" name="Line 30"/>
              <p:cNvSpPr>
                <a:spLocks noChangeShapeType="1"/>
              </p:cNvSpPr>
              <p:nvPr/>
            </p:nvSpPr>
            <p:spPr bwMode="auto">
              <a:xfrm>
                <a:off x="3309" y="3001"/>
                <a:ext cx="121" cy="25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7985" name="Text Box 33"/>
              <p:cNvSpPr txBox="1">
                <a:spLocks noChangeArrowheads="1"/>
              </p:cNvSpPr>
              <p:nvPr/>
            </p:nvSpPr>
            <p:spPr bwMode="auto">
              <a:xfrm>
                <a:off x="2241" y="970"/>
                <a:ext cx="1037" cy="461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38100">
                <a:solidFill>
                  <a:srgbClr val="FFC000"/>
                </a:solidFill>
                <a:miter lim="800000"/>
                <a:headEnd/>
                <a:tailEnd/>
              </a:ln>
              <a:effectLst/>
            </p:spPr>
            <p:txBody>
              <a:bodyPr lIns="8206" tIns="8206" rIns="8206" bIns="8206" anchor="ctr">
                <a:spAutoFit/>
              </a:bodyPr>
              <a:lstStyle/>
              <a:p>
                <a:pPr marL="103188" indent="-103188" algn="ctr" defTabSz="820738" eaLnBrk="0" hangingPunct="0">
                  <a:lnSpc>
                    <a:spcPct val="90000"/>
                  </a:lnSpc>
                </a:pPr>
                <a:r>
                  <a:rPr lang="en-US" sz="1600" b="1" dirty="0">
                    <a:solidFill>
                      <a:srgbClr val="3E1F00"/>
                    </a:solidFill>
                    <a:latin typeface="Arial" charset="0"/>
                  </a:rPr>
                  <a:t>Set Direction</a:t>
                </a:r>
              </a:p>
            </p:txBody>
          </p:sp>
          <p:grpSp>
            <p:nvGrpSpPr>
              <p:cNvPr id="9" name="Group 34"/>
              <p:cNvGrpSpPr>
                <a:grpSpLocks/>
              </p:cNvGrpSpPr>
              <p:nvPr/>
            </p:nvGrpSpPr>
            <p:grpSpPr bwMode="auto">
              <a:xfrm>
                <a:off x="4115" y="2149"/>
                <a:ext cx="1120" cy="474"/>
                <a:chOff x="4687" y="2317"/>
                <a:chExt cx="1232" cy="537"/>
              </a:xfrm>
            </p:grpSpPr>
            <p:sp>
              <p:nvSpPr>
                <p:cNvPr id="637987" name="Rectangle 35"/>
                <p:cNvSpPr>
                  <a:spLocks noChangeArrowheads="1"/>
                </p:cNvSpPr>
                <p:nvPr/>
              </p:nvSpPr>
              <p:spPr bwMode="auto">
                <a:xfrm>
                  <a:off x="4687" y="2317"/>
                  <a:ext cx="1230" cy="537"/>
                </a:xfrm>
                <a:prstGeom prst="rect">
                  <a:avLst/>
                </a:prstGeom>
                <a:solidFill>
                  <a:srgbClr val="FFFFCC"/>
                </a:solidFill>
                <a:ln w="28575">
                  <a:solidFill>
                    <a:srgbClr val="00B050"/>
                  </a:solidFill>
                  <a:miter lim="800000"/>
                  <a:headEnd/>
                  <a:tailEnd/>
                </a:ln>
                <a:effectLst/>
              </p:spPr>
              <p:txBody>
                <a:bodyPr lIns="8206" tIns="8206" rIns="8206" bIns="8206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37988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4694" y="2422"/>
                  <a:ext cx="1225" cy="32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lIns="8206" tIns="8206" rIns="8206" bIns="8206">
                  <a:spAutoFit/>
                </a:bodyPr>
                <a:lstStyle/>
                <a:p>
                  <a:pPr marL="103188" indent="-103188" algn="ctr" defTabSz="820738" eaLnBrk="0" hangingPunct="0">
                    <a:lnSpc>
                      <a:spcPct val="90000"/>
                    </a:lnSpc>
                  </a:pPr>
                  <a:r>
                    <a:rPr lang="en-US" sz="1600" b="1">
                      <a:solidFill>
                        <a:srgbClr val="3E1F00"/>
                      </a:solidFill>
                      <a:latin typeface="Arial" charset="0"/>
                    </a:rPr>
                    <a:t>Organize, Plan, and Align</a:t>
                  </a:r>
                </a:p>
              </p:txBody>
            </p:sp>
          </p:grpSp>
          <p:sp>
            <p:nvSpPr>
              <p:cNvPr id="637991" name="Text Box 39"/>
              <p:cNvSpPr txBox="1">
                <a:spLocks noChangeArrowheads="1"/>
              </p:cNvSpPr>
              <p:nvPr/>
            </p:nvSpPr>
            <p:spPr bwMode="auto">
              <a:xfrm>
                <a:off x="3072" y="3286"/>
                <a:ext cx="979" cy="576"/>
              </a:xfrm>
              <a:prstGeom prst="rect">
                <a:avLst/>
              </a:prstGeom>
              <a:solidFill>
                <a:schemeClr val="accent2"/>
              </a:solidFill>
              <a:ln w="28575">
                <a:solidFill>
                  <a:srgbClr val="FFC000"/>
                </a:solidFill>
                <a:miter lim="800000"/>
                <a:headEnd/>
                <a:tailEnd/>
              </a:ln>
              <a:effectLst/>
            </p:spPr>
            <p:txBody>
              <a:bodyPr lIns="8206" tIns="8206" rIns="8206" bIns="8206" anchor="ctr">
                <a:spAutoFit/>
              </a:bodyPr>
              <a:lstStyle/>
              <a:p>
                <a:pPr marL="103188" indent="-103188" defTabSz="820738" eaLnBrk="0" hangingPunct="0">
                  <a:lnSpc>
                    <a:spcPct val="90000"/>
                  </a:lnSpc>
                </a:pPr>
                <a:r>
                  <a:rPr lang="en-US" sz="1600" b="1" dirty="0">
                    <a:solidFill>
                      <a:srgbClr val="3E1F00"/>
                    </a:solidFill>
                    <a:latin typeface="Arial" charset="0"/>
                  </a:rPr>
                  <a:t>Perform to Plan</a:t>
                </a:r>
              </a:p>
            </p:txBody>
          </p:sp>
          <p:sp>
            <p:nvSpPr>
              <p:cNvPr id="637992" name="AutoShape 40"/>
              <p:cNvSpPr>
                <a:spLocks noChangeArrowheads="1"/>
              </p:cNvSpPr>
              <p:nvPr/>
            </p:nvSpPr>
            <p:spPr bwMode="auto">
              <a:xfrm rot="5400000">
                <a:off x="4239" y="1446"/>
                <a:ext cx="910" cy="510"/>
              </a:xfrm>
              <a:prstGeom prst="rightArrow">
                <a:avLst>
                  <a:gd name="adj1" fmla="val 49648"/>
                  <a:gd name="adj2" fmla="val 65532"/>
                </a:avLst>
              </a:prstGeom>
              <a:solidFill>
                <a:srgbClr val="C0C0C0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7993" name="Text Box 41"/>
              <p:cNvSpPr txBox="1">
                <a:spLocks noChangeArrowheads="1"/>
              </p:cNvSpPr>
              <p:nvPr/>
            </p:nvSpPr>
            <p:spPr bwMode="gray">
              <a:xfrm>
                <a:off x="2211" y="1604"/>
                <a:ext cx="1114" cy="46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rgbClr val="00445C"/>
                </a:outerShdw>
              </a:effectLst>
            </p:spPr>
            <p:txBody>
              <a:bodyPr lIns="82058" tIns="41029" rIns="82058" bIns="41029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marL="103188" indent="-103188" algn="ctr" defTabSz="820738" eaLnBrk="0" hangingPunct="0">
                  <a:lnSpc>
                    <a:spcPct val="90000"/>
                  </a:lnSpc>
                </a:pPr>
                <a:r>
                  <a:rPr lang="en-US" sz="1200" b="1" dirty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rial" charset="0"/>
                  </a:rPr>
                  <a:t>Stakeholder</a:t>
                </a:r>
              </a:p>
              <a:p>
                <a:pPr marL="103188" indent="-103188" algn="ctr" defTabSz="820738" eaLnBrk="0" hangingPunct="0">
                  <a:lnSpc>
                    <a:spcPct val="90000"/>
                  </a:lnSpc>
                </a:pPr>
                <a:r>
                  <a:rPr lang="en-US" sz="1200" b="1" dirty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rial" charset="0"/>
                  </a:rPr>
                  <a:t>Requirements</a:t>
                </a:r>
              </a:p>
              <a:p>
                <a:pPr marL="103188" indent="-103188" algn="ctr" defTabSz="820738" eaLnBrk="0" hangingPunct="0">
                  <a:lnSpc>
                    <a:spcPct val="90000"/>
                  </a:lnSpc>
                </a:pPr>
                <a:r>
                  <a:rPr lang="en-US" sz="1200" b="1" dirty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rial" charset="0"/>
                  </a:rPr>
                  <a:t>and</a:t>
                </a:r>
              </a:p>
              <a:p>
                <a:pPr marL="103188" indent="-103188" algn="ctr" defTabSz="820738" eaLnBrk="0" hangingPunct="0">
                  <a:lnSpc>
                    <a:spcPct val="90000"/>
                  </a:lnSpc>
                </a:pPr>
                <a:r>
                  <a:rPr lang="en-US" sz="1200" b="1" dirty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rial" charset="0"/>
                  </a:rPr>
                  <a:t>Expectations</a:t>
                </a:r>
              </a:p>
            </p:txBody>
          </p:sp>
          <p:sp>
            <p:nvSpPr>
              <p:cNvPr id="637996" name="Text Box 44"/>
              <p:cNvSpPr txBox="1">
                <a:spLocks noChangeArrowheads="1"/>
              </p:cNvSpPr>
              <p:nvPr/>
            </p:nvSpPr>
            <p:spPr bwMode="auto">
              <a:xfrm>
                <a:off x="260" y="2170"/>
                <a:ext cx="1094" cy="461"/>
              </a:xfrm>
              <a:prstGeom prst="rect">
                <a:avLst/>
              </a:prstGeom>
              <a:solidFill>
                <a:srgbClr val="92D050"/>
              </a:solidFill>
              <a:ln w="28575">
                <a:solidFill>
                  <a:srgbClr val="FFC000"/>
                </a:solidFill>
                <a:miter lim="800000"/>
                <a:headEnd/>
                <a:tailEnd/>
              </a:ln>
              <a:effectLst/>
            </p:spPr>
            <p:txBody>
              <a:bodyPr lIns="8206" tIns="8206" rIns="8206" bIns="8206" anchor="ctr">
                <a:spAutoFit/>
              </a:bodyPr>
              <a:lstStyle/>
              <a:p>
                <a:pPr marL="103188" indent="-103188" algn="ctr" defTabSz="820738" eaLnBrk="0" hangingPunct="0">
                  <a:lnSpc>
                    <a:spcPct val="90000"/>
                  </a:lnSpc>
                </a:pPr>
                <a:r>
                  <a:rPr lang="en-US" sz="1600" b="1" dirty="0">
                    <a:solidFill>
                      <a:srgbClr val="3E1F00"/>
                    </a:solidFill>
                    <a:latin typeface="Arial" charset="0"/>
                  </a:rPr>
                  <a:t>Learn and Improve</a:t>
                </a:r>
              </a:p>
            </p:txBody>
          </p:sp>
          <p:sp>
            <p:nvSpPr>
              <p:cNvPr id="637997" name="Text Box 45"/>
              <p:cNvSpPr txBox="1">
                <a:spLocks noChangeArrowheads="1"/>
              </p:cNvSpPr>
              <p:nvPr/>
            </p:nvSpPr>
            <p:spPr bwMode="auto">
              <a:xfrm>
                <a:off x="2331" y="2179"/>
                <a:ext cx="818" cy="65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82058" tIns="41029" rIns="82058" bIns="41029">
                <a:spAutoFit/>
              </a:bodyPr>
              <a:lstStyle/>
              <a:p>
                <a:pPr algn="ctr" defTabSz="820738" eaLnBrk="0" hangingPunct="0">
                  <a:lnSpc>
                    <a:spcPct val="90000"/>
                  </a:lnSpc>
                </a:pPr>
                <a:r>
                  <a:rPr lang="en-US" sz="1400" b="1" dirty="0">
                    <a:solidFill>
                      <a:schemeClr val="bg2"/>
                    </a:solidFill>
                    <a:latin typeface="Arial" charset="0"/>
                  </a:rPr>
                  <a:t>Customer</a:t>
                </a:r>
              </a:p>
              <a:p>
                <a:pPr algn="ctr" defTabSz="820738" eaLnBrk="0" hangingPunct="0">
                  <a:lnSpc>
                    <a:spcPct val="90000"/>
                  </a:lnSpc>
                </a:pPr>
                <a:r>
                  <a:rPr lang="en-US" sz="1400" b="1" dirty="0">
                    <a:solidFill>
                      <a:schemeClr val="bg2"/>
                    </a:solidFill>
                    <a:latin typeface="Arial" charset="0"/>
                  </a:rPr>
                  <a:t>Work Force</a:t>
                </a:r>
              </a:p>
              <a:p>
                <a:pPr algn="ctr" defTabSz="820738" eaLnBrk="0" hangingPunct="0">
                  <a:lnSpc>
                    <a:spcPct val="90000"/>
                  </a:lnSpc>
                </a:pPr>
                <a:r>
                  <a:rPr lang="en-US" sz="1400" b="1" dirty="0">
                    <a:solidFill>
                      <a:schemeClr val="bg2"/>
                    </a:solidFill>
                    <a:latin typeface="Arial" charset="0"/>
                  </a:rPr>
                  <a:t>Suppliers</a:t>
                </a:r>
              </a:p>
              <a:p>
                <a:pPr algn="ctr" defTabSz="820738" eaLnBrk="0" hangingPunct="0">
                  <a:lnSpc>
                    <a:spcPct val="90000"/>
                  </a:lnSpc>
                </a:pPr>
                <a:r>
                  <a:rPr lang="en-US" sz="1400" b="1" dirty="0">
                    <a:solidFill>
                      <a:schemeClr val="bg2"/>
                    </a:solidFill>
                    <a:latin typeface="Arial" charset="0"/>
                  </a:rPr>
                  <a:t>Community</a:t>
                </a:r>
              </a:p>
              <a:p>
                <a:pPr algn="ctr" defTabSz="820738" eaLnBrk="0" hangingPunct="0">
                  <a:lnSpc>
                    <a:spcPct val="90000"/>
                  </a:lnSpc>
                </a:pPr>
                <a:r>
                  <a:rPr lang="en-US" sz="1400" b="1" dirty="0">
                    <a:solidFill>
                      <a:schemeClr val="bg2"/>
                    </a:solidFill>
                    <a:latin typeface="Arial" charset="0"/>
                  </a:rPr>
                  <a:t>Shareholders</a:t>
                </a:r>
              </a:p>
            </p:txBody>
          </p:sp>
          <p:sp>
            <p:nvSpPr>
              <p:cNvPr id="638002" name="Text Box 50"/>
              <p:cNvSpPr txBox="1">
                <a:spLocks noChangeArrowheads="1"/>
              </p:cNvSpPr>
              <p:nvPr/>
            </p:nvSpPr>
            <p:spPr bwMode="auto">
              <a:xfrm>
                <a:off x="4032" y="1968"/>
                <a:ext cx="480" cy="17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/>
                  <a:t>Plan</a:t>
                </a:r>
              </a:p>
            </p:txBody>
          </p:sp>
          <p:sp>
            <p:nvSpPr>
              <p:cNvPr id="638003" name="Text Box 51"/>
              <p:cNvSpPr txBox="1">
                <a:spLocks noChangeArrowheads="1"/>
              </p:cNvSpPr>
              <p:nvPr/>
            </p:nvSpPr>
            <p:spPr bwMode="auto">
              <a:xfrm>
                <a:off x="1584" y="3024"/>
                <a:ext cx="432" cy="17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/>
                  <a:t>Action</a:t>
                </a:r>
              </a:p>
            </p:txBody>
          </p:sp>
          <p:sp>
            <p:nvSpPr>
              <p:cNvPr id="638005" name="Text Box 53"/>
              <p:cNvSpPr txBox="1">
                <a:spLocks noChangeArrowheads="1"/>
              </p:cNvSpPr>
              <p:nvPr/>
            </p:nvSpPr>
            <p:spPr bwMode="auto">
              <a:xfrm>
                <a:off x="3552" y="3072"/>
                <a:ext cx="288" cy="17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/>
                  <a:t>Do</a:t>
                </a:r>
              </a:p>
            </p:txBody>
          </p:sp>
          <p:sp>
            <p:nvSpPr>
              <p:cNvPr id="638006" name="Text Box 54"/>
              <p:cNvSpPr txBox="1">
                <a:spLocks noChangeArrowheads="1"/>
              </p:cNvSpPr>
              <p:nvPr/>
            </p:nvSpPr>
            <p:spPr bwMode="auto">
              <a:xfrm>
                <a:off x="3216" y="1488"/>
                <a:ext cx="480" cy="17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/>
                  <a:t>Plan</a:t>
                </a:r>
              </a:p>
            </p:txBody>
          </p:sp>
        </p:grpSp>
        <p:sp>
          <p:nvSpPr>
            <p:cNvPr id="638007" name="Text Box 55"/>
            <p:cNvSpPr txBox="1">
              <a:spLocks noChangeArrowheads="1"/>
            </p:cNvSpPr>
            <p:nvPr/>
          </p:nvSpPr>
          <p:spPr bwMode="auto">
            <a:xfrm>
              <a:off x="3165" y="3800"/>
              <a:ext cx="843" cy="4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dirty="0" err="1"/>
                <a:t>Kesesuaian</a:t>
              </a:r>
              <a:r>
                <a:rPr lang="en-US" sz="1200" dirty="0"/>
                <a:t> </a:t>
              </a:r>
              <a:r>
                <a:rPr lang="en-US" sz="1200" dirty="0" err="1"/>
                <a:t>hasil</a:t>
              </a:r>
              <a:r>
                <a:rPr lang="en-US" sz="1200" dirty="0"/>
                <a:t> </a:t>
              </a:r>
              <a:r>
                <a:rPr lang="en-US" sz="1200" dirty="0" err="1"/>
                <a:t>terhadap</a:t>
              </a:r>
              <a:r>
                <a:rPr lang="en-US" sz="1200" dirty="0"/>
                <a:t> yang </a:t>
              </a:r>
              <a:r>
                <a:rPr lang="en-US" sz="1200" dirty="0" err="1"/>
                <a:t>direncanakan</a:t>
              </a:r>
              <a:endParaRPr lang="en-US" sz="1200" dirty="0"/>
            </a:p>
          </p:txBody>
        </p:sp>
        <p:sp>
          <p:nvSpPr>
            <p:cNvPr id="638008" name="Text Box 56"/>
            <p:cNvSpPr txBox="1">
              <a:spLocks noChangeArrowheads="1"/>
            </p:cNvSpPr>
            <p:nvPr/>
          </p:nvSpPr>
          <p:spPr bwMode="auto">
            <a:xfrm>
              <a:off x="2205" y="3793"/>
              <a:ext cx="918" cy="5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dirty="0" err="1"/>
                <a:t>Evaluasai</a:t>
              </a:r>
              <a:r>
                <a:rPr lang="en-US" sz="1200" dirty="0"/>
                <a:t> </a:t>
              </a:r>
              <a:r>
                <a:rPr lang="en-US" sz="1200" dirty="0" err="1"/>
                <a:t>dan</a:t>
              </a:r>
              <a:r>
                <a:rPr lang="en-US" sz="1200" dirty="0"/>
                <a:t> </a:t>
              </a:r>
              <a:r>
                <a:rPr lang="en-US" sz="1200" dirty="0" err="1"/>
                <a:t>pengukuran</a:t>
              </a:r>
              <a:r>
                <a:rPr lang="en-US" sz="1200" dirty="0"/>
                <a:t> </a:t>
              </a:r>
              <a:r>
                <a:rPr lang="en-US" sz="1200" dirty="0" err="1"/>
                <a:t>guna</a:t>
              </a:r>
              <a:r>
                <a:rPr lang="en-US" sz="1200" dirty="0"/>
                <a:t> </a:t>
              </a:r>
              <a:r>
                <a:rPr lang="en-US" sz="1200" dirty="0" err="1"/>
                <a:t>mengenali</a:t>
              </a:r>
              <a:r>
                <a:rPr lang="en-US" sz="1200" dirty="0"/>
                <a:t> gab performance</a:t>
              </a:r>
            </a:p>
          </p:txBody>
        </p:sp>
        <p:sp>
          <p:nvSpPr>
            <p:cNvPr id="638009" name="Text Box 57"/>
            <p:cNvSpPr txBox="1">
              <a:spLocks noChangeArrowheads="1"/>
            </p:cNvSpPr>
            <p:nvPr/>
          </p:nvSpPr>
          <p:spPr bwMode="auto">
            <a:xfrm>
              <a:off x="144" y="3648"/>
              <a:ext cx="1056" cy="4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dirty="0" err="1"/>
                <a:t>Membangun</a:t>
              </a:r>
              <a:r>
                <a:rPr lang="en-US" sz="1200" dirty="0"/>
                <a:t> </a:t>
              </a:r>
              <a:r>
                <a:rPr lang="en-US" sz="1200" dirty="0" err="1"/>
                <a:t>Motivasi</a:t>
              </a:r>
              <a:r>
                <a:rPr lang="en-US" sz="1200" dirty="0"/>
                <a:t> </a:t>
              </a:r>
              <a:r>
                <a:rPr lang="en-US" sz="1200" dirty="0" err="1"/>
                <a:t>melalui</a:t>
              </a:r>
              <a:r>
                <a:rPr lang="en-US" sz="1200" dirty="0"/>
                <a:t> </a:t>
              </a:r>
              <a:r>
                <a:rPr lang="en-US" sz="1200" dirty="0" err="1"/>
                <a:t>pemberian</a:t>
              </a:r>
              <a:r>
                <a:rPr lang="en-US" sz="1200" dirty="0"/>
                <a:t> reward &amp;recognize</a:t>
              </a:r>
            </a:p>
          </p:txBody>
        </p:sp>
        <p:sp>
          <p:nvSpPr>
            <p:cNvPr id="638010" name="Text Box 58"/>
            <p:cNvSpPr txBox="1">
              <a:spLocks noChangeArrowheads="1"/>
            </p:cNvSpPr>
            <p:nvPr/>
          </p:nvSpPr>
          <p:spPr bwMode="auto">
            <a:xfrm>
              <a:off x="4800" y="2688"/>
              <a:ext cx="840" cy="11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 err="1"/>
                <a:t>Membekali</a:t>
              </a:r>
              <a:r>
                <a:rPr lang="en-US" sz="1200" dirty="0"/>
                <a:t> </a:t>
              </a:r>
              <a:r>
                <a:rPr lang="en-US" sz="1200" dirty="0" err="1"/>
                <a:t>seluruh</a:t>
              </a:r>
              <a:r>
                <a:rPr lang="en-US" sz="1200" dirty="0"/>
                <a:t> </a:t>
              </a:r>
              <a:r>
                <a:rPr lang="en-US" sz="1200" dirty="0" err="1"/>
                <a:t>employe</a:t>
              </a:r>
              <a:r>
                <a:rPr lang="en-US" sz="1200" dirty="0"/>
                <a:t> dg </a:t>
              </a:r>
              <a:r>
                <a:rPr lang="en-US" sz="1200" dirty="0" err="1"/>
                <a:t>hal-hal</a:t>
              </a:r>
              <a:r>
                <a:rPr lang="en-US" sz="1200" dirty="0"/>
                <a:t> yang </a:t>
              </a:r>
              <a:r>
                <a:rPr lang="en-US" sz="1200" dirty="0" err="1"/>
                <a:t>merupakan</a:t>
              </a:r>
              <a:r>
                <a:rPr lang="en-US" sz="1200" dirty="0"/>
                <a:t> </a:t>
              </a:r>
              <a:r>
                <a:rPr lang="en-US" sz="1200" dirty="0" err="1"/>
                <a:t>potensial</a:t>
              </a:r>
              <a:r>
                <a:rPr lang="en-US" sz="1200" dirty="0"/>
                <a:t> gab </a:t>
              </a:r>
              <a:r>
                <a:rPr lang="en-US" sz="1200" dirty="0" err="1"/>
                <a:t>untuk</a:t>
              </a:r>
              <a:r>
                <a:rPr lang="en-US" sz="1200" dirty="0"/>
                <a:t> </a:t>
              </a:r>
              <a:r>
                <a:rPr lang="en-US" sz="1200" dirty="0" err="1"/>
                <a:t>menuju</a:t>
              </a:r>
              <a:r>
                <a:rPr lang="en-US" sz="1200" dirty="0"/>
                <a:t> </a:t>
              </a:r>
              <a:r>
                <a:rPr lang="en-US" sz="1200" dirty="0" err="1"/>
                <a:t>Visi</a:t>
              </a:r>
              <a:r>
                <a:rPr lang="en-US" sz="1200" dirty="0"/>
                <a:t>/</a:t>
              </a:r>
              <a:r>
                <a:rPr lang="en-US" sz="1200" dirty="0" err="1"/>
                <a:t>Misi</a:t>
              </a:r>
              <a:endParaRPr lang="en-US" sz="1200" dirty="0"/>
            </a:p>
            <a:p>
              <a:pPr>
                <a:spcBef>
                  <a:spcPct val="50000"/>
                </a:spcBef>
              </a:pPr>
              <a:r>
                <a:rPr lang="en-US" sz="1200" dirty="0" err="1"/>
                <a:t>Melakukan</a:t>
              </a:r>
              <a:r>
                <a:rPr lang="en-US" sz="1200" dirty="0"/>
                <a:t> </a:t>
              </a:r>
              <a:r>
                <a:rPr lang="en-US" sz="1200" dirty="0" err="1"/>
                <a:t>inovasi</a:t>
              </a:r>
              <a:endParaRPr lang="en-US" sz="1200" dirty="0"/>
            </a:p>
          </p:txBody>
        </p:sp>
        <p:sp>
          <p:nvSpPr>
            <p:cNvPr id="638011" name="Text Box 59"/>
            <p:cNvSpPr txBox="1">
              <a:spLocks noChangeArrowheads="1"/>
            </p:cNvSpPr>
            <p:nvPr/>
          </p:nvSpPr>
          <p:spPr bwMode="auto">
            <a:xfrm>
              <a:off x="4782" y="672"/>
              <a:ext cx="960" cy="11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</a:pPr>
              <a:r>
                <a:rPr lang="en-US" sz="1200" dirty="0" err="1"/>
                <a:t>Bgm</a:t>
              </a:r>
              <a:r>
                <a:rPr lang="en-US" sz="1200" dirty="0"/>
                <a:t> </a:t>
              </a:r>
              <a:r>
                <a:rPr lang="en-US" sz="1200" dirty="0" err="1"/>
                <a:t>mengorganisir</a:t>
              </a:r>
              <a:r>
                <a:rPr lang="en-US" sz="1200" dirty="0"/>
                <a:t> </a:t>
              </a:r>
              <a:r>
                <a:rPr lang="en-US" sz="1200" dirty="0" err="1"/>
                <a:t>dalam</a:t>
              </a:r>
              <a:r>
                <a:rPr lang="en-US" sz="1200" dirty="0"/>
                <a:t> </a:t>
              </a:r>
              <a:r>
                <a:rPr lang="en-US" sz="1200" dirty="0" err="1"/>
                <a:t>rangka</a:t>
              </a:r>
              <a:r>
                <a:rPr lang="en-US" sz="1200" dirty="0"/>
                <a:t> </a:t>
              </a:r>
              <a:r>
                <a:rPr lang="en-US" sz="1200" dirty="0" err="1"/>
                <a:t>mencapai</a:t>
              </a:r>
              <a:r>
                <a:rPr lang="en-US" sz="1200" dirty="0"/>
                <a:t> </a:t>
              </a:r>
              <a:r>
                <a:rPr lang="en-US" sz="1200" dirty="0" err="1"/>
                <a:t>visi</a:t>
              </a:r>
              <a:r>
                <a:rPr lang="en-US" sz="1200" dirty="0"/>
                <a:t>/ </a:t>
              </a:r>
              <a:r>
                <a:rPr lang="en-US" sz="1200" dirty="0" err="1"/>
                <a:t>Visi</a:t>
              </a:r>
              <a:r>
                <a:rPr lang="en-US" sz="1200" dirty="0"/>
                <a:t>, unit / </a:t>
              </a:r>
              <a:r>
                <a:rPr lang="en-US" sz="1200" dirty="0" err="1"/>
                <a:t>individu</a:t>
              </a:r>
              <a:r>
                <a:rPr lang="en-US" sz="1200" dirty="0"/>
                <a:t> </a:t>
              </a:r>
              <a:r>
                <a:rPr lang="en-US" sz="1200" dirty="0" err="1"/>
                <a:t>yg</a:t>
              </a:r>
              <a:r>
                <a:rPr lang="en-US" sz="1200" dirty="0"/>
                <a:t> </a:t>
              </a:r>
              <a:r>
                <a:rPr lang="en-US" sz="1200" dirty="0" err="1"/>
                <a:t>tdk</a:t>
              </a:r>
              <a:r>
                <a:rPr lang="en-US" sz="1200" dirty="0"/>
                <a:t> </a:t>
              </a:r>
              <a:r>
                <a:rPr lang="en-US" sz="1200" dirty="0" err="1"/>
                <a:t>sejalan</a:t>
              </a:r>
              <a:r>
                <a:rPr lang="en-US" sz="1200" dirty="0"/>
                <a:t> dg </a:t>
              </a:r>
              <a:r>
                <a:rPr lang="en-US" sz="1200" dirty="0" err="1"/>
                <a:t>arah</a:t>
              </a:r>
              <a:r>
                <a:rPr lang="en-US" sz="1200" dirty="0"/>
                <a:t> / </a:t>
              </a:r>
              <a:r>
                <a:rPr lang="en-US" sz="1200" dirty="0" err="1"/>
                <a:t>tujuan</a:t>
              </a:r>
              <a:r>
                <a:rPr lang="en-US" sz="1200" dirty="0"/>
                <a:t>, </a:t>
              </a:r>
              <a:r>
                <a:rPr lang="en-US" sz="1200" dirty="0" err="1"/>
                <a:t>sehingga</a:t>
              </a:r>
              <a:r>
                <a:rPr lang="en-US" sz="1200" dirty="0"/>
                <a:t> </a:t>
              </a:r>
              <a:r>
                <a:rPr lang="en-US" sz="1200" dirty="0" err="1"/>
                <a:t>proses</a:t>
              </a:r>
              <a:r>
                <a:rPr lang="en-US" sz="1200" dirty="0"/>
                <a:t> </a:t>
              </a:r>
              <a:r>
                <a:rPr lang="en-US" sz="1200" dirty="0" err="1"/>
                <a:t>internalisasi</a:t>
              </a:r>
              <a:r>
                <a:rPr lang="en-US" sz="1200" dirty="0"/>
                <a:t> </a:t>
              </a:r>
              <a:r>
                <a:rPr lang="en-US" sz="1200" dirty="0" err="1"/>
                <a:t>Visi</a:t>
              </a:r>
              <a:r>
                <a:rPr lang="en-US" sz="1200" dirty="0"/>
                <a:t>, </a:t>
              </a:r>
              <a:r>
                <a:rPr lang="en-US" sz="1200" dirty="0" err="1"/>
                <a:t>Misi</a:t>
              </a:r>
              <a:r>
                <a:rPr lang="en-US" sz="1200" dirty="0"/>
                <a:t> </a:t>
              </a:r>
              <a:r>
                <a:rPr lang="en-US" sz="1200" dirty="0" err="1"/>
                <a:t>Sasaran</a:t>
              </a:r>
              <a:r>
                <a:rPr lang="en-US" sz="1200" dirty="0"/>
                <a:t> </a:t>
              </a:r>
              <a:r>
                <a:rPr lang="en-US" sz="1200" dirty="0" err="1"/>
                <a:t>itu</a:t>
              </a:r>
              <a:r>
                <a:rPr lang="en-US" sz="1200" dirty="0"/>
                <a:t> </a:t>
              </a:r>
              <a:r>
                <a:rPr lang="en-US" sz="1200" dirty="0" err="1"/>
                <a:t>menjadi</a:t>
              </a:r>
              <a:r>
                <a:rPr lang="en-US" sz="1200" dirty="0"/>
                <a:t> </a:t>
              </a:r>
              <a:r>
                <a:rPr lang="en-US" sz="1200" dirty="0" err="1"/>
                <a:t>penting</a:t>
              </a:r>
              <a:endParaRPr lang="en-US" sz="1200" dirty="0"/>
            </a:p>
          </p:txBody>
        </p:sp>
        <p:sp>
          <p:nvSpPr>
            <p:cNvPr id="638012" name="Text Box 60"/>
            <p:cNvSpPr txBox="1">
              <a:spLocks noChangeArrowheads="1"/>
            </p:cNvSpPr>
            <p:nvPr/>
          </p:nvSpPr>
          <p:spPr bwMode="auto">
            <a:xfrm>
              <a:off x="600" y="816"/>
              <a:ext cx="1056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dirty="0" err="1"/>
                <a:t>Terjadi</a:t>
              </a:r>
              <a:r>
                <a:rPr lang="en-US" sz="1200" dirty="0"/>
                <a:t> </a:t>
              </a:r>
              <a:r>
                <a:rPr lang="en-US" sz="1200" dirty="0" err="1"/>
                <a:t>perbaikan</a:t>
              </a:r>
              <a:r>
                <a:rPr lang="en-US" sz="1200" dirty="0"/>
                <a:t> </a:t>
              </a:r>
              <a:r>
                <a:rPr lang="en-US" sz="1200" dirty="0" err="1"/>
                <a:t>berkelanjutan</a:t>
              </a:r>
              <a:endParaRPr lang="en-US" sz="1200" dirty="0"/>
            </a:p>
          </p:txBody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917" y="1446613"/>
            <a:ext cx="8766175" cy="446881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428628"/>
            <a:ext cx="8229600" cy="967911"/>
          </a:xfrm>
          <a:prstGeom prst="rect">
            <a:avLst/>
          </a:prstGeom>
        </p:spPr>
        <p:txBody>
          <a:bodyPr lIns="91421" tIns="45711" rIns="91421" bIns="45711"/>
          <a:lstStyle/>
          <a:p>
            <a:pPr marL="54852" algn="ctr" defTabSz="914212" fontAlgn="auto">
              <a:spcAft>
                <a:spcPts val="0"/>
              </a:spcAft>
              <a:defRPr/>
            </a:pPr>
            <a:r>
              <a:rPr lang="nb-NO" sz="4200" b="1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Pengukuran Kinerja</a:t>
            </a:r>
            <a:endParaRPr lang="en-US" sz="3800" b="1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530500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99FF"/>
                </a:solidFill>
                <a:latin typeface="Arial Black" pitchFamily="34" charset="0"/>
              </a:rPr>
              <a:t>BISNIS</a:t>
            </a:r>
            <a:endParaRPr lang="en-US" b="1" dirty="0">
              <a:solidFill>
                <a:srgbClr val="0099FF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en-US" sz="4000" dirty="0" err="1" smtClean="0"/>
              <a:t>Bisnis</a:t>
            </a:r>
            <a:r>
              <a:rPr lang="en-US" sz="4000" dirty="0" smtClean="0"/>
              <a:t> </a:t>
            </a:r>
            <a:r>
              <a:rPr lang="en-US" sz="4000" dirty="0" err="1" smtClean="0"/>
              <a:t>adalah</a:t>
            </a:r>
            <a:r>
              <a:rPr lang="en-US" sz="4000" dirty="0" smtClean="0"/>
              <a:t> </a:t>
            </a:r>
            <a:r>
              <a:rPr lang="en-US" sz="4000" b="1" i="1" dirty="0" smtClean="0">
                <a:solidFill>
                  <a:srgbClr val="00B0F0"/>
                </a:solidFill>
              </a:rPr>
              <a:t>business</a:t>
            </a:r>
            <a:r>
              <a:rPr lang="en-US" sz="4000" dirty="0" smtClean="0"/>
              <a:t> </a:t>
            </a:r>
            <a:r>
              <a:rPr lang="en-US" sz="4000" dirty="0" err="1" smtClean="0"/>
              <a:t>yaitu</a:t>
            </a:r>
            <a:r>
              <a:rPr lang="en-US" sz="4000" dirty="0" smtClean="0"/>
              <a:t> </a:t>
            </a:r>
            <a:r>
              <a:rPr lang="en-US" sz="4000" dirty="0" err="1" smtClean="0"/>
              <a:t>kegiatan</a:t>
            </a:r>
            <a:r>
              <a:rPr lang="en-US" sz="4000" dirty="0" smtClean="0"/>
              <a:t> </a:t>
            </a:r>
            <a:r>
              <a:rPr lang="en-US" sz="4000" dirty="0" err="1" smtClean="0"/>
              <a:t>dengan</a:t>
            </a:r>
            <a:r>
              <a:rPr lang="en-US" sz="4000" dirty="0" smtClean="0"/>
              <a:t> </a:t>
            </a:r>
            <a:r>
              <a:rPr lang="en-US" sz="4000" dirty="0" err="1" smtClean="0"/>
              <a:t>menggunakan</a:t>
            </a:r>
            <a:r>
              <a:rPr lang="en-US" sz="4000" dirty="0" smtClean="0"/>
              <a:t> modal </a:t>
            </a:r>
            <a:r>
              <a:rPr lang="en-US" sz="4000" dirty="0" err="1" smtClean="0"/>
              <a:t>tertentu</a:t>
            </a:r>
            <a:r>
              <a:rPr lang="en-US" sz="4000" dirty="0" smtClean="0"/>
              <a:t> </a:t>
            </a:r>
            <a:r>
              <a:rPr lang="en-US" sz="4000" dirty="0" err="1" smtClean="0"/>
              <a:t>untuk</a:t>
            </a:r>
            <a:r>
              <a:rPr lang="en-US" sz="4000" dirty="0" smtClean="0"/>
              <a:t> </a:t>
            </a:r>
            <a:r>
              <a:rPr lang="en-US" sz="4000" dirty="0" err="1" smtClean="0"/>
              <a:t>memperoleh</a:t>
            </a:r>
            <a:r>
              <a:rPr lang="en-US" sz="4000" dirty="0" smtClean="0"/>
              <a:t> </a:t>
            </a:r>
            <a:r>
              <a:rPr lang="en-US" sz="4000" dirty="0" err="1" smtClean="0"/>
              <a:t>laba</a:t>
            </a:r>
            <a:r>
              <a:rPr lang="en-US" sz="4000" dirty="0" smtClean="0"/>
              <a:t>, </a:t>
            </a:r>
            <a:r>
              <a:rPr lang="en-US" sz="4000" dirty="0" err="1" smtClean="0"/>
              <a:t>seperti</a:t>
            </a:r>
            <a:r>
              <a:rPr lang="en-US" sz="4000" dirty="0" smtClean="0"/>
              <a:t> </a:t>
            </a:r>
            <a:r>
              <a:rPr lang="en-US" sz="4000" dirty="0" err="1" smtClean="0"/>
              <a:t>industri</a:t>
            </a:r>
            <a:r>
              <a:rPr lang="en-US" sz="4000" dirty="0" smtClean="0"/>
              <a:t>, </a:t>
            </a:r>
            <a:r>
              <a:rPr lang="en-US" sz="4000" dirty="0" err="1" smtClean="0"/>
              <a:t>perdagangan</a:t>
            </a:r>
            <a:r>
              <a:rPr lang="en-US" sz="4000" dirty="0" smtClean="0"/>
              <a:t>, </a:t>
            </a:r>
            <a:r>
              <a:rPr lang="en-US" sz="4000" dirty="0" err="1" smtClean="0"/>
              <a:t>dan</a:t>
            </a:r>
            <a:r>
              <a:rPr lang="en-US" sz="4000" dirty="0" smtClean="0"/>
              <a:t> </a:t>
            </a:r>
            <a:r>
              <a:rPr lang="en-US" sz="4000" dirty="0" err="1" smtClean="0"/>
              <a:t>transportasi</a:t>
            </a:r>
            <a:endParaRPr lang="en-US" sz="4000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5"/>
          <p:cNvSpPr>
            <a:spLocks noChangeArrowheads="1"/>
          </p:cNvSpPr>
          <p:nvPr/>
        </p:nvSpPr>
        <p:spPr bwMode="auto">
          <a:xfrm>
            <a:off x="0" y="2667000"/>
            <a:ext cx="9144000" cy="1219200"/>
          </a:xfrm>
          <a:prstGeom prst="rect">
            <a:avLst/>
          </a:prstGeom>
          <a:solidFill>
            <a:srgbClr val="FFC000"/>
          </a:solidFill>
          <a:ln w="9525" cap="rnd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7" name="Picture 3" descr="August2006-perspective3"/>
          <p:cNvPicPr>
            <a:picLocks noChangeAspect="1" noChangeArrowheads="1"/>
          </p:cNvPicPr>
          <p:nvPr/>
        </p:nvPicPr>
        <p:blipFill>
          <a:blip r:embed="rId3" cstate="print">
            <a:lum bright="-20000" contrast="20000"/>
          </a:blip>
          <a:srcRect l="21676" r="33380" b="10489"/>
          <a:stretch>
            <a:fillRect/>
          </a:stretch>
        </p:blipFill>
        <p:spPr bwMode="auto">
          <a:xfrm>
            <a:off x="76200" y="76200"/>
            <a:ext cx="2209800" cy="64084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Front"/>
            <a:lightRig rig="threePt" dir="t"/>
          </a:scene3d>
          <a:sp3d>
            <a:bevelT/>
          </a:sp3d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76200" y="0"/>
            <a:ext cx="2209800" cy="7010400"/>
          </a:xfrm>
          <a:prstGeom prst="rect">
            <a:avLst/>
          </a:prstGeom>
          <a:solidFill>
            <a:srgbClr val="0033CC">
              <a:alpha val="30196"/>
            </a:srgbClr>
          </a:solidFill>
          <a:ln w="9525" cap="rnd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078" name="Rectangle 6"/>
          <p:cNvSpPr>
            <a:spLocks noRot="1" noChangeArrowheads="1"/>
          </p:cNvSpPr>
          <p:nvPr/>
        </p:nvSpPr>
        <p:spPr bwMode="auto">
          <a:xfrm>
            <a:off x="-804204" y="2514600"/>
            <a:ext cx="12039600" cy="1562100"/>
          </a:xfrm>
          <a:prstGeom prst="rect">
            <a:avLst/>
          </a:prstGeom>
          <a:solidFill>
            <a:srgbClr val="92D050">
              <a:alpha val="34902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1500" b="1" dirty="0" smtClean="0">
                <a:solidFill>
                  <a:srgbClr val="0000FF"/>
                </a:solidFill>
                <a:latin typeface="Bradley Hand ITC" pitchFamily="66" charset="0"/>
              </a:rPr>
              <a:t> </a:t>
            </a:r>
            <a:r>
              <a:rPr lang="id-ID" sz="11500" b="1" dirty="0" smtClean="0">
                <a:solidFill>
                  <a:srgbClr val="0000FF"/>
                </a:solidFill>
                <a:latin typeface="Bradley Hand ITC" pitchFamily="66" charset="0"/>
              </a:rPr>
              <a:t>   </a:t>
            </a:r>
            <a:r>
              <a:rPr lang="id-ID" sz="8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P</a:t>
            </a:r>
            <a:r>
              <a:rPr lang="id-ID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roject</a:t>
            </a:r>
            <a:r>
              <a:rPr lang="id-ID" sz="8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88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I</a:t>
            </a:r>
            <a:r>
              <a:rPr lang="en-US" sz="4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nvestasi</a:t>
            </a:r>
            <a:endParaRPr lang="id-ID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9906000" y="2299855"/>
            <a:ext cx="9982200" cy="0"/>
          </a:xfrm>
          <a:prstGeom prst="line">
            <a:avLst/>
          </a:prstGeom>
          <a:noFill/>
          <a:ln w="76200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-9982200" y="4267200"/>
            <a:ext cx="9982200" cy="0"/>
          </a:xfrm>
          <a:prstGeom prst="line">
            <a:avLst/>
          </a:prstGeom>
          <a:noFill/>
          <a:ln w="76200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nimBg="1"/>
      <p:bldP spid="3078" grpId="0" animBg="1"/>
      <p:bldP spid="3079" grpId="0" animBg="1"/>
      <p:bldP spid="308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696200" cy="45085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3200" b="1">
                <a:solidFill>
                  <a:schemeClr val="bg1"/>
                </a:solidFill>
                <a:latin typeface="Tahoma" charset="0"/>
              </a:rPr>
              <a:t>DIFINISI INVESTASI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371600"/>
            <a:ext cx="7315200" cy="5029200"/>
          </a:xfrm>
        </p:spPr>
        <p:txBody>
          <a:bodyPr/>
          <a:lstStyle/>
          <a:p>
            <a:pPr marL="0" indent="0" algn="just">
              <a:buClr>
                <a:schemeClr val="accent1"/>
              </a:buClr>
              <a:buFont typeface="Wingdings" pitchFamily="2" charset="2"/>
              <a:buNone/>
            </a:pPr>
            <a:r>
              <a:rPr lang="en-US" sz="3600" b="1" dirty="0" err="1">
                <a:solidFill>
                  <a:schemeClr val="bg1"/>
                </a:solidFill>
                <a:latin typeface="Arial" charset="0"/>
              </a:rPr>
              <a:t>Investasi</a:t>
            </a:r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charset="0"/>
              </a:rPr>
              <a:t>adalah</a:t>
            </a:r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charset="0"/>
              </a:rPr>
              <a:t>penggunaan</a:t>
            </a:r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charset="0"/>
              </a:rPr>
              <a:t>dari</a:t>
            </a:r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charset="0"/>
              </a:rPr>
              <a:t>sumber</a:t>
            </a:r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charset="0"/>
              </a:rPr>
              <a:t>daya</a:t>
            </a:r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 yang </a:t>
            </a:r>
            <a:r>
              <a:rPr lang="en-US" sz="3600" b="1" dirty="0" err="1">
                <a:solidFill>
                  <a:schemeClr val="bg1"/>
                </a:solidFill>
                <a:latin typeface="Arial" charset="0"/>
              </a:rPr>
              <a:t>ada</a:t>
            </a:r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charset="0"/>
              </a:rPr>
              <a:t>dalam</a:t>
            </a:r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charset="0"/>
              </a:rPr>
              <a:t>usaha</a:t>
            </a:r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charset="0"/>
              </a:rPr>
              <a:t>mencapai</a:t>
            </a:r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charset="0"/>
              </a:rPr>
              <a:t>serta</a:t>
            </a:r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charset="0"/>
              </a:rPr>
              <a:t>meningkatkan</a:t>
            </a:r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charset="0"/>
              </a:rPr>
              <a:t>penghasilan</a:t>
            </a:r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charset="0"/>
              </a:rPr>
              <a:t>atau</a:t>
            </a:r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charset="0"/>
              </a:rPr>
              <a:t>pendapatan</a:t>
            </a:r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charset="0"/>
              </a:rPr>
              <a:t>di</a:t>
            </a:r>
            <a:r>
              <a:rPr lang="en-US" sz="3600" b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charset="0"/>
              </a:rPr>
              <a:t>masa</a:t>
            </a:r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charset="0"/>
              </a:rPr>
              <a:t>mendatang</a:t>
            </a:r>
            <a:r>
              <a:rPr lang="en-US" sz="3600" b="1" dirty="0" smtClean="0">
                <a:solidFill>
                  <a:schemeClr val="bg1"/>
                </a:solidFill>
                <a:latin typeface="Arial" charset="0"/>
              </a:rPr>
              <a:t>, </a:t>
            </a:r>
            <a:r>
              <a:rPr lang="en-US" sz="3600" b="1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sesuatu</a:t>
            </a:r>
            <a:r>
              <a:rPr lang="en-US" sz="3600" b="1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yang </a:t>
            </a:r>
            <a:r>
              <a:rPr lang="en-US" sz="3600" b="1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dibeli</a:t>
            </a:r>
            <a:r>
              <a:rPr lang="en-US" sz="3600" b="1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untuk</a:t>
            </a:r>
            <a:r>
              <a:rPr lang="en-US" sz="3600" b="1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memperoleh</a:t>
            </a:r>
            <a:r>
              <a:rPr lang="en-US" sz="3600" b="1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pengembalian</a:t>
            </a:r>
            <a:r>
              <a:rPr lang="en-US" sz="3600" b="1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ataupun</a:t>
            </a:r>
            <a:r>
              <a:rPr lang="en-US" sz="3600" b="1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keuntungan</a:t>
            </a:r>
            <a:r>
              <a:rPr lang="en-US" sz="3600" b="1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di</a:t>
            </a:r>
            <a:r>
              <a:rPr lang="en-US" sz="3600" b="1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masa</a:t>
            </a:r>
            <a:r>
              <a:rPr lang="en-US" sz="3600" b="1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mendatang</a:t>
            </a:r>
            <a:r>
              <a:rPr lang="en-US" sz="3600" b="1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.</a:t>
            </a:r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 </a:t>
            </a:r>
          </a:p>
          <a:p>
            <a:pPr marL="0" indent="0" algn="just">
              <a:buClr>
                <a:schemeClr val="accent1"/>
              </a:buClr>
              <a:buFont typeface="Wingdings" pitchFamily="2" charset="2"/>
              <a:buNone/>
            </a:pPr>
            <a:endParaRPr lang="en-US" sz="3600" b="1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924800" cy="457200"/>
          </a:xfrm>
        </p:spPr>
        <p:txBody>
          <a:bodyPr/>
          <a:lstStyle/>
          <a:p>
            <a:r>
              <a:rPr lang="en-US" sz="2000" b="1">
                <a:latin typeface="Arial" charset="0"/>
              </a:rPr>
              <a:t>SISTEM PERUSAHAAN : TINJAUAN UMUM POLA ARUS DANA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85800" y="490538"/>
            <a:ext cx="7772400" cy="6215062"/>
            <a:chOff x="432" y="309"/>
            <a:chExt cx="4896" cy="3915"/>
          </a:xfrm>
        </p:grpSpPr>
        <p:sp>
          <p:nvSpPr>
            <p:cNvPr id="17412" name="Rectangle 4"/>
            <p:cNvSpPr>
              <a:spLocks noChangeArrowheads="1"/>
            </p:cNvSpPr>
            <p:nvPr/>
          </p:nvSpPr>
          <p:spPr bwMode="auto">
            <a:xfrm>
              <a:off x="432" y="2736"/>
              <a:ext cx="4896" cy="1488"/>
            </a:xfrm>
            <a:prstGeom prst="rect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3" name="Rectangle 5"/>
            <p:cNvSpPr>
              <a:spLocks noChangeArrowheads="1"/>
            </p:cNvSpPr>
            <p:nvPr/>
          </p:nvSpPr>
          <p:spPr bwMode="auto">
            <a:xfrm>
              <a:off x="2187" y="2832"/>
              <a:ext cx="960" cy="24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4D4D4D">
                  <a:alpha val="50000"/>
                </a:srgbClr>
              </a:outerShdw>
            </a:effectLst>
          </p:spPr>
          <p:txBody>
            <a:bodyPr anchor="ctr"/>
            <a:lstStyle/>
            <a:p>
              <a:pPr algn="ctr"/>
              <a:r>
                <a:rPr lang="en-US" sz="1200" b="1">
                  <a:latin typeface="Arial" charset="0"/>
                </a:rPr>
                <a:t>LABA OPERASI</a:t>
              </a:r>
            </a:p>
          </p:txBody>
        </p:sp>
        <p:sp>
          <p:nvSpPr>
            <p:cNvPr id="17414" name="Rectangle 6"/>
            <p:cNvSpPr>
              <a:spLocks noChangeArrowheads="1"/>
            </p:cNvSpPr>
            <p:nvPr/>
          </p:nvSpPr>
          <p:spPr bwMode="auto">
            <a:xfrm>
              <a:off x="3387" y="3156"/>
              <a:ext cx="960" cy="24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4D4D4D">
                  <a:alpha val="50000"/>
                </a:srgbClr>
              </a:outerShdw>
            </a:effectLst>
          </p:spPr>
          <p:txBody>
            <a:bodyPr anchor="ctr"/>
            <a:lstStyle/>
            <a:p>
              <a:pPr algn="ctr"/>
              <a:r>
                <a:rPr lang="en-US" sz="1200" b="1">
                  <a:latin typeface="Arial" charset="0"/>
                </a:rPr>
                <a:t>BUNGA</a:t>
              </a:r>
            </a:p>
          </p:txBody>
        </p:sp>
        <p:sp>
          <p:nvSpPr>
            <p:cNvPr id="17415" name="Rectangle 7"/>
            <p:cNvSpPr>
              <a:spLocks noChangeArrowheads="1"/>
            </p:cNvSpPr>
            <p:nvPr/>
          </p:nvSpPr>
          <p:spPr bwMode="auto">
            <a:xfrm>
              <a:off x="3387" y="3636"/>
              <a:ext cx="960" cy="28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4D4D4D">
                  <a:alpha val="50000"/>
                </a:srgbClr>
              </a:outerShdw>
            </a:effectLst>
          </p:spPr>
          <p:txBody>
            <a:bodyPr anchor="ctr"/>
            <a:lstStyle/>
            <a:p>
              <a:pPr algn="ctr"/>
              <a:r>
                <a:rPr lang="en-US" sz="1200" b="1">
                  <a:latin typeface="Arial" charset="0"/>
                </a:rPr>
                <a:t>HUTANG JK PANJANG</a:t>
              </a:r>
            </a:p>
          </p:txBody>
        </p:sp>
        <p:sp>
          <p:nvSpPr>
            <p:cNvPr id="17416" name="Rectangle 8"/>
            <p:cNvSpPr>
              <a:spLocks noChangeArrowheads="1"/>
            </p:cNvSpPr>
            <p:nvPr/>
          </p:nvSpPr>
          <p:spPr bwMode="auto">
            <a:xfrm>
              <a:off x="2190" y="3924"/>
              <a:ext cx="960" cy="252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4D4D4D">
                  <a:alpha val="50000"/>
                </a:srgbClr>
              </a:outerShdw>
            </a:effectLst>
          </p:spPr>
          <p:txBody>
            <a:bodyPr anchor="ctr"/>
            <a:lstStyle/>
            <a:p>
              <a:pPr algn="ctr"/>
              <a:r>
                <a:rPr lang="en-US" sz="1200" b="1">
                  <a:latin typeface="Arial" charset="0"/>
                </a:rPr>
                <a:t>POTENSI PENDANAAN</a:t>
              </a:r>
            </a:p>
          </p:txBody>
        </p:sp>
        <p:sp>
          <p:nvSpPr>
            <p:cNvPr id="17417" name="Rectangle 9"/>
            <p:cNvSpPr>
              <a:spLocks noChangeArrowheads="1"/>
            </p:cNvSpPr>
            <p:nvPr/>
          </p:nvSpPr>
          <p:spPr bwMode="auto">
            <a:xfrm>
              <a:off x="1035" y="3645"/>
              <a:ext cx="960" cy="279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4D4D4D">
                  <a:alpha val="50000"/>
                </a:srgbClr>
              </a:outerShdw>
            </a:effectLst>
          </p:spPr>
          <p:txBody>
            <a:bodyPr anchor="ctr"/>
            <a:lstStyle/>
            <a:p>
              <a:pPr algn="ctr"/>
              <a:r>
                <a:rPr lang="en-US" sz="1200" b="1">
                  <a:latin typeface="Arial" charset="0"/>
                </a:rPr>
                <a:t>MODAL</a:t>
              </a:r>
            </a:p>
          </p:txBody>
        </p:sp>
        <p:sp>
          <p:nvSpPr>
            <p:cNvPr id="17418" name="Rectangle 10"/>
            <p:cNvSpPr>
              <a:spLocks noChangeArrowheads="1"/>
            </p:cNvSpPr>
            <p:nvPr/>
          </p:nvSpPr>
          <p:spPr bwMode="auto">
            <a:xfrm>
              <a:off x="1035" y="3153"/>
              <a:ext cx="960" cy="24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4D4D4D">
                  <a:alpha val="50000"/>
                </a:srgbClr>
              </a:outerShdw>
            </a:effectLst>
          </p:spPr>
          <p:txBody>
            <a:bodyPr anchor="ctr"/>
            <a:lstStyle/>
            <a:p>
              <a:pPr algn="ctr"/>
              <a:r>
                <a:rPr lang="en-US" sz="1200" b="1">
                  <a:latin typeface="Arial" charset="0"/>
                </a:rPr>
                <a:t>DEVIDEN</a:t>
              </a:r>
            </a:p>
          </p:txBody>
        </p:sp>
        <p:sp>
          <p:nvSpPr>
            <p:cNvPr id="17419" name="Rectangle 11"/>
            <p:cNvSpPr>
              <a:spLocks noChangeArrowheads="1"/>
            </p:cNvSpPr>
            <p:nvPr/>
          </p:nvSpPr>
          <p:spPr bwMode="auto">
            <a:xfrm>
              <a:off x="2187" y="3282"/>
              <a:ext cx="960" cy="24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4D4D4D">
                  <a:alpha val="50000"/>
                </a:srgbClr>
              </a:outerShdw>
            </a:effectLst>
          </p:spPr>
          <p:txBody>
            <a:bodyPr anchor="ctr"/>
            <a:lstStyle/>
            <a:p>
              <a:pPr algn="ctr"/>
              <a:r>
                <a:rPr lang="en-US" sz="1200" b="1">
                  <a:latin typeface="Arial" charset="0"/>
                </a:rPr>
                <a:t>LABA DITAHAN</a:t>
              </a:r>
            </a:p>
          </p:txBody>
        </p:sp>
        <p:sp>
          <p:nvSpPr>
            <p:cNvPr id="17420" name="Text Box 12"/>
            <p:cNvSpPr txBox="1">
              <a:spLocks noChangeArrowheads="1"/>
            </p:cNvSpPr>
            <p:nvPr/>
          </p:nvSpPr>
          <p:spPr bwMode="auto">
            <a:xfrm>
              <a:off x="3984" y="2781"/>
              <a:ext cx="12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800" b="1">
                  <a:latin typeface="Arial" charset="0"/>
                </a:rPr>
                <a:t>PEMBIAYAAN</a:t>
              </a:r>
            </a:p>
          </p:txBody>
        </p:sp>
        <p:sp>
          <p:nvSpPr>
            <p:cNvPr id="17421" name="Line 13"/>
            <p:cNvSpPr>
              <a:spLocks noChangeShapeType="1"/>
            </p:cNvSpPr>
            <p:nvPr/>
          </p:nvSpPr>
          <p:spPr bwMode="auto">
            <a:xfrm flipH="1">
              <a:off x="1728" y="2955"/>
              <a:ext cx="450" cy="188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22" name="Line 14"/>
            <p:cNvSpPr>
              <a:spLocks noChangeShapeType="1"/>
            </p:cNvSpPr>
            <p:nvPr/>
          </p:nvSpPr>
          <p:spPr bwMode="auto">
            <a:xfrm>
              <a:off x="3150" y="2943"/>
              <a:ext cx="498" cy="213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23" name="Line 15"/>
            <p:cNvSpPr>
              <a:spLocks noChangeShapeType="1"/>
            </p:cNvSpPr>
            <p:nvPr/>
          </p:nvSpPr>
          <p:spPr bwMode="auto">
            <a:xfrm>
              <a:off x="1488" y="3393"/>
              <a:ext cx="0" cy="24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prstDash val="sysDot"/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24" name="Line 16"/>
            <p:cNvSpPr>
              <a:spLocks noChangeShapeType="1"/>
            </p:cNvSpPr>
            <p:nvPr/>
          </p:nvSpPr>
          <p:spPr bwMode="auto">
            <a:xfrm>
              <a:off x="3840" y="3396"/>
              <a:ext cx="0" cy="24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prstDash val="sysDot"/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25" name="Line 17"/>
            <p:cNvSpPr>
              <a:spLocks noChangeShapeType="1"/>
            </p:cNvSpPr>
            <p:nvPr/>
          </p:nvSpPr>
          <p:spPr bwMode="auto">
            <a:xfrm>
              <a:off x="1668" y="3924"/>
              <a:ext cx="510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26" name="Line 18"/>
            <p:cNvSpPr>
              <a:spLocks noChangeShapeType="1"/>
            </p:cNvSpPr>
            <p:nvPr/>
          </p:nvSpPr>
          <p:spPr bwMode="auto">
            <a:xfrm flipH="1">
              <a:off x="3168" y="3933"/>
              <a:ext cx="528" cy="144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27" name="Line 19"/>
            <p:cNvSpPr>
              <a:spLocks noChangeShapeType="1"/>
            </p:cNvSpPr>
            <p:nvPr/>
          </p:nvSpPr>
          <p:spPr bwMode="auto">
            <a:xfrm>
              <a:off x="2016" y="3780"/>
              <a:ext cx="1344" cy="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prstDash val="sysDot"/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28" name="Line 20"/>
            <p:cNvSpPr>
              <a:spLocks noChangeShapeType="1"/>
            </p:cNvSpPr>
            <p:nvPr/>
          </p:nvSpPr>
          <p:spPr bwMode="auto">
            <a:xfrm flipH="1">
              <a:off x="2016" y="3540"/>
              <a:ext cx="192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29" name="Line 21"/>
            <p:cNvSpPr>
              <a:spLocks noChangeShapeType="1"/>
            </p:cNvSpPr>
            <p:nvPr/>
          </p:nvSpPr>
          <p:spPr bwMode="auto">
            <a:xfrm>
              <a:off x="2679" y="3069"/>
              <a:ext cx="0" cy="21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30" name="Rectangle 22"/>
            <p:cNvSpPr>
              <a:spLocks noChangeArrowheads="1"/>
            </p:cNvSpPr>
            <p:nvPr/>
          </p:nvSpPr>
          <p:spPr bwMode="auto">
            <a:xfrm>
              <a:off x="432" y="1488"/>
              <a:ext cx="4896" cy="12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1" name="Text Box 23"/>
            <p:cNvSpPr txBox="1">
              <a:spLocks noChangeArrowheads="1"/>
            </p:cNvSpPr>
            <p:nvPr/>
          </p:nvSpPr>
          <p:spPr bwMode="auto">
            <a:xfrm>
              <a:off x="4272" y="1524"/>
              <a:ext cx="10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800" b="1">
                  <a:latin typeface="Arial" charset="0"/>
                </a:rPr>
                <a:t>OPERASI</a:t>
              </a:r>
            </a:p>
          </p:txBody>
        </p:sp>
        <p:sp>
          <p:nvSpPr>
            <p:cNvPr id="17432" name="Rectangle 24"/>
            <p:cNvSpPr>
              <a:spLocks noChangeArrowheads="1"/>
            </p:cNvSpPr>
            <p:nvPr/>
          </p:nvSpPr>
          <p:spPr bwMode="auto">
            <a:xfrm>
              <a:off x="1296" y="1548"/>
              <a:ext cx="2880" cy="1092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3" name="Rectangle 25"/>
            <p:cNvSpPr>
              <a:spLocks noChangeArrowheads="1"/>
            </p:cNvSpPr>
            <p:nvPr/>
          </p:nvSpPr>
          <p:spPr bwMode="auto">
            <a:xfrm>
              <a:off x="1392" y="1641"/>
              <a:ext cx="960" cy="237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 sz="1200" b="1">
                  <a:latin typeface="Arial" charset="0"/>
                </a:rPr>
                <a:t>HARGA</a:t>
              </a:r>
            </a:p>
          </p:txBody>
        </p:sp>
        <p:sp>
          <p:nvSpPr>
            <p:cNvPr id="17434" name="Rectangle 26"/>
            <p:cNvSpPr>
              <a:spLocks noChangeArrowheads="1"/>
            </p:cNvSpPr>
            <p:nvPr/>
          </p:nvSpPr>
          <p:spPr bwMode="auto">
            <a:xfrm>
              <a:off x="3072" y="1620"/>
              <a:ext cx="960" cy="237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 sz="1200" b="1">
                  <a:latin typeface="Arial" charset="0"/>
                </a:rPr>
                <a:t>VOLUME</a:t>
              </a:r>
            </a:p>
          </p:txBody>
        </p:sp>
        <p:sp>
          <p:nvSpPr>
            <p:cNvPr id="17435" name="Rectangle 27"/>
            <p:cNvSpPr>
              <a:spLocks noChangeArrowheads="1"/>
            </p:cNvSpPr>
            <p:nvPr/>
          </p:nvSpPr>
          <p:spPr bwMode="auto">
            <a:xfrm>
              <a:off x="2238" y="2334"/>
              <a:ext cx="960" cy="171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 sz="1200" b="1">
                  <a:latin typeface="Arial" charset="0"/>
                </a:rPr>
                <a:t>BIAYA TETAP</a:t>
              </a:r>
            </a:p>
          </p:txBody>
        </p:sp>
        <p:sp>
          <p:nvSpPr>
            <p:cNvPr id="17436" name="Rectangle 28"/>
            <p:cNvSpPr>
              <a:spLocks noChangeArrowheads="1"/>
            </p:cNvSpPr>
            <p:nvPr/>
          </p:nvSpPr>
          <p:spPr bwMode="auto">
            <a:xfrm>
              <a:off x="2238" y="2112"/>
              <a:ext cx="960" cy="219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 sz="1200" b="1">
                  <a:latin typeface="Arial" charset="0"/>
                </a:rPr>
                <a:t>BIAYA VARIABEL</a:t>
              </a:r>
            </a:p>
          </p:txBody>
        </p:sp>
        <p:sp>
          <p:nvSpPr>
            <p:cNvPr id="17437" name="Line 29"/>
            <p:cNvSpPr>
              <a:spLocks noChangeShapeType="1"/>
            </p:cNvSpPr>
            <p:nvPr/>
          </p:nvSpPr>
          <p:spPr bwMode="auto">
            <a:xfrm>
              <a:off x="1872" y="1872"/>
              <a:ext cx="336" cy="3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38" name="Line 30"/>
            <p:cNvSpPr>
              <a:spLocks noChangeShapeType="1"/>
            </p:cNvSpPr>
            <p:nvPr/>
          </p:nvSpPr>
          <p:spPr bwMode="auto">
            <a:xfrm flipH="1">
              <a:off x="3216" y="1872"/>
              <a:ext cx="336" cy="3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39" name="Line 31"/>
            <p:cNvSpPr>
              <a:spLocks noChangeShapeType="1"/>
            </p:cNvSpPr>
            <p:nvPr/>
          </p:nvSpPr>
          <p:spPr bwMode="auto">
            <a:xfrm>
              <a:off x="2352" y="175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40" name="Line 32"/>
            <p:cNvSpPr>
              <a:spLocks noChangeShapeType="1"/>
            </p:cNvSpPr>
            <p:nvPr/>
          </p:nvSpPr>
          <p:spPr bwMode="auto">
            <a:xfrm>
              <a:off x="2670" y="2496"/>
              <a:ext cx="0" cy="3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41" name="Line 33"/>
            <p:cNvSpPr>
              <a:spLocks noChangeShapeType="1"/>
            </p:cNvSpPr>
            <p:nvPr/>
          </p:nvSpPr>
          <p:spPr bwMode="auto">
            <a:xfrm>
              <a:off x="2688" y="1362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42" name="Rectangle 34"/>
            <p:cNvSpPr>
              <a:spLocks noChangeArrowheads="1"/>
            </p:cNvSpPr>
            <p:nvPr/>
          </p:nvSpPr>
          <p:spPr bwMode="auto">
            <a:xfrm>
              <a:off x="432" y="309"/>
              <a:ext cx="4896" cy="1104"/>
            </a:xfrm>
            <a:prstGeom prst="rect">
              <a:avLst/>
            </a:prstGeom>
            <a:solidFill>
              <a:schemeClr val="accent1">
                <a:alpha val="42999"/>
              </a:schemeClr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3" name="Rectangle 35"/>
            <p:cNvSpPr>
              <a:spLocks noChangeArrowheads="1"/>
            </p:cNvSpPr>
            <p:nvPr/>
          </p:nvSpPr>
          <p:spPr bwMode="auto">
            <a:xfrm>
              <a:off x="2256" y="405"/>
              <a:ext cx="960" cy="28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4D4D4D">
                  <a:alpha val="50000"/>
                </a:srgbClr>
              </a:outerShdw>
            </a:effectLst>
          </p:spPr>
          <p:txBody>
            <a:bodyPr anchor="ctr"/>
            <a:lstStyle/>
            <a:p>
              <a:pPr algn="ctr"/>
              <a:r>
                <a:rPr lang="en-US" sz="1200" b="1">
                  <a:latin typeface="Arial" charset="0"/>
                </a:rPr>
                <a:t>INVESTASI BARU</a:t>
              </a:r>
            </a:p>
          </p:txBody>
        </p:sp>
        <p:sp>
          <p:nvSpPr>
            <p:cNvPr id="17444" name="Rectangle 36"/>
            <p:cNvSpPr>
              <a:spLocks noChangeArrowheads="1"/>
            </p:cNvSpPr>
            <p:nvPr/>
          </p:nvSpPr>
          <p:spPr bwMode="auto">
            <a:xfrm>
              <a:off x="2256" y="1041"/>
              <a:ext cx="960" cy="28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4D4D4D">
                  <a:alpha val="50000"/>
                </a:srgbClr>
              </a:outerShdw>
            </a:effectLst>
          </p:spPr>
          <p:txBody>
            <a:bodyPr anchor="ctr"/>
            <a:lstStyle/>
            <a:p>
              <a:pPr algn="ctr"/>
              <a:r>
                <a:rPr lang="en-US" sz="1200" b="1">
                  <a:latin typeface="Arial" charset="0"/>
                </a:rPr>
                <a:t>DASAR INVESTASI </a:t>
              </a:r>
              <a:r>
                <a:rPr lang="en-US" sz="1600" b="1">
                  <a:latin typeface="Arial" charset="0"/>
                </a:rPr>
                <a:t>*</a:t>
              </a:r>
            </a:p>
          </p:txBody>
        </p:sp>
        <p:cxnSp>
          <p:nvCxnSpPr>
            <p:cNvPr id="17445" name="AutoShape 37"/>
            <p:cNvCxnSpPr>
              <a:cxnSpLocks noChangeShapeType="1"/>
              <a:stCxn id="17444" idx="3"/>
              <a:endCxn id="17443" idx="3"/>
            </p:cNvCxnSpPr>
            <p:nvPr/>
          </p:nvCxnSpPr>
          <p:spPr bwMode="auto">
            <a:xfrm flipV="1">
              <a:off x="3216" y="549"/>
              <a:ext cx="1" cy="636"/>
            </a:xfrm>
            <a:prstGeom prst="bentConnector3">
              <a:avLst>
                <a:gd name="adj1" fmla="val 4050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sp>
          <p:nvSpPr>
            <p:cNvPr id="17446" name="Rectangle 38"/>
            <p:cNvSpPr>
              <a:spLocks noChangeArrowheads="1"/>
            </p:cNvSpPr>
            <p:nvPr/>
          </p:nvSpPr>
          <p:spPr bwMode="auto">
            <a:xfrm>
              <a:off x="3312" y="720"/>
              <a:ext cx="960" cy="28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4D4D4D">
                  <a:alpha val="50000"/>
                </a:srgbClr>
              </a:outerShdw>
            </a:effectLst>
          </p:spPr>
          <p:txBody>
            <a:bodyPr anchor="ctr"/>
            <a:lstStyle/>
            <a:p>
              <a:pPr algn="ctr"/>
              <a:r>
                <a:rPr lang="en-US" sz="1200" b="1">
                  <a:latin typeface="Arial" charset="0"/>
                </a:rPr>
                <a:t>DISINVESTASI (DIVESTASI)</a:t>
              </a:r>
            </a:p>
          </p:txBody>
        </p:sp>
        <p:sp>
          <p:nvSpPr>
            <p:cNvPr id="17447" name="Line 39"/>
            <p:cNvSpPr>
              <a:spLocks noChangeShapeType="1"/>
            </p:cNvSpPr>
            <p:nvPr/>
          </p:nvSpPr>
          <p:spPr bwMode="auto">
            <a:xfrm>
              <a:off x="2688" y="693"/>
              <a:ext cx="1" cy="3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48" name="Text Box 40"/>
            <p:cNvSpPr txBox="1">
              <a:spLocks noChangeArrowheads="1"/>
            </p:cNvSpPr>
            <p:nvPr/>
          </p:nvSpPr>
          <p:spPr bwMode="auto">
            <a:xfrm>
              <a:off x="3936" y="357"/>
              <a:ext cx="12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800" b="1">
                  <a:latin typeface="Arial" charset="0"/>
                </a:rPr>
                <a:t>INVESTASI</a:t>
              </a:r>
            </a:p>
          </p:txBody>
        </p:sp>
        <p:sp>
          <p:nvSpPr>
            <p:cNvPr id="17449" name="Line 41"/>
            <p:cNvSpPr>
              <a:spLocks noChangeShapeType="1"/>
            </p:cNvSpPr>
            <p:nvPr/>
          </p:nvSpPr>
          <p:spPr bwMode="auto">
            <a:xfrm>
              <a:off x="2688" y="1335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50" name="Freeform 42"/>
            <p:cNvSpPr>
              <a:spLocks/>
            </p:cNvSpPr>
            <p:nvPr/>
          </p:nvSpPr>
          <p:spPr bwMode="auto">
            <a:xfrm>
              <a:off x="720" y="453"/>
              <a:ext cx="1536" cy="3675"/>
            </a:xfrm>
            <a:custGeom>
              <a:avLst/>
              <a:gdLst/>
              <a:ahLst/>
              <a:cxnLst>
                <a:cxn ang="0">
                  <a:pos x="1458" y="3630"/>
                </a:cxn>
                <a:cxn ang="0">
                  <a:pos x="0" y="3630"/>
                </a:cxn>
                <a:cxn ang="0">
                  <a:pos x="0" y="0"/>
                </a:cxn>
                <a:cxn ang="0">
                  <a:pos x="1536" y="0"/>
                </a:cxn>
              </a:cxnLst>
              <a:rect l="0" t="0" r="r" b="b"/>
              <a:pathLst>
                <a:path w="1536" h="3630">
                  <a:moveTo>
                    <a:pt x="1458" y="3630"/>
                  </a:moveTo>
                  <a:lnTo>
                    <a:pt x="0" y="3630"/>
                  </a:lnTo>
                  <a:lnTo>
                    <a:pt x="0" y="0"/>
                  </a:lnTo>
                  <a:lnTo>
                    <a:pt x="1536" y="0"/>
                  </a:ln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831975"/>
            <a:ext cx="8610600" cy="1552575"/>
          </a:xfrm>
          <a:solidFill>
            <a:srgbClr val="FFFFFF"/>
          </a:solidFill>
        </p:spPr>
        <p:txBody>
          <a:bodyPr>
            <a:spAutoFit/>
          </a:bodyPr>
          <a:lstStyle/>
          <a:p>
            <a:pPr marL="457200" indent="-457200">
              <a:buClr>
                <a:schemeClr val="accent2"/>
              </a:buClr>
              <a:buFont typeface="Wingdings" pitchFamily="2" charset="2"/>
              <a:buChar char="q"/>
            </a:pPr>
            <a:r>
              <a:rPr lang="en-US" sz="2400" b="1">
                <a:latin typeface="Arial" charset="0"/>
              </a:rPr>
              <a:t>TOLOK UKUR LAIN BERKAITAN DG KEEFEKTIFAN MELAKUKAN INVESTASI DENGAN MENGGUNAKAN KONSEP TINGKAT PENGEMBALIAN ATAS DANA YG DIPAKAI UNTUK INVESTASI</a:t>
            </a:r>
            <a:endParaRPr lang="en-US" sz="2400" b="1" i="1">
              <a:latin typeface="Arial" charset="0"/>
            </a:endParaRPr>
          </a:p>
        </p:txBody>
      </p:sp>
      <p:sp>
        <p:nvSpPr>
          <p:cNvPr id="149507" name="Rectangle 3"/>
          <p:cNvSpPr>
            <a:spLocks noChangeArrowheads="1"/>
          </p:cNvSpPr>
          <p:nvPr/>
        </p:nvSpPr>
        <p:spPr bwMode="auto">
          <a:xfrm>
            <a:off x="0" y="228600"/>
            <a:ext cx="9144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en-US" sz="3600" b="1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KEPUTUSAN INVESTASI ATAU DISINVESTASI (DIVESTASI)</a:t>
            </a:r>
          </a:p>
        </p:txBody>
      </p:sp>
      <p:sp>
        <p:nvSpPr>
          <p:cNvPr id="149508" name="Text Box 4"/>
          <p:cNvSpPr txBox="1">
            <a:spLocks noChangeArrowheads="1"/>
          </p:cNvSpPr>
          <p:nvPr/>
        </p:nvSpPr>
        <p:spPr bwMode="auto">
          <a:xfrm>
            <a:off x="304800" y="3657600"/>
            <a:ext cx="4495800" cy="2408238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6075" indent="-346075">
              <a:lnSpc>
                <a:spcPct val="90000"/>
              </a:lnSpc>
              <a:spcBef>
                <a:spcPct val="10000"/>
              </a:spcBef>
            </a:pPr>
            <a:r>
              <a:rPr lang="en-US" sz="1800" b="1" u="sng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UKURAN KUNCI</a:t>
            </a:r>
          </a:p>
          <a:p>
            <a:pPr marL="346075" indent="-346075">
              <a:lnSpc>
                <a:spcPct val="90000"/>
              </a:lnSpc>
              <a:spcBef>
                <a:spcPct val="10000"/>
              </a:spcBef>
            </a:pPr>
            <a:endParaRPr lang="en-US" sz="800" b="1" u="sng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346075" indent="-346075">
              <a:lnSpc>
                <a:spcPct val="115000"/>
              </a:lnSpc>
              <a:spcBef>
                <a:spcPct val="10000"/>
              </a:spcBef>
              <a:buFontTx/>
              <a:buAutoNum type="arabicPeriod"/>
            </a:pPr>
            <a:r>
              <a:rPr lang="en-US" sz="1400" b="1" i="1">
                <a:latin typeface="Arial" charset="0"/>
              </a:rPr>
              <a:t>NILAI SEKARANG</a:t>
            </a:r>
          </a:p>
          <a:p>
            <a:pPr marL="803275" lvl="1" indent="-342900">
              <a:lnSpc>
                <a:spcPct val="90000"/>
              </a:lnSpc>
              <a:spcBef>
                <a:spcPct val="10000"/>
              </a:spcBef>
              <a:buFontTx/>
              <a:buAutoNum type="alphaLcParenR"/>
            </a:pPr>
            <a:r>
              <a:rPr lang="en-US" sz="1400" b="1" i="1">
                <a:latin typeface="Arial" charset="0"/>
              </a:rPr>
              <a:t>NILAI BERSIH SEKARANG</a:t>
            </a:r>
          </a:p>
          <a:p>
            <a:pPr marL="803275" lvl="1" indent="-342900">
              <a:lnSpc>
                <a:spcPct val="90000"/>
              </a:lnSpc>
              <a:spcBef>
                <a:spcPct val="10000"/>
              </a:spcBef>
              <a:buFontTx/>
              <a:buAutoNum type="alphaLcParenR"/>
            </a:pPr>
            <a:r>
              <a:rPr lang="en-US" sz="1400" b="1" i="1">
                <a:latin typeface="Arial" charset="0"/>
              </a:rPr>
              <a:t>TINGKAT PENGEMBALIAN INTERNAL</a:t>
            </a:r>
          </a:p>
          <a:p>
            <a:pPr marL="803275" lvl="1" indent="-342900">
              <a:lnSpc>
                <a:spcPct val="90000"/>
              </a:lnSpc>
              <a:spcBef>
                <a:spcPct val="10000"/>
              </a:spcBef>
              <a:buFontTx/>
              <a:buAutoNum type="alphaLcParenR"/>
            </a:pPr>
            <a:r>
              <a:rPr lang="en-US" sz="1400" b="1" i="1">
                <a:latin typeface="Arial" charset="0"/>
              </a:rPr>
              <a:t>PENGEMBALIAN DISKONTO</a:t>
            </a:r>
          </a:p>
          <a:p>
            <a:pPr marL="346075" indent="-346075">
              <a:lnSpc>
                <a:spcPct val="90000"/>
              </a:lnSpc>
              <a:spcBef>
                <a:spcPct val="10000"/>
              </a:spcBef>
              <a:buFontTx/>
              <a:buAutoNum type="arabicPeriod"/>
            </a:pPr>
            <a:r>
              <a:rPr lang="en-US" sz="1400" b="1" i="1">
                <a:latin typeface="Arial" charset="0"/>
              </a:rPr>
              <a:t>TINGKAT PENGEMBALIAN</a:t>
            </a:r>
          </a:p>
          <a:p>
            <a:pPr marL="803275" lvl="1" indent="-342900">
              <a:lnSpc>
                <a:spcPct val="90000"/>
              </a:lnSpc>
              <a:spcBef>
                <a:spcPct val="10000"/>
              </a:spcBef>
              <a:buFontTx/>
              <a:buAutoNum type="alphaLcParenR"/>
            </a:pPr>
            <a:r>
              <a:rPr lang="en-US" sz="1400" b="1" i="1">
                <a:latin typeface="Arial" charset="0"/>
              </a:rPr>
              <a:t>PENGEMBALIAN ATAS INVESTASI</a:t>
            </a:r>
          </a:p>
          <a:p>
            <a:pPr marL="803275" lvl="1" indent="-342900">
              <a:lnSpc>
                <a:spcPct val="90000"/>
              </a:lnSpc>
              <a:spcBef>
                <a:spcPct val="10000"/>
              </a:spcBef>
              <a:buFontTx/>
              <a:buAutoNum type="alphaLcParenR"/>
            </a:pPr>
            <a:r>
              <a:rPr lang="en-US" sz="1400" b="1" i="1">
                <a:latin typeface="Arial" charset="0"/>
              </a:rPr>
              <a:t>PENGEMBALIAN ATAS AKTIVA BERSIH</a:t>
            </a:r>
          </a:p>
          <a:p>
            <a:pPr marL="803275" lvl="1" indent="-342900">
              <a:lnSpc>
                <a:spcPct val="90000"/>
              </a:lnSpc>
              <a:spcBef>
                <a:spcPct val="10000"/>
              </a:spcBef>
              <a:buFontTx/>
              <a:buAutoNum type="alphaLcParenR"/>
            </a:pPr>
            <a:r>
              <a:rPr lang="en-US" sz="1400" b="1" i="1">
                <a:latin typeface="Arial" charset="0"/>
              </a:rPr>
              <a:t>PENGEMBALIAN ATAS AKTIVA YG DIGUNAKAN</a:t>
            </a:r>
          </a:p>
        </p:txBody>
      </p:sp>
      <p:sp>
        <p:nvSpPr>
          <p:cNvPr id="149509" name="Text Box 5"/>
          <p:cNvSpPr txBox="1">
            <a:spLocks noChangeArrowheads="1"/>
          </p:cNvSpPr>
          <p:nvPr/>
        </p:nvSpPr>
        <p:spPr bwMode="auto">
          <a:xfrm>
            <a:off x="4953000" y="3657600"/>
            <a:ext cx="3962400" cy="24384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6075" indent="-346075">
              <a:lnSpc>
                <a:spcPct val="90000"/>
              </a:lnSpc>
              <a:spcBef>
                <a:spcPct val="10000"/>
              </a:spcBef>
            </a:pPr>
            <a:r>
              <a:rPr lang="en-US" sz="18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STRATEGI KUNCI</a:t>
            </a:r>
          </a:p>
          <a:p>
            <a:pPr marL="346075" indent="-346075">
              <a:lnSpc>
                <a:spcPct val="90000"/>
              </a:lnSpc>
              <a:spcBef>
                <a:spcPct val="10000"/>
              </a:spcBef>
            </a:pPr>
            <a:endParaRPr lang="en-US" sz="800" b="1" u="sng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346075" indent="-346075">
              <a:lnSpc>
                <a:spcPct val="115000"/>
              </a:lnSpc>
              <a:spcBef>
                <a:spcPct val="10000"/>
              </a:spcBef>
              <a:buFontTx/>
              <a:buAutoNum type="arabicPeriod"/>
            </a:pPr>
            <a:r>
              <a:rPr lang="en-US" sz="1400" b="1" i="1">
                <a:latin typeface="Arial" charset="0"/>
              </a:rPr>
              <a:t>PENGANGGARAN MODAL</a:t>
            </a:r>
          </a:p>
          <a:p>
            <a:pPr marL="346075" indent="-346075">
              <a:lnSpc>
                <a:spcPct val="90000"/>
              </a:lnSpc>
              <a:spcBef>
                <a:spcPct val="10000"/>
              </a:spcBef>
              <a:buFontTx/>
              <a:buAutoNum type="arabicPeriod"/>
            </a:pPr>
            <a:r>
              <a:rPr lang="en-US" sz="1400" b="1" i="1">
                <a:latin typeface="Arial" charset="0"/>
              </a:rPr>
              <a:t>JENIS INVESTASI</a:t>
            </a:r>
          </a:p>
          <a:p>
            <a:pPr marL="346075" indent="-346075">
              <a:lnSpc>
                <a:spcPct val="90000"/>
              </a:lnSpc>
              <a:spcBef>
                <a:spcPct val="10000"/>
              </a:spcBef>
              <a:buFontTx/>
              <a:buAutoNum type="arabicPeriod"/>
            </a:pPr>
            <a:r>
              <a:rPr lang="en-US" sz="1400" b="1" i="1">
                <a:latin typeface="Arial" charset="0"/>
              </a:rPr>
              <a:t>PENEKANAN DAN PENGGUNAAN</a:t>
            </a:r>
          </a:p>
          <a:p>
            <a:pPr marL="346075" indent="-346075">
              <a:lnSpc>
                <a:spcPct val="90000"/>
              </a:lnSpc>
              <a:spcBef>
                <a:spcPct val="10000"/>
              </a:spcBef>
              <a:buFontTx/>
              <a:buAutoNum type="arabicPeriod"/>
            </a:pPr>
            <a:r>
              <a:rPr lang="en-US" sz="1400" b="1" i="1">
                <a:latin typeface="Arial" charset="0"/>
              </a:rPr>
              <a:t>DISINVESTASI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Technic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igcash">
  <a:themeElements>
    <a:clrScheme name="bigca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igcash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igca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gcas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gcas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gcas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gcas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gcas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gcas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nternational">
  <a:themeElements>
    <a:clrScheme name="internation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internationa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internation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national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rnational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national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national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national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national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coins">
  <a:themeElements>
    <a:clrScheme name="">
      <a:dk1>
        <a:srgbClr val="808080"/>
      </a:dk1>
      <a:lt1>
        <a:srgbClr val="FFFFFF"/>
      </a:lt1>
      <a:dk2>
        <a:srgbClr val="808080"/>
      </a:dk2>
      <a:lt2>
        <a:srgbClr val="FFFFFF"/>
      </a:lt2>
      <a:accent1>
        <a:srgbClr val="00CC99"/>
      </a:accent1>
      <a:accent2>
        <a:srgbClr val="3333CC"/>
      </a:accent2>
      <a:accent3>
        <a:srgbClr val="C0C0C0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oin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i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in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in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in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in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in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in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ins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international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international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international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international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Technic">
    <a:dk1>
      <a:sysClr val="windowText" lastClr="000000"/>
    </a:dk1>
    <a:lt1>
      <a:sysClr val="window" lastClr="FFFFFF"/>
    </a:lt1>
    <a:dk2>
      <a:srgbClr val="3B3B3B"/>
    </a:dk2>
    <a:lt2>
      <a:srgbClr val="D4D2D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E848D"/>
    </a:accent6>
    <a:hlink>
      <a:srgbClr val="00C8C3"/>
    </a:hlink>
    <a:folHlink>
      <a:srgbClr val="A116E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6014</TotalTime>
  <Words>1932</Words>
  <Application>Microsoft Office PowerPoint</Application>
  <PresentationFormat>On-screen Show (4:3)</PresentationFormat>
  <Paragraphs>625</Paragraphs>
  <Slides>45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Technic</vt:lpstr>
      <vt:lpstr>1_bigcash</vt:lpstr>
      <vt:lpstr>international</vt:lpstr>
      <vt:lpstr>Default Design</vt:lpstr>
      <vt:lpstr>Edge</vt:lpstr>
      <vt:lpstr>1_Technic</vt:lpstr>
      <vt:lpstr>coins</vt:lpstr>
      <vt:lpstr>1_NewsPrint</vt:lpstr>
      <vt:lpstr>Slide 1</vt:lpstr>
      <vt:lpstr>Deskripsi</vt:lpstr>
      <vt:lpstr>Tujuan</vt:lpstr>
      <vt:lpstr>Slide 4</vt:lpstr>
      <vt:lpstr>BISNIS</vt:lpstr>
      <vt:lpstr>Slide 6</vt:lpstr>
      <vt:lpstr>DIFINISI INVESTASI</vt:lpstr>
      <vt:lpstr>SISTEM PERUSAHAAN : TINJAUAN UMUM POLA ARUS DANA</vt:lpstr>
      <vt:lpstr>Slide 9</vt:lpstr>
      <vt:lpstr>PRESPEKTIF INVESTASI</vt:lpstr>
      <vt:lpstr>Slide 11</vt:lpstr>
      <vt:lpstr>ASPEK-ASPEK STUDI KELAYAKAN BISNIS </vt:lpstr>
      <vt:lpstr>INVESTASI JALAN TOL</vt:lpstr>
      <vt:lpstr>PROSEDUR INVESTASI</vt:lpstr>
      <vt:lpstr>Slide 15</vt:lpstr>
      <vt:lpstr>Slide 16</vt:lpstr>
      <vt:lpstr>AKTIVITY ANALISIS INVESTASI JALAN TOL</vt:lpstr>
      <vt:lpstr>INVESTASI PROPERTY</vt:lpstr>
      <vt:lpstr>Slide 19</vt:lpstr>
      <vt:lpstr>Slide 20</vt:lpstr>
      <vt:lpstr>Real Estate / Property Industry Ecosystem</vt:lpstr>
      <vt:lpstr>Slide 22</vt:lpstr>
      <vt:lpstr>Complex Project Development Lifecycle</vt:lpstr>
      <vt:lpstr>Slide 24</vt:lpstr>
      <vt:lpstr>PROSES MENYUSUN METODE KONSTRUKSI</vt:lpstr>
      <vt:lpstr>Slide 26</vt:lpstr>
      <vt:lpstr>Slide 27</vt:lpstr>
      <vt:lpstr>Slide 28</vt:lpstr>
      <vt:lpstr>PROSES PROYEK INVESTASI </vt:lpstr>
      <vt:lpstr>PHASES OF PROJECT</vt:lpstr>
      <vt:lpstr>TAHAPAN PROYEK INVESTASI</vt:lpstr>
      <vt:lpstr>TAHAPAN PROYEK INVESTASI</vt:lpstr>
      <vt:lpstr>TAHAPAN PROYEK INVESTASI</vt:lpstr>
      <vt:lpstr>TAHAPAN PROYEK INVESTASI</vt:lpstr>
      <vt:lpstr>Slide 35</vt:lpstr>
      <vt:lpstr>Slide 36</vt:lpstr>
      <vt:lpstr>Slide 37</vt:lpstr>
      <vt:lpstr>Slide 38</vt:lpstr>
      <vt:lpstr>KELAYAKAN INVESTASI PROYEK</vt:lpstr>
      <vt:lpstr>ALOKASI RESIKO</vt:lpstr>
      <vt:lpstr>Slide 41</vt:lpstr>
      <vt:lpstr>Slide 42</vt:lpstr>
      <vt:lpstr>Slide 43</vt:lpstr>
      <vt:lpstr>Slide 44</vt:lpstr>
      <vt:lpstr>Slide 45</vt:lpstr>
    </vt:vector>
  </TitlesOfParts>
  <Company>Adhi Karya (Persero) Tbk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Eddy</dc:creator>
  <cp:lastModifiedBy>Toha Saleh</cp:lastModifiedBy>
  <cp:revision>411</cp:revision>
  <dcterms:created xsi:type="dcterms:W3CDTF">2009-03-15T03:50:43Z</dcterms:created>
  <dcterms:modified xsi:type="dcterms:W3CDTF">2014-11-12T07:56:10Z</dcterms:modified>
</cp:coreProperties>
</file>