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2"/>
  </p:notesMasterIdLst>
  <p:sldIdLst>
    <p:sldId id="259" r:id="rId2"/>
    <p:sldId id="257" r:id="rId3"/>
    <p:sldId id="261" r:id="rId4"/>
    <p:sldId id="423" r:id="rId5"/>
    <p:sldId id="284" r:id="rId6"/>
    <p:sldId id="285" r:id="rId7"/>
    <p:sldId id="430" r:id="rId8"/>
    <p:sldId id="273" r:id="rId9"/>
    <p:sldId id="431" r:id="rId10"/>
    <p:sldId id="282" r:id="rId11"/>
    <p:sldId id="432" r:id="rId12"/>
    <p:sldId id="433" r:id="rId13"/>
    <p:sldId id="434" r:id="rId14"/>
    <p:sldId id="435" r:id="rId15"/>
    <p:sldId id="436" r:id="rId16"/>
    <p:sldId id="287" r:id="rId17"/>
    <p:sldId id="272" r:id="rId18"/>
    <p:sldId id="426" r:id="rId19"/>
    <p:sldId id="427" r:id="rId20"/>
    <p:sldId id="437" r:id="rId21"/>
    <p:sldId id="263" r:id="rId22"/>
    <p:sldId id="264" r:id="rId23"/>
    <p:sldId id="265" r:id="rId24"/>
    <p:sldId id="266" r:id="rId25"/>
    <p:sldId id="425" r:id="rId26"/>
    <p:sldId id="276" r:id="rId27"/>
    <p:sldId id="277" r:id="rId28"/>
    <p:sldId id="258" r:id="rId29"/>
    <p:sldId id="424" r:id="rId30"/>
    <p:sldId id="438" r:id="rId31"/>
    <p:sldId id="439" r:id="rId32"/>
    <p:sldId id="440" r:id="rId33"/>
    <p:sldId id="441" r:id="rId34"/>
    <p:sldId id="442" r:id="rId35"/>
    <p:sldId id="443" r:id="rId36"/>
    <p:sldId id="260" r:id="rId37"/>
    <p:sldId id="270" r:id="rId38"/>
    <p:sldId id="271" r:id="rId39"/>
    <p:sldId id="267" r:id="rId40"/>
    <p:sldId id="269" r:id="rId41"/>
    <p:sldId id="286" r:id="rId42"/>
    <p:sldId id="290" r:id="rId43"/>
    <p:sldId id="291" r:id="rId44"/>
    <p:sldId id="292" r:id="rId45"/>
    <p:sldId id="297" r:id="rId46"/>
    <p:sldId id="298" r:id="rId47"/>
    <p:sldId id="420" r:id="rId48"/>
    <p:sldId id="421" r:id="rId49"/>
    <p:sldId id="293" r:id="rId50"/>
    <p:sldId id="296" r:id="rId5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AD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50"/>
    <p:restoredTop sz="94643"/>
  </p:normalViewPr>
  <p:slideViewPr>
    <p:cSldViewPr snapToGrid="0" snapToObjects="1">
      <p:cViewPr>
        <p:scale>
          <a:sx n="50" d="100"/>
          <a:sy n="50" d="100"/>
        </p:scale>
        <p:origin x="389" y="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FA54D0-F06E-CB4F-9C50-E26E21F8BEC8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D909A7-5DA4-564A-A6CB-96D8B0C046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36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29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3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30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72000" cy="6858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591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0"/>
          </p:nvPr>
        </p:nvSpPr>
        <p:spPr>
          <a:xfrm>
            <a:off x="-272235" y="-867154"/>
            <a:ext cx="9688469" cy="8350566"/>
          </a:xfrm>
          <a:custGeom>
            <a:avLst/>
            <a:gdLst>
              <a:gd name="connsiteX0" fmla="*/ 7372063 w 12917958"/>
              <a:gd name="connsiteY0" fmla="*/ 6856617 h 8350566"/>
              <a:gd name="connsiteX1" fmla="*/ 8358070 w 12917958"/>
              <a:gd name="connsiteY1" fmla="*/ 6856617 h 8350566"/>
              <a:gd name="connsiteX2" fmla="*/ 8731557 w 12917958"/>
              <a:gd name="connsiteY2" fmla="*/ 7603592 h 8350566"/>
              <a:gd name="connsiteX3" fmla="*/ 8358070 w 12917958"/>
              <a:gd name="connsiteY3" fmla="*/ 8350566 h 8350566"/>
              <a:gd name="connsiteX4" fmla="*/ 7372063 w 12917958"/>
              <a:gd name="connsiteY4" fmla="*/ 8350566 h 8350566"/>
              <a:gd name="connsiteX5" fmla="*/ 6998576 w 12917958"/>
              <a:gd name="connsiteY5" fmla="*/ 7603592 h 8350566"/>
              <a:gd name="connsiteX6" fmla="*/ 373487 w 12917958"/>
              <a:gd name="connsiteY6" fmla="*/ 6143718 h 8350566"/>
              <a:gd name="connsiteX7" fmla="*/ 1359494 w 12917958"/>
              <a:gd name="connsiteY7" fmla="*/ 6143718 h 8350566"/>
              <a:gd name="connsiteX8" fmla="*/ 1732981 w 12917958"/>
              <a:gd name="connsiteY8" fmla="*/ 6890693 h 8350566"/>
              <a:gd name="connsiteX9" fmla="*/ 1359494 w 12917958"/>
              <a:gd name="connsiteY9" fmla="*/ 7637667 h 8350566"/>
              <a:gd name="connsiteX10" fmla="*/ 373487 w 12917958"/>
              <a:gd name="connsiteY10" fmla="*/ 7637667 h 8350566"/>
              <a:gd name="connsiteX11" fmla="*/ 0 w 12917958"/>
              <a:gd name="connsiteY11" fmla="*/ 6890693 h 8350566"/>
              <a:gd name="connsiteX12" fmla="*/ 5949006 w 12917958"/>
              <a:gd name="connsiteY12" fmla="*/ 6124121 h 8350566"/>
              <a:gd name="connsiteX13" fmla="*/ 6935013 w 12917958"/>
              <a:gd name="connsiteY13" fmla="*/ 6124121 h 8350566"/>
              <a:gd name="connsiteX14" fmla="*/ 7308500 w 12917958"/>
              <a:gd name="connsiteY14" fmla="*/ 6871096 h 8350566"/>
              <a:gd name="connsiteX15" fmla="*/ 6935013 w 12917958"/>
              <a:gd name="connsiteY15" fmla="*/ 7618070 h 8350566"/>
              <a:gd name="connsiteX16" fmla="*/ 5949006 w 12917958"/>
              <a:gd name="connsiteY16" fmla="*/ 7618070 h 8350566"/>
              <a:gd name="connsiteX17" fmla="*/ 5575520 w 12917958"/>
              <a:gd name="connsiteY17" fmla="*/ 6871096 h 8350566"/>
              <a:gd name="connsiteX18" fmla="*/ 11558463 w 12917958"/>
              <a:gd name="connsiteY18" fmla="*/ 6123509 h 8350566"/>
              <a:gd name="connsiteX19" fmla="*/ 12544470 w 12917958"/>
              <a:gd name="connsiteY19" fmla="*/ 6123509 h 8350566"/>
              <a:gd name="connsiteX20" fmla="*/ 12917957 w 12917958"/>
              <a:gd name="connsiteY20" fmla="*/ 6870484 h 8350566"/>
              <a:gd name="connsiteX21" fmla="*/ 12544470 w 12917958"/>
              <a:gd name="connsiteY21" fmla="*/ 7617458 h 8350566"/>
              <a:gd name="connsiteX22" fmla="*/ 11558463 w 12917958"/>
              <a:gd name="connsiteY22" fmla="*/ 7617458 h 8350566"/>
              <a:gd name="connsiteX23" fmla="*/ 11184976 w 12917958"/>
              <a:gd name="connsiteY23" fmla="*/ 6870484 h 8350566"/>
              <a:gd name="connsiteX24" fmla="*/ 3162753 w 12917958"/>
              <a:gd name="connsiteY24" fmla="*/ 6109643 h 8350566"/>
              <a:gd name="connsiteX25" fmla="*/ 4148757 w 12917958"/>
              <a:gd name="connsiteY25" fmla="*/ 6109643 h 8350566"/>
              <a:gd name="connsiteX26" fmla="*/ 4522244 w 12917958"/>
              <a:gd name="connsiteY26" fmla="*/ 6856618 h 8350566"/>
              <a:gd name="connsiteX27" fmla="*/ 4148757 w 12917958"/>
              <a:gd name="connsiteY27" fmla="*/ 7603592 h 8350566"/>
              <a:gd name="connsiteX28" fmla="*/ 3162753 w 12917958"/>
              <a:gd name="connsiteY28" fmla="*/ 7603592 h 8350566"/>
              <a:gd name="connsiteX29" fmla="*/ 2789266 w 12917958"/>
              <a:gd name="connsiteY29" fmla="*/ 6856618 h 8350566"/>
              <a:gd name="connsiteX30" fmla="*/ 8757319 w 12917958"/>
              <a:gd name="connsiteY30" fmla="*/ 6096436 h 8350566"/>
              <a:gd name="connsiteX31" fmla="*/ 9743326 w 12917958"/>
              <a:gd name="connsiteY31" fmla="*/ 6096436 h 8350566"/>
              <a:gd name="connsiteX32" fmla="*/ 10116813 w 12917958"/>
              <a:gd name="connsiteY32" fmla="*/ 6843411 h 8350566"/>
              <a:gd name="connsiteX33" fmla="*/ 9743326 w 12917958"/>
              <a:gd name="connsiteY33" fmla="*/ 7590385 h 8350566"/>
              <a:gd name="connsiteX34" fmla="*/ 8757319 w 12917958"/>
              <a:gd name="connsiteY34" fmla="*/ 7590385 h 8350566"/>
              <a:gd name="connsiteX35" fmla="*/ 8383832 w 12917958"/>
              <a:gd name="connsiteY35" fmla="*/ 6843411 h 8350566"/>
              <a:gd name="connsiteX36" fmla="*/ 1758745 w 12917958"/>
              <a:gd name="connsiteY36" fmla="*/ 5372837 h 8350566"/>
              <a:gd name="connsiteX37" fmla="*/ 2744752 w 12917958"/>
              <a:gd name="connsiteY37" fmla="*/ 5372837 h 8350566"/>
              <a:gd name="connsiteX38" fmla="*/ 3118240 w 12917958"/>
              <a:gd name="connsiteY38" fmla="*/ 6119812 h 8350566"/>
              <a:gd name="connsiteX39" fmla="*/ 2744752 w 12917958"/>
              <a:gd name="connsiteY39" fmla="*/ 6866786 h 8350566"/>
              <a:gd name="connsiteX40" fmla="*/ 1758745 w 12917958"/>
              <a:gd name="connsiteY40" fmla="*/ 6866786 h 8350566"/>
              <a:gd name="connsiteX41" fmla="*/ 1385258 w 12917958"/>
              <a:gd name="connsiteY41" fmla="*/ 6119812 h 8350566"/>
              <a:gd name="connsiteX42" fmla="*/ 10161326 w 12917958"/>
              <a:gd name="connsiteY42" fmla="*/ 5351657 h 8350566"/>
              <a:gd name="connsiteX43" fmla="*/ 11147333 w 12917958"/>
              <a:gd name="connsiteY43" fmla="*/ 5351657 h 8350566"/>
              <a:gd name="connsiteX44" fmla="*/ 11520820 w 12917958"/>
              <a:gd name="connsiteY44" fmla="*/ 6098632 h 8350566"/>
              <a:gd name="connsiteX45" fmla="*/ 11147333 w 12917958"/>
              <a:gd name="connsiteY45" fmla="*/ 6845606 h 8350566"/>
              <a:gd name="connsiteX46" fmla="*/ 10161326 w 12917958"/>
              <a:gd name="connsiteY46" fmla="*/ 6845606 h 8350566"/>
              <a:gd name="connsiteX47" fmla="*/ 9787839 w 12917958"/>
              <a:gd name="connsiteY47" fmla="*/ 6098632 h 8350566"/>
              <a:gd name="connsiteX48" fmla="*/ 4566757 w 12917958"/>
              <a:gd name="connsiteY48" fmla="*/ 5349462 h 8350566"/>
              <a:gd name="connsiteX49" fmla="*/ 5552764 w 12917958"/>
              <a:gd name="connsiteY49" fmla="*/ 5349462 h 8350566"/>
              <a:gd name="connsiteX50" fmla="*/ 5926251 w 12917958"/>
              <a:gd name="connsiteY50" fmla="*/ 6096437 h 8350566"/>
              <a:gd name="connsiteX51" fmla="*/ 5552764 w 12917958"/>
              <a:gd name="connsiteY51" fmla="*/ 6843411 h 8350566"/>
              <a:gd name="connsiteX52" fmla="*/ 4566757 w 12917958"/>
              <a:gd name="connsiteY52" fmla="*/ 6843411 h 8350566"/>
              <a:gd name="connsiteX53" fmla="*/ 4193270 w 12917958"/>
              <a:gd name="connsiteY53" fmla="*/ 6096437 h 8350566"/>
              <a:gd name="connsiteX54" fmla="*/ 7372063 w 12917958"/>
              <a:gd name="connsiteY54" fmla="*/ 5324217 h 8350566"/>
              <a:gd name="connsiteX55" fmla="*/ 8358070 w 12917958"/>
              <a:gd name="connsiteY55" fmla="*/ 5324217 h 8350566"/>
              <a:gd name="connsiteX56" fmla="*/ 8731557 w 12917958"/>
              <a:gd name="connsiteY56" fmla="*/ 6071192 h 8350566"/>
              <a:gd name="connsiteX57" fmla="*/ 8358070 w 12917958"/>
              <a:gd name="connsiteY57" fmla="*/ 6818166 h 8350566"/>
              <a:gd name="connsiteX58" fmla="*/ 7372063 w 12917958"/>
              <a:gd name="connsiteY58" fmla="*/ 6818166 h 8350566"/>
              <a:gd name="connsiteX59" fmla="*/ 6998576 w 12917958"/>
              <a:gd name="connsiteY59" fmla="*/ 6071192 h 8350566"/>
              <a:gd name="connsiteX60" fmla="*/ 11546577 w 12917958"/>
              <a:gd name="connsiteY60" fmla="*/ 4581087 h 8350566"/>
              <a:gd name="connsiteX61" fmla="*/ 12532584 w 12917958"/>
              <a:gd name="connsiteY61" fmla="*/ 4581087 h 8350566"/>
              <a:gd name="connsiteX62" fmla="*/ 12906071 w 12917958"/>
              <a:gd name="connsiteY62" fmla="*/ 5328062 h 8350566"/>
              <a:gd name="connsiteX63" fmla="*/ 12532584 w 12917958"/>
              <a:gd name="connsiteY63" fmla="*/ 6075036 h 8350566"/>
              <a:gd name="connsiteX64" fmla="*/ 11546577 w 12917958"/>
              <a:gd name="connsiteY64" fmla="*/ 6075036 h 8350566"/>
              <a:gd name="connsiteX65" fmla="*/ 11173090 w 12917958"/>
              <a:gd name="connsiteY65" fmla="*/ 5328062 h 8350566"/>
              <a:gd name="connsiteX66" fmla="*/ 8776070 w 12917958"/>
              <a:gd name="connsiteY66" fmla="*/ 4571423 h 8350566"/>
              <a:gd name="connsiteX67" fmla="*/ 9762077 w 12917958"/>
              <a:gd name="connsiteY67" fmla="*/ 4571423 h 8350566"/>
              <a:gd name="connsiteX68" fmla="*/ 10135564 w 12917958"/>
              <a:gd name="connsiteY68" fmla="*/ 5318398 h 8350566"/>
              <a:gd name="connsiteX69" fmla="*/ 9762077 w 12917958"/>
              <a:gd name="connsiteY69" fmla="*/ 6065372 h 8350566"/>
              <a:gd name="connsiteX70" fmla="*/ 8776070 w 12917958"/>
              <a:gd name="connsiteY70" fmla="*/ 6065372 h 8350566"/>
              <a:gd name="connsiteX71" fmla="*/ 8402583 w 12917958"/>
              <a:gd name="connsiteY71" fmla="*/ 5318398 h 8350566"/>
              <a:gd name="connsiteX72" fmla="*/ 5951714 w 12917958"/>
              <a:gd name="connsiteY72" fmla="*/ 4571422 h 8350566"/>
              <a:gd name="connsiteX73" fmla="*/ 6937721 w 12917958"/>
              <a:gd name="connsiteY73" fmla="*/ 4571422 h 8350566"/>
              <a:gd name="connsiteX74" fmla="*/ 7311208 w 12917958"/>
              <a:gd name="connsiteY74" fmla="*/ 5318397 h 8350566"/>
              <a:gd name="connsiteX75" fmla="*/ 6937721 w 12917958"/>
              <a:gd name="connsiteY75" fmla="*/ 6065371 h 8350566"/>
              <a:gd name="connsiteX76" fmla="*/ 5951714 w 12917958"/>
              <a:gd name="connsiteY76" fmla="*/ 6065371 h 8350566"/>
              <a:gd name="connsiteX77" fmla="*/ 5578228 w 12917958"/>
              <a:gd name="connsiteY77" fmla="*/ 5318397 h 8350566"/>
              <a:gd name="connsiteX78" fmla="*/ 10161326 w 12917958"/>
              <a:gd name="connsiteY78" fmla="*/ 3807022 h 8350566"/>
              <a:gd name="connsiteX79" fmla="*/ 11147333 w 12917958"/>
              <a:gd name="connsiteY79" fmla="*/ 3807022 h 8350566"/>
              <a:gd name="connsiteX80" fmla="*/ 11520820 w 12917958"/>
              <a:gd name="connsiteY80" fmla="*/ 4553996 h 8350566"/>
              <a:gd name="connsiteX81" fmla="*/ 11147333 w 12917958"/>
              <a:gd name="connsiteY81" fmla="*/ 5300970 h 8350566"/>
              <a:gd name="connsiteX82" fmla="*/ 10161326 w 12917958"/>
              <a:gd name="connsiteY82" fmla="*/ 5300970 h 8350566"/>
              <a:gd name="connsiteX83" fmla="*/ 9787839 w 12917958"/>
              <a:gd name="connsiteY83" fmla="*/ 4553996 h 8350566"/>
              <a:gd name="connsiteX84" fmla="*/ 7372063 w 12917958"/>
              <a:gd name="connsiteY84" fmla="*/ 3788497 h 8350566"/>
              <a:gd name="connsiteX85" fmla="*/ 8358070 w 12917958"/>
              <a:gd name="connsiteY85" fmla="*/ 3788497 h 8350566"/>
              <a:gd name="connsiteX86" fmla="*/ 8731557 w 12917958"/>
              <a:gd name="connsiteY86" fmla="*/ 4535470 h 8350566"/>
              <a:gd name="connsiteX87" fmla="*/ 8358070 w 12917958"/>
              <a:gd name="connsiteY87" fmla="*/ 5282444 h 8350566"/>
              <a:gd name="connsiteX88" fmla="*/ 7372063 w 12917958"/>
              <a:gd name="connsiteY88" fmla="*/ 5282444 h 8350566"/>
              <a:gd name="connsiteX89" fmla="*/ 6998576 w 12917958"/>
              <a:gd name="connsiteY89" fmla="*/ 4535470 h 8350566"/>
              <a:gd name="connsiteX90" fmla="*/ 8769202 w 12917958"/>
              <a:gd name="connsiteY90" fmla="*/ 3021411 h 8350566"/>
              <a:gd name="connsiteX91" fmla="*/ 9755209 w 12917958"/>
              <a:gd name="connsiteY91" fmla="*/ 3021411 h 8350566"/>
              <a:gd name="connsiteX92" fmla="*/ 10128696 w 12917958"/>
              <a:gd name="connsiteY92" fmla="*/ 3768386 h 8350566"/>
              <a:gd name="connsiteX93" fmla="*/ 9755209 w 12917958"/>
              <a:gd name="connsiteY93" fmla="*/ 4515359 h 8350566"/>
              <a:gd name="connsiteX94" fmla="*/ 8769202 w 12917958"/>
              <a:gd name="connsiteY94" fmla="*/ 4515359 h 8350566"/>
              <a:gd name="connsiteX95" fmla="*/ 8395715 w 12917958"/>
              <a:gd name="connsiteY95" fmla="*/ 3768386 h 8350566"/>
              <a:gd name="connsiteX96" fmla="*/ 11558464 w 12917958"/>
              <a:gd name="connsiteY96" fmla="*/ 3011554 h 8350566"/>
              <a:gd name="connsiteX97" fmla="*/ 12544471 w 12917958"/>
              <a:gd name="connsiteY97" fmla="*/ 3011554 h 8350566"/>
              <a:gd name="connsiteX98" fmla="*/ 12917958 w 12917958"/>
              <a:gd name="connsiteY98" fmla="*/ 3758528 h 8350566"/>
              <a:gd name="connsiteX99" fmla="*/ 12544471 w 12917958"/>
              <a:gd name="connsiteY99" fmla="*/ 4505501 h 8350566"/>
              <a:gd name="connsiteX100" fmla="*/ 11558464 w 12917958"/>
              <a:gd name="connsiteY100" fmla="*/ 4505501 h 8350566"/>
              <a:gd name="connsiteX101" fmla="*/ 11184977 w 12917958"/>
              <a:gd name="connsiteY101" fmla="*/ 3758528 h 8350566"/>
              <a:gd name="connsiteX102" fmla="*/ 10161326 w 12917958"/>
              <a:gd name="connsiteY102" fmla="*/ 2259452 h 8350566"/>
              <a:gd name="connsiteX103" fmla="*/ 11147333 w 12917958"/>
              <a:gd name="connsiteY103" fmla="*/ 2259452 h 8350566"/>
              <a:gd name="connsiteX104" fmla="*/ 11520820 w 12917958"/>
              <a:gd name="connsiteY104" fmla="*/ 3006427 h 8350566"/>
              <a:gd name="connsiteX105" fmla="*/ 11147333 w 12917958"/>
              <a:gd name="connsiteY105" fmla="*/ 3753401 h 8350566"/>
              <a:gd name="connsiteX106" fmla="*/ 10161326 w 12917958"/>
              <a:gd name="connsiteY106" fmla="*/ 3753401 h 8350566"/>
              <a:gd name="connsiteX107" fmla="*/ 9787839 w 12917958"/>
              <a:gd name="connsiteY107" fmla="*/ 3006427 h 8350566"/>
              <a:gd name="connsiteX108" fmla="*/ 7372064 w 12917958"/>
              <a:gd name="connsiteY108" fmla="*/ 2248678 h 8350566"/>
              <a:gd name="connsiteX109" fmla="*/ 8358071 w 12917958"/>
              <a:gd name="connsiteY109" fmla="*/ 2248678 h 8350566"/>
              <a:gd name="connsiteX110" fmla="*/ 8731558 w 12917958"/>
              <a:gd name="connsiteY110" fmla="*/ 2995653 h 8350566"/>
              <a:gd name="connsiteX111" fmla="*/ 8358071 w 12917958"/>
              <a:gd name="connsiteY111" fmla="*/ 3742626 h 8350566"/>
              <a:gd name="connsiteX112" fmla="*/ 7372064 w 12917958"/>
              <a:gd name="connsiteY112" fmla="*/ 3742626 h 8350566"/>
              <a:gd name="connsiteX113" fmla="*/ 6998577 w 12917958"/>
              <a:gd name="connsiteY113" fmla="*/ 2995653 h 8350566"/>
              <a:gd name="connsiteX114" fmla="*/ 8769202 w 12917958"/>
              <a:gd name="connsiteY114" fmla="*/ 1507352 h 8350566"/>
              <a:gd name="connsiteX115" fmla="*/ 9755209 w 12917958"/>
              <a:gd name="connsiteY115" fmla="*/ 1507352 h 8350566"/>
              <a:gd name="connsiteX116" fmla="*/ 10128696 w 12917958"/>
              <a:gd name="connsiteY116" fmla="*/ 2254327 h 8350566"/>
              <a:gd name="connsiteX117" fmla="*/ 9755209 w 12917958"/>
              <a:gd name="connsiteY117" fmla="*/ 3001301 h 8350566"/>
              <a:gd name="connsiteX118" fmla="*/ 8769202 w 12917958"/>
              <a:gd name="connsiteY118" fmla="*/ 3001301 h 8350566"/>
              <a:gd name="connsiteX119" fmla="*/ 8395715 w 12917958"/>
              <a:gd name="connsiteY119" fmla="*/ 2254327 h 8350566"/>
              <a:gd name="connsiteX120" fmla="*/ 5948710 w 12917958"/>
              <a:gd name="connsiteY120" fmla="*/ 1469766 h 8350566"/>
              <a:gd name="connsiteX121" fmla="*/ 6934717 w 12917958"/>
              <a:gd name="connsiteY121" fmla="*/ 1469766 h 8350566"/>
              <a:gd name="connsiteX122" fmla="*/ 7308204 w 12917958"/>
              <a:gd name="connsiteY122" fmla="*/ 2216741 h 8350566"/>
              <a:gd name="connsiteX123" fmla="*/ 6934717 w 12917958"/>
              <a:gd name="connsiteY123" fmla="*/ 2963715 h 8350566"/>
              <a:gd name="connsiteX124" fmla="*/ 5948710 w 12917958"/>
              <a:gd name="connsiteY124" fmla="*/ 2963715 h 8350566"/>
              <a:gd name="connsiteX125" fmla="*/ 5575224 w 12917958"/>
              <a:gd name="connsiteY125" fmla="*/ 2216741 h 8350566"/>
              <a:gd name="connsiteX126" fmla="*/ 7372064 w 12917958"/>
              <a:gd name="connsiteY126" fmla="*/ 722798 h 8350566"/>
              <a:gd name="connsiteX127" fmla="*/ 8358071 w 12917958"/>
              <a:gd name="connsiteY127" fmla="*/ 722798 h 8350566"/>
              <a:gd name="connsiteX128" fmla="*/ 8731558 w 12917958"/>
              <a:gd name="connsiteY128" fmla="*/ 1469773 h 8350566"/>
              <a:gd name="connsiteX129" fmla="*/ 8358071 w 12917958"/>
              <a:gd name="connsiteY129" fmla="*/ 2216747 h 8350566"/>
              <a:gd name="connsiteX130" fmla="*/ 7372064 w 12917958"/>
              <a:gd name="connsiteY130" fmla="*/ 2216747 h 8350566"/>
              <a:gd name="connsiteX131" fmla="*/ 6998577 w 12917958"/>
              <a:gd name="connsiteY131" fmla="*/ 1469773 h 8350566"/>
              <a:gd name="connsiteX132" fmla="*/ 8769202 w 12917958"/>
              <a:gd name="connsiteY132" fmla="*/ 0 h 8350566"/>
              <a:gd name="connsiteX133" fmla="*/ 9755209 w 12917958"/>
              <a:gd name="connsiteY133" fmla="*/ 0 h 8350566"/>
              <a:gd name="connsiteX134" fmla="*/ 10128696 w 12917958"/>
              <a:gd name="connsiteY134" fmla="*/ 746975 h 8350566"/>
              <a:gd name="connsiteX135" fmla="*/ 9755209 w 12917958"/>
              <a:gd name="connsiteY135" fmla="*/ 1493949 h 8350566"/>
              <a:gd name="connsiteX136" fmla="*/ 8769202 w 12917958"/>
              <a:gd name="connsiteY136" fmla="*/ 1493949 h 8350566"/>
              <a:gd name="connsiteX137" fmla="*/ 8395715 w 12917958"/>
              <a:gd name="connsiteY137" fmla="*/ 746975 h 8350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</a:cxnLst>
            <a:rect l="l" t="t" r="r" b="b"/>
            <a:pathLst>
              <a:path w="12917958" h="8350566">
                <a:moveTo>
                  <a:pt x="7372063" y="6856617"/>
                </a:moveTo>
                <a:lnTo>
                  <a:pt x="8358070" y="6856617"/>
                </a:lnTo>
                <a:lnTo>
                  <a:pt x="8731557" y="7603592"/>
                </a:lnTo>
                <a:lnTo>
                  <a:pt x="8358070" y="8350566"/>
                </a:lnTo>
                <a:lnTo>
                  <a:pt x="7372063" y="8350566"/>
                </a:lnTo>
                <a:lnTo>
                  <a:pt x="6998576" y="7603592"/>
                </a:lnTo>
                <a:close/>
                <a:moveTo>
                  <a:pt x="373487" y="6143718"/>
                </a:moveTo>
                <a:lnTo>
                  <a:pt x="1359494" y="6143718"/>
                </a:lnTo>
                <a:lnTo>
                  <a:pt x="1732981" y="6890693"/>
                </a:lnTo>
                <a:lnTo>
                  <a:pt x="1359494" y="7637667"/>
                </a:lnTo>
                <a:lnTo>
                  <a:pt x="373487" y="7637667"/>
                </a:lnTo>
                <a:lnTo>
                  <a:pt x="0" y="6890693"/>
                </a:lnTo>
                <a:close/>
                <a:moveTo>
                  <a:pt x="5949006" y="6124121"/>
                </a:moveTo>
                <a:lnTo>
                  <a:pt x="6935013" y="6124121"/>
                </a:lnTo>
                <a:lnTo>
                  <a:pt x="7308500" y="6871096"/>
                </a:lnTo>
                <a:lnTo>
                  <a:pt x="6935013" y="7618070"/>
                </a:lnTo>
                <a:lnTo>
                  <a:pt x="5949006" y="7618070"/>
                </a:lnTo>
                <a:lnTo>
                  <a:pt x="5575520" y="6871096"/>
                </a:lnTo>
                <a:close/>
                <a:moveTo>
                  <a:pt x="11558463" y="6123509"/>
                </a:moveTo>
                <a:lnTo>
                  <a:pt x="12544470" y="6123509"/>
                </a:lnTo>
                <a:lnTo>
                  <a:pt x="12917957" y="6870484"/>
                </a:lnTo>
                <a:lnTo>
                  <a:pt x="12544470" y="7617458"/>
                </a:lnTo>
                <a:lnTo>
                  <a:pt x="11558463" y="7617458"/>
                </a:lnTo>
                <a:lnTo>
                  <a:pt x="11184976" y="6870484"/>
                </a:lnTo>
                <a:close/>
                <a:moveTo>
                  <a:pt x="3162753" y="6109643"/>
                </a:moveTo>
                <a:lnTo>
                  <a:pt x="4148757" y="6109643"/>
                </a:lnTo>
                <a:lnTo>
                  <a:pt x="4522244" y="6856618"/>
                </a:lnTo>
                <a:lnTo>
                  <a:pt x="4148757" y="7603592"/>
                </a:lnTo>
                <a:lnTo>
                  <a:pt x="3162753" y="7603592"/>
                </a:lnTo>
                <a:lnTo>
                  <a:pt x="2789266" y="6856618"/>
                </a:lnTo>
                <a:close/>
                <a:moveTo>
                  <a:pt x="8757319" y="6096436"/>
                </a:moveTo>
                <a:lnTo>
                  <a:pt x="9743326" y="6096436"/>
                </a:lnTo>
                <a:lnTo>
                  <a:pt x="10116813" y="6843411"/>
                </a:lnTo>
                <a:lnTo>
                  <a:pt x="9743326" y="7590385"/>
                </a:lnTo>
                <a:lnTo>
                  <a:pt x="8757319" y="7590385"/>
                </a:lnTo>
                <a:lnTo>
                  <a:pt x="8383832" y="6843411"/>
                </a:lnTo>
                <a:close/>
                <a:moveTo>
                  <a:pt x="1758745" y="5372837"/>
                </a:moveTo>
                <a:lnTo>
                  <a:pt x="2744752" y="5372837"/>
                </a:lnTo>
                <a:lnTo>
                  <a:pt x="3118240" y="6119812"/>
                </a:lnTo>
                <a:lnTo>
                  <a:pt x="2744752" y="6866786"/>
                </a:lnTo>
                <a:lnTo>
                  <a:pt x="1758745" y="6866786"/>
                </a:lnTo>
                <a:lnTo>
                  <a:pt x="1385258" y="6119812"/>
                </a:lnTo>
                <a:close/>
                <a:moveTo>
                  <a:pt x="10161326" y="5351657"/>
                </a:moveTo>
                <a:lnTo>
                  <a:pt x="11147333" y="5351657"/>
                </a:lnTo>
                <a:lnTo>
                  <a:pt x="11520820" y="6098632"/>
                </a:lnTo>
                <a:lnTo>
                  <a:pt x="11147333" y="6845606"/>
                </a:lnTo>
                <a:lnTo>
                  <a:pt x="10161326" y="6845606"/>
                </a:lnTo>
                <a:lnTo>
                  <a:pt x="9787839" y="6098632"/>
                </a:lnTo>
                <a:close/>
                <a:moveTo>
                  <a:pt x="4566757" y="5349462"/>
                </a:moveTo>
                <a:lnTo>
                  <a:pt x="5552764" y="5349462"/>
                </a:lnTo>
                <a:lnTo>
                  <a:pt x="5926251" y="6096437"/>
                </a:lnTo>
                <a:lnTo>
                  <a:pt x="5552764" y="6843411"/>
                </a:lnTo>
                <a:lnTo>
                  <a:pt x="4566757" y="6843411"/>
                </a:lnTo>
                <a:lnTo>
                  <a:pt x="4193270" y="6096437"/>
                </a:lnTo>
                <a:close/>
                <a:moveTo>
                  <a:pt x="7372063" y="5324217"/>
                </a:moveTo>
                <a:lnTo>
                  <a:pt x="8358070" y="5324217"/>
                </a:lnTo>
                <a:lnTo>
                  <a:pt x="8731557" y="6071192"/>
                </a:lnTo>
                <a:lnTo>
                  <a:pt x="8358070" y="6818166"/>
                </a:lnTo>
                <a:lnTo>
                  <a:pt x="7372063" y="6818166"/>
                </a:lnTo>
                <a:lnTo>
                  <a:pt x="6998576" y="6071192"/>
                </a:lnTo>
                <a:close/>
                <a:moveTo>
                  <a:pt x="11546577" y="4581087"/>
                </a:moveTo>
                <a:lnTo>
                  <a:pt x="12532584" y="4581087"/>
                </a:lnTo>
                <a:lnTo>
                  <a:pt x="12906071" y="5328062"/>
                </a:lnTo>
                <a:lnTo>
                  <a:pt x="12532584" y="6075036"/>
                </a:lnTo>
                <a:lnTo>
                  <a:pt x="11546577" y="6075036"/>
                </a:lnTo>
                <a:lnTo>
                  <a:pt x="11173090" y="5328062"/>
                </a:lnTo>
                <a:close/>
                <a:moveTo>
                  <a:pt x="8776070" y="4571423"/>
                </a:moveTo>
                <a:lnTo>
                  <a:pt x="9762077" y="4571423"/>
                </a:lnTo>
                <a:lnTo>
                  <a:pt x="10135564" y="5318398"/>
                </a:lnTo>
                <a:lnTo>
                  <a:pt x="9762077" y="6065372"/>
                </a:lnTo>
                <a:lnTo>
                  <a:pt x="8776070" y="6065372"/>
                </a:lnTo>
                <a:lnTo>
                  <a:pt x="8402583" y="5318398"/>
                </a:lnTo>
                <a:close/>
                <a:moveTo>
                  <a:pt x="5951714" y="4571422"/>
                </a:moveTo>
                <a:lnTo>
                  <a:pt x="6937721" y="4571422"/>
                </a:lnTo>
                <a:lnTo>
                  <a:pt x="7311208" y="5318397"/>
                </a:lnTo>
                <a:lnTo>
                  <a:pt x="6937721" y="6065371"/>
                </a:lnTo>
                <a:lnTo>
                  <a:pt x="5951714" y="6065371"/>
                </a:lnTo>
                <a:lnTo>
                  <a:pt x="5578228" y="5318397"/>
                </a:lnTo>
                <a:close/>
                <a:moveTo>
                  <a:pt x="10161326" y="3807022"/>
                </a:moveTo>
                <a:lnTo>
                  <a:pt x="11147333" y="3807022"/>
                </a:lnTo>
                <a:lnTo>
                  <a:pt x="11520820" y="4553996"/>
                </a:lnTo>
                <a:lnTo>
                  <a:pt x="11147333" y="5300970"/>
                </a:lnTo>
                <a:lnTo>
                  <a:pt x="10161326" y="5300970"/>
                </a:lnTo>
                <a:lnTo>
                  <a:pt x="9787839" y="4553996"/>
                </a:lnTo>
                <a:close/>
                <a:moveTo>
                  <a:pt x="7372063" y="3788497"/>
                </a:moveTo>
                <a:lnTo>
                  <a:pt x="8358070" y="3788497"/>
                </a:lnTo>
                <a:lnTo>
                  <a:pt x="8731557" y="4535470"/>
                </a:lnTo>
                <a:lnTo>
                  <a:pt x="8358070" y="5282444"/>
                </a:lnTo>
                <a:lnTo>
                  <a:pt x="7372063" y="5282444"/>
                </a:lnTo>
                <a:lnTo>
                  <a:pt x="6998576" y="4535470"/>
                </a:lnTo>
                <a:close/>
                <a:moveTo>
                  <a:pt x="8769202" y="3021411"/>
                </a:moveTo>
                <a:lnTo>
                  <a:pt x="9755209" y="3021411"/>
                </a:lnTo>
                <a:lnTo>
                  <a:pt x="10128696" y="3768386"/>
                </a:lnTo>
                <a:lnTo>
                  <a:pt x="9755209" y="4515359"/>
                </a:lnTo>
                <a:lnTo>
                  <a:pt x="8769202" y="4515359"/>
                </a:lnTo>
                <a:lnTo>
                  <a:pt x="8395715" y="3768386"/>
                </a:lnTo>
                <a:close/>
                <a:moveTo>
                  <a:pt x="11558464" y="3011554"/>
                </a:moveTo>
                <a:lnTo>
                  <a:pt x="12544471" y="3011554"/>
                </a:lnTo>
                <a:lnTo>
                  <a:pt x="12917958" y="3758528"/>
                </a:lnTo>
                <a:lnTo>
                  <a:pt x="12544471" y="4505501"/>
                </a:lnTo>
                <a:lnTo>
                  <a:pt x="11558464" y="4505501"/>
                </a:lnTo>
                <a:lnTo>
                  <a:pt x="11184977" y="3758528"/>
                </a:lnTo>
                <a:close/>
                <a:moveTo>
                  <a:pt x="10161326" y="2259452"/>
                </a:moveTo>
                <a:lnTo>
                  <a:pt x="11147333" y="2259452"/>
                </a:lnTo>
                <a:lnTo>
                  <a:pt x="11520820" y="3006427"/>
                </a:lnTo>
                <a:lnTo>
                  <a:pt x="11147333" y="3753401"/>
                </a:lnTo>
                <a:lnTo>
                  <a:pt x="10161326" y="3753401"/>
                </a:lnTo>
                <a:lnTo>
                  <a:pt x="9787839" y="3006427"/>
                </a:lnTo>
                <a:close/>
                <a:moveTo>
                  <a:pt x="7372064" y="2248678"/>
                </a:moveTo>
                <a:lnTo>
                  <a:pt x="8358071" y="2248678"/>
                </a:lnTo>
                <a:lnTo>
                  <a:pt x="8731558" y="2995653"/>
                </a:lnTo>
                <a:lnTo>
                  <a:pt x="8358071" y="3742626"/>
                </a:lnTo>
                <a:lnTo>
                  <a:pt x="7372064" y="3742626"/>
                </a:lnTo>
                <a:lnTo>
                  <a:pt x="6998577" y="2995653"/>
                </a:lnTo>
                <a:close/>
                <a:moveTo>
                  <a:pt x="8769202" y="1507352"/>
                </a:moveTo>
                <a:lnTo>
                  <a:pt x="9755209" y="1507352"/>
                </a:lnTo>
                <a:lnTo>
                  <a:pt x="10128696" y="2254327"/>
                </a:lnTo>
                <a:lnTo>
                  <a:pt x="9755209" y="3001301"/>
                </a:lnTo>
                <a:lnTo>
                  <a:pt x="8769202" y="3001301"/>
                </a:lnTo>
                <a:lnTo>
                  <a:pt x="8395715" y="2254327"/>
                </a:lnTo>
                <a:close/>
                <a:moveTo>
                  <a:pt x="5948710" y="1469766"/>
                </a:moveTo>
                <a:lnTo>
                  <a:pt x="6934717" y="1469766"/>
                </a:lnTo>
                <a:lnTo>
                  <a:pt x="7308204" y="2216741"/>
                </a:lnTo>
                <a:lnTo>
                  <a:pt x="6934717" y="2963715"/>
                </a:lnTo>
                <a:lnTo>
                  <a:pt x="5948710" y="2963715"/>
                </a:lnTo>
                <a:lnTo>
                  <a:pt x="5575224" y="2216741"/>
                </a:lnTo>
                <a:close/>
                <a:moveTo>
                  <a:pt x="7372064" y="722798"/>
                </a:moveTo>
                <a:lnTo>
                  <a:pt x="8358071" y="722798"/>
                </a:lnTo>
                <a:lnTo>
                  <a:pt x="8731558" y="1469773"/>
                </a:lnTo>
                <a:lnTo>
                  <a:pt x="8358071" y="2216747"/>
                </a:lnTo>
                <a:lnTo>
                  <a:pt x="7372064" y="2216747"/>
                </a:lnTo>
                <a:lnTo>
                  <a:pt x="6998577" y="1469773"/>
                </a:lnTo>
                <a:close/>
                <a:moveTo>
                  <a:pt x="8769202" y="0"/>
                </a:moveTo>
                <a:lnTo>
                  <a:pt x="9755209" y="0"/>
                </a:lnTo>
                <a:lnTo>
                  <a:pt x="10128696" y="746975"/>
                </a:lnTo>
                <a:lnTo>
                  <a:pt x="9755209" y="1493949"/>
                </a:lnTo>
                <a:lnTo>
                  <a:pt x="8769202" y="1493949"/>
                </a:lnTo>
                <a:lnTo>
                  <a:pt x="8395715" y="746975"/>
                </a:lnTo>
                <a:close/>
              </a:path>
            </a:pathLst>
          </a:custGeom>
          <a:effectLst>
            <a:glow rad="1143000">
              <a:schemeClr val="bg1">
                <a:alpha val="80000"/>
              </a:schemeClr>
            </a:glow>
          </a:effectLst>
        </p:spPr>
        <p:txBody>
          <a:bodyPr wrap="square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4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 bldLvl="5" advAuto="50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54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7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0035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360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44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4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955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9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D521A-D252-3840-B8C9-9A166289B8B6}" type="datetimeFigureOut">
              <a:rPr lang="en-US" smtClean="0"/>
              <a:t>7/21/2019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450361-1747-D04D-96B1-4810E3F14B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60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g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tretch>
            <a:fillRect/>
          </a:stretch>
        </p:blipFill>
        <p:spPr>
          <a:xfrm>
            <a:off x="-272235" y="86713"/>
            <a:ext cx="9688469" cy="6771287"/>
          </a:xfrm>
        </p:spPr>
      </p:pic>
      <p:sp>
        <p:nvSpPr>
          <p:cNvPr id="6" name="TextBox 5"/>
          <p:cNvSpPr txBox="1"/>
          <p:nvPr/>
        </p:nvSpPr>
        <p:spPr>
          <a:xfrm>
            <a:off x="0" y="2434667"/>
            <a:ext cx="530242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rgbClr val="1A3447"/>
                </a:solidFill>
                <a:latin typeface="Cooper Black" panose="0208090404030B020404" pitchFamily="18" charset="77"/>
              </a:rPr>
              <a:t>PENYELESAIAN SENGKETA MEDIK</a:t>
            </a:r>
          </a:p>
        </p:txBody>
      </p:sp>
    </p:spTree>
    <p:extLst>
      <p:ext uri="{BB962C8B-B14F-4D97-AF65-F5344CB8AC3E}">
        <p14:creationId xmlns:p14="http://schemas.microsoft.com/office/powerpoint/2010/main" val="173399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2F09C-8EE1-3945-A14A-68F5D2A39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AF462D-3ABE-6642-9910-749A0E73D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559" y="1700808"/>
            <a:ext cx="8229600" cy="4896544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diberitahu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asuhan</a:t>
            </a:r>
            <a:r>
              <a:rPr lang="en-ID" dirty="0"/>
              <a:t> </a:t>
            </a:r>
            <a:r>
              <a:rPr lang="en-ID" dirty="0" err="1"/>
              <a:t>medis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. (HPK 2.1)</a:t>
            </a:r>
          </a:p>
          <a:p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penyakit</a:t>
            </a:r>
            <a:r>
              <a:rPr lang="en-ID" dirty="0"/>
              <a:t>, </a:t>
            </a:r>
            <a:r>
              <a:rPr lang="en-ID" dirty="0" err="1"/>
              <a:t>rencana</a:t>
            </a:r>
            <a:r>
              <a:rPr lang="en-ID" dirty="0"/>
              <a:t> </a:t>
            </a:r>
            <a:r>
              <a:rPr lang="en-ID" dirty="0" err="1"/>
              <a:t>tindakan</a:t>
            </a:r>
            <a:r>
              <a:rPr lang="en-ID" dirty="0"/>
              <a:t>, </a:t>
            </a:r>
            <a:r>
              <a:rPr lang="en-ID" dirty="0" err="1"/>
              <a:t>dari</a:t>
            </a:r>
            <a:r>
              <a:rPr lang="en-ID" dirty="0"/>
              <a:t> DPJP </a:t>
            </a:r>
            <a:r>
              <a:rPr lang="en-ID" dirty="0" err="1"/>
              <a:t>serta</a:t>
            </a:r>
            <a:r>
              <a:rPr lang="en-ID" dirty="0"/>
              <a:t> para PPA </a:t>
            </a:r>
            <a:r>
              <a:rPr lang="en-ID" dirty="0" err="1"/>
              <a:t>lainnya</a:t>
            </a:r>
            <a:r>
              <a:rPr lang="en-ID" dirty="0"/>
              <a:t> agar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memutuskan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asuhannya</a:t>
            </a:r>
            <a:r>
              <a:rPr lang="en-ID" dirty="0"/>
              <a:t>. (HPK 2.2)</a:t>
            </a:r>
          </a:p>
          <a:p>
            <a:pPr lvl="1"/>
            <a:r>
              <a:rPr lang="en-ID" i="1" dirty="0" err="1">
                <a:solidFill>
                  <a:srgbClr val="A50021"/>
                </a:solidFill>
              </a:rPr>
              <a:t>Frasa</a:t>
            </a:r>
            <a:r>
              <a:rPr lang="en-ID" i="1" dirty="0">
                <a:solidFill>
                  <a:srgbClr val="A50021"/>
                </a:solidFill>
              </a:rPr>
              <a:t> “</a:t>
            </a:r>
            <a:r>
              <a:rPr lang="en-ID" i="1" dirty="0" err="1">
                <a:solidFill>
                  <a:srgbClr val="A50021"/>
                </a:solidFill>
              </a:rPr>
              <a:t>semua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aspek</a:t>
            </a:r>
            <a:r>
              <a:rPr lang="en-ID" i="1" dirty="0">
                <a:solidFill>
                  <a:srgbClr val="A50021"/>
                </a:solidFill>
              </a:rPr>
              <a:t>” </a:t>
            </a:r>
            <a:r>
              <a:rPr lang="en-ID" i="1" dirty="0" err="1">
                <a:solidFill>
                  <a:srgbClr val="A50021"/>
                </a:solidFill>
              </a:rPr>
              <a:t>dimaknai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sebagai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aspek</a:t>
            </a:r>
            <a:r>
              <a:rPr lang="en-ID" i="1" dirty="0">
                <a:solidFill>
                  <a:srgbClr val="A50021"/>
                </a:solidFill>
              </a:rPr>
              <a:t> yang </a:t>
            </a:r>
            <a:r>
              <a:rPr lang="en-ID" i="1" dirty="0" err="1">
                <a:solidFill>
                  <a:srgbClr val="A50021"/>
                </a:solidFill>
              </a:rPr>
              <a:t>secara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umum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perlu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diketahui</a:t>
            </a:r>
            <a:r>
              <a:rPr lang="en-ID" i="1" dirty="0">
                <a:solidFill>
                  <a:srgbClr val="A50021"/>
                </a:solidFill>
              </a:rPr>
              <a:t>. </a:t>
            </a:r>
            <a:r>
              <a:rPr lang="en-ID" i="1" dirty="0" err="1">
                <a:solidFill>
                  <a:srgbClr val="A50021"/>
                </a:solidFill>
              </a:rPr>
              <a:t>Kegagalan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menginformasikan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dapat</a:t>
            </a:r>
            <a:r>
              <a:rPr lang="en-ID" i="1" dirty="0">
                <a:solidFill>
                  <a:srgbClr val="A50021"/>
                </a:solidFill>
              </a:rPr>
              <a:t> </a:t>
            </a:r>
            <a:r>
              <a:rPr lang="en-ID" i="1" dirty="0" err="1">
                <a:solidFill>
                  <a:srgbClr val="A50021"/>
                </a:solidFill>
              </a:rPr>
              <a:t>masalah</a:t>
            </a:r>
            <a:endParaRPr lang="en-ID" i="1" dirty="0">
              <a:solidFill>
                <a:srgbClr val="A50021"/>
              </a:solidFill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8D1BD56-1958-E146-9E96-0067285AB12F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2C3E7F-FBFE-9641-AAA1-B78B35E6A4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C8ACF5-E3DF-4641-93A9-FBA94CF2BA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21095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269E2-2DFC-184C-A358-986616F544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D3659F-50C5-8147-A97C-5521982672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925144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keluarganya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proses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menerima</a:t>
            </a:r>
            <a:r>
              <a:rPr lang="en-ID" dirty="0"/>
              <a:t>, </a:t>
            </a:r>
            <a:r>
              <a:rPr lang="en-ID" dirty="0" err="1"/>
              <a:t>menanggapi</a:t>
            </a:r>
            <a:r>
              <a:rPr lang="en-ID" dirty="0"/>
              <a:t>,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menindaklanjuti</a:t>
            </a:r>
            <a:r>
              <a:rPr lang="en-ID" dirty="0"/>
              <a:t> </a:t>
            </a:r>
            <a:r>
              <a:rPr lang="en-ID" dirty="0" err="1"/>
              <a:t>bila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keluhan</a:t>
            </a:r>
            <a:r>
              <a:rPr lang="en-ID" dirty="0"/>
              <a:t>, </a:t>
            </a:r>
            <a:r>
              <a:rPr lang="en-ID" dirty="0" err="1"/>
              <a:t>konflik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pendapat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.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juga </a:t>
            </a:r>
            <a:r>
              <a:rPr lang="en-ID" dirty="0" err="1"/>
              <a:t>menginformasikan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berpartisipasi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ini</a:t>
            </a:r>
            <a:r>
              <a:rPr lang="en-ID" dirty="0"/>
              <a:t>. (HPK 3)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40C3F5-7459-C744-B51B-FA9D4F05173F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3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1579BD-4C74-DE4F-AA87-7C878CD461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F64F41E-DF4C-4D44-8745-784A0B1DD1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9668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ED3A8-1430-4C44-B70C-45D7E08E0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4 &amp;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90FDB-4317-1944-BA88-19D23BE41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tahu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kewajiban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dimengerti</a:t>
            </a:r>
            <a:r>
              <a:rPr lang="en-ID" dirty="0"/>
              <a:t>. (HPK 4)</a:t>
            </a:r>
          </a:p>
          <a:p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diterima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mendaftar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rawat</a:t>
            </a:r>
            <a:r>
              <a:rPr lang="en-ID" dirty="0"/>
              <a:t> </a:t>
            </a:r>
            <a:r>
              <a:rPr lang="en-ID" dirty="0" err="1"/>
              <a:t>inap</a:t>
            </a:r>
            <a:r>
              <a:rPr lang="en-ID" dirty="0"/>
              <a:t>, </a:t>
            </a:r>
            <a:r>
              <a:rPr lang="en-ID" dirty="0" err="1"/>
              <a:t>diminta</a:t>
            </a:r>
            <a:r>
              <a:rPr lang="en-ID" dirty="0"/>
              <a:t> </a:t>
            </a:r>
            <a:r>
              <a:rPr lang="en-ID" dirty="0" err="1"/>
              <a:t>menandatangani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( general consent).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 (general consent)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cakupan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batasannya</a:t>
            </a:r>
            <a:r>
              <a:rPr lang="en-ID" dirty="0"/>
              <a:t>. (HPK 5)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00B3259-B6A2-F242-A810-48E4B6A2A1FE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4 </a:t>
            </a:r>
            <a:r>
              <a:rPr lang="en-US" dirty="0" err="1">
                <a:solidFill>
                  <a:srgbClr val="000090"/>
                </a:solidFill>
              </a:rPr>
              <a:t>dan</a:t>
            </a:r>
            <a:r>
              <a:rPr lang="en-US" dirty="0">
                <a:solidFill>
                  <a:srgbClr val="000090"/>
                </a:solidFill>
              </a:rPr>
              <a:t> 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32E291B-8A65-4849-B7AF-8F86AF34F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CE4B695-0135-A84C-9B1A-5665C0EC99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60157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96CA8-DA9F-A043-B5CC-6D6F89286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5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7EEF74-A496-434D-BB64-3A17E2E269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690" y="1772816"/>
            <a:ext cx="8229600" cy="4824536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regulasi</a:t>
            </a:r>
            <a:r>
              <a:rPr lang="en-ID" dirty="0"/>
              <a:t>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persetujuan</a:t>
            </a:r>
            <a:r>
              <a:rPr lang="en-ID" dirty="0"/>
              <a:t> </a:t>
            </a:r>
            <a:r>
              <a:rPr lang="en-ID" dirty="0" err="1"/>
              <a:t>khusus</a:t>
            </a:r>
            <a:r>
              <a:rPr lang="en-ID" dirty="0"/>
              <a:t> (informed consent) </a:t>
            </a:r>
            <a:r>
              <a:rPr lang="en-ID" dirty="0" err="1"/>
              <a:t>oleh</a:t>
            </a:r>
            <a:r>
              <a:rPr lang="en-ID" dirty="0"/>
              <a:t> DPJP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dibantu</a:t>
            </a:r>
            <a:r>
              <a:rPr lang="en-ID" dirty="0"/>
              <a:t> </a:t>
            </a:r>
            <a:r>
              <a:rPr lang="en-ID" dirty="0" err="1"/>
              <a:t>oleh</a:t>
            </a:r>
            <a:r>
              <a:rPr lang="en-ID" dirty="0"/>
              <a:t> </a:t>
            </a:r>
            <a:r>
              <a:rPr lang="en-ID" dirty="0" err="1"/>
              <a:t>staf</a:t>
            </a:r>
            <a:r>
              <a:rPr lang="en-ID" dirty="0"/>
              <a:t> yang </a:t>
            </a:r>
            <a:r>
              <a:rPr lang="en-ID" dirty="0" err="1"/>
              <a:t>terlatih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dimengerti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peraturan</a:t>
            </a:r>
            <a:r>
              <a:rPr lang="en-ID" dirty="0"/>
              <a:t> </a:t>
            </a:r>
            <a:r>
              <a:rPr lang="en-ID" dirty="0" err="1"/>
              <a:t>perundang-undangan</a:t>
            </a:r>
            <a:r>
              <a:rPr lang="en-ID" dirty="0"/>
              <a:t>. (HPK 5.1)</a:t>
            </a:r>
          </a:p>
          <a:p>
            <a:pPr lvl="1"/>
            <a:r>
              <a:rPr lang="en-US" i="1" dirty="0" err="1">
                <a:solidFill>
                  <a:srgbClr val="A50021"/>
                </a:solidFill>
              </a:rPr>
              <a:t>Kegagalan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beri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informasi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yg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adekuat</a:t>
            </a:r>
            <a:r>
              <a:rPr lang="en-US" i="1" dirty="0">
                <a:solidFill>
                  <a:srgbClr val="A50021"/>
                </a:solidFill>
              </a:rPr>
              <a:t>, </a:t>
            </a:r>
            <a:r>
              <a:rPr lang="en-US" i="1" dirty="0" err="1">
                <a:solidFill>
                  <a:srgbClr val="A50021"/>
                </a:solidFill>
              </a:rPr>
              <a:t>kegagalan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memperoleh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persetujuan</a:t>
            </a:r>
            <a:r>
              <a:rPr lang="en-US" i="1" dirty="0">
                <a:solidFill>
                  <a:srgbClr val="A50021"/>
                </a:solidFill>
              </a:rPr>
              <a:t>, </a:t>
            </a:r>
            <a:r>
              <a:rPr lang="en-US" i="1" dirty="0" err="1">
                <a:solidFill>
                  <a:srgbClr val="A50021"/>
                </a:solidFill>
              </a:rPr>
              <a:t>dapat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dituntut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karena</a:t>
            </a:r>
            <a:r>
              <a:rPr lang="en-US" i="1" dirty="0">
                <a:solidFill>
                  <a:srgbClr val="A50021"/>
                </a:solidFill>
              </a:rPr>
              <a:t> </a:t>
            </a:r>
            <a:r>
              <a:rPr lang="en-US" i="1" dirty="0" err="1">
                <a:solidFill>
                  <a:srgbClr val="A50021"/>
                </a:solidFill>
              </a:rPr>
              <a:t>kelalaian</a:t>
            </a:r>
            <a:endParaRPr lang="en-US" i="1" dirty="0">
              <a:solidFill>
                <a:srgbClr val="A5002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3DF21AE-B6C3-514C-9C3F-B3C1184D1B4F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5.1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4155F6-8498-514A-851A-7E158A6CE4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79E650-7FC2-D54E-AC70-AF9107C6CE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48368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A675-90F4-0B4F-9D5E-88E8C273A5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6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84F13-F1A2-7C4B-ADD7-3973DDD58D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penjelasan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keluarganya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akses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/</a:t>
            </a:r>
            <a:r>
              <a:rPr lang="en-ID" dirty="0" err="1"/>
              <a:t>uji</a:t>
            </a:r>
            <a:r>
              <a:rPr lang="en-ID" dirty="0"/>
              <a:t> </a:t>
            </a:r>
            <a:r>
              <a:rPr lang="en-ID" dirty="0" err="1"/>
              <a:t>klinis</a:t>
            </a:r>
            <a:r>
              <a:rPr lang="en-ID" dirty="0"/>
              <a:t> (clinical trial)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. (HPK 6.2)</a:t>
            </a:r>
          </a:p>
          <a:p>
            <a:pPr lvl="1"/>
            <a:r>
              <a:rPr lang="en-US" i="1" dirty="0" err="1">
                <a:solidFill>
                  <a:srgbClr val="C00000"/>
                </a:solidFill>
              </a:rPr>
              <a:t>Informasi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tentang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penelitian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klinik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metode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atau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pengobatan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baru</a:t>
            </a:r>
            <a:r>
              <a:rPr lang="en-US" i="1" dirty="0">
                <a:solidFill>
                  <a:srgbClr val="C00000"/>
                </a:solidFill>
              </a:rPr>
              <a:t>, </a:t>
            </a:r>
            <a:r>
              <a:rPr lang="en-US" i="1" dirty="0" err="1">
                <a:solidFill>
                  <a:srgbClr val="C00000"/>
                </a:solidFill>
              </a:rPr>
              <a:t>terutama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bagi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pasien</a:t>
            </a:r>
            <a:r>
              <a:rPr lang="en-US" i="1" dirty="0">
                <a:solidFill>
                  <a:srgbClr val="C00000"/>
                </a:solidFill>
              </a:rPr>
              <a:t> yang </a:t>
            </a:r>
            <a:r>
              <a:rPr lang="en-US" i="1" dirty="0" err="1">
                <a:solidFill>
                  <a:srgbClr val="C00000"/>
                </a:solidFill>
              </a:rPr>
              <a:t>pada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posisi</a:t>
            </a:r>
            <a:r>
              <a:rPr lang="en-US" i="1" dirty="0">
                <a:solidFill>
                  <a:srgbClr val="C00000"/>
                </a:solidFill>
              </a:rPr>
              <a:t> “no choice”. </a:t>
            </a:r>
            <a:r>
              <a:rPr lang="en-US" i="1" dirty="0" err="1">
                <a:solidFill>
                  <a:srgbClr val="C00000"/>
                </a:solidFill>
              </a:rPr>
              <a:t>Kegagalan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dapat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dianggap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melakukan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diskriminasi</a:t>
            </a:r>
            <a:r>
              <a:rPr lang="en-US" i="1" dirty="0">
                <a:solidFill>
                  <a:srgbClr val="C00000"/>
                </a:solidFill>
              </a:rPr>
              <a:t>, </a:t>
            </a:r>
            <a:r>
              <a:rPr lang="en-US" i="1" dirty="0" err="1">
                <a:solidFill>
                  <a:srgbClr val="C00000"/>
                </a:solidFill>
              </a:rPr>
              <a:t>dan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validitas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penelitiannya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dapat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diragukan</a:t>
            </a:r>
            <a:r>
              <a:rPr lang="en-US" i="1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F39FA4-6F23-7F4F-8047-D379DC25280B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6.2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D776338-4A2E-4749-9553-E4164AA327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767799-98E3-3A40-8A4D-8C3ED3E791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630289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03C84-47B8-BB43-BE08-E811EF64A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7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C914B-057C-4146-9F5F-40306497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mempunyai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komite</a:t>
            </a:r>
            <a:r>
              <a:rPr lang="en-ID" dirty="0"/>
              <a:t> </a:t>
            </a:r>
            <a:r>
              <a:rPr lang="en-ID" dirty="0" err="1"/>
              <a:t>etik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penelitian</a:t>
            </a:r>
            <a:r>
              <a:rPr lang="en-ID" dirty="0"/>
              <a:t> di </a:t>
            </a:r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yang </a:t>
            </a:r>
            <a:r>
              <a:rPr lang="en-ID" dirty="0" err="1"/>
              <a:t>melibatkan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/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subjeknya</a:t>
            </a:r>
            <a:r>
              <a:rPr lang="en-ID" dirty="0"/>
              <a:t>. (HPK 7)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KEPK </a:t>
            </a:r>
            <a:r>
              <a:rPr lang="en-US" i="1" dirty="0" err="1">
                <a:solidFill>
                  <a:srgbClr val="C00000"/>
                </a:solidFill>
              </a:rPr>
              <a:t>bukan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hanya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untuk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menerbitkan</a:t>
            </a:r>
            <a:r>
              <a:rPr lang="en-US" i="1" dirty="0">
                <a:solidFill>
                  <a:srgbClr val="C00000"/>
                </a:solidFill>
              </a:rPr>
              <a:t> ethical clearance, </a:t>
            </a:r>
            <a:r>
              <a:rPr lang="en-US" i="1" dirty="0" err="1">
                <a:solidFill>
                  <a:srgbClr val="C00000"/>
                </a:solidFill>
              </a:rPr>
              <a:t>melainkan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yg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lebih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penting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mengawasi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pelaksanaan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penelitian</a:t>
            </a:r>
            <a:r>
              <a:rPr lang="en-US" i="1" dirty="0">
                <a:solidFill>
                  <a:srgbClr val="C00000"/>
                </a:solidFill>
              </a:rPr>
              <a:t> di RS</a:t>
            </a:r>
          </a:p>
          <a:p>
            <a:pPr lvl="1"/>
            <a:r>
              <a:rPr lang="en-US" i="1" dirty="0" err="1">
                <a:solidFill>
                  <a:srgbClr val="C00000"/>
                </a:solidFill>
              </a:rPr>
              <a:t>Kegagalan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dapat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membawa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masalah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hukum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F243B2F-7FB2-9748-8245-E2BEC939A17E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A9903AA-BE90-9B45-86CA-7615FD256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38BDD30-99DA-D649-8467-908B1C150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177627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03C84-47B8-BB43-BE08-E811EF64A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 8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C914B-057C-4146-9F5F-4030649741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pada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memilih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mendonorkan</a:t>
            </a:r>
            <a:r>
              <a:rPr lang="en-ID" dirty="0"/>
              <a:t> organ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 (HKP 8)</a:t>
            </a:r>
          </a:p>
          <a:p>
            <a:pPr lvl="1"/>
            <a:endParaRPr lang="en-US" sz="3200" dirty="0"/>
          </a:p>
          <a:p>
            <a:pPr lvl="1"/>
            <a:r>
              <a:rPr lang="en-US" sz="3200" i="1" dirty="0">
                <a:solidFill>
                  <a:srgbClr val="C00000"/>
                </a:solidFill>
              </a:rPr>
              <a:t>Organ </a:t>
            </a:r>
            <a:r>
              <a:rPr lang="en-US" sz="3200" i="1" dirty="0" err="1">
                <a:solidFill>
                  <a:srgbClr val="C00000"/>
                </a:solidFill>
              </a:rPr>
              <a:t>atau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jaringan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adalah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sumber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daya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kesehatan</a:t>
            </a:r>
            <a:r>
              <a:rPr lang="en-US" sz="3200" i="1" dirty="0">
                <a:solidFill>
                  <a:srgbClr val="C00000"/>
                </a:solidFill>
              </a:rPr>
              <a:t> yang paling </a:t>
            </a:r>
            <a:r>
              <a:rPr lang="en-US" sz="3200" i="1" dirty="0" err="1">
                <a:solidFill>
                  <a:srgbClr val="C00000"/>
                </a:solidFill>
              </a:rPr>
              <a:t>terbatas</a:t>
            </a:r>
            <a:r>
              <a:rPr lang="en-US" sz="3200" i="1" dirty="0">
                <a:solidFill>
                  <a:srgbClr val="C00000"/>
                </a:solidFill>
              </a:rPr>
              <a:t>, </a:t>
            </a:r>
            <a:r>
              <a:rPr lang="en-US" sz="3200" i="1" dirty="0" err="1">
                <a:solidFill>
                  <a:srgbClr val="C00000"/>
                </a:solidFill>
              </a:rPr>
              <a:t>dan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memiliki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rambu</a:t>
            </a:r>
            <a:r>
              <a:rPr lang="en-US" sz="3200" i="1" dirty="0">
                <a:solidFill>
                  <a:srgbClr val="C00000"/>
                </a:solidFill>
              </a:rPr>
              <a:t> yang </a:t>
            </a:r>
            <a:r>
              <a:rPr lang="en-US" sz="3200" i="1" dirty="0" err="1">
                <a:solidFill>
                  <a:srgbClr val="C00000"/>
                </a:solidFill>
              </a:rPr>
              <a:t>sangat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ketat</a:t>
            </a:r>
            <a:r>
              <a:rPr lang="en-US" sz="3200" i="1" dirty="0">
                <a:solidFill>
                  <a:srgbClr val="C00000"/>
                </a:solidFill>
              </a:rPr>
              <a:t>. </a:t>
            </a:r>
          </a:p>
          <a:p>
            <a:pPr lvl="1"/>
            <a:r>
              <a:rPr lang="en-US" sz="3200" i="1" dirty="0" err="1">
                <a:solidFill>
                  <a:srgbClr val="C00000"/>
                </a:solidFill>
              </a:rPr>
              <a:t>Kegagalan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mengikuti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aturan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yg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berlaku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dapat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menimbulkan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masalah</a:t>
            </a:r>
            <a:r>
              <a:rPr lang="en-US" sz="3200" i="1" dirty="0">
                <a:solidFill>
                  <a:srgbClr val="C00000"/>
                </a:solidFill>
              </a:rPr>
              <a:t> </a:t>
            </a:r>
            <a:r>
              <a:rPr lang="en-US" sz="3200" i="1" dirty="0" err="1">
                <a:solidFill>
                  <a:srgbClr val="C00000"/>
                </a:solidFill>
              </a:rPr>
              <a:t>hukum</a:t>
            </a:r>
            <a:endParaRPr lang="en-US" sz="3200" i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66A4A73-F6CC-0945-957D-EB1F601C629E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8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A8386D-4312-CE4B-A65A-F28B0B41E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B56666-C50B-0C48-8162-B8FAB6072A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65407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8CA2A-B367-F84A-8AB1-B302149F9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8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531C03-7663-4841-A24B-A9D8F006D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menetapkan</a:t>
            </a:r>
            <a:r>
              <a:rPr lang="en-ID" dirty="0"/>
              <a:t> </a:t>
            </a:r>
            <a:r>
              <a:rPr lang="en-ID" dirty="0" err="1"/>
              <a:t>kebijakan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prosedur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proses </a:t>
            </a:r>
            <a:r>
              <a:rPr lang="en-ID" dirty="0" err="1"/>
              <a:t>kemungkinan</a:t>
            </a:r>
            <a:r>
              <a:rPr lang="en-ID" dirty="0"/>
              <a:t>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organ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. (HPK 8.1)</a:t>
            </a:r>
          </a:p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menyediakan</a:t>
            </a:r>
            <a:r>
              <a:rPr lang="en-ID" dirty="0"/>
              <a:t> </a:t>
            </a:r>
            <a:r>
              <a:rPr lang="en-ID" dirty="0" err="1"/>
              <a:t>pengawasan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transplantasi</a:t>
            </a:r>
            <a:r>
              <a:rPr lang="en-ID" dirty="0"/>
              <a:t> organ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. (HPK 8.2)</a:t>
            </a:r>
          </a:p>
          <a:p>
            <a:pPr lvl="1"/>
            <a:r>
              <a:rPr lang="en-US" i="1" dirty="0">
                <a:solidFill>
                  <a:srgbClr val="C00000"/>
                </a:solidFill>
              </a:rPr>
              <a:t>RS </a:t>
            </a:r>
            <a:r>
              <a:rPr lang="en-US" i="1" dirty="0" err="1">
                <a:solidFill>
                  <a:srgbClr val="C00000"/>
                </a:solidFill>
              </a:rPr>
              <a:t>membentuk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tim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advokasi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seleksi</a:t>
            </a:r>
            <a:r>
              <a:rPr lang="en-US" i="1" dirty="0">
                <a:solidFill>
                  <a:srgbClr val="C00000"/>
                </a:solidFill>
              </a:rPr>
              <a:t> donor, </a:t>
            </a:r>
            <a:r>
              <a:rPr lang="en-US" i="1" dirty="0" err="1">
                <a:solidFill>
                  <a:srgbClr val="C00000"/>
                </a:solidFill>
              </a:rPr>
              <a:t>selain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tim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transplantasi</a:t>
            </a:r>
            <a:r>
              <a:rPr lang="en-US" i="1" dirty="0">
                <a:solidFill>
                  <a:srgbClr val="C00000"/>
                </a:solidFill>
              </a:rPr>
              <a:t>. </a:t>
            </a:r>
            <a:r>
              <a:rPr lang="en-US" i="1" dirty="0" err="1">
                <a:solidFill>
                  <a:srgbClr val="C00000"/>
                </a:solidFill>
              </a:rPr>
              <a:t>Pengawasan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dilakukan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Komite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Etik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dan</a:t>
            </a:r>
            <a:r>
              <a:rPr lang="en-US" i="1" dirty="0">
                <a:solidFill>
                  <a:srgbClr val="C00000"/>
                </a:solidFill>
              </a:rPr>
              <a:t> </a:t>
            </a:r>
            <a:r>
              <a:rPr lang="en-US" i="1" dirty="0" err="1">
                <a:solidFill>
                  <a:srgbClr val="C00000"/>
                </a:solidFill>
              </a:rPr>
              <a:t>Hukum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E21B11B-01BE-B74A-A611-E6B103029ECF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8.1 </a:t>
            </a:r>
            <a:r>
              <a:rPr lang="en-US" dirty="0" err="1">
                <a:solidFill>
                  <a:srgbClr val="000090"/>
                </a:solidFill>
              </a:rPr>
              <a:t>dan</a:t>
            </a:r>
            <a:r>
              <a:rPr lang="en-US" dirty="0">
                <a:solidFill>
                  <a:srgbClr val="000090"/>
                </a:solidFill>
              </a:rPr>
              <a:t> 8.2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F169BD-7757-1F46-899F-B9277DAD0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1F165A7-95BC-8146-85F4-C8011B7973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01969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Malpraktik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818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Dugaan</a:t>
            </a:r>
            <a:r>
              <a:rPr lang="en-US" dirty="0"/>
              <a:t> </a:t>
            </a:r>
            <a:r>
              <a:rPr lang="en-US" dirty="0" err="1"/>
              <a:t>Malpraktik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digolongkan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:</a:t>
            </a:r>
          </a:p>
          <a:p>
            <a:pPr marL="857250" lvl="1" indent="-457200"/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persetujuan</a:t>
            </a:r>
            <a:endParaRPr lang="en-US" dirty="0"/>
          </a:p>
          <a:p>
            <a:pPr marL="857250" lvl="1" indent="-457200"/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(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kelalaian</a:t>
            </a:r>
            <a:r>
              <a:rPr lang="en-US" dirty="0"/>
              <a:t>)</a:t>
            </a:r>
          </a:p>
          <a:p>
            <a:pPr marL="857250" lvl="1" indent="-457200"/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pembohongan</a:t>
            </a:r>
            <a:r>
              <a:rPr lang="en-US" dirty="0"/>
              <a:t>, </a:t>
            </a:r>
            <a:r>
              <a:rPr lang="en-US" dirty="0" err="1"/>
              <a:t>penyesatan</a:t>
            </a:r>
            <a:r>
              <a:rPr lang="en-US" dirty="0"/>
              <a:t>, fraud,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lain</a:t>
            </a:r>
          </a:p>
          <a:p>
            <a:pPr marL="857250" lvl="1" indent="-457200"/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wanprestasi</a:t>
            </a:r>
            <a:endParaRPr lang="en-US" dirty="0"/>
          </a:p>
          <a:p>
            <a:pPr marL="400050" lvl="1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688833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Kelalaian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Medik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Ada 4 </a:t>
            </a:r>
            <a:r>
              <a:rPr lang="en-US" dirty="0" err="1"/>
              <a:t>komponen</a:t>
            </a:r>
            <a:r>
              <a:rPr lang="en-US" dirty="0"/>
              <a:t> yang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tertentu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pasien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kausal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kerugian</a:t>
            </a: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20090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52382" y="1600200"/>
            <a:ext cx="7324270" cy="1825666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4" y="360792"/>
            <a:ext cx="6387326" cy="947350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Sistematika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n-US" sz="4400" b="1" dirty="0"/>
          </a:p>
          <a:p>
            <a:pPr algn="ctr"/>
            <a:r>
              <a:rPr lang="en-US" sz="4400" b="1" dirty="0" err="1"/>
              <a:t>Sengketa</a:t>
            </a:r>
            <a:r>
              <a:rPr lang="en-US" sz="4400" b="1" dirty="0"/>
              <a:t> di </a:t>
            </a:r>
            <a:r>
              <a:rPr lang="en-US" sz="4400" b="1" dirty="0" err="1"/>
              <a:t>Rumah</a:t>
            </a:r>
            <a:r>
              <a:rPr lang="en-US" sz="4400" b="1" dirty="0"/>
              <a:t> </a:t>
            </a:r>
            <a:r>
              <a:rPr lang="en-US" sz="4400" b="1" dirty="0" err="1"/>
              <a:t>Sakit</a:t>
            </a:r>
            <a:endParaRPr lang="en-US" sz="4400" b="1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Rugi</a:t>
            </a:r>
            <a:endParaRPr lang="en-US" dirty="0"/>
          </a:p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endParaRPr lang="en-US" dirty="0"/>
          </a:p>
          <a:p>
            <a:r>
              <a:rPr lang="en-US" dirty="0" err="1"/>
              <a:t>Konsiliasi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94705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36416" y="3063240"/>
            <a:ext cx="7684064" cy="1825666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4" y="360792"/>
            <a:ext cx="6387326" cy="947350"/>
          </a:xfr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Sistematika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719" y="2174240"/>
            <a:ext cx="7998081" cy="4007803"/>
          </a:xfrm>
        </p:spPr>
        <p:txBody>
          <a:bodyPr>
            <a:normAutofit lnSpcReduction="10000"/>
          </a:bodyPr>
          <a:lstStyle/>
          <a:p>
            <a:r>
              <a:rPr lang="en-US" sz="3000" dirty="0" err="1"/>
              <a:t>Sengketa</a:t>
            </a:r>
            <a:r>
              <a:rPr lang="en-US" sz="3000" dirty="0"/>
              <a:t> di </a:t>
            </a:r>
            <a:r>
              <a:rPr lang="en-US" sz="3000" dirty="0" err="1"/>
              <a:t>Rumah</a:t>
            </a:r>
            <a:r>
              <a:rPr lang="en-US" sz="3000" dirty="0"/>
              <a:t> </a:t>
            </a:r>
            <a:r>
              <a:rPr lang="en-US" sz="3000" dirty="0" err="1"/>
              <a:t>Sakit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  <a:p>
            <a:pPr lvl="2"/>
            <a:r>
              <a:rPr lang="en-US" sz="4300" b="1" dirty="0" err="1"/>
              <a:t>Hak</a:t>
            </a:r>
            <a:r>
              <a:rPr lang="en-US" sz="4300" b="1" dirty="0"/>
              <a:t> </a:t>
            </a:r>
            <a:r>
              <a:rPr lang="en-US" sz="4300" b="1" dirty="0" err="1"/>
              <a:t>atas</a:t>
            </a:r>
            <a:r>
              <a:rPr lang="en-US" sz="4300" b="1" dirty="0"/>
              <a:t> </a:t>
            </a:r>
            <a:r>
              <a:rPr lang="en-US" sz="4300" b="1" dirty="0" err="1"/>
              <a:t>Tuntutan</a:t>
            </a:r>
            <a:r>
              <a:rPr lang="en-US" sz="4300" b="1" dirty="0"/>
              <a:t> </a:t>
            </a:r>
            <a:r>
              <a:rPr lang="en-US" sz="4300" b="1" dirty="0" err="1"/>
              <a:t>Ganti</a:t>
            </a:r>
            <a:r>
              <a:rPr lang="en-US" sz="4300" b="1" dirty="0"/>
              <a:t> </a:t>
            </a:r>
            <a:r>
              <a:rPr lang="en-US" sz="4300" b="1" dirty="0" err="1"/>
              <a:t>Rugi</a:t>
            </a:r>
            <a:endParaRPr lang="en-US" sz="4300" b="1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endParaRPr lang="en-US" dirty="0"/>
          </a:p>
          <a:p>
            <a:r>
              <a:rPr lang="en-US" dirty="0" err="1"/>
              <a:t>Konsiliasi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39963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 bwMode="auto">
          <a:xfrm>
            <a:off x="2299472" y="360792"/>
            <a:ext cx="6387327" cy="947350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d-ID" dirty="0">
                <a:solidFill>
                  <a:srgbClr val="000090"/>
                </a:solidFill>
                <a:latin typeface="Arial" charset="0"/>
                <a:cs typeface="Arial" charset="0"/>
              </a:rPr>
              <a:t>Hak ganti rugi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id-ID" dirty="0">
                <a:latin typeface="Arial" charset="0"/>
                <a:cs typeface="Arial" charset="0"/>
              </a:rPr>
              <a:t>Pasal 58 ayat (1) UU No 36 / 2009 </a:t>
            </a:r>
          </a:p>
          <a:p>
            <a:r>
              <a:rPr lang="id-ID" i="1" dirty="0">
                <a:latin typeface="Arial" charset="0"/>
                <a:cs typeface="Arial" charset="0"/>
              </a:rPr>
              <a:t>Setiap orang berhak menuntut ganti rugi terhadap seseorang tenaga kesehatan, dan/atau penyelenggara kesehatan </a:t>
            </a:r>
            <a:r>
              <a:rPr lang="id-ID" b="1" i="1" dirty="0">
                <a:latin typeface="Arial" charset="0"/>
                <a:cs typeface="Arial" charset="0"/>
              </a:rPr>
              <a:t>yang menimbulkan kerugian akibat kesalahan atau kelalaian</a:t>
            </a:r>
            <a:r>
              <a:rPr lang="id-ID" i="1" dirty="0">
                <a:latin typeface="Arial" charset="0"/>
                <a:cs typeface="Arial" charset="0"/>
              </a:rPr>
              <a:t> dalam pelayanan kesehatan yang diterimanya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C0F2770-0BD0-BA4C-96E1-77D7E67F60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170300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 bwMode="auto"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id-ID" dirty="0">
                <a:solidFill>
                  <a:srgbClr val="000090"/>
                </a:solidFill>
                <a:latin typeface="Arial" charset="0"/>
                <a:cs typeface="Arial" charset="0"/>
              </a:rPr>
              <a:t>Pengecualian: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id-ID" dirty="0">
                <a:latin typeface="Arial" charset="0"/>
                <a:cs typeface="Arial" charset="0"/>
              </a:rPr>
              <a:t>Pasal 58 ayat (2) UU No 36 / 2009  </a:t>
            </a:r>
          </a:p>
          <a:p>
            <a:r>
              <a:rPr lang="id-ID" i="1" dirty="0">
                <a:latin typeface="Arial" charset="0"/>
                <a:cs typeface="Arial" charset="0"/>
              </a:rPr>
              <a:t>Tuntutan ganti rugi sebagaimana dimaksud pada ayat (1) </a:t>
            </a:r>
            <a:r>
              <a:rPr lang="id-ID" b="1" i="1" dirty="0">
                <a:latin typeface="Arial" charset="0"/>
                <a:cs typeface="Arial" charset="0"/>
              </a:rPr>
              <a:t>tidak berlaku bagi tenaga kesehatan yang melakukan tindakan penyelamatan nyawa atau pencegahan kecacatan seseorang dalam keadaan darurat</a:t>
            </a:r>
            <a:r>
              <a:rPr lang="id-ID" b="1" dirty="0">
                <a:latin typeface="Arial" charset="0"/>
                <a:cs typeface="Arial" charset="0"/>
              </a:rPr>
              <a:t>.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B3B8BC-1B84-934C-9C30-D3835D7F01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237177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Pengecualian</a:t>
            </a:r>
            <a:r>
              <a:rPr lang="en-US" dirty="0">
                <a:solidFill>
                  <a:srgbClr val="000090"/>
                </a:solidFill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Pasal</a:t>
            </a:r>
            <a:r>
              <a:rPr lang="en-US" dirty="0"/>
              <a:t> 45</a:t>
            </a:r>
          </a:p>
          <a:p>
            <a:r>
              <a:rPr lang="tr-TR" i="1" dirty="0"/>
              <a:t>(1)	</a:t>
            </a:r>
            <a:r>
              <a:rPr lang="tr-TR" i="1" dirty="0" err="1"/>
              <a:t>Rumah</a:t>
            </a:r>
            <a:r>
              <a:rPr lang="tr-TR" i="1" dirty="0"/>
              <a:t> Sakit </a:t>
            </a:r>
            <a:r>
              <a:rPr lang="tr-TR" b="1" i="1" dirty="0" err="1"/>
              <a:t>tidak</a:t>
            </a:r>
            <a:r>
              <a:rPr lang="tr-TR" b="1" i="1" dirty="0"/>
              <a:t> </a:t>
            </a:r>
            <a:r>
              <a:rPr lang="tr-TR" b="1" i="1" dirty="0" err="1"/>
              <a:t>bertanggung</a:t>
            </a:r>
            <a:r>
              <a:rPr lang="tr-TR" b="1" i="1" dirty="0"/>
              <a:t> </a:t>
            </a:r>
            <a:r>
              <a:rPr lang="tr-TR" b="1" i="1" dirty="0" err="1"/>
              <a:t>jawab</a:t>
            </a:r>
            <a:r>
              <a:rPr lang="tr-TR" b="1" i="1" dirty="0"/>
              <a:t> </a:t>
            </a:r>
            <a:r>
              <a:rPr lang="tr-TR" b="1" i="1" dirty="0" err="1"/>
              <a:t>secara</a:t>
            </a:r>
            <a:r>
              <a:rPr lang="tr-TR" b="1" i="1" dirty="0"/>
              <a:t> </a:t>
            </a:r>
            <a:r>
              <a:rPr lang="tr-TR" b="1" i="1" dirty="0" err="1"/>
              <a:t>hukum</a:t>
            </a:r>
            <a:r>
              <a:rPr lang="tr-TR" b="1" i="1" dirty="0"/>
              <a:t> </a:t>
            </a:r>
            <a:r>
              <a:rPr lang="tr-TR" b="1" i="1" dirty="0" err="1"/>
              <a:t>apabila</a:t>
            </a:r>
            <a:r>
              <a:rPr lang="tr-TR" b="1" i="1" dirty="0"/>
              <a:t> </a:t>
            </a:r>
            <a:r>
              <a:rPr lang="tr-TR" b="1" i="1" dirty="0" err="1"/>
              <a:t>pasien</a:t>
            </a:r>
            <a:r>
              <a:rPr lang="tr-TR" b="1" i="1" dirty="0"/>
              <a:t> dan/</a:t>
            </a:r>
            <a:r>
              <a:rPr lang="tr-TR" b="1" i="1" dirty="0" err="1"/>
              <a:t>atau</a:t>
            </a:r>
            <a:r>
              <a:rPr lang="tr-TR" b="1" i="1" dirty="0"/>
              <a:t> </a:t>
            </a:r>
            <a:r>
              <a:rPr lang="tr-TR" b="1" i="1" dirty="0" err="1"/>
              <a:t>keluarganya</a:t>
            </a:r>
            <a:r>
              <a:rPr lang="tr-TR" b="1" i="1" dirty="0"/>
              <a:t> </a:t>
            </a:r>
            <a:r>
              <a:rPr lang="tr-TR" b="1" i="1" dirty="0" err="1"/>
              <a:t>menolak</a:t>
            </a:r>
            <a:r>
              <a:rPr lang="tr-TR" b="1" i="1" dirty="0"/>
              <a:t> </a:t>
            </a:r>
            <a:r>
              <a:rPr lang="tr-TR" b="1" i="1" dirty="0" err="1"/>
              <a:t>atau</a:t>
            </a:r>
            <a:r>
              <a:rPr lang="tr-TR" b="1" i="1" dirty="0"/>
              <a:t> </a:t>
            </a:r>
            <a:r>
              <a:rPr lang="tr-TR" b="1" i="1" dirty="0" err="1"/>
              <a:t>menghentikan</a:t>
            </a:r>
            <a:r>
              <a:rPr lang="tr-TR" b="1" i="1" dirty="0"/>
              <a:t> </a:t>
            </a:r>
            <a:r>
              <a:rPr lang="tr-TR" b="1" i="1" dirty="0" err="1"/>
              <a:t>pengobatan</a:t>
            </a:r>
            <a:r>
              <a:rPr lang="tr-TR" b="1" i="1" dirty="0"/>
              <a:t> </a:t>
            </a:r>
            <a:r>
              <a:rPr lang="tr-TR" b="1" i="1" dirty="0" err="1"/>
              <a:t>yang</a:t>
            </a:r>
            <a:r>
              <a:rPr lang="tr-TR" b="1" i="1" dirty="0"/>
              <a:t> </a:t>
            </a:r>
            <a:r>
              <a:rPr lang="tr-TR" b="1" i="1" dirty="0" err="1"/>
              <a:t>dapat</a:t>
            </a:r>
            <a:r>
              <a:rPr lang="tr-TR" b="1" i="1" dirty="0"/>
              <a:t> </a:t>
            </a:r>
            <a:r>
              <a:rPr lang="tr-TR" b="1" i="1" dirty="0" err="1"/>
              <a:t>berakibat</a:t>
            </a:r>
            <a:r>
              <a:rPr lang="tr-TR" b="1" i="1" dirty="0"/>
              <a:t> </a:t>
            </a:r>
            <a:r>
              <a:rPr lang="tr-TR" b="1" i="1" dirty="0" err="1"/>
              <a:t>kematian</a:t>
            </a:r>
            <a:r>
              <a:rPr lang="tr-TR" b="1" i="1" dirty="0"/>
              <a:t> </a:t>
            </a:r>
            <a:r>
              <a:rPr lang="tr-TR" b="1" i="1" dirty="0" err="1"/>
              <a:t>pasien</a:t>
            </a:r>
            <a:r>
              <a:rPr lang="tr-TR" b="1" i="1" dirty="0"/>
              <a:t> </a:t>
            </a:r>
            <a:r>
              <a:rPr lang="tr-TR" i="1" dirty="0" err="1"/>
              <a:t>setelah</a:t>
            </a:r>
            <a:r>
              <a:rPr lang="tr-TR" i="1" dirty="0"/>
              <a:t> </a:t>
            </a:r>
            <a:r>
              <a:rPr lang="tr-TR" i="1" dirty="0" err="1"/>
              <a:t>adanya</a:t>
            </a:r>
            <a:r>
              <a:rPr lang="tr-TR" i="1" dirty="0"/>
              <a:t> </a:t>
            </a:r>
            <a:r>
              <a:rPr lang="tr-TR" i="1" dirty="0" err="1"/>
              <a:t>penjelasan</a:t>
            </a:r>
            <a:r>
              <a:rPr lang="tr-TR" i="1" dirty="0"/>
              <a:t> </a:t>
            </a:r>
            <a:r>
              <a:rPr lang="tr-TR" i="1" dirty="0" err="1"/>
              <a:t>medis</a:t>
            </a:r>
            <a:r>
              <a:rPr lang="tr-TR" i="1" dirty="0"/>
              <a:t> </a:t>
            </a:r>
            <a:r>
              <a:rPr lang="tr-TR" i="1" dirty="0" err="1"/>
              <a:t>yang</a:t>
            </a:r>
            <a:r>
              <a:rPr lang="tr-TR" i="1" dirty="0"/>
              <a:t> </a:t>
            </a:r>
            <a:r>
              <a:rPr lang="tr-TR" i="1" dirty="0" err="1"/>
              <a:t>komprehensif</a:t>
            </a:r>
            <a:r>
              <a:rPr lang="tr-TR" i="1" dirty="0"/>
              <a:t>.</a:t>
            </a:r>
          </a:p>
          <a:p>
            <a:r>
              <a:rPr lang="fi-FI" i="1" dirty="0"/>
              <a:t>(2) </a:t>
            </a:r>
            <a:r>
              <a:rPr lang="fi-FI" i="1" dirty="0" err="1"/>
              <a:t>Rumah</a:t>
            </a:r>
            <a:r>
              <a:rPr lang="fi-FI" i="1" dirty="0"/>
              <a:t> Sakit </a:t>
            </a:r>
            <a:r>
              <a:rPr lang="fi-FI" b="1" i="1" dirty="0" err="1"/>
              <a:t>tidak</a:t>
            </a:r>
            <a:r>
              <a:rPr lang="fi-FI" b="1" i="1" dirty="0"/>
              <a:t> </a:t>
            </a:r>
            <a:r>
              <a:rPr lang="fi-FI" b="1" i="1" dirty="0" err="1"/>
              <a:t>dapat</a:t>
            </a:r>
            <a:r>
              <a:rPr lang="fi-FI" b="1" i="1" dirty="0"/>
              <a:t> </a:t>
            </a:r>
            <a:r>
              <a:rPr lang="fi-FI" b="1" i="1" dirty="0" err="1"/>
              <a:t>dituntut</a:t>
            </a:r>
            <a:r>
              <a:rPr lang="fi-FI" b="1" i="1" dirty="0"/>
              <a:t> </a:t>
            </a:r>
            <a:r>
              <a:rPr lang="fi-FI" b="1" i="1" dirty="0" err="1"/>
              <a:t>dalam</a:t>
            </a:r>
            <a:r>
              <a:rPr lang="fi-FI" b="1" i="1" dirty="0"/>
              <a:t> </a:t>
            </a:r>
            <a:r>
              <a:rPr lang="fi-FI" b="1" i="1" dirty="0" err="1"/>
              <a:t>melaksanakan</a:t>
            </a:r>
            <a:r>
              <a:rPr lang="fi-FI" b="1" i="1" dirty="0"/>
              <a:t> </a:t>
            </a:r>
            <a:r>
              <a:rPr lang="fi-FI" b="1" i="1" dirty="0" err="1"/>
              <a:t>tugas</a:t>
            </a:r>
            <a:r>
              <a:rPr lang="fi-FI" b="1" i="1" dirty="0"/>
              <a:t> </a:t>
            </a:r>
            <a:r>
              <a:rPr lang="fi-FI" b="1" i="1" dirty="0" err="1"/>
              <a:t>dalam</a:t>
            </a:r>
            <a:r>
              <a:rPr lang="fi-FI" b="1" i="1" dirty="0"/>
              <a:t> </a:t>
            </a:r>
            <a:r>
              <a:rPr lang="fi-FI" b="1" i="1" dirty="0" err="1"/>
              <a:t>rangka</a:t>
            </a:r>
            <a:r>
              <a:rPr lang="fi-FI" b="1" i="1" dirty="0"/>
              <a:t> </a:t>
            </a:r>
            <a:r>
              <a:rPr lang="fi-FI" b="1" i="1" dirty="0" err="1"/>
              <a:t>menyelamatkan</a:t>
            </a:r>
            <a:r>
              <a:rPr lang="fi-FI" b="1" i="1" dirty="0"/>
              <a:t> </a:t>
            </a:r>
            <a:r>
              <a:rPr lang="fi-FI" b="1" i="1" dirty="0" err="1"/>
              <a:t>nyawa</a:t>
            </a:r>
            <a:r>
              <a:rPr lang="fi-FI" b="1" i="1" dirty="0"/>
              <a:t> </a:t>
            </a:r>
            <a:r>
              <a:rPr lang="fi-FI" b="1" i="1" dirty="0" err="1"/>
              <a:t>manusia</a:t>
            </a:r>
            <a:r>
              <a:rPr lang="fi-FI" i="1" dirty="0"/>
              <a:t>.</a:t>
            </a:r>
            <a:endParaRPr lang="en-US" i="1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DD2C726-C5AC-7040-850E-14544660BD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6089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dirty="0" err="1">
                <a:solidFill>
                  <a:srgbClr val="000090"/>
                </a:solidFill>
              </a:rPr>
              <a:t>Tanggung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Jawab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Institusi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Pasal</a:t>
            </a:r>
            <a:r>
              <a:rPr lang="en-US" dirty="0"/>
              <a:t> 46</a:t>
            </a:r>
          </a:p>
          <a:p>
            <a:r>
              <a:rPr lang="tr-TR" i="1" dirty="0" err="1"/>
              <a:t>Rumah</a:t>
            </a:r>
            <a:r>
              <a:rPr lang="tr-TR" i="1" dirty="0"/>
              <a:t> Sakit </a:t>
            </a:r>
            <a:r>
              <a:rPr lang="tr-TR" i="1" dirty="0" err="1"/>
              <a:t>bertanggung</a:t>
            </a:r>
            <a:r>
              <a:rPr lang="tr-TR" i="1" dirty="0"/>
              <a:t> </a:t>
            </a:r>
            <a:r>
              <a:rPr lang="tr-TR" i="1" dirty="0" err="1"/>
              <a:t>jawab</a:t>
            </a:r>
            <a:r>
              <a:rPr lang="tr-TR" i="1" dirty="0"/>
              <a:t> </a:t>
            </a:r>
            <a:r>
              <a:rPr lang="tr-TR" i="1" dirty="0" err="1"/>
              <a:t>secara</a:t>
            </a:r>
            <a:r>
              <a:rPr lang="tr-TR" i="1" dirty="0"/>
              <a:t> </a:t>
            </a:r>
            <a:r>
              <a:rPr lang="tr-TR" i="1" dirty="0" err="1"/>
              <a:t>hukum</a:t>
            </a:r>
            <a:r>
              <a:rPr lang="tr-TR" i="1" dirty="0"/>
              <a:t> </a:t>
            </a:r>
            <a:r>
              <a:rPr lang="tr-TR" i="1" dirty="0" err="1"/>
              <a:t>terhadap</a:t>
            </a:r>
            <a:r>
              <a:rPr lang="tr-TR" i="1" dirty="0"/>
              <a:t> </a:t>
            </a:r>
            <a:r>
              <a:rPr lang="tr-TR" i="1" dirty="0" err="1"/>
              <a:t>semua</a:t>
            </a:r>
            <a:r>
              <a:rPr lang="tr-TR" i="1" dirty="0"/>
              <a:t> </a:t>
            </a:r>
            <a:r>
              <a:rPr lang="tr-TR" i="1" dirty="0" err="1"/>
              <a:t>kerugian</a:t>
            </a:r>
            <a:r>
              <a:rPr lang="tr-TR" i="1" dirty="0"/>
              <a:t> </a:t>
            </a:r>
            <a:r>
              <a:rPr lang="tr-TR" i="1" dirty="0" err="1"/>
              <a:t>yang</a:t>
            </a:r>
            <a:r>
              <a:rPr lang="tr-TR" i="1" dirty="0"/>
              <a:t> </a:t>
            </a:r>
            <a:r>
              <a:rPr lang="tr-TR" i="1" dirty="0" err="1"/>
              <a:t>ditimbulkan</a:t>
            </a:r>
            <a:r>
              <a:rPr lang="tr-TR" i="1" dirty="0"/>
              <a:t> </a:t>
            </a:r>
            <a:r>
              <a:rPr lang="tr-TR" i="1" dirty="0" err="1"/>
              <a:t>atas</a:t>
            </a:r>
            <a:r>
              <a:rPr lang="tr-TR" i="1" dirty="0"/>
              <a:t> </a:t>
            </a:r>
            <a:r>
              <a:rPr lang="tr-TR" i="1" dirty="0" err="1"/>
              <a:t>kelalaian</a:t>
            </a:r>
            <a:r>
              <a:rPr lang="tr-TR" i="1" dirty="0"/>
              <a:t> </a:t>
            </a:r>
            <a:r>
              <a:rPr lang="tr-TR" i="1" dirty="0" err="1"/>
              <a:t>yang</a:t>
            </a:r>
            <a:r>
              <a:rPr lang="tr-TR" i="1" dirty="0"/>
              <a:t> </a:t>
            </a:r>
            <a:r>
              <a:rPr lang="tr-TR" i="1" dirty="0" err="1"/>
              <a:t>dilakukan</a:t>
            </a:r>
            <a:r>
              <a:rPr lang="tr-TR" i="1" dirty="0"/>
              <a:t> </a:t>
            </a:r>
            <a:r>
              <a:rPr lang="tr-TR" i="1" dirty="0" err="1"/>
              <a:t>oleh</a:t>
            </a:r>
            <a:r>
              <a:rPr lang="tr-TR" i="1" dirty="0"/>
              <a:t> </a:t>
            </a:r>
            <a:r>
              <a:rPr lang="tr-TR" i="1" dirty="0" err="1"/>
              <a:t>tenaga</a:t>
            </a:r>
            <a:r>
              <a:rPr lang="tr-TR" i="1" dirty="0"/>
              <a:t> </a:t>
            </a:r>
            <a:r>
              <a:rPr lang="tr-TR" i="1" dirty="0" err="1"/>
              <a:t>kesehatan</a:t>
            </a:r>
            <a:r>
              <a:rPr lang="tr-TR" i="1" dirty="0"/>
              <a:t> </a:t>
            </a:r>
            <a:r>
              <a:rPr lang="tr-TR" i="1" dirty="0" err="1"/>
              <a:t>di</a:t>
            </a:r>
            <a:r>
              <a:rPr lang="tr-TR" i="1" dirty="0"/>
              <a:t> </a:t>
            </a:r>
            <a:r>
              <a:rPr lang="tr-TR" i="1" dirty="0" err="1"/>
              <a:t>Rumah</a:t>
            </a:r>
            <a:r>
              <a:rPr lang="tr-TR" i="1" dirty="0"/>
              <a:t> Sakit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en-US" b="1" dirty="0" err="1">
                <a:solidFill>
                  <a:srgbClr val="FF0000"/>
                </a:solidFill>
              </a:rPr>
              <a:t>tanggungjawab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institusi</a:t>
            </a:r>
            <a:r>
              <a:rPr lang="en-US" b="1" dirty="0">
                <a:solidFill>
                  <a:srgbClr val="FF0000"/>
                </a:solidFill>
              </a:rPr>
              <a:t> RS </a:t>
            </a:r>
            <a:r>
              <a:rPr lang="en-US" b="1" dirty="0" err="1">
                <a:solidFill>
                  <a:srgbClr val="FF0000"/>
                </a:solidFill>
              </a:rPr>
              <a:t>dianggap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sama</a:t>
            </a:r>
            <a:r>
              <a:rPr lang="en-US" b="1" dirty="0">
                <a:solidFill>
                  <a:srgbClr val="FF0000"/>
                </a:solidFill>
              </a:rPr>
              <a:t> dg </a:t>
            </a:r>
            <a:r>
              <a:rPr lang="en-US" b="1" dirty="0" err="1">
                <a:solidFill>
                  <a:srgbClr val="FF0000"/>
                </a:solidFill>
              </a:rPr>
              <a:t>konsep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respondeat</a:t>
            </a:r>
            <a:r>
              <a:rPr lang="en-US" b="1" dirty="0">
                <a:solidFill>
                  <a:srgbClr val="FF0000"/>
                </a:solidFill>
              </a:rPr>
              <a:t> superior. </a:t>
            </a:r>
            <a:r>
              <a:rPr lang="en-US" b="1" dirty="0" err="1">
                <a:solidFill>
                  <a:srgbClr val="FF0000"/>
                </a:solidFill>
              </a:rPr>
              <a:t>Benarkah</a:t>
            </a:r>
            <a:r>
              <a:rPr lang="en-US" b="1" dirty="0">
                <a:solidFill>
                  <a:srgbClr val="FF0000"/>
                </a:solidFill>
              </a:rPr>
              <a:t>?</a:t>
            </a:r>
          </a:p>
          <a:p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C0B80DD-EDA4-114F-BC47-56EABCFF9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557708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Tanggungjawab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Institusi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Bila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diartikan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sebagai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respondeat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 superior (1367 </a:t>
            </a:r>
            <a:r>
              <a:rPr lang="en-US" dirty="0" err="1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KUHPer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Arial Rounded MT Bold" charset="0"/>
                <a:ea typeface="Arial Rounded MT Bold" charset="0"/>
                <a:cs typeface="Arial Rounded MT Bold" charset="0"/>
              </a:rPr>
              <a:t>)</a:t>
            </a:r>
          </a:p>
          <a:p>
            <a:endParaRPr lang="en-US" b="1" u="sng" dirty="0"/>
          </a:p>
          <a:p>
            <a:r>
              <a:rPr lang="en-US" b="1" u="sng" dirty="0" err="1"/>
              <a:t>Pegawai</a:t>
            </a:r>
            <a:r>
              <a:rPr lang="en-US" b="1" u="sng" dirty="0"/>
              <a:t> RS</a:t>
            </a:r>
          </a:p>
          <a:p>
            <a:pPr lvl="1"/>
            <a:r>
              <a:rPr lang="en-US" sz="3200" dirty="0" err="1"/>
              <a:t>Bertanggungjawab</a:t>
            </a:r>
            <a:r>
              <a:rPr lang="en-US" sz="3200" dirty="0"/>
              <a:t> </a:t>
            </a:r>
            <a:r>
              <a:rPr lang="en-US" sz="3200" dirty="0" err="1"/>
              <a:t>kepada</a:t>
            </a:r>
            <a:r>
              <a:rPr lang="en-US" sz="3200" dirty="0"/>
              <a:t> RS</a:t>
            </a:r>
          </a:p>
          <a:p>
            <a:pPr lvl="1"/>
            <a:r>
              <a:rPr lang="en-US" sz="3200" dirty="0" err="1"/>
              <a:t>Terikat</a:t>
            </a:r>
            <a:r>
              <a:rPr lang="en-US" sz="3200" dirty="0"/>
              <a:t> UU </a:t>
            </a:r>
            <a:r>
              <a:rPr lang="en-US" sz="3200" dirty="0" err="1"/>
              <a:t>Ketenagakerjaan</a:t>
            </a:r>
            <a:endParaRPr lang="en-US" sz="3200" dirty="0"/>
          </a:p>
          <a:p>
            <a:pPr lvl="1"/>
            <a:r>
              <a:rPr lang="en-US" sz="3200" dirty="0" err="1"/>
              <a:t>Termasuk</a:t>
            </a:r>
            <a:r>
              <a:rPr lang="en-US" sz="3200" dirty="0"/>
              <a:t> </a:t>
            </a:r>
            <a:r>
              <a:rPr lang="en-US" sz="3200" dirty="0" err="1"/>
              <a:t>Pasal</a:t>
            </a:r>
            <a:r>
              <a:rPr lang="en-US" sz="3200" dirty="0"/>
              <a:t> 1367 </a:t>
            </a:r>
            <a:r>
              <a:rPr lang="en-US" sz="3200" dirty="0" err="1"/>
              <a:t>KUHPerdata</a:t>
            </a:r>
            <a:endParaRPr lang="en-US" b="1" dirty="0"/>
          </a:p>
          <a:p>
            <a:r>
              <a:rPr lang="en-US" b="1" dirty="0"/>
              <a:t>	</a:t>
            </a:r>
            <a:r>
              <a:rPr lang="en-US" b="1" u="sng" dirty="0" err="1"/>
              <a:t>Bukan</a:t>
            </a:r>
            <a:r>
              <a:rPr lang="en-US" b="1" u="sng" dirty="0"/>
              <a:t> </a:t>
            </a:r>
            <a:r>
              <a:rPr lang="en-US" b="1" u="sng" dirty="0" err="1"/>
              <a:t>pegawai</a:t>
            </a:r>
            <a:r>
              <a:rPr lang="en-US" b="1" u="sng" dirty="0"/>
              <a:t> RS</a:t>
            </a:r>
          </a:p>
          <a:p>
            <a:pPr lvl="1"/>
            <a:r>
              <a:rPr lang="en-US" sz="3200" dirty="0" err="1"/>
              <a:t>Terikat</a:t>
            </a:r>
            <a:r>
              <a:rPr lang="en-US" sz="3200" dirty="0"/>
              <a:t> </a:t>
            </a:r>
            <a:r>
              <a:rPr lang="en-US" sz="3200" dirty="0" err="1"/>
              <a:t>KUHPerdata</a:t>
            </a:r>
            <a:r>
              <a:rPr lang="en-US" sz="3200" dirty="0"/>
              <a:t> : </a:t>
            </a:r>
            <a:r>
              <a:rPr lang="en-US" sz="3200" dirty="0" err="1"/>
              <a:t>Perjanjian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/</a:t>
            </a:r>
            <a:r>
              <a:rPr lang="en-US" sz="3200" dirty="0" err="1"/>
              <a:t>mitra</a:t>
            </a:r>
            <a:r>
              <a:rPr lang="en-US" sz="3200" dirty="0"/>
              <a:t>.  </a:t>
            </a:r>
            <a:r>
              <a:rPr lang="en-US" sz="3200" dirty="0" err="1"/>
              <a:t>Bila</a:t>
            </a:r>
            <a:r>
              <a:rPr lang="en-US" sz="3200" dirty="0"/>
              <a:t> </a:t>
            </a:r>
            <a:r>
              <a:rPr lang="en-US" sz="3200" dirty="0" err="1"/>
              <a:t>memenuhi</a:t>
            </a:r>
            <a:r>
              <a:rPr lang="en-US" sz="3200" dirty="0"/>
              <a:t> “</a:t>
            </a:r>
            <a:r>
              <a:rPr lang="en-US" sz="3200" dirty="0" err="1"/>
              <a:t>kriteria</a:t>
            </a:r>
            <a:r>
              <a:rPr lang="en-US" sz="3200" dirty="0"/>
              <a:t> </a:t>
            </a:r>
            <a:r>
              <a:rPr lang="en-US" sz="3200" dirty="0" err="1"/>
              <a:t>tertentu</a:t>
            </a:r>
            <a:r>
              <a:rPr lang="en-US" sz="3200" dirty="0"/>
              <a:t>” (</a:t>
            </a:r>
            <a:r>
              <a:rPr lang="en-US" sz="3200" dirty="0" err="1"/>
              <a:t>kendali</a:t>
            </a:r>
            <a:r>
              <a:rPr lang="en-US" sz="3200" dirty="0"/>
              <a:t>),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diberlakukan</a:t>
            </a:r>
            <a:r>
              <a:rPr lang="en-US" sz="3200" dirty="0"/>
              <a:t> </a:t>
            </a:r>
            <a:r>
              <a:rPr lang="en-US" sz="3200" dirty="0" err="1"/>
              <a:t>Pasal</a:t>
            </a:r>
            <a:r>
              <a:rPr lang="en-US" sz="3200" dirty="0"/>
              <a:t> 1367 KUH Per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153923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99472" y="342188"/>
            <a:ext cx="6539727" cy="965954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eaLnBrk="1" hangingPunct="1">
              <a:defRPr/>
            </a:pPr>
            <a:r>
              <a:rPr lang="en-US" sz="3800" dirty="0">
                <a:solidFill>
                  <a:srgbClr val="000000"/>
                </a:solidFill>
              </a:rPr>
              <a:t>ALASAN GUGATAN </a:t>
            </a:r>
            <a:r>
              <a:rPr lang="en-US" sz="3800" dirty="0">
                <a:solidFill>
                  <a:srgbClr val="000000"/>
                </a:solidFill>
                <a:ea typeface="+mj-ea"/>
                <a:cs typeface="+mj-cs"/>
              </a:rPr>
              <a:t>PERDATA</a:t>
            </a:r>
            <a:endParaRPr lang="id-ID" dirty="0">
              <a:solidFill>
                <a:srgbClr val="000000"/>
              </a:solidFill>
              <a:ea typeface="+mj-ea"/>
              <a:cs typeface="+mj-cs"/>
            </a:endParaRP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46250"/>
            <a:ext cx="8001000" cy="4806950"/>
          </a:xfrm>
        </p:spPr>
        <p:txBody>
          <a:bodyPr/>
          <a:lstStyle/>
          <a:p>
            <a:pPr eaLnBrk="1" hangingPunct="1">
              <a:defRPr/>
            </a:pPr>
            <a:r>
              <a:rPr lang="id-ID" sz="2800" b="1" dirty="0">
                <a:solidFill>
                  <a:srgbClr val="0000FF"/>
                </a:solidFill>
                <a:latin typeface="Tahoma" charset="0"/>
                <a:cs typeface="+mn-cs"/>
              </a:rPr>
              <a:t>PS 1365 KUH PERDATA </a:t>
            </a:r>
            <a:r>
              <a:rPr lang="id-ID" sz="2800" dirty="0">
                <a:latin typeface="Tahoma" charset="0"/>
                <a:cs typeface="+mn-cs"/>
              </a:rPr>
              <a:t>:</a:t>
            </a:r>
          </a:p>
          <a:p>
            <a:pPr lvl="1" eaLnBrk="1" hangingPunct="1">
              <a:buFont typeface="Wingdings" charset="0"/>
              <a:buNone/>
              <a:defRPr/>
            </a:pPr>
            <a:r>
              <a:rPr lang="id-ID" sz="2400" dirty="0">
                <a:latin typeface="Tahoma" charset="0"/>
              </a:rPr>
              <a:t>  Tiap </a:t>
            </a:r>
            <a:r>
              <a:rPr lang="id-ID" sz="2400" u="sng" dirty="0">
                <a:latin typeface="Tahoma" charset="0"/>
              </a:rPr>
              <a:t>perbuatan melanggar hukum</a:t>
            </a:r>
            <a:r>
              <a:rPr lang="id-ID" sz="2400" dirty="0">
                <a:latin typeface="Tahoma" charset="0"/>
              </a:rPr>
              <a:t>, yang membawa kerugian kepada orang lain, mewajibkan orang yang karena salahnya menerbitkan kerugian itu, menggantinya </a:t>
            </a:r>
          </a:p>
          <a:p>
            <a:pPr eaLnBrk="1" hangingPunct="1">
              <a:defRPr/>
            </a:pPr>
            <a:r>
              <a:rPr lang="id-ID" sz="2800" b="1" dirty="0">
                <a:solidFill>
                  <a:srgbClr val="0000FF"/>
                </a:solidFill>
                <a:latin typeface="Tahoma" charset="0"/>
                <a:cs typeface="+mn-cs"/>
              </a:rPr>
              <a:t>PS 1366 KUH PERDATA </a:t>
            </a:r>
          </a:p>
          <a:p>
            <a:pPr lvl="1" eaLnBrk="1" hangingPunct="1">
              <a:defRPr/>
            </a:pPr>
            <a:r>
              <a:rPr lang="id-ID" sz="2400" dirty="0">
                <a:latin typeface="Tahoma" charset="0"/>
              </a:rPr>
              <a:t>Juga yang disebabkan </a:t>
            </a:r>
            <a:r>
              <a:rPr lang="id-ID" sz="2400" u="sng" dirty="0">
                <a:latin typeface="Tahoma" charset="0"/>
              </a:rPr>
              <a:t>kelalaian</a:t>
            </a:r>
          </a:p>
          <a:p>
            <a:pPr eaLnBrk="1" hangingPunct="1">
              <a:defRPr/>
            </a:pPr>
            <a:r>
              <a:rPr lang="id-ID" sz="2800" b="1" dirty="0">
                <a:solidFill>
                  <a:srgbClr val="0000FF"/>
                </a:solidFill>
                <a:latin typeface="Tahoma" charset="0"/>
                <a:cs typeface="+mn-cs"/>
              </a:rPr>
              <a:t>PS 1367 KUH PERDATA</a:t>
            </a:r>
          </a:p>
          <a:p>
            <a:pPr lvl="1" eaLnBrk="1" hangingPunct="1">
              <a:defRPr/>
            </a:pPr>
            <a:r>
              <a:rPr lang="id-ID" sz="2400" dirty="0">
                <a:latin typeface="Tahoma" charset="0"/>
              </a:rPr>
              <a:t>Juga akibat respondeat superior</a:t>
            </a:r>
            <a:endParaRPr lang="en-US" sz="2400" dirty="0">
              <a:latin typeface="Tahoma" charset="0"/>
            </a:endParaRPr>
          </a:p>
          <a:p>
            <a:pPr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latin typeface="Tahoma" charset="0"/>
                <a:cs typeface="+mn-cs"/>
              </a:rPr>
              <a:t>PS 1338 KUH PERDATA: WANPRESTASI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AA2DAF-ACA1-354B-B2D8-9F4583B7FE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18965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99472" y="360792"/>
            <a:ext cx="6387327" cy="940958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>ALASAN GUGATAN PERDATA</a:t>
            </a:r>
            <a:endParaRPr lang="id-ID" dirty="0">
              <a:solidFill>
                <a:srgbClr val="000000"/>
              </a:solidFill>
              <a:ea typeface="+mj-ea"/>
              <a:cs typeface="+mj-cs"/>
            </a:endParaRP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8077200" cy="5029200"/>
          </a:xfrm>
        </p:spPr>
        <p:txBody>
          <a:bodyPr/>
          <a:lstStyle/>
          <a:p>
            <a:pPr eaLnBrk="1" hangingPunct="1">
              <a:defRPr/>
            </a:pPr>
            <a:r>
              <a:rPr lang="id-ID" sz="2800" b="1" dirty="0">
                <a:solidFill>
                  <a:srgbClr val="0000FF"/>
                </a:solidFill>
                <a:latin typeface="Tahoma" charset="0"/>
                <a:cs typeface="+mn-cs"/>
              </a:rPr>
              <a:t>PS 1370 KUH PERDATA </a:t>
            </a:r>
            <a:r>
              <a:rPr lang="id-ID" sz="2800" dirty="0">
                <a:latin typeface="Tahoma" charset="0"/>
                <a:cs typeface="+mn-cs"/>
              </a:rPr>
              <a:t>:</a:t>
            </a:r>
          </a:p>
          <a:p>
            <a:pPr lvl="1" eaLnBrk="1" hangingPunct="1">
              <a:defRPr/>
            </a:pPr>
            <a:r>
              <a:rPr lang="id-ID" sz="2400" dirty="0">
                <a:latin typeface="Tahoma" charset="0"/>
              </a:rPr>
              <a:t>Dalam hal kematian akibat kesengajaan atau kelal</a:t>
            </a:r>
            <a:r>
              <a:rPr lang="en-US" sz="2400" dirty="0">
                <a:latin typeface="Tahoma" charset="0"/>
              </a:rPr>
              <a:t>a</a:t>
            </a:r>
            <a:r>
              <a:rPr lang="id-ID" sz="2400" dirty="0">
                <a:latin typeface="Tahoma" charset="0"/>
              </a:rPr>
              <a:t>ian, ahli waris berhak menuntut ganti rugi, yg dinilai menurut kedudukan &amp; kekayaan kedua pihak</a:t>
            </a:r>
          </a:p>
          <a:p>
            <a:pPr eaLnBrk="1" hangingPunct="1">
              <a:defRPr/>
            </a:pPr>
            <a:r>
              <a:rPr lang="id-ID" sz="2800" b="1" dirty="0">
                <a:solidFill>
                  <a:srgbClr val="0000FF"/>
                </a:solidFill>
                <a:latin typeface="Tahoma" charset="0"/>
                <a:cs typeface="+mn-cs"/>
              </a:rPr>
              <a:t>PS 1371 KUH PERDATA </a:t>
            </a:r>
            <a:r>
              <a:rPr lang="id-ID" sz="2800" dirty="0">
                <a:latin typeface="Tahoma" charset="0"/>
                <a:cs typeface="+mn-cs"/>
              </a:rPr>
              <a:t>:</a:t>
            </a:r>
          </a:p>
          <a:p>
            <a:pPr lvl="1" eaLnBrk="1" hangingPunct="1">
              <a:defRPr/>
            </a:pPr>
            <a:r>
              <a:rPr lang="id-ID" sz="2400" dirty="0">
                <a:latin typeface="Tahoma" charset="0"/>
              </a:rPr>
              <a:t>Dalam hal luka / cacat, ganti rugi : biaya penyembuhan dan kerugian akibat luka / cacat tersebut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B14FE2A-0B45-CB4C-A5BD-64FB509F36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854873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34920" y="3203689"/>
            <a:ext cx="8051879" cy="2177323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Sistematika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Bahasan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92720" cy="4525963"/>
          </a:xfrm>
        </p:spPr>
        <p:txBody>
          <a:bodyPr>
            <a:normAutofit/>
          </a:bodyPr>
          <a:lstStyle/>
          <a:p>
            <a:r>
              <a:rPr lang="en-US" dirty="0" err="1"/>
              <a:t>Sengketa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en-US" dirty="0"/>
          </a:p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Rugi</a:t>
            </a:r>
            <a:endParaRPr lang="en-US" dirty="0"/>
          </a:p>
          <a:p>
            <a:endParaRPr lang="en-US" dirty="0"/>
          </a:p>
          <a:p>
            <a:pPr algn="ctr"/>
            <a:r>
              <a:rPr lang="en-US" sz="4400" b="1" dirty="0" err="1"/>
              <a:t>Penyelesaian</a:t>
            </a:r>
            <a:r>
              <a:rPr lang="en-US" sz="4400" b="1" dirty="0"/>
              <a:t> </a:t>
            </a:r>
            <a:r>
              <a:rPr lang="en-US" sz="4400" b="1" dirty="0" err="1"/>
              <a:t>sengketa</a:t>
            </a:r>
            <a:r>
              <a:rPr lang="en-US" sz="4400" b="1" dirty="0"/>
              <a:t> yang </a:t>
            </a:r>
            <a:r>
              <a:rPr lang="en-US" sz="4400" b="1" dirty="0" err="1"/>
              <a:t>tersedia</a:t>
            </a:r>
            <a:endParaRPr lang="en-US" sz="4400" b="1" dirty="0"/>
          </a:p>
          <a:p>
            <a:endParaRPr lang="en-US" dirty="0"/>
          </a:p>
          <a:p>
            <a:r>
              <a:rPr lang="en-US" dirty="0" err="1"/>
              <a:t>Konsiliasi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234B4AC-6737-1C4C-8715-C5681B2055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76697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Penyelesaian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Sengketa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Perkembangan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RI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menawarkan</a:t>
            </a:r>
            <a:r>
              <a:rPr lang="en-US" b="1" dirty="0"/>
              <a:t> </a:t>
            </a:r>
            <a:r>
              <a:rPr lang="en-US" b="1" dirty="0" err="1"/>
              <a:t>paradigma</a:t>
            </a:r>
            <a:r>
              <a:rPr lang="en-US" b="1" dirty="0"/>
              <a:t> </a:t>
            </a:r>
            <a:r>
              <a:rPr lang="en-US" b="1" dirty="0" err="1"/>
              <a:t>baru</a:t>
            </a:r>
            <a:r>
              <a:rPr lang="en-US" b="1" dirty="0"/>
              <a:t> </a:t>
            </a:r>
            <a:r>
              <a:rPr lang="en-US" b="1" dirty="0" err="1"/>
              <a:t>ataupun</a:t>
            </a:r>
            <a:r>
              <a:rPr lang="en-US" b="1" dirty="0"/>
              <a:t> tata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yang “</a:t>
            </a:r>
            <a:r>
              <a:rPr lang="en-US" b="1" i="1" dirty="0" err="1"/>
              <a:t>lex</a:t>
            </a:r>
            <a:r>
              <a:rPr lang="en-US" b="1" i="1" dirty="0"/>
              <a:t> </a:t>
            </a:r>
            <a:r>
              <a:rPr lang="en-US" b="1" i="1" dirty="0" err="1"/>
              <a:t>specialis</a:t>
            </a:r>
            <a:r>
              <a:rPr lang="en-US" b="1" i="1" dirty="0"/>
              <a:t>” (liability system?)</a:t>
            </a:r>
          </a:p>
          <a:p>
            <a:r>
              <a:rPr lang="en-US" b="1" dirty="0" err="1"/>
              <a:t>Mediasi</a:t>
            </a:r>
            <a:r>
              <a:rPr lang="en-US" b="1" dirty="0"/>
              <a:t> yang </a:t>
            </a:r>
            <a:r>
              <a:rPr lang="en-US" b="1" dirty="0" err="1"/>
              <a:t>diwajibkan</a:t>
            </a:r>
            <a:r>
              <a:rPr lang="en-US" b="1" dirty="0"/>
              <a:t> UU </a:t>
            </a:r>
            <a:r>
              <a:rPr lang="en-US" b="1" dirty="0" err="1"/>
              <a:t>Kesehatan</a:t>
            </a:r>
            <a:r>
              <a:rPr lang="en-US" b="1" dirty="0"/>
              <a:t> /UURS </a:t>
            </a:r>
            <a:r>
              <a:rPr lang="en-US" b="1" dirty="0" err="1"/>
              <a:t>masih</a:t>
            </a:r>
            <a:r>
              <a:rPr lang="en-US" b="1" dirty="0"/>
              <a:t> </a:t>
            </a:r>
            <a:r>
              <a:rPr lang="en-US" b="1" dirty="0" err="1"/>
              <a:t>tetap</a:t>
            </a:r>
            <a:r>
              <a:rPr lang="en-US" b="1" dirty="0"/>
              <a:t> </a:t>
            </a:r>
            <a:r>
              <a:rPr lang="en-US" b="1" dirty="0" err="1"/>
              <a:t>diartikan</a:t>
            </a:r>
            <a:r>
              <a:rPr lang="en-US" b="1" dirty="0"/>
              <a:t> </a:t>
            </a:r>
            <a:r>
              <a:rPr lang="en-US" b="1" dirty="0" err="1"/>
              <a:t>sebagaimana</a:t>
            </a:r>
            <a:r>
              <a:rPr lang="en-US" b="1" dirty="0"/>
              <a:t> </a:t>
            </a:r>
            <a:r>
              <a:rPr lang="en-US" b="1" dirty="0" err="1"/>
              <a:t>diatur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perundangundangan</a:t>
            </a:r>
            <a:endParaRPr lang="en-US" b="1" dirty="0"/>
          </a:p>
          <a:p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peradilan</a:t>
            </a:r>
            <a:r>
              <a:rPr lang="en-US" b="1" dirty="0"/>
              <a:t> </a:t>
            </a:r>
            <a:r>
              <a:rPr lang="en-US" b="1" dirty="0" err="1"/>
              <a:t>profesi</a:t>
            </a:r>
            <a:r>
              <a:rPr lang="en-US" b="1" dirty="0"/>
              <a:t>,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imunitas</a:t>
            </a:r>
            <a:r>
              <a:rPr lang="en-US" b="1" dirty="0"/>
              <a:t> </a:t>
            </a:r>
            <a:r>
              <a:rPr lang="en-US" b="1" dirty="0" err="1"/>
              <a:t>pidana</a:t>
            </a:r>
            <a:r>
              <a:rPr lang="en-US" b="1" dirty="0"/>
              <a:t>,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</a:t>
            </a:r>
            <a:r>
              <a:rPr lang="en-US" b="1" dirty="0" err="1"/>
              <a:t>plafon</a:t>
            </a:r>
            <a:r>
              <a:rPr lang="en-US" b="1" dirty="0"/>
              <a:t> </a:t>
            </a:r>
            <a:r>
              <a:rPr lang="en-US" b="1" dirty="0" err="1"/>
              <a:t>ganti</a:t>
            </a:r>
            <a:r>
              <a:rPr lang="en-US" b="1" dirty="0"/>
              <a:t> </a:t>
            </a:r>
            <a:r>
              <a:rPr lang="en-US" b="1" dirty="0" err="1"/>
              <a:t>rugi</a:t>
            </a:r>
            <a:r>
              <a:rPr lang="en-US" b="1" dirty="0"/>
              <a:t> (</a:t>
            </a:r>
            <a:r>
              <a:rPr lang="en-US" b="1" i="1" dirty="0"/>
              <a:t>cap</a:t>
            </a:r>
            <a:r>
              <a:rPr lang="en-US" b="1" dirty="0"/>
              <a:t>),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cap </a:t>
            </a:r>
            <a:r>
              <a:rPr lang="en-US" b="1" i="1" dirty="0"/>
              <a:t>success-fee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30063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Sengketa</a:t>
            </a:r>
            <a:r>
              <a:rPr lang="en-US" dirty="0">
                <a:solidFill>
                  <a:srgbClr val="000090"/>
                </a:solidFill>
              </a:rPr>
              <a:t> Di </a:t>
            </a:r>
            <a:r>
              <a:rPr lang="en-US" dirty="0" err="1">
                <a:solidFill>
                  <a:srgbClr val="000090"/>
                </a:solidFill>
              </a:rPr>
              <a:t>Rumah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Sakit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charset="0"/>
              <a:buChar char="•"/>
            </a:pPr>
            <a:r>
              <a:rPr lang="en-US" b="1" dirty="0" err="1"/>
              <a:t>Lingkup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b="1" dirty="0"/>
              <a:t>: </a:t>
            </a:r>
            <a:r>
              <a:rPr lang="en-US" b="1" dirty="0" err="1"/>
              <a:t>luas</a:t>
            </a:r>
            <a:endParaRPr lang="en-US" b="1" dirty="0"/>
          </a:p>
          <a:p>
            <a:pPr marL="571500" indent="-571500">
              <a:buFont typeface="Arial" charset="0"/>
              <a:buChar char="•"/>
            </a:pPr>
            <a:endParaRPr lang="en-US" b="1" dirty="0"/>
          </a:p>
          <a:p>
            <a:pPr marL="571500" indent="-571500">
              <a:buFont typeface="Arial" charset="0"/>
              <a:buChar char="•"/>
            </a:pPr>
            <a:r>
              <a:rPr lang="en-US" b="1" u="sng" dirty="0"/>
              <a:t>Internal</a:t>
            </a:r>
            <a:r>
              <a:rPr lang="en-US" b="1" dirty="0"/>
              <a:t>: </a:t>
            </a:r>
            <a:r>
              <a:rPr lang="en-US" b="1" dirty="0" err="1"/>
              <a:t>ketenagakerjaan</a:t>
            </a:r>
            <a:r>
              <a:rPr lang="en-US" b="1" dirty="0"/>
              <a:t>, </a:t>
            </a:r>
            <a:r>
              <a:rPr lang="en-US" b="1" dirty="0" err="1"/>
              <a:t>kontrak</a:t>
            </a:r>
            <a:r>
              <a:rPr lang="en-US" b="1" dirty="0"/>
              <a:t> </a:t>
            </a:r>
            <a:r>
              <a:rPr lang="en-US" b="1" dirty="0" err="1"/>
              <a:t>mitra</a:t>
            </a:r>
            <a:r>
              <a:rPr lang="en-US" b="1" dirty="0"/>
              <a:t> </a:t>
            </a:r>
            <a:r>
              <a:rPr lang="en-US" b="1" dirty="0" err="1"/>
              <a:t>nakes</a:t>
            </a:r>
            <a:r>
              <a:rPr lang="en-US" b="1" dirty="0"/>
              <a:t>, </a:t>
            </a:r>
            <a:r>
              <a:rPr lang="en-US" b="1" dirty="0" err="1"/>
              <a:t>kontrak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, </a:t>
            </a:r>
            <a:r>
              <a:rPr lang="en-US" b="1" i="1" dirty="0"/>
              <a:t>outsourcing</a:t>
            </a:r>
            <a:r>
              <a:rPr lang="en-US" b="1" dirty="0"/>
              <a:t>,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/>
              <a:t>profesi</a:t>
            </a:r>
            <a:r>
              <a:rPr lang="en-US" b="1" dirty="0"/>
              <a:t>, </a:t>
            </a:r>
            <a:r>
              <a:rPr lang="en-US" b="1" dirty="0" err="1"/>
              <a:t>antar</a:t>
            </a:r>
            <a:r>
              <a:rPr lang="en-US" b="1" dirty="0"/>
              <a:t> </a:t>
            </a:r>
            <a:r>
              <a:rPr lang="en-US" b="1" dirty="0" err="1"/>
              <a:t>profesi</a:t>
            </a:r>
            <a:r>
              <a:rPr lang="en-US" b="1" dirty="0"/>
              <a:t>, </a:t>
            </a:r>
            <a:r>
              <a:rPr lang="en-US" b="1" dirty="0" err="1"/>
              <a:t>dll</a:t>
            </a:r>
            <a:endParaRPr lang="en-US" b="1" dirty="0"/>
          </a:p>
          <a:p>
            <a:pPr marL="571500" indent="-571500">
              <a:buFont typeface="Arial" charset="0"/>
              <a:buChar char="•"/>
            </a:pPr>
            <a:endParaRPr lang="en-US" b="1" dirty="0"/>
          </a:p>
          <a:p>
            <a:pPr marL="571500" indent="-571500">
              <a:buFont typeface="Arial" charset="0"/>
              <a:buChar char="•"/>
            </a:pPr>
            <a:r>
              <a:rPr lang="en-US" b="1" u="sng" dirty="0" err="1"/>
              <a:t>Eksternal</a:t>
            </a:r>
            <a:r>
              <a:rPr lang="en-US" b="1" dirty="0"/>
              <a:t>: </a:t>
            </a:r>
            <a:r>
              <a:rPr lang="en-US" b="1" dirty="0" err="1"/>
              <a:t>kerjasama</a:t>
            </a:r>
            <a:r>
              <a:rPr lang="en-US" b="1" dirty="0"/>
              <a:t> RS-RS, RS-</a:t>
            </a:r>
            <a:r>
              <a:rPr lang="en-US" b="1" dirty="0" err="1"/>
              <a:t>Mitra</a:t>
            </a:r>
            <a:r>
              <a:rPr lang="en-US" b="1" dirty="0"/>
              <a:t>, RS-FK, RS-</a:t>
            </a:r>
            <a:r>
              <a:rPr lang="en-US" b="1" dirty="0" err="1"/>
              <a:t>Farmasi</a:t>
            </a:r>
            <a:r>
              <a:rPr lang="en-US" b="1" dirty="0"/>
              <a:t> /</a:t>
            </a:r>
            <a:r>
              <a:rPr lang="en-US" b="1" dirty="0" err="1"/>
              <a:t>alkes</a:t>
            </a:r>
            <a:r>
              <a:rPr lang="en-US" b="1" dirty="0"/>
              <a:t>, </a:t>
            </a:r>
            <a:r>
              <a:rPr lang="en-US" b="1" dirty="0">
                <a:solidFill>
                  <a:srgbClr val="FF0000"/>
                </a:solidFill>
              </a:rPr>
              <a:t>RS/</a:t>
            </a:r>
            <a:r>
              <a:rPr lang="en-US" b="1" dirty="0" err="1">
                <a:solidFill>
                  <a:srgbClr val="FF0000"/>
                </a:solidFill>
              </a:rPr>
              <a:t>nakes-pasien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14311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Tanggungjawab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Institusi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sz="3900" u="sng" dirty="0" err="1"/>
              <a:t>Bertanggungjawab</a:t>
            </a:r>
            <a:r>
              <a:rPr lang="en-US" sz="3900" u="sng" dirty="0"/>
              <a:t> </a:t>
            </a:r>
            <a:r>
              <a:rPr lang="en-US" sz="3900" u="sng" dirty="0" err="1"/>
              <a:t>adalah</a:t>
            </a:r>
            <a:r>
              <a:rPr lang="en-US" sz="3900" u="sng" dirty="0"/>
              <a:t> </a:t>
            </a:r>
            <a:r>
              <a:rPr lang="en-US" sz="3900" u="sng" dirty="0" err="1"/>
              <a:t>tanda</a:t>
            </a:r>
            <a:r>
              <a:rPr lang="en-US" sz="3900" u="sng" dirty="0"/>
              <a:t> </a:t>
            </a:r>
            <a:r>
              <a:rPr lang="en-US" sz="3900" u="sng" dirty="0" err="1"/>
              <a:t>Akuntabel</a:t>
            </a:r>
            <a:endParaRPr lang="en-US" sz="3900" u="sng" dirty="0"/>
          </a:p>
          <a:p>
            <a:endParaRPr lang="en-US" dirty="0"/>
          </a:p>
          <a:p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berkendara</a:t>
            </a:r>
            <a:r>
              <a:rPr lang="en-US" dirty="0"/>
              <a:t>, </a:t>
            </a:r>
            <a:r>
              <a:rPr lang="en-US" dirty="0" err="1"/>
              <a:t>menabrak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lalu-lintas</a:t>
            </a:r>
            <a:r>
              <a:rPr lang="en-US" dirty="0"/>
              <a:t> lain, </a:t>
            </a:r>
            <a:r>
              <a:rPr lang="en-US" dirty="0" err="1"/>
              <a:t>terluka</a:t>
            </a:r>
            <a:r>
              <a:rPr lang="en-US" dirty="0"/>
              <a:t>.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?</a:t>
            </a:r>
          </a:p>
          <a:p>
            <a:pPr marL="1143000" lvl="1" indent="-742950">
              <a:buFont typeface="+mj-lt"/>
              <a:buAutoNum type="arabicPeriod"/>
            </a:pPr>
            <a:r>
              <a:rPr lang="en-US" dirty="0" err="1"/>
              <a:t>Berhenti</a:t>
            </a:r>
            <a:r>
              <a:rPr lang="en-US" dirty="0"/>
              <a:t>, </a:t>
            </a:r>
            <a:r>
              <a:rPr lang="en-US" dirty="0" err="1"/>
              <a:t>menolong</a:t>
            </a:r>
            <a:r>
              <a:rPr lang="en-US" dirty="0"/>
              <a:t> korban, </a:t>
            </a:r>
            <a:r>
              <a:rPr lang="en-US" dirty="0" err="1"/>
              <a:t>bawa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Faskes</a:t>
            </a:r>
            <a:r>
              <a:rPr lang="en-US" dirty="0"/>
              <a:t>, </a:t>
            </a:r>
            <a:r>
              <a:rPr lang="en-US" dirty="0" err="1"/>
              <a:t>bayarin</a:t>
            </a:r>
            <a:r>
              <a:rPr lang="en-US" dirty="0"/>
              <a:t> </a:t>
            </a:r>
            <a:r>
              <a:rPr lang="en-US" dirty="0" err="1"/>
              <a:t>yankes</a:t>
            </a:r>
            <a:r>
              <a:rPr lang="en-US" dirty="0"/>
              <a:t>?</a:t>
            </a:r>
          </a:p>
          <a:p>
            <a:pPr marL="1143000" lvl="1" indent="-742950">
              <a:buFont typeface="+mj-lt"/>
              <a:buAutoNum type="arabicPeriod"/>
            </a:pPr>
            <a:r>
              <a:rPr lang="en-US" dirty="0" err="1"/>
              <a:t>Kabur</a:t>
            </a:r>
            <a:r>
              <a:rPr lang="en-US" dirty="0"/>
              <a:t>?</a:t>
            </a:r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medis</a:t>
            </a:r>
            <a:r>
              <a:rPr lang="en-US" dirty="0"/>
              <a:t>, </a:t>
            </a:r>
            <a:r>
              <a:rPr lang="en-US" dirty="0" err="1"/>
              <a:t>lalai</a:t>
            </a:r>
            <a:r>
              <a:rPr lang="en-US" dirty="0"/>
              <a:t>, </a:t>
            </a:r>
            <a:r>
              <a:rPr lang="en-US" dirty="0" err="1"/>
              <a:t>berakibat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?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198948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Penyelesaian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Sengketa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Litigasi</a:t>
            </a:r>
            <a:r>
              <a:rPr lang="en-US" dirty="0"/>
              <a:t> (</a:t>
            </a:r>
            <a:r>
              <a:rPr lang="en-US" dirty="0" err="1"/>
              <a:t>Peradilan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)</a:t>
            </a:r>
          </a:p>
          <a:p>
            <a:r>
              <a:rPr lang="en-US" dirty="0"/>
              <a:t>Non </a:t>
            </a:r>
            <a:r>
              <a:rPr lang="en-US" dirty="0" err="1"/>
              <a:t>Litigasi</a:t>
            </a:r>
            <a:r>
              <a:rPr lang="en-US" dirty="0"/>
              <a:t> (ADR)</a:t>
            </a:r>
          </a:p>
          <a:p>
            <a:pPr lvl="1"/>
            <a:r>
              <a:rPr lang="en-US" dirty="0" err="1"/>
              <a:t>Arbitrasi</a:t>
            </a:r>
            <a:endParaRPr lang="en-US" dirty="0"/>
          </a:p>
          <a:p>
            <a:pPr lvl="1"/>
            <a:r>
              <a:rPr lang="en-US" dirty="0" err="1"/>
              <a:t>Konsiliasi</a:t>
            </a:r>
            <a:endParaRPr lang="en-US" dirty="0"/>
          </a:p>
          <a:p>
            <a:pPr lvl="1"/>
            <a:r>
              <a:rPr lang="en-US" dirty="0" err="1"/>
              <a:t>Mediasi</a:t>
            </a:r>
            <a:endParaRPr lang="en-US" dirty="0"/>
          </a:p>
          <a:p>
            <a:pPr lvl="1"/>
            <a:r>
              <a:rPr lang="en-US" dirty="0" err="1"/>
              <a:t>Fasilitasi</a:t>
            </a:r>
            <a:endParaRPr lang="en-US" dirty="0"/>
          </a:p>
          <a:p>
            <a:pPr lvl="1"/>
            <a:r>
              <a:rPr lang="en-US" dirty="0" err="1"/>
              <a:t>Negosiasi</a:t>
            </a: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7A0D09D-7F01-8F40-9B96-1A559A544CF5}"/>
              </a:ext>
            </a:extLst>
          </p:cNvPr>
          <p:cNvSpPr txBox="1"/>
          <p:nvPr/>
        </p:nvSpPr>
        <p:spPr>
          <a:xfrm>
            <a:off x="195886" y="5657671"/>
            <a:ext cx="8663634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/>
              <a:t>Sistematika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jenis</a:t>
            </a:r>
            <a:r>
              <a:rPr lang="en-US" sz="2400" dirty="0"/>
              <a:t> ADR yang </a:t>
            </a:r>
            <a:r>
              <a:rPr lang="en-US" sz="2400" dirty="0" err="1"/>
              <a:t>ditawarkan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negara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, </a:t>
            </a:r>
            <a:r>
              <a:rPr lang="en-US" sz="2400" dirty="0" err="1"/>
              <a:t>demikian</a:t>
            </a:r>
            <a:r>
              <a:rPr lang="en-US" sz="2400" dirty="0"/>
              <a:t> pula tata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pelaksanaannya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84763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Penyelesaian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Sengketa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ADR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diajukan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:</a:t>
            </a:r>
          </a:p>
          <a:p>
            <a:pPr lvl="1"/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sederhana</a:t>
            </a:r>
            <a:endParaRPr lang="en-US" dirty="0"/>
          </a:p>
          <a:p>
            <a:pPr lvl="1"/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“</a:t>
            </a:r>
            <a:r>
              <a:rPr lang="en-US" dirty="0" err="1"/>
              <a:t>bersahabat</a:t>
            </a:r>
            <a:r>
              <a:rPr lang="en-US" dirty="0"/>
              <a:t>”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“</a:t>
            </a:r>
            <a:r>
              <a:rPr lang="en-US" dirty="0" err="1"/>
              <a:t>bermusuhan</a:t>
            </a:r>
            <a:r>
              <a:rPr lang="en-US" dirty="0"/>
              <a:t>”</a:t>
            </a:r>
          </a:p>
          <a:p>
            <a:pPr lvl="1"/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mementingkan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salah-</a:t>
            </a:r>
            <a:r>
              <a:rPr lang="en-US" dirty="0" err="1"/>
              <a:t>benar</a:t>
            </a:r>
            <a:endParaRPr lang="en-US" dirty="0"/>
          </a:p>
          <a:p>
            <a:pPr marL="0" indent="0">
              <a:buNone/>
            </a:pPr>
            <a:endParaRPr lang="en-ID" sz="2600" dirty="0"/>
          </a:p>
          <a:p>
            <a:pPr marL="0" indent="0" algn="ctr">
              <a:buNone/>
            </a:pPr>
            <a:r>
              <a:rPr lang="en-ID" sz="2600" dirty="0"/>
              <a:t>(To prevent undue cost and delay, To relieve court congestion, To facilitate access to justice, To provide effective dispute resolution)</a:t>
            </a:r>
          </a:p>
          <a:p>
            <a:pPr lvl="1"/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06459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Penyelesaian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Sengketa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968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sz="2600" b="1" dirty="0" err="1"/>
              <a:t>Arbitrasi</a:t>
            </a:r>
            <a:r>
              <a:rPr lang="en-ID" sz="2600" b="1" dirty="0"/>
              <a:t>:</a:t>
            </a:r>
          </a:p>
          <a:p>
            <a:pPr marL="0" indent="0">
              <a:buNone/>
            </a:pPr>
            <a:r>
              <a:rPr lang="en-ID" sz="2600" dirty="0" err="1"/>
              <a:t>Penyelesaian</a:t>
            </a:r>
            <a:r>
              <a:rPr lang="en-ID" sz="2600" dirty="0"/>
              <a:t> </a:t>
            </a:r>
            <a:r>
              <a:rPr lang="en-ID" sz="2600" dirty="0" err="1"/>
              <a:t>sengketa</a:t>
            </a:r>
            <a:r>
              <a:rPr lang="en-ID" sz="2600" dirty="0"/>
              <a:t> </a:t>
            </a:r>
            <a:r>
              <a:rPr lang="en-ID" sz="2600" dirty="0" err="1"/>
              <a:t>alternatif</a:t>
            </a:r>
            <a:r>
              <a:rPr lang="en-ID" sz="2600" dirty="0"/>
              <a:t> </a:t>
            </a:r>
            <a:r>
              <a:rPr lang="en-ID" sz="2600" dirty="0" err="1"/>
              <a:t>dimana</a:t>
            </a:r>
            <a:r>
              <a:rPr lang="en-ID" sz="2600" dirty="0"/>
              <a:t> para </a:t>
            </a:r>
            <a:r>
              <a:rPr lang="en-ID" sz="2600" dirty="0" err="1"/>
              <a:t>pihak</a:t>
            </a:r>
            <a:r>
              <a:rPr lang="en-ID" sz="2600" dirty="0"/>
              <a:t> yang </a:t>
            </a:r>
            <a:r>
              <a:rPr lang="en-ID" sz="2600" dirty="0" err="1"/>
              <a:t>bersengketa</a:t>
            </a:r>
            <a:r>
              <a:rPr lang="en-ID" sz="2600" dirty="0"/>
              <a:t> </a:t>
            </a:r>
            <a:r>
              <a:rPr lang="en-ID" sz="2600" dirty="0" err="1"/>
              <a:t>menyatakan</a:t>
            </a:r>
            <a:r>
              <a:rPr lang="en-ID" sz="2600" dirty="0"/>
              <a:t> </a:t>
            </a:r>
            <a:r>
              <a:rPr lang="en-ID" sz="2600" dirty="0" err="1"/>
              <a:t>ketidaksepakatan</a:t>
            </a:r>
            <a:r>
              <a:rPr lang="en-ID" sz="2600" dirty="0"/>
              <a:t> </a:t>
            </a:r>
            <a:r>
              <a:rPr lang="en-ID" sz="2600" dirty="0" err="1"/>
              <a:t>mereka</a:t>
            </a:r>
            <a:r>
              <a:rPr lang="en-ID" sz="2600" dirty="0"/>
              <a:t> </a:t>
            </a:r>
            <a:r>
              <a:rPr lang="en-ID" sz="2600" dirty="0" err="1"/>
              <a:t>kepada</a:t>
            </a:r>
            <a:r>
              <a:rPr lang="en-ID" sz="2600" dirty="0"/>
              <a:t> </a:t>
            </a:r>
            <a:r>
              <a:rPr lang="en-ID" sz="2600" dirty="0" err="1"/>
              <a:t>seorang</a:t>
            </a:r>
            <a:r>
              <a:rPr lang="en-ID" sz="2600" dirty="0"/>
              <a:t> </a:t>
            </a:r>
            <a:r>
              <a:rPr lang="en-ID" sz="2600" dirty="0" err="1"/>
              <a:t>atau</a:t>
            </a:r>
            <a:r>
              <a:rPr lang="en-ID" sz="2600" dirty="0"/>
              <a:t> </a:t>
            </a:r>
            <a:r>
              <a:rPr lang="en-ID" sz="2600" dirty="0" err="1"/>
              <a:t>beberapa</a:t>
            </a:r>
            <a:r>
              <a:rPr lang="en-ID" sz="2600" dirty="0"/>
              <a:t> orang arbitrator. Arbitrator </a:t>
            </a:r>
            <a:r>
              <a:rPr lang="en-ID" sz="2600" dirty="0" err="1"/>
              <a:t>kemudian</a:t>
            </a:r>
            <a:r>
              <a:rPr lang="en-ID" sz="2600" dirty="0"/>
              <a:t> </a:t>
            </a:r>
            <a:r>
              <a:rPr lang="en-ID" sz="2600" dirty="0" err="1"/>
              <a:t>akan</a:t>
            </a:r>
            <a:r>
              <a:rPr lang="en-ID" sz="2600" dirty="0"/>
              <a:t> </a:t>
            </a:r>
            <a:r>
              <a:rPr lang="en-ID" sz="2600" dirty="0" err="1"/>
              <a:t>memutuskan</a:t>
            </a:r>
            <a:r>
              <a:rPr lang="en-ID" sz="2600" dirty="0"/>
              <a:t> </a:t>
            </a:r>
            <a:r>
              <a:rPr lang="en-ID" sz="2600" dirty="0" err="1"/>
              <a:t>penyelesaian</a:t>
            </a:r>
            <a:r>
              <a:rPr lang="en-ID" sz="2600" dirty="0"/>
              <a:t> </a:t>
            </a:r>
            <a:r>
              <a:rPr lang="en-ID" sz="2600" dirty="0" err="1"/>
              <a:t>sengketa</a:t>
            </a:r>
            <a:r>
              <a:rPr lang="en-ID" sz="2600" dirty="0"/>
              <a:t> </a:t>
            </a:r>
            <a:r>
              <a:rPr lang="en-ID" sz="2600" dirty="0" err="1"/>
              <a:t>diantara</a:t>
            </a:r>
            <a:r>
              <a:rPr lang="en-ID" sz="2600" dirty="0"/>
              <a:t> </a:t>
            </a:r>
            <a:r>
              <a:rPr lang="en-ID" sz="2600" dirty="0" err="1"/>
              <a:t>mereka</a:t>
            </a:r>
            <a:endParaRPr lang="en-ID" sz="2600" dirty="0"/>
          </a:p>
          <a:p>
            <a:pPr marL="0" indent="0">
              <a:buNone/>
            </a:pPr>
            <a:endParaRPr lang="en-ID" sz="2600" b="1" dirty="0"/>
          </a:p>
          <a:p>
            <a:pPr marL="0" indent="0">
              <a:buNone/>
            </a:pPr>
            <a:r>
              <a:rPr lang="en-ID" sz="2600" b="1" dirty="0" err="1"/>
              <a:t>Konsiliasi</a:t>
            </a:r>
            <a:r>
              <a:rPr lang="en-ID" sz="2600" b="1" dirty="0"/>
              <a:t>:</a:t>
            </a:r>
            <a:endParaRPr lang="en-US" sz="2600" b="1" dirty="0"/>
          </a:p>
          <a:p>
            <a:pPr marL="0" indent="0">
              <a:buNone/>
            </a:pPr>
            <a:r>
              <a:rPr lang="en-ID" sz="2600" dirty="0" err="1"/>
              <a:t>Penyelesaian</a:t>
            </a:r>
            <a:r>
              <a:rPr lang="en-ID" sz="2600" dirty="0"/>
              <a:t> </a:t>
            </a:r>
            <a:r>
              <a:rPr lang="en-ID" sz="2600" dirty="0" err="1"/>
              <a:t>sengketa</a:t>
            </a:r>
            <a:r>
              <a:rPr lang="en-ID" sz="2600" dirty="0"/>
              <a:t> </a:t>
            </a:r>
            <a:r>
              <a:rPr lang="en-ID" sz="2600" dirty="0" err="1"/>
              <a:t>alternatif</a:t>
            </a:r>
            <a:r>
              <a:rPr lang="en-ID" sz="2600" dirty="0"/>
              <a:t> </a:t>
            </a:r>
            <a:r>
              <a:rPr lang="en-ID" sz="2600" dirty="0" err="1"/>
              <a:t>dimana</a:t>
            </a:r>
            <a:r>
              <a:rPr lang="en-ID" sz="2600" dirty="0"/>
              <a:t> para </a:t>
            </a:r>
            <a:r>
              <a:rPr lang="en-ID" sz="2600" dirty="0" err="1"/>
              <a:t>pihak</a:t>
            </a:r>
            <a:r>
              <a:rPr lang="en-ID" sz="2600" dirty="0"/>
              <a:t> yang </a:t>
            </a:r>
            <a:r>
              <a:rPr lang="en-ID" sz="2600" dirty="0" err="1"/>
              <a:t>bersengketa</a:t>
            </a:r>
            <a:r>
              <a:rPr lang="en-ID" sz="2600" dirty="0"/>
              <a:t> </a:t>
            </a:r>
            <a:r>
              <a:rPr lang="en-ID" sz="2600" dirty="0" err="1"/>
              <a:t>menyatakan</a:t>
            </a:r>
            <a:r>
              <a:rPr lang="en-ID" sz="2600" dirty="0"/>
              <a:t> </a:t>
            </a:r>
            <a:r>
              <a:rPr lang="en-ID" sz="2600" dirty="0" err="1"/>
              <a:t>ketidaksepakatan</a:t>
            </a:r>
            <a:r>
              <a:rPr lang="en-ID" sz="2600" dirty="0"/>
              <a:t> </a:t>
            </a:r>
            <a:r>
              <a:rPr lang="en-ID" sz="2600" dirty="0" err="1"/>
              <a:t>mereka</a:t>
            </a:r>
            <a:r>
              <a:rPr lang="en-ID" sz="2600" dirty="0"/>
              <a:t> </a:t>
            </a:r>
            <a:r>
              <a:rPr lang="en-ID" sz="2600" dirty="0" err="1"/>
              <a:t>kepada</a:t>
            </a:r>
            <a:r>
              <a:rPr lang="en-ID" sz="2600" dirty="0"/>
              <a:t> </a:t>
            </a:r>
            <a:r>
              <a:rPr lang="en-ID" sz="2600" dirty="0" err="1"/>
              <a:t>Konsiliator</a:t>
            </a:r>
            <a:r>
              <a:rPr lang="en-ID" sz="2600" dirty="0"/>
              <a:t>. </a:t>
            </a:r>
            <a:r>
              <a:rPr lang="en-ID" sz="2600" dirty="0" err="1"/>
              <a:t>Konsiliator</a:t>
            </a:r>
            <a:r>
              <a:rPr lang="en-ID" sz="2600" dirty="0"/>
              <a:t> </a:t>
            </a:r>
            <a:r>
              <a:rPr lang="en-ID" sz="2600" dirty="0" err="1"/>
              <a:t>memfasilitasi</a:t>
            </a:r>
            <a:r>
              <a:rPr lang="en-ID" sz="2600" dirty="0"/>
              <a:t> </a:t>
            </a:r>
            <a:r>
              <a:rPr lang="en-ID" sz="2600" dirty="0" err="1"/>
              <a:t>diskusi</a:t>
            </a:r>
            <a:r>
              <a:rPr lang="en-ID" sz="2600" dirty="0"/>
              <a:t> </a:t>
            </a:r>
            <a:r>
              <a:rPr lang="en-ID" sz="2600" dirty="0" err="1"/>
              <a:t>dan</a:t>
            </a:r>
            <a:r>
              <a:rPr lang="en-ID" sz="2600" dirty="0"/>
              <a:t> </a:t>
            </a:r>
            <a:r>
              <a:rPr lang="en-ID" sz="2600" dirty="0" err="1"/>
              <a:t>menawarkan</a:t>
            </a:r>
            <a:r>
              <a:rPr lang="en-ID" sz="2600" dirty="0"/>
              <a:t> </a:t>
            </a:r>
            <a:r>
              <a:rPr lang="en-ID" sz="2600" dirty="0" err="1"/>
              <a:t>opsi</a:t>
            </a:r>
            <a:r>
              <a:rPr lang="en-ID" sz="2600" dirty="0"/>
              <a:t> </a:t>
            </a:r>
            <a:r>
              <a:rPr lang="en-ID" sz="2600" dirty="0" err="1"/>
              <a:t>penyelesaian</a:t>
            </a:r>
            <a:r>
              <a:rPr lang="en-ID" sz="2600" dirty="0"/>
              <a:t> </a:t>
            </a:r>
            <a:r>
              <a:rPr lang="en-ID" sz="2600" dirty="0" err="1"/>
              <a:t>untuk</a:t>
            </a:r>
            <a:r>
              <a:rPr lang="en-ID" sz="2600" dirty="0"/>
              <a:t> </a:t>
            </a:r>
            <a:r>
              <a:rPr lang="en-ID" sz="2600" dirty="0" err="1"/>
              <a:t>disepakati</a:t>
            </a:r>
            <a:r>
              <a:rPr lang="en-ID" sz="2600" dirty="0"/>
              <a:t> para </a:t>
            </a:r>
            <a:r>
              <a:rPr lang="en-ID" sz="2600" dirty="0" err="1"/>
              <a:t>pihak</a:t>
            </a:r>
            <a:endParaRPr lang="en-ID" sz="2600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06003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Penyelesaian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Sengketa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b="1" dirty="0" err="1"/>
              <a:t>Mediasi</a:t>
            </a:r>
            <a:r>
              <a:rPr lang="en-ID" b="1" dirty="0"/>
              <a:t>:</a:t>
            </a:r>
            <a:endParaRPr lang="en-US" b="1" dirty="0"/>
          </a:p>
          <a:p>
            <a:pPr marL="0" indent="0">
              <a:buNone/>
            </a:pP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alternatif</a:t>
            </a:r>
            <a:r>
              <a:rPr lang="en-ID" dirty="0"/>
              <a:t> </a:t>
            </a:r>
            <a:r>
              <a:rPr lang="en-ID" dirty="0" err="1"/>
              <a:t>dimana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bersengketa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ketidaksepakatan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Mediator. Mediator </a:t>
            </a:r>
            <a:r>
              <a:rPr lang="en-ID" dirty="0" err="1"/>
              <a:t>memfasilitasi</a:t>
            </a:r>
            <a:r>
              <a:rPr lang="en-ID" dirty="0"/>
              <a:t> </a:t>
            </a:r>
            <a:r>
              <a:rPr lang="en-ID" dirty="0" err="1"/>
              <a:t>diskusi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opsi</a:t>
            </a:r>
            <a:r>
              <a:rPr lang="en-ID" dirty="0"/>
              <a:t> </a:t>
            </a:r>
            <a:r>
              <a:rPr lang="en-ID" dirty="0" err="1"/>
              <a:t>penyelesaian</a:t>
            </a:r>
            <a:r>
              <a:rPr lang="en-ID" dirty="0"/>
              <a:t> yang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disepakati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.</a:t>
            </a:r>
          </a:p>
          <a:p>
            <a:pPr marL="0" indent="0">
              <a:buNone/>
            </a:pPr>
            <a:endParaRPr lang="en-ID" i="1" dirty="0"/>
          </a:p>
          <a:p>
            <a:pPr marL="0" indent="0">
              <a:buNone/>
            </a:pPr>
            <a:r>
              <a:rPr lang="en-ID" i="1" dirty="0"/>
              <a:t>Arbitrator, </a:t>
            </a:r>
            <a:r>
              <a:rPr lang="en-ID" i="1" dirty="0" err="1"/>
              <a:t>Konsiliator</a:t>
            </a:r>
            <a:r>
              <a:rPr lang="en-ID" i="1" dirty="0"/>
              <a:t> </a:t>
            </a:r>
            <a:r>
              <a:rPr lang="en-ID" i="1" dirty="0" err="1"/>
              <a:t>dan</a:t>
            </a:r>
            <a:r>
              <a:rPr lang="en-ID" i="1" dirty="0"/>
              <a:t> Mediator </a:t>
            </a:r>
            <a:r>
              <a:rPr lang="en-ID" i="1" dirty="0" err="1"/>
              <a:t>adalah</a:t>
            </a:r>
            <a:r>
              <a:rPr lang="en-ID" i="1" dirty="0"/>
              <a:t> </a:t>
            </a:r>
            <a:r>
              <a:rPr lang="en-ID" i="1" dirty="0" err="1"/>
              <a:t>pihak</a:t>
            </a:r>
            <a:r>
              <a:rPr lang="en-ID" i="1" dirty="0"/>
              <a:t> </a:t>
            </a:r>
            <a:r>
              <a:rPr lang="en-ID" i="1" dirty="0" err="1"/>
              <a:t>ketiga</a:t>
            </a:r>
            <a:r>
              <a:rPr lang="en-ID" i="1" dirty="0"/>
              <a:t> yang </a:t>
            </a:r>
            <a:r>
              <a:rPr lang="en-ID" i="1" dirty="0" err="1"/>
              <a:t>tidak</a:t>
            </a:r>
            <a:r>
              <a:rPr lang="en-ID" i="1" dirty="0"/>
              <a:t> </a:t>
            </a:r>
            <a:r>
              <a:rPr lang="en-ID" i="1" dirty="0" err="1"/>
              <a:t>memihak</a:t>
            </a:r>
            <a:r>
              <a:rPr lang="en-ID" i="1" dirty="0"/>
              <a:t> yang </a:t>
            </a:r>
            <a:r>
              <a:rPr lang="en-ID" i="1" dirty="0" err="1"/>
              <a:t>disepakati</a:t>
            </a:r>
            <a:r>
              <a:rPr lang="en-ID" i="1" dirty="0"/>
              <a:t> </a:t>
            </a:r>
            <a:r>
              <a:rPr lang="en-ID" i="1" dirty="0" err="1"/>
              <a:t>oleh</a:t>
            </a:r>
            <a:r>
              <a:rPr lang="en-ID" i="1" dirty="0"/>
              <a:t> para </a:t>
            </a:r>
            <a:r>
              <a:rPr lang="en-ID" i="1" dirty="0" err="1"/>
              <a:t>pihak</a:t>
            </a:r>
            <a:r>
              <a:rPr lang="en-ID" i="1" dirty="0"/>
              <a:t>. </a:t>
            </a:r>
            <a:r>
              <a:rPr lang="en-ID" i="1" dirty="0" err="1"/>
              <a:t>Perannya</a:t>
            </a:r>
            <a:r>
              <a:rPr lang="en-ID" i="1" dirty="0"/>
              <a:t> </a:t>
            </a:r>
            <a:r>
              <a:rPr lang="en-ID" i="1" dirty="0" err="1"/>
              <a:t>berbeda</a:t>
            </a:r>
            <a:r>
              <a:rPr lang="en-ID" i="1" dirty="0"/>
              <a:t> </a:t>
            </a:r>
            <a:r>
              <a:rPr lang="en-ID" i="1" dirty="0" err="1"/>
              <a:t>sesuai</a:t>
            </a:r>
            <a:r>
              <a:rPr lang="en-ID" i="1" dirty="0"/>
              <a:t> </a:t>
            </a:r>
            <a:r>
              <a:rPr lang="en-ID" i="1" dirty="0" err="1"/>
              <a:t>dengan</a:t>
            </a:r>
            <a:r>
              <a:rPr lang="en-ID" i="1" dirty="0"/>
              <a:t> Namanya </a:t>
            </a:r>
            <a:r>
              <a:rPr lang="en-ID" i="1" dirty="0" err="1"/>
              <a:t>atau</a:t>
            </a:r>
            <a:r>
              <a:rPr lang="en-ID" i="1" dirty="0"/>
              <a:t> </a:t>
            </a:r>
            <a:r>
              <a:rPr lang="en-ID" i="1" dirty="0" err="1"/>
              <a:t>nama</a:t>
            </a:r>
            <a:r>
              <a:rPr lang="en-ID" i="1" dirty="0"/>
              <a:t> proses ADR </a:t>
            </a:r>
            <a:r>
              <a:rPr lang="en-ID" i="1" dirty="0" err="1"/>
              <a:t>nya</a:t>
            </a:r>
            <a:endParaRPr lang="en-ID" i="1" dirty="0"/>
          </a:p>
          <a:p>
            <a:pPr marL="57150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000553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Penyelesaian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Sengketa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 err="1"/>
              <a:t>Negosiasi</a:t>
            </a:r>
            <a:r>
              <a:rPr lang="en-ID" b="1" dirty="0"/>
              <a:t>:</a:t>
            </a:r>
          </a:p>
          <a:p>
            <a:pPr marL="0" indent="0">
              <a:buNone/>
            </a:pPr>
            <a:r>
              <a:rPr lang="en-ID" dirty="0" err="1"/>
              <a:t>Penyelesaian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alternative (ADR) yang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langsung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para </a:t>
            </a:r>
            <a:r>
              <a:rPr lang="en-ID" dirty="0" err="1"/>
              <a:t>pihak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cara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. </a:t>
            </a:r>
          </a:p>
          <a:p>
            <a:pPr marL="0" indent="0">
              <a:buNone/>
            </a:pPr>
            <a:r>
              <a:rPr lang="en-ID" dirty="0" err="1"/>
              <a:t>Ilmu</a:t>
            </a:r>
            <a:r>
              <a:rPr lang="en-ID" dirty="0"/>
              <a:t> </a:t>
            </a:r>
            <a:r>
              <a:rPr lang="en-ID" dirty="0" err="1"/>
              <a:t>negosiasi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diajarkan</a:t>
            </a:r>
            <a:r>
              <a:rPr lang="en-ID" dirty="0"/>
              <a:t>,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keahlian</a:t>
            </a:r>
            <a:r>
              <a:rPr lang="en-ID" dirty="0"/>
              <a:t> </a:t>
            </a:r>
            <a:r>
              <a:rPr lang="en-ID" dirty="0" err="1"/>
              <a:t>alami</a:t>
            </a:r>
            <a:r>
              <a:rPr lang="en-ID" dirty="0"/>
              <a:t>.</a:t>
            </a:r>
          </a:p>
          <a:p>
            <a:pPr marL="57150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804792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170634" y="3936537"/>
            <a:ext cx="6802727" cy="1224744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60792"/>
            <a:ext cx="6387327" cy="9473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00"/>
                </a:solidFill>
              </a:rPr>
              <a:t>Sistematik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Bahasan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1"/>
            <a:ext cx="8229599" cy="3561080"/>
          </a:xfrm>
        </p:spPr>
        <p:txBody>
          <a:bodyPr/>
          <a:lstStyle/>
          <a:p>
            <a:r>
              <a:rPr lang="en-US" dirty="0" err="1"/>
              <a:t>Sengketa</a:t>
            </a:r>
            <a:r>
              <a:rPr lang="en-US" dirty="0"/>
              <a:t> di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endParaRPr lang="en-US" dirty="0"/>
          </a:p>
          <a:p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Rugi</a:t>
            </a:r>
            <a:endParaRPr lang="en-US" dirty="0"/>
          </a:p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endParaRPr lang="en-US" dirty="0"/>
          </a:p>
          <a:p>
            <a:endParaRPr lang="en-US" dirty="0"/>
          </a:p>
          <a:p>
            <a:pPr algn="ctr"/>
            <a:r>
              <a:rPr lang="en-US" sz="4400" b="1" dirty="0" err="1"/>
              <a:t>Konsiliasi</a:t>
            </a:r>
            <a:r>
              <a:rPr lang="en-US" sz="4400" b="1" dirty="0"/>
              <a:t> </a:t>
            </a:r>
            <a:r>
              <a:rPr lang="en-US" sz="4400" b="1" dirty="0" err="1"/>
              <a:t>dan</a:t>
            </a:r>
            <a:r>
              <a:rPr lang="en-US" sz="4400" b="1" dirty="0"/>
              <a:t> Model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6510FF-5476-B648-80F6-C591844B09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76697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ChangeArrowheads="1"/>
          </p:cNvSpPr>
          <p:nvPr>
            <p:ph type="title"/>
          </p:nvPr>
        </p:nvSpPr>
        <p:spPr>
          <a:xfrm>
            <a:off x="2299472" y="360792"/>
            <a:ext cx="6520677" cy="94735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id-ID" dirty="0">
                <a:latin typeface="Calibri" charset="0"/>
              </a:rPr>
              <a:t>    </a:t>
            </a:r>
            <a:r>
              <a:rPr lang="id-ID" dirty="0">
                <a:solidFill>
                  <a:srgbClr val="000000"/>
                </a:solidFill>
                <a:latin typeface="Calibri" charset="0"/>
              </a:rPr>
              <a:t>Analisis Medikolegal?</a:t>
            </a:r>
            <a:endParaRPr lang="en-US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435975" cy="43529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id-ID" dirty="0"/>
              <a:t>Setiap </a:t>
            </a:r>
            <a:r>
              <a:rPr lang="id-ID" i="1" dirty="0"/>
              <a:t>adverse event </a:t>
            </a:r>
            <a:r>
              <a:rPr lang="id-ID" dirty="0"/>
              <a:t>harus dianalisis dari sisi teknis medis agar dapat diketahui akar masalahnya.</a:t>
            </a:r>
          </a:p>
          <a:p>
            <a:pPr eaLnBrk="1" hangingPunct="1"/>
            <a:r>
              <a:rPr lang="id-ID" dirty="0"/>
              <a:t>Apabila disebabkan oleh </a:t>
            </a:r>
            <a:r>
              <a:rPr lang="id-ID" i="1" dirty="0"/>
              <a:t>human error</a:t>
            </a:r>
            <a:r>
              <a:rPr lang="id-ID" dirty="0"/>
              <a:t>, baru dinilai, apakah telah terjadi kelalaian (</a:t>
            </a:r>
            <a:r>
              <a:rPr lang="id-ID" i="1" dirty="0"/>
              <a:t>duty, dereliction of duty, damage, dan direct causalship</a:t>
            </a:r>
            <a:r>
              <a:rPr lang="id-ID" dirty="0"/>
              <a:t>).</a:t>
            </a:r>
          </a:p>
          <a:p>
            <a:pPr eaLnBrk="1" hangingPunct="1"/>
            <a:r>
              <a:rPr lang="id-ID" dirty="0"/>
              <a:t>Barulah kemudian dapat dinilai apakah </a:t>
            </a:r>
            <a:r>
              <a:rPr lang="id-ID" i="1" dirty="0"/>
              <a:t>error</a:t>
            </a:r>
            <a:r>
              <a:rPr lang="id-ID" dirty="0"/>
              <a:t> tsb dapat dipertanggungjawabkan</a:t>
            </a:r>
            <a:r>
              <a:rPr lang="id-ID" sz="2800" dirty="0">
                <a:latin typeface="Calisto MT" charset="0"/>
              </a:rPr>
              <a:t>.</a:t>
            </a:r>
            <a:endParaRPr lang="en-US" sz="2800" dirty="0">
              <a:latin typeface="Calisto MT" charset="0"/>
            </a:endParaRPr>
          </a:p>
        </p:txBody>
      </p:sp>
      <p:sp>
        <p:nvSpPr>
          <p:cNvPr id="50179" name="TextBox 3"/>
          <p:cNvSpPr txBox="1">
            <a:spLocks noChangeArrowheads="1"/>
          </p:cNvSpPr>
          <p:nvPr/>
        </p:nvSpPr>
        <p:spPr bwMode="auto">
          <a:xfrm>
            <a:off x="5076825" y="6381750"/>
            <a:ext cx="3816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id-ID" sz="1800">
                <a:latin typeface="Calibri" charset="0"/>
              </a:rPr>
              <a:t>Richard Smith, BMJ</a:t>
            </a:r>
          </a:p>
        </p:txBody>
      </p:sp>
      <p:pic>
        <p:nvPicPr>
          <p:cNvPr id="5" name="Picture 4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162BCE-8FDD-D842-874A-D8BB48D852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130125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ChangeArrowheads="1"/>
          </p:cNvSpPr>
          <p:nvPr>
            <p:ph type="title"/>
          </p:nvPr>
        </p:nvSpPr>
        <p:spPr>
          <a:xfrm>
            <a:off x="2299473" y="360792"/>
            <a:ext cx="6520677" cy="947350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Calibri" charset="0"/>
              </a:rPr>
              <a:t>ANALISIS MEDIKOLEGAL</a:t>
            </a:r>
            <a:endParaRPr lang="id-ID" dirty="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5120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382000" cy="4627562"/>
          </a:xfrm>
        </p:spPr>
        <p:txBody>
          <a:bodyPr>
            <a:normAutofit/>
          </a:bodyPr>
          <a:lstStyle/>
          <a:p>
            <a:pPr eaLnBrk="1" hangingPunct="1"/>
            <a:r>
              <a:rPr noProof="1">
                <a:latin typeface="Calibri" charset="0"/>
              </a:rPr>
              <a:t>Adakah </a:t>
            </a:r>
            <a:r>
              <a:rPr i="1" noProof="1">
                <a:latin typeface="Calibri" charset="0"/>
              </a:rPr>
              <a:t>Error</a:t>
            </a:r>
            <a:r>
              <a:rPr noProof="1">
                <a:latin typeface="Calibri" charset="0"/>
              </a:rPr>
              <a:t> atau </a:t>
            </a:r>
            <a:r>
              <a:rPr i="1" noProof="1">
                <a:latin typeface="Calibri" charset="0"/>
              </a:rPr>
              <a:t>Violation</a:t>
            </a:r>
            <a:r>
              <a:rPr noProof="1">
                <a:latin typeface="Calibri" charset="0"/>
              </a:rPr>
              <a:t>? Bukti? </a:t>
            </a:r>
          </a:p>
          <a:p>
            <a:pPr eaLnBrk="1" hangingPunct="1"/>
            <a:r>
              <a:rPr noProof="1">
                <a:latin typeface="Calibri" charset="0"/>
              </a:rPr>
              <a:t>Bagaimana posisi hukumnya? Defensible? Hubungan dg pasien?</a:t>
            </a:r>
          </a:p>
          <a:p>
            <a:pPr eaLnBrk="1" hangingPunct="1"/>
            <a:r>
              <a:rPr noProof="1">
                <a:latin typeface="Calibri" charset="0"/>
              </a:rPr>
              <a:t>Adakah </a:t>
            </a:r>
            <a:r>
              <a:rPr lang="en-US" dirty="0" err="1">
                <a:latin typeface="Calibri" charset="0"/>
              </a:rPr>
              <a:t>kemungkinan</a:t>
            </a:r>
            <a:r>
              <a:rPr lang="en-US" dirty="0">
                <a:latin typeface="Calibri" charset="0"/>
              </a:rPr>
              <a:t> </a:t>
            </a:r>
            <a:r>
              <a:rPr noProof="1">
                <a:latin typeface="Calibri" charset="0"/>
              </a:rPr>
              <a:t>tuntutan hukum? Pidana atau Perdata? Seberapa “besar” tuntutannya?</a:t>
            </a:r>
          </a:p>
          <a:p>
            <a:pPr eaLnBrk="1" hangingPunct="1"/>
            <a:r>
              <a:rPr noProof="1">
                <a:latin typeface="Calibri" charset="0"/>
              </a:rPr>
              <a:t>Pertimbangkan penyelesaian yg efektif dan efisien. Dampak bagi dokter, RS, profesi?</a:t>
            </a:r>
          </a:p>
          <a:p>
            <a:pPr eaLnBrk="1" hangingPunct="1"/>
            <a:r>
              <a:rPr noProof="1">
                <a:latin typeface="Calibri" charset="0"/>
              </a:rPr>
              <a:t>Tentukan langkah-langkahnya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F90585E-B349-564E-A954-F890A6BB76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5530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2"/>
          <p:cNvSpPr txBox="1">
            <a:spLocks noChangeArrowheads="1"/>
          </p:cNvSpPr>
          <p:nvPr/>
        </p:nvSpPr>
        <p:spPr bwMode="auto">
          <a:xfrm>
            <a:off x="2362200" y="838200"/>
            <a:ext cx="4572000" cy="1200150"/>
          </a:xfrm>
          <a:prstGeom prst="rect">
            <a:avLst/>
          </a:prstGeom>
          <a:ln>
            <a:headEnd type="none" w="sm" len="sm"/>
            <a:tailEnd type="none" w="sm" len="sm"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Tahoma" charset="0"/>
                <a:cs typeface="Arial" charset="0"/>
              </a:rPr>
              <a:t>KASUS DIANALISIS SECARA MEDIKOLEGAL DAN DINILAI POSISI HUKUMNYA</a:t>
            </a:r>
            <a:endParaRPr lang="id-ID">
              <a:latin typeface="Tahoma" charset="0"/>
              <a:cs typeface="Arial" charset="0"/>
            </a:endParaRPr>
          </a:p>
        </p:txBody>
      </p:sp>
      <p:sp>
        <p:nvSpPr>
          <p:cNvPr id="52226" name="Text Box 3"/>
          <p:cNvSpPr txBox="1">
            <a:spLocks noChangeArrowheads="1"/>
          </p:cNvSpPr>
          <p:nvPr/>
        </p:nvSpPr>
        <p:spPr bwMode="auto">
          <a:xfrm>
            <a:off x="914400" y="2971800"/>
            <a:ext cx="2133600" cy="469900"/>
          </a:xfrm>
          <a:prstGeom prst="rect">
            <a:avLst/>
          </a:prstGeom>
          <a:solidFill>
            <a:schemeClr val="tx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chemeClr val="bg1"/>
                </a:solidFill>
                <a:latin typeface="Tahoma" charset="0"/>
                <a:cs typeface="Arial" charset="0"/>
              </a:rPr>
              <a:t>KASUS HITAM</a:t>
            </a:r>
            <a:endParaRPr lang="id-ID" dirty="0">
              <a:solidFill>
                <a:schemeClr val="bg1"/>
              </a:solidFill>
              <a:latin typeface="Tahoma" charset="0"/>
              <a:cs typeface="Arial" charset="0"/>
            </a:endParaRPr>
          </a:p>
        </p:txBody>
      </p:sp>
      <p:sp>
        <p:nvSpPr>
          <p:cNvPr id="52227" name="Text Box 4"/>
          <p:cNvSpPr txBox="1">
            <a:spLocks noChangeArrowheads="1"/>
          </p:cNvSpPr>
          <p:nvPr/>
        </p:nvSpPr>
        <p:spPr bwMode="auto">
          <a:xfrm>
            <a:off x="3581400" y="2971800"/>
            <a:ext cx="2362200" cy="4699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ahoma" charset="0"/>
                <a:cs typeface="Arial" charset="0"/>
              </a:rPr>
              <a:t>KASUS KELABU</a:t>
            </a:r>
            <a:endParaRPr lang="id-ID">
              <a:latin typeface="Tahoma" charset="0"/>
              <a:cs typeface="Arial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6324600" y="2971800"/>
            <a:ext cx="2286000" cy="4699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Tahoma" charset="0"/>
                <a:cs typeface="Arial" charset="0"/>
              </a:rPr>
              <a:t>KASUS PUTIH</a:t>
            </a:r>
            <a:endParaRPr lang="id-ID">
              <a:latin typeface="Tahoma" charset="0"/>
              <a:cs typeface="Arial" charset="0"/>
            </a:endParaRPr>
          </a:p>
        </p:txBody>
      </p:sp>
      <p:sp>
        <p:nvSpPr>
          <p:cNvPr id="52229" name="Text Box 6"/>
          <p:cNvSpPr txBox="1">
            <a:spLocks noChangeArrowheads="1"/>
          </p:cNvSpPr>
          <p:nvPr/>
        </p:nvSpPr>
        <p:spPr bwMode="auto">
          <a:xfrm>
            <a:off x="838200" y="3048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latin typeface="Tahoma" charset="0"/>
                <a:cs typeface="Arial" charset="0"/>
              </a:rPr>
              <a:t>PERDATA:</a:t>
            </a:r>
            <a:endParaRPr lang="id-ID" sz="1800">
              <a:latin typeface="Tahoma" charset="0"/>
              <a:cs typeface="Arial" charset="0"/>
            </a:endParaRPr>
          </a:p>
        </p:txBody>
      </p:sp>
      <p:sp>
        <p:nvSpPr>
          <p:cNvPr id="52230" name="Text Box 7"/>
          <p:cNvSpPr txBox="1">
            <a:spLocks noChangeArrowheads="1"/>
          </p:cNvSpPr>
          <p:nvPr/>
        </p:nvSpPr>
        <p:spPr bwMode="auto">
          <a:xfrm>
            <a:off x="838200" y="5943600"/>
            <a:ext cx="2438400" cy="4699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Tahoma" charset="0"/>
                <a:cs typeface="Arial" charset="0"/>
              </a:rPr>
              <a:t>NON LITIGASI</a:t>
            </a:r>
            <a:endParaRPr lang="id-ID">
              <a:latin typeface="Tahoma" charset="0"/>
              <a:cs typeface="Arial" charset="0"/>
            </a:endParaRPr>
          </a:p>
        </p:txBody>
      </p:sp>
      <p:sp>
        <p:nvSpPr>
          <p:cNvPr id="52231" name="Text Box 8"/>
          <p:cNvSpPr txBox="1">
            <a:spLocks noChangeArrowheads="1"/>
          </p:cNvSpPr>
          <p:nvPr/>
        </p:nvSpPr>
        <p:spPr bwMode="auto">
          <a:xfrm>
            <a:off x="5791200" y="5943600"/>
            <a:ext cx="2209800" cy="4699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Tahoma" charset="0"/>
                <a:cs typeface="Arial" charset="0"/>
              </a:rPr>
              <a:t>LITIGASI</a:t>
            </a:r>
            <a:endParaRPr lang="id-ID">
              <a:latin typeface="Tahoma" charset="0"/>
              <a:cs typeface="Arial" charset="0"/>
            </a:endParaRPr>
          </a:p>
        </p:txBody>
      </p:sp>
      <p:sp>
        <p:nvSpPr>
          <p:cNvPr id="52232" name="AutoShape 9"/>
          <p:cNvSpPr>
            <a:spLocks noChangeArrowheads="1"/>
          </p:cNvSpPr>
          <p:nvPr/>
        </p:nvSpPr>
        <p:spPr bwMode="auto">
          <a:xfrm>
            <a:off x="4495800" y="2057400"/>
            <a:ext cx="457200" cy="762000"/>
          </a:xfrm>
          <a:prstGeom prst="down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2233" name="AutoShape 10"/>
          <p:cNvSpPr>
            <a:spLocks noChangeArrowheads="1"/>
          </p:cNvSpPr>
          <p:nvPr/>
        </p:nvSpPr>
        <p:spPr bwMode="auto">
          <a:xfrm>
            <a:off x="2362200" y="2057400"/>
            <a:ext cx="457200" cy="762000"/>
          </a:xfrm>
          <a:prstGeom prst="down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2234" name="AutoShape 11"/>
          <p:cNvSpPr>
            <a:spLocks noChangeArrowheads="1"/>
          </p:cNvSpPr>
          <p:nvPr/>
        </p:nvSpPr>
        <p:spPr bwMode="auto">
          <a:xfrm>
            <a:off x="6553200" y="2057400"/>
            <a:ext cx="381000" cy="762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2235" name="AutoShape 12"/>
          <p:cNvSpPr>
            <a:spLocks noChangeArrowheads="1"/>
          </p:cNvSpPr>
          <p:nvPr/>
        </p:nvSpPr>
        <p:spPr bwMode="auto">
          <a:xfrm>
            <a:off x="1752600" y="3505200"/>
            <a:ext cx="457200" cy="2286000"/>
          </a:xfrm>
          <a:prstGeom prst="downArrow">
            <a:avLst>
              <a:gd name="adj1" fmla="val 50000"/>
              <a:gd name="adj2" fmla="val 125000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2236" name="AutoShape 13"/>
          <p:cNvSpPr>
            <a:spLocks noChangeArrowheads="1"/>
          </p:cNvSpPr>
          <p:nvPr/>
        </p:nvSpPr>
        <p:spPr bwMode="auto">
          <a:xfrm>
            <a:off x="6705600" y="3505200"/>
            <a:ext cx="533400" cy="2286000"/>
          </a:xfrm>
          <a:prstGeom prst="downArrow">
            <a:avLst>
              <a:gd name="adj1" fmla="val 50000"/>
              <a:gd name="adj2" fmla="val 107143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52237" name="Line 14"/>
          <p:cNvSpPr>
            <a:spLocks noChangeShapeType="1"/>
          </p:cNvSpPr>
          <p:nvPr/>
        </p:nvSpPr>
        <p:spPr bwMode="auto">
          <a:xfrm>
            <a:off x="4724400" y="3429000"/>
            <a:ext cx="0" cy="11430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8" name="Line 15"/>
          <p:cNvSpPr>
            <a:spLocks noChangeShapeType="1"/>
          </p:cNvSpPr>
          <p:nvPr/>
        </p:nvSpPr>
        <p:spPr bwMode="auto">
          <a:xfrm flipH="1">
            <a:off x="3429000" y="4572000"/>
            <a:ext cx="1295400" cy="12192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9" name="WordArt 16"/>
          <p:cNvSpPr>
            <a:spLocks noChangeArrowheads="1" noChangeShapeType="1" noTextEdit="1"/>
          </p:cNvSpPr>
          <p:nvPr/>
        </p:nvSpPr>
        <p:spPr bwMode="auto">
          <a:xfrm>
            <a:off x="4419600" y="5105400"/>
            <a:ext cx="6096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 cap="sq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FFFFFF"/>
                </a:solidFill>
                <a:effectLst>
                  <a:outerShdw blurRad="63500" dist="38099" dir="2700000" algn="ctr" rotWithShape="0">
                    <a:srgbClr val="000000">
                      <a:alpha val="79999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?</a:t>
            </a:r>
          </a:p>
        </p:txBody>
      </p:sp>
      <p:sp>
        <p:nvSpPr>
          <p:cNvPr id="52240" name="Line 17"/>
          <p:cNvSpPr>
            <a:spLocks noChangeShapeType="1"/>
          </p:cNvSpPr>
          <p:nvPr/>
        </p:nvSpPr>
        <p:spPr bwMode="auto">
          <a:xfrm>
            <a:off x="4876800" y="4724400"/>
            <a:ext cx="990600" cy="990600"/>
          </a:xfrm>
          <a:prstGeom prst="line">
            <a:avLst/>
          </a:prstGeom>
          <a:noFill/>
          <a:ln w="762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" name="Picture 17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20" name="Picture 19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119" y="4089023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4" name="Picture 3" descr="70607_ilustrasi_keputusan_pengadila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14382" y="3924292"/>
            <a:ext cx="1573236" cy="1181108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D120C586-D817-564D-BD1E-BFBF0D1568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91F4A3E-2969-5048-86FC-3F26D74D3692}"/>
              </a:ext>
            </a:extLst>
          </p:cNvPr>
          <p:cNvSpPr txBox="1"/>
          <p:nvPr/>
        </p:nvSpPr>
        <p:spPr>
          <a:xfrm>
            <a:off x="3581400" y="6063916"/>
            <a:ext cx="1937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Defensibilias</a:t>
            </a:r>
            <a:endParaRPr lang="en-US" dirty="0"/>
          </a:p>
          <a:p>
            <a:r>
              <a:rPr lang="en-US" dirty="0" err="1"/>
              <a:t>Keterjangkauan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86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90"/>
                </a:solidFill>
              </a:rPr>
              <a:t>Pasien</a:t>
            </a:r>
            <a:r>
              <a:rPr lang="en-US" dirty="0">
                <a:solidFill>
                  <a:srgbClr val="000090"/>
                </a:solidFill>
              </a:rPr>
              <a:t> vs </a:t>
            </a:r>
            <a:r>
              <a:rPr lang="en-US" dirty="0" err="1">
                <a:solidFill>
                  <a:srgbClr val="000090"/>
                </a:solidFill>
              </a:rPr>
              <a:t>Rumah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Sakit</a:t>
            </a:r>
            <a:endParaRPr lang="en-US" dirty="0">
              <a:solidFill>
                <a:srgbClr val="00009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>
              <a:spcBef>
                <a:spcPts val="600"/>
              </a:spcBef>
              <a:buFont typeface="Arial" charset="0"/>
              <a:buChar char="•"/>
            </a:pPr>
            <a:r>
              <a:rPr lang="en-US" sz="4000" b="1" u="sng" dirty="0" err="1"/>
              <a:t>Masalah</a:t>
            </a:r>
            <a:r>
              <a:rPr lang="en-US" sz="4000" b="1" u="sng" dirty="0"/>
              <a:t> </a:t>
            </a:r>
            <a:r>
              <a:rPr lang="en-US" sz="4000" b="1" u="sng" dirty="0" err="1"/>
              <a:t>hukum</a:t>
            </a:r>
            <a:r>
              <a:rPr lang="en-US" sz="4000" b="1" u="sng" dirty="0"/>
              <a:t> RS </a:t>
            </a:r>
            <a:r>
              <a:rPr lang="mr-IN" sz="4000" b="1" u="sng" dirty="0"/>
              <a:t>–</a:t>
            </a:r>
            <a:r>
              <a:rPr lang="en-US" sz="4000" b="1" u="sng" dirty="0"/>
              <a:t> </a:t>
            </a:r>
            <a:r>
              <a:rPr lang="en-US" sz="4000" b="1" u="sng" dirty="0" err="1"/>
              <a:t>Pasien</a:t>
            </a:r>
            <a:r>
              <a:rPr lang="en-US" sz="4000" b="1" dirty="0"/>
              <a:t>:</a:t>
            </a:r>
          </a:p>
          <a:p>
            <a:pPr marL="1028700" lvl="1" indent="-571500">
              <a:buFont typeface="Arial" charset="0"/>
              <a:buChar char="•"/>
            </a:pPr>
            <a:r>
              <a:rPr lang="en-US" sz="3600" b="1" dirty="0" err="1"/>
              <a:t>Ketidakpuasan</a:t>
            </a:r>
            <a:r>
              <a:rPr lang="en-US" sz="3600" b="1" dirty="0"/>
              <a:t> </a:t>
            </a:r>
            <a:r>
              <a:rPr lang="en-US" sz="3600" b="1" dirty="0" err="1"/>
              <a:t>layanan</a:t>
            </a:r>
            <a:r>
              <a:rPr lang="en-US" sz="3600" b="1" dirty="0"/>
              <a:t> </a:t>
            </a:r>
            <a:r>
              <a:rPr lang="en-US" sz="3200" dirty="0"/>
              <a:t>(admin, </a:t>
            </a:r>
            <a:r>
              <a:rPr lang="en-US" sz="3200" dirty="0" err="1"/>
              <a:t>akomodasi</a:t>
            </a:r>
            <a:r>
              <a:rPr lang="en-US" sz="3200" dirty="0"/>
              <a:t>, </a:t>
            </a:r>
            <a:r>
              <a:rPr lang="en-US" sz="3200" dirty="0" err="1"/>
              <a:t>sikap-perilaku</a:t>
            </a:r>
            <a:r>
              <a:rPr lang="en-US" sz="3200" dirty="0"/>
              <a:t>, </a:t>
            </a:r>
            <a:r>
              <a:rPr lang="en-US" sz="3200" dirty="0" err="1"/>
              <a:t>kenyamanan</a:t>
            </a:r>
            <a:r>
              <a:rPr lang="en-US" sz="3200" dirty="0"/>
              <a:t>, </a:t>
            </a:r>
            <a:r>
              <a:rPr lang="en-US" sz="3200" dirty="0" err="1"/>
              <a:t>pelecehan</a:t>
            </a:r>
            <a:r>
              <a:rPr lang="en-US" sz="3200" dirty="0"/>
              <a:t>, </a:t>
            </a:r>
            <a:r>
              <a:rPr lang="en-US" sz="3200" dirty="0" err="1"/>
              <a:t>kekerasan</a:t>
            </a:r>
            <a:endParaRPr lang="en-US" sz="3600" dirty="0"/>
          </a:p>
          <a:p>
            <a:pPr marL="1028700" lvl="1" indent="-571500">
              <a:buFont typeface="Arial" charset="0"/>
              <a:buChar char="•"/>
            </a:pPr>
            <a:r>
              <a:rPr lang="en-US" sz="3600" b="1" dirty="0" err="1"/>
              <a:t>Pelanggaran</a:t>
            </a:r>
            <a:r>
              <a:rPr lang="en-US" sz="3600" b="1" dirty="0"/>
              <a:t> </a:t>
            </a:r>
            <a:r>
              <a:rPr lang="en-US" sz="3600" b="1" dirty="0" err="1"/>
              <a:t>hak</a:t>
            </a:r>
            <a:r>
              <a:rPr lang="en-US" sz="3600" b="1" dirty="0"/>
              <a:t> </a:t>
            </a:r>
            <a:r>
              <a:rPr lang="en-US" sz="3600" b="1" dirty="0" err="1"/>
              <a:t>pasien</a:t>
            </a:r>
            <a:r>
              <a:rPr lang="en-US" sz="3600" b="1" dirty="0"/>
              <a:t> </a:t>
            </a:r>
            <a:r>
              <a:rPr lang="en-US" sz="3200" dirty="0"/>
              <a:t>(</a:t>
            </a:r>
            <a:r>
              <a:rPr lang="en-US" sz="3200" dirty="0" err="1"/>
              <a:t>privasi</a:t>
            </a:r>
            <a:r>
              <a:rPr lang="en-US" sz="3200" dirty="0"/>
              <a:t>, </a:t>
            </a:r>
            <a:r>
              <a:rPr lang="en-US" sz="3200" dirty="0" err="1"/>
              <a:t>informasi</a:t>
            </a:r>
            <a:r>
              <a:rPr lang="en-US" sz="3200" dirty="0"/>
              <a:t>, </a:t>
            </a:r>
            <a:r>
              <a:rPr lang="en-US" sz="3200" dirty="0" err="1"/>
              <a:t>rahasia</a:t>
            </a:r>
            <a:r>
              <a:rPr lang="en-US" sz="3200" dirty="0"/>
              <a:t>, </a:t>
            </a:r>
            <a:r>
              <a:rPr lang="en-US" sz="3200" dirty="0" err="1"/>
              <a:t>keputusan</a:t>
            </a:r>
            <a:r>
              <a:rPr lang="en-US" sz="3200" dirty="0"/>
              <a:t>/ </a:t>
            </a:r>
            <a:r>
              <a:rPr lang="en-US" sz="3200" dirty="0" err="1"/>
              <a:t>persetujuan</a:t>
            </a:r>
            <a:r>
              <a:rPr lang="en-US" sz="3200" dirty="0"/>
              <a:t>)</a:t>
            </a:r>
          </a:p>
          <a:p>
            <a:pPr marL="1028700" lvl="1" indent="-571500">
              <a:buFont typeface="Arial" charset="0"/>
              <a:buChar char="•"/>
            </a:pPr>
            <a:r>
              <a:rPr lang="en-US" sz="3600" b="1" dirty="0" err="1"/>
              <a:t>Malpraktik</a:t>
            </a:r>
            <a:r>
              <a:rPr lang="en-US" sz="3600" b="1" dirty="0"/>
              <a:t>/</a:t>
            </a:r>
            <a:r>
              <a:rPr lang="en-US" sz="3600" b="1" dirty="0" err="1"/>
              <a:t>Kelalaian</a:t>
            </a:r>
            <a:r>
              <a:rPr lang="en-US" sz="3600" b="1" dirty="0"/>
              <a:t> </a:t>
            </a:r>
            <a:r>
              <a:rPr lang="en-US" sz="3600" b="1" dirty="0" err="1"/>
              <a:t>medis</a:t>
            </a:r>
            <a:endParaRPr lang="en-US" sz="3600" b="1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69A5A89-9D67-CF47-AF54-C629CA42C3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081610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ChangeArrowheads="1"/>
          </p:cNvSpPr>
          <p:nvPr>
            <p:ph type="title"/>
          </p:nvPr>
        </p:nvSpPr>
        <p:spPr>
          <a:xfrm>
            <a:off x="2299472" y="360791"/>
            <a:ext cx="6615927" cy="947351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solidFill>
                  <a:srgbClr val="000000"/>
                </a:solidFill>
                <a:latin typeface="Franklin Gothic Book" charset="0"/>
              </a:rPr>
              <a:t>INTERNAL RESOLUTION</a:t>
            </a:r>
            <a:br>
              <a:rPr lang="en-US" dirty="0">
                <a:solidFill>
                  <a:srgbClr val="000000"/>
                </a:solidFill>
                <a:latin typeface="Franklin Gothic Book" charset="0"/>
              </a:rPr>
            </a:br>
            <a:r>
              <a:rPr lang="en-US" sz="2800" dirty="0">
                <a:solidFill>
                  <a:srgbClr val="000000"/>
                </a:solidFill>
                <a:latin typeface="Franklin Gothic Book" charset="0"/>
              </a:rPr>
              <a:t> System thinking</a:t>
            </a:r>
          </a:p>
        </p:txBody>
      </p:sp>
      <p:sp>
        <p:nvSpPr>
          <p:cNvPr id="55298" name="Text Box 3"/>
          <p:cNvSpPr txBox="1">
            <a:spLocks noChangeArrowheads="1"/>
          </p:cNvSpPr>
          <p:nvPr/>
        </p:nvSpPr>
        <p:spPr bwMode="auto">
          <a:xfrm>
            <a:off x="1524000" y="1524000"/>
            <a:ext cx="60960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latin typeface="Lucida Sans Unicode" charset="0"/>
                <a:cs typeface="Arial" charset="0"/>
              </a:rPr>
              <a:t>NEGLECT / USED WRONG PROCEDURE</a:t>
            </a:r>
          </a:p>
        </p:txBody>
      </p:sp>
      <p:sp>
        <p:nvSpPr>
          <p:cNvPr id="55299" name="Text Box 4"/>
          <p:cNvSpPr txBox="1">
            <a:spLocks noChangeArrowheads="1"/>
          </p:cNvSpPr>
          <p:nvPr/>
        </p:nvSpPr>
        <p:spPr bwMode="auto">
          <a:xfrm>
            <a:off x="304800" y="2422525"/>
            <a:ext cx="27432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b="1">
                <a:latin typeface="Lucida Sans Unicode" charset="0"/>
                <a:cs typeface="Arial" charset="0"/>
              </a:rPr>
              <a:t>DID NOT KNOW CORRECT PROCEDURE</a:t>
            </a:r>
          </a:p>
        </p:txBody>
      </p:sp>
      <p:sp>
        <p:nvSpPr>
          <p:cNvPr id="55300" name="Text Box 5"/>
          <p:cNvSpPr txBox="1">
            <a:spLocks noChangeArrowheads="1"/>
          </p:cNvSpPr>
          <p:nvPr/>
        </p:nvSpPr>
        <p:spPr bwMode="auto">
          <a:xfrm>
            <a:off x="5943600" y="2438400"/>
            <a:ext cx="25146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2000" b="1">
                <a:latin typeface="Lucida Sans Unicode" charset="0"/>
                <a:cs typeface="Arial" charset="0"/>
              </a:rPr>
              <a:t>KNEW CORRECT PROCEDURE</a:t>
            </a:r>
          </a:p>
        </p:txBody>
      </p:sp>
      <p:sp>
        <p:nvSpPr>
          <p:cNvPr id="55301" name="Text Box 6"/>
          <p:cNvSpPr txBox="1">
            <a:spLocks noChangeArrowheads="1"/>
          </p:cNvSpPr>
          <p:nvPr/>
        </p:nvSpPr>
        <p:spPr bwMode="auto">
          <a:xfrm>
            <a:off x="228600" y="38100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NEVER KNEW</a:t>
            </a:r>
          </a:p>
        </p:txBody>
      </p:sp>
      <p:sp>
        <p:nvSpPr>
          <p:cNvPr id="55302" name="Text Box 7"/>
          <p:cNvSpPr txBox="1">
            <a:spLocks noChangeArrowheads="1"/>
          </p:cNvSpPr>
          <p:nvPr/>
        </p:nvSpPr>
        <p:spPr bwMode="auto">
          <a:xfrm>
            <a:off x="3657600" y="381000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FORGOT</a:t>
            </a:r>
          </a:p>
        </p:txBody>
      </p:sp>
      <p:sp>
        <p:nvSpPr>
          <p:cNvPr id="55303" name="Text Box 8"/>
          <p:cNvSpPr txBox="1">
            <a:spLocks noChangeArrowheads="1"/>
          </p:cNvSpPr>
          <p:nvPr/>
        </p:nvSpPr>
        <p:spPr bwMode="auto">
          <a:xfrm>
            <a:off x="1066800" y="5257800"/>
            <a:ext cx="1752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LACKED EXPERIENCE</a:t>
            </a:r>
          </a:p>
        </p:txBody>
      </p:sp>
      <p:sp>
        <p:nvSpPr>
          <p:cNvPr id="55304" name="Text Box 9"/>
          <p:cNvSpPr txBox="1">
            <a:spLocks noChangeArrowheads="1"/>
          </p:cNvSpPr>
          <p:nvPr/>
        </p:nvSpPr>
        <p:spPr bwMode="auto">
          <a:xfrm>
            <a:off x="1981200" y="4572000"/>
            <a:ext cx="2590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LACKED INFORMATION</a:t>
            </a:r>
          </a:p>
        </p:txBody>
      </p:sp>
      <p:sp>
        <p:nvSpPr>
          <p:cNvPr id="55305" name="Text Box 10"/>
          <p:cNvSpPr txBox="1">
            <a:spLocks noChangeArrowheads="1"/>
          </p:cNvSpPr>
          <p:nvPr/>
        </p:nvSpPr>
        <p:spPr bwMode="auto">
          <a:xfrm>
            <a:off x="3581400" y="5181600"/>
            <a:ext cx="2438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LACKED TRAINING OR PRACTICE</a:t>
            </a:r>
          </a:p>
        </p:txBody>
      </p:sp>
      <p:sp>
        <p:nvSpPr>
          <p:cNvPr id="55306" name="Rectangle 11"/>
          <p:cNvSpPr>
            <a:spLocks noChangeArrowheads="1"/>
          </p:cNvSpPr>
          <p:nvPr/>
        </p:nvSpPr>
        <p:spPr bwMode="auto">
          <a:xfrm>
            <a:off x="304800" y="46482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b="1">
                <a:latin typeface="Lucida Sans Unicode" charset="0"/>
              </a:rPr>
              <a:t>LACKED TRAINING</a:t>
            </a:r>
          </a:p>
        </p:txBody>
      </p:sp>
      <p:sp>
        <p:nvSpPr>
          <p:cNvPr id="55307" name="Text Box 12"/>
          <p:cNvSpPr txBox="1">
            <a:spLocks noChangeArrowheads="1"/>
          </p:cNvSpPr>
          <p:nvPr/>
        </p:nvSpPr>
        <p:spPr bwMode="auto">
          <a:xfrm>
            <a:off x="381000" y="6324600"/>
            <a:ext cx="6324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  <a:latin typeface="Lucida Sans Unicode" charset="0"/>
                <a:cs typeface="Arial" charset="0"/>
              </a:rPr>
              <a:t>MANAGEMENT ACTION TO CORRECT THE SYSTEM</a:t>
            </a:r>
          </a:p>
        </p:txBody>
      </p:sp>
      <p:sp>
        <p:nvSpPr>
          <p:cNvPr id="55308" name="Text Box 13"/>
          <p:cNvSpPr txBox="1">
            <a:spLocks noChangeArrowheads="1"/>
          </p:cNvSpPr>
          <p:nvPr/>
        </p:nvSpPr>
        <p:spPr bwMode="auto">
          <a:xfrm>
            <a:off x="6324600" y="3810000"/>
            <a:ext cx="2209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  <a:latin typeface="Lucida Sans Unicode" charset="0"/>
                <a:cs typeface="Arial" charset="0"/>
              </a:rPr>
              <a:t>DELIBERATE, INTENTIONAL</a:t>
            </a:r>
          </a:p>
        </p:txBody>
      </p:sp>
      <p:sp>
        <p:nvSpPr>
          <p:cNvPr id="55309" name="Text Box 14"/>
          <p:cNvSpPr txBox="1">
            <a:spLocks noChangeArrowheads="1"/>
          </p:cNvSpPr>
          <p:nvPr/>
        </p:nvSpPr>
        <p:spPr bwMode="auto">
          <a:xfrm>
            <a:off x="5105400" y="4648200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TOLERATED</a:t>
            </a:r>
          </a:p>
        </p:txBody>
      </p:sp>
      <p:sp>
        <p:nvSpPr>
          <p:cNvPr id="55310" name="Text Box 15"/>
          <p:cNvSpPr txBox="1">
            <a:spLocks noChangeArrowheads="1"/>
          </p:cNvSpPr>
          <p:nvPr/>
        </p:nvSpPr>
        <p:spPr bwMode="auto">
          <a:xfrm>
            <a:off x="6248400" y="5029200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 b="1">
                <a:latin typeface="Lucida Sans Unicode" charset="0"/>
                <a:cs typeface="Arial" charset="0"/>
              </a:rPr>
              <a:t>PRESSURES</a:t>
            </a:r>
          </a:p>
        </p:txBody>
      </p:sp>
      <p:sp>
        <p:nvSpPr>
          <p:cNvPr id="55311" name="Text Box 16"/>
          <p:cNvSpPr txBox="1">
            <a:spLocks noChangeArrowheads="1"/>
          </p:cNvSpPr>
          <p:nvPr/>
        </p:nvSpPr>
        <p:spPr bwMode="auto">
          <a:xfrm>
            <a:off x="6705600" y="5257800"/>
            <a:ext cx="2133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  <a:latin typeface="Lucida Sans Unicode" charset="0"/>
                <a:cs typeface="Arial" charset="0"/>
              </a:rPr>
              <a:t>LACKED DISCIPLINE</a:t>
            </a:r>
          </a:p>
        </p:txBody>
      </p:sp>
      <p:sp>
        <p:nvSpPr>
          <p:cNvPr id="55312" name="Text Box 17"/>
          <p:cNvSpPr txBox="1">
            <a:spLocks noChangeArrowheads="1"/>
          </p:cNvSpPr>
          <p:nvPr/>
        </p:nvSpPr>
        <p:spPr bwMode="auto">
          <a:xfrm>
            <a:off x="6858000" y="6248400"/>
            <a:ext cx="205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sz="1800" b="1" dirty="0">
                <a:solidFill>
                  <a:srgbClr val="FF0000"/>
                </a:solidFill>
                <a:latin typeface="Lucida Sans Unicode" charset="0"/>
                <a:cs typeface="Arial" charset="0"/>
              </a:rPr>
              <a:t>PUNISHMENT</a:t>
            </a:r>
          </a:p>
        </p:txBody>
      </p:sp>
      <p:sp>
        <p:nvSpPr>
          <p:cNvPr id="55313" name="Line 18"/>
          <p:cNvSpPr>
            <a:spLocks noChangeShapeType="1"/>
          </p:cNvSpPr>
          <p:nvPr/>
        </p:nvSpPr>
        <p:spPr bwMode="auto">
          <a:xfrm flipH="1">
            <a:off x="2590800" y="1981200"/>
            <a:ext cx="1981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4" name="Line 19"/>
          <p:cNvSpPr>
            <a:spLocks noChangeShapeType="1"/>
          </p:cNvSpPr>
          <p:nvPr/>
        </p:nvSpPr>
        <p:spPr bwMode="auto">
          <a:xfrm>
            <a:off x="4572000" y="19812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5" name="Line 20"/>
          <p:cNvSpPr>
            <a:spLocks noChangeShapeType="1"/>
          </p:cNvSpPr>
          <p:nvPr/>
        </p:nvSpPr>
        <p:spPr bwMode="auto">
          <a:xfrm>
            <a:off x="990600" y="3429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6" name="Line 21"/>
          <p:cNvSpPr>
            <a:spLocks noChangeShapeType="1"/>
          </p:cNvSpPr>
          <p:nvPr/>
        </p:nvSpPr>
        <p:spPr bwMode="auto">
          <a:xfrm>
            <a:off x="1981200" y="3429000"/>
            <a:ext cx="1676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7" name="Line 22"/>
          <p:cNvSpPr>
            <a:spLocks noChangeShapeType="1"/>
          </p:cNvSpPr>
          <p:nvPr/>
        </p:nvSpPr>
        <p:spPr bwMode="auto">
          <a:xfrm>
            <a:off x="990600" y="4191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8" name="Line 23"/>
          <p:cNvSpPr>
            <a:spLocks noChangeShapeType="1"/>
          </p:cNvSpPr>
          <p:nvPr/>
        </p:nvSpPr>
        <p:spPr bwMode="auto">
          <a:xfrm>
            <a:off x="1295400" y="4191000"/>
            <a:ext cx="3810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19" name="Line 24"/>
          <p:cNvSpPr>
            <a:spLocks noChangeShapeType="1"/>
          </p:cNvSpPr>
          <p:nvPr/>
        </p:nvSpPr>
        <p:spPr bwMode="auto">
          <a:xfrm>
            <a:off x="1524000" y="4191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0" name="Line 25"/>
          <p:cNvSpPr>
            <a:spLocks noChangeShapeType="1"/>
          </p:cNvSpPr>
          <p:nvPr/>
        </p:nvSpPr>
        <p:spPr bwMode="auto">
          <a:xfrm flipH="1">
            <a:off x="4267200" y="42672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1" name="Line 26"/>
          <p:cNvSpPr>
            <a:spLocks noChangeShapeType="1"/>
          </p:cNvSpPr>
          <p:nvPr/>
        </p:nvSpPr>
        <p:spPr bwMode="auto">
          <a:xfrm>
            <a:off x="685800" y="53340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2" name="Line 27"/>
          <p:cNvSpPr>
            <a:spLocks noChangeShapeType="1"/>
          </p:cNvSpPr>
          <p:nvPr/>
        </p:nvSpPr>
        <p:spPr bwMode="auto">
          <a:xfrm>
            <a:off x="1752600" y="5867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3" name="Line 28"/>
          <p:cNvSpPr>
            <a:spLocks noChangeShapeType="1"/>
          </p:cNvSpPr>
          <p:nvPr/>
        </p:nvSpPr>
        <p:spPr bwMode="auto">
          <a:xfrm>
            <a:off x="2971800" y="5257800"/>
            <a:ext cx="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4" name="Line 29"/>
          <p:cNvSpPr>
            <a:spLocks noChangeShapeType="1"/>
          </p:cNvSpPr>
          <p:nvPr/>
        </p:nvSpPr>
        <p:spPr bwMode="auto">
          <a:xfrm>
            <a:off x="4267200" y="58674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5" name="Line 30"/>
          <p:cNvSpPr>
            <a:spLocks noChangeShapeType="1"/>
          </p:cNvSpPr>
          <p:nvPr/>
        </p:nvSpPr>
        <p:spPr bwMode="auto">
          <a:xfrm>
            <a:off x="5943600" y="50292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6" name="Line 31"/>
          <p:cNvSpPr>
            <a:spLocks noChangeShapeType="1"/>
          </p:cNvSpPr>
          <p:nvPr/>
        </p:nvSpPr>
        <p:spPr bwMode="auto">
          <a:xfrm flipH="1">
            <a:off x="6172200" y="5410200"/>
            <a:ext cx="685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7" name="Line 32"/>
          <p:cNvSpPr>
            <a:spLocks noChangeShapeType="1"/>
          </p:cNvSpPr>
          <p:nvPr/>
        </p:nvSpPr>
        <p:spPr bwMode="auto">
          <a:xfrm>
            <a:off x="7924800" y="31242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8" name="Line 33"/>
          <p:cNvSpPr>
            <a:spLocks noChangeShapeType="1"/>
          </p:cNvSpPr>
          <p:nvPr/>
        </p:nvSpPr>
        <p:spPr bwMode="auto">
          <a:xfrm flipH="1">
            <a:off x="5943600" y="4267200"/>
            <a:ext cx="838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29" name="Line 34"/>
          <p:cNvSpPr>
            <a:spLocks noChangeShapeType="1"/>
          </p:cNvSpPr>
          <p:nvPr/>
        </p:nvSpPr>
        <p:spPr bwMode="auto">
          <a:xfrm flipH="1">
            <a:off x="7086600" y="4495800"/>
            <a:ext cx="152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0" name="Line 35"/>
          <p:cNvSpPr>
            <a:spLocks noChangeShapeType="1"/>
          </p:cNvSpPr>
          <p:nvPr/>
        </p:nvSpPr>
        <p:spPr bwMode="auto">
          <a:xfrm>
            <a:off x="8001000" y="4419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31" name="Line 36"/>
          <p:cNvSpPr>
            <a:spLocks noChangeShapeType="1"/>
          </p:cNvSpPr>
          <p:nvPr/>
        </p:nvSpPr>
        <p:spPr bwMode="auto">
          <a:xfrm>
            <a:off x="8077200" y="5943600"/>
            <a:ext cx="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7" name="Picture 36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998FAA72-370B-9B4B-AD95-A7E87F8470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655805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60792"/>
            <a:ext cx="6387327" cy="9473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UU 36/2009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Pasal</a:t>
            </a:r>
            <a:r>
              <a:rPr lang="en-US" dirty="0"/>
              <a:t> 29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diduga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kelalaian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profesinya</a:t>
            </a:r>
            <a:r>
              <a:rPr lang="en-US" dirty="0"/>
              <a:t>, </a:t>
            </a:r>
            <a:r>
              <a:rPr lang="en-US" dirty="0" err="1"/>
              <a:t>kelalaian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mediasi</a:t>
            </a:r>
            <a:r>
              <a:rPr lang="en-US" dirty="0"/>
              <a:t>.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760BE3A-F275-5C4C-86E1-29C12A51D9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8" name="Rounded Rectangular Callout 7">
            <a:extLst>
              <a:ext uri="{FF2B5EF4-FFF2-40B4-BE49-F238E27FC236}">
                <a16:creationId xmlns:a16="http://schemas.microsoft.com/office/drawing/2014/main" id="{C8C1A692-EBE1-1247-A0A2-B90B0DCE3772}"/>
              </a:ext>
            </a:extLst>
          </p:cNvPr>
          <p:cNvSpPr/>
          <p:nvPr/>
        </p:nvSpPr>
        <p:spPr>
          <a:xfrm rot="10800000">
            <a:off x="1160481" y="4493169"/>
            <a:ext cx="2277979" cy="1057399"/>
          </a:xfrm>
          <a:prstGeom prst="wedgeRoundRectCallout">
            <a:avLst>
              <a:gd name="adj1" fmla="val -18016"/>
              <a:gd name="adj2" fmla="val 144830"/>
              <a:gd name="adj3" fmla="val 16667"/>
            </a:avLst>
          </a:prstGeom>
          <a:solidFill>
            <a:srgbClr val="FDEADA">
              <a:alpha val="50196"/>
            </a:srgb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295D742-C535-0747-A37E-2481EF39C3F1}"/>
              </a:ext>
            </a:extLst>
          </p:cNvPr>
          <p:cNvSpPr txBox="1"/>
          <p:nvPr/>
        </p:nvSpPr>
        <p:spPr>
          <a:xfrm>
            <a:off x="1449238" y="4544814"/>
            <a:ext cx="17004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sengketa</a:t>
            </a:r>
            <a:r>
              <a:rPr lang="en-US" sz="2800" dirty="0"/>
              <a:t> </a:t>
            </a:r>
            <a:r>
              <a:rPr lang="en-US" sz="2800" dirty="0" err="1"/>
              <a:t>akibat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9405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60792"/>
            <a:ext cx="6387327" cy="9473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UU 30/1999 </a:t>
            </a:r>
            <a:r>
              <a:rPr lang="en-US" dirty="0" err="1">
                <a:solidFill>
                  <a:srgbClr val="000000"/>
                </a:solidFill>
              </a:rPr>
              <a:t>Arbitrase</a:t>
            </a:r>
            <a:r>
              <a:rPr lang="en-US" dirty="0">
                <a:solidFill>
                  <a:srgbClr val="000000"/>
                </a:solidFill>
              </a:rPr>
              <a:t> &amp; 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391" y="1600199"/>
            <a:ext cx="8544021" cy="509696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/>
              <a:t>Pasal</a:t>
            </a:r>
            <a:r>
              <a:rPr lang="en-US" dirty="0"/>
              <a:t> 6</a:t>
            </a:r>
          </a:p>
          <a:p>
            <a:r>
              <a:rPr lang="en-US" dirty="0"/>
              <a:t>(1)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diselesaikan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para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alternatif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dirty="0"/>
              <a:t>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b="1" dirty="0" err="1"/>
              <a:t>itikad</a:t>
            </a:r>
            <a:r>
              <a:rPr lang="en-US" b="1" dirty="0"/>
              <a:t> </a:t>
            </a:r>
            <a:r>
              <a:rPr lang="en-US" b="1" dirty="0" err="1"/>
              <a:t>baik</a:t>
            </a:r>
            <a:r>
              <a:rPr lang="en-US" b="1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mengesampingkan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litigasi</a:t>
            </a:r>
            <a:r>
              <a:rPr lang="en-US" b="1" dirty="0"/>
              <a:t> </a:t>
            </a:r>
            <a:r>
              <a:rPr lang="en-US" dirty="0"/>
              <a:t>di </a:t>
            </a:r>
            <a:r>
              <a:rPr lang="en-US" dirty="0" err="1"/>
              <a:t>Pengadilan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. </a:t>
            </a:r>
          </a:p>
          <a:p>
            <a:r>
              <a:rPr lang="en-US" dirty="0"/>
              <a:t>(2)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lama 14 (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belas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b="1" dirty="0" err="1"/>
              <a:t>dituangkan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kesepakatan</a:t>
            </a:r>
            <a:r>
              <a:rPr lang="en-US" b="1" dirty="0"/>
              <a:t> </a:t>
            </a:r>
            <a:r>
              <a:rPr lang="en-US" b="1" dirty="0" err="1"/>
              <a:t>tertulis</a:t>
            </a:r>
            <a:r>
              <a:rPr lang="en-US" dirty="0"/>
              <a:t>. </a:t>
            </a:r>
          </a:p>
          <a:p>
            <a:r>
              <a:rPr lang="en-US" dirty="0"/>
              <a:t>(3)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(2)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,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diselesaikan</a:t>
            </a:r>
            <a:r>
              <a:rPr lang="en-US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bantuan</a:t>
            </a:r>
            <a:r>
              <a:rPr lang="en-US" b="1" dirty="0"/>
              <a:t> </a:t>
            </a:r>
            <a:r>
              <a:rPr lang="en-US" b="1" dirty="0" err="1"/>
              <a:t>seorang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penasehat</a:t>
            </a:r>
            <a:r>
              <a:rPr lang="en-US" b="1" dirty="0"/>
              <a:t> </a:t>
            </a:r>
            <a:r>
              <a:rPr lang="en-US" b="1" dirty="0" err="1"/>
              <a:t>ahli</a:t>
            </a:r>
            <a:r>
              <a:rPr lang="en-US" b="1" dirty="0"/>
              <a:t> </a:t>
            </a:r>
            <a:r>
              <a:rPr lang="en-US" b="1" dirty="0" err="1"/>
              <a:t>maupun</a:t>
            </a:r>
            <a:r>
              <a:rPr lang="en-US" b="1" dirty="0"/>
              <a:t> </a:t>
            </a:r>
            <a:r>
              <a:rPr lang="en-US" b="1" dirty="0" err="1"/>
              <a:t>melalui</a:t>
            </a:r>
            <a:r>
              <a:rPr lang="en-US" b="1" dirty="0"/>
              <a:t> </a:t>
            </a:r>
            <a:r>
              <a:rPr lang="en-US" b="1" dirty="0" err="1"/>
              <a:t>seorang</a:t>
            </a:r>
            <a:r>
              <a:rPr lang="en-US" b="1" dirty="0"/>
              <a:t> mediator</a:t>
            </a:r>
            <a:r>
              <a:rPr lang="en-US" dirty="0"/>
              <a:t>. 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665C414-AA1D-DF4F-B7D7-E3D12F7DF5D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593906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60792"/>
            <a:ext cx="6387327" cy="9473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>
                <a:solidFill>
                  <a:srgbClr val="000000"/>
                </a:solidFill>
              </a:rPr>
              <a:t>UU 30/1999 </a:t>
            </a:r>
            <a:r>
              <a:rPr lang="en-US" dirty="0" err="1">
                <a:solidFill>
                  <a:srgbClr val="000000"/>
                </a:solidFill>
              </a:rPr>
              <a:t>Arbitrase</a:t>
            </a:r>
            <a:r>
              <a:rPr lang="en-US" dirty="0">
                <a:solidFill>
                  <a:srgbClr val="000000"/>
                </a:solidFill>
              </a:rPr>
              <a:t> &amp; APS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20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(6) Usaha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mediator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(5)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b="1" dirty="0" err="1"/>
              <a:t>memegang</a:t>
            </a:r>
            <a:r>
              <a:rPr lang="en-US" b="1" dirty="0"/>
              <a:t> </a:t>
            </a:r>
            <a:r>
              <a:rPr lang="en-US" b="1" dirty="0" err="1"/>
              <a:t>teguh</a:t>
            </a:r>
            <a:r>
              <a:rPr lang="en-US" b="1" dirty="0"/>
              <a:t> </a:t>
            </a:r>
            <a:r>
              <a:rPr lang="en-US" b="1" dirty="0" err="1"/>
              <a:t>kerahasiaan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lama 30 (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 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b="1" dirty="0" err="1"/>
              <a:t>harus</a:t>
            </a:r>
            <a:r>
              <a:rPr lang="en-US" b="1" dirty="0"/>
              <a:t> </a:t>
            </a:r>
            <a:r>
              <a:rPr lang="en-US" b="1" dirty="0" err="1"/>
              <a:t>tercapai</a:t>
            </a:r>
            <a:r>
              <a:rPr lang="en-US" b="1" dirty="0"/>
              <a:t> </a:t>
            </a:r>
            <a:r>
              <a:rPr lang="en-US" b="1" dirty="0" err="1"/>
              <a:t>kesepakatan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tertulis</a:t>
            </a:r>
            <a:r>
              <a:rPr lang="en-US" b="1" dirty="0"/>
              <a:t> yang </a:t>
            </a:r>
            <a:r>
              <a:rPr lang="en-US" b="1" dirty="0" err="1"/>
              <a:t>ditandatangani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</a:t>
            </a:r>
            <a:r>
              <a:rPr lang="en-US" b="1" dirty="0" err="1"/>
              <a:t>semua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yang </a:t>
            </a:r>
            <a:r>
              <a:rPr lang="en-US" b="1" dirty="0" err="1"/>
              <a:t>terkait</a:t>
            </a:r>
            <a:r>
              <a:rPr lang="en-US" b="1" dirty="0"/>
              <a:t>. </a:t>
            </a:r>
          </a:p>
          <a:p>
            <a:r>
              <a:rPr lang="en-US" dirty="0"/>
              <a:t>(7)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/>
              <a:t>final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mengikat</a:t>
            </a:r>
            <a:r>
              <a:rPr lang="en-US" b="1" dirty="0"/>
              <a:t> </a:t>
            </a:r>
            <a:r>
              <a:rPr lang="en-US" b="1" dirty="0" err="1"/>
              <a:t>para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dilaksanakan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itikad</a:t>
            </a:r>
            <a:r>
              <a:rPr lang="en-US" b="1" dirty="0"/>
              <a:t> </a:t>
            </a:r>
            <a:r>
              <a:rPr lang="en-US" b="1" dirty="0" err="1"/>
              <a:t>baik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didaftarkan</a:t>
            </a:r>
            <a:r>
              <a:rPr lang="en-US" b="1" dirty="0"/>
              <a:t> di </a:t>
            </a:r>
            <a:r>
              <a:rPr lang="en-US" b="1" dirty="0" err="1"/>
              <a:t>Pengadilan</a:t>
            </a:r>
            <a:r>
              <a:rPr lang="en-US" b="1" dirty="0"/>
              <a:t> </a:t>
            </a:r>
            <a:r>
              <a:rPr lang="en-US" b="1" dirty="0" err="1"/>
              <a:t>Negeri</a:t>
            </a:r>
            <a:r>
              <a:rPr lang="en-US" b="1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paling lama 30 (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sejak</a:t>
            </a:r>
            <a:r>
              <a:rPr lang="en-US" dirty="0"/>
              <a:t> </a:t>
            </a:r>
            <a:r>
              <a:rPr lang="en-US" dirty="0" err="1"/>
              <a:t>penandatanganan</a:t>
            </a:r>
            <a:r>
              <a:rPr lang="en-US" dirty="0"/>
              <a:t>. </a:t>
            </a:r>
          </a:p>
          <a:p>
            <a:r>
              <a:rPr lang="en-US" dirty="0"/>
              <a:t>(8) </a:t>
            </a:r>
            <a:r>
              <a:rPr lang="en-US" dirty="0" err="1"/>
              <a:t>Kesepakatan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beda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ayat</a:t>
            </a:r>
            <a:r>
              <a:rPr lang="en-US" dirty="0"/>
              <a:t> (7)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selesai</a:t>
            </a:r>
            <a:r>
              <a:rPr lang="en-US" b="1" dirty="0"/>
              <a:t> </a:t>
            </a:r>
            <a:r>
              <a:rPr lang="en-US" b="1" dirty="0" err="1"/>
              <a:t>dilaksanakan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waktu</a:t>
            </a:r>
            <a:r>
              <a:rPr lang="en-US" b="1" dirty="0"/>
              <a:t> paling lama 30 ( </a:t>
            </a:r>
            <a:r>
              <a:rPr lang="en-US" b="1" dirty="0" err="1"/>
              <a:t>tiga</a:t>
            </a:r>
            <a:r>
              <a:rPr lang="en-US" b="1" dirty="0"/>
              <a:t> </a:t>
            </a:r>
            <a:r>
              <a:rPr lang="en-US" b="1" dirty="0" err="1"/>
              <a:t>puluh</a:t>
            </a:r>
            <a:r>
              <a:rPr lang="en-US" b="1" dirty="0"/>
              <a:t>) </a:t>
            </a:r>
            <a:r>
              <a:rPr lang="en-US" b="1" dirty="0" err="1"/>
              <a:t>hari</a:t>
            </a:r>
            <a:r>
              <a:rPr lang="en-US" b="1" dirty="0"/>
              <a:t> </a:t>
            </a:r>
            <a:r>
              <a:rPr lang="en-US" b="1" dirty="0" err="1"/>
              <a:t>sejak</a:t>
            </a:r>
            <a:r>
              <a:rPr lang="en-US" b="1" dirty="0"/>
              <a:t> </a:t>
            </a:r>
            <a:r>
              <a:rPr lang="en-US" b="1" dirty="0" err="1"/>
              <a:t>pendaftaran</a:t>
            </a:r>
            <a:r>
              <a:rPr lang="en-US" dirty="0"/>
              <a:t>. 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40CC7C5-57CC-3641-8BD2-AB1F5086D2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329397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>
                <a:solidFill>
                  <a:srgbClr val="000000"/>
                </a:solidFill>
              </a:rPr>
              <a:t>Perma</a:t>
            </a:r>
            <a:r>
              <a:rPr lang="en-US" dirty="0">
                <a:solidFill>
                  <a:srgbClr val="000000"/>
                </a:solidFill>
              </a:rPr>
              <a:t> No 1 / 2008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/>
              <a:t>Mediasi</a:t>
            </a:r>
            <a:r>
              <a:rPr lang="en-US" b="1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proses </a:t>
            </a:r>
            <a:r>
              <a:rPr lang="en-US" dirty="0" err="1"/>
              <a:t>perundingan</a:t>
            </a:r>
            <a:r>
              <a:rPr lang="en-US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memperoleh</a:t>
            </a:r>
            <a:r>
              <a:rPr lang="en-US" b="1" dirty="0"/>
              <a:t> </a:t>
            </a:r>
            <a:r>
              <a:rPr lang="en-US" b="1" dirty="0" err="1"/>
              <a:t>kesepakatan</a:t>
            </a:r>
            <a:r>
              <a:rPr lang="en-US" b="1" dirty="0"/>
              <a:t> </a:t>
            </a:r>
            <a:r>
              <a:rPr lang="en-US" b="1" dirty="0" err="1"/>
              <a:t>para</a:t>
            </a:r>
            <a:r>
              <a:rPr lang="en-US" b="1" dirty="0"/>
              <a:t> </a:t>
            </a:r>
            <a:r>
              <a:rPr lang="en-US" b="1" dirty="0" err="1"/>
              <a:t>pihak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dibantu</a:t>
            </a:r>
            <a:r>
              <a:rPr lang="en-US" b="1" dirty="0"/>
              <a:t> </a:t>
            </a:r>
            <a:r>
              <a:rPr lang="en-US" b="1" dirty="0" err="1"/>
              <a:t>oleh</a:t>
            </a:r>
            <a:r>
              <a:rPr lang="en-US" b="1" dirty="0"/>
              <a:t> mediator </a:t>
            </a:r>
            <a:r>
              <a:rPr lang="en-US" dirty="0"/>
              <a:t>(</a:t>
            </a:r>
            <a:r>
              <a:rPr lang="en-US" dirty="0" err="1"/>
              <a:t>Pasal</a:t>
            </a:r>
            <a:r>
              <a:rPr lang="en-US" dirty="0"/>
              <a:t> 1 </a:t>
            </a:r>
            <a:r>
              <a:rPr lang="en-US" dirty="0" err="1"/>
              <a:t>angka</a:t>
            </a:r>
            <a:r>
              <a:rPr lang="en-US" dirty="0"/>
              <a:t> 7)</a:t>
            </a:r>
          </a:p>
          <a:p>
            <a:r>
              <a:rPr lang="en-US" dirty="0"/>
              <a:t>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mediator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 </a:t>
            </a:r>
            <a:r>
              <a:rPr lang="en-US" dirty="0" err="1"/>
              <a:t>kesepakatan</a:t>
            </a:r>
            <a:r>
              <a:rPr lang="en-US" dirty="0"/>
              <a:t> yang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ditandatangani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, yang </a:t>
            </a:r>
            <a:r>
              <a:rPr lang="en-US" b="1" dirty="0" err="1"/>
              <a:t>memuat</a:t>
            </a:r>
            <a:r>
              <a:rPr lang="en-US" b="1" dirty="0"/>
              <a:t> </a:t>
            </a:r>
            <a:r>
              <a:rPr lang="en-US" b="1" dirty="0" err="1"/>
              <a:t>klausul</a:t>
            </a:r>
            <a:r>
              <a:rPr lang="en-US" b="1" dirty="0"/>
              <a:t> </a:t>
            </a:r>
            <a:r>
              <a:rPr lang="en-US" b="1" dirty="0" err="1"/>
              <a:t>pencabutan</a:t>
            </a:r>
            <a:r>
              <a:rPr lang="en-US" b="1" dirty="0"/>
              <a:t> </a:t>
            </a:r>
            <a:r>
              <a:rPr lang="en-US" b="1" dirty="0" err="1"/>
              <a:t>perkara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pernyataan</a:t>
            </a:r>
            <a:r>
              <a:rPr lang="en-US" b="1" dirty="0"/>
              <a:t> </a:t>
            </a:r>
            <a:r>
              <a:rPr lang="en-US" b="1" dirty="0" err="1"/>
              <a:t>perkara</a:t>
            </a:r>
            <a:r>
              <a:rPr lang="en-US" b="1" dirty="0"/>
              <a:t> </a:t>
            </a:r>
            <a:r>
              <a:rPr lang="en-US" b="1" dirty="0" err="1"/>
              <a:t>telah</a:t>
            </a:r>
            <a:r>
              <a:rPr lang="en-US" b="1" dirty="0"/>
              <a:t> </a:t>
            </a:r>
            <a:r>
              <a:rPr lang="en-US" b="1" dirty="0" err="1"/>
              <a:t>selesai</a:t>
            </a:r>
            <a:r>
              <a:rPr lang="en-US" dirty="0"/>
              <a:t> (Ps 17 </a:t>
            </a:r>
            <a:r>
              <a:rPr lang="en-US" dirty="0" err="1"/>
              <a:t>ayat</a:t>
            </a:r>
            <a:r>
              <a:rPr lang="en-US" dirty="0"/>
              <a:t> (1)(6))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D66984-B91D-E04D-B3E9-4983287D83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93281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3" y="342188"/>
            <a:ext cx="6387327" cy="96595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BPRS </a:t>
            </a:r>
            <a:r>
              <a:rPr lang="en-US" dirty="0" err="1"/>
              <a:t>Provinsi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748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000" b="1" dirty="0" err="1"/>
              <a:t>Pasal</a:t>
            </a:r>
            <a:r>
              <a:rPr lang="en-US" sz="4000" b="1" dirty="0"/>
              <a:t> 60</a:t>
            </a:r>
          </a:p>
          <a:p>
            <a:pPr marL="0" indent="0">
              <a:buNone/>
            </a:pP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sebagaimana</a:t>
            </a:r>
            <a:r>
              <a:rPr lang="en-US" dirty="0"/>
              <a:t> </a:t>
            </a:r>
            <a:r>
              <a:rPr lang="en-US" dirty="0" err="1"/>
              <a:t>dimaksud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Pasal</a:t>
            </a:r>
            <a:r>
              <a:rPr lang="en-US" dirty="0"/>
              <a:t> 59 </a:t>
            </a:r>
            <a:r>
              <a:rPr lang="en-US" dirty="0" err="1"/>
              <a:t>ayat</a:t>
            </a:r>
            <a:r>
              <a:rPr lang="en-US" dirty="0"/>
              <a:t> (1) </a:t>
            </a:r>
            <a:r>
              <a:rPr lang="en-US" dirty="0" err="1"/>
              <a:t>bertugas</a:t>
            </a:r>
            <a:r>
              <a:rPr lang="en-US" dirty="0"/>
              <a:t> :</a:t>
            </a:r>
          </a:p>
          <a:p>
            <a:r>
              <a:rPr lang="en-US" dirty="0"/>
              <a:t>a.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di </a:t>
            </a:r>
            <a:r>
              <a:rPr lang="en-US" dirty="0" err="1"/>
              <a:t>wilayahnya</a:t>
            </a:r>
            <a:r>
              <a:rPr lang="en-US" dirty="0"/>
              <a:t>;</a:t>
            </a:r>
          </a:p>
          <a:p>
            <a:r>
              <a:rPr lang="en-US" dirty="0"/>
              <a:t>b.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di </a:t>
            </a:r>
            <a:r>
              <a:rPr lang="en-US" dirty="0" err="1"/>
              <a:t>wilayahnya</a:t>
            </a:r>
            <a:r>
              <a:rPr lang="en-US" dirty="0"/>
              <a:t>;</a:t>
            </a:r>
          </a:p>
          <a:p>
            <a:r>
              <a:rPr lang="en-US" dirty="0"/>
              <a:t>c.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;</a:t>
            </a:r>
          </a:p>
          <a:p>
            <a:r>
              <a:rPr lang="en-US" dirty="0"/>
              <a:t>d.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Indonesia;</a:t>
            </a:r>
          </a:p>
          <a:p>
            <a:r>
              <a:rPr lang="en-US" dirty="0"/>
              <a:t>e.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rekomendasi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Daerah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pembinaan</a:t>
            </a:r>
            <a:r>
              <a:rPr lang="en-US" dirty="0"/>
              <a:t>; </a:t>
            </a:r>
            <a:r>
              <a:rPr lang="en-US" dirty="0" err="1"/>
              <a:t>dan</a:t>
            </a:r>
            <a:endParaRPr lang="en-US" dirty="0"/>
          </a:p>
          <a:p>
            <a:r>
              <a:rPr lang="en-US" dirty="0"/>
              <a:t>f. </a:t>
            </a:r>
            <a:r>
              <a:rPr lang="en-US" b="1" dirty="0" err="1"/>
              <a:t>menerima</a:t>
            </a:r>
            <a:r>
              <a:rPr lang="en-US" b="1" dirty="0"/>
              <a:t> </a:t>
            </a:r>
            <a:r>
              <a:rPr lang="en-US" b="1" dirty="0" err="1"/>
              <a:t>pengaduan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melakukan</a:t>
            </a:r>
            <a:r>
              <a:rPr lang="en-US" b="1" dirty="0"/>
              <a:t> </a:t>
            </a:r>
            <a:r>
              <a:rPr lang="en-US" b="1" dirty="0" err="1"/>
              <a:t>upaya</a:t>
            </a:r>
            <a:r>
              <a:rPr lang="en-US" b="1" dirty="0"/>
              <a:t> </a:t>
            </a:r>
            <a:r>
              <a:rPr lang="en-US" b="1" dirty="0" err="1"/>
              <a:t>penyelesaian</a:t>
            </a:r>
            <a:r>
              <a:rPr lang="en-US" b="1" dirty="0"/>
              <a:t> </a:t>
            </a:r>
            <a:r>
              <a:rPr lang="en-US" b="1" dirty="0" err="1"/>
              <a:t>sengketa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mediasi</a:t>
            </a:r>
            <a:r>
              <a:rPr lang="en-US" b="1" dirty="0"/>
              <a:t>.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A85771C-7ECD-9F45-AEE6-2FE5A334953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53289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3" y="342188"/>
            <a:ext cx="6387327" cy="96595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BPRS </a:t>
            </a:r>
            <a:r>
              <a:rPr lang="en-US" dirty="0" err="1"/>
              <a:t>Provinsi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Peraturan</a:t>
            </a:r>
            <a:r>
              <a:rPr lang="en-US" b="1" dirty="0"/>
              <a:t> </a:t>
            </a:r>
            <a:r>
              <a:rPr lang="en-US" b="1" dirty="0" err="1"/>
              <a:t>Pemerintah</a:t>
            </a:r>
            <a:r>
              <a:rPr lang="en-US" b="1" dirty="0"/>
              <a:t> No 47 </a:t>
            </a:r>
            <a:r>
              <a:rPr lang="en-US" b="1" dirty="0" err="1"/>
              <a:t>tahun</a:t>
            </a:r>
            <a:r>
              <a:rPr lang="en-US" b="1" dirty="0"/>
              <a:t> 2013:</a:t>
            </a:r>
          </a:p>
          <a:p>
            <a:pPr marL="514350" indent="-514350">
              <a:buAutoNum type="arabicPeriod"/>
            </a:pPr>
            <a:r>
              <a:rPr lang="en-US" dirty="0"/>
              <a:t>BPRS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sekurang-kurangnya</a:t>
            </a:r>
            <a:r>
              <a:rPr lang="en-US" dirty="0"/>
              <a:t> 10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provinsi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BPRS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/>
              <a:t>,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Dinas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Provinsi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Keanggotaan</a:t>
            </a:r>
            <a:r>
              <a:rPr lang="en-US" dirty="0"/>
              <a:t> BPRS </a:t>
            </a:r>
            <a:r>
              <a:rPr lang="en-US" dirty="0" err="1"/>
              <a:t>Provinsi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, </a:t>
            </a:r>
            <a:r>
              <a:rPr lang="en-US" dirty="0" err="1"/>
              <a:t>Tokoh</a:t>
            </a:r>
            <a:r>
              <a:rPr lang="en-US" dirty="0"/>
              <a:t> </a:t>
            </a:r>
            <a:r>
              <a:rPr lang="en-US" dirty="0" err="1"/>
              <a:t>Masyarakat</a:t>
            </a:r>
            <a:endParaRPr lang="en-US" dirty="0"/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C2FF771-53E0-8C43-A295-FD6E35CEE14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590644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0" y="857250"/>
            <a:ext cx="4572000" cy="51435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7"/>
          <p:cNvSpPr/>
          <p:nvPr/>
        </p:nvSpPr>
        <p:spPr>
          <a:xfrm>
            <a:off x="4572000" y="2215098"/>
            <a:ext cx="424728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D" sz="3000" dirty="0"/>
              <a:t>Conciliation is an alternative out-of-court dispute resolution instrument.</a:t>
            </a:r>
          </a:p>
          <a:p>
            <a:r>
              <a:rPr lang="en-ID" sz="3000" dirty="0"/>
              <a:t>Like mediation, conciliation is a voluntary, flexible, confidential, and interest based process</a:t>
            </a:r>
          </a:p>
        </p:txBody>
      </p:sp>
      <p:sp>
        <p:nvSpPr>
          <p:cNvPr id="9" name="Frame 8"/>
          <p:cNvSpPr/>
          <p:nvPr/>
        </p:nvSpPr>
        <p:spPr>
          <a:xfrm>
            <a:off x="192881" y="1526434"/>
            <a:ext cx="8758238" cy="4857750"/>
          </a:xfrm>
          <a:prstGeom prst="frame">
            <a:avLst>
              <a:gd name="adj1" fmla="val 3382"/>
            </a:avLst>
          </a:prstGeom>
          <a:solidFill>
            <a:srgbClr val="2C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0" y="1661100"/>
            <a:ext cx="273344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 err="1">
                <a:latin typeface="Cooper Black" charset="0"/>
                <a:ea typeface="Cooper Black" charset="0"/>
                <a:cs typeface="Cooper Black" charset="0"/>
              </a:rPr>
              <a:t>Concilliation</a:t>
            </a:r>
            <a:endParaRPr lang="en-US" sz="5400" dirty="0">
              <a:solidFill>
                <a:schemeClr val="accent6">
                  <a:lumMod val="50000"/>
                </a:schemeClr>
              </a:solidFill>
              <a:latin typeface="Cooper Black" charset="0"/>
              <a:ea typeface="Cooper Black" charset="0"/>
              <a:cs typeface="Cooper Black" charset="0"/>
            </a:endParaRPr>
          </a:p>
        </p:txBody>
      </p:sp>
      <p:pic>
        <p:nvPicPr>
          <p:cNvPr id="10" name="Picture Placeholder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881" y="1721983"/>
            <a:ext cx="4227523" cy="446665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0064104A-1537-394E-ACD6-4A2A81123A70}"/>
              </a:ext>
            </a:extLst>
          </p:cNvPr>
          <p:cNvSpPr txBox="1">
            <a:spLocks/>
          </p:cNvSpPr>
          <p:nvPr/>
        </p:nvSpPr>
        <p:spPr>
          <a:xfrm>
            <a:off x="2299473" y="342188"/>
            <a:ext cx="6387327" cy="9659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KONSILIASI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2886C5-63FA-1B4B-A6F1-4FFD5A61B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851BB8B-7871-0A45-A7B4-490A8DDD43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131918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847" y="1716152"/>
            <a:ext cx="3659786" cy="434686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572000" y="857250"/>
            <a:ext cx="4572000" cy="5143500"/>
          </a:xfrm>
          <a:prstGeom prst="rect">
            <a:avLst/>
          </a:pr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8" name="Rectangle 7"/>
          <p:cNvSpPr/>
          <p:nvPr/>
        </p:nvSpPr>
        <p:spPr>
          <a:xfrm>
            <a:off x="3841173" y="2215098"/>
            <a:ext cx="4845627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ID" sz="3000" dirty="0"/>
              <a:t>The main difference between conciliation and mediation proceedings is that, at some point during the conciliation, the conciliator will be asked by the parties to provide them with a non-binding settlement proposal.</a:t>
            </a:r>
            <a:endParaRPr lang="en-US" sz="4950" i="1" dirty="0"/>
          </a:p>
        </p:txBody>
      </p:sp>
      <p:sp>
        <p:nvSpPr>
          <p:cNvPr id="9" name="Frame 8"/>
          <p:cNvSpPr/>
          <p:nvPr/>
        </p:nvSpPr>
        <p:spPr>
          <a:xfrm>
            <a:off x="115829" y="1402500"/>
            <a:ext cx="8758238" cy="4857750"/>
          </a:xfrm>
          <a:prstGeom prst="frame">
            <a:avLst>
              <a:gd name="adj1" fmla="val 3382"/>
            </a:avLst>
          </a:prstGeom>
          <a:solidFill>
            <a:srgbClr val="2C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22971" y="1598065"/>
            <a:ext cx="7663829" cy="55399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000" dirty="0" err="1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Apakah</a:t>
            </a:r>
            <a:r>
              <a:rPr lang="en-US" sz="3000" dirty="0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 </a:t>
            </a:r>
            <a:r>
              <a:rPr lang="en-US" sz="3000" dirty="0" err="1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perbedaannya</a:t>
            </a:r>
            <a:r>
              <a:rPr lang="en-US" sz="3000" dirty="0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 </a:t>
            </a:r>
            <a:r>
              <a:rPr lang="en-US" sz="3000" dirty="0" err="1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dengan</a:t>
            </a:r>
            <a:r>
              <a:rPr lang="en-US" sz="3000" dirty="0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 </a:t>
            </a:r>
            <a:r>
              <a:rPr lang="en-US" sz="3000" dirty="0" err="1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mediasi</a:t>
            </a:r>
            <a:r>
              <a:rPr lang="en-US" sz="3000" dirty="0">
                <a:latin typeface="Arial Rounded MT Bold" panose="020F0704030504030204" pitchFamily="34" charset="77"/>
                <a:ea typeface="Cooper Black" charset="0"/>
                <a:cs typeface="Cooper Black" charset="0"/>
              </a:rPr>
              <a:t>?</a:t>
            </a:r>
            <a:endParaRPr lang="en-US" sz="5400" dirty="0">
              <a:solidFill>
                <a:schemeClr val="accent6">
                  <a:lumMod val="50000"/>
                </a:schemeClr>
              </a:solidFill>
              <a:latin typeface="Arial Rounded MT Bold" panose="020F0704030504030204" pitchFamily="34" charset="77"/>
              <a:ea typeface="Cooper Black" charset="0"/>
              <a:cs typeface="Cooper Black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8CDEBC-AAFC-9D48-9520-439A9A3746CB}"/>
              </a:ext>
            </a:extLst>
          </p:cNvPr>
          <p:cNvSpPr txBox="1">
            <a:spLocks/>
          </p:cNvSpPr>
          <p:nvPr/>
        </p:nvSpPr>
        <p:spPr>
          <a:xfrm>
            <a:off x="2299473" y="342188"/>
            <a:ext cx="6387327" cy="96595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KONSILIASI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17DBE25-8067-A84C-B1EE-D0CB775073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964C123-061B-BB4C-A34E-1B18757BD0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54689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2" y="342188"/>
            <a:ext cx="6387327" cy="965954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PROSES KONSILIASI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Konsiliator</a:t>
            </a:r>
            <a:r>
              <a:rPr lang="en-US" dirty="0"/>
              <a:t> 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, </a:t>
            </a:r>
            <a:r>
              <a:rPr lang="en-US" dirty="0" err="1"/>
              <a:t>buat</a:t>
            </a:r>
            <a:r>
              <a:rPr lang="en-US" dirty="0"/>
              <a:t> ground rule</a:t>
            </a:r>
          </a:p>
          <a:p>
            <a:r>
              <a:rPr lang="en-US" dirty="0" err="1"/>
              <a:t>Pengaju</a:t>
            </a:r>
            <a:r>
              <a:rPr lang="en-US" dirty="0"/>
              <a:t> complain </a:t>
            </a:r>
            <a:r>
              <a:rPr lang="en-US" dirty="0" err="1"/>
              <a:t>bicara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, </a:t>
            </a:r>
            <a:r>
              <a:rPr lang="en-US" dirty="0" err="1"/>
              <a:t>pihak</a:t>
            </a:r>
            <a:r>
              <a:rPr lang="en-US" dirty="0"/>
              <a:t> RS </a:t>
            </a:r>
            <a:r>
              <a:rPr lang="en-US" dirty="0" err="1"/>
              <a:t>diam</a:t>
            </a:r>
            <a:endParaRPr lang="en-US" dirty="0"/>
          </a:p>
          <a:p>
            <a:r>
              <a:rPr lang="en-US" dirty="0"/>
              <a:t>RS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jawaban</a:t>
            </a:r>
            <a:endParaRPr lang="en-US" dirty="0"/>
          </a:p>
          <a:p>
            <a:r>
              <a:rPr lang="en-US" dirty="0" err="1"/>
              <a:t>Konsiliator</a:t>
            </a:r>
            <a:r>
              <a:rPr lang="en-US" dirty="0"/>
              <a:t> </a:t>
            </a:r>
            <a:r>
              <a:rPr lang="en-US" dirty="0" err="1"/>
              <a:t>buat</a:t>
            </a:r>
            <a:r>
              <a:rPr lang="en-US" dirty="0"/>
              <a:t> resume </a:t>
            </a:r>
            <a:r>
              <a:rPr lang="en-US" dirty="0" err="1"/>
              <a:t>isu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pihak</a:t>
            </a:r>
            <a:endParaRPr lang="en-US" dirty="0"/>
          </a:p>
          <a:p>
            <a:r>
              <a:rPr lang="en-US" dirty="0" err="1"/>
              <a:t>Konsiliator</a:t>
            </a:r>
            <a:r>
              <a:rPr lang="en-US" dirty="0"/>
              <a:t> </a:t>
            </a:r>
            <a:r>
              <a:rPr lang="en-US" dirty="0" err="1"/>
              <a:t>meminta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mungkin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pihak</a:t>
            </a:r>
            <a:endParaRPr lang="en-US" dirty="0"/>
          </a:p>
          <a:p>
            <a:r>
              <a:rPr lang="en-US" dirty="0" err="1"/>
              <a:t>Konsiliator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para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memperjelas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, </a:t>
            </a:r>
            <a:r>
              <a:rPr lang="en-US" dirty="0" err="1"/>
              <a:t>eksplore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endParaRPr lang="en-US" dirty="0"/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terpisah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privasi</a:t>
            </a:r>
            <a:endParaRPr lang="en-US" dirty="0"/>
          </a:p>
          <a:p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opsi</a:t>
            </a:r>
            <a:r>
              <a:rPr lang="en-US" dirty="0"/>
              <a:t> </a:t>
            </a: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memungkinkan</a:t>
            </a:r>
            <a:r>
              <a:rPr lang="en-US" dirty="0"/>
              <a:t>, </a:t>
            </a:r>
            <a:r>
              <a:rPr lang="en-US" dirty="0" err="1"/>
              <a:t>buat</a:t>
            </a:r>
            <a:r>
              <a:rPr lang="en-US" dirty="0"/>
              <a:t> </a:t>
            </a:r>
            <a:r>
              <a:rPr lang="en-US" dirty="0" err="1"/>
              <a:t>kesepakatan</a:t>
            </a:r>
            <a:endParaRPr lang="en-US" dirty="0"/>
          </a:p>
          <a:p>
            <a:r>
              <a:rPr lang="en-US" dirty="0" err="1"/>
              <a:t>Tandatangani</a:t>
            </a:r>
            <a:r>
              <a:rPr lang="en-US" dirty="0"/>
              <a:t> </a:t>
            </a:r>
            <a:r>
              <a:rPr lang="en-US" dirty="0" err="1"/>
              <a:t>kesepakatan</a:t>
            </a:r>
            <a:endParaRPr lang="en-US" dirty="0"/>
          </a:p>
        </p:txBody>
      </p:sp>
      <p:pic>
        <p:nvPicPr>
          <p:cNvPr id="5" name="Picture 4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8C3D463-16BE-C94A-8BFB-495BAB2BF2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20423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10B8B-8C03-4042-82E9-CE24ECC4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ILUSTRASI TUNTUTAN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631D9-CFCE-824E-A8E4-FFD01F8D6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  <a:solidFill>
            <a:schemeClr val="bg1"/>
          </a:solidFill>
        </p:spPr>
        <p:txBody>
          <a:bodyPr/>
          <a:lstStyle/>
          <a:p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melayangkan</a:t>
            </a:r>
            <a:r>
              <a:rPr lang="en-US" dirty="0"/>
              <a:t> </a:t>
            </a:r>
            <a:r>
              <a:rPr lang="en-US" dirty="0" err="1"/>
              <a:t>somasi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RS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memberitahukan</a:t>
            </a:r>
            <a:r>
              <a:rPr lang="en-US" dirty="0"/>
              <a:t> </a:t>
            </a:r>
            <a:r>
              <a:rPr lang="en-US" dirty="0" err="1"/>
              <a:t>perkiraan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terhadapnya</a:t>
            </a:r>
            <a:r>
              <a:rPr lang="en-US" dirty="0"/>
              <a:t>, yang </a:t>
            </a:r>
            <a:r>
              <a:rPr lang="en-US" dirty="0" err="1"/>
              <a:t>ternyata</a:t>
            </a:r>
            <a:r>
              <a:rPr lang="en-US" dirty="0"/>
              <a:t> “</a:t>
            </a:r>
            <a:r>
              <a:rPr lang="en-US" dirty="0" err="1"/>
              <a:t>besarannya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biasa</a:t>
            </a:r>
            <a:r>
              <a:rPr lang="en-US" dirty="0"/>
              <a:t>”.</a:t>
            </a:r>
          </a:p>
          <a:p>
            <a:r>
              <a:rPr lang="en-US" dirty="0" err="1"/>
              <a:t>Suami</a:t>
            </a:r>
            <a:r>
              <a:rPr lang="en-US" dirty="0"/>
              <a:t>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RS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berbohong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isterinya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dirawat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di RS </a:t>
            </a:r>
            <a:r>
              <a:rPr lang="en-US" dirty="0" err="1"/>
              <a:t>tsb</a:t>
            </a:r>
            <a:r>
              <a:rPr lang="en-US" dirty="0"/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D3523B-49E4-AA4D-9239-6036AF221D4F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Ilustrasi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Kasus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00A157-558A-4C49-9E49-94F877C691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969437-C464-764F-B3CB-81AC1FC9F4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216759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9474" y="360792"/>
            <a:ext cx="6387326" cy="947350"/>
          </a:xfr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Take Home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3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Ganti</a:t>
            </a:r>
            <a:r>
              <a:rPr lang="en-US" dirty="0"/>
              <a:t> </a:t>
            </a:r>
            <a:r>
              <a:rPr lang="en-US" dirty="0" err="1"/>
              <a:t>rugi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kelalaian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fasilitas</a:t>
            </a:r>
            <a:r>
              <a:rPr lang="en-US" dirty="0"/>
              <a:t> </a:t>
            </a:r>
            <a:r>
              <a:rPr lang="en-US" dirty="0" err="1"/>
              <a:t>kesehatan</a:t>
            </a:r>
            <a:endParaRPr lang="en-US" dirty="0"/>
          </a:p>
          <a:p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,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endParaRPr lang="en-US" dirty="0"/>
          </a:p>
          <a:p>
            <a:r>
              <a:rPr lang="en-US" dirty="0"/>
              <a:t>KONSILIASI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varian</a:t>
            </a:r>
            <a:r>
              <a:rPr lang="en-US" dirty="0"/>
              <a:t> </a:t>
            </a:r>
            <a:r>
              <a:rPr lang="en-US" dirty="0" err="1"/>
              <a:t>Mediasi</a:t>
            </a:r>
            <a:r>
              <a:rPr lang="en-US" dirty="0"/>
              <a:t>, yang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terarah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, </a:t>
            </a:r>
            <a:r>
              <a:rPr lang="en-US" dirty="0" err="1"/>
              <a:t>murah</a:t>
            </a:r>
            <a:r>
              <a:rPr lang="en-US" dirty="0"/>
              <a:t>,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, </a:t>
            </a:r>
            <a:r>
              <a:rPr lang="en-US" dirty="0" err="1"/>
              <a:t>pelihara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patient safety</a:t>
            </a:r>
          </a:p>
        </p:txBody>
      </p:sp>
      <p:pic>
        <p:nvPicPr>
          <p:cNvPr id="4" name="Picture 3" descr="j028989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359" y="342188"/>
            <a:ext cx="1030721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438A726-EAF2-9544-A2F7-1FC59D559F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488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10B8B-8C03-4042-82E9-CE24ECC40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ILUSTRASI TUNTUTAN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631D9-CFCE-824E-A8E4-FFD01F8D6A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824536"/>
          </a:xfrm>
          <a:solidFill>
            <a:schemeClr val="bg1"/>
          </a:solidFill>
        </p:spPr>
        <p:txBody>
          <a:bodyPr/>
          <a:lstStyle/>
          <a:p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menuntut</a:t>
            </a:r>
            <a:r>
              <a:rPr lang="en-US" dirty="0"/>
              <a:t> RS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dokter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SOP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terlambat</a:t>
            </a:r>
            <a:r>
              <a:rPr lang="en-US" dirty="0"/>
              <a:t> diagnosis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.</a:t>
            </a:r>
          </a:p>
          <a:p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pulang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RS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masih</a:t>
            </a:r>
            <a:r>
              <a:rPr lang="en-US" dirty="0"/>
              <a:t> </a:t>
            </a:r>
            <a:r>
              <a:rPr lang="en-US" dirty="0" err="1"/>
              <a:t>berhak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paliatif</a:t>
            </a:r>
            <a:r>
              <a:rPr lang="en-US" dirty="0"/>
              <a:t> di RS.</a:t>
            </a:r>
          </a:p>
          <a:p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protes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pemeriksaan</a:t>
            </a:r>
            <a:r>
              <a:rPr lang="en-US" dirty="0"/>
              <a:t> </a:t>
            </a:r>
            <a:r>
              <a:rPr lang="en-US" dirty="0" err="1"/>
              <a:t>radiologi</a:t>
            </a:r>
            <a:r>
              <a:rPr lang="en-US" dirty="0"/>
              <a:t>, </a:t>
            </a:r>
            <a:r>
              <a:rPr lang="en-US" dirty="0" err="1"/>
              <a:t>pasien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dilecehkan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baju</a:t>
            </a:r>
            <a:r>
              <a:rPr lang="en-US" dirty="0"/>
              <a:t> </a:t>
            </a:r>
            <a:r>
              <a:rPr lang="en-US" dirty="0" err="1"/>
              <a:t>pengganti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berkancing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C15AC9-6AC6-EC44-B83E-FD431F819B50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Ilustrasi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Kasus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2B42E4-EFBF-464B-9199-CA5AF348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559B7DE-8B3D-EA48-972D-8A87C10C9D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354097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HAK PASIEN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8496"/>
            <a:ext cx="4186808" cy="247684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altLang="en-US" sz="2400" dirty="0"/>
              <a:t>Right to medical care of good quality</a:t>
            </a:r>
          </a:p>
          <a:p>
            <a:r>
              <a:rPr lang="en-US" altLang="en-US" sz="2400" dirty="0"/>
              <a:t>Right to freedom of choice</a:t>
            </a:r>
          </a:p>
          <a:p>
            <a:r>
              <a:rPr lang="en-US" altLang="en-US" sz="2400" dirty="0"/>
              <a:t>Right to self determination</a:t>
            </a:r>
          </a:p>
          <a:p>
            <a:r>
              <a:rPr lang="en-US" altLang="en-US" sz="2400" dirty="0"/>
              <a:t>Right to information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93786E-E653-6B43-9A29-CC92F5A6E8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62" y="1268760"/>
            <a:ext cx="8653738" cy="266614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5" name="Rectangle 3">
            <a:extLst>
              <a:ext uri="{FF2B5EF4-FFF2-40B4-BE49-F238E27FC236}">
                <a16:creationId xmlns:a16="http://schemas.microsoft.com/office/drawing/2014/main" id="{02A556C1-4415-C047-A6E2-B3DD0EF941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7192" y="4048496"/>
            <a:ext cx="4186808" cy="24768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sz="2400" dirty="0"/>
              <a:t>Right to confidentiality</a:t>
            </a:r>
          </a:p>
          <a:p>
            <a:r>
              <a:rPr lang="en-US" altLang="en-US" sz="2400" dirty="0"/>
              <a:t>Right to health education</a:t>
            </a:r>
          </a:p>
          <a:p>
            <a:r>
              <a:rPr lang="en-US" altLang="en-US" sz="2400" dirty="0"/>
              <a:t>Right to dignity</a:t>
            </a:r>
          </a:p>
          <a:p>
            <a:r>
              <a:rPr lang="en-US" altLang="en-US" sz="2400" dirty="0"/>
              <a:t>Right to religious assistance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B93AA08-DDF8-7044-9390-B9CAF2B647E7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Hak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Pasien</a:t>
            </a:r>
            <a:r>
              <a:rPr lang="en-US" dirty="0">
                <a:solidFill>
                  <a:srgbClr val="000090"/>
                </a:solidFill>
              </a:rPr>
              <a:t> (WMA)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6952022-4CBF-5344-BFFD-A5B0B25ECA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B32C950-D2C6-E449-A459-FB9F748424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323058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ADD51-4F61-F045-88DF-166D6807C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HAK PASIEN RUMAH SAKIT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CBEA03-19B5-BB4C-A010-A1AF4A2CA4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08720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UU No 44 </a:t>
            </a:r>
            <a:r>
              <a:rPr lang="en-US" dirty="0" err="1"/>
              <a:t>tahun</a:t>
            </a:r>
            <a:r>
              <a:rPr lang="en-US" dirty="0"/>
              <a:t> 2009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Sakit</a:t>
            </a:r>
            <a:r>
              <a:rPr lang="en-US" dirty="0"/>
              <a:t>, </a:t>
            </a:r>
            <a:r>
              <a:rPr lang="en-US" dirty="0" err="1"/>
              <a:t>Pasal</a:t>
            </a:r>
            <a:r>
              <a:rPr lang="en-US" dirty="0"/>
              <a:t> 32, </a:t>
            </a:r>
            <a:r>
              <a:rPr lang="en-US" dirty="0" err="1"/>
              <a:t>antara</a:t>
            </a:r>
            <a:r>
              <a:rPr lang="en-US" dirty="0"/>
              <a:t> lain: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9E33BE-C72E-8E48-92E3-09F6498510D2}"/>
              </a:ext>
            </a:extLst>
          </p:cNvPr>
          <p:cNvSpPr txBox="1">
            <a:spLocks/>
          </p:cNvSpPr>
          <p:nvPr/>
        </p:nvSpPr>
        <p:spPr bwMode="auto">
          <a:xfrm>
            <a:off x="323528" y="2982965"/>
            <a:ext cx="4464293" cy="3512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200" b="1" dirty="0" err="1"/>
              <a:t>Layanan</a:t>
            </a:r>
            <a:r>
              <a:rPr lang="en-US" sz="2200" b="1" dirty="0"/>
              <a:t> </a:t>
            </a:r>
            <a:r>
              <a:rPr lang="en-US" sz="2200" b="1" dirty="0" err="1"/>
              <a:t>yg</a:t>
            </a:r>
            <a:r>
              <a:rPr lang="en-US" sz="2200" b="1" dirty="0"/>
              <a:t> </a:t>
            </a:r>
            <a:r>
              <a:rPr lang="en-US" sz="2200" b="1" dirty="0" err="1"/>
              <a:t>manusiawi</a:t>
            </a:r>
            <a:r>
              <a:rPr lang="en-US" sz="2200" b="1" dirty="0"/>
              <a:t>, </a:t>
            </a:r>
            <a:r>
              <a:rPr lang="en-US" sz="2200" b="1" dirty="0" err="1"/>
              <a:t>adil</a:t>
            </a:r>
            <a:r>
              <a:rPr lang="en-US" sz="2200" b="1" dirty="0"/>
              <a:t>, </a:t>
            </a:r>
            <a:r>
              <a:rPr lang="en-US" sz="2200" b="1" dirty="0" err="1"/>
              <a:t>jujur</a:t>
            </a:r>
            <a:r>
              <a:rPr lang="en-US" sz="2200" b="1" dirty="0"/>
              <a:t>, </a:t>
            </a:r>
            <a:r>
              <a:rPr lang="en-US" sz="2200" b="1" dirty="0" err="1"/>
              <a:t>tanpa</a:t>
            </a:r>
            <a:r>
              <a:rPr lang="en-US" sz="2200" b="1" dirty="0"/>
              <a:t> </a:t>
            </a:r>
            <a:r>
              <a:rPr lang="en-US" sz="2200" b="1" dirty="0" err="1"/>
              <a:t>diskriminasi</a:t>
            </a:r>
            <a:endParaRPr lang="en-US" sz="2200" b="1" dirty="0"/>
          </a:p>
          <a:p>
            <a:pPr lvl="1"/>
            <a:r>
              <a:rPr lang="en-US" sz="2200" b="1" dirty="0" err="1"/>
              <a:t>Layanan</a:t>
            </a:r>
            <a:r>
              <a:rPr lang="en-US" sz="2200" b="1" dirty="0"/>
              <a:t> </a:t>
            </a:r>
            <a:r>
              <a:rPr lang="en-US" sz="2200" b="1" dirty="0" err="1"/>
              <a:t>kesehatan</a:t>
            </a:r>
            <a:r>
              <a:rPr lang="en-US" sz="2200" b="1" dirty="0"/>
              <a:t> </a:t>
            </a:r>
            <a:r>
              <a:rPr lang="en-US" sz="2200" b="1" dirty="0" err="1"/>
              <a:t>yg</a:t>
            </a:r>
            <a:r>
              <a:rPr lang="en-US" sz="2200" b="1" dirty="0"/>
              <a:t> </a:t>
            </a:r>
            <a:r>
              <a:rPr lang="en-US" sz="2200" b="1" dirty="0" err="1"/>
              <a:t>bermutu</a:t>
            </a:r>
            <a:r>
              <a:rPr lang="en-US" sz="2200" b="1" dirty="0"/>
              <a:t> </a:t>
            </a:r>
            <a:r>
              <a:rPr lang="en-US" sz="2200" b="1" dirty="0" err="1"/>
              <a:t>sesuai</a:t>
            </a:r>
            <a:r>
              <a:rPr lang="en-US" sz="2200" b="1" dirty="0"/>
              <a:t> </a:t>
            </a:r>
            <a:r>
              <a:rPr lang="en-US" sz="2200" b="1" dirty="0" err="1"/>
              <a:t>standar</a:t>
            </a:r>
            <a:r>
              <a:rPr lang="en-US" sz="2200" b="1" dirty="0"/>
              <a:t> </a:t>
            </a:r>
            <a:r>
              <a:rPr lang="en-US" sz="2200" b="1" dirty="0" err="1"/>
              <a:t>profesi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SOP</a:t>
            </a:r>
          </a:p>
          <a:p>
            <a:pPr lvl="1"/>
            <a:r>
              <a:rPr lang="en-US" sz="2200" b="1" dirty="0" err="1"/>
              <a:t>Layanan</a:t>
            </a:r>
            <a:r>
              <a:rPr lang="en-US" sz="2200" b="1" dirty="0"/>
              <a:t> </a:t>
            </a:r>
            <a:r>
              <a:rPr lang="en-US" sz="2200" b="1" dirty="0" err="1"/>
              <a:t>yg</a:t>
            </a:r>
            <a:r>
              <a:rPr lang="en-US" sz="2200" b="1" dirty="0"/>
              <a:t> </a:t>
            </a:r>
            <a:r>
              <a:rPr lang="en-US" sz="2200" b="1" dirty="0" err="1"/>
              <a:t>efektif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efisien</a:t>
            </a:r>
            <a:endParaRPr lang="en-US" sz="2200" b="1" dirty="0"/>
          </a:p>
          <a:p>
            <a:pPr lvl="1"/>
            <a:r>
              <a:rPr lang="en-US" sz="2200" b="1" dirty="0" err="1"/>
              <a:t>Mengajukan</a:t>
            </a:r>
            <a:r>
              <a:rPr lang="en-US" sz="2200" b="1" dirty="0"/>
              <a:t> </a:t>
            </a:r>
            <a:r>
              <a:rPr lang="en-US" sz="2200" b="1" dirty="0" err="1"/>
              <a:t>pengaduan</a:t>
            </a:r>
            <a:endParaRPr lang="en-US" sz="2200" b="1" dirty="0"/>
          </a:p>
          <a:p>
            <a:pPr lvl="1"/>
            <a:r>
              <a:rPr lang="en-US" sz="2200" b="1" dirty="0" err="1"/>
              <a:t>Memilih</a:t>
            </a:r>
            <a:r>
              <a:rPr lang="en-US" sz="2200" b="1" dirty="0"/>
              <a:t> </a:t>
            </a:r>
            <a:r>
              <a:rPr lang="en-US" sz="2200" b="1" dirty="0" err="1"/>
              <a:t>dokter</a:t>
            </a:r>
            <a:r>
              <a:rPr lang="en-US" sz="2200" b="1" dirty="0"/>
              <a:t> </a:t>
            </a:r>
            <a:r>
              <a:rPr lang="en-US" sz="2200" b="1" dirty="0" err="1"/>
              <a:t>dan</a:t>
            </a:r>
            <a:r>
              <a:rPr lang="en-US" sz="2200" b="1" dirty="0"/>
              <a:t> </a:t>
            </a:r>
            <a:r>
              <a:rPr lang="en-US" sz="2200" b="1" dirty="0" err="1"/>
              <a:t>kelas</a:t>
            </a:r>
            <a:r>
              <a:rPr lang="en-US" sz="2200" b="1" dirty="0"/>
              <a:t> </a:t>
            </a:r>
            <a:r>
              <a:rPr lang="en-US" sz="2200" b="1" dirty="0" err="1"/>
              <a:t>perawatan</a:t>
            </a:r>
            <a:endParaRPr lang="en-US" sz="2200" b="1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49D082D-7BD8-D84D-8A19-71B5A1BA8322}"/>
              </a:ext>
            </a:extLst>
          </p:cNvPr>
          <p:cNvSpPr txBox="1">
            <a:spLocks/>
          </p:cNvSpPr>
          <p:nvPr/>
        </p:nvSpPr>
        <p:spPr bwMode="auto">
          <a:xfrm>
            <a:off x="4787821" y="2982965"/>
            <a:ext cx="4320480" cy="3512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sz="2400" b="1" dirty="0" err="1"/>
              <a:t>Meminta</a:t>
            </a:r>
            <a:r>
              <a:rPr lang="en-US" sz="2400" b="1" dirty="0"/>
              <a:t> second opinion</a:t>
            </a:r>
          </a:p>
          <a:p>
            <a:pPr lvl="1"/>
            <a:r>
              <a:rPr lang="en-US" sz="2400" b="1" dirty="0" err="1"/>
              <a:t>Privasi</a:t>
            </a:r>
            <a:r>
              <a:rPr lang="en-US" sz="2400" b="1" dirty="0"/>
              <a:t> </a:t>
            </a:r>
            <a:r>
              <a:rPr lang="en-US" sz="2400" b="1" dirty="0" err="1"/>
              <a:t>dan</a:t>
            </a:r>
            <a:r>
              <a:rPr lang="en-US" sz="2400" b="1" dirty="0"/>
              <a:t> </a:t>
            </a:r>
            <a:r>
              <a:rPr lang="en-US" sz="2400" b="1" dirty="0" err="1"/>
              <a:t>kerahasiaan</a:t>
            </a:r>
            <a:endParaRPr lang="en-US" sz="2400" b="1" dirty="0"/>
          </a:p>
          <a:p>
            <a:pPr lvl="1"/>
            <a:r>
              <a:rPr lang="en-US" sz="2400" b="1" dirty="0" err="1"/>
              <a:t>Informasi</a:t>
            </a:r>
            <a:r>
              <a:rPr lang="en-US" sz="2400" b="1" dirty="0"/>
              <a:t> </a:t>
            </a:r>
            <a:r>
              <a:rPr lang="en-US" sz="2400" b="1" dirty="0" err="1"/>
              <a:t>kesehatannya</a:t>
            </a:r>
            <a:endParaRPr lang="en-US" sz="2400" b="1" dirty="0"/>
          </a:p>
          <a:p>
            <a:pPr lvl="1"/>
            <a:r>
              <a:rPr lang="en-US" sz="2400" b="1" dirty="0" err="1"/>
              <a:t>Memberi</a:t>
            </a:r>
            <a:r>
              <a:rPr lang="en-US" sz="2400" b="1" dirty="0"/>
              <a:t> </a:t>
            </a:r>
            <a:r>
              <a:rPr lang="en-US" sz="2400" b="1" dirty="0" err="1"/>
              <a:t>persetujuan</a:t>
            </a:r>
            <a:r>
              <a:rPr lang="en-US" sz="2400" b="1" dirty="0"/>
              <a:t> </a:t>
            </a:r>
            <a:r>
              <a:rPr lang="en-US" sz="2400" b="1" dirty="0" err="1"/>
              <a:t>atau</a:t>
            </a:r>
            <a:r>
              <a:rPr lang="en-US" sz="2400" b="1" dirty="0"/>
              <a:t> </a:t>
            </a:r>
            <a:r>
              <a:rPr lang="en-US" sz="2400" b="1" dirty="0" err="1"/>
              <a:t>menolak</a:t>
            </a:r>
            <a:endParaRPr lang="en-US" sz="2400" b="1" dirty="0"/>
          </a:p>
          <a:p>
            <a:pPr lvl="1"/>
            <a:r>
              <a:rPr lang="en-US" sz="2400" b="1" dirty="0" err="1"/>
              <a:t>Menggugat</a:t>
            </a:r>
            <a:r>
              <a:rPr lang="en-US" sz="2400" b="1" dirty="0"/>
              <a:t> </a:t>
            </a:r>
            <a:r>
              <a:rPr lang="en-US" sz="2400" b="1" dirty="0" err="1"/>
              <a:t>rumah</a:t>
            </a:r>
            <a:r>
              <a:rPr lang="en-US" sz="2400" b="1" dirty="0"/>
              <a:t> </a:t>
            </a:r>
            <a:r>
              <a:rPr lang="en-US" sz="2400" b="1" dirty="0" err="1"/>
              <a:t>sakit</a:t>
            </a:r>
            <a:endParaRPr lang="en-US" sz="2400" b="1" dirty="0"/>
          </a:p>
          <a:p>
            <a:pPr lvl="1"/>
            <a:r>
              <a:rPr lang="en-US" sz="2400" b="1" dirty="0" err="1"/>
              <a:t>Mengeluhkan</a:t>
            </a:r>
            <a:r>
              <a:rPr lang="en-US" sz="2400" b="1" dirty="0"/>
              <a:t> di media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9D9DCD0-4613-A940-88CF-CA81FFBFB3C2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Hak</a:t>
            </a:r>
            <a:r>
              <a:rPr lang="en-US" dirty="0">
                <a:solidFill>
                  <a:srgbClr val="000090"/>
                </a:solidFill>
              </a:rPr>
              <a:t> </a:t>
            </a:r>
            <a:r>
              <a:rPr lang="en-US" dirty="0" err="1">
                <a:solidFill>
                  <a:srgbClr val="000090"/>
                </a:solidFill>
              </a:rPr>
              <a:t>Pasien</a:t>
            </a:r>
            <a:endParaRPr lang="en-US" dirty="0">
              <a:solidFill>
                <a:srgbClr val="000090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53ACA76-88D8-B84C-AC83-41BF7D4758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6D515C-7051-214B-AC8D-C64FB65DF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68691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bg1"/>
                </a:solidFill>
              </a:rPr>
              <a:t>STANDAR HPK 1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00808"/>
            <a:ext cx="8229600" cy="4896544"/>
          </a:xfrm>
          <a:solidFill>
            <a:schemeClr val="bg1"/>
          </a:solidFill>
        </p:spPr>
        <p:txBody>
          <a:bodyPr/>
          <a:lstStyle/>
          <a:p>
            <a:r>
              <a:rPr lang="en-ID" dirty="0" err="1"/>
              <a:t>Rumah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asuhan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menghargai</a:t>
            </a:r>
            <a:r>
              <a:rPr lang="en-ID" dirty="0"/>
              <a:t> agama, </a:t>
            </a:r>
            <a:r>
              <a:rPr lang="en-ID" dirty="0" err="1"/>
              <a:t>keyakinan</a:t>
            </a:r>
            <a:r>
              <a:rPr lang="en-ID" dirty="0"/>
              <a:t> </a:t>
            </a:r>
            <a:r>
              <a:rPr lang="en-ID" dirty="0" err="1"/>
              <a:t>dan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pasien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merespons</a:t>
            </a:r>
            <a:r>
              <a:rPr lang="en-ID" dirty="0"/>
              <a:t> </a:t>
            </a:r>
            <a:r>
              <a:rPr lang="en-ID" dirty="0" err="1"/>
              <a:t>permintaan</a:t>
            </a:r>
            <a:r>
              <a:rPr lang="en-ID" dirty="0"/>
              <a:t> yang </a:t>
            </a:r>
            <a:r>
              <a:rPr lang="en-ID" dirty="0" err="1"/>
              <a:t>berkaitan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bimbingan</a:t>
            </a:r>
            <a:r>
              <a:rPr lang="en-ID" dirty="0"/>
              <a:t> </a:t>
            </a:r>
            <a:r>
              <a:rPr lang="en-ID" dirty="0" err="1"/>
              <a:t>kerohanian</a:t>
            </a:r>
            <a:r>
              <a:rPr lang="en-ID" dirty="0"/>
              <a:t>. (HPK 1.1)</a:t>
            </a:r>
          </a:p>
          <a:p>
            <a:pPr lvl="1"/>
            <a:r>
              <a:rPr lang="en-US" altLang="en-US" i="1" dirty="0" err="1">
                <a:solidFill>
                  <a:srgbClr val="C00000"/>
                </a:solidFill>
              </a:rPr>
              <a:t>Umumnya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hanya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merupakan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tanggungjawab</a:t>
            </a:r>
            <a:r>
              <a:rPr lang="en-US" altLang="en-US" i="1" dirty="0">
                <a:solidFill>
                  <a:srgbClr val="C00000"/>
                </a:solidFill>
              </a:rPr>
              <a:t> moral </a:t>
            </a:r>
            <a:r>
              <a:rPr lang="en-US" altLang="en-US" i="1" dirty="0" err="1">
                <a:solidFill>
                  <a:srgbClr val="C00000"/>
                </a:solidFill>
              </a:rPr>
              <a:t>untuk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dipenuhi</a:t>
            </a:r>
            <a:r>
              <a:rPr lang="en-US" altLang="en-US" i="1" dirty="0">
                <a:solidFill>
                  <a:srgbClr val="C00000"/>
                </a:solidFill>
              </a:rPr>
              <a:t>, </a:t>
            </a:r>
          </a:p>
          <a:p>
            <a:pPr lvl="1"/>
            <a:r>
              <a:rPr lang="en-US" altLang="en-US" i="1" dirty="0" err="1">
                <a:solidFill>
                  <a:srgbClr val="C00000"/>
                </a:solidFill>
              </a:rPr>
              <a:t>Penistaan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terhadap</a:t>
            </a:r>
            <a:r>
              <a:rPr lang="en-US" altLang="en-US" i="1" dirty="0">
                <a:solidFill>
                  <a:srgbClr val="C00000"/>
                </a:solidFill>
              </a:rPr>
              <a:t> agama </a:t>
            </a:r>
            <a:r>
              <a:rPr lang="en-US" altLang="en-US" i="1" dirty="0" err="1">
                <a:solidFill>
                  <a:srgbClr val="C00000"/>
                </a:solidFill>
              </a:rPr>
              <a:t>dapat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menjadi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perkara</a:t>
            </a:r>
            <a:r>
              <a:rPr lang="en-US" altLang="en-US" i="1" dirty="0">
                <a:solidFill>
                  <a:srgbClr val="C00000"/>
                </a:solidFill>
              </a:rPr>
              <a:t> </a:t>
            </a:r>
            <a:r>
              <a:rPr lang="en-US" altLang="en-US" i="1" dirty="0" err="1">
                <a:solidFill>
                  <a:srgbClr val="C00000"/>
                </a:solidFill>
              </a:rPr>
              <a:t>pidana</a:t>
            </a:r>
            <a:endParaRPr lang="en-US" altLang="en-US" i="1" dirty="0">
              <a:solidFill>
                <a:srgbClr val="C00000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C541C5-159E-BD48-AE98-A2AB3AD6BE47}"/>
              </a:ext>
            </a:extLst>
          </p:cNvPr>
          <p:cNvSpPr txBox="1">
            <a:spLocks/>
          </p:cNvSpPr>
          <p:nvPr/>
        </p:nvSpPr>
        <p:spPr>
          <a:xfrm>
            <a:off x="2299472" y="342188"/>
            <a:ext cx="6387327" cy="965954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90"/>
                </a:solidFill>
              </a:rPr>
              <a:t>Standar</a:t>
            </a:r>
            <a:r>
              <a:rPr lang="en-US" dirty="0">
                <a:solidFill>
                  <a:srgbClr val="000090"/>
                </a:solidFill>
              </a:rPr>
              <a:t> HPK 1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755D736-BF1D-CF48-B2DC-01D1B5A260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6416" y="360792"/>
            <a:ext cx="1063057" cy="947350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020A76D-EA57-A145-95B6-1B86D6BF39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86" y="342188"/>
            <a:ext cx="985667" cy="96595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8060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5780</TotalTime>
  <Words>2496</Words>
  <Application>Microsoft Office PowerPoint</Application>
  <PresentationFormat>On-screen Show (4:3)</PresentationFormat>
  <Paragraphs>295</Paragraphs>
  <Slides>50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61" baseType="lpstr">
      <vt:lpstr>Arial</vt:lpstr>
      <vt:lpstr>Arial Black</vt:lpstr>
      <vt:lpstr>Arial Rounded MT Bold</vt:lpstr>
      <vt:lpstr>Calibri</vt:lpstr>
      <vt:lpstr>Calisto MT</vt:lpstr>
      <vt:lpstr>Cooper Black</vt:lpstr>
      <vt:lpstr>Franklin Gothic Book</vt:lpstr>
      <vt:lpstr>Lucida Sans Unicode</vt:lpstr>
      <vt:lpstr>Tahoma</vt:lpstr>
      <vt:lpstr>Wingdings</vt:lpstr>
      <vt:lpstr>Office Theme</vt:lpstr>
      <vt:lpstr>PowerPoint Presentation</vt:lpstr>
      <vt:lpstr>Sistematika Bahasan</vt:lpstr>
      <vt:lpstr>Sengketa Di Rumah Sakit</vt:lpstr>
      <vt:lpstr>Pasien vs Rumah Sakit</vt:lpstr>
      <vt:lpstr>ILUSTRASI TUNTUTAN</vt:lpstr>
      <vt:lpstr>ILUSTRASI TUNTUTAN</vt:lpstr>
      <vt:lpstr>HAK PASIEN</vt:lpstr>
      <vt:lpstr>HAK PASIEN RUMAH SAKIT</vt:lpstr>
      <vt:lpstr>STANDAR HPK 1</vt:lpstr>
      <vt:lpstr>STANDAR HPK 2</vt:lpstr>
      <vt:lpstr>STANDAR HPK 3</vt:lpstr>
      <vt:lpstr>STANDAR HPK 4 &amp; 5</vt:lpstr>
      <vt:lpstr>STANDAR HPK 5</vt:lpstr>
      <vt:lpstr>STANDAR HPK 6</vt:lpstr>
      <vt:lpstr>STANDAR HPK 7 </vt:lpstr>
      <vt:lpstr>STANDAR HPK  8</vt:lpstr>
      <vt:lpstr>STANDAR HPK 8</vt:lpstr>
      <vt:lpstr>Malpraktik</vt:lpstr>
      <vt:lpstr>Kelalaian Medik</vt:lpstr>
      <vt:lpstr>Sistematika Bahasan</vt:lpstr>
      <vt:lpstr>Hak ganti rugi</vt:lpstr>
      <vt:lpstr>Pengecualian:</vt:lpstr>
      <vt:lpstr>Pengecualian?</vt:lpstr>
      <vt:lpstr>Tanggung Jawab Institusi</vt:lpstr>
      <vt:lpstr>Tanggungjawab Institusi</vt:lpstr>
      <vt:lpstr>ALASAN GUGATAN PERDATA</vt:lpstr>
      <vt:lpstr>ALASAN GUGATAN PERDATA</vt:lpstr>
      <vt:lpstr>Sistematika Bahasan</vt:lpstr>
      <vt:lpstr>Penyelesaian Sengketa</vt:lpstr>
      <vt:lpstr>Tanggungjawab Institusi</vt:lpstr>
      <vt:lpstr>Penyelesaian Sengketa</vt:lpstr>
      <vt:lpstr>Penyelesaian Sengketa</vt:lpstr>
      <vt:lpstr>Penyelesaian Sengketa</vt:lpstr>
      <vt:lpstr>Penyelesaian Sengketa</vt:lpstr>
      <vt:lpstr>Penyelesaian Sengketa</vt:lpstr>
      <vt:lpstr>Sistematik Bahasan</vt:lpstr>
      <vt:lpstr>    Analisis Medikolegal?</vt:lpstr>
      <vt:lpstr>ANALISIS MEDIKOLEGAL</vt:lpstr>
      <vt:lpstr>PowerPoint Presentation</vt:lpstr>
      <vt:lpstr>INTERNAL RESOLUTION  System thinking</vt:lpstr>
      <vt:lpstr>UU 36/2009</vt:lpstr>
      <vt:lpstr>UU 30/1999 Arbitrase &amp; APS</vt:lpstr>
      <vt:lpstr>UU 30/1999 Arbitrase &amp; APS</vt:lpstr>
      <vt:lpstr>Perma No 1 / 2008</vt:lpstr>
      <vt:lpstr>BPRS Provinsi</vt:lpstr>
      <vt:lpstr>BPRS Provinsi</vt:lpstr>
      <vt:lpstr>PowerPoint Presentation</vt:lpstr>
      <vt:lpstr>PowerPoint Presentation</vt:lpstr>
      <vt:lpstr>PROSES KONSILIASI</vt:lpstr>
      <vt:lpstr>Take Home Message</vt:lpstr>
    </vt:vector>
  </TitlesOfParts>
  <Company>Air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PERAN MEDIASI MENGHADAPI SENGKETA MEDIK DI RUMAH SAKIT</dc:title>
  <dc:creator>Mac Book</dc:creator>
  <cp:lastModifiedBy>Thoji</cp:lastModifiedBy>
  <cp:revision>47</cp:revision>
  <dcterms:created xsi:type="dcterms:W3CDTF">2014-02-01T13:23:21Z</dcterms:created>
  <dcterms:modified xsi:type="dcterms:W3CDTF">2019-07-21T02:39:07Z</dcterms:modified>
</cp:coreProperties>
</file>