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7" r:id="rId1"/>
  </p:sldMasterIdLst>
  <p:notesMasterIdLst>
    <p:notesMasterId r:id="rId26"/>
  </p:notesMasterIdLst>
  <p:sldIdLst>
    <p:sldId id="256" r:id="rId2"/>
    <p:sldId id="280" r:id="rId3"/>
    <p:sldId id="257" r:id="rId4"/>
    <p:sldId id="258" r:id="rId5"/>
    <p:sldId id="274" r:id="rId6"/>
    <p:sldId id="279" r:id="rId7"/>
    <p:sldId id="275" r:id="rId8"/>
    <p:sldId id="259" r:id="rId9"/>
    <p:sldId id="261" r:id="rId10"/>
    <p:sldId id="281" r:id="rId11"/>
    <p:sldId id="282" r:id="rId12"/>
    <p:sldId id="262" r:id="rId13"/>
    <p:sldId id="264" r:id="rId14"/>
    <p:sldId id="265" r:id="rId15"/>
    <p:sldId id="267" r:id="rId16"/>
    <p:sldId id="270" r:id="rId17"/>
    <p:sldId id="271" r:id="rId18"/>
    <p:sldId id="272" r:id="rId19"/>
    <p:sldId id="273" r:id="rId20"/>
    <p:sldId id="266" r:id="rId21"/>
    <p:sldId id="268" r:id="rId22"/>
    <p:sldId id="269" r:id="rId23"/>
    <p:sldId id="278" r:id="rId24"/>
    <p:sldId id="283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40A6D044-4087-40A7-9D89-07214C557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483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>
                <a:latin typeface="Arial" pitchFamily="34" charset="0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fi-FI" altLang="en-US"/>
              <a:t>Bab 2 Matematika Keuangan Edisi 3 - 2010</a:t>
            </a:r>
            <a:endParaRPr lang="en-US" alt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8ED6334-4814-454A-AE33-C56AF850E4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537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altLang="en-US"/>
              <a:t>Bab 2 Matematika Keuangan Edisi 3 - 2010</a:t>
            </a:r>
            <a:endParaRPr lang="en-US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838C5-17C3-4FD8-999A-7BB23A16C0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1030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altLang="en-US"/>
              <a:t>Bab 2 Matematika Keuangan Edisi 3 - 2010</a:t>
            </a:r>
            <a:endParaRPr lang="en-US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B3A1C-AC5E-474F-8F5F-2BD3B0C502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901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altLang="en-US"/>
              <a:t>Bab 2 Matematika Keuangan Edisi 3 - 2010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EB2A9-BC39-49C0-9877-3761553BD9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776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altLang="en-US"/>
              <a:t>Bab 2 Matematika Keuangan Edisi 3 - 2010</a:t>
            </a: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BF3C0-81AD-404E-8AA3-6E75AA9EBE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757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altLang="en-US"/>
              <a:t>Bab 2 Matematika Keuangan Edisi 3 - 2010</a:t>
            </a: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97974-2F85-4F59-AFB0-8A4F7201FD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763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altLang="en-US"/>
              <a:t>Bab 2 Matematika Keuangan Edisi 3 - 2010</a:t>
            </a:r>
            <a:endParaRPr lang="en-US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1DA13-109F-4E48-BF53-028F39B674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802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fi-FI" altLang="en-US"/>
              <a:t>Bab 2 Matematika Keuangan Edisi 3 - 2010</a:t>
            </a:r>
            <a:endParaRPr lang="en-US" alt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DFF2EDA-6705-4D78-A72A-D439BF3C17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19454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fi-FI" altLang="en-US"/>
              <a:t>Bab 2 Matematika Keuangan Edisi 3 - 2010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F9F55F-CE58-450F-ACBD-3183A2D2C4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42404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fi-FI" altLang="en-US"/>
              <a:t>Bab 2 Matematika Keuangan Edisi 3 - 2010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7A4D02F-EE7E-4B41-83F8-4E3F2320E7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1840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fi-FI" altLang="en-US"/>
              <a:t>Bab 2 Matematika Keuangan Edisi 3 - 2010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F1FD9C-E40D-4760-A92A-89F04CEC92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85733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altLang="en-US"/>
              <a:t>Bab 2 Matematika Keuangan Edisi 3 - 2010</a:t>
            </a:r>
            <a:endParaRPr lang="en-US" alt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1913-F094-446D-BFE7-ECBC1E6B8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3642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fi-FI" altLang="en-US"/>
              <a:t>Bab 2 Matematika Keuangan Edisi 3 - 2010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86E4D8-A6C3-4BCA-8D77-9031249A22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668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fi-FI" altLang="en-US"/>
              <a:t>Bab 2 Matematika Keuangan Edisi 3 - 2010</a:t>
            </a:r>
            <a:endParaRPr lang="en-US" alt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D54E73C-5ECB-41C5-93EC-1AFC34F42E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66514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6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  <a:extLst/>
          </a:lstStyle>
          <a:p>
            <a:pPr>
              <a:defRPr/>
            </a:pPr>
            <a:r>
              <a:rPr lang="fi-FI" altLang="en-US"/>
              <a:t>Bab 2 Matematika Keuangan Edisi 3 - 2010</a:t>
            </a:r>
            <a:endParaRPr lang="en-US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549362BF-7540-4061-B078-03F6CDC16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6" r:id="rId1"/>
    <p:sldLayoutId id="2147484102" r:id="rId2"/>
    <p:sldLayoutId id="2147484107" r:id="rId3"/>
    <p:sldLayoutId id="2147484108" r:id="rId4"/>
    <p:sldLayoutId id="2147484109" r:id="rId5"/>
    <p:sldLayoutId id="2147484110" r:id="rId6"/>
    <p:sldLayoutId id="2147484103" r:id="rId7"/>
    <p:sldLayoutId id="2147484111" r:id="rId8"/>
    <p:sldLayoutId id="2147484112" r:id="rId9"/>
    <p:sldLayoutId id="2147484104" r:id="rId10"/>
    <p:sldLayoutId id="2147484105" r:id="rId11"/>
    <p:sldLayoutId id="2147484113" r:id="rId12"/>
    <p:sldLayoutId id="2147484114" r:id="rId13"/>
    <p:sldLayoutId id="2147484115" r:id="rId1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3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857232"/>
            <a:ext cx="7772400" cy="1829761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dirty="0"/>
              <a:t>BAB 2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algn="ctr" eaLnBrk="1" hangingPunct="1"/>
            <a:r>
              <a:rPr lang="id-ID" b="1" smtClean="0">
                <a:latin typeface="Verdana" pitchFamily="34" charset="0"/>
              </a:rPr>
              <a:t>TINGKAT DISKON </a:t>
            </a:r>
          </a:p>
          <a:p>
            <a:pPr marR="0" algn="ctr" eaLnBrk="1" hangingPunct="1"/>
            <a:r>
              <a:rPr lang="id-ID" b="1" smtClean="0">
                <a:latin typeface="Verdana" pitchFamily="34" charset="0"/>
              </a:rPr>
              <a:t>DAN DISKON TUNAI</a:t>
            </a:r>
            <a:endParaRPr lang="en-US" b="1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1"/>
          <p:cNvSpPr>
            <a:spLocks noGrp="1"/>
          </p:cNvSpPr>
          <p:nvPr>
            <p:ph idx="1"/>
          </p:nvPr>
        </p:nvSpPr>
        <p:spPr>
          <a:xfrm>
            <a:off x="285750" y="1357313"/>
            <a:ext cx="8643938" cy="4357687"/>
          </a:xfrm>
        </p:spPr>
        <p:txBody>
          <a:bodyPr/>
          <a:lstStyle/>
          <a:p>
            <a:r>
              <a:rPr lang="id-ID" sz="2400" smtClean="0"/>
              <a:t>Untuk deposan atau investor, tingkat diskon 2% lebih menguntungkan daripada tingkat bunga 2%.</a:t>
            </a:r>
          </a:p>
          <a:p>
            <a:r>
              <a:rPr lang="id-ID" sz="2400" smtClean="0"/>
              <a:t>Karena itu, tingkat diskon 2% akan ekuivalen dengan tingkat bunga 2% lebih.</a:t>
            </a:r>
          </a:p>
          <a:p>
            <a:r>
              <a:rPr lang="id-ID" sz="2400" smtClean="0"/>
              <a:t>Sebaliknya, tingkat bunga 2% akan memberikan </a:t>
            </a:r>
            <a:r>
              <a:rPr lang="id-ID" sz="2400" i="1" smtClean="0"/>
              <a:t>yield</a:t>
            </a:r>
            <a:r>
              <a:rPr lang="id-ID" sz="2400" smtClean="0"/>
              <a:t> yang sama dengan tingkat diskon di bawah 2% untuk waktu yang sama.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0034" y="274638"/>
            <a:ext cx="8358246" cy="654032"/>
          </a:xfrm>
        </p:spPr>
        <p:txBody>
          <a:bodyPr/>
          <a:lstStyle/>
          <a:p>
            <a:pPr algn="ctr">
              <a:defRPr/>
            </a:pPr>
            <a:r>
              <a:rPr lang="id-ID" sz="3200" dirty="0" smtClean="0"/>
              <a:t>Pilih Tingkat Bunga atau Tingkat Diskon</a:t>
            </a:r>
            <a:r>
              <a:rPr lang="en-US" sz="3200" dirty="0" smtClean="0"/>
              <a:t>?</a:t>
            </a:r>
            <a:endParaRPr lang="id-ID" sz="3200" dirty="0"/>
          </a:p>
        </p:txBody>
      </p:sp>
      <p:sp>
        <p:nvSpPr>
          <p:cNvPr id="28676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4286250" y="6408738"/>
            <a:ext cx="2643188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id-ID" altLang="en-US" dirty="0">
                <a:latin typeface="Arial" charset="0"/>
              </a:rPr>
              <a:t>Bab 2 Matematika Keuangan Edisi </a:t>
            </a:r>
            <a:r>
              <a:rPr lang="en-US" altLang="en-US" dirty="0">
                <a:latin typeface="Arial" charset="0"/>
              </a:rPr>
              <a:t>3 - 2010</a:t>
            </a:r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6AE598C-7FD8-42DF-8F95-B420BBE022C0}" type="slidenum">
              <a:rPr lang="en-US" altLang="en-US" smtClean="0">
                <a:latin typeface="Arial" charset="0"/>
              </a:rPr>
              <a:pPr>
                <a:defRPr/>
              </a:pPr>
              <a:t>10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4929187"/>
          </a:xfrm>
        </p:spPr>
        <p:txBody>
          <a:bodyPr/>
          <a:lstStyle/>
          <a:p>
            <a:pPr algn="just"/>
            <a:r>
              <a:rPr lang="id-ID" sz="2800" smtClean="0"/>
              <a:t>Untuk tujuan mencari ekuivalensi ini, kita mempunyai 2 persamaan yang dapat digunakan yaitu mencari </a:t>
            </a:r>
            <a:r>
              <a:rPr lang="id-ID" sz="2800" i="1" smtClean="0"/>
              <a:t>d</a:t>
            </a:r>
            <a:r>
              <a:rPr lang="id-ID" sz="2800" smtClean="0"/>
              <a:t> yang ekuivalen diberikan </a:t>
            </a:r>
            <a:r>
              <a:rPr lang="id-ID" sz="2800" i="1" smtClean="0"/>
              <a:t>r</a:t>
            </a:r>
            <a:r>
              <a:rPr lang="id-ID" sz="2800" smtClean="0"/>
              <a:t> dan </a:t>
            </a:r>
            <a:r>
              <a:rPr lang="id-ID" sz="2800" i="1" smtClean="0"/>
              <a:t>t</a:t>
            </a:r>
            <a:r>
              <a:rPr lang="id-ID" sz="2800" smtClean="0"/>
              <a:t> dan mencari </a:t>
            </a:r>
            <a:r>
              <a:rPr lang="id-ID" sz="2800" i="1" smtClean="0"/>
              <a:t>r</a:t>
            </a:r>
            <a:r>
              <a:rPr lang="id-ID" sz="2800" smtClean="0"/>
              <a:t> yang ekuivalen diberikan </a:t>
            </a:r>
            <a:r>
              <a:rPr lang="id-ID" sz="2800" i="1" smtClean="0"/>
              <a:t>d</a:t>
            </a:r>
            <a:r>
              <a:rPr lang="id-ID" sz="2800" smtClean="0"/>
              <a:t> dan </a:t>
            </a:r>
            <a:r>
              <a:rPr lang="id-ID" sz="2800" i="1" smtClean="0"/>
              <a:t>t</a:t>
            </a:r>
            <a:r>
              <a:rPr lang="id-ID" sz="2800" smtClean="0"/>
              <a:t>.</a:t>
            </a:r>
          </a:p>
          <a:p>
            <a:pPr algn="just"/>
            <a:r>
              <a:rPr lang="id-ID" sz="2800" smtClean="0"/>
              <a:t>Untungnya, tingkat bunga dan tingkat diskon berarti sama untuk jangka panjang seperti dalam evaluasi proyek, penganggaran modal, dan valuasi saham dan obligasi.</a:t>
            </a:r>
          </a:p>
          <a:p>
            <a:endParaRPr lang="th-TH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3049587" cy="365125"/>
          </a:xfrm>
        </p:spPr>
        <p:txBody>
          <a:bodyPr/>
          <a:lstStyle/>
          <a:p>
            <a:pPr>
              <a:defRPr/>
            </a:pPr>
            <a:r>
              <a:rPr lang="en-US" altLang="en-US" dirty="0" err="1"/>
              <a:t>Bab</a:t>
            </a:r>
            <a:r>
              <a:rPr lang="en-US" altLang="en-US" dirty="0"/>
              <a:t> 2 </a:t>
            </a:r>
            <a:r>
              <a:rPr lang="en-US" altLang="en-US" dirty="0" err="1"/>
              <a:t>Matematika</a:t>
            </a:r>
            <a:r>
              <a:rPr lang="en-US" altLang="en-US" dirty="0"/>
              <a:t> </a:t>
            </a:r>
            <a:r>
              <a:rPr lang="en-US" altLang="en-US" dirty="0" err="1"/>
              <a:t>Keuangan</a:t>
            </a:r>
            <a:r>
              <a:rPr lang="en-US" altLang="en-US" dirty="0"/>
              <a:t> </a:t>
            </a:r>
            <a:r>
              <a:rPr lang="en-US" altLang="en-US" dirty="0" err="1"/>
              <a:t>Edisi</a:t>
            </a:r>
            <a:r>
              <a:rPr lang="en-US" altLang="en-US" dirty="0"/>
              <a:t> 3 - 2010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B75199-5B60-4BD0-8D89-DF9278DB5D07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/>
              <a:t>Contoh 2.5</a:t>
            </a: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12875"/>
            <a:ext cx="8362950" cy="21605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id-ID" sz="2000" smtClean="0"/>
              <a:t>	</a:t>
            </a:r>
            <a:r>
              <a:rPr lang="id-ID" sz="2300" smtClean="0"/>
              <a:t>Jika diketahui tingkat diskon sebuah bank adalah 9%, berapakah tingkat bunga yang ekuivalen untuk </a:t>
            </a:r>
            <a:r>
              <a:rPr lang="id-ID" sz="2300" i="1" smtClean="0"/>
              <a:t>t</a:t>
            </a:r>
            <a:r>
              <a:rPr lang="id-ID" sz="2300" smtClean="0"/>
              <a:t> = 1?</a:t>
            </a:r>
          </a:p>
          <a:p>
            <a:pPr eaLnBrk="1" hangingPunct="1">
              <a:buFont typeface="Wingdings" pitchFamily="2" charset="2"/>
              <a:buNone/>
            </a:pPr>
            <a:endParaRPr lang="id-ID" sz="15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300" smtClean="0"/>
              <a:t>	</a:t>
            </a:r>
            <a:r>
              <a:rPr lang="id-ID" sz="2300" smtClean="0"/>
              <a:t>Jawab:</a:t>
            </a:r>
            <a:endParaRPr lang="en-US" sz="2300" smtClean="0"/>
          </a:p>
        </p:txBody>
      </p:sp>
      <p:graphicFrame>
        <p:nvGraphicFramePr>
          <p:cNvPr id="23556" name="Object 5"/>
          <p:cNvGraphicFramePr>
            <a:graphicFrameLocks noChangeAspect="1"/>
          </p:cNvGraphicFramePr>
          <p:nvPr>
            <p:ph sz="quarter" idx="2"/>
          </p:nvPr>
        </p:nvGraphicFramePr>
        <p:xfrm>
          <a:off x="2484438" y="3068638"/>
          <a:ext cx="4102100" cy="215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Equation" r:id="rId3" imgW="1473200" imgH="774700" progId="Equation.3">
                  <p:embed/>
                </p:oleObj>
              </mc:Choice>
              <mc:Fallback>
                <p:oleObj name="Equation" r:id="rId3" imgW="1473200" imgH="774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3068638"/>
                        <a:ext cx="4102100" cy="2157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Footer Placeholder 6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fi-FI" altLang="en-US">
                <a:latin typeface="Arial" charset="0"/>
              </a:rPr>
              <a:t>Bab 2 Matematika Keuangan Edisi 3 - 2010</a:t>
            </a:r>
            <a:endParaRPr lang="en-US" altLang="en-US">
              <a:latin typeface="Arial" charset="0"/>
            </a:endParaRPr>
          </a:p>
        </p:txBody>
      </p:sp>
      <p:sp>
        <p:nvSpPr>
          <p:cNvPr id="6150" name="Slide Number Placeholder 7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03D7B92-8CCD-470A-BA7D-BF9030C7C72C}" type="slidenum">
              <a:rPr lang="en-US" altLang="en-US" smtClean="0">
                <a:latin typeface="Arial" charset="0"/>
              </a:rPr>
              <a:pPr>
                <a:defRPr/>
              </a:pPr>
              <a:t>12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/>
              <a:t>Contoh 2.6</a:t>
            </a: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12875"/>
            <a:ext cx="8362950" cy="2160588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id-ID" sz="2000" smtClean="0"/>
              <a:t>	</a:t>
            </a:r>
            <a:r>
              <a:rPr lang="id-ID" sz="2300" smtClean="0"/>
              <a:t>Jika diketahui tingkat bunga sebuah bank adalah 10%, berapakah tingkat diskon yang ekuivalen untuk periode 6 bulan?</a:t>
            </a:r>
          </a:p>
          <a:p>
            <a:pPr algn="just" eaLnBrk="1" hangingPunct="1">
              <a:buFont typeface="Wingdings" pitchFamily="2" charset="2"/>
              <a:buNone/>
            </a:pPr>
            <a:endParaRPr lang="id-ID" sz="1500" smtClean="0"/>
          </a:p>
          <a:p>
            <a:pPr algn="just" eaLnBrk="1" hangingPunct="1">
              <a:buFont typeface="Wingdings" pitchFamily="2" charset="2"/>
              <a:buNone/>
            </a:pPr>
            <a:r>
              <a:rPr lang="id-ID" sz="2300" smtClean="0"/>
              <a:t>	Jawab:</a:t>
            </a:r>
            <a:endParaRPr lang="en-US" sz="2300" smtClean="0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589213" y="3502025"/>
          <a:ext cx="42545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3" name="Equation" r:id="rId3" imgW="1701800" imgH="812800" progId="Equation.3">
                  <p:embed/>
                </p:oleObj>
              </mc:Choice>
              <mc:Fallback>
                <p:oleObj name="Equation" r:id="rId3" imgW="1701800" imgH="812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9213" y="3502025"/>
                        <a:ext cx="4254500" cy="203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Footer Placeholder 6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>
                <a:latin typeface="Arial" charset="0"/>
              </a:rPr>
              <a:t>Bab 2 Matematika Keuangan Edisi 3 - 2010</a:t>
            </a:r>
          </a:p>
        </p:txBody>
      </p:sp>
      <p:sp>
        <p:nvSpPr>
          <p:cNvPr id="7174" name="Slide Number Placeholder 7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FD321C7-5E04-4AE6-B0D7-7B2A3204A6AD}" type="slidenum">
              <a:rPr lang="en-US" altLang="en-US" smtClean="0">
                <a:latin typeface="Arial" charset="0"/>
              </a:rPr>
              <a:pPr>
                <a:defRPr/>
              </a:pPr>
              <a:t>13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d-ID" sz="2600" smtClean="0"/>
              <a:t>Wesel atau </a:t>
            </a:r>
            <a:r>
              <a:rPr lang="id-ID" sz="2600" i="1" smtClean="0"/>
              <a:t>promissory notes</a:t>
            </a:r>
            <a:r>
              <a:rPr lang="id-ID" sz="2600" smtClean="0"/>
              <a:t> adalah janji tertulis seorang debitor (pembuat wesel) untuk membayar sejumlah uang kepada atau atas perintah dari kreditor (penerima wesel), dengan atau tanpa bunga, pada tanggal tertentu.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d-ID" i="1" smtClean="0"/>
              <a:t>interest bearing notes</a:t>
            </a:r>
            <a:r>
              <a:rPr lang="id-ID" smtClean="0"/>
              <a:t> </a:t>
            </a:r>
            <a:r>
              <a:rPr lang="id-ID" smtClean="0">
                <a:sym typeface="Wingdings" pitchFamily="2" charset="2"/>
              </a:rPr>
              <a:t> wesel yang mengandung bunga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d-ID" i="1" smtClean="0"/>
              <a:t>non-interest bearing notes</a:t>
            </a:r>
            <a:r>
              <a:rPr lang="id-ID" smtClean="0"/>
              <a:t> </a:t>
            </a:r>
            <a:r>
              <a:rPr lang="id-ID" smtClean="0">
                <a:sym typeface="Wingdings" pitchFamily="2" charset="2"/>
              </a:rPr>
              <a:t> wesel yang tidak berbunga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sz="2600" smtClean="0"/>
              <a:t>	Wesel dapat dijual sebelum tanggal jatuh temponya tiba.</a:t>
            </a:r>
            <a:endParaRPr lang="en-US" sz="2600" smtClean="0"/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00500" y="6286500"/>
            <a:ext cx="2730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>
                <a:latin typeface="Arial" charset="0"/>
              </a:rPr>
              <a:t>Bab 2 Matematika Keuangan Edisi 3 - 2010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3CED73D-4296-4257-A1F2-B14C239C2511}" type="slidenum">
              <a:rPr lang="en-US" altLang="en-US" smtClean="0">
                <a:latin typeface="Arial" charset="0"/>
              </a:rPr>
              <a:pPr>
                <a:defRPr/>
              </a:pPr>
              <a:t>14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/>
              <a:t>WESEL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5230812"/>
          </a:xfrm>
        </p:spPr>
        <p:txBody>
          <a:bodyPr/>
          <a:lstStyle/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sz="2100" smtClean="0"/>
              <a:t>	</a:t>
            </a:r>
            <a:r>
              <a:rPr lang="id-ID" sz="2400" smtClean="0"/>
              <a:t>Wesel senilai Rp 100.000.000 dengan bunga 11% yang ditandatangani Tuan Achmad pada tanggal 1 Juli 2005 dijual oleh Tuan Bachtiar kepada Bank AAA dengan menggunakan tingkat diskon 15% pada tanggal 1 Agustus 2005. Jika wesel tersebut akan jatuh tempo pada tanggal 30 Agustus 2005, hitunglah:</a:t>
            </a: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AutoNum type="alphaLcPeriod"/>
            </a:pPr>
            <a:r>
              <a:rPr lang="id-ID" sz="2400" smtClean="0"/>
              <a:t>Berapa yang akan diterima oleh Tuan Bachtiar?</a:t>
            </a: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AutoNum type="alphaLcPeriod"/>
            </a:pPr>
            <a:r>
              <a:rPr lang="id-ID" sz="2400" smtClean="0"/>
              <a:t>Berapa tingkat bunga yang akan diterima oleh bank atas investasinya dalam wesel di atas jika wesel tersebut dipegang hingga tanggal jatuh tempo</a:t>
            </a:r>
            <a:r>
              <a:rPr lang="en-US" sz="2400" smtClean="0"/>
              <a:t>?</a:t>
            </a:r>
            <a:endParaRPr lang="id-ID" sz="2400" smtClean="0"/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AutoNum type="alphaLcPeriod"/>
            </a:pPr>
            <a:r>
              <a:rPr lang="id-ID" sz="2400" smtClean="0"/>
              <a:t>Berapa tingkat bunga yang didapat Tuan Bachtiar ketika ia menjualnya pada tanggal 1 Agustus 2005?</a:t>
            </a:r>
            <a:endParaRPr lang="en-US" sz="2400" smtClean="0"/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3929063" y="6408738"/>
            <a:ext cx="2801937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>
                <a:latin typeface="Arial" charset="0"/>
              </a:rPr>
              <a:t>Bab 2 Matematika Keuangan Edisi 3 - 2010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1045BBA-3433-429D-AB3E-51519C0FDE43}" type="slidenum">
              <a:rPr lang="en-US" altLang="en-US" smtClean="0">
                <a:latin typeface="Arial" charset="0"/>
              </a:rPr>
              <a:pPr>
                <a:defRPr/>
              </a:pPr>
              <a:t>15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/>
              <a:t>Contoh 2.7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4071938" y="6408738"/>
            <a:ext cx="2659062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>
                <a:latin typeface="Arial" charset="0"/>
              </a:rPr>
              <a:t>Bab 2 Matematika Keuangan Edisi 3 - 2010</a:t>
            </a:r>
          </a:p>
        </p:txBody>
      </p:sp>
      <p:sp>
        <p:nvSpPr>
          <p:cNvPr id="8196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AD1C8BA-1AB3-4889-98B1-C33E466FF69B}" type="slidenum">
              <a:rPr lang="en-US" altLang="en-US" smtClean="0">
                <a:latin typeface="Arial" charset="0"/>
              </a:rPr>
              <a:pPr>
                <a:defRPr/>
              </a:pPr>
              <a:t>16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55304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708025" y="274638"/>
            <a:ext cx="8435975" cy="16414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3800" dirty="0"/>
              <a:t>Jawab:</a:t>
            </a:r>
            <a:br>
              <a:rPr lang="id-ID" sz="3800" dirty="0"/>
            </a:br>
            <a:r>
              <a:rPr lang="id-ID" sz="1500" dirty="0"/>
              <a:t/>
            </a:r>
            <a:br>
              <a:rPr lang="id-ID" sz="1500" dirty="0"/>
            </a:br>
            <a:r>
              <a:rPr lang="id-ID" sz="2400" dirty="0">
                <a:solidFill>
                  <a:schemeClr val="tx1"/>
                </a:solidFill>
                <a:latin typeface="Arial" pitchFamily="34" charset="0"/>
              </a:rPr>
              <a:t>Pertama kita perlu membuat diagram waktu dan nilai sebagai berikut:</a:t>
            </a:r>
            <a:endParaRPr lang="en-US" sz="2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th-TH">
              <a:cs typeface="Cordia New" pitchFamily="34" charset="-34"/>
            </a:endParaRPr>
          </a:p>
        </p:txBody>
      </p:sp>
      <p:sp>
        <p:nvSpPr>
          <p:cNvPr id="27654" name="Rectangle 7"/>
          <p:cNvSpPr>
            <a:spLocks noChangeArrowheads="1"/>
          </p:cNvSpPr>
          <p:nvPr/>
        </p:nvSpPr>
        <p:spPr bwMode="auto">
          <a:xfrm>
            <a:off x="0" y="2528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th-TH">
              <a:cs typeface="Cordia New" pitchFamily="34" charset="-34"/>
            </a:endParaRPr>
          </a:p>
        </p:txBody>
      </p:sp>
      <p:graphicFrame>
        <p:nvGraphicFramePr>
          <p:cNvPr id="27655" name="Object 6"/>
          <p:cNvGraphicFramePr>
            <a:graphicFrameLocks noChangeAspect="1"/>
          </p:cNvGraphicFramePr>
          <p:nvPr/>
        </p:nvGraphicFramePr>
        <p:xfrm>
          <a:off x="71438" y="2133600"/>
          <a:ext cx="8964612" cy="367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" name="Visio" r:id="rId3" imgW="5586984" imgH="1918716" progId="Visio.Drawing.11">
                  <p:embed/>
                </p:oleObj>
              </mc:Choice>
              <mc:Fallback>
                <p:oleObj name="Visio" r:id="rId3" imgW="5586984" imgH="1918716" progId="Visio.Drawing.11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8" y="2133600"/>
                        <a:ext cx="8964612" cy="367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4000500" y="6408738"/>
            <a:ext cx="2730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l">
              <a:defRPr/>
            </a:pPr>
            <a:r>
              <a:rPr lang="en-US" altLang="en-US">
                <a:latin typeface="Arial" charset="0"/>
              </a:rPr>
              <a:t>Bab 2 Matematika Keuangan Edisi 3 - 2010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1886CC2-A12D-4A10-A9AB-ED573A74899C}" type="slidenum">
              <a:rPr lang="en-US" altLang="en-US" smtClean="0">
                <a:latin typeface="Arial" charset="0"/>
              </a:rPr>
              <a:pPr>
                <a:defRPr/>
              </a:pPr>
              <a:t>17</a:t>
            </a:fld>
            <a:endParaRPr lang="en-US" altLang="en-US" smtClean="0">
              <a:latin typeface="Arial" charset="0"/>
            </a:endParaRP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198563" y="827088"/>
          <a:ext cx="7124700" cy="485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Equation" r:id="rId3" imgW="3175000" imgH="2108200" progId="Equation.DSMT4">
                  <p:embed/>
                </p:oleObj>
              </mc:Choice>
              <mc:Fallback>
                <p:oleObj name="Equation" r:id="rId3" imgW="3175000" imgH="210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563" y="827088"/>
                        <a:ext cx="7124700" cy="485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Object 4"/>
          <p:cNvGraphicFramePr>
            <a:graphicFrameLocks noChangeAspect="1"/>
          </p:cNvGraphicFramePr>
          <p:nvPr>
            <p:ph idx="1"/>
          </p:nvPr>
        </p:nvGraphicFramePr>
        <p:xfrm>
          <a:off x="1068388" y="2533650"/>
          <a:ext cx="7578725" cy="369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2" name="Equation" r:id="rId3" imgW="3911600" imgH="1905000" progId="Equation.3">
                  <p:embed/>
                </p:oleObj>
              </mc:Choice>
              <mc:Fallback>
                <p:oleObj name="Equation" r:id="rId3" imgW="3911600" imgH="1905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8" y="2533650"/>
                        <a:ext cx="7578725" cy="369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3571875" y="6492875"/>
            <a:ext cx="2643188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>
                <a:latin typeface="Arial" charset="0"/>
              </a:rPr>
              <a:t>Bab 2 Matematika Keuangan Edisi 3 - 2010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2EE088B-6BA7-4F40-8E73-9BECC6302F26}" type="slidenum">
              <a:rPr lang="en-US" altLang="en-US" smtClean="0">
                <a:latin typeface="Arial" charset="0"/>
              </a:rPr>
              <a:pPr>
                <a:defRPr/>
              </a:pPr>
              <a:t>18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4638"/>
            <a:ext cx="8569325" cy="2290762"/>
          </a:xfrm>
        </p:spPr>
        <p:txBody>
          <a:bodyPr>
            <a:normAutofit fontScale="90000"/>
          </a:bodyPr>
          <a:lstStyle/>
          <a:p>
            <a:pPr marL="647700" indent="-647700" eaLnBrk="1" fontAlgn="auto" hangingPunct="1">
              <a:spcAft>
                <a:spcPts val="0"/>
              </a:spcAft>
              <a:buFontTx/>
              <a:buAutoNum type="alphaLcPeriod" startAt="2"/>
              <a:defRPr/>
            </a:pPr>
            <a:r>
              <a:rPr lang="id-ID" sz="2200" b="0" dirty="0">
                <a:solidFill>
                  <a:schemeClr val="tx1"/>
                </a:solidFill>
                <a:latin typeface="Arial" pitchFamily="34" charset="0"/>
              </a:rPr>
              <a:t>Bank akan memperoleh Rp 1.213.330,8 (Rp 101.808.219,2 – Rp 100.594.888,4) untuk investasi sebesar Rp 100.594.888,4 selama  29 hari.</a:t>
            </a:r>
            <a:br>
              <a:rPr lang="id-ID" sz="2200" b="0" dirty="0">
                <a:solidFill>
                  <a:schemeClr val="tx1"/>
                </a:solidFill>
                <a:latin typeface="Arial" pitchFamily="34" charset="0"/>
              </a:rPr>
            </a:br>
            <a:r>
              <a:rPr lang="id-ID" sz="2200" b="0" dirty="0">
                <a:solidFill>
                  <a:schemeClr val="tx1"/>
                </a:solidFill>
                <a:latin typeface="Arial" pitchFamily="34" charset="0"/>
              </a:rPr>
              <a:t>Jadi:</a:t>
            </a:r>
            <a:br>
              <a:rPr lang="id-ID" sz="2200" b="0" dirty="0">
                <a:solidFill>
                  <a:schemeClr val="tx1"/>
                </a:solidFill>
                <a:latin typeface="Arial" pitchFamily="34" charset="0"/>
              </a:rPr>
            </a:br>
            <a:r>
              <a:rPr lang="id-ID" sz="2200" b="0" dirty="0">
                <a:solidFill>
                  <a:schemeClr val="tx1"/>
                </a:solidFill>
                <a:latin typeface="Arial" pitchFamily="34" charset="0"/>
              </a:rPr>
              <a:t>		P	= Rp 100.594.888,4</a:t>
            </a:r>
            <a:br>
              <a:rPr lang="id-ID" sz="2200" b="0" dirty="0">
                <a:solidFill>
                  <a:schemeClr val="tx1"/>
                </a:solidFill>
                <a:latin typeface="Arial" pitchFamily="34" charset="0"/>
              </a:rPr>
            </a:br>
            <a:r>
              <a:rPr lang="id-ID" sz="2200" b="0" dirty="0">
                <a:solidFill>
                  <a:schemeClr val="tx1"/>
                </a:solidFill>
                <a:latin typeface="Arial" pitchFamily="34" charset="0"/>
              </a:rPr>
              <a:t>		SI	= Rp 1.213.330,8 </a:t>
            </a:r>
            <a:br>
              <a:rPr lang="id-ID" sz="2200" b="0" dirty="0">
                <a:solidFill>
                  <a:schemeClr val="tx1"/>
                </a:solidFill>
                <a:latin typeface="Arial" pitchFamily="34" charset="0"/>
              </a:rPr>
            </a:br>
            <a:r>
              <a:rPr lang="id-ID" sz="2200" b="0" dirty="0">
                <a:solidFill>
                  <a:schemeClr val="tx1"/>
                </a:solidFill>
                <a:latin typeface="Arial" pitchFamily="34" charset="0"/>
              </a:rPr>
              <a:t>		t	= 29 hari</a:t>
            </a:r>
            <a:endParaRPr lang="en-US" sz="2200" b="0" dirty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Object 4"/>
          <p:cNvGraphicFramePr>
            <a:graphicFrameLocks noChangeAspect="1"/>
          </p:cNvGraphicFramePr>
          <p:nvPr>
            <p:ph idx="1"/>
          </p:nvPr>
        </p:nvGraphicFramePr>
        <p:xfrm>
          <a:off x="2051050" y="2781300"/>
          <a:ext cx="4105275" cy="2727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6" name="Equation" r:id="rId3" imgW="1816100" imgH="1206500" progId="Equation.3">
                  <p:embed/>
                </p:oleObj>
              </mc:Choice>
              <mc:Fallback>
                <p:oleObj name="Equation" r:id="rId3" imgW="1816100" imgH="1206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781300"/>
                        <a:ext cx="4105275" cy="2727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00500" y="6408738"/>
            <a:ext cx="2730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>
                <a:latin typeface="Arial" charset="0"/>
              </a:rPr>
              <a:t>Bab 2 Matematika Keuangan Edisi 3 - 2010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25D2103-6AB1-4A5F-9B5F-3F3C75B0BEE3}" type="slidenum">
              <a:rPr lang="en-US" altLang="en-US" smtClean="0">
                <a:latin typeface="Arial" charset="0"/>
              </a:rPr>
              <a:pPr>
                <a:defRPr/>
              </a:pPr>
              <a:t>19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125538"/>
            <a:ext cx="8229600" cy="1143000"/>
          </a:xfrm>
        </p:spPr>
        <p:txBody>
          <a:bodyPr>
            <a:normAutofit fontScale="90000"/>
          </a:bodyPr>
          <a:lstStyle/>
          <a:p>
            <a:pPr marL="723900" indent="-723900" algn="just" eaLnBrk="1" fontAlgn="auto" hangingPunct="1">
              <a:spcAft>
                <a:spcPts val="0"/>
              </a:spcAft>
              <a:buFontTx/>
              <a:buAutoNum type="alphaLcPeriod" startAt="3"/>
              <a:defRPr/>
            </a:pPr>
            <a:r>
              <a:rPr lang="id-ID" sz="2400" b="0" dirty="0">
                <a:solidFill>
                  <a:schemeClr val="tx1"/>
                </a:solidFill>
                <a:latin typeface="Arial" pitchFamily="34" charset="0"/>
              </a:rPr>
              <a:t>Tuan Bachtiar mendapatkan bunga sebesar Rp 594.888,4 untuk investasi Rp 100.000.000 selama 31 hari. Tingkat bunga yang ia dapatkan adalah:</a:t>
            </a:r>
            <a:endParaRPr lang="en-US" sz="2400" b="0" dirty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805362"/>
          </a:xfrm>
        </p:spPr>
        <p:txBody>
          <a:bodyPr/>
          <a:lstStyle/>
          <a:p>
            <a:pPr algn="just"/>
            <a:r>
              <a:rPr lang="id-ID" smtClean="0"/>
              <a:t>Contoh aset finansial yang menggunakan tingkat bunga adalah deposito yaitu:</a:t>
            </a:r>
          </a:p>
          <a:p>
            <a:pPr lvl="1" algn="just">
              <a:buFont typeface="Verdana" pitchFamily="34" charset="0"/>
              <a:buNone/>
            </a:pPr>
            <a:r>
              <a:rPr lang="id-ID" smtClean="0"/>
              <a:t>	Setor Rp 100 juta untuk memperoleh Rp 102 juta saat jatuh tempo (memperoleh tingkat bunga 2% yang dihitung dari nilai awal)</a:t>
            </a:r>
            <a:r>
              <a:rPr lang="en-US" smtClean="0"/>
              <a:t>.</a:t>
            </a:r>
            <a:endParaRPr lang="id-ID" smtClean="0"/>
          </a:p>
          <a:p>
            <a:pPr algn="just"/>
            <a:r>
              <a:rPr lang="id-ID" smtClean="0"/>
              <a:t>Contoh aset finansial yang menggunakan tingkat bunga adalah sertifikat deposito, SBI, dan wesel yang didiskontokan yaitu:</a:t>
            </a:r>
          </a:p>
          <a:p>
            <a:pPr lvl="1" algn="just">
              <a:buFont typeface="Verdana" pitchFamily="34" charset="0"/>
              <a:buNone/>
            </a:pPr>
            <a:r>
              <a:rPr lang="id-ID" smtClean="0"/>
              <a:t>	Cukup menyetor Rp 98 juta untuk menjadi Rp 100 juta saat jatuh tempo (memperoleh tingkat diskon 2% yang dihitung dari saldo akhir)</a:t>
            </a:r>
            <a:r>
              <a:rPr lang="en-US" smtClean="0"/>
              <a:t>.</a:t>
            </a:r>
            <a:endParaRPr lang="id-ID" smtClean="0"/>
          </a:p>
          <a:p>
            <a:endParaRPr lang="id-ID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d-ID" dirty="0" smtClean="0"/>
              <a:t>Perbedaan Tingkat Bunga dan Tingkat Diskon</a:t>
            </a:r>
            <a:endParaRPr lang="id-ID" dirty="0"/>
          </a:p>
        </p:txBody>
      </p:sp>
      <p:sp>
        <p:nvSpPr>
          <p:cNvPr id="25604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4000500" y="6408738"/>
            <a:ext cx="2730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fi-FI" altLang="en-US">
                <a:latin typeface="Arial" charset="0"/>
              </a:rPr>
              <a:t>Bab 2 Matematika Keuangan Edisi 3 - 2010</a:t>
            </a:r>
            <a:endParaRPr lang="en-US" altLang="en-US" dirty="0">
              <a:latin typeface="Arial" charset="0"/>
            </a:endParaRPr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1A8AABA-1A2F-45C4-B654-6BB2E715A826}" type="slidenum">
              <a:rPr lang="en-US" altLang="en-US" smtClean="0">
                <a:latin typeface="Arial" charset="0"/>
              </a:rPr>
              <a:pPr>
                <a:defRPr/>
              </a:pPr>
              <a:t>2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143000"/>
            <a:ext cx="8229600" cy="5357813"/>
          </a:xfrm>
        </p:spPr>
        <p:txBody>
          <a:bodyPr/>
          <a:lstStyle/>
          <a:p>
            <a:pPr algn="just" eaLnBrk="1" hangingPunct="1"/>
            <a:r>
              <a:rPr lang="id-ID" sz="2600" smtClean="0"/>
              <a:t>Untuk mendorong pembayaran yang lebih cepat, produsen dan pedagang grosir menawarkan potongan tunai untuk pembayaran jauh sebelum tanggal jatuh tempo, yang dinyatakan dalam termin kredit (</a:t>
            </a:r>
            <a:r>
              <a:rPr lang="id-ID" sz="2600" i="1" smtClean="0"/>
              <a:t>credit terms</a:t>
            </a:r>
            <a:r>
              <a:rPr lang="id-ID" sz="2600" smtClean="0"/>
              <a:t>). Tingkat bunga efektif yang didapatkan dengan cara ini biasanya sangat tinggi.</a:t>
            </a:r>
          </a:p>
          <a:p>
            <a:pPr algn="just" eaLnBrk="1" hangingPunct="1"/>
            <a:r>
              <a:rPr lang="id-ID" sz="2600" smtClean="0"/>
              <a:t>Misalnya: 2/10, n/30 </a:t>
            </a:r>
            <a:r>
              <a:rPr lang="id-ID" sz="2600" smtClean="0">
                <a:sym typeface="Wingdings" pitchFamily="2" charset="2"/>
              </a:rPr>
              <a:t></a:t>
            </a:r>
            <a:r>
              <a:rPr lang="id-ID" sz="2600" smtClean="0"/>
              <a:t> diskon tunai (potongan tunai) sebesar 2% akan diberikan jika pembayaran dilakukan dalam waktu 10 hari. Jika tidak, jumlah keseluruhan harus dilunasi dalam waktu 30 hari. </a:t>
            </a:r>
            <a:endParaRPr lang="en-US" sz="2600" smtClean="0"/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00500" y="6408738"/>
            <a:ext cx="2730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>
                <a:latin typeface="Arial" charset="0"/>
              </a:rPr>
              <a:t>Bab 2 Matematika Keuangan Edisi 3 - 2010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A89512E-4BDA-4A79-98A0-EF4FDFF1602E}" type="slidenum">
              <a:rPr lang="en-US" altLang="en-US" smtClean="0">
                <a:latin typeface="Arial" charset="0"/>
              </a:rPr>
              <a:pPr>
                <a:defRPr/>
              </a:pPr>
              <a:t>20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d-ID" dirty="0"/>
              <a:t>DISKON TUNAI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id-ID" sz="2600" smtClean="0"/>
              <a:t>	Seorang pedagang membeli sebuah peralatan kantor seharga Rp 40.000.000 dengan termin kredit 4/30, n/100. Berapakah tingkat bunga efektif yang ditawarkan kepada pedagang tadi? (catatan: Jika pedagang tadi ingin mendapatkan potongan maka ia akan membayarnya pada hari ke-30 dan jika tidak, ia harus membayar barang yang dibelinya pada hari ke-100 atau ada perbedaan waktu 70 hari).</a:t>
            </a:r>
            <a:endParaRPr lang="en-US" sz="2600" smtClean="0"/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3714750" y="6492875"/>
            <a:ext cx="2801938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>
                <a:latin typeface="Arial" charset="0"/>
              </a:rPr>
              <a:t>Bab 2 Matematika Keuangan Edisi 3 - 2010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D4D71AB-1790-4346-B188-94F1FCBFB44B}" type="slidenum">
              <a:rPr lang="en-US" altLang="en-US" smtClean="0">
                <a:latin typeface="Arial" charset="0"/>
              </a:rPr>
              <a:pPr>
                <a:defRPr/>
              </a:pPr>
              <a:t>21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/>
              <a:t>Contoh 2.10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91512" cy="25209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3200" b="0" dirty="0"/>
              <a:t>Jawab:</a:t>
            </a:r>
            <a:br>
              <a:rPr lang="id-ID" sz="3200" b="0" dirty="0"/>
            </a:br>
            <a:r>
              <a:rPr lang="id-ID" sz="2400" b="0" dirty="0">
                <a:solidFill>
                  <a:schemeClr val="tx1"/>
                </a:solidFill>
                <a:latin typeface="Arial" pitchFamily="34" charset="0"/>
              </a:rPr>
              <a:t>Besarnya diskon adalah 4% atau sebesar Rp 1.600.000 (4% x Rp 40.000.000)</a:t>
            </a:r>
            <a:br>
              <a:rPr lang="id-ID" sz="2400" b="0" dirty="0">
                <a:solidFill>
                  <a:schemeClr val="tx1"/>
                </a:solidFill>
                <a:latin typeface="Arial" pitchFamily="34" charset="0"/>
              </a:rPr>
            </a:br>
            <a:r>
              <a:rPr lang="id-ID" sz="2400" b="0" dirty="0">
                <a:solidFill>
                  <a:schemeClr val="tx1"/>
                </a:solidFill>
                <a:latin typeface="Arial" pitchFamily="34" charset="0"/>
              </a:rPr>
              <a:t>P	=  Rp 40.000.000 – Rp 1.600.000 = Rp 38.400.000</a:t>
            </a:r>
            <a:br>
              <a:rPr lang="id-ID" sz="2400" b="0" dirty="0">
                <a:solidFill>
                  <a:schemeClr val="tx1"/>
                </a:solidFill>
                <a:latin typeface="Arial" pitchFamily="34" charset="0"/>
              </a:rPr>
            </a:br>
            <a:r>
              <a:rPr lang="id-ID" sz="2400" b="0" dirty="0">
                <a:solidFill>
                  <a:schemeClr val="tx1"/>
                </a:solidFill>
                <a:latin typeface="Arial" pitchFamily="34" charset="0"/>
              </a:rPr>
              <a:t>SI	=  Rp 1.600.000</a:t>
            </a:r>
            <a:br>
              <a:rPr lang="id-ID" sz="2400" b="0" dirty="0">
                <a:solidFill>
                  <a:schemeClr val="tx1"/>
                </a:solidFill>
                <a:latin typeface="Arial" pitchFamily="34" charset="0"/>
              </a:rPr>
            </a:br>
            <a:r>
              <a:rPr lang="id-ID" sz="1000" b="0" dirty="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id-ID" sz="1000" b="0" dirty="0">
                <a:solidFill>
                  <a:schemeClr val="tx1"/>
                </a:solidFill>
                <a:latin typeface="Arial" pitchFamily="34" charset="0"/>
              </a:rPr>
            </a:br>
            <a:r>
              <a:rPr lang="id-ID" sz="2400" b="0" dirty="0">
                <a:solidFill>
                  <a:schemeClr val="tx1"/>
                </a:solidFill>
                <a:latin typeface="Arial" pitchFamily="34" charset="0"/>
              </a:rPr>
              <a:t>t	=</a:t>
            </a:r>
            <a:r>
              <a:rPr lang="id-ID" sz="2400" b="0" dirty="0"/>
              <a:t>  </a:t>
            </a:r>
            <a:endParaRPr lang="en-US" sz="2400" b="0" dirty="0"/>
          </a:p>
        </p:txBody>
      </p:sp>
      <p:graphicFrame>
        <p:nvGraphicFramePr>
          <p:cNvPr id="33795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679450" y="3429000"/>
          <a:ext cx="3070225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2" name="Equation" r:id="rId3" imgW="1739900" imgH="1295400" progId="Equation.3">
                  <p:embed/>
                </p:oleObj>
              </mc:Choice>
              <mc:Fallback>
                <p:oleObj name="Equation" r:id="rId3" imgW="1739900" imgH="1295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3429000"/>
                        <a:ext cx="3070225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6"/>
          <p:cNvGraphicFramePr>
            <a:graphicFrameLocks noChangeAspect="1"/>
          </p:cNvGraphicFramePr>
          <p:nvPr>
            <p:ph sz="quarter" idx="2"/>
          </p:nvPr>
        </p:nvGraphicFramePr>
        <p:xfrm>
          <a:off x="1625600" y="2133600"/>
          <a:ext cx="642938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3" name="Equation" r:id="rId5" imgW="342751" imgH="368140" progId="Equation.3">
                  <p:embed/>
                </p:oleObj>
              </mc:Choice>
              <mc:Fallback>
                <p:oleObj name="Equation" r:id="rId5" imgW="342751" imgH="3681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133600"/>
                        <a:ext cx="642938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8"/>
          <p:cNvGraphicFramePr>
            <a:graphicFrameLocks noChangeAspect="1"/>
          </p:cNvGraphicFramePr>
          <p:nvPr>
            <p:ph sz="quarter" idx="3"/>
          </p:nvPr>
        </p:nvGraphicFramePr>
        <p:xfrm>
          <a:off x="5359400" y="3721100"/>
          <a:ext cx="3244850" cy="141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4" name="Equation" r:id="rId7" imgW="1371600" imgH="596900" progId="Equation.3">
                  <p:embed/>
                </p:oleObj>
              </mc:Choice>
              <mc:Fallback>
                <p:oleObj name="Equation" r:id="rId7" imgW="1371600" imgH="5969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3721100"/>
                        <a:ext cx="3244850" cy="1412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Footer Placeholder 6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>
                <a:latin typeface="Arial" charset="0"/>
              </a:rPr>
              <a:t>Bab 2 Matematika Keuangan Edisi 3 - 2010</a:t>
            </a:r>
          </a:p>
        </p:txBody>
      </p:sp>
      <p:sp>
        <p:nvSpPr>
          <p:cNvPr id="12295" name="Slide Number Placeholder 7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29FF24F-BA2A-4C98-B27B-6605F99AF371}" type="slidenum">
              <a:rPr lang="en-US" altLang="en-US" smtClean="0">
                <a:latin typeface="Arial" charset="0"/>
              </a:rPr>
              <a:pPr>
                <a:defRPr/>
              </a:pPr>
              <a:t>22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33800" name="Rectangle 10"/>
          <p:cNvSpPr>
            <a:spLocks noChangeArrowheads="1"/>
          </p:cNvSpPr>
          <p:nvPr/>
        </p:nvSpPr>
        <p:spPr bwMode="auto">
          <a:xfrm>
            <a:off x="611188" y="2852738"/>
            <a:ext cx="2160587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id-ID" sz="2400" b="1" u="sng"/>
              <a:t>Cara 1</a:t>
            </a:r>
            <a:r>
              <a:rPr lang="id-ID" sz="2400" b="1"/>
              <a:t>:</a:t>
            </a:r>
            <a:endParaRPr lang="en-US" sz="2400"/>
          </a:p>
        </p:txBody>
      </p:sp>
      <p:sp>
        <p:nvSpPr>
          <p:cNvPr id="33801" name="Rectangle 11"/>
          <p:cNvSpPr>
            <a:spLocks noChangeArrowheads="1"/>
          </p:cNvSpPr>
          <p:nvPr/>
        </p:nvSpPr>
        <p:spPr bwMode="auto">
          <a:xfrm>
            <a:off x="5292725" y="2997200"/>
            <a:ext cx="2160588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id-ID" sz="2400" b="1" u="sng"/>
              <a:t>Cara 2</a:t>
            </a:r>
            <a:r>
              <a:rPr lang="id-ID" sz="2400" b="1"/>
              <a:t>: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71563"/>
            <a:ext cx="8258175" cy="4714875"/>
          </a:xfrm>
        </p:spPr>
        <p:txBody>
          <a:bodyPr/>
          <a:lstStyle/>
          <a:p>
            <a:pPr algn="just"/>
            <a:r>
              <a:rPr lang="en-US" smtClean="0"/>
              <a:t>Jika pedagang tadi tidak memiliki uang tunai, tetapi memiliki akses untuk meminjam, tingkat bunga tertinggi yang masih menguntungkan untuk meminjam guna mengambil diskon di atas adalah 21,73%.</a:t>
            </a:r>
          </a:p>
          <a:p>
            <a:pPr algn="just"/>
            <a:r>
              <a:rPr lang="en-US" smtClean="0"/>
              <a:t>Jika tingkat bunga pinjaman lebih rendah dari 21,73%, pedagang sebaiknya meminjam karena diskon tunai yang didapat lebih besar daripada beban bunga yang harus dibayar untuk periode waktu yang sama.</a:t>
            </a:r>
            <a:endParaRPr lang="th-TH" smtClean="0"/>
          </a:p>
        </p:txBody>
      </p:sp>
      <p:sp>
        <p:nvSpPr>
          <p:cNvPr id="33795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>
                <a:latin typeface="Arial" charset="0"/>
              </a:rPr>
              <a:t>Bab 2 Matematika Keuangan Edisi 3 - 2010</a:t>
            </a:r>
          </a:p>
        </p:txBody>
      </p:sp>
      <p:sp>
        <p:nvSpPr>
          <p:cNvPr id="3379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1A8F4FF-6509-4CFE-856C-EEC8204C4F1A}" type="slidenum">
              <a:rPr lang="en-US" altLang="en-US" smtClean="0">
                <a:latin typeface="Arial" charset="0"/>
              </a:rPr>
              <a:pPr>
                <a:defRPr/>
              </a:pPr>
              <a:t>23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Amir membeli peralatan Rp 100.000.000 dengan termin kredit 4/20.n/90.</a:t>
            </a:r>
          </a:p>
          <a:p>
            <a:pPr lvl="1"/>
            <a:r>
              <a:rPr lang="en-US" smtClean="0"/>
              <a:t>Jika Amir ingin memenjam ke bank untuk mengambil diskon tunai berapa bungan tertinggi yang masih menguntungkan Amir</a:t>
            </a:r>
          </a:p>
          <a:p>
            <a:pPr lvl="1"/>
            <a:r>
              <a:rPr lang="en-US" smtClean="0"/>
              <a:t>Berapa besarnya pinjaman yang harus diajukan?</a:t>
            </a:r>
          </a:p>
          <a:p>
            <a:pPr lvl="1"/>
            <a:r>
              <a:rPr lang="en-US" smtClean="0"/>
              <a:t>Jika Amir dapat meminjam dengan bungan 17% berapa keuntungan yang didaptkan Amir yang akan membayar dalam waktu 20 hari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altLang="en-US" smtClean="0"/>
              <a:t>Bab 2 Matematika Keuangan Edisi 3 - 2010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AC915C-7889-47A4-9644-42256D370FB5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762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/>
              <a:t>Diskon dan Tingkat Diskon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4313" y="857250"/>
            <a:ext cx="8750300" cy="60007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id-ID" sz="2200" smtClean="0"/>
              <a:t>Diskon merupakan pengurangan jumlah dari yang seharusnya dibayarkan, yang dilakukan di muka.</a:t>
            </a:r>
          </a:p>
          <a:p>
            <a:pPr algn="just" eaLnBrk="1" hangingPunct="1">
              <a:lnSpc>
                <a:spcPct val="80000"/>
              </a:lnSpc>
            </a:pPr>
            <a:r>
              <a:rPr lang="id-ID" sz="2200" smtClean="0"/>
              <a:t>Konsep diskon dan tingkat diskon sering digunakan untuk produk pasar uang yaitu produk keuangan berjangka waktu &lt; 270 hari, seperti: wesel (</a:t>
            </a:r>
            <a:r>
              <a:rPr lang="id-ID" sz="2200" i="1" smtClean="0"/>
              <a:t>promissory notes</a:t>
            </a:r>
            <a:r>
              <a:rPr lang="id-ID" sz="2200" smtClean="0"/>
              <a:t>), NCD (</a:t>
            </a:r>
            <a:r>
              <a:rPr lang="id-ID" altLang="ko-KR" sz="2200" i="1" smtClean="0"/>
              <a:t>Negotiable Certificate of Deposit</a:t>
            </a:r>
            <a:r>
              <a:rPr lang="id-ID" altLang="ko-KR" sz="2200" smtClean="0"/>
              <a:t>), dan CP (</a:t>
            </a:r>
            <a:r>
              <a:rPr lang="id-ID" altLang="ko-KR" sz="2200" i="1" smtClean="0"/>
              <a:t>commercial paper</a:t>
            </a:r>
            <a:r>
              <a:rPr lang="id-ID" altLang="ko-KR" sz="2200" smtClean="0"/>
              <a:t>).</a:t>
            </a:r>
          </a:p>
          <a:p>
            <a:pPr algn="just" eaLnBrk="1" hangingPunct="1">
              <a:lnSpc>
                <a:spcPct val="80000"/>
              </a:lnSpc>
            </a:pPr>
            <a:r>
              <a:rPr lang="id-ID" altLang="ko-KR" sz="2200" smtClean="0"/>
              <a:t>Surat-surat berharga yang dijual dengan diskon ini disebut </a:t>
            </a:r>
            <a:r>
              <a:rPr lang="id-ID" altLang="ko-KR" sz="2200" i="1" smtClean="0"/>
              <a:t>discount securities</a:t>
            </a:r>
            <a:r>
              <a:rPr lang="id-ID" altLang="ko-KR" sz="2200" smtClean="0"/>
              <a:t>.</a:t>
            </a:r>
          </a:p>
          <a:p>
            <a:pPr algn="just" eaLnBrk="1" hangingPunct="1">
              <a:lnSpc>
                <a:spcPct val="80000"/>
              </a:lnSpc>
            </a:pPr>
            <a:r>
              <a:rPr lang="id-ID" sz="2200" smtClean="0"/>
              <a:t>Penghitungan diskon dengan tingkat bunga:</a:t>
            </a:r>
          </a:p>
          <a:p>
            <a:pPr algn="just" eaLnBrk="1" hangingPunct="1">
              <a:lnSpc>
                <a:spcPct val="80000"/>
              </a:lnSpc>
            </a:pPr>
            <a:endParaRPr lang="id-ID" sz="2000" b="1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1700" b="1" smtClean="0"/>
              <a:t>	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id-ID" sz="150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id-ID" sz="140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id-ID" sz="140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id-ID" sz="100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</a:t>
            </a:r>
            <a:r>
              <a:rPr lang="id-ID" sz="2000" smtClean="0"/>
              <a:t>Dengan:	D</a:t>
            </a:r>
            <a:r>
              <a:rPr lang="id-ID" sz="2000" i="1" smtClean="0"/>
              <a:t>	</a:t>
            </a:r>
            <a:r>
              <a:rPr lang="id-ID" sz="2000" smtClean="0"/>
              <a:t>=  diskon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000" smtClean="0"/>
              <a:t>			S	=  jumlah nominal akhir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000" smtClean="0"/>
              <a:t>			P	=  </a:t>
            </a:r>
            <a:r>
              <a:rPr lang="id-ID" sz="2000" i="1" smtClean="0"/>
              <a:t>principal</a:t>
            </a:r>
            <a:r>
              <a:rPr lang="id-ID" sz="2000" smtClean="0"/>
              <a:t> (pokok)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000" smtClean="0"/>
              <a:t>			r	=  tingkat bunga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000" smtClean="0"/>
              <a:t>			t	=  waktu dalam tahun</a:t>
            </a:r>
            <a:endParaRPr lang="en-US" sz="2000" smtClean="0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071688" y="3714750"/>
          <a:ext cx="1511300" cy="147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3" imgW="596641" imgH="583947" progId="Equation.3">
                  <p:embed/>
                </p:oleObj>
              </mc:Choice>
              <mc:Fallback>
                <p:oleObj name="Equation" r:id="rId3" imgW="596641" imgH="58394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8" y="3714750"/>
                        <a:ext cx="1511300" cy="147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5572125" y="6286500"/>
            <a:ext cx="2895600" cy="4572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 dirty="0" err="1">
                <a:latin typeface="Arial" charset="0"/>
              </a:rPr>
              <a:t>Bab</a:t>
            </a:r>
            <a:r>
              <a:rPr lang="en-US" altLang="en-US" dirty="0">
                <a:latin typeface="Arial" charset="0"/>
              </a:rPr>
              <a:t> 2 </a:t>
            </a:r>
            <a:r>
              <a:rPr lang="en-US" altLang="en-US" dirty="0" err="1">
                <a:latin typeface="Arial" charset="0"/>
              </a:rPr>
              <a:t>Matematika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Keuangan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Edisi</a:t>
            </a:r>
            <a:r>
              <a:rPr lang="en-US" altLang="en-US" dirty="0">
                <a:latin typeface="Arial" charset="0"/>
              </a:rPr>
              <a:t> 3 - 2010</a:t>
            </a:r>
          </a:p>
        </p:txBody>
      </p:sp>
      <p:sp>
        <p:nvSpPr>
          <p:cNvPr id="1030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D5227B7-0218-475C-A90A-84BDCF6795FF}" type="slidenum">
              <a:rPr lang="en-US" altLang="en-US" smtClean="0">
                <a:latin typeface="Arial" charset="0"/>
              </a:rPr>
              <a:pPr>
                <a:defRPr/>
              </a:pPr>
              <a:t>3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048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/>
              <a:t>Contoh 2.1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836613"/>
            <a:ext cx="8362950" cy="5294312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id-ID" sz="2000" smtClean="0"/>
              <a:t>	</a:t>
            </a:r>
            <a:r>
              <a:rPr lang="id-ID" sz="2200" smtClean="0"/>
              <a:t>Berapa besarnya diskon dari Rp 8.000.000 selama 9 bulan pada tingkat bunga 10% p.a.?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id-ID" sz="2200" smtClean="0"/>
              <a:t>	Jawab: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id-ID" sz="2200" smtClean="0"/>
              <a:t>	S	= Rp 8.000.000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id-ID" sz="2200" smtClean="0"/>
              <a:t>	r	= 10%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id-ID" sz="2200" smtClean="0"/>
              <a:t>	t	= 	= 0,75</a:t>
            </a:r>
            <a:endParaRPr lang="en-US" sz="2200" smtClean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763713" y="2708275"/>
          <a:ext cx="465137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3" imgW="215806" imgH="368140" progId="Equation.3">
                  <p:embed/>
                </p:oleObj>
              </mc:Choice>
              <mc:Fallback>
                <p:oleObj name="Equation" r:id="rId3" imgW="215806" imgH="3681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2708275"/>
                        <a:ext cx="465137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611188" y="3632200"/>
          <a:ext cx="3097212" cy="245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5" imgW="1282700" imgH="1016000" progId="Equation.3">
                  <p:embed/>
                </p:oleObj>
              </mc:Choice>
              <mc:Fallback>
                <p:oleObj name="Equation" r:id="rId5" imgW="1282700" imgH="1016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632200"/>
                        <a:ext cx="3097212" cy="2452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Footer Placeholder 6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>
                <a:latin typeface="Arial" charset="0"/>
              </a:rPr>
              <a:t>Bab 2 Matematika Keuangan Edisi 3 - 2010</a:t>
            </a:r>
          </a:p>
        </p:txBody>
      </p:sp>
      <p:sp>
        <p:nvSpPr>
          <p:cNvPr id="2055" name="Slide Number Placeholder 7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2214BA0-7B29-403E-802F-6E3A6868B085}" type="slidenum">
              <a:rPr lang="en-US" altLang="en-US" smtClean="0">
                <a:latin typeface="Arial" charset="0"/>
              </a:rPr>
              <a:pPr>
                <a:defRPr/>
              </a:pPr>
              <a:t>4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15368" name="Rectangle 9"/>
          <p:cNvSpPr>
            <a:spLocks noChangeArrowheads="1"/>
          </p:cNvSpPr>
          <p:nvPr/>
        </p:nvSpPr>
        <p:spPr bwMode="auto">
          <a:xfrm>
            <a:off x="4035425" y="4005263"/>
            <a:ext cx="5289550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d-ID" sz="2200"/>
              <a:t>D 	= S – P 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d-ID" sz="2200"/>
              <a:t>	= Rp 8.000.000 – Rp 7.441.860,47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d-ID" sz="2200"/>
              <a:t>	= Rp 558.139,53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d-ID" sz="2200"/>
              <a:t>	</a:t>
            </a:r>
            <a:endParaRPr lang="en-US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9138"/>
            <a:ext cx="8229600" cy="41417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600" b="1" smtClean="0"/>
              <a:t>		</a:t>
            </a:r>
            <a:r>
              <a:rPr lang="id-ID" sz="2600" smtClean="0"/>
              <a:t>D = S d 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600" smtClean="0"/>
              <a:t>		P = S – D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600" b="1" smtClean="0"/>
              <a:t>		P = S – (S d t) = S (1 – d t)</a:t>
            </a:r>
            <a:endParaRPr lang="id-ID" sz="2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d-ID" sz="13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600" smtClean="0"/>
              <a:t>d</a:t>
            </a:r>
            <a:r>
              <a:rPr lang="id-ID" sz="2600" smtClean="0"/>
              <a:t>engan</a:t>
            </a:r>
            <a:r>
              <a:rPr lang="en-US" sz="2600" smtClean="0"/>
              <a:t>:</a:t>
            </a:r>
            <a:endParaRPr lang="id-ID" sz="2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600" smtClean="0"/>
              <a:t>	D</a:t>
            </a:r>
            <a:r>
              <a:rPr lang="id-ID" sz="2600" i="1" smtClean="0"/>
              <a:t>	</a:t>
            </a:r>
            <a:r>
              <a:rPr lang="id-ID" sz="2600" smtClean="0"/>
              <a:t>=  diskon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600" smtClean="0"/>
              <a:t>	S	=  jumlah nominal akhir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600" smtClean="0"/>
              <a:t>	P	=  </a:t>
            </a:r>
            <a:r>
              <a:rPr lang="id-ID" sz="2600" i="1" smtClean="0"/>
              <a:t>principal</a:t>
            </a:r>
            <a:r>
              <a:rPr lang="id-ID" sz="2600" smtClean="0"/>
              <a:t> (pokok)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600" smtClean="0"/>
              <a:t>	d	=  tingkat diskon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600" smtClean="0"/>
              <a:t>	t	=  waktu dalam tahun</a:t>
            </a:r>
            <a:endParaRPr lang="en-US" sz="2600" smtClean="0"/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3571875" y="6492875"/>
            <a:ext cx="2620963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>
                <a:latin typeface="Arial" charset="0"/>
              </a:rPr>
              <a:t>Bab 2 Matematika Keuangan Edisi 3 - 2010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1FC9C44-7618-4C3B-A442-3930CCB1E0BB}" type="slidenum">
              <a:rPr lang="en-US" altLang="en-US" smtClean="0">
                <a:latin typeface="Arial" charset="0"/>
              </a:rPr>
              <a:pPr>
                <a:defRPr/>
              </a:pPr>
              <a:t>5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d-ID" sz="3800" dirty="0"/>
              <a:t>Penghitungan Diskon Dengan </a:t>
            </a:r>
            <a:br>
              <a:rPr lang="id-ID" sz="3800" dirty="0"/>
            </a:br>
            <a:r>
              <a:rPr lang="id-ID" sz="3800" dirty="0"/>
              <a:t>Tingkat Diskon</a:t>
            </a:r>
            <a:endParaRPr lang="en-US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d-ID" smtClean="0"/>
              <a:t>Perbedaan diskon untuk aset keuangan dan produk yang kita temui di mal atau pasar adalah variabel </a:t>
            </a:r>
            <a:r>
              <a:rPr lang="id-ID" i="1" smtClean="0"/>
              <a:t>t</a:t>
            </a:r>
            <a:r>
              <a:rPr lang="id-ID" smtClean="0"/>
              <a:t>  yang tidak ada pada barang-barang di mal dan pasar.</a:t>
            </a:r>
          </a:p>
          <a:p>
            <a:pPr algn="just"/>
            <a:r>
              <a:rPr lang="id-ID" smtClean="0"/>
              <a:t>Jadi, persamaan diskon untuk barang dan jasa pada umumnya adalah: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mtClean="0"/>
              <a:t>	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800" b="1" smtClean="0"/>
              <a:t>		D = S d </a:t>
            </a:r>
            <a:endParaRPr lang="id-ID" sz="2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800" b="1" smtClean="0"/>
              <a:t>		P = S – D</a:t>
            </a:r>
            <a:endParaRPr lang="id-ID" sz="2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800" b="1" smtClean="0"/>
              <a:t>		P = S – (S d) = S (1 – d)</a:t>
            </a:r>
            <a:endParaRPr lang="id-ID" sz="2800" smtClean="0"/>
          </a:p>
          <a:p>
            <a:pPr>
              <a:buFont typeface="Wingdings 3" pitchFamily="18" charset="2"/>
              <a:buNone/>
            </a:pPr>
            <a:endParaRPr lang="id-ID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d-ID" dirty="0" smtClean="0"/>
              <a:t>Berbeda dengan Diskon di Mal </a:t>
            </a:r>
            <a:endParaRPr lang="id-ID" dirty="0"/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3786188" y="6408738"/>
            <a:ext cx="2944812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id-ID" altLang="en-US" dirty="0">
                <a:latin typeface="Arial" charset="0"/>
              </a:rPr>
              <a:t>Bab 2 Matematika Keuangan Edisi </a:t>
            </a:r>
            <a:r>
              <a:rPr lang="en-US" altLang="en-US" dirty="0">
                <a:latin typeface="Arial" charset="0"/>
              </a:rPr>
              <a:t>3 - 2010</a:t>
            </a:r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F266ABF-5E79-4865-9875-BEA7115D4105}" type="slidenum">
              <a:rPr lang="en-US" altLang="en-US" smtClean="0">
                <a:latin typeface="Arial" charset="0"/>
              </a:rPr>
              <a:pPr>
                <a:defRPr/>
              </a:pPr>
              <a:t>6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18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3800"/>
              <a:t>Contoh 2.2</a:t>
            </a:r>
            <a:endParaRPr lang="en-US" sz="38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569325" cy="20875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id-ID" sz="2600" smtClean="0"/>
              <a:t>	</a:t>
            </a:r>
            <a:r>
              <a:rPr lang="id-ID" sz="2200" smtClean="0"/>
              <a:t>Bapak Tri meminjam Rp 50.000.000 selama enam bulan dari sebuah bank yang mengenakan tingkat diskon 12%. Berapakah besarnya diskon dan berapa uang yang diterima Bapak Tri?</a:t>
            </a:r>
          </a:p>
          <a:p>
            <a:pPr eaLnBrk="1" hangingPunct="1">
              <a:buFont typeface="Wingdings" pitchFamily="2" charset="2"/>
              <a:buNone/>
            </a:pPr>
            <a:r>
              <a:rPr lang="id-ID" sz="2200" smtClean="0"/>
              <a:t>	</a:t>
            </a:r>
            <a:endParaRPr lang="en-US" sz="22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200" smtClean="0"/>
              <a:t>	</a:t>
            </a:r>
            <a:r>
              <a:rPr lang="id-ID" sz="2200" smtClean="0"/>
              <a:t>Jawab:</a:t>
            </a:r>
            <a:endParaRPr lang="id-ID" sz="2100" smtClean="0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428750" y="4071938"/>
          <a:ext cx="42227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3" imgW="215806" imgH="368140" progId="Equation.3">
                  <p:embed/>
                </p:oleObj>
              </mc:Choice>
              <mc:Fallback>
                <p:oleObj name="Equation" r:id="rId3" imgW="215806" imgH="3681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4071938"/>
                        <a:ext cx="42227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>
                <a:latin typeface="Arial" charset="0"/>
              </a:rPr>
              <a:t>Bab 2 Matematika Keuangan Edisi 3 - 2010</a:t>
            </a:r>
          </a:p>
        </p:txBody>
      </p:sp>
      <p:sp>
        <p:nvSpPr>
          <p:cNvPr id="3078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D0C884A-79F7-4DF7-9344-692ED13B9F3B}" type="slidenum">
              <a:rPr lang="en-US" altLang="en-US" smtClean="0">
                <a:latin typeface="Arial" charset="0"/>
              </a:rPr>
              <a:pPr>
                <a:defRPr/>
              </a:pPr>
              <a:t>7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18439" name="Rectangle 6"/>
          <p:cNvSpPr>
            <a:spLocks noChangeArrowheads="1"/>
          </p:cNvSpPr>
          <p:nvPr/>
        </p:nvSpPr>
        <p:spPr bwMode="auto">
          <a:xfrm>
            <a:off x="3708400" y="2997200"/>
            <a:ext cx="54356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d-ID" sz="2100"/>
              <a:t>D	= S d t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d-ID" sz="2100"/>
              <a:t>	= Rp 50.000.000 x 12% x 0,5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d-ID" sz="2100"/>
              <a:t>	= Rp 3.000.000</a:t>
            </a:r>
            <a:endParaRPr lang="en-US" sz="2100"/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d-ID" sz="2100"/>
              <a:t>Maka uang yang diterima Bapak Tri :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d-ID" sz="2100"/>
              <a:t>P	= S – D 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d-ID" sz="2100"/>
              <a:t>	= Rp 50.000.000 – Rp 3.000.000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d-ID" sz="2100"/>
              <a:t>	= Rp 47.000.000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2100"/>
          </a:p>
        </p:txBody>
      </p:sp>
      <p:sp>
        <p:nvSpPr>
          <p:cNvPr id="18440" name="Rectangle 7"/>
          <p:cNvSpPr>
            <a:spLocks noChangeArrowheads="1"/>
          </p:cNvSpPr>
          <p:nvPr/>
        </p:nvSpPr>
        <p:spPr bwMode="auto">
          <a:xfrm>
            <a:off x="179388" y="3213100"/>
            <a:ext cx="3313112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d-ID" sz="2600"/>
              <a:t>	</a:t>
            </a:r>
            <a:r>
              <a:rPr lang="id-ID" sz="2100"/>
              <a:t>S	= Rp 50.000.000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d-ID" sz="2100"/>
              <a:t>	d	= 12%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d-ID" sz="2100"/>
              <a:t>	t	= 	= 0, 5</a:t>
            </a:r>
            <a:endParaRPr lang="en-US" sz="2100"/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id-ID" sz="21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/>
              <a:t>Manipulasi Persamaan Diskon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id-ID" sz="2600" smtClean="0"/>
              <a:t> </a:t>
            </a:r>
            <a:endParaRPr lang="en-US" sz="2600" smtClean="0"/>
          </a:p>
        </p:txBody>
      </p:sp>
      <p:graphicFrame>
        <p:nvGraphicFramePr>
          <p:cNvPr id="19460" name="Object 11"/>
          <p:cNvGraphicFramePr>
            <a:graphicFrameLocks noChangeAspect="1"/>
          </p:cNvGraphicFramePr>
          <p:nvPr>
            <p:ph sz="quarter" idx="2"/>
          </p:nvPr>
        </p:nvGraphicFramePr>
        <p:xfrm>
          <a:off x="5148263" y="1925638"/>
          <a:ext cx="2160587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3" imgW="698197" imgH="406224" progId="Equation.3">
                  <p:embed/>
                </p:oleObj>
              </mc:Choice>
              <mc:Fallback>
                <p:oleObj name="Equation" r:id="rId3" imgW="698197" imgH="406224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1925638"/>
                        <a:ext cx="2160587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8"/>
          <p:cNvGraphicFramePr>
            <a:graphicFrameLocks noChangeAspect="1"/>
          </p:cNvGraphicFramePr>
          <p:nvPr>
            <p:ph sz="quarter" idx="3"/>
          </p:nvPr>
        </p:nvGraphicFramePr>
        <p:xfrm>
          <a:off x="3275013" y="3654425"/>
          <a:ext cx="2087562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Equation" r:id="rId5" imgW="698197" imgH="406224" progId="Equation.3">
                  <p:embed/>
                </p:oleObj>
              </mc:Choice>
              <mc:Fallback>
                <p:oleObj name="Equation" r:id="rId5" imgW="698197" imgH="406224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013" y="3654425"/>
                        <a:ext cx="2087562" cy="121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Footer Placeholder 6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>
                <a:latin typeface="Arial" charset="0"/>
              </a:rPr>
              <a:t>Bab 2 Matematika Keuangan Edisi 3 - 2010</a:t>
            </a:r>
          </a:p>
        </p:txBody>
      </p:sp>
      <p:sp>
        <p:nvSpPr>
          <p:cNvPr id="4104" name="Slide Number Placeholder 7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1C2AB2A-3FB7-4F21-98D2-A36669AD7D76}" type="slidenum">
              <a:rPr lang="en-US" altLang="en-US" smtClean="0">
                <a:latin typeface="Arial" charset="0"/>
              </a:rPr>
              <a:pPr>
                <a:defRPr/>
              </a:pPr>
              <a:t>8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1946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th-TH">
              <a:cs typeface="Cordia New" pitchFamily="34" charset="-34"/>
            </a:endParaRPr>
          </a:p>
        </p:txBody>
      </p:sp>
      <p:graphicFrame>
        <p:nvGraphicFramePr>
          <p:cNvPr id="19465" name="Object 4"/>
          <p:cNvGraphicFramePr>
            <a:graphicFrameLocks noChangeAspect="1"/>
          </p:cNvGraphicFramePr>
          <p:nvPr/>
        </p:nvGraphicFramePr>
        <p:xfrm>
          <a:off x="1582738" y="1925638"/>
          <a:ext cx="1909762" cy="127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Equation" r:id="rId7" imgW="609336" imgH="406224" progId="Equation.3">
                  <p:embed/>
                </p:oleObj>
              </mc:Choice>
              <mc:Fallback>
                <p:oleObj name="Equation" r:id="rId7" imgW="609336" imgH="406224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1925638"/>
                        <a:ext cx="1909762" cy="1276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48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/>
              <a:t>Contoh 2.3</a:t>
            </a: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81075"/>
            <a:ext cx="8362950" cy="514985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id-ID" sz="2000" smtClean="0"/>
              <a:t>	</a:t>
            </a:r>
            <a:r>
              <a:rPr lang="id-ID" sz="2200" smtClean="0"/>
              <a:t>Berapa besarnya pinjaman yang harus Bapak Tri ajukan supaya ia dapat menerima uang tunai Rp 50.000.000 secara penuh? (dengan lama meminjam 6 bulan dan tingkat diskon bank adalah 12%)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id-ID" sz="2200" smtClean="0"/>
              <a:t>	Jawab: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id-ID" sz="2200" smtClean="0"/>
              <a:t>	P	= Rp 50.000.000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id-ID" sz="2200" smtClean="0"/>
              <a:t>	d	= 12%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id-ID" sz="2200" smtClean="0"/>
              <a:t>	t	= 	= 0,5</a:t>
            </a:r>
            <a:endParaRPr lang="en-US" sz="2200" smtClean="0"/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763713" y="3500438"/>
          <a:ext cx="465137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Equation" r:id="rId3" imgW="215806" imgH="368140" progId="Equation.3">
                  <p:embed/>
                </p:oleObj>
              </mc:Choice>
              <mc:Fallback>
                <p:oleObj name="Equation" r:id="rId3" imgW="215806" imgH="3681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3500438"/>
                        <a:ext cx="465137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2484438" y="4171950"/>
          <a:ext cx="6410325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Equation" r:id="rId5" imgW="2438400" imgH="774700" progId="Equation.3">
                  <p:embed/>
                </p:oleObj>
              </mc:Choice>
              <mc:Fallback>
                <p:oleObj name="Equation" r:id="rId5" imgW="2438400" imgH="774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4171950"/>
                        <a:ext cx="6410325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Footer Placeholder 6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>
                <a:latin typeface="Arial" charset="0"/>
              </a:rPr>
              <a:t>Bab 2 Matematika Keuangan Edisi 3 - 2010</a:t>
            </a:r>
          </a:p>
        </p:txBody>
      </p:sp>
      <p:sp>
        <p:nvSpPr>
          <p:cNvPr id="5127" name="Slide Number Placeholder 7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0B15252-098C-4723-B577-6369709F17CF}" type="slidenum">
              <a:rPr lang="en-US" altLang="en-US" smtClean="0">
                <a:latin typeface="Arial" charset="0"/>
              </a:rPr>
              <a:pPr>
                <a:defRPr/>
              </a:pPr>
              <a:t>9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1849</TotalTime>
  <Words>796</Words>
  <Application>Microsoft Office PowerPoint</Application>
  <PresentationFormat>On-screen Show (4:3)</PresentationFormat>
  <Paragraphs>161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24</vt:i4>
      </vt:variant>
    </vt:vector>
  </HeadingPairs>
  <TitlesOfParts>
    <vt:vector size="37" baseType="lpstr">
      <vt:lpstr>Arial</vt:lpstr>
      <vt:lpstr>Lucida Sans Unicode</vt:lpstr>
      <vt:lpstr>Wingdings 3</vt:lpstr>
      <vt:lpstr>Verdana</vt:lpstr>
      <vt:lpstr>Wingdings 2</vt:lpstr>
      <vt:lpstr>맑은 고딕</vt:lpstr>
      <vt:lpstr>Wingdings</vt:lpstr>
      <vt:lpstr>Cordia New</vt:lpstr>
      <vt:lpstr>Concourse</vt:lpstr>
      <vt:lpstr>Equation</vt:lpstr>
      <vt:lpstr>Visio</vt:lpstr>
      <vt:lpstr>MathType 5.0 Equation</vt:lpstr>
      <vt:lpstr>Microsoft Equation 3.0</vt:lpstr>
      <vt:lpstr>BAB 2</vt:lpstr>
      <vt:lpstr>Perbedaan Tingkat Bunga dan Tingkat Diskon</vt:lpstr>
      <vt:lpstr>Diskon dan Tingkat Diskon</vt:lpstr>
      <vt:lpstr>Contoh 2.1</vt:lpstr>
      <vt:lpstr>Penghitungan Diskon Dengan  Tingkat Diskon</vt:lpstr>
      <vt:lpstr>Berbeda dengan Diskon di Mal </vt:lpstr>
      <vt:lpstr>Contoh 2.2</vt:lpstr>
      <vt:lpstr>Manipulasi Persamaan Diskon</vt:lpstr>
      <vt:lpstr>Contoh 2.3</vt:lpstr>
      <vt:lpstr>Pilih Tingkat Bunga atau Tingkat Diskon?</vt:lpstr>
      <vt:lpstr>PowerPoint Presentation</vt:lpstr>
      <vt:lpstr>Contoh 2.5</vt:lpstr>
      <vt:lpstr>Contoh 2.6</vt:lpstr>
      <vt:lpstr>WESEL</vt:lpstr>
      <vt:lpstr>Contoh 2.7</vt:lpstr>
      <vt:lpstr>Jawab:  Pertama kita perlu membuat diagram waktu dan nilai sebagai berikut:</vt:lpstr>
      <vt:lpstr>PowerPoint Presentation</vt:lpstr>
      <vt:lpstr>Bank akan memperoleh Rp 1.213.330,8 (Rp 101.808.219,2 – Rp 100.594.888,4) untuk investasi sebesar Rp 100.594.888,4 selama  29 hari. Jadi:   P = Rp 100.594.888,4   SI = Rp 1.213.330,8    t = 29 hari</vt:lpstr>
      <vt:lpstr>Tuan Bachtiar mendapatkan bunga sebesar Rp 594.888,4 untuk investasi Rp 100.000.000 selama 31 hari. Tingkat bunga yang ia dapatkan adalah:</vt:lpstr>
      <vt:lpstr>DISKON TUNAI</vt:lpstr>
      <vt:lpstr>Contoh 2.10</vt:lpstr>
      <vt:lpstr>Jawab: Besarnya diskon adalah 4% atau sebesar Rp 1.600.000 (4% x Rp 40.000.000) P =  Rp 40.000.000 – Rp 1.600.000 = Rp 38.400.000 SI =  Rp 1.600.000  t =  </vt:lpstr>
      <vt:lpstr>PowerPoint Presentation</vt:lpstr>
      <vt:lpstr>PowerPoint Presentation</vt:lpstr>
    </vt:vector>
  </TitlesOfParts>
  <Company>Depok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2 Matematika Keuangan Edisi 3 - 2010</dc:title>
  <dc:creator>Istiqomah (iis)</dc:creator>
  <cp:lastModifiedBy>Heri Yuliyanto</cp:lastModifiedBy>
  <cp:revision>96</cp:revision>
  <dcterms:created xsi:type="dcterms:W3CDTF">2006-01-08T05:31:05Z</dcterms:created>
  <dcterms:modified xsi:type="dcterms:W3CDTF">2016-04-27T22:15:47Z</dcterms:modified>
</cp:coreProperties>
</file>