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0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1FFD2-EFAC-41E7-B63D-ADFD90A6AA4C}" type="datetimeFigureOut">
              <a:rPr lang="en-US" smtClean="0"/>
              <a:t>11/18/2020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68F55-77D8-467A-A5FA-759186537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36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Bisa</a:t>
            </a:r>
            <a:r>
              <a:rPr lang="en-US" dirty="0" smtClean="0"/>
              <a:t> scan shape</a:t>
            </a:r>
            <a:r>
              <a:rPr lang="en-US" baseline="0" dirty="0" smtClean="0"/>
              <a:t> stage to pictorial?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9E690-7F19-4ABA-A1A9-46301CF3334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10200" y="3895345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3733800" y="0"/>
                </a:moveTo>
                <a:lnTo>
                  <a:pt x="0" y="0"/>
                </a:lnTo>
                <a:lnTo>
                  <a:pt x="0" y="3046"/>
                </a:lnTo>
                <a:lnTo>
                  <a:pt x="3733800" y="3046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410200" y="3898391"/>
            <a:ext cx="3733800" cy="192405"/>
          </a:xfrm>
          <a:custGeom>
            <a:avLst/>
            <a:gdLst/>
            <a:ahLst/>
            <a:cxnLst/>
            <a:rect l="l" t="t" r="r" b="b"/>
            <a:pathLst>
              <a:path w="3733800" h="192404">
                <a:moveTo>
                  <a:pt x="3733800" y="0"/>
                </a:moveTo>
                <a:lnTo>
                  <a:pt x="0" y="0"/>
                </a:lnTo>
                <a:lnTo>
                  <a:pt x="0" y="161544"/>
                </a:lnTo>
                <a:lnTo>
                  <a:pt x="0" y="192024"/>
                </a:lnTo>
                <a:lnTo>
                  <a:pt x="3733800" y="192024"/>
                </a:lnTo>
                <a:lnTo>
                  <a:pt x="3733800" y="161544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410200" y="4114801"/>
            <a:ext cx="3733800" cy="9525"/>
          </a:xfrm>
          <a:custGeom>
            <a:avLst/>
            <a:gdLst/>
            <a:ahLst/>
            <a:cxnLst/>
            <a:rect l="l" t="t" r="r" b="b"/>
            <a:pathLst>
              <a:path w="3733800" h="9525">
                <a:moveTo>
                  <a:pt x="3733800" y="0"/>
                </a:moveTo>
                <a:lnTo>
                  <a:pt x="0" y="0"/>
                </a:lnTo>
                <a:lnTo>
                  <a:pt x="0" y="9142"/>
                </a:lnTo>
                <a:lnTo>
                  <a:pt x="3733800" y="9142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200" y="4163567"/>
            <a:ext cx="1965960" cy="18415"/>
          </a:xfrm>
          <a:custGeom>
            <a:avLst/>
            <a:gdLst/>
            <a:ahLst/>
            <a:cxnLst/>
            <a:rect l="l" t="t" r="r" b="b"/>
            <a:pathLst>
              <a:path w="1965959" h="18414">
                <a:moveTo>
                  <a:pt x="1965959" y="0"/>
                </a:moveTo>
                <a:lnTo>
                  <a:pt x="0" y="0"/>
                </a:lnTo>
                <a:lnTo>
                  <a:pt x="0" y="18287"/>
                </a:lnTo>
                <a:lnTo>
                  <a:pt x="1965959" y="18287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410200" y="4200145"/>
            <a:ext cx="1965960" cy="9525"/>
          </a:xfrm>
          <a:custGeom>
            <a:avLst/>
            <a:gdLst/>
            <a:ahLst/>
            <a:cxnLst/>
            <a:rect l="l" t="t" r="r" b="b"/>
            <a:pathLst>
              <a:path w="1965959" h="9525">
                <a:moveTo>
                  <a:pt x="1965959" y="0"/>
                </a:moveTo>
                <a:lnTo>
                  <a:pt x="0" y="0"/>
                </a:lnTo>
                <a:lnTo>
                  <a:pt x="0" y="9142"/>
                </a:lnTo>
                <a:lnTo>
                  <a:pt x="1965959" y="9142"/>
                </a:lnTo>
                <a:lnTo>
                  <a:pt x="1965959" y="0"/>
                </a:lnTo>
                <a:close/>
              </a:path>
            </a:pathLst>
          </a:custGeom>
          <a:solidFill>
            <a:srgbClr val="438085">
              <a:alpha val="650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962400"/>
            <a:ext cx="3566160" cy="134620"/>
          </a:xfrm>
          <a:custGeom>
            <a:avLst/>
            <a:gdLst/>
            <a:ahLst/>
            <a:cxnLst/>
            <a:rect l="l" t="t" r="r" b="b"/>
            <a:pathLst>
              <a:path w="3566159" h="134620">
                <a:moveTo>
                  <a:pt x="3063240" y="2032"/>
                </a:moveTo>
                <a:lnTo>
                  <a:pt x="3061208" y="0"/>
                </a:lnTo>
                <a:lnTo>
                  <a:pt x="2032" y="0"/>
                </a:lnTo>
                <a:lnTo>
                  <a:pt x="0" y="2032"/>
                </a:lnTo>
                <a:lnTo>
                  <a:pt x="0" y="25400"/>
                </a:lnTo>
                <a:lnTo>
                  <a:pt x="2032" y="27432"/>
                </a:lnTo>
                <a:lnTo>
                  <a:pt x="3061208" y="27432"/>
                </a:lnTo>
                <a:lnTo>
                  <a:pt x="3063240" y="25400"/>
                </a:lnTo>
                <a:lnTo>
                  <a:pt x="3063240" y="2032"/>
                </a:lnTo>
                <a:close/>
              </a:path>
              <a:path w="3566159" h="134620">
                <a:moveTo>
                  <a:pt x="3566160" y="100203"/>
                </a:moveTo>
                <a:lnTo>
                  <a:pt x="3563493" y="97536"/>
                </a:lnTo>
                <a:lnTo>
                  <a:pt x="1968627" y="97536"/>
                </a:lnTo>
                <a:lnTo>
                  <a:pt x="1965960" y="100203"/>
                </a:lnTo>
                <a:lnTo>
                  <a:pt x="1965960" y="131445"/>
                </a:lnTo>
                <a:lnTo>
                  <a:pt x="1968627" y="134112"/>
                </a:lnTo>
                <a:lnTo>
                  <a:pt x="3563493" y="134112"/>
                </a:lnTo>
                <a:lnTo>
                  <a:pt x="3566160" y="131445"/>
                </a:lnTo>
                <a:lnTo>
                  <a:pt x="3566160" y="1002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3816096"/>
            <a:ext cx="9144000" cy="79375"/>
          </a:xfrm>
          <a:custGeom>
            <a:avLst/>
            <a:gdLst/>
            <a:ahLst/>
            <a:cxnLst/>
            <a:rect l="l" t="t" r="r" b="b"/>
            <a:pathLst>
              <a:path w="9144000" h="79375">
                <a:moveTo>
                  <a:pt x="9144000" y="0"/>
                </a:moveTo>
                <a:lnTo>
                  <a:pt x="0" y="0"/>
                </a:lnTo>
                <a:lnTo>
                  <a:pt x="0" y="79247"/>
                </a:lnTo>
                <a:lnTo>
                  <a:pt x="9144000" y="79247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3703319"/>
            <a:ext cx="9144000" cy="189230"/>
          </a:xfrm>
          <a:custGeom>
            <a:avLst/>
            <a:gdLst/>
            <a:ahLst/>
            <a:cxnLst/>
            <a:rect l="l" t="t" r="r" b="b"/>
            <a:pathLst>
              <a:path w="9144000" h="189229">
                <a:moveTo>
                  <a:pt x="9144000" y="0"/>
                </a:moveTo>
                <a:lnTo>
                  <a:pt x="0" y="0"/>
                </a:lnTo>
                <a:lnTo>
                  <a:pt x="0" y="113030"/>
                </a:lnTo>
                <a:lnTo>
                  <a:pt x="6412992" y="113030"/>
                </a:lnTo>
                <a:lnTo>
                  <a:pt x="6412992" y="189230"/>
                </a:lnTo>
                <a:lnTo>
                  <a:pt x="9144000" y="189230"/>
                </a:lnTo>
                <a:lnTo>
                  <a:pt x="9144000" y="113030"/>
                </a:lnTo>
                <a:lnTo>
                  <a:pt x="9144000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3703320"/>
          </a:xfrm>
          <a:custGeom>
            <a:avLst/>
            <a:gdLst/>
            <a:ahLst/>
            <a:cxnLst/>
            <a:rect l="l" t="t" r="r" b="b"/>
            <a:pathLst>
              <a:path w="9144000" h="3703320">
                <a:moveTo>
                  <a:pt x="9144000" y="0"/>
                </a:moveTo>
                <a:lnTo>
                  <a:pt x="0" y="0"/>
                </a:lnTo>
                <a:lnTo>
                  <a:pt x="0" y="3703320"/>
                </a:lnTo>
                <a:lnTo>
                  <a:pt x="9144000" y="3703320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6243" y="1020571"/>
            <a:ext cx="8071512" cy="276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45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45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90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5410200" y="0"/>
                </a:moveTo>
                <a:lnTo>
                  <a:pt x="0" y="0"/>
                </a:lnTo>
                <a:lnTo>
                  <a:pt x="0" y="51813"/>
                </a:lnTo>
                <a:lnTo>
                  <a:pt x="5410200" y="51813"/>
                </a:lnTo>
                <a:lnTo>
                  <a:pt x="5410200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6215" cy="311150"/>
          </a:xfrm>
          <a:custGeom>
            <a:avLst/>
            <a:gdLst/>
            <a:ahLst/>
            <a:cxnLst/>
            <a:rect l="l" t="t" r="r" b="b"/>
            <a:pathLst>
              <a:path w="9086215" h="311150">
                <a:moveTo>
                  <a:pt x="9043416" y="0"/>
                </a:moveTo>
                <a:lnTo>
                  <a:pt x="0" y="0"/>
                </a:lnTo>
                <a:lnTo>
                  <a:pt x="0" y="310896"/>
                </a:lnTo>
                <a:lnTo>
                  <a:pt x="9043416" y="310896"/>
                </a:lnTo>
                <a:lnTo>
                  <a:pt x="9043416" y="0"/>
                </a:lnTo>
                <a:close/>
              </a:path>
              <a:path w="9086215" h="311150">
                <a:moveTo>
                  <a:pt x="9086088" y="0"/>
                </a:moveTo>
                <a:lnTo>
                  <a:pt x="9073896" y="0"/>
                </a:lnTo>
                <a:lnTo>
                  <a:pt x="9073896" y="310896"/>
                </a:lnTo>
                <a:lnTo>
                  <a:pt x="9086088" y="310896"/>
                </a:lnTo>
                <a:lnTo>
                  <a:pt x="9086088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0952" y="0"/>
            <a:ext cx="3175" cy="311150"/>
          </a:xfrm>
          <a:custGeom>
            <a:avLst/>
            <a:gdLst/>
            <a:ahLst/>
            <a:cxnLst/>
            <a:rect l="l" t="t" r="r" b="b"/>
            <a:pathLst>
              <a:path w="3175" h="311150">
                <a:moveTo>
                  <a:pt x="3046" y="0"/>
                </a:moveTo>
                <a:lnTo>
                  <a:pt x="0" y="0"/>
                </a:lnTo>
                <a:lnTo>
                  <a:pt x="0" y="310896"/>
                </a:lnTo>
                <a:lnTo>
                  <a:pt x="3046" y="310896"/>
                </a:lnTo>
                <a:lnTo>
                  <a:pt x="3046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847"/>
            <a:ext cx="9086215" cy="131445"/>
          </a:xfrm>
          <a:custGeom>
            <a:avLst/>
            <a:gdLst/>
            <a:ahLst/>
            <a:cxnLst/>
            <a:rect l="l" t="t" r="r" b="b"/>
            <a:pathLst>
              <a:path w="9086215" h="131445">
                <a:moveTo>
                  <a:pt x="9043416" y="0"/>
                </a:moveTo>
                <a:lnTo>
                  <a:pt x="0" y="0"/>
                </a:lnTo>
                <a:lnTo>
                  <a:pt x="0" y="91440"/>
                </a:lnTo>
                <a:lnTo>
                  <a:pt x="9043416" y="91440"/>
                </a:lnTo>
                <a:lnTo>
                  <a:pt x="9043416" y="0"/>
                </a:lnTo>
                <a:close/>
              </a:path>
              <a:path w="9086215" h="131445">
                <a:moveTo>
                  <a:pt x="9086088" y="0"/>
                </a:moveTo>
                <a:lnTo>
                  <a:pt x="9073896" y="0"/>
                </a:lnTo>
                <a:lnTo>
                  <a:pt x="9073896" y="131064"/>
                </a:lnTo>
                <a:lnTo>
                  <a:pt x="9086088" y="131064"/>
                </a:lnTo>
                <a:lnTo>
                  <a:pt x="9086088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0952" y="307847"/>
            <a:ext cx="3175" cy="131445"/>
          </a:xfrm>
          <a:custGeom>
            <a:avLst/>
            <a:gdLst/>
            <a:ahLst/>
            <a:cxnLst/>
            <a:rect l="l" t="t" r="r" b="b"/>
            <a:pathLst>
              <a:path w="3175" h="131445">
                <a:moveTo>
                  <a:pt x="0" y="131063"/>
                </a:moveTo>
                <a:lnTo>
                  <a:pt x="3046" y="131063"/>
                </a:lnTo>
                <a:lnTo>
                  <a:pt x="3046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59663"/>
            <a:ext cx="3633470" cy="79375"/>
          </a:xfrm>
          <a:custGeom>
            <a:avLst/>
            <a:gdLst/>
            <a:ahLst/>
            <a:cxnLst/>
            <a:rect l="l" t="t" r="r" b="b"/>
            <a:pathLst>
              <a:path w="3633470" h="79375">
                <a:moveTo>
                  <a:pt x="3633215" y="0"/>
                </a:moveTo>
                <a:lnTo>
                  <a:pt x="0" y="0"/>
                </a:lnTo>
                <a:lnTo>
                  <a:pt x="0" y="79248"/>
                </a:lnTo>
                <a:lnTo>
                  <a:pt x="3633215" y="79248"/>
                </a:lnTo>
                <a:lnTo>
                  <a:pt x="3633215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618490"/>
            <a:ext cx="1963420" cy="3810"/>
          </a:xfrm>
          <a:custGeom>
            <a:avLst/>
            <a:gdLst/>
            <a:ahLst/>
            <a:cxnLst/>
            <a:rect l="l" t="t" r="r" b="b"/>
            <a:pathLst>
              <a:path w="1963420" h="3809">
                <a:moveTo>
                  <a:pt x="0" y="3810"/>
                </a:moveTo>
                <a:lnTo>
                  <a:pt x="1962911" y="3810"/>
                </a:lnTo>
                <a:lnTo>
                  <a:pt x="1962911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3312" y="618489"/>
            <a:ext cx="170815" cy="3810"/>
          </a:xfrm>
          <a:custGeom>
            <a:avLst/>
            <a:gdLst/>
            <a:ahLst/>
            <a:cxnLst/>
            <a:rect l="l" t="t" r="r" b="b"/>
            <a:pathLst>
              <a:path w="170815" h="3809">
                <a:moveTo>
                  <a:pt x="170688" y="0"/>
                </a:moveTo>
                <a:lnTo>
                  <a:pt x="0" y="0"/>
                </a:lnTo>
                <a:lnTo>
                  <a:pt x="0" y="254"/>
                </a:lnTo>
                <a:lnTo>
                  <a:pt x="0" y="3810"/>
                </a:lnTo>
                <a:lnTo>
                  <a:pt x="170688" y="3810"/>
                </a:lnTo>
                <a:lnTo>
                  <a:pt x="170688" y="254"/>
                </a:lnTo>
                <a:lnTo>
                  <a:pt x="170688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10200" y="588009"/>
            <a:ext cx="1963420" cy="30480"/>
          </a:xfrm>
          <a:custGeom>
            <a:avLst/>
            <a:gdLst/>
            <a:ahLst/>
            <a:cxnLst/>
            <a:rect l="l" t="t" r="r" b="b"/>
            <a:pathLst>
              <a:path w="1963420" h="30479">
                <a:moveTo>
                  <a:pt x="0" y="30480"/>
                </a:moveTo>
                <a:lnTo>
                  <a:pt x="1962911" y="30480"/>
                </a:lnTo>
                <a:lnTo>
                  <a:pt x="1962911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10200" y="439419"/>
            <a:ext cx="3676015" cy="179705"/>
          </a:xfrm>
          <a:custGeom>
            <a:avLst/>
            <a:gdLst/>
            <a:ahLst/>
            <a:cxnLst/>
            <a:rect l="l" t="t" r="r" b="b"/>
            <a:pathLst>
              <a:path w="3676015" h="179704">
                <a:moveTo>
                  <a:pt x="3633216" y="0"/>
                </a:moveTo>
                <a:lnTo>
                  <a:pt x="0" y="0"/>
                </a:lnTo>
                <a:lnTo>
                  <a:pt x="0" y="148590"/>
                </a:lnTo>
                <a:lnTo>
                  <a:pt x="3563112" y="148590"/>
                </a:lnTo>
                <a:lnTo>
                  <a:pt x="3563112" y="179070"/>
                </a:lnTo>
                <a:lnTo>
                  <a:pt x="3633216" y="179070"/>
                </a:lnTo>
                <a:lnTo>
                  <a:pt x="3633216" y="148590"/>
                </a:lnTo>
                <a:lnTo>
                  <a:pt x="3633216" y="0"/>
                </a:lnTo>
                <a:close/>
              </a:path>
              <a:path w="3676015" h="179704">
                <a:moveTo>
                  <a:pt x="3675888" y="0"/>
                </a:moveTo>
                <a:lnTo>
                  <a:pt x="3663696" y="0"/>
                </a:lnTo>
                <a:lnTo>
                  <a:pt x="3663696" y="179082"/>
                </a:lnTo>
                <a:lnTo>
                  <a:pt x="3675888" y="179082"/>
                </a:lnTo>
                <a:lnTo>
                  <a:pt x="3675888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140951" y="439419"/>
            <a:ext cx="3175" cy="179070"/>
          </a:xfrm>
          <a:custGeom>
            <a:avLst/>
            <a:gdLst/>
            <a:ahLst/>
            <a:cxnLst/>
            <a:rect l="l" t="t" r="r" b="b"/>
            <a:pathLst>
              <a:path w="3175" h="179070">
                <a:moveTo>
                  <a:pt x="0" y="179070"/>
                </a:moveTo>
                <a:lnTo>
                  <a:pt x="3049" y="179070"/>
                </a:lnTo>
                <a:lnTo>
                  <a:pt x="3049" y="0"/>
                </a:lnTo>
                <a:lnTo>
                  <a:pt x="0" y="0"/>
                </a:lnTo>
                <a:lnTo>
                  <a:pt x="0" y="17907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07152" y="496823"/>
            <a:ext cx="3063240" cy="27940"/>
          </a:xfrm>
          <a:custGeom>
            <a:avLst/>
            <a:gdLst/>
            <a:ahLst/>
            <a:cxnLst/>
            <a:rect l="l" t="t" r="r" b="b"/>
            <a:pathLst>
              <a:path w="3063240" h="27940">
                <a:moveTo>
                  <a:pt x="3061207" y="0"/>
                </a:moveTo>
                <a:lnTo>
                  <a:pt x="2032" y="0"/>
                </a:lnTo>
                <a:lnTo>
                  <a:pt x="0" y="2031"/>
                </a:lnTo>
                <a:lnTo>
                  <a:pt x="0" y="25400"/>
                </a:lnTo>
                <a:lnTo>
                  <a:pt x="2032" y="27431"/>
                </a:lnTo>
                <a:lnTo>
                  <a:pt x="3061207" y="27431"/>
                </a:lnTo>
                <a:lnTo>
                  <a:pt x="3063240" y="25400"/>
                </a:lnTo>
                <a:lnTo>
                  <a:pt x="3063240" y="2031"/>
                </a:lnTo>
                <a:lnTo>
                  <a:pt x="3061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25128" y="0"/>
            <a:ext cx="9525" cy="619125"/>
          </a:xfrm>
          <a:custGeom>
            <a:avLst/>
            <a:gdLst/>
            <a:ahLst/>
            <a:cxnLst/>
            <a:rect l="l" t="t" r="r" b="b"/>
            <a:pathLst>
              <a:path w="9525" h="619125">
                <a:moveTo>
                  <a:pt x="9142" y="0"/>
                </a:moveTo>
                <a:lnTo>
                  <a:pt x="0" y="0"/>
                </a:lnTo>
                <a:lnTo>
                  <a:pt x="0" y="618744"/>
                </a:lnTo>
                <a:lnTo>
                  <a:pt x="9142" y="618744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76360" y="0"/>
            <a:ext cx="27940" cy="619125"/>
          </a:xfrm>
          <a:custGeom>
            <a:avLst/>
            <a:gdLst/>
            <a:ahLst/>
            <a:cxnLst/>
            <a:rect l="l" t="t" r="r" b="b"/>
            <a:pathLst>
              <a:path w="27940" h="619125">
                <a:moveTo>
                  <a:pt x="27430" y="0"/>
                </a:moveTo>
                <a:lnTo>
                  <a:pt x="0" y="0"/>
                </a:lnTo>
                <a:lnTo>
                  <a:pt x="0" y="618744"/>
                </a:lnTo>
                <a:lnTo>
                  <a:pt x="27430" y="618744"/>
                </a:lnTo>
                <a:lnTo>
                  <a:pt x="2743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15400" y="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2" y="0"/>
                </a:moveTo>
                <a:lnTo>
                  <a:pt x="0" y="0"/>
                </a:lnTo>
                <a:lnTo>
                  <a:pt x="0" y="585214"/>
                </a:lnTo>
                <a:lnTo>
                  <a:pt x="54862" y="585214"/>
                </a:lnTo>
                <a:lnTo>
                  <a:pt x="5486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872728" y="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2" y="0"/>
                </a:moveTo>
                <a:lnTo>
                  <a:pt x="0" y="0"/>
                </a:lnTo>
                <a:lnTo>
                  <a:pt x="0" y="585214"/>
                </a:lnTo>
                <a:lnTo>
                  <a:pt x="9142" y="585214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81000" y="646176"/>
            <a:ext cx="5047488" cy="609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2445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290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5410200" y="0"/>
                </a:moveTo>
                <a:lnTo>
                  <a:pt x="0" y="0"/>
                </a:lnTo>
                <a:lnTo>
                  <a:pt x="0" y="51813"/>
                </a:lnTo>
                <a:lnTo>
                  <a:pt x="5410200" y="51813"/>
                </a:lnTo>
                <a:lnTo>
                  <a:pt x="5410200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086215" cy="311150"/>
          </a:xfrm>
          <a:custGeom>
            <a:avLst/>
            <a:gdLst/>
            <a:ahLst/>
            <a:cxnLst/>
            <a:rect l="l" t="t" r="r" b="b"/>
            <a:pathLst>
              <a:path w="9086215" h="311150">
                <a:moveTo>
                  <a:pt x="9043416" y="0"/>
                </a:moveTo>
                <a:lnTo>
                  <a:pt x="0" y="0"/>
                </a:lnTo>
                <a:lnTo>
                  <a:pt x="0" y="310896"/>
                </a:lnTo>
                <a:lnTo>
                  <a:pt x="9043416" y="310896"/>
                </a:lnTo>
                <a:lnTo>
                  <a:pt x="9043416" y="0"/>
                </a:lnTo>
                <a:close/>
              </a:path>
              <a:path w="9086215" h="311150">
                <a:moveTo>
                  <a:pt x="9086088" y="0"/>
                </a:moveTo>
                <a:lnTo>
                  <a:pt x="9073896" y="0"/>
                </a:lnTo>
                <a:lnTo>
                  <a:pt x="9073896" y="310896"/>
                </a:lnTo>
                <a:lnTo>
                  <a:pt x="9086088" y="310896"/>
                </a:lnTo>
                <a:lnTo>
                  <a:pt x="9086088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140952" y="0"/>
            <a:ext cx="3175" cy="311150"/>
          </a:xfrm>
          <a:custGeom>
            <a:avLst/>
            <a:gdLst/>
            <a:ahLst/>
            <a:cxnLst/>
            <a:rect l="l" t="t" r="r" b="b"/>
            <a:pathLst>
              <a:path w="3175" h="311150">
                <a:moveTo>
                  <a:pt x="3046" y="0"/>
                </a:moveTo>
                <a:lnTo>
                  <a:pt x="0" y="0"/>
                </a:lnTo>
                <a:lnTo>
                  <a:pt x="0" y="310896"/>
                </a:lnTo>
                <a:lnTo>
                  <a:pt x="3046" y="310896"/>
                </a:lnTo>
                <a:lnTo>
                  <a:pt x="3046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307847"/>
            <a:ext cx="9086215" cy="131445"/>
          </a:xfrm>
          <a:custGeom>
            <a:avLst/>
            <a:gdLst/>
            <a:ahLst/>
            <a:cxnLst/>
            <a:rect l="l" t="t" r="r" b="b"/>
            <a:pathLst>
              <a:path w="9086215" h="131445">
                <a:moveTo>
                  <a:pt x="9043416" y="0"/>
                </a:moveTo>
                <a:lnTo>
                  <a:pt x="0" y="0"/>
                </a:lnTo>
                <a:lnTo>
                  <a:pt x="0" y="91440"/>
                </a:lnTo>
                <a:lnTo>
                  <a:pt x="9043416" y="91440"/>
                </a:lnTo>
                <a:lnTo>
                  <a:pt x="9043416" y="0"/>
                </a:lnTo>
                <a:close/>
              </a:path>
              <a:path w="9086215" h="131445">
                <a:moveTo>
                  <a:pt x="9086088" y="0"/>
                </a:moveTo>
                <a:lnTo>
                  <a:pt x="9073896" y="0"/>
                </a:lnTo>
                <a:lnTo>
                  <a:pt x="9073896" y="131064"/>
                </a:lnTo>
                <a:lnTo>
                  <a:pt x="9086088" y="131064"/>
                </a:lnTo>
                <a:lnTo>
                  <a:pt x="9086088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9140952" y="307847"/>
            <a:ext cx="3175" cy="131445"/>
          </a:xfrm>
          <a:custGeom>
            <a:avLst/>
            <a:gdLst/>
            <a:ahLst/>
            <a:cxnLst/>
            <a:rect l="l" t="t" r="r" b="b"/>
            <a:pathLst>
              <a:path w="3175" h="131445">
                <a:moveTo>
                  <a:pt x="0" y="131063"/>
                </a:moveTo>
                <a:lnTo>
                  <a:pt x="3046" y="131063"/>
                </a:lnTo>
                <a:lnTo>
                  <a:pt x="3046" y="0"/>
                </a:lnTo>
                <a:lnTo>
                  <a:pt x="0" y="0"/>
                </a:lnTo>
                <a:lnTo>
                  <a:pt x="0" y="131063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410200" y="359663"/>
            <a:ext cx="3633470" cy="79375"/>
          </a:xfrm>
          <a:custGeom>
            <a:avLst/>
            <a:gdLst/>
            <a:ahLst/>
            <a:cxnLst/>
            <a:rect l="l" t="t" r="r" b="b"/>
            <a:pathLst>
              <a:path w="3633470" h="79375">
                <a:moveTo>
                  <a:pt x="3633215" y="0"/>
                </a:moveTo>
                <a:lnTo>
                  <a:pt x="0" y="0"/>
                </a:lnTo>
                <a:lnTo>
                  <a:pt x="0" y="79248"/>
                </a:lnTo>
                <a:lnTo>
                  <a:pt x="3633215" y="79248"/>
                </a:lnTo>
                <a:lnTo>
                  <a:pt x="3633215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410200" y="618490"/>
            <a:ext cx="1963420" cy="3810"/>
          </a:xfrm>
          <a:custGeom>
            <a:avLst/>
            <a:gdLst/>
            <a:ahLst/>
            <a:cxnLst/>
            <a:rect l="l" t="t" r="r" b="b"/>
            <a:pathLst>
              <a:path w="1963420" h="3809">
                <a:moveTo>
                  <a:pt x="0" y="3810"/>
                </a:moveTo>
                <a:lnTo>
                  <a:pt x="1962911" y="3810"/>
                </a:lnTo>
                <a:lnTo>
                  <a:pt x="1962911" y="0"/>
                </a:lnTo>
                <a:lnTo>
                  <a:pt x="0" y="0"/>
                </a:lnTo>
                <a:lnTo>
                  <a:pt x="0" y="381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8973312" y="618489"/>
            <a:ext cx="170815" cy="3810"/>
          </a:xfrm>
          <a:custGeom>
            <a:avLst/>
            <a:gdLst/>
            <a:ahLst/>
            <a:cxnLst/>
            <a:rect l="l" t="t" r="r" b="b"/>
            <a:pathLst>
              <a:path w="170815" h="3809">
                <a:moveTo>
                  <a:pt x="170688" y="0"/>
                </a:moveTo>
                <a:lnTo>
                  <a:pt x="0" y="0"/>
                </a:lnTo>
                <a:lnTo>
                  <a:pt x="0" y="254"/>
                </a:lnTo>
                <a:lnTo>
                  <a:pt x="0" y="3810"/>
                </a:lnTo>
                <a:lnTo>
                  <a:pt x="170688" y="3810"/>
                </a:lnTo>
                <a:lnTo>
                  <a:pt x="170688" y="254"/>
                </a:lnTo>
                <a:lnTo>
                  <a:pt x="170688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10200" y="588009"/>
            <a:ext cx="1963420" cy="30480"/>
          </a:xfrm>
          <a:custGeom>
            <a:avLst/>
            <a:gdLst/>
            <a:ahLst/>
            <a:cxnLst/>
            <a:rect l="l" t="t" r="r" b="b"/>
            <a:pathLst>
              <a:path w="1963420" h="30479">
                <a:moveTo>
                  <a:pt x="0" y="30480"/>
                </a:moveTo>
                <a:lnTo>
                  <a:pt x="1962911" y="30480"/>
                </a:lnTo>
                <a:lnTo>
                  <a:pt x="1962911" y="0"/>
                </a:lnTo>
                <a:lnTo>
                  <a:pt x="0" y="0"/>
                </a:lnTo>
                <a:lnTo>
                  <a:pt x="0" y="3048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5410200" y="439419"/>
            <a:ext cx="3676015" cy="179705"/>
          </a:xfrm>
          <a:custGeom>
            <a:avLst/>
            <a:gdLst/>
            <a:ahLst/>
            <a:cxnLst/>
            <a:rect l="l" t="t" r="r" b="b"/>
            <a:pathLst>
              <a:path w="3676015" h="179704">
                <a:moveTo>
                  <a:pt x="3633216" y="0"/>
                </a:moveTo>
                <a:lnTo>
                  <a:pt x="0" y="0"/>
                </a:lnTo>
                <a:lnTo>
                  <a:pt x="0" y="148590"/>
                </a:lnTo>
                <a:lnTo>
                  <a:pt x="3563112" y="148590"/>
                </a:lnTo>
                <a:lnTo>
                  <a:pt x="3563112" y="179070"/>
                </a:lnTo>
                <a:lnTo>
                  <a:pt x="3633216" y="179070"/>
                </a:lnTo>
                <a:lnTo>
                  <a:pt x="3633216" y="148590"/>
                </a:lnTo>
                <a:lnTo>
                  <a:pt x="3633216" y="0"/>
                </a:lnTo>
                <a:close/>
              </a:path>
              <a:path w="3676015" h="179704">
                <a:moveTo>
                  <a:pt x="3675888" y="0"/>
                </a:moveTo>
                <a:lnTo>
                  <a:pt x="3663696" y="0"/>
                </a:lnTo>
                <a:lnTo>
                  <a:pt x="3663696" y="179082"/>
                </a:lnTo>
                <a:lnTo>
                  <a:pt x="3675888" y="179082"/>
                </a:lnTo>
                <a:lnTo>
                  <a:pt x="3675888" y="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140951" y="439419"/>
            <a:ext cx="3175" cy="179070"/>
          </a:xfrm>
          <a:custGeom>
            <a:avLst/>
            <a:gdLst/>
            <a:ahLst/>
            <a:cxnLst/>
            <a:rect l="l" t="t" r="r" b="b"/>
            <a:pathLst>
              <a:path w="3175" h="179070">
                <a:moveTo>
                  <a:pt x="0" y="179070"/>
                </a:moveTo>
                <a:lnTo>
                  <a:pt x="3049" y="179070"/>
                </a:lnTo>
                <a:lnTo>
                  <a:pt x="3049" y="0"/>
                </a:lnTo>
                <a:lnTo>
                  <a:pt x="0" y="0"/>
                </a:lnTo>
                <a:lnTo>
                  <a:pt x="0" y="179070"/>
                </a:lnTo>
                <a:close/>
              </a:path>
            </a:pathLst>
          </a:custGeom>
          <a:solidFill>
            <a:srgbClr val="438085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5407152" y="496823"/>
            <a:ext cx="3063240" cy="27940"/>
          </a:xfrm>
          <a:custGeom>
            <a:avLst/>
            <a:gdLst/>
            <a:ahLst/>
            <a:cxnLst/>
            <a:rect l="l" t="t" r="r" b="b"/>
            <a:pathLst>
              <a:path w="3063240" h="27940">
                <a:moveTo>
                  <a:pt x="3061207" y="0"/>
                </a:moveTo>
                <a:lnTo>
                  <a:pt x="2032" y="0"/>
                </a:lnTo>
                <a:lnTo>
                  <a:pt x="0" y="2031"/>
                </a:lnTo>
                <a:lnTo>
                  <a:pt x="0" y="25400"/>
                </a:lnTo>
                <a:lnTo>
                  <a:pt x="2032" y="27431"/>
                </a:lnTo>
                <a:lnTo>
                  <a:pt x="3061207" y="27431"/>
                </a:lnTo>
                <a:lnTo>
                  <a:pt x="3063240" y="25400"/>
                </a:lnTo>
                <a:lnTo>
                  <a:pt x="3063240" y="2031"/>
                </a:lnTo>
                <a:lnTo>
                  <a:pt x="30612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025128" y="0"/>
            <a:ext cx="9525" cy="619125"/>
          </a:xfrm>
          <a:custGeom>
            <a:avLst/>
            <a:gdLst/>
            <a:ahLst/>
            <a:cxnLst/>
            <a:rect l="l" t="t" r="r" b="b"/>
            <a:pathLst>
              <a:path w="9525" h="619125">
                <a:moveTo>
                  <a:pt x="9142" y="0"/>
                </a:moveTo>
                <a:lnTo>
                  <a:pt x="0" y="0"/>
                </a:lnTo>
                <a:lnTo>
                  <a:pt x="0" y="618744"/>
                </a:lnTo>
                <a:lnTo>
                  <a:pt x="9142" y="618744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8976360" y="0"/>
            <a:ext cx="27940" cy="619125"/>
          </a:xfrm>
          <a:custGeom>
            <a:avLst/>
            <a:gdLst/>
            <a:ahLst/>
            <a:cxnLst/>
            <a:rect l="l" t="t" r="r" b="b"/>
            <a:pathLst>
              <a:path w="27940" h="619125">
                <a:moveTo>
                  <a:pt x="27430" y="0"/>
                </a:moveTo>
                <a:lnTo>
                  <a:pt x="0" y="0"/>
                </a:lnTo>
                <a:lnTo>
                  <a:pt x="0" y="618744"/>
                </a:lnTo>
                <a:lnTo>
                  <a:pt x="27430" y="618744"/>
                </a:lnTo>
                <a:lnTo>
                  <a:pt x="2743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8915400" y="1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2" y="0"/>
                </a:moveTo>
                <a:lnTo>
                  <a:pt x="0" y="0"/>
                </a:lnTo>
                <a:lnTo>
                  <a:pt x="0" y="585214"/>
                </a:lnTo>
                <a:lnTo>
                  <a:pt x="54862" y="585214"/>
                </a:lnTo>
                <a:lnTo>
                  <a:pt x="54862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872728" y="1"/>
            <a:ext cx="9525" cy="585470"/>
          </a:xfrm>
          <a:custGeom>
            <a:avLst/>
            <a:gdLst/>
            <a:ahLst/>
            <a:cxnLst/>
            <a:rect l="l" t="t" r="r" b="b"/>
            <a:pathLst>
              <a:path w="9525" h="585470">
                <a:moveTo>
                  <a:pt x="9142" y="0"/>
                </a:moveTo>
                <a:lnTo>
                  <a:pt x="0" y="0"/>
                </a:lnTo>
                <a:lnTo>
                  <a:pt x="0" y="585214"/>
                </a:lnTo>
                <a:lnTo>
                  <a:pt x="9142" y="585214"/>
                </a:lnTo>
                <a:lnTo>
                  <a:pt x="9142" y="0"/>
                </a:lnTo>
                <a:close/>
              </a:path>
            </a:pathLst>
          </a:custGeom>
          <a:solidFill>
            <a:srgbClr val="FFFFFF">
              <a:alpha val="301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5678" y="838707"/>
            <a:ext cx="8192642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24455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5336" y="1634236"/>
            <a:ext cx="7853326" cy="18846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35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243" y="1020571"/>
            <a:ext cx="663765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6000" b="1" spc="80" dirty="0">
                <a:solidFill>
                  <a:srgbClr val="FFFFFF"/>
                </a:solidFill>
                <a:latin typeface="Trebuchet MS"/>
                <a:cs typeface="Trebuchet MS"/>
              </a:rPr>
              <a:t>Tumbuh</a:t>
            </a:r>
            <a:r>
              <a:rPr sz="6000" b="1" spc="-1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185" dirty="0">
                <a:solidFill>
                  <a:srgbClr val="FFFFFF"/>
                </a:solidFill>
                <a:latin typeface="Trebuchet MS"/>
                <a:cs typeface="Trebuchet MS"/>
              </a:rPr>
              <a:t>Kembang  </a:t>
            </a:r>
            <a:r>
              <a:rPr sz="6000" b="1" spc="35" dirty="0">
                <a:solidFill>
                  <a:srgbClr val="FFFFFF"/>
                </a:solidFill>
                <a:latin typeface="Trebuchet MS"/>
                <a:cs typeface="Trebuchet MS"/>
              </a:rPr>
              <a:t>anak </a:t>
            </a:r>
            <a:r>
              <a:rPr sz="6000" b="1" spc="45" dirty="0">
                <a:solidFill>
                  <a:srgbClr val="FFFFFF"/>
                </a:solidFill>
                <a:latin typeface="Trebuchet MS"/>
                <a:cs typeface="Trebuchet MS"/>
              </a:rPr>
              <a:t>balita/</a:t>
            </a:r>
            <a:r>
              <a:rPr sz="6000" b="1" spc="-3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6000" b="1" spc="15" dirty="0">
                <a:solidFill>
                  <a:srgbClr val="FFFFFF"/>
                </a:solidFill>
                <a:latin typeface="Trebuchet MS"/>
                <a:cs typeface="Trebuchet MS"/>
              </a:rPr>
              <a:t>pra</a:t>
            </a:r>
            <a:endParaRPr sz="6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6000" b="1" spc="30" dirty="0">
                <a:solidFill>
                  <a:srgbClr val="FFFFFF"/>
                </a:solidFill>
                <a:latin typeface="Trebuchet MS"/>
                <a:cs typeface="Trebuchet MS"/>
              </a:rPr>
              <a:t>sekolah</a:t>
            </a:r>
            <a:endParaRPr sz="6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0251" y="3891788"/>
            <a:ext cx="232346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800"/>
              </a:lnSpc>
              <a:spcBef>
                <a:spcPts val="100"/>
              </a:spcBef>
              <a:tabLst>
                <a:tab pos="1119505" algn="l"/>
              </a:tabLst>
            </a:pPr>
            <a:r>
              <a:rPr sz="2400" b="1" spc="-200" dirty="0">
                <a:solidFill>
                  <a:srgbClr val="FF0000"/>
                </a:solidFill>
                <a:latin typeface="Arial"/>
                <a:cs typeface="Arial"/>
              </a:rPr>
              <a:t>Kusharisupeni  </a:t>
            </a:r>
            <a:r>
              <a:rPr sz="2400" b="1" spc="-215" dirty="0">
                <a:solidFill>
                  <a:srgbClr val="FF0000"/>
                </a:solidFill>
                <a:latin typeface="Arial"/>
                <a:cs typeface="Arial"/>
              </a:rPr>
              <a:t>Endang	</a:t>
            </a:r>
            <a:r>
              <a:rPr sz="2400" b="1" spc="-90" dirty="0">
                <a:solidFill>
                  <a:srgbClr val="FF0000"/>
                </a:solidFill>
                <a:latin typeface="Arial"/>
                <a:cs typeface="Arial"/>
              </a:rPr>
              <a:t>L.</a:t>
            </a:r>
            <a:r>
              <a:rPr sz="2400" b="1" spc="-3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65" dirty="0">
                <a:solidFill>
                  <a:srgbClr val="FF0000"/>
                </a:solidFill>
                <a:latin typeface="Arial"/>
                <a:cs typeface="Arial"/>
              </a:rPr>
              <a:t>Achadi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744" y="576072"/>
            <a:ext cx="6522720" cy="5760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591422" y="29971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10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4968" y="1716023"/>
            <a:ext cx="8339455" cy="4459605"/>
            <a:chOff x="124968" y="1716023"/>
            <a:chExt cx="8339455" cy="4459605"/>
          </a:xfrm>
        </p:grpSpPr>
        <p:sp>
          <p:nvSpPr>
            <p:cNvPr id="3" name="object 3"/>
            <p:cNvSpPr/>
            <p:nvPr/>
          </p:nvSpPr>
          <p:spPr>
            <a:xfrm>
              <a:off x="124968" y="1716023"/>
              <a:ext cx="4623816" cy="445922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28744" y="1856231"/>
              <a:ext cx="4035552" cy="43098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59863" y="4011104"/>
              <a:ext cx="32004" cy="188810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78151" y="4005072"/>
              <a:ext cx="4032885" cy="1871980"/>
            </a:xfrm>
            <a:custGeom>
              <a:avLst/>
              <a:gdLst/>
              <a:ahLst/>
              <a:cxnLst/>
              <a:rect l="l" t="t" r="r" b="b"/>
              <a:pathLst>
                <a:path w="4032885" h="1871979">
                  <a:moveTo>
                    <a:pt x="0" y="1871661"/>
                  </a:moveTo>
                  <a:lnTo>
                    <a:pt x="0" y="0"/>
                  </a:lnTo>
                </a:path>
                <a:path w="4032885" h="1871979">
                  <a:moveTo>
                    <a:pt x="4032502" y="1870771"/>
                  </a:moveTo>
                  <a:lnTo>
                    <a:pt x="4032502" y="935735"/>
                  </a:lnTo>
                </a:path>
              </a:pathLst>
            </a:custGeom>
            <a:ln w="30480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36624" y="6316979"/>
            <a:ext cx="11880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Attained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height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8394" y="6316979"/>
            <a:ext cx="12115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Height</a:t>
            </a:r>
            <a:r>
              <a:rPr sz="1400" spc="29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velocity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09710" y="29971"/>
            <a:ext cx="219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275" dirty="0">
                <a:solidFill>
                  <a:srgbClr val="FFFFFF"/>
                </a:solidFill>
                <a:latin typeface="Arial"/>
                <a:cs typeface="Arial"/>
              </a:rPr>
              <a:t>11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32396" y="783615"/>
            <a:ext cx="7592695" cy="680085"/>
          </a:xfrm>
          <a:prstGeom prst="rect">
            <a:avLst/>
          </a:prstGeom>
          <a:ln w="9144">
            <a:solidFill>
              <a:srgbClr val="0000CC"/>
            </a:solidFill>
          </a:ln>
        </p:spPr>
        <p:txBody>
          <a:bodyPr vert="horz" wrap="square" lIns="0" tIns="9715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765"/>
              </a:spcBef>
            </a:pPr>
            <a:r>
              <a:rPr sz="2750" spc="10" dirty="0">
                <a:solidFill>
                  <a:srgbClr val="000000"/>
                </a:solidFill>
                <a:latin typeface="Comic Sans MS"/>
                <a:cs typeface="Comic Sans MS"/>
              </a:rPr>
              <a:t>Pertumbuhan</a:t>
            </a:r>
            <a:r>
              <a:rPr sz="2750" spc="-365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50" spc="25" dirty="0">
                <a:solidFill>
                  <a:srgbClr val="000000"/>
                </a:solidFill>
                <a:latin typeface="Comic Sans MS"/>
                <a:cs typeface="Comic Sans MS"/>
              </a:rPr>
              <a:t>dlm</a:t>
            </a:r>
            <a:r>
              <a:rPr sz="2750" spc="-36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50" spc="15" dirty="0">
                <a:solidFill>
                  <a:srgbClr val="000000"/>
                </a:solidFill>
                <a:latin typeface="Comic Sans MS"/>
                <a:cs typeface="Comic Sans MS"/>
              </a:rPr>
              <a:t>tinggi</a:t>
            </a:r>
            <a:r>
              <a:rPr sz="2750" spc="-459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50" spc="-20" dirty="0">
                <a:solidFill>
                  <a:srgbClr val="000000"/>
                </a:solidFill>
                <a:latin typeface="Comic Sans MS"/>
                <a:cs typeface="Comic Sans MS"/>
              </a:rPr>
              <a:t>badan</a:t>
            </a:r>
            <a:endParaRPr sz="27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926528"/>
            <a:ext cx="7592695" cy="680085"/>
          </a:xfrm>
          <a:prstGeom prst="rect">
            <a:avLst/>
          </a:prstGeom>
          <a:ln w="9144">
            <a:solidFill>
              <a:srgbClr val="0000CC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910"/>
              </a:spcBef>
            </a:pPr>
            <a:r>
              <a:rPr sz="2750" spc="10" dirty="0">
                <a:solidFill>
                  <a:srgbClr val="000000"/>
                </a:solidFill>
                <a:latin typeface="Comic Sans MS"/>
                <a:cs typeface="Comic Sans MS"/>
              </a:rPr>
              <a:t>Pertumbuhan </a:t>
            </a:r>
            <a:r>
              <a:rPr sz="2750" spc="25" dirty="0">
                <a:solidFill>
                  <a:srgbClr val="000000"/>
                </a:solidFill>
                <a:latin typeface="Comic Sans MS"/>
                <a:cs typeface="Comic Sans MS"/>
              </a:rPr>
              <a:t>dlm</a:t>
            </a:r>
            <a:r>
              <a:rPr sz="2750" spc="-89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sz="2750" spc="30" dirty="0">
                <a:solidFill>
                  <a:srgbClr val="000000"/>
                </a:solidFill>
                <a:latin typeface="Comic Sans MS"/>
                <a:cs typeface="Comic Sans MS"/>
              </a:rPr>
              <a:t>BB</a:t>
            </a:r>
            <a:endParaRPr sz="275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6510" y="2106167"/>
            <a:ext cx="3590544" cy="3822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8871" y="2142744"/>
            <a:ext cx="4940808" cy="37459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36624" y="6316979"/>
            <a:ext cx="121729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Arial"/>
                <a:cs typeface="Arial"/>
              </a:rPr>
              <a:t>Attained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weight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38394" y="6316979"/>
            <a:ext cx="1243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Arial"/>
                <a:cs typeface="Arial"/>
              </a:rPr>
              <a:t>Weight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velocity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1422" y="29971"/>
            <a:ext cx="267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691895"/>
            <a:ext cx="7467600" cy="51907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4375" y="5952235"/>
            <a:ext cx="6302375" cy="700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</a:rPr>
              <a:t>http://www.feralchildren.com/image.php?if=figures/perry20021</a:t>
            </a:r>
            <a:endParaRPr sz="1800">
              <a:latin typeface="Carlito"/>
              <a:cs typeface="Carlito"/>
            </a:endParaRPr>
          </a:p>
          <a:p>
            <a:pPr marL="2628265">
              <a:lnSpc>
                <a:spcPct val="100000"/>
              </a:lnSpc>
              <a:spcBef>
                <a:spcPts val="1230"/>
              </a:spcBef>
            </a:pPr>
            <a:r>
              <a:rPr sz="1600" i="1" spc="-10" dirty="0">
                <a:latin typeface="Times New Roman"/>
                <a:cs typeface="Times New Roman"/>
              </a:rPr>
              <a:t>Presentasi </a:t>
            </a:r>
            <a:r>
              <a:rPr sz="1600" i="1" spc="-25" dirty="0">
                <a:latin typeface="Times New Roman"/>
                <a:cs typeface="Times New Roman"/>
              </a:rPr>
              <a:t>Prof </a:t>
            </a:r>
            <a:r>
              <a:rPr sz="1600" i="1" spc="5" dirty="0">
                <a:latin typeface="Times New Roman"/>
                <a:cs typeface="Times New Roman"/>
              </a:rPr>
              <a:t>fasli Jalal,</a:t>
            </a:r>
            <a:r>
              <a:rPr sz="1600" i="1" spc="35" dirty="0">
                <a:latin typeface="Times New Roman"/>
                <a:cs typeface="Times New Roman"/>
              </a:rPr>
              <a:t> </a:t>
            </a:r>
            <a:r>
              <a:rPr sz="1600" i="1" spc="5" dirty="0">
                <a:latin typeface="Times New Roman"/>
                <a:cs typeface="Times New Roman"/>
              </a:rPr>
              <a:t>Pengukuhan2009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52800" y="731519"/>
            <a:ext cx="3352800" cy="487680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349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185"/>
              </a:spcBef>
            </a:pPr>
            <a:r>
              <a:rPr sz="2600" b="0" spc="-5" dirty="0">
                <a:solidFill>
                  <a:srgbClr val="FFFFFF"/>
                </a:solidFill>
                <a:latin typeface="Trebuchet MS"/>
                <a:cs typeface="Trebuchet MS"/>
              </a:rPr>
              <a:t>Anak </a:t>
            </a:r>
            <a:r>
              <a:rPr sz="2600" b="0" spc="-10" dirty="0">
                <a:solidFill>
                  <a:srgbClr val="FFFFFF"/>
                </a:solidFill>
                <a:latin typeface="Trebuchet MS"/>
                <a:cs typeface="Trebuchet MS"/>
              </a:rPr>
              <a:t>Usia </a:t>
            </a:r>
            <a:r>
              <a:rPr sz="2600" b="0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sz="2600" b="0" spc="-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600" b="0" spc="-60" dirty="0">
                <a:solidFill>
                  <a:srgbClr val="FFFFFF"/>
                </a:solidFill>
                <a:latin typeface="Trebuchet MS"/>
                <a:cs typeface="Trebuchet MS"/>
              </a:rPr>
              <a:t>Tahun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3200" y="5334000"/>
            <a:ext cx="1369060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00"/>
              </a:spcBef>
            </a:pPr>
            <a:r>
              <a:rPr sz="2800" spc="-5" dirty="0">
                <a:solidFill>
                  <a:srgbClr val="FFFFFF"/>
                </a:solidFill>
                <a:latin typeface="Trebuchet MS"/>
                <a:cs typeface="Trebuchet MS"/>
              </a:rPr>
              <a:t>Normal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2935" y="5257800"/>
            <a:ext cx="2950845" cy="518159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25400" rIns="0" bIns="0" rtlCol="0">
            <a:spAutoFit/>
          </a:bodyPr>
          <a:lstStyle/>
          <a:p>
            <a:pPr marL="614045">
              <a:lnSpc>
                <a:spcPct val="100000"/>
              </a:lnSpc>
              <a:spcBef>
                <a:spcPts val="200"/>
              </a:spcBef>
            </a:pPr>
            <a:r>
              <a:rPr sz="2800" spc="-75" dirty="0">
                <a:solidFill>
                  <a:srgbClr val="FFFFFF"/>
                </a:solidFill>
                <a:latin typeface="Trebuchet MS"/>
                <a:cs typeface="Trebuchet MS"/>
              </a:rPr>
              <a:t>Terabaikan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17264" y="76200"/>
            <a:ext cx="5050536" cy="6781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191" y="1001268"/>
            <a:ext cx="3304540" cy="4777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Growth Chart  anak</a:t>
            </a:r>
            <a:r>
              <a:rPr sz="2600" b="1" spc="-105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perempuan:  </a:t>
            </a:r>
            <a:r>
              <a:rPr sz="2600" b="1" spc="-5" dirty="0">
                <a:solidFill>
                  <a:srgbClr val="424455"/>
                </a:solidFill>
                <a:latin typeface="Verdana"/>
                <a:cs typeface="Verdana"/>
              </a:rPr>
              <a:t>BB </a:t>
            </a: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turun sejak 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usia </a:t>
            </a:r>
            <a:r>
              <a:rPr sz="2600" b="1" dirty="0">
                <a:solidFill>
                  <a:srgbClr val="424455"/>
                </a:solidFill>
                <a:latin typeface="Verdana"/>
                <a:cs typeface="Verdana"/>
              </a:rPr>
              <a:t>4 </a:t>
            </a: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tahun,  berlanjut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sampai  usia </a:t>
            </a:r>
            <a:r>
              <a:rPr sz="2600" b="1" dirty="0">
                <a:solidFill>
                  <a:srgbClr val="424455"/>
                </a:solidFill>
                <a:latin typeface="Verdana"/>
                <a:cs typeface="Verdana"/>
              </a:rPr>
              <a:t>7</a:t>
            </a:r>
            <a:r>
              <a:rPr sz="2600" b="1" spc="-35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tahun.</a:t>
            </a:r>
            <a:endParaRPr sz="2600">
              <a:latin typeface="Verdana"/>
              <a:cs typeface="Verdana"/>
            </a:endParaRPr>
          </a:p>
          <a:p>
            <a:pPr marL="38100" marR="786130">
              <a:lnSpc>
                <a:spcPts val="3100"/>
              </a:lnSpc>
              <a:spcBef>
                <a:spcPts val="95"/>
              </a:spcBef>
            </a:pP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Tinggi badan  tetap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pada  </a:t>
            </a: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persentil</a:t>
            </a:r>
            <a:r>
              <a:rPr sz="2600" b="1" spc="-105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2600" b="1" spc="10" dirty="0">
                <a:solidFill>
                  <a:srgbClr val="424455"/>
                </a:solidFill>
                <a:latin typeface="Verdana"/>
                <a:cs typeface="Verdana"/>
              </a:rPr>
              <a:t>90</a:t>
            </a:r>
            <a:r>
              <a:rPr sz="2550" b="1" spc="15" baseline="22875" dirty="0">
                <a:solidFill>
                  <a:srgbClr val="424455"/>
                </a:solidFill>
                <a:latin typeface="Verdana"/>
                <a:cs typeface="Verdana"/>
              </a:rPr>
              <a:t>th</a:t>
            </a:r>
            <a:endParaRPr sz="2550" baseline="22875">
              <a:latin typeface="Verdana"/>
              <a:cs typeface="Verdana"/>
            </a:endParaRPr>
          </a:p>
          <a:p>
            <a:pPr marL="38100" marR="267335">
              <a:lnSpc>
                <a:spcPts val="3100"/>
              </a:lnSpc>
              <a:spcBef>
                <a:spcPts val="105"/>
              </a:spcBef>
            </a:pP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sampai usia </a:t>
            </a:r>
            <a:r>
              <a:rPr sz="2600" b="1" dirty="0">
                <a:solidFill>
                  <a:srgbClr val="424455"/>
                </a:solidFill>
                <a:latin typeface="Verdana"/>
                <a:cs typeface="Verdana"/>
              </a:rPr>
              <a:t>7  </a:t>
            </a:r>
            <a:r>
              <a:rPr sz="2600" b="1" spc="-10" dirty="0">
                <a:solidFill>
                  <a:srgbClr val="424455"/>
                </a:solidFill>
                <a:latin typeface="Verdana"/>
                <a:cs typeface="Verdana"/>
              </a:rPr>
              <a:t>tahun</a:t>
            </a:r>
            <a:r>
              <a:rPr sz="2600" b="1" spc="-145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2600" b="1" spc="-15" dirty="0">
                <a:solidFill>
                  <a:srgbClr val="424455"/>
                </a:solidFill>
                <a:latin typeface="Verdana"/>
                <a:cs typeface="Verdana"/>
              </a:rPr>
              <a:t>kemudian  mulai</a:t>
            </a:r>
            <a:r>
              <a:rPr sz="2600" b="1" spc="-50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2600" b="1" spc="-20" dirty="0">
                <a:solidFill>
                  <a:srgbClr val="424455"/>
                </a:solidFill>
                <a:latin typeface="Verdana"/>
                <a:cs typeface="Verdana"/>
              </a:rPr>
              <a:t>menurun</a:t>
            </a:r>
            <a:endParaRPr sz="2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19600" y="228600"/>
            <a:ext cx="4267200" cy="648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28191" y="2065021"/>
            <a:ext cx="3049905" cy="3433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30480">
              <a:lnSpc>
                <a:spcPct val="99800"/>
              </a:lnSpc>
              <a:spcBef>
                <a:spcPts val="105"/>
              </a:spcBef>
            </a:pP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Growth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Chart  anak Laki-laki:  BB naik antara</a:t>
            </a:r>
            <a:r>
              <a:rPr sz="3200" spc="-9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4  </a:t>
            </a:r>
            <a:r>
              <a:rPr sz="3200" spc="-10" dirty="0">
                <a:solidFill>
                  <a:srgbClr val="424455"/>
                </a:solidFill>
                <a:latin typeface="Arial"/>
                <a:cs typeface="Arial"/>
              </a:rPr>
              <a:t>tahun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sampai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6  </a:t>
            </a:r>
            <a:r>
              <a:rPr sz="3200" spc="-10" dirty="0">
                <a:solidFill>
                  <a:srgbClr val="424455"/>
                </a:solidFill>
                <a:latin typeface="Arial"/>
                <a:cs typeface="Arial"/>
              </a:rPr>
              <a:t>tahun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,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tinggi 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tetap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pada 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persentil</a:t>
            </a:r>
            <a:r>
              <a:rPr sz="3200" spc="-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50</a:t>
            </a:r>
            <a:r>
              <a:rPr sz="3150" baseline="21164" dirty="0">
                <a:solidFill>
                  <a:srgbClr val="424455"/>
                </a:solidFill>
                <a:latin typeface="Trebuchet MS"/>
                <a:cs typeface="Trebuchet MS"/>
              </a:rPr>
              <a:t>th</a:t>
            </a:r>
            <a:endParaRPr sz="3150" baseline="2116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198120"/>
            <a:ext cx="4800600" cy="65074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3591" y="1699260"/>
            <a:ext cx="2655570" cy="441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900"/>
              </a:lnSpc>
              <a:spcBef>
                <a:spcPts val="100"/>
              </a:spcBef>
            </a:pP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Growth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Chart 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anak  </a:t>
            </a:r>
            <a:r>
              <a:rPr sz="3200" spc="-35" dirty="0">
                <a:solidFill>
                  <a:srgbClr val="424455"/>
                </a:solidFill>
                <a:latin typeface="Trebuchet MS"/>
                <a:cs typeface="Trebuchet MS"/>
              </a:rPr>
              <a:t>Perempuan: 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BB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turun 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kemudian</a:t>
            </a:r>
            <a:r>
              <a:rPr sz="3200" spc="-9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424455"/>
                </a:solidFill>
                <a:latin typeface="Trebuchet MS"/>
                <a:cs typeface="Trebuchet MS"/>
              </a:rPr>
              <a:t>naik 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lagi, tinggi 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badan </a:t>
            </a:r>
            <a:r>
              <a:rPr sz="3200" spc="-5" dirty="0">
                <a:solidFill>
                  <a:srgbClr val="424455"/>
                </a:solidFill>
                <a:latin typeface="Trebuchet MS"/>
                <a:cs typeface="Trebuchet MS"/>
              </a:rPr>
              <a:t>turun  </a:t>
            </a:r>
            <a:r>
              <a:rPr sz="3200" spc="-10" dirty="0">
                <a:solidFill>
                  <a:srgbClr val="424455"/>
                </a:solidFill>
                <a:latin typeface="Trebuchet MS"/>
                <a:cs typeface="Trebuchet MS"/>
              </a:rPr>
              <a:t>kemudian</a:t>
            </a:r>
            <a:r>
              <a:rPr sz="3200" spc="-9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3200" spc="-15" dirty="0">
                <a:solidFill>
                  <a:srgbClr val="424455"/>
                </a:solidFill>
                <a:latin typeface="Trebuchet MS"/>
                <a:cs typeface="Trebuchet MS"/>
              </a:rPr>
              <a:t>naik  </a:t>
            </a:r>
            <a:r>
              <a:rPr sz="3200" dirty="0">
                <a:solidFill>
                  <a:srgbClr val="424455"/>
                </a:solidFill>
                <a:latin typeface="Trebuchet MS"/>
                <a:cs typeface="Trebuchet MS"/>
              </a:rPr>
              <a:t>lagi</a:t>
            </a:r>
            <a:endParaRPr sz="3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91000" y="222504"/>
            <a:ext cx="4495800" cy="6577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4843" y="1396490"/>
            <a:ext cx="3268345" cy="4719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Growth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Chart anak  </a:t>
            </a:r>
            <a:r>
              <a:rPr sz="2800" spc="-30" dirty="0">
                <a:solidFill>
                  <a:srgbClr val="424455"/>
                </a:solidFill>
                <a:latin typeface="Trebuchet MS"/>
                <a:cs typeface="Trebuchet MS"/>
              </a:rPr>
              <a:t>Perempuan: </a:t>
            </a:r>
            <a:r>
              <a:rPr sz="2800" spc="5" dirty="0">
                <a:solidFill>
                  <a:srgbClr val="424455"/>
                </a:solidFill>
                <a:latin typeface="Trebuchet MS"/>
                <a:cs typeface="Trebuchet MS"/>
              </a:rPr>
              <a:t>BB 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turun drastis </a:t>
            </a:r>
            <a:r>
              <a:rPr sz="2800" dirty="0">
                <a:solidFill>
                  <a:srgbClr val="424455"/>
                </a:solidFill>
                <a:latin typeface="Trebuchet MS"/>
                <a:cs typeface="Trebuchet MS"/>
              </a:rPr>
              <a:t>pd</a:t>
            </a:r>
            <a:r>
              <a:rPr sz="2800" spc="-125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usia  15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bulan, hanya  sebentar kemudian 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naik lagi. </a:t>
            </a:r>
            <a:r>
              <a:rPr sz="2800" spc="-45" dirty="0">
                <a:solidFill>
                  <a:srgbClr val="424455"/>
                </a:solidFill>
                <a:latin typeface="Trebuchet MS"/>
                <a:cs typeface="Trebuchet MS"/>
              </a:rPr>
              <a:t>Tinggi 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turun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tetapi belum  naik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sampai  beberapa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bulan  </a:t>
            </a:r>
            <a:r>
              <a:rPr sz="2800" spc="-10" dirty="0">
                <a:solidFill>
                  <a:srgbClr val="424455"/>
                </a:solidFill>
                <a:latin typeface="Trebuchet MS"/>
                <a:cs typeface="Trebuchet MS"/>
              </a:rPr>
              <a:t>setelah </a:t>
            </a:r>
            <a:r>
              <a:rPr sz="2800" dirty="0">
                <a:solidFill>
                  <a:srgbClr val="424455"/>
                </a:solidFill>
                <a:latin typeface="Trebuchet MS"/>
                <a:cs typeface="Trebuchet MS"/>
              </a:rPr>
              <a:t>BB </a:t>
            </a:r>
            <a:r>
              <a:rPr sz="2800" spc="-5" dirty="0">
                <a:solidFill>
                  <a:srgbClr val="424455"/>
                </a:solidFill>
                <a:latin typeface="Trebuchet MS"/>
                <a:cs typeface="Trebuchet MS"/>
              </a:rPr>
              <a:t>naik  (bulan</a:t>
            </a:r>
            <a:r>
              <a:rPr sz="2800" spc="-60" dirty="0">
                <a:solidFill>
                  <a:srgbClr val="424455"/>
                </a:solidFill>
                <a:latin typeface="Trebuchet MS"/>
                <a:cs typeface="Trebuchet MS"/>
              </a:rPr>
              <a:t> </a:t>
            </a:r>
            <a:r>
              <a:rPr sz="2800" spc="-15" dirty="0">
                <a:solidFill>
                  <a:srgbClr val="424455"/>
                </a:solidFill>
                <a:latin typeface="Trebuchet MS"/>
                <a:cs typeface="Trebuchet MS"/>
              </a:rPr>
              <a:t>21)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3708" y="5698234"/>
            <a:ext cx="7190740" cy="3175"/>
          </a:xfrm>
          <a:custGeom>
            <a:avLst/>
            <a:gdLst/>
            <a:ahLst/>
            <a:cxnLst/>
            <a:rect l="l" t="t" r="r" b="b"/>
            <a:pathLst>
              <a:path w="7190740" h="3175">
                <a:moveTo>
                  <a:pt x="0" y="0"/>
                </a:moveTo>
                <a:lnTo>
                  <a:pt x="7190234" y="30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3708" y="5091684"/>
            <a:ext cx="7190740" cy="0"/>
          </a:xfrm>
          <a:custGeom>
            <a:avLst/>
            <a:gdLst/>
            <a:ahLst/>
            <a:cxnLst/>
            <a:rect l="l" t="t" r="r" b="b"/>
            <a:pathLst>
              <a:path w="7190740">
                <a:moveTo>
                  <a:pt x="0" y="0"/>
                </a:moveTo>
                <a:lnTo>
                  <a:pt x="71902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3708" y="4482084"/>
            <a:ext cx="7190740" cy="3175"/>
          </a:xfrm>
          <a:custGeom>
            <a:avLst/>
            <a:gdLst/>
            <a:ahLst/>
            <a:cxnLst/>
            <a:rect l="l" t="t" r="r" b="b"/>
            <a:pathLst>
              <a:path w="7190740" h="3175">
                <a:moveTo>
                  <a:pt x="0" y="0"/>
                </a:moveTo>
                <a:lnTo>
                  <a:pt x="7190234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3708" y="3878579"/>
            <a:ext cx="7190740" cy="0"/>
          </a:xfrm>
          <a:custGeom>
            <a:avLst/>
            <a:gdLst/>
            <a:ahLst/>
            <a:cxnLst/>
            <a:rect l="l" t="t" r="r" b="b"/>
            <a:pathLst>
              <a:path w="7190740">
                <a:moveTo>
                  <a:pt x="0" y="0"/>
                </a:moveTo>
                <a:lnTo>
                  <a:pt x="7190234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73708" y="3265932"/>
            <a:ext cx="7190740" cy="3175"/>
          </a:xfrm>
          <a:custGeom>
            <a:avLst/>
            <a:gdLst/>
            <a:ahLst/>
            <a:cxnLst/>
            <a:rect l="l" t="t" r="r" b="b"/>
            <a:pathLst>
              <a:path w="7190740" h="3175">
                <a:moveTo>
                  <a:pt x="0" y="0"/>
                </a:moveTo>
                <a:lnTo>
                  <a:pt x="7190234" y="30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3708" y="2052827"/>
            <a:ext cx="7190740" cy="3175"/>
          </a:xfrm>
          <a:custGeom>
            <a:avLst/>
            <a:gdLst/>
            <a:ahLst/>
            <a:cxnLst/>
            <a:rect l="l" t="t" r="r" b="b"/>
            <a:pathLst>
              <a:path w="7190740" h="3175">
                <a:moveTo>
                  <a:pt x="0" y="0"/>
                </a:moveTo>
                <a:lnTo>
                  <a:pt x="7190234" y="30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72183" y="1444752"/>
            <a:ext cx="128270" cy="0"/>
          </a:xfrm>
          <a:custGeom>
            <a:avLst/>
            <a:gdLst/>
            <a:ahLst/>
            <a:cxnLst/>
            <a:rect l="l" t="t" r="r" b="b"/>
            <a:pathLst>
              <a:path w="128269">
                <a:moveTo>
                  <a:pt x="0" y="0"/>
                </a:moveTo>
                <a:lnTo>
                  <a:pt x="128018" y="0"/>
                </a:lnTo>
              </a:path>
            </a:pathLst>
          </a:custGeom>
          <a:ln w="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1444752"/>
            <a:ext cx="3408045" cy="0"/>
          </a:xfrm>
          <a:custGeom>
            <a:avLst/>
            <a:gdLst/>
            <a:ahLst/>
            <a:cxnLst/>
            <a:rect l="l" t="t" r="r" b="b"/>
            <a:pathLst>
              <a:path w="3408045">
                <a:moveTo>
                  <a:pt x="0" y="0"/>
                </a:moveTo>
                <a:lnTo>
                  <a:pt x="3407661" y="0"/>
                </a:lnTo>
              </a:path>
            </a:pathLst>
          </a:custGeom>
          <a:ln w="6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283208" y="1441577"/>
            <a:ext cx="7714615" cy="5346700"/>
            <a:chOff x="1283208" y="1441577"/>
            <a:chExt cx="7714615" cy="5346700"/>
          </a:xfrm>
        </p:grpSpPr>
        <p:sp>
          <p:nvSpPr>
            <p:cNvPr id="11" name="object 11"/>
            <p:cNvSpPr/>
            <p:nvPr/>
          </p:nvSpPr>
          <p:spPr>
            <a:xfrm>
              <a:off x="1473708" y="1443228"/>
              <a:ext cx="3175" cy="4255135"/>
            </a:xfrm>
            <a:custGeom>
              <a:avLst/>
              <a:gdLst/>
              <a:ahLst/>
              <a:cxnLst/>
              <a:rect l="l" t="t" r="r" b="b"/>
              <a:pathLst>
                <a:path w="3175" h="4255135">
                  <a:moveTo>
                    <a:pt x="0" y="0"/>
                  </a:moveTo>
                  <a:lnTo>
                    <a:pt x="3047" y="4255012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44751" y="5699760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82" y="0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6276" y="5091684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44751" y="4483608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82" y="0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46276" y="3878580"/>
              <a:ext cx="27940" cy="0"/>
            </a:xfrm>
            <a:custGeom>
              <a:avLst/>
              <a:gdLst/>
              <a:ahLst/>
              <a:cxnLst/>
              <a:rect l="l" t="t" r="r" b="b"/>
              <a:pathLst>
                <a:path w="27940">
                  <a:moveTo>
                    <a:pt x="0" y="0"/>
                  </a:moveTo>
                  <a:lnTo>
                    <a:pt x="27432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44751" y="3267455"/>
              <a:ext cx="30480" cy="0"/>
            </a:xfrm>
            <a:custGeom>
              <a:avLst/>
              <a:gdLst/>
              <a:ahLst/>
              <a:cxnLst/>
              <a:rect l="l" t="t" r="r" b="b"/>
              <a:pathLst>
                <a:path w="30480">
                  <a:moveTo>
                    <a:pt x="0" y="0"/>
                  </a:moveTo>
                  <a:lnTo>
                    <a:pt x="30482" y="0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44752" y="1444752"/>
              <a:ext cx="30480" cy="1216660"/>
            </a:xfrm>
            <a:custGeom>
              <a:avLst/>
              <a:gdLst/>
              <a:ahLst/>
              <a:cxnLst/>
              <a:rect l="l" t="t" r="r" b="b"/>
              <a:pathLst>
                <a:path w="30480" h="1216660">
                  <a:moveTo>
                    <a:pt x="0" y="1216150"/>
                  </a:moveTo>
                  <a:lnTo>
                    <a:pt x="30483" y="1216150"/>
                  </a:lnTo>
                </a:path>
                <a:path w="30480" h="1216660">
                  <a:moveTo>
                    <a:pt x="0" y="609600"/>
                  </a:moveTo>
                  <a:lnTo>
                    <a:pt x="30483" y="609600"/>
                  </a:lnTo>
                </a:path>
                <a:path w="30480" h="1216660">
                  <a:moveTo>
                    <a:pt x="0" y="0"/>
                  </a:moveTo>
                  <a:lnTo>
                    <a:pt x="30483" y="0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3708" y="2659380"/>
              <a:ext cx="7190740" cy="33655"/>
            </a:xfrm>
            <a:custGeom>
              <a:avLst/>
              <a:gdLst/>
              <a:ahLst/>
              <a:cxnLst/>
              <a:rect l="l" t="t" r="r" b="b"/>
              <a:pathLst>
                <a:path w="7190740" h="33655">
                  <a:moveTo>
                    <a:pt x="0" y="0"/>
                  </a:moveTo>
                  <a:lnTo>
                    <a:pt x="7190234" y="3048"/>
                  </a:lnTo>
                </a:path>
                <a:path w="7190740" h="33655">
                  <a:moveTo>
                    <a:pt x="722375" y="33528"/>
                  </a:moveTo>
                  <a:lnTo>
                    <a:pt x="72237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435352" y="2657855"/>
              <a:ext cx="475615" cy="36830"/>
            </a:xfrm>
            <a:custGeom>
              <a:avLst/>
              <a:gdLst/>
              <a:ahLst/>
              <a:cxnLst/>
              <a:rect l="l" t="t" r="r" b="b"/>
              <a:pathLst>
                <a:path w="475614" h="36830">
                  <a:moveTo>
                    <a:pt x="0" y="0"/>
                  </a:moveTo>
                  <a:lnTo>
                    <a:pt x="0" y="36579"/>
                  </a:lnTo>
                </a:path>
                <a:path w="475614" h="36830">
                  <a:moveTo>
                    <a:pt x="237744" y="0"/>
                  </a:moveTo>
                  <a:lnTo>
                    <a:pt x="237744" y="36579"/>
                  </a:lnTo>
                </a:path>
                <a:path w="475614" h="36830">
                  <a:moveTo>
                    <a:pt x="475489" y="0"/>
                  </a:moveTo>
                  <a:lnTo>
                    <a:pt x="475489" y="36579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154680" y="2657855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578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95472" y="2657855"/>
              <a:ext cx="238125" cy="36830"/>
            </a:xfrm>
            <a:custGeom>
              <a:avLst/>
              <a:gdLst/>
              <a:ahLst/>
              <a:cxnLst/>
              <a:rect l="l" t="t" r="r" b="b"/>
              <a:pathLst>
                <a:path w="238125" h="36830">
                  <a:moveTo>
                    <a:pt x="0" y="0"/>
                  </a:moveTo>
                  <a:lnTo>
                    <a:pt x="0" y="36579"/>
                  </a:lnTo>
                </a:path>
                <a:path w="238125" h="36830">
                  <a:moveTo>
                    <a:pt x="237743" y="0"/>
                  </a:moveTo>
                  <a:lnTo>
                    <a:pt x="237743" y="36579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69436" y="2659380"/>
              <a:ext cx="0" cy="33655"/>
            </a:xfrm>
            <a:custGeom>
              <a:avLst/>
              <a:gdLst/>
              <a:ahLst/>
              <a:cxnLst/>
              <a:rect l="l" t="t" r="r" b="b"/>
              <a:pathLst>
                <a:path h="33655">
                  <a:moveTo>
                    <a:pt x="0" y="33528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17847" y="2657855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578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54068" y="2659380"/>
              <a:ext cx="238125" cy="33655"/>
            </a:xfrm>
            <a:custGeom>
              <a:avLst/>
              <a:gdLst/>
              <a:ahLst/>
              <a:cxnLst/>
              <a:rect l="l" t="t" r="r" b="b"/>
              <a:pathLst>
                <a:path w="238125" h="33655">
                  <a:moveTo>
                    <a:pt x="0" y="33528"/>
                  </a:moveTo>
                  <a:lnTo>
                    <a:pt x="0" y="0"/>
                  </a:lnTo>
                </a:path>
                <a:path w="238125" h="33655">
                  <a:moveTo>
                    <a:pt x="237744" y="33528"/>
                  </a:moveTo>
                  <a:lnTo>
                    <a:pt x="237744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828031" y="2657855"/>
              <a:ext cx="0" cy="36830"/>
            </a:xfrm>
            <a:custGeom>
              <a:avLst/>
              <a:gdLst/>
              <a:ahLst/>
              <a:cxnLst/>
              <a:rect l="l" t="t" r="r" b="b"/>
              <a:pathLst>
                <a:path h="36830">
                  <a:moveTo>
                    <a:pt x="0" y="0"/>
                  </a:moveTo>
                  <a:lnTo>
                    <a:pt x="0" y="36578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6443" y="2659380"/>
              <a:ext cx="238125" cy="33655"/>
            </a:xfrm>
            <a:custGeom>
              <a:avLst/>
              <a:gdLst/>
              <a:ahLst/>
              <a:cxnLst/>
              <a:rect l="l" t="t" r="r" b="b"/>
              <a:pathLst>
                <a:path w="238125" h="33655">
                  <a:moveTo>
                    <a:pt x="0" y="33528"/>
                  </a:moveTo>
                  <a:lnTo>
                    <a:pt x="0" y="0"/>
                  </a:lnTo>
                </a:path>
                <a:path w="238125" h="33655">
                  <a:moveTo>
                    <a:pt x="237743" y="33528"/>
                  </a:moveTo>
                  <a:lnTo>
                    <a:pt x="237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550408" y="2657855"/>
              <a:ext cx="238125" cy="36830"/>
            </a:xfrm>
            <a:custGeom>
              <a:avLst/>
              <a:gdLst/>
              <a:ahLst/>
              <a:cxnLst/>
              <a:rect l="l" t="t" r="r" b="b"/>
              <a:pathLst>
                <a:path w="238125" h="36830">
                  <a:moveTo>
                    <a:pt x="0" y="0"/>
                  </a:moveTo>
                  <a:lnTo>
                    <a:pt x="0" y="36579"/>
                  </a:lnTo>
                </a:path>
                <a:path w="238125" h="36830">
                  <a:moveTo>
                    <a:pt x="237743" y="0"/>
                  </a:moveTo>
                  <a:lnTo>
                    <a:pt x="237743" y="36579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027419" y="2659380"/>
              <a:ext cx="957580" cy="33655"/>
            </a:xfrm>
            <a:custGeom>
              <a:avLst/>
              <a:gdLst/>
              <a:ahLst/>
              <a:cxnLst/>
              <a:rect l="l" t="t" r="r" b="b"/>
              <a:pathLst>
                <a:path w="957579" h="33655">
                  <a:moveTo>
                    <a:pt x="0" y="33528"/>
                  </a:moveTo>
                  <a:lnTo>
                    <a:pt x="0" y="0"/>
                  </a:lnTo>
                </a:path>
                <a:path w="957579" h="33655">
                  <a:moveTo>
                    <a:pt x="243839" y="33528"/>
                  </a:moveTo>
                  <a:lnTo>
                    <a:pt x="243839" y="0"/>
                  </a:lnTo>
                </a:path>
                <a:path w="957579" h="33655">
                  <a:moveTo>
                    <a:pt x="481583" y="33528"/>
                  </a:moveTo>
                  <a:lnTo>
                    <a:pt x="481583" y="0"/>
                  </a:lnTo>
                </a:path>
                <a:path w="957579" h="33655">
                  <a:moveTo>
                    <a:pt x="719328" y="33528"/>
                  </a:moveTo>
                  <a:lnTo>
                    <a:pt x="719328" y="0"/>
                  </a:lnTo>
                </a:path>
                <a:path w="957579" h="33655">
                  <a:moveTo>
                    <a:pt x="957073" y="33528"/>
                  </a:moveTo>
                  <a:lnTo>
                    <a:pt x="95707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229855" y="2657855"/>
              <a:ext cx="238125" cy="36830"/>
            </a:xfrm>
            <a:custGeom>
              <a:avLst/>
              <a:gdLst/>
              <a:ahLst/>
              <a:cxnLst/>
              <a:rect l="l" t="t" r="r" b="b"/>
              <a:pathLst>
                <a:path w="238125" h="36830">
                  <a:moveTo>
                    <a:pt x="0" y="0"/>
                  </a:moveTo>
                  <a:lnTo>
                    <a:pt x="0" y="36579"/>
                  </a:lnTo>
                </a:path>
                <a:path w="238125" h="36830">
                  <a:moveTo>
                    <a:pt x="237744" y="0"/>
                  </a:moveTo>
                  <a:lnTo>
                    <a:pt x="237744" y="36579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6867" y="2659380"/>
              <a:ext cx="238125" cy="33655"/>
            </a:xfrm>
            <a:custGeom>
              <a:avLst/>
              <a:gdLst/>
              <a:ahLst/>
              <a:cxnLst/>
              <a:rect l="l" t="t" r="r" b="b"/>
              <a:pathLst>
                <a:path w="238125" h="33655">
                  <a:moveTo>
                    <a:pt x="0" y="33528"/>
                  </a:moveTo>
                  <a:lnTo>
                    <a:pt x="0" y="0"/>
                  </a:lnTo>
                </a:path>
                <a:path w="238125" h="33655">
                  <a:moveTo>
                    <a:pt x="237743" y="33528"/>
                  </a:moveTo>
                  <a:lnTo>
                    <a:pt x="2377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89976" y="2657855"/>
              <a:ext cx="475615" cy="36830"/>
            </a:xfrm>
            <a:custGeom>
              <a:avLst/>
              <a:gdLst/>
              <a:ahLst/>
              <a:cxnLst/>
              <a:rect l="l" t="t" r="r" b="b"/>
              <a:pathLst>
                <a:path w="475615" h="36830">
                  <a:moveTo>
                    <a:pt x="0" y="0"/>
                  </a:moveTo>
                  <a:lnTo>
                    <a:pt x="0" y="36579"/>
                  </a:lnTo>
                </a:path>
                <a:path w="475615" h="36830">
                  <a:moveTo>
                    <a:pt x="240792" y="0"/>
                  </a:moveTo>
                  <a:lnTo>
                    <a:pt x="240792" y="36579"/>
                  </a:lnTo>
                </a:path>
                <a:path w="475615" h="36830">
                  <a:moveTo>
                    <a:pt x="475488" y="0"/>
                  </a:moveTo>
                  <a:lnTo>
                    <a:pt x="475488" y="36579"/>
                  </a:lnTo>
                </a:path>
              </a:pathLst>
            </a:custGeom>
            <a:ln w="6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495044" y="1885188"/>
              <a:ext cx="52069" cy="67310"/>
            </a:xfrm>
            <a:custGeom>
              <a:avLst/>
              <a:gdLst/>
              <a:ahLst/>
              <a:cxnLst/>
              <a:rect l="l" t="t" r="r" b="b"/>
              <a:pathLst>
                <a:path w="52069" h="67310">
                  <a:moveTo>
                    <a:pt x="25146" y="0"/>
                  </a:moveTo>
                  <a:lnTo>
                    <a:pt x="51815" y="67056"/>
                  </a:lnTo>
                  <a:lnTo>
                    <a:pt x="0" y="67056"/>
                  </a:lnTo>
                  <a:lnTo>
                    <a:pt x="25146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83208" y="2026920"/>
              <a:ext cx="7714488" cy="476097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74927" y="5940044"/>
            <a:ext cx="372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4927" y="5242052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4927" y="4586732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74927" y="3891788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4927" y="3199891"/>
            <a:ext cx="3727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latin typeface="Arial"/>
                <a:cs typeface="Arial"/>
              </a:rPr>
              <a:t>-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7627" y="2522940"/>
            <a:ext cx="85090" cy="17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0120" y="2507996"/>
            <a:ext cx="238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.00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74927" y="1852676"/>
            <a:ext cx="3213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4927" y="948435"/>
            <a:ext cx="26924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.</a:t>
            </a:r>
            <a:r>
              <a:rPr sz="1000" spc="-20" dirty="0">
                <a:latin typeface="Arial"/>
                <a:cs typeface="Arial"/>
              </a:rPr>
              <a:t>0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481708" y="2724403"/>
            <a:ext cx="1066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460" algn="l"/>
                <a:tab pos="486409" algn="l"/>
                <a:tab pos="732790" algn="l"/>
                <a:tab pos="967740" algn="l"/>
              </a:tabLst>
            </a:pPr>
            <a:r>
              <a:rPr sz="1200" dirty="0">
                <a:latin typeface="Arial"/>
                <a:cs typeface="Arial"/>
              </a:rPr>
              <a:t>0	2	4	6	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558288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885694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138042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612388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372992" y="2724403"/>
            <a:ext cx="6654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5140" algn="l"/>
              </a:tabLst>
            </a:pP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6	</a:t>
            </a:r>
            <a:r>
              <a:rPr sz="1200" spc="-10" dirty="0"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329176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097273" y="2233676"/>
            <a:ext cx="6635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</a:tabLst>
            </a:pPr>
            <a:r>
              <a:rPr sz="1200" spc="-10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2	</a:t>
            </a:r>
            <a:r>
              <a:rPr sz="1200" spc="-10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808601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053076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292978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67323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32882" y="2233676"/>
            <a:ext cx="6661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4505" algn="l"/>
              </a:tabLst>
            </a:pPr>
            <a:r>
              <a:rPr sz="1200" spc="-10" dirty="0">
                <a:latin typeface="Arial"/>
                <a:cs typeface="Arial"/>
              </a:rPr>
              <a:t>3</a:t>
            </a:r>
            <a:r>
              <a:rPr sz="1200" dirty="0">
                <a:latin typeface="Arial"/>
                <a:cs typeface="Arial"/>
              </a:rPr>
              <a:t>4	</a:t>
            </a:r>
            <a:r>
              <a:rPr sz="1200" spc="-5" dirty="0">
                <a:latin typeface="Arial"/>
                <a:cs typeface="Arial"/>
              </a:rPr>
              <a:t>38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728586" y="2724403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44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488684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42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63029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447915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50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927593" y="2233676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54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356218" y="2251964"/>
            <a:ext cx="193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212838" y="2727452"/>
            <a:ext cx="192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87182" y="2727452"/>
            <a:ext cx="862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5920" algn="l"/>
                <a:tab pos="680720" algn="l"/>
              </a:tabLst>
            </a:pPr>
            <a:r>
              <a:rPr sz="1200" spc="-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2	</a:t>
            </a:r>
            <a:r>
              <a:rPr sz="1200" spc="-10" dirty="0">
                <a:latin typeface="Arial"/>
                <a:cs typeface="Arial"/>
              </a:rPr>
              <a:t>5</a:t>
            </a:r>
            <a:r>
              <a:rPr sz="1200" dirty="0">
                <a:latin typeface="Arial"/>
                <a:cs typeface="Arial"/>
              </a:rPr>
              <a:t>6	</a:t>
            </a:r>
            <a:r>
              <a:rPr sz="1200" spc="-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816342" y="2420619"/>
            <a:ext cx="12795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438085"/>
                </a:solidFill>
                <a:latin typeface="Trebuchet MS"/>
                <a:cs typeface="Trebuchet MS"/>
              </a:rPr>
              <a:t>Umur</a:t>
            </a:r>
            <a:r>
              <a:rPr sz="1600" b="1" spc="-130" dirty="0">
                <a:solidFill>
                  <a:srgbClr val="438085"/>
                </a:solidFill>
                <a:latin typeface="Trebuchet MS"/>
                <a:cs typeface="Trebuchet MS"/>
              </a:rPr>
              <a:t> </a:t>
            </a:r>
            <a:r>
              <a:rPr sz="1600" b="1" dirty="0">
                <a:solidFill>
                  <a:srgbClr val="438085"/>
                </a:solidFill>
                <a:latin typeface="Trebuchet MS"/>
                <a:cs typeface="Trebuchet MS"/>
              </a:rPr>
              <a:t>(bulan)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288539" y="6132067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1989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365119" y="6132067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1995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4576698" y="6132067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2000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85230" y="6132067"/>
            <a:ext cx="359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2005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093720" y="6205727"/>
            <a:ext cx="2719070" cy="30480"/>
            <a:chOff x="3093720" y="6205727"/>
            <a:chExt cx="2719070" cy="30480"/>
          </a:xfrm>
        </p:grpSpPr>
        <p:sp>
          <p:nvSpPr>
            <p:cNvPr id="70" name="object 70"/>
            <p:cNvSpPr/>
            <p:nvPr/>
          </p:nvSpPr>
          <p:spPr>
            <a:xfrm>
              <a:off x="3093720" y="6220966"/>
              <a:ext cx="299085" cy="0"/>
            </a:xfrm>
            <a:custGeom>
              <a:avLst/>
              <a:gdLst/>
              <a:ahLst/>
              <a:cxnLst/>
              <a:rect l="l" t="t" r="r" b="b"/>
              <a:pathLst>
                <a:path w="299085">
                  <a:moveTo>
                    <a:pt x="0" y="0"/>
                  </a:moveTo>
                  <a:lnTo>
                    <a:pt x="298704" y="0"/>
                  </a:lnTo>
                </a:path>
              </a:pathLst>
            </a:custGeom>
            <a:ln w="3047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169664" y="6220966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10">
                  <a:moveTo>
                    <a:pt x="0" y="0"/>
                  </a:moveTo>
                  <a:lnTo>
                    <a:pt x="295655" y="0"/>
                  </a:lnTo>
                </a:path>
              </a:pathLst>
            </a:custGeom>
            <a:ln w="30479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5516880" y="6220966"/>
              <a:ext cx="295910" cy="0"/>
            </a:xfrm>
            <a:custGeom>
              <a:avLst/>
              <a:gdLst/>
              <a:ahLst/>
              <a:cxnLst/>
              <a:rect l="l" t="t" r="r" b="b"/>
              <a:pathLst>
                <a:path w="295910">
                  <a:moveTo>
                    <a:pt x="0" y="0"/>
                  </a:moveTo>
                  <a:lnTo>
                    <a:pt x="295655" y="0"/>
                  </a:lnTo>
                </a:path>
              </a:pathLst>
            </a:custGeom>
            <a:ln w="30479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/>
          <p:nvPr/>
        </p:nvSpPr>
        <p:spPr>
          <a:xfrm>
            <a:off x="76200" y="2438401"/>
            <a:ext cx="685800" cy="521334"/>
          </a:xfrm>
          <a:custGeom>
            <a:avLst/>
            <a:gdLst/>
            <a:ahLst/>
            <a:cxnLst/>
            <a:rect l="l" t="t" r="r" b="b"/>
            <a:pathLst>
              <a:path w="685800" h="521335">
                <a:moveTo>
                  <a:pt x="685800" y="0"/>
                </a:moveTo>
                <a:lnTo>
                  <a:pt x="0" y="0"/>
                </a:lnTo>
                <a:lnTo>
                  <a:pt x="0" y="521206"/>
                </a:lnTo>
                <a:lnTo>
                  <a:pt x="685800" y="521206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63500" y="2420619"/>
            <a:ext cx="646430" cy="51054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sz="1600" b="1" spc="-10" dirty="0">
                <a:solidFill>
                  <a:srgbClr val="438085"/>
                </a:solidFill>
                <a:latin typeface="Arial"/>
                <a:cs typeface="Arial"/>
              </a:rPr>
              <a:t>Rata2  </a:t>
            </a:r>
            <a:r>
              <a:rPr sz="1600" b="1" dirty="0">
                <a:solidFill>
                  <a:srgbClr val="438085"/>
                </a:solidFill>
                <a:latin typeface="Arial"/>
                <a:cs typeface="Arial"/>
              </a:rPr>
              <a:t>Z</a:t>
            </a:r>
            <a:r>
              <a:rPr sz="1600" b="1" spc="-10" dirty="0">
                <a:solidFill>
                  <a:srgbClr val="438085"/>
                </a:solidFill>
                <a:latin typeface="Arial"/>
                <a:cs typeface="Arial"/>
              </a:rPr>
              <a:t>-c</a:t>
            </a:r>
            <a:r>
              <a:rPr sz="1600" b="1" dirty="0">
                <a:solidFill>
                  <a:srgbClr val="438085"/>
                </a:solidFill>
                <a:latin typeface="Arial"/>
                <a:cs typeface="Arial"/>
              </a:rPr>
              <a:t>o</a:t>
            </a:r>
            <a:r>
              <a:rPr sz="1600" b="1" spc="5" dirty="0">
                <a:solidFill>
                  <a:srgbClr val="438085"/>
                </a:solidFill>
                <a:latin typeface="Arial"/>
                <a:cs typeface="Arial"/>
              </a:rPr>
              <a:t>r</a:t>
            </a:r>
            <a:r>
              <a:rPr sz="1600" b="1" dirty="0">
                <a:solidFill>
                  <a:srgbClr val="438085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/>
          <p:cNvSpPr txBox="1">
            <a:spLocks noGrp="1"/>
          </p:cNvSpPr>
          <p:nvPr>
            <p:ph type="title"/>
          </p:nvPr>
        </p:nvSpPr>
        <p:spPr>
          <a:xfrm>
            <a:off x="671271" y="374396"/>
            <a:ext cx="8042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01720" algn="l"/>
              </a:tabLst>
            </a:pPr>
            <a:r>
              <a:rPr sz="2400" b="0" spc="-5" dirty="0">
                <a:solidFill>
                  <a:srgbClr val="990000"/>
                </a:solidFill>
                <a:latin typeface="Arial"/>
                <a:cs typeface="Arial"/>
              </a:rPr>
              <a:t>Kejadian</a:t>
            </a:r>
            <a:r>
              <a:rPr sz="2400" b="0" spc="-10" dirty="0">
                <a:solidFill>
                  <a:srgbClr val="990000"/>
                </a:solidFill>
                <a:latin typeface="Arial"/>
                <a:cs typeface="Arial"/>
              </a:rPr>
              <a:t> Growth</a:t>
            </a:r>
            <a:r>
              <a:rPr sz="2400" b="0" spc="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0" spc="-5" dirty="0">
                <a:solidFill>
                  <a:srgbClr val="990000"/>
                </a:solidFill>
                <a:latin typeface="Arial"/>
                <a:cs typeface="Arial"/>
              </a:rPr>
              <a:t>faltering	bayi </a:t>
            </a:r>
            <a:r>
              <a:rPr sz="2400" b="0" dirty="0">
                <a:solidFill>
                  <a:srgbClr val="990000"/>
                </a:solidFill>
                <a:latin typeface="Arial"/>
                <a:cs typeface="Arial"/>
              </a:rPr>
              <a:t>usia </a:t>
            </a:r>
            <a:r>
              <a:rPr sz="2400" b="0" spc="5" dirty="0">
                <a:solidFill>
                  <a:srgbClr val="990000"/>
                </a:solidFill>
                <a:latin typeface="Arial"/>
                <a:cs typeface="Arial"/>
              </a:rPr>
              <a:t>0-60 </a:t>
            </a:r>
            <a:r>
              <a:rPr sz="2400" b="0" dirty="0">
                <a:solidFill>
                  <a:srgbClr val="990000"/>
                </a:solidFill>
                <a:latin typeface="Arial"/>
                <a:cs typeface="Arial"/>
              </a:rPr>
              <a:t>bulan,</a:t>
            </a:r>
            <a:r>
              <a:rPr sz="2400" b="0" spc="-18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0" spc="5" dirty="0">
                <a:solidFill>
                  <a:srgbClr val="990000"/>
                </a:solidFill>
                <a:latin typeface="Arial"/>
                <a:cs typeface="Arial"/>
              </a:rPr>
              <a:t>1989–2005</a:t>
            </a:r>
            <a:endParaRPr sz="2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823717" y="756411"/>
            <a:ext cx="36950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990000"/>
                </a:solidFill>
                <a:latin typeface="Arial"/>
                <a:cs typeface="Arial"/>
              </a:rPr>
              <a:t>(</a:t>
            </a:r>
            <a:r>
              <a:rPr sz="1600" i="1" spc="-10" dirty="0">
                <a:solidFill>
                  <a:srgbClr val="990000"/>
                </a:solidFill>
                <a:latin typeface="Arial"/>
                <a:cs typeface="Arial"/>
              </a:rPr>
              <a:t>Sumber: DR. Atmarita, </a:t>
            </a:r>
            <a:r>
              <a:rPr sz="1600" i="1" spc="-35" dirty="0">
                <a:solidFill>
                  <a:srgbClr val="990000"/>
                </a:solidFill>
                <a:latin typeface="Arial"/>
                <a:cs typeface="Arial"/>
              </a:rPr>
              <a:t>Yogya, </a:t>
            </a:r>
            <a:r>
              <a:rPr sz="1600" i="1" spc="-5" dirty="0">
                <a:solidFill>
                  <a:srgbClr val="990000"/>
                </a:solidFill>
                <a:latin typeface="Arial"/>
                <a:cs typeface="Arial"/>
              </a:rPr>
              <a:t>Juli</a:t>
            </a:r>
            <a:r>
              <a:rPr sz="1600" i="1" spc="-19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1600" i="1" spc="-10" dirty="0">
                <a:solidFill>
                  <a:srgbClr val="990000"/>
                </a:solidFill>
                <a:latin typeface="Arial"/>
                <a:cs typeface="Arial"/>
              </a:rPr>
              <a:t>2006)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79575" y="1154684"/>
            <a:ext cx="3236595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75"/>
              </a:spcBef>
            </a:pPr>
            <a:r>
              <a:rPr sz="2400" spc="-80" dirty="0">
                <a:solidFill>
                  <a:srgbClr val="CC0000"/>
                </a:solidFill>
                <a:latin typeface="Trebuchet MS"/>
                <a:cs typeface="Trebuchet MS"/>
              </a:rPr>
              <a:t>Terjadi </a:t>
            </a:r>
            <a:r>
              <a:rPr sz="2400" spc="-5" dirty="0">
                <a:solidFill>
                  <a:srgbClr val="CC0000"/>
                </a:solidFill>
                <a:latin typeface="Trebuchet MS"/>
                <a:cs typeface="Trebuchet MS"/>
              </a:rPr>
              <a:t>growth</a:t>
            </a:r>
            <a:r>
              <a:rPr sz="2400" spc="-16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CC0000"/>
                </a:solidFill>
                <a:latin typeface="Trebuchet MS"/>
                <a:cs typeface="Trebuchet MS"/>
              </a:rPr>
              <a:t>faltering  </a:t>
            </a:r>
            <a:r>
              <a:rPr sz="2400" spc="-5" dirty="0">
                <a:solidFill>
                  <a:srgbClr val="CC0000"/>
                </a:solidFill>
                <a:latin typeface="Trebuchet MS"/>
                <a:cs typeface="Trebuchet MS"/>
              </a:rPr>
              <a:t>sejak usia</a:t>
            </a:r>
            <a:r>
              <a:rPr sz="2400" spc="-25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CC0000"/>
                </a:solidFill>
                <a:latin typeface="Trebuchet MS"/>
                <a:cs typeface="Trebuchet MS"/>
              </a:rPr>
              <a:t>dini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981190" y="5104891"/>
            <a:ext cx="163068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191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990000"/>
                </a:solidFill>
                <a:latin typeface="Trebuchet MS"/>
                <a:cs typeface="Trebuchet MS"/>
              </a:rPr>
              <a:t>Status Gizi  </a:t>
            </a:r>
            <a:r>
              <a:rPr sz="2400" dirty="0">
                <a:solidFill>
                  <a:srgbClr val="990000"/>
                </a:solidFill>
                <a:latin typeface="Trebuchet MS"/>
                <a:cs typeface="Trebuchet MS"/>
              </a:rPr>
              <a:t>antara</a:t>
            </a:r>
            <a:r>
              <a:rPr sz="2400" spc="-185" dirty="0">
                <a:solidFill>
                  <a:srgbClr val="990000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990000"/>
                </a:solidFill>
                <a:latin typeface="Trebuchet MS"/>
                <a:cs typeface="Trebuchet MS"/>
              </a:rPr>
              <a:t>1989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176643" y="5836411"/>
            <a:ext cx="130556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 marR="5080" indent="-3619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990000"/>
                </a:solidFill>
                <a:latin typeface="Trebuchet MS"/>
                <a:cs typeface="Trebuchet MS"/>
              </a:rPr>
              <a:t>dan </a:t>
            </a:r>
            <a:r>
              <a:rPr sz="2400" spc="-10" dirty="0">
                <a:solidFill>
                  <a:srgbClr val="990000"/>
                </a:solidFill>
                <a:latin typeface="Trebuchet MS"/>
                <a:cs typeface="Trebuchet MS"/>
              </a:rPr>
              <a:t>2005  m</a:t>
            </a:r>
            <a:r>
              <a:rPr sz="2400" spc="5" dirty="0">
                <a:solidFill>
                  <a:srgbClr val="990000"/>
                </a:solidFill>
                <a:latin typeface="Trebuchet MS"/>
                <a:cs typeface="Trebuchet MS"/>
              </a:rPr>
              <a:t>e</a:t>
            </a:r>
            <a:r>
              <a:rPr sz="2400" spc="-10" dirty="0">
                <a:solidFill>
                  <a:srgbClr val="990000"/>
                </a:solidFill>
                <a:latin typeface="Trebuchet MS"/>
                <a:cs typeface="Trebuchet MS"/>
              </a:rPr>
              <a:t>m</a:t>
            </a:r>
            <a:r>
              <a:rPr sz="2400" dirty="0">
                <a:solidFill>
                  <a:srgbClr val="990000"/>
                </a:solidFill>
                <a:latin typeface="Trebuchet MS"/>
                <a:cs typeface="Trebuchet MS"/>
              </a:rPr>
              <a:t>b</a:t>
            </a:r>
            <a:r>
              <a:rPr sz="2400" spc="5" dirty="0">
                <a:solidFill>
                  <a:srgbClr val="990000"/>
                </a:solidFill>
                <a:latin typeface="Trebuchet MS"/>
                <a:cs typeface="Trebuchet MS"/>
              </a:rPr>
              <a:t>ai</a:t>
            </a:r>
            <a:r>
              <a:rPr sz="2400" dirty="0">
                <a:solidFill>
                  <a:srgbClr val="990000"/>
                </a:solidFill>
                <a:latin typeface="Trebuchet MS"/>
                <a:cs typeface="Trebuchet MS"/>
              </a:rPr>
              <a:t>k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9054" y="4029455"/>
            <a:ext cx="6800088" cy="1844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11902" y="4023818"/>
          <a:ext cx="4323714" cy="7187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92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0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6496">
                <a:tc>
                  <a:txBody>
                    <a:bodyPr/>
                    <a:lstStyle/>
                    <a:p>
                      <a:pPr marL="186055">
                        <a:lnSpc>
                          <a:spcPts val="129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Janin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3895" algn="r">
                        <a:lnSpc>
                          <a:spcPts val="1290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BBL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,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0" algn="r">
                        <a:lnSpc>
                          <a:spcPts val="1290"/>
                        </a:lnSpc>
                      </a:pPr>
                      <a:r>
                        <a:rPr sz="1200" spc="5" dirty="0">
                          <a:latin typeface="Georgia"/>
                          <a:cs typeface="Georgia"/>
                        </a:rPr>
                        <a:t>P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b</a:t>
                      </a:r>
                      <a:r>
                        <a:rPr sz="1200" spc="-5" dirty="0">
                          <a:latin typeface="Georgia"/>
                          <a:cs typeface="Georgia"/>
                        </a:rPr>
                        <a:t>er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,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308">
                <a:tc>
                  <a:txBody>
                    <a:bodyPr/>
                    <a:lstStyle/>
                    <a:p>
                      <a:pPr marL="85725">
                        <a:lnSpc>
                          <a:spcPts val="1305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Tumbuh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6830" algn="ctr">
                        <a:lnSpc>
                          <a:spcPts val="1305"/>
                        </a:lnSpc>
                      </a:pPr>
                      <a:r>
                        <a:rPr sz="1200" spc="-10" dirty="0">
                          <a:latin typeface="Georgia"/>
                          <a:cs typeface="Georgia"/>
                        </a:rPr>
                        <a:t>Balita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05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e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m</a:t>
                      </a:r>
                      <a:r>
                        <a:rPr sz="1200" spc="-15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ja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31750">
                        <a:lnSpc>
                          <a:spcPts val="1340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Terhamba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685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Georgia"/>
                          <a:cs typeface="Georgia"/>
                        </a:rPr>
                        <a:t>K</a:t>
                      </a:r>
                      <a:r>
                        <a:rPr sz="1200" spc="20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1340"/>
                        </a:lnSpc>
                      </a:pPr>
                      <a:r>
                        <a:rPr sz="1200" spc="5" dirty="0">
                          <a:latin typeface="Georgia"/>
                          <a:cs typeface="Georgia"/>
                        </a:rPr>
                        <a:t>K</a:t>
                      </a:r>
                      <a:r>
                        <a:rPr sz="1200" spc="20" dirty="0">
                          <a:latin typeface="Georgia"/>
                          <a:cs typeface="Georgia"/>
                        </a:rPr>
                        <a:t>u</a:t>
                      </a:r>
                      <a:r>
                        <a:rPr sz="1200" spc="-20" dirty="0">
                          <a:latin typeface="Georgia"/>
                          <a:cs typeface="Georgia"/>
                        </a:rPr>
                        <a:t>r</a:t>
                      </a:r>
                      <a:r>
                        <a:rPr sz="1200" spc="-10" dirty="0">
                          <a:latin typeface="Georgia"/>
                          <a:cs typeface="Georgia"/>
                        </a:rPr>
                        <a:t>a</a:t>
                      </a:r>
                      <a:r>
                        <a:rPr sz="1200" spc="5" dirty="0">
                          <a:latin typeface="Georgia"/>
                          <a:cs typeface="Georgia"/>
                        </a:rPr>
                        <a:t>n</a:t>
                      </a:r>
                      <a:r>
                        <a:rPr sz="1200" dirty="0">
                          <a:latin typeface="Georgia"/>
                          <a:cs typeface="Georgia"/>
                        </a:rPr>
                        <a:t>g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1068">
                <a:tc>
                  <a:txBody>
                    <a:bodyPr/>
                    <a:lstStyle/>
                    <a:p>
                      <a:pPr marL="350520">
                        <a:lnSpc>
                          <a:spcPts val="1325"/>
                        </a:lnSpc>
                      </a:pPr>
                      <a:r>
                        <a:rPr sz="1200" dirty="0">
                          <a:latin typeface="Georgia"/>
                          <a:cs typeface="Georgia"/>
                        </a:rPr>
                        <a:t>t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Gizi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4225">
                        <a:lnSpc>
                          <a:spcPts val="1325"/>
                        </a:lnSpc>
                      </a:pPr>
                      <a:r>
                        <a:rPr sz="1200" spc="-5" dirty="0">
                          <a:latin typeface="Georgia"/>
                          <a:cs typeface="Georgia"/>
                        </a:rPr>
                        <a:t>Gizi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6708393" y="4089907"/>
            <a:ext cx="541020" cy="5651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500"/>
              </a:lnSpc>
              <a:spcBef>
                <a:spcPts val="135"/>
              </a:spcBef>
            </a:pPr>
            <a:r>
              <a:rPr sz="1200" spc="-15" dirty="0">
                <a:latin typeface="Georgia"/>
                <a:cs typeface="Georgia"/>
              </a:rPr>
              <a:t>De</a:t>
            </a:r>
            <a:r>
              <a:rPr sz="1200" dirty="0">
                <a:latin typeface="Georgia"/>
                <a:cs typeface="Georgia"/>
              </a:rPr>
              <a:t>w</a:t>
            </a:r>
            <a:r>
              <a:rPr sz="1200" spc="-10" dirty="0">
                <a:latin typeface="Georgia"/>
                <a:cs typeface="Georgia"/>
              </a:rPr>
              <a:t>a</a:t>
            </a:r>
            <a:r>
              <a:rPr sz="1200" spc="-5" dirty="0">
                <a:latin typeface="Georgia"/>
                <a:cs typeface="Georgia"/>
              </a:rPr>
              <a:t>s</a:t>
            </a:r>
            <a:r>
              <a:rPr sz="1200" dirty="0">
                <a:latin typeface="Georgia"/>
                <a:cs typeface="Georgia"/>
              </a:rPr>
              <a:t>a  </a:t>
            </a:r>
            <a:r>
              <a:rPr sz="1200" spc="5" dirty="0">
                <a:latin typeface="Georgia"/>
                <a:cs typeface="Georgia"/>
              </a:rPr>
              <a:t>K</a:t>
            </a:r>
            <a:r>
              <a:rPr sz="1200" spc="20" dirty="0">
                <a:latin typeface="Georgia"/>
                <a:cs typeface="Georgia"/>
              </a:rPr>
              <a:t>u</a:t>
            </a:r>
            <a:r>
              <a:rPr sz="1200" spc="-20" dirty="0">
                <a:latin typeface="Georgia"/>
                <a:cs typeface="Georgia"/>
              </a:rPr>
              <a:t>r</a:t>
            </a:r>
            <a:r>
              <a:rPr sz="1200" spc="-10" dirty="0">
                <a:latin typeface="Georgia"/>
                <a:cs typeface="Georgia"/>
              </a:rPr>
              <a:t>a</a:t>
            </a:r>
            <a:r>
              <a:rPr sz="1200" spc="5" dirty="0">
                <a:latin typeface="Georgia"/>
                <a:cs typeface="Georgia"/>
              </a:rPr>
              <a:t>n</a:t>
            </a:r>
            <a:r>
              <a:rPr sz="1200" dirty="0">
                <a:latin typeface="Georgia"/>
                <a:cs typeface="Georgia"/>
              </a:rPr>
              <a:t>g  </a:t>
            </a:r>
            <a:r>
              <a:rPr sz="1200" spc="-5" dirty="0">
                <a:latin typeface="Georgia"/>
                <a:cs typeface="Georgia"/>
              </a:rPr>
              <a:t>Gizi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443" y="5620003"/>
            <a:ext cx="7015480" cy="89916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3489960" marR="3023235" indent="-1270" algn="ctr">
              <a:lnSpc>
                <a:spcPts val="1420"/>
              </a:lnSpc>
              <a:spcBef>
                <a:spcPts val="165"/>
              </a:spcBef>
            </a:pPr>
            <a:r>
              <a:rPr sz="1200" b="1" spc="-10" dirty="0">
                <a:latin typeface="Georgia"/>
                <a:cs typeface="Georgia"/>
              </a:rPr>
              <a:t>Ibu  </a:t>
            </a:r>
            <a:r>
              <a:rPr sz="1200" b="1" spc="5" dirty="0">
                <a:latin typeface="Georgia"/>
                <a:cs typeface="Georgia"/>
              </a:rPr>
              <a:t>H</a:t>
            </a:r>
            <a:r>
              <a:rPr sz="1200" b="1" spc="-5" dirty="0">
                <a:latin typeface="Georgia"/>
                <a:cs typeface="Georgia"/>
              </a:rPr>
              <a:t>a</a:t>
            </a:r>
            <a:r>
              <a:rPr sz="1200" b="1" spc="5" dirty="0">
                <a:latin typeface="Georgia"/>
                <a:cs typeface="Georgia"/>
              </a:rPr>
              <a:t>mi</a:t>
            </a:r>
            <a:r>
              <a:rPr sz="1200" b="1" dirty="0">
                <a:latin typeface="Georgia"/>
                <a:cs typeface="Georgia"/>
              </a:rPr>
              <a:t>l</a:t>
            </a:r>
            <a:endParaRPr sz="1200">
              <a:latin typeface="Georgia"/>
              <a:cs typeface="Georgia"/>
            </a:endParaRPr>
          </a:p>
          <a:p>
            <a:pPr marL="12700">
              <a:lnSpc>
                <a:spcPts val="1630"/>
              </a:lnSpc>
              <a:spcBef>
                <a:spcPts val="710"/>
              </a:spcBef>
            </a:pPr>
            <a:r>
              <a:rPr sz="1400" b="1" spc="-10" dirty="0">
                <a:solidFill>
                  <a:srgbClr val="424455"/>
                </a:solidFill>
                <a:latin typeface="Verdana"/>
                <a:cs typeface="Verdana"/>
              </a:rPr>
              <a:t>Alur </a:t>
            </a:r>
            <a:r>
              <a:rPr sz="1400" b="1" spc="-15" dirty="0">
                <a:solidFill>
                  <a:srgbClr val="424455"/>
                </a:solidFill>
                <a:latin typeface="Verdana"/>
                <a:cs typeface="Verdana"/>
              </a:rPr>
              <a:t>Perjalanan Status </a:t>
            </a:r>
            <a:r>
              <a:rPr sz="1400" b="1" spc="-5" dirty="0">
                <a:solidFill>
                  <a:srgbClr val="424455"/>
                </a:solidFill>
                <a:latin typeface="Verdana"/>
                <a:cs typeface="Verdana"/>
              </a:rPr>
              <a:t>Gizi </a:t>
            </a:r>
            <a:r>
              <a:rPr sz="1400" b="1" spc="-15" dirty="0">
                <a:solidFill>
                  <a:srgbClr val="424455"/>
                </a:solidFill>
                <a:latin typeface="Verdana"/>
                <a:cs typeface="Verdana"/>
              </a:rPr>
              <a:t>Wanita </a:t>
            </a:r>
            <a:r>
              <a:rPr sz="1400" b="1" spc="-10" dirty="0">
                <a:solidFill>
                  <a:srgbClr val="424455"/>
                </a:solidFill>
                <a:latin typeface="Verdana"/>
                <a:cs typeface="Verdana"/>
              </a:rPr>
              <a:t>Usia </a:t>
            </a:r>
            <a:r>
              <a:rPr sz="1400" b="1" spc="-15" dirty="0">
                <a:solidFill>
                  <a:srgbClr val="424455"/>
                </a:solidFill>
                <a:latin typeface="Verdana"/>
                <a:cs typeface="Verdana"/>
              </a:rPr>
              <a:t>Reproduktif </a:t>
            </a:r>
            <a:r>
              <a:rPr sz="1400" b="1" spc="-10" dirty="0">
                <a:solidFill>
                  <a:srgbClr val="424455"/>
                </a:solidFill>
                <a:latin typeface="Verdana"/>
                <a:cs typeface="Verdana"/>
              </a:rPr>
              <a:t>sebagai Calon</a:t>
            </a:r>
            <a:r>
              <a:rPr sz="1400" b="1" spc="190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1400" b="1" spc="-10" dirty="0">
                <a:solidFill>
                  <a:srgbClr val="424455"/>
                </a:solidFill>
                <a:latin typeface="Verdana"/>
                <a:cs typeface="Verdana"/>
              </a:rPr>
              <a:t>Ibu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30"/>
              </a:lnSpc>
            </a:pPr>
            <a:r>
              <a:rPr sz="1200" b="1" i="1" spc="-10" dirty="0">
                <a:solidFill>
                  <a:srgbClr val="424455"/>
                </a:solidFill>
                <a:latin typeface="Verdana"/>
                <a:cs typeface="Verdana"/>
              </a:rPr>
              <a:t>Sumber: Endang </a:t>
            </a:r>
            <a:r>
              <a:rPr sz="1200" b="1" i="1" spc="-5" dirty="0">
                <a:solidFill>
                  <a:srgbClr val="424455"/>
                </a:solidFill>
                <a:latin typeface="Verdana"/>
                <a:cs typeface="Verdana"/>
              </a:rPr>
              <a:t>L. </a:t>
            </a:r>
            <a:r>
              <a:rPr sz="1200" b="1" i="1" spc="-10" dirty="0">
                <a:solidFill>
                  <a:srgbClr val="424455"/>
                </a:solidFill>
                <a:latin typeface="Verdana"/>
                <a:cs typeface="Verdana"/>
              </a:rPr>
              <a:t>Achadi, </a:t>
            </a:r>
            <a:r>
              <a:rPr sz="1200" b="1" i="1" dirty="0">
                <a:solidFill>
                  <a:srgbClr val="424455"/>
                </a:solidFill>
                <a:latin typeface="Verdana"/>
                <a:cs typeface="Verdana"/>
              </a:rPr>
              <a:t>2007, </a:t>
            </a:r>
            <a:r>
              <a:rPr sz="1400" b="1" i="1" spc="-10" dirty="0">
                <a:solidFill>
                  <a:srgbClr val="424455"/>
                </a:solidFill>
                <a:latin typeface="Verdana"/>
                <a:cs typeface="Verdana"/>
              </a:rPr>
              <a:t>modifikasi </a:t>
            </a:r>
            <a:r>
              <a:rPr sz="1400" b="1" i="1" spc="-5" dirty="0">
                <a:solidFill>
                  <a:srgbClr val="424455"/>
                </a:solidFill>
                <a:latin typeface="Verdana"/>
                <a:cs typeface="Verdana"/>
              </a:rPr>
              <a:t>dari</a:t>
            </a:r>
            <a:r>
              <a:rPr sz="1400" b="1" i="1" spc="405" dirty="0">
                <a:solidFill>
                  <a:srgbClr val="424455"/>
                </a:solidFill>
                <a:latin typeface="Verdana"/>
                <a:cs typeface="Verdana"/>
              </a:rPr>
              <a:t> </a:t>
            </a:r>
            <a:r>
              <a:rPr sz="1400" b="1" i="1" spc="-10" dirty="0">
                <a:solidFill>
                  <a:srgbClr val="424455"/>
                </a:solidFill>
                <a:latin typeface="Verdana"/>
                <a:cs typeface="Verdana"/>
              </a:rPr>
              <a:t>UNSCN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56549" y="4934711"/>
            <a:ext cx="1024255" cy="52260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indent="-1270" algn="ctr">
              <a:lnSpc>
                <a:spcPts val="1300"/>
              </a:lnSpc>
              <a:spcBef>
                <a:spcPts val="160"/>
              </a:spcBef>
            </a:pPr>
            <a:r>
              <a:rPr sz="1100" b="1" i="1" spc="-5" dirty="0">
                <a:solidFill>
                  <a:srgbClr val="CC0000"/>
                </a:solidFill>
                <a:latin typeface="Georgia"/>
                <a:cs typeface="Georgia"/>
              </a:rPr>
              <a:t>Retained  </a:t>
            </a:r>
            <a:r>
              <a:rPr sz="1100" b="1" i="1" dirty="0">
                <a:solidFill>
                  <a:srgbClr val="CC0000"/>
                </a:solidFill>
                <a:latin typeface="Georgia"/>
                <a:cs typeface="Georgia"/>
              </a:rPr>
              <a:t>Effect/RE</a:t>
            </a:r>
            <a:r>
              <a:rPr sz="1100" b="1" i="1" spc="-210" dirty="0">
                <a:solidFill>
                  <a:srgbClr val="CC0000"/>
                </a:solidFill>
                <a:latin typeface="Georgia"/>
                <a:cs typeface="Georgia"/>
              </a:rPr>
              <a:t> </a:t>
            </a:r>
            <a:r>
              <a:rPr sz="1100" b="1" i="1" spc="-10" dirty="0">
                <a:solidFill>
                  <a:srgbClr val="CC0000"/>
                </a:solidFill>
                <a:latin typeface="Georgia"/>
                <a:cs typeface="Georgia"/>
              </a:rPr>
              <a:t>dlm  kandungan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2976" y="4888992"/>
            <a:ext cx="1016000" cy="5378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3175" algn="ctr">
              <a:lnSpc>
                <a:spcPct val="102699"/>
              </a:lnSpc>
              <a:spcBef>
                <a:spcPts val="65"/>
              </a:spcBef>
            </a:pPr>
            <a:r>
              <a:rPr sz="1100" b="1" i="1" spc="-90" dirty="0">
                <a:solidFill>
                  <a:srgbClr val="CC0000"/>
                </a:solidFill>
                <a:latin typeface="Trebuchet MS"/>
                <a:cs typeface="Trebuchet MS"/>
              </a:rPr>
              <a:t>RE </a:t>
            </a:r>
            <a:r>
              <a:rPr sz="1100" b="1" i="1" spc="-70" dirty="0">
                <a:solidFill>
                  <a:srgbClr val="CC0000"/>
                </a:solidFill>
                <a:latin typeface="Trebuchet MS"/>
                <a:cs typeface="Trebuchet MS"/>
              </a:rPr>
              <a:t>masa </a:t>
            </a:r>
            <a:r>
              <a:rPr sz="1100" b="1" i="1" spc="-95" dirty="0">
                <a:solidFill>
                  <a:srgbClr val="CC0000"/>
                </a:solidFill>
                <a:latin typeface="Trebuchet MS"/>
                <a:cs typeface="Trebuchet MS"/>
              </a:rPr>
              <a:t>balita  </a:t>
            </a:r>
            <a:r>
              <a:rPr sz="1100" b="1" i="1" spc="-70" dirty="0">
                <a:solidFill>
                  <a:srgbClr val="CC0000"/>
                </a:solidFill>
                <a:latin typeface="Trebuchet MS"/>
                <a:cs typeface="Trebuchet MS"/>
              </a:rPr>
              <a:t>dengan/tanpa</a:t>
            </a:r>
            <a:r>
              <a:rPr sz="1100" b="1" i="1" spc="-22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1100" b="1" i="1" spc="-90" dirty="0">
                <a:solidFill>
                  <a:srgbClr val="CC0000"/>
                </a:solidFill>
                <a:latin typeface="Trebuchet MS"/>
                <a:cs typeface="Trebuchet MS"/>
              </a:rPr>
              <a:t>RE  </a:t>
            </a:r>
            <a:r>
              <a:rPr sz="1100" b="1" i="1" spc="-70" dirty="0">
                <a:solidFill>
                  <a:srgbClr val="CC0000"/>
                </a:solidFill>
                <a:latin typeface="Trebuchet MS"/>
                <a:cs typeface="Trebuchet MS"/>
              </a:rPr>
              <a:t>dlm</a:t>
            </a:r>
            <a:r>
              <a:rPr sz="1100" b="1" i="1" spc="-140" dirty="0">
                <a:solidFill>
                  <a:srgbClr val="CC0000"/>
                </a:solidFill>
                <a:latin typeface="Trebuchet MS"/>
                <a:cs typeface="Trebuchet MS"/>
              </a:rPr>
              <a:t> </a:t>
            </a:r>
            <a:r>
              <a:rPr sz="1100" b="1" i="1" spc="-65" dirty="0">
                <a:solidFill>
                  <a:srgbClr val="CC0000"/>
                </a:solidFill>
                <a:latin typeface="Trebuchet MS"/>
                <a:cs typeface="Trebuchet MS"/>
              </a:rPr>
              <a:t>kandungan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71019" y="4908804"/>
            <a:ext cx="939165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630"/>
              </a:lnSpc>
              <a:spcBef>
                <a:spcPts val="100"/>
              </a:spcBef>
            </a:pPr>
            <a:r>
              <a:rPr sz="1400" b="1" i="1" spc="-20" dirty="0">
                <a:solidFill>
                  <a:srgbClr val="CC0000"/>
                </a:solidFill>
                <a:latin typeface="Georgia"/>
                <a:cs typeface="Georgia"/>
              </a:rPr>
              <a:t>RE</a:t>
            </a:r>
            <a:endParaRPr sz="1400">
              <a:latin typeface="Georgia"/>
              <a:cs typeface="Georgia"/>
            </a:endParaRPr>
          </a:p>
          <a:p>
            <a:pPr algn="ctr">
              <a:lnSpc>
                <a:spcPts val="1630"/>
              </a:lnSpc>
            </a:pPr>
            <a:r>
              <a:rPr sz="1400" b="1" i="1" spc="-15" dirty="0">
                <a:solidFill>
                  <a:srgbClr val="CC0000"/>
                </a:solidFill>
                <a:latin typeface="Georgia"/>
                <a:cs typeface="Georgia"/>
              </a:rPr>
              <a:t>kumulatif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11576" y="2973323"/>
            <a:ext cx="3709035" cy="914400"/>
          </a:xfrm>
          <a:custGeom>
            <a:avLst/>
            <a:gdLst/>
            <a:ahLst/>
            <a:cxnLst/>
            <a:rect l="l" t="t" r="r" b="b"/>
            <a:pathLst>
              <a:path w="3709034" h="914400">
                <a:moveTo>
                  <a:pt x="127381" y="805434"/>
                </a:moveTo>
                <a:lnTo>
                  <a:pt x="125222" y="797052"/>
                </a:lnTo>
                <a:lnTo>
                  <a:pt x="112128" y="789305"/>
                </a:lnTo>
                <a:lnTo>
                  <a:pt x="103632" y="791591"/>
                </a:lnTo>
                <a:lnTo>
                  <a:pt x="77292" y="836574"/>
                </a:lnTo>
                <a:lnTo>
                  <a:pt x="78727" y="0"/>
                </a:lnTo>
                <a:lnTo>
                  <a:pt x="51308" y="0"/>
                </a:lnTo>
                <a:lnTo>
                  <a:pt x="49847" y="836358"/>
                </a:lnTo>
                <a:lnTo>
                  <a:pt x="23749" y="791464"/>
                </a:lnTo>
                <a:lnTo>
                  <a:pt x="15367" y="789178"/>
                </a:lnTo>
                <a:lnTo>
                  <a:pt x="2286" y="796798"/>
                </a:lnTo>
                <a:lnTo>
                  <a:pt x="0" y="805180"/>
                </a:lnTo>
                <a:lnTo>
                  <a:pt x="63500" y="914400"/>
                </a:lnTo>
                <a:lnTo>
                  <a:pt x="127381" y="805434"/>
                </a:lnTo>
                <a:close/>
              </a:path>
              <a:path w="3709034" h="914400">
                <a:moveTo>
                  <a:pt x="1879981" y="805434"/>
                </a:moveTo>
                <a:lnTo>
                  <a:pt x="1877822" y="797052"/>
                </a:lnTo>
                <a:lnTo>
                  <a:pt x="1864741" y="789305"/>
                </a:lnTo>
                <a:lnTo>
                  <a:pt x="1856232" y="791591"/>
                </a:lnTo>
                <a:lnTo>
                  <a:pt x="1829904" y="836561"/>
                </a:lnTo>
                <a:lnTo>
                  <a:pt x="1831467" y="0"/>
                </a:lnTo>
                <a:lnTo>
                  <a:pt x="1804035" y="0"/>
                </a:lnTo>
                <a:lnTo>
                  <a:pt x="1802587" y="836561"/>
                </a:lnTo>
                <a:lnTo>
                  <a:pt x="1816201" y="859993"/>
                </a:lnTo>
                <a:lnTo>
                  <a:pt x="1776349" y="791464"/>
                </a:lnTo>
                <a:lnTo>
                  <a:pt x="1767967" y="789178"/>
                </a:lnTo>
                <a:lnTo>
                  <a:pt x="1754886" y="796798"/>
                </a:lnTo>
                <a:lnTo>
                  <a:pt x="1752600" y="805180"/>
                </a:lnTo>
                <a:lnTo>
                  <a:pt x="1816100" y="914400"/>
                </a:lnTo>
                <a:lnTo>
                  <a:pt x="1879981" y="805434"/>
                </a:lnTo>
                <a:close/>
              </a:path>
              <a:path w="3709034" h="914400">
                <a:moveTo>
                  <a:pt x="3708781" y="805434"/>
                </a:moveTo>
                <a:lnTo>
                  <a:pt x="3706622" y="797052"/>
                </a:lnTo>
                <a:lnTo>
                  <a:pt x="3693541" y="789305"/>
                </a:lnTo>
                <a:lnTo>
                  <a:pt x="3685032" y="791591"/>
                </a:lnTo>
                <a:lnTo>
                  <a:pt x="3658705" y="836561"/>
                </a:lnTo>
                <a:lnTo>
                  <a:pt x="3660267" y="0"/>
                </a:lnTo>
                <a:lnTo>
                  <a:pt x="3632708" y="0"/>
                </a:lnTo>
                <a:lnTo>
                  <a:pt x="3631387" y="836561"/>
                </a:lnTo>
                <a:lnTo>
                  <a:pt x="3645001" y="859993"/>
                </a:lnTo>
                <a:lnTo>
                  <a:pt x="3605149" y="791464"/>
                </a:lnTo>
                <a:lnTo>
                  <a:pt x="3596767" y="789178"/>
                </a:lnTo>
                <a:lnTo>
                  <a:pt x="3583686" y="796798"/>
                </a:lnTo>
                <a:lnTo>
                  <a:pt x="3581400" y="805180"/>
                </a:lnTo>
                <a:lnTo>
                  <a:pt x="3644900" y="914400"/>
                </a:lnTo>
                <a:lnTo>
                  <a:pt x="3708781" y="8054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8661" y="3179064"/>
            <a:ext cx="10375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7345">
              <a:lnSpc>
                <a:spcPct val="100000"/>
              </a:lnSpc>
              <a:spcBef>
                <a:spcPts val="100"/>
              </a:spcBef>
            </a:pPr>
            <a:r>
              <a:rPr sz="1100" b="1" i="1" dirty="0">
                <a:solidFill>
                  <a:srgbClr val="CC0000"/>
                </a:solidFill>
                <a:latin typeface="Georgia"/>
                <a:cs typeface="Georgia"/>
              </a:rPr>
              <a:t>Efek  </a:t>
            </a:r>
            <a:r>
              <a:rPr sz="1100" b="1" i="1" spc="-5" dirty="0">
                <a:solidFill>
                  <a:srgbClr val="CC0000"/>
                </a:solidFill>
                <a:latin typeface="Georgia"/>
                <a:cs typeface="Georgia"/>
              </a:rPr>
              <a:t>t</a:t>
            </a:r>
            <a:r>
              <a:rPr sz="1100" b="1" i="1" spc="-10" dirty="0">
                <a:solidFill>
                  <a:srgbClr val="CC0000"/>
                </a:solidFill>
                <a:latin typeface="Georgia"/>
                <a:cs typeface="Georgia"/>
              </a:rPr>
              <a:t>amba</a:t>
            </a:r>
            <a:r>
              <a:rPr sz="1100" b="1" i="1" spc="-15" dirty="0">
                <a:solidFill>
                  <a:srgbClr val="CC0000"/>
                </a:solidFill>
                <a:latin typeface="Georgia"/>
                <a:cs typeface="Georgia"/>
              </a:rPr>
              <a:t>h</a:t>
            </a:r>
            <a:r>
              <a:rPr sz="1100" b="1" i="1" spc="-10" dirty="0">
                <a:solidFill>
                  <a:srgbClr val="CC0000"/>
                </a:solidFill>
                <a:latin typeface="Georgia"/>
                <a:cs typeface="Georgia"/>
              </a:rPr>
              <a:t>a</a:t>
            </a:r>
            <a:r>
              <a:rPr sz="1100" b="1" i="1" spc="-5" dirty="0">
                <a:solidFill>
                  <a:srgbClr val="CC0000"/>
                </a:solidFill>
                <a:latin typeface="Georgia"/>
                <a:cs typeface="Georgia"/>
              </a:rPr>
              <a:t>n</a:t>
            </a:r>
            <a:r>
              <a:rPr sz="1100" b="1" i="1" dirty="0">
                <a:solidFill>
                  <a:srgbClr val="CC0000"/>
                </a:solidFill>
                <a:latin typeface="Georgia"/>
                <a:cs typeface="Georgia"/>
              </a:rPr>
              <a:t>/</a:t>
            </a:r>
            <a:r>
              <a:rPr sz="1100" b="1" i="1" spc="-15" dirty="0">
                <a:solidFill>
                  <a:srgbClr val="CC0000"/>
                </a:solidFill>
                <a:latin typeface="Georgia"/>
                <a:cs typeface="Georgia"/>
              </a:rPr>
              <a:t>E</a:t>
            </a:r>
            <a:r>
              <a:rPr sz="1100" b="1" i="1" dirty="0">
                <a:solidFill>
                  <a:srgbClr val="CC0000"/>
                </a:solidFill>
                <a:latin typeface="Georgia"/>
                <a:cs typeface="Georgia"/>
              </a:rPr>
              <a:t>T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6511" y="2237232"/>
            <a:ext cx="893444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6680" marR="95250">
              <a:lnSpc>
                <a:spcPct val="100000"/>
              </a:lnSpc>
              <a:spcBef>
                <a:spcPts val="100"/>
              </a:spcBef>
              <a:buSzPct val="90909"/>
              <a:buFont typeface="Arial"/>
              <a:buChar char="•"/>
              <a:tabLst>
                <a:tab pos="170815" algn="l"/>
              </a:tabLst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Infeksi  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Be</a:t>
            </a:r>
            <a:r>
              <a:rPr sz="1100" b="1" i="1" spc="5" dirty="0">
                <a:solidFill>
                  <a:srgbClr val="006FC0"/>
                </a:solidFill>
                <a:latin typeface="Georgia"/>
                <a:cs typeface="Georgia"/>
              </a:rPr>
              <a:t>ru</a:t>
            </a:r>
            <a:r>
              <a:rPr sz="1100" b="1" i="1" spc="-15" dirty="0">
                <a:solidFill>
                  <a:srgbClr val="006FC0"/>
                </a:solidFill>
                <a:latin typeface="Georgia"/>
                <a:cs typeface="Georgia"/>
              </a:rPr>
              <a:t>la</a:t>
            </a:r>
            <a:r>
              <a:rPr sz="1100" b="1" i="1" spc="5" dirty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g</a:t>
            </a:r>
            <a:endParaRPr sz="1100">
              <a:latin typeface="Georgia"/>
              <a:cs typeface="Georgia"/>
            </a:endParaRPr>
          </a:p>
          <a:p>
            <a:pPr marL="63500" marR="5080" indent="-63500">
              <a:lnSpc>
                <a:spcPts val="1300"/>
              </a:lnSpc>
              <a:spcBef>
                <a:spcPts val="35"/>
              </a:spcBef>
              <a:buSzPct val="81818"/>
              <a:buFont typeface="Arial"/>
              <a:buChar char="•"/>
              <a:tabLst>
                <a:tab pos="63500" algn="l"/>
              </a:tabLst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Asupan</a:t>
            </a:r>
            <a:r>
              <a:rPr sz="1100" b="1" i="1" spc="-17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tdk  Adekuat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43400" y="1905000"/>
            <a:ext cx="1371600" cy="1109980"/>
          </a:xfrm>
          <a:custGeom>
            <a:avLst/>
            <a:gdLst/>
            <a:ahLst/>
            <a:cxnLst/>
            <a:rect l="l" t="t" r="r" b="b"/>
            <a:pathLst>
              <a:path w="1371600" h="1109980">
                <a:moveTo>
                  <a:pt x="1371600" y="0"/>
                </a:moveTo>
                <a:lnTo>
                  <a:pt x="0" y="0"/>
                </a:lnTo>
                <a:lnTo>
                  <a:pt x="0" y="1109472"/>
                </a:lnTo>
                <a:lnTo>
                  <a:pt x="1371600" y="1109472"/>
                </a:lnTo>
                <a:lnTo>
                  <a:pt x="1371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1730" y="1932432"/>
            <a:ext cx="1154430" cy="11963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64160" marR="245110" indent="-252095">
              <a:lnSpc>
                <a:spcPts val="1300"/>
              </a:lnSpc>
              <a:spcBef>
                <a:spcPts val="160"/>
              </a:spcBef>
              <a:buClr>
                <a:srgbClr val="006FC0"/>
              </a:buClr>
              <a:buSzPct val="90909"/>
              <a:buFont typeface="Arial"/>
              <a:buChar char="•"/>
              <a:tabLst>
                <a:tab pos="309245" algn="l"/>
                <a:tab pos="309880" algn="l"/>
              </a:tabLst>
            </a:pPr>
            <a:r>
              <a:rPr dirty="0"/>
              <a:t>	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Infeksi</a:t>
            </a:r>
            <a:r>
              <a:rPr sz="1100" b="1" i="1" spc="-11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: 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ala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r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ia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,</a:t>
            </a:r>
            <a:endParaRPr sz="1100">
              <a:latin typeface="Georgia"/>
              <a:cs typeface="Georgia"/>
            </a:endParaRPr>
          </a:p>
          <a:p>
            <a:pPr marL="25400">
              <a:lnSpc>
                <a:spcPts val="1265"/>
              </a:lnSpc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Kecacingan,</a:t>
            </a:r>
            <a:r>
              <a:rPr sz="1100" b="1" i="1" spc="-160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dll</a:t>
            </a:r>
            <a:endParaRPr sz="1100">
              <a:latin typeface="Georgia"/>
              <a:cs typeface="Georgia"/>
            </a:endParaRPr>
          </a:p>
          <a:p>
            <a:pPr marL="189865" marR="130810" indent="-189865">
              <a:lnSpc>
                <a:spcPts val="1300"/>
              </a:lnSpc>
              <a:spcBef>
                <a:spcPts val="45"/>
              </a:spcBef>
              <a:buSzPct val="90909"/>
              <a:buFont typeface="Arial"/>
              <a:buChar char="•"/>
              <a:tabLst>
                <a:tab pos="189865" algn="l"/>
                <a:tab pos="190500" algn="l"/>
              </a:tabLst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Asupan</a:t>
            </a:r>
            <a:r>
              <a:rPr sz="1100" b="1" i="1" spc="-114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tdk  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Adekuat</a:t>
            </a:r>
            <a:endParaRPr sz="1100">
              <a:latin typeface="Georgia"/>
              <a:cs typeface="Georgia"/>
            </a:endParaRPr>
          </a:p>
          <a:p>
            <a:pPr marL="250190" marR="186055" lvl="1" indent="-100965">
              <a:lnSpc>
                <a:spcPts val="1300"/>
              </a:lnSpc>
              <a:spcBef>
                <a:spcPts val="90"/>
              </a:spcBef>
              <a:buSzPct val="90909"/>
              <a:buFont typeface="Arial"/>
              <a:buChar char="•"/>
              <a:tabLst>
                <a:tab pos="250190" algn="l"/>
              </a:tabLst>
            </a:pPr>
            <a:r>
              <a:rPr sz="1100" b="1" i="1" spc="10" dirty="0">
                <a:solidFill>
                  <a:srgbClr val="006FC0"/>
                </a:solidFill>
                <a:latin typeface="Georgia"/>
                <a:cs typeface="Georgia"/>
              </a:rPr>
              <a:t>K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e</a:t>
            </a:r>
            <a:r>
              <a:rPr sz="1100" b="1" i="1" spc="-15" dirty="0">
                <a:solidFill>
                  <a:srgbClr val="006FC0"/>
                </a:solidFill>
                <a:latin typeface="Georgia"/>
                <a:cs typeface="Georgia"/>
              </a:rPr>
              <a:t>ha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m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l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a  n</a:t>
            </a:r>
            <a:r>
              <a:rPr sz="1100" b="1" i="1" spc="24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Usia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89221" y="3102864"/>
            <a:ext cx="3149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di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i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235955" y="3316223"/>
            <a:ext cx="2190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15" dirty="0">
                <a:solidFill>
                  <a:srgbClr val="CC0000"/>
                </a:solidFill>
                <a:latin typeface="Georgia"/>
                <a:cs typeface="Georgia"/>
              </a:rPr>
              <a:t>ET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36029" y="1780032"/>
            <a:ext cx="1040765" cy="69024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5730" marR="100330" indent="-113664">
              <a:lnSpc>
                <a:spcPts val="1300"/>
              </a:lnSpc>
              <a:spcBef>
                <a:spcPts val="160"/>
              </a:spcBef>
              <a:buClr>
                <a:srgbClr val="006FC0"/>
              </a:buClr>
              <a:buSzPct val="90909"/>
              <a:buFont typeface="Arial"/>
              <a:buChar char="•"/>
              <a:tabLst>
                <a:tab pos="333375" algn="l"/>
                <a:tab pos="334010" algn="l"/>
              </a:tabLst>
            </a:pPr>
            <a:r>
              <a:rPr dirty="0"/>
              <a:t>	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Jarak  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Ke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h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amila</a:t>
            </a:r>
            <a:r>
              <a:rPr sz="1100" b="1" i="1" dirty="0">
                <a:solidFill>
                  <a:srgbClr val="006FC0"/>
                </a:solidFill>
                <a:latin typeface="Georgia"/>
                <a:cs typeface="Georgia"/>
              </a:rPr>
              <a:t>n</a:t>
            </a:r>
            <a:endParaRPr sz="1100">
              <a:latin typeface="Georgia"/>
              <a:cs typeface="Georgia"/>
            </a:endParaRPr>
          </a:p>
          <a:p>
            <a:pPr marL="264795">
              <a:lnSpc>
                <a:spcPts val="1265"/>
              </a:lnSpc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pendek</a:t>
            </a:r>
            <a:endParaRPr sz="1100">
              <a:latin typeface="Georgia"/>
              <a:cs typeface="Georgia"/>
            </a:endParaRPr>
          </a:p>
          <a:p>
            <a:pPr marL="62865" indent="-50165">
              <a:lnSpc>
                <a:spcPts val="1310"/>
              </a:lnSpc>
              <a:buSzPct val="90909"/>
              <a:buFont typeface="Arial"/>
              <a:buChar char="•"/>
              <a:tabLst>
                <a:tab pos="62865" algn="l"/>
              </a:tabLst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Anak</a:t>
            </a:r>
            <a:r>
              <a:rPr sz="1100" b="1" i="1" spc="-12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banyak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6029" y="2432303"/>
            <a:ext cx="965835" cy="9004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20979" indent="-208279">
              <a:lnSpc>
                <a:spcPct val="100000"/>
              </a:lnSpc>
              <a:spcBef>
                <a:spcPts val="170"/>
              </a:spcBef>
              <a:buSzPct val="90909"/>
              <a:buFont typeface="Arial"/>
              <a:buChar char="•"/>
              <a:tabLst>
                <a:tab pos="220345" algn="l"/>
                <a:tab pos="220979" algn="l"/>
              </a:tabLst>
            </a:pP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Penyakit</a:t>
            </a:r>
            <a:endParaRPr sz="1100">
              <a:latin typeface="Georgia"/>
              <a:cs typeface="Georgia"/>
            </a:endParaRPr>
          </a:p>
          <a:p>
            <a:pPr marL="274320">
              <a:lnSpc>
                <a:spcPts val="1310"/>
              </a:lnSpc>
              <a:spcBef>
                <a:spcPts val="75"/>
              </a:spcBef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Infeksi</a:t>
            </a:r>
            <a:endParaRPr sz="1100">
              <a:latin typeface="Georgia"/>
              <a:cs typeface="Georgia"/>
            </a:endParaRPr>
          </a:p>
          <a:p>
            <a:pPr marL="135890" marR="5080" indent="-123189">
              <a:lnSpc>
                <a:spcPts val="1320"/>
              </a:lnSpc>
              <a:spcBef>
                <a:spcPts val="30"/>
              </a:spcBef>
              <a:buSzPct val="90909"/>
              <a:buFont typeface="Arial"/>
              <a:buChar char="•"/>
              <a:tabLst>
                <a:tab pos="135890" algn="l"/>
              </a:tabLst>
            </a:pP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Asupan</a:t>
            </a:r>
            <a:r>
              <a:rPr sz="1100" b="1" i="1" spc="-175" dirty="0">
                <a:solidFill>
                  <a:srgbClr val="006FC0"/>
                </a:solidFill>
                <a:latin typeface="Georgia"/>
                <a:cs typeface="Georgia"/>
              </a:rPr>
              <a:t> </a:t>
            </a:r>
            <a:r>
              <a:rPr sz="1100" b="1" i="1" spc="-5" dirty="0">
                <a:solidFill>
                  <a:srgbClr val="006FC0"/>
                </a:solidFill>
                <a:latin typeface="Georgia"/>
                <a:cs typeface="Georgia"/>
              </a:rPr>
              <a:t>tdk  </a:t>
            </a:r>
            <a:r>
              <a:rPr sz="1100" b="1" i="1" spc="-10" dirty="0">
                <a:solidFill>
                  <a:srgbClr val="006FC0"/>
                </a:solidFill>
                <a:latin typeface="Georgia"/>
                <a:cs typeface="Georgia"/>
              </a:rPr>
              <a:t>Adekuat</a:t>
            </a:r>
            <a:endParaRPr sz="1100">
              <a:latin typeface="Georgia"/>
              <a:cs typeface="Georgia"/>
            </a:endParaRPr>
          </a:p>
          <a:p>
            <a:pPr marR="22225" algn="r">
              <a:lnSpc>
                <a:spcPct val="100000"/>
              </a:lnSpc>
              <a:spcBef>
                <a:spcPts val="125"/>
              </a:spcBef>
            </a:pPr>
            <a:r>
              <a:rPr sz="1100" b="1" i="1" spc="-15" dirty="0">
                <a:solidFill>
                  <a:srgbClr val="CC0000"/>
                </a:solidFill>
                <a:latin typeface="Georgia"/>
                <a:cs typeface="Georgia"/>
              </a:rPr>
              <a:t>ET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5800" y="1600200"/>
            <a:ext cx="7239000" cy="4419600"/>
          </a:xfrm>
          <a:custGeom>
            <a:avLst/>
            <a:gdLst/>
            <a:ahLst/>
            <a:cxnLst/>
            <a:rect l="l" t="t" r="r" b="b"/>
            <a:pathLst>
              <a:path w="7239000" h="4419600">
                <a:moveTo>
                  <a:pt x="0" y="0"/>
                </a:moveTo>
                <a:lnTo>
                  <a:pt x="7239004" y="0"/>
                </a:lnTo>
                <a:lnTo>
                  <a:pt x="7239004" y="4419602"/>
                </a:lnTo>
                <a:lnTo>
                  <a:pt x="0" y="4419602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2143379" y="728978"/>
            <a:ext cx="50907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i="1" dirty="0">
                <a:solidFill>
                  <a:srgbClr val="000000"/>
                </a:solidFill>
                <a:latin typeface="Arial"/>
                <a:cs typeface="Arial"/>
              </a:rPr>
              <a:t>Retained </a:t>
            </a:r>
            <a:r>
              <a:rPr sz="4000" i="1" spc="-10" dirty="0">
                <a:solidFill>
                  <a:srgbClr val="000000"/>
                </a:solidFill>
                <a:latin typeface="Arial"/>
                <a:cs typeface="Arial"/>
              </a:rPr>
              <a:t>Effect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sz="4000" spc="-1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000000"/>
                </a:solidFill>
                <a:latin typeface="Arial"/>
                <a:cs typeface="Arial"/>
              </a:rPr>
              <a:t>Gizi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07" y="1903322"/>
            <a:ext cx="7820025" cy="403923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750" b="1" spc="-30" dirty="0">
                <a:latin typeface="Comic Sans MS"/>
                <a:cs typeface="Comic Sans MS"/>
              </a:rPr>
              <a:t>Growth:</a:t>
            </a:r>
            <a:endParaRPr sz="2750">
              <a:latin typeface="Comic Sans MS"/>
              <a:cs typeface="Comic Sans MS"/>
            </a:endParaRPr>
          </a:p>
          <a:p>
            <a:pPr marL="268605" marR="5080" indent="-256540">
              <a:lnSpc>
                <a:spcPct val="100200"/>
              </a:lnSpc>
              <a:spcBef>
                <a:spcPts val="280"/>
              </a:spcBef>
            </a:pPr>
            <a:r>
              <a:rPr sz="2800" spc="-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Progressive </a:t>
            </a:r>
            <a:r>
              <a:rPr sz="2800" spc="-5" dirty="0">
                <a:latin typeface="Comic Sans MS"/>
                <a:cs typeface="Comic Sans MS"/>
              </a:rPr>
              <a:t>development </a:t>
            </a:r>
            <a:r>
              <a:rPr sz="2800" dirty="0">
                <a:latin typeface="Comic Sans MS"/>
                <a:cs typeface="Comic Sans MS"/>
              </a:rPr>
              <a:t>of a </a:t>
            </a:r>
            <a:r>
              <a:rPr sz="2800" spc="-5" dirty="0">
                <a:latin typeface="Comic Sans MS"/>
                <a:cs typeface="Comic Sans MS"/>
              </a:rPr>
              <a:t>living being  </a:t>
            </a:r>
            <a:r>
              <a:rPr sz="2800" dirty="0">
                <a:latin typeface="Comic Sans MS"/>
                <a:cs typeface="Comic Sans MS"/>
              </a:rPr>
              <a:t>or part of an </a:t>
            </a:r>
            <a:r>
              <a:rPr sz="2800" spc="-5" dirty="0">
                <a:latin typeface="Comic Sans MS"/>
                <a:cs typeface="Comic Sans MS"/>
              </a:rPr>
              <a:t>organism from </a:t>
            </a:r>
            <a:r>
              <a:rPr sz="2800" dirty="0">
                <a:latin typeface="Comic Sans MS"/>
                <a:cs typeface="Comic Sans MS"/>
              </a:rPr>
              <a:t>its </a:t>
            </a:r>
            <a:r>
              <a:rPr sz="2800" spc="-5" dirty="0">
                <a:latin typeface="Comic Sans MS"/>
                <a:cs typeface="Comic Sans MS"/>
              </a:rPr>
              <a:t>earliest </a:t>
            </a:r>
            <a:r>
              <a:rPr sz="2800" dirty="0">
                <a:latin typeface="Comic Sans MS"/>
                <a:cs typeface="Comic Sans MS"/>
              </a:rPr>
              <a:t>state  to maturity, </a:t>
            </a:r>
            <a:r>
              <a:rPr sz="2800" spc="-5" dirty="0">
                <a:latin typeface="Comic Sans MS"/>
                <a:cs typeface="Comic Sans MS"/>
              </a:rPr>
              <a:t>including </a:t>
            </a:r>
            <a:r>
              <a:rPr sz="2800" dirty="0">
                <a:latin typeface="Comic Sans MS"/>
                <a:cs typeface="Comic Sans MS"/>
              </a:rPr>
              <a:t>the attendant  </a:t>
            </a:r>
            <a:r>
              <a:rPr sz="2800" spc="-10" dirty="0">
                <a:latin typeface="Comic Sans MS"/>
                <a:cs typeface="Comic Sans MS"/>
              </a:rPr>
              <a:t>increases </a:t>
            </a:r>
            <a:r>
              <a:rPr sz="2800" dirty="0">
                <a:latin typeface="Comic Sans MS"/>
                <a:cs typeface="Comic Sans MS"/>
              </a:rPr>
              <a:t>in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spc="5" dirty="0">
                <a:latin typeface="Comic Sans MS"/>
                <a:cs typeface="Comic Sans MS"/>
              </a:rPr>
              <a:t>size</a:t>
            </a:r>
            <a:endParaRPr sz="2800">
              <a:latin typeface="Comic Sans MS"/>
              <a:cs typeface="Comic Sans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800">
              <a:latin typeface="Comic Sans MS"/>
              <a:cs typeface="Comic Sans MS"/>
            </a:endParaRPr>
          </a:p>
          <a:p>
            <a:pPr marL="12700">
              <a:lnSpc>
                <a:spcPct val="100000"/>
              </a:lnSpc>
            </a:pPr>
            <a:r>
              <a:rPr sz="2750" b="1" spc="10" dirty="0">
                <a:latin typeface="Comic Sans MS"/>
                <a:cs typeface="Comic Sans MS"/>
              </a:rPr>
              <a:t>Development</a:t>
            </a:r>
            <a:endParaRPr sz="2750">
              <a:latin typeface="Comic Sans MS"/>
              <a:cs typeface="Comic Sans MS"/>
            </a:endParaRPr>
          </a:p>
          <a:p>
            <a:pPr marL="268605" marR="299085" indent="-256540">
              <a:lnSpc>
                <a:spcPts val="3290"/>
              </a:lnSpc>
              <a:spcBef>
                <a:spcPts val="545"/>
              </a:spcBef>
              <a:tabLst>
                <a:tab pos="4808855" algn="l"/>
              </a:tabLst>
            </a:pPr>
            <a:r>
              <a:rPr sz="2800" spc="-5" dirty="0">
                <a:latin typeface="Comic Sans MS"/>
                <a:cs typeface="Comic Sans MS"/>
              </a:rPr>
              <a:t>The </a:t>
            </a:r>
            <a:r>
              <a:rPr sz="2800" dirty="0">
                <a:latin typeface="Comic Sans MS"/>
                <a:cs typeface="Comic Sans MS"/>
              </a:rPr>
              <a:t>series of </a:t>
            </a:r>
            <a:r>
              <a:rPr sz="2800" spc="-5" dirty="0">
                <a:latin typeface="Comic Sans MS"/>
                <a:cs typeface="Comic Sans MS"/>
              </a:rPr>
              <a:t>changes by which </a:t>
            </a:r>
            <a:r>
              <a:rPr sz="2800" dirty="0">
                <a:latin typeface="Comic Sans MS"/>
                <a:cs typeface="Comic Sans MS"/>
              </a:rPr>
              <a:t>the</a:t>
            </a:r>
            <a:r>
              <a:rPr sz="2800" spc="-1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individual  embryo </a:t>
            </a:r>
            <a:r>
              <a:rPr sz="2800" spc="-5" dirty="0">
                <a:latin typeface="Comic Sans MS"/>
                <a:cs typeface="Comic Sans MS"/>
              </a:rPr>
              <a:t>becomes</a:t>
            </a:r>
            <a:r>
              <a:rPr sz="2800" spc="1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a</a:t>
            </a:r>
            <a:r>
              <a:rPr sz="2800" spc="2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mature	organism</a:t>
            </a:r>
            <a:endParaRPr sz="28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07592" y="844461"/>
            <a:ext cx="155511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35" dirty="0">
                <a:latin typeface="Comic Sans MS"/>
                <a:cs typeface="Comic Sans MS"/>
              </a:rPr>
              <a:t>Definsi</a:t>
            </a:r>
            <a:endParaRPr sz="35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6313" y="762507"/>
            <a:ext cx="8166734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Rata-rata </a:t>
            </a:r>
            <a:r>
              <a:rPr dirty="0"/>
              <a:t>Tinggi </a:t>
            </a:r>
            <a:r>
              <a:rPr spc="5" dirty="0"/>
              <a:t>Badan </a:t>
            </a:r>
            <a:r>
              <a:rPr dirty="0"/>
              <a:t>Anak </a:t>
            </a:r>
            <a:r>
              <a:rPr spc="-5" dirty="0"/>
              <a:t>Balita  </a:t>
            </a:r>
            <a:r>
              <a:rPr dirty="0"/>
              <a:t>Indonesia dibanding </a:t>
            </a:r>
            <a:r>
              <a:rPr spc="-5" dirty="0"/>
              <a:t>Rujukan </a:t>
            </a:r>
            <a:r>
              <a:rPr dirty="0"/>
              <a:t>WHO</a:t>
            </a:r>
            <a:r>
              <a:rPr spc="-85" dirty="0"/>
              <a:t> </a:t>
            </a:r>
            <a:r>
              <a:rPr spc="-5" dirty="0"/>
              <a:t>2005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13180" y="1940712"/>
            <a:ext cx="2955290" cy="3432810"/>
            <a:chOff x="1313180" y="1940712"/>
            <a:chExt cx="2955290" cy="3432810"/>
          </a:xfrm>
        </p:grpSpPr>
        <p:sp>
          <p:nvSpPr>
            <p:cNvPr id="4" name="object 4"/>
            <p:cNvSpPr/>
            <p:nvPr/>
          </p:nvSpPr>
          <p:spPr>
            <a:xfrm>
              <a:off x="1336040" y="1945474"/>
              <a:ext cx="0" cy="3423285"/>
            </a:xfrm>
            <a:custGeom>
              <a:avLst/>
              <a:gdLst/>
              <a:ahLst/>
              <a:cxnLst/>
              <a:rect l="l" t="t" r="r" b="b"/>
              <a:pathLst>
                <a:path h="3423285">
                  <a:moveTo>
                    <a:pt x="0" y="342290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4864" y="2577426"/>
              <a:ext cx="2936240" cy="261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59484" y="467803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05204" y="456220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3972" y="446772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2740" y="442809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1508" y="434884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00276" y="429398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9044" y="429093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97812" y="420254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46580" y="415377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5348" y="407452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44116" y="408062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92884" y="405319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41652" y="403795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90420" y="394956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39188" y="393432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87955" y="390688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36724" y="380325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2444" y="377582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31212" y="376668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79980" y="376972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28747" y="376363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77516" y="366914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26283" y="368438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75052" y="364780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3819" y="366000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72588" y="358989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21355" y="360818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70124" y="348016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18891" y="347102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67660" y="34070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16427" y="347407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65196" y="343140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013963" y="340396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59684" y="335520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08452" y="331252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57219" y="33308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05987" y="3312528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54756" y="328814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03524" y="32546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2291" y="327290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401059" y="318451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49828" y="316317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98596" y="314184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47363" y="3093072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96131" y="311745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44900" y="311745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93668" y="308088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42436" y="306564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91203" y="301992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36924" y="299553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85691" y="30260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34459" y="29498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83228" y="294981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31996" y="295896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80763" y="291933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29531" y="284618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78300" y="2852280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313180" y="506817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61948" y="4915776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410716" y="4827384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810361" y="1806955"/>
            <a:ext cx="407034" cy="2720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125.0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120.0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25" dirty="0">
                <a:latin typeface="Arial"/>
                <a:cs typeface="Arial"/>
              </a:rPr>
              <a:t>115.0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-25" dirty="0">
                <a:latin typeface="Arial"/>
                <a:cs typeface="Arial"/>
              </a:rPr>
              <a:t>110.0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105.0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100.0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80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75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70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65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91333" y="2648544"/>
            <a:ext cx="196215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Tinggi badan Rata-rata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(Cm)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44500" y="1791550"/>
            <a:ext cx="4053840" cy="4538980"/>
            <a:chOff x="444500" y="1791550"/>
            <a:chExt cx="4053840" cy="4538980"/>
          </a:xfrm>
        </p:grpSpPr>
        <p:sp>
          <p:nvSpPr>
            <p:cNvPr id="69" name="object 69"/>
            <p:cNvSpPr/>
            <p:nvPr/>
          </p:nvSpPr>
          <p:spPr>
            <a:xfrm>
              <a:off x="2585720" y="4485474"/>
              <a:ext cx="243838" cy="7099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85720" y="4856315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7432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63444" y="4812118"/>
              <a:ext cx="86868" cy="86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50596" y="1797646"/>
              <a:ext cx="4041775" cy="4526280"/>
            </a:xfrm>
            <a:custGeom>
              <a:avLst/>
              <a:gdLst/>
              <a:ahLst/>
              <a:cxnLst/>
              <a:rect l="l" t="t" r="r" b="b"/>
              <a:pathLst>
                <a:path w="4041775" h="4526280">
                  <a:moveTo>
                    <a:pt x="0" y="0"/>
                  </a:moveTo>
                  <a:lnTo>
                    <a:pt x="4041652" y="0"/>
                  </a:lnTo>
                  <a:lnTo>
                    <a:pt x="4041652" y="4526282"/>
                  </a:lnTo>
                  <a:lnTo>
                    <a:pt x="0" y="452628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559557" y="4105148"/>
            <a:ext cx="1040130" cy="5073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b="1" spc="-15" dirty="0">
                <a:latin typeface="Arial"/>
                <a:cs typeface="Arial"/>
              </a:rPr>
              <a:t>Anak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laki-laki:</a:t>
            </a:r>
            <a:endParaRPr sz="12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55"/>
              </a:spcBef>
            </a:pPr>
            <a:r>
              <a:rPr sz="1200" spc="-15" dirty="0">
                <a:latin typeface="Arial"/>
                <a:cs typeface="Arial"/>
              </a:rPr>
              <a:t>Rujukan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501132" y="1940712"/>
            <a:ext cx="2990850" cy="3432810"/>
            <a:chOff x="5501132" y="1940712"/>
            <a:chExt cx="2990850" cy="3432810"/>
          </a:xfrm>
        </p:grpSpPr>
        <p:sp>
          <p:nvSpPr>
            <p:cNvPr id="75" name="object 75"/>
            <p:cNvSpPr/>
            <p:nvPr/>
          </p:nvSpPr>
          <p:spPr>
            <a:xfrm>
              <a:off x="5523992" y="1945474"/>
              <a:ext cx="2962910" cy="3423285"/>
            </a:xfrm>
            <a:custGeom>
              <a:avLst/>
              <a:gdLst/>
              <a:ahLst/>
              <a:cxnLst/>
              <a:rect l="l" t="t" r="r" b="b"/>
              <a:pathLst>
                <a:path w="2962909" h="3423285">
                  <a:moveTo>
                    <a:pt x="0" y="3422901"/>
                  </a:moveTo>
                  <a:lnTo>
                    <a:pt x="0" y="0"/>
                  </a:lnTo>
                </a:path>
                <a:path w="2962909" h="3423285">
                  <a:moveTo>
                    <a:pt x="0" y="3422901"/>
                  </a:moveTo>
                  <a:lnTo>
                    <a:pt x="2962661" y="3422901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512689" y="2598762"/>
              <a:ext cx="2936113" cy="26283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501132" y="5083416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49900" y="494930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98668" y="4818240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47436" y="4708512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93156" y="4653648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41924" y="453782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90692" y="447686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39460" y="440066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88228" y="4364088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36996" y="4321416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85764" y="4303128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34532" y="424826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83300" y="4144632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32068" y="414158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80836" y="4083672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29604" y="405014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78372" y="401966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27140" y="4019664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75908" y="3919080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24676" y="389469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73444" y="3888600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22212" y="384897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67932" y="379716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16700" y="374839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65468" y="373315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714236" y="374534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63004" y="369962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811772" y="367524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60540" y="363256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909308" y="365390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58076" y="358075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006844" y="351979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55612" y="348931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04380" y="345883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53148" y="348321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01916" y="341920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250683" y="336739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99452" y="341006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48220" y="333691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396988" y="332776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445755" y="332167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491476" y="327595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40244" y="324852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89011" y="315403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37780" y="316012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86548" y="319670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735316" y="316012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84083" y="320280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832852" y="311136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81620" y="312050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930388" y="307173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79155" y="310831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027924" y="305040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076692" y="308697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125460" y="3007728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174227" y="2983344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222996" y="2940672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71764" y="2904096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320532" y="292848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366252" y="2898000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999482" y="1806955"/>
            <a:ext cx="407034" cy="2720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125.0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120.0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25" dirty="0">
                <a:latin typeface="Arial"/>
                <a:cs typeface="Arial"/>
              </a:rPr>
              <a:t>115.0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200" spc="-25" dirty="0">
                <a:latin typeface="Arial"/>
                <a:cs typeface="Arial"/>
              </a:rPr>
              <a:t>110.0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105.0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100.0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4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265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80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75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70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65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875766" y="4530302"/>
          <a:ext cx="4558665" cy="17936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9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031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521460"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Anak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Indonesia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26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151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5552">
                <a:tc gridSpan="2"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56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3550" marR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Umur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(Bulan)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810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9" name="object 139"/>
          <p:cNvSpPr txBox="1"/>
          <p:nvPr/>
        </p:nvSpPr>
        <p:spPr>
          <a:xfrm>
            <a:off x="4780454" y="2648544"/>
            <a:ext cx="196215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Tinggi badan Rata-rata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(Cm)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553646" y="5412739"/>
            <a:ext cx="295275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latin typeface="Arial"/>
                <a:cs typeface="Arial"/>
              </a:rPr>
              <a:t>0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16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24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28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32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36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40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44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48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52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56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  <a:spcBef>
                <a:spcPts val="170"/>
              </a:spcBef>
            </a:pPr>
            <a:r>
              <a:rPr sz="1200" b="1" spc="-10" dirty="0">
                <a:latin typeface="Arial"/>
                <a:cs typeface="Arial"/>
              </a:rPr>
              <a:t>Umur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(Bulan)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4632452" y="1791550"/>
            <a:ext cx="4053840" cy="4538980"/>
            <a:chOff x="4632452" y="1791550"/>
            <a:chExt cx="4053840" cy="4538980"/>
          </a:xfrm>
        </p:grpSpPr>
        <p:sp>
          <p:nvSpPr>
            <p:cNvPr id="142" name="object 142"/>
            <p:cNvSpPr/>
            <p:nvPr/>
          </p:nvSpPr>
          <p:spPr>
            <a:xfrm>
              <a:off x="7044944" y="4448898"/>
              <a:ext cx="243839" cy="709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44944" y="4743538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7432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22668" y="4699343"/>
              <a:ext cx="86867" cy="868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38548" y="1797646"/>
              <a:ext cx="4041775" cy="4526280"/>
            </a:xfrm>
            <a:custGeom>
              <a:avLst/>
              <a:gdLst/>
              <a:ahLst/>
              <a:cxnLst/>
              <a:rect l="l" t="t" r="r" b="b"/>
              <a:pathLst>
                <a:path w="4041775" h="4526280">
                  <a:moveTo>
                    <a:pt x="0" y="0"/>
                  </a:moveTo>
                  <a:lnTo>
                    <a:pt x="4041652" y="0"/>
                  </a:lnTo>
                  <a:lnTo>
                    <a:pt x="4041652" y="4526282"/>
                  </a:lnTo>
                  <a:lnTo>
                    <a:pt x="0" y="452628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7005066" y="4019803"/>
            <a:ext cx="1361440" cy="812165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1200" b="1" spc="-15" dirty="0">
                <a:latin typeface="Arial"/>
                <a:cs typeface="Arial"/>
              </a:rPr>
              <a:t>Anak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Perempuan:</a:t>
            </a:r>
            <a:endParaRPr sz="12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650"/>
              </a:spcBef>
            </a:pPr>
            <a:r>
              <a:rPr sz="1200" spc="-5" dirty="0">
                <a:latin typeface="Arial"/>
                <a:cs typeface="Arial"/>
              </a:rPr>
              <a:t>Rujukan</a:t>
            </a:r>
            <a:endParaRPr sz="12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575"/>
              </a:spcBef>
            </a:pPr>
            <a:r>
              <a:rPr sz="1200" spc="-10" dirty="0">
                <a:latin typeface="Arial"/>
                <a:cs typeface="Arial"/>
              </a:rPr>
              <a:t>Anak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Indonesia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94930" y="3276091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Beda: </a:t>
            </a:r>
            <a:r>
              <a:rPr sz="1200" spc="-10" dirty="0">
                <a:latin typeface="Arial"/>
                <a:cs typeface="Arial"/>
              </a:rPr>
              <a:t>7.3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78605" y="3196844"/>
            <a:ext cx="81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Beda:6.7cm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Rata-rata </a:t>
            </a:r>
            <a:r>
              <a:rPr spc="5" dirty="0"/>
              <a:t>Tinggi Badan </a:t>
            </a:r>
            <a:r>
              <a:rPr dirty="0"/>
              <a:t>Anak </a:t>
            </a:r>
            <a:r>
              <a:rPr spc="-5" dirty="0"/>
              <a:t>Balita  </a:t>
            </a:r>
            <a:r>
              <a:rPr dirty="0"/>
              <a:t>Indonesia dibanding </a:t>
            </a:r>
            <a:r>
              <a:rPr spc="-5" dirty="0"/>
              <a:t>Rujukan </a:t>
            </a:r>
            <a:r>
              <a:rPr spc="5" dirty="0"/>
              <a:t>WHO</a:t>
            </a:r>
            <a:r>
              <a:rPr spc="-85" dirty="0"/>
              <a:t> </a:t>
            </a:r>
            <a:r>
              <a:rPr spc="-5" dirty="0"/>
              <a:t>2005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297241" y="1990026"/>
            <a:ext cx="2955290" cy="3432810"/>
            <a:chOff x="1297241" y="1990026"/>
            <a:chExt cx="2955290" cy="3432810"/>
          </a:xfrm>
        </p:grpSpPr>
        <p:sp>
          <p:nvSpPr>
            <p:cNvPr id="4" name="object 4"/>
            <p:cNvSpPr/>
            <p:nvPr/>
          </p:nvSpPr>
          <p:spPr>
            <a:xfrm>
              <a:off x="1320101" y="1994789"/>
              <a:ext cx="0" cy="3423285"/>
            </a:xfrm>
            <a:custGeom>
              <a:avLst/>
              <a:gdLst/>
              <a:ahLst/>
              <a:cxnLst/>
              <a:rect l="l" t="t" r="r" b="b"/>
              <a:pathLst>
                <a:path h="3423285">
                  <a:moveTo>
                    <a:pt x="0" y="3422901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8925" y="2626741"/>
              <a:ext cx="2936240" cy="2616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443545" y="472734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89265" y="461152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38033" y="451703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86801" y="447741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35569" y="439816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84337" y="434329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33105" y="434025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81873" y="425185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30641" y="420309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79409" y="412384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28177" y="412993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76945" y="410250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25713" y="408726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74481" y="399887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123249" y="398363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172017" y="395620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20785" y="385257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66505" y="382513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15273" y="381599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64041" y="381904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412809" y="381294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61577" y="371845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510345" y="373369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59113" y="369712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07881" y="370931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6649" y="363921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705417" y="365749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754185" y="352948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802953" y="352033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851721" y="34563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900489" y="352338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949257" y="348071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98025" y="345328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043745" y="340451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92513" y="336184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41281" y="33801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90049" y="3361843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238817" y="333745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87585" y="33039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36353" y="332221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85121" y="323382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33889" y="321249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482657" y="319115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531425" y="3142387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580193" y="316677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628961" y="316677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677729" y="313019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726497" y="311495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775265" y="306923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820985" y="304485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869753" y="30753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918521" y="29991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967289" y="299913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4016057" y="300827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4064825" y="296865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4113593" y="289549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162361" y="2901595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297241" y="511749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346009" y="4965091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1394777" y="4876699"/>
              <a:ext cx="89762" cy="897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794423" y="1861820"/>
            <a:ext cx="407034" cy="2713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Arial"/>
                <a:cs typeface="Arial"/>
              </a:rPr>
              <a:t>125.0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120.0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25" dirty="0">
                <a:latin typeface="Arial"/>
                <a:cs typeface="Arial"/>
              </a:rPr>
              <a:t>115.0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25" dirty="0">
                <a:latin typeface="Arial"/>
                <a:cs typeface="Arial"/>
              </a:rPr>
              <a:t>110.0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105.0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100.0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40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80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75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65"/>
              </a:spcBef>
            </a:pPr>
            <a:r>
              <a:rPr sz="1200" spc="-10" dirty="0">
                <a:latin typeface="Arial"/>
                <a:cs typeface="Arial"/>
              </a:rPr>
              <a:t>70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65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575395" y="2697312"/>
            <a:ext cx="196215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Tinggi badan Rata-rata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(Cm)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28561" y="1840864"/>
            <a:ext cx="4053840" cy="4538980"/>
            <a:chOff x="428561" y="1840864"/>
            <a:chExt cx="4053840" cy="4538980"/>
          </a:xfrm>
        </p:grpSpPr>
        <p:sp>
          <p:nvSpPr>
            <p:cNvPr id="69" name="object 69"/>
            <p:cNvSpPr/>
            <p:nvPr/>
          </p:nvSpPr>
          <p:spPr>
            <a:xfrm>
              <a:off x="2569781" y="4534788"/>
              <a:ext cx="243838" cy="7099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569781" y="4905629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7432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47505" y="4861432"/>
              <a:ext cx="86868" cy="868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434657" y="1846960"/>
              <a:ext cx="4041775" cy="4526280"/>
            </a:xfrm>
            <a:custGeom>
              <a:avLst/>
              <a:gdLst/>
              <a:ahLst/>
              <a:cxnLst/>
              <a:rect l="l" t="t" r="r" b="b"/>
              <a:pathLst>
                <a:path w="4041775" h="4526280">
                  <a:moveTo>
                    <a:pt x="0" y="0"/>
                  </a:moveTo>
                  <a:lnTo>
                    <a:pt x="4041652" y="0"/>
                  </a:lnTo>
                  <a:lnTo>
                    <a:pt x="4041652" y="4526282"/>
                  </a:lnTo>
                  <a:lnTo>
                    <a:pt x="0" y="452628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543619" y="4153915"/>
            <a:ext cx="1040130" cy="50736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200" b="1" spc="-15" dirty="0">
                <a:latin typeface="Arial"/>
                <a:cs typeface="Arial"/>
              </a:rPr>
              <a:t>Anak</a:t>
            </a:r>
            <a:r>
              <a:rPr sz="1200" b="1" spc="-8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laki-laki:</a:t>
            </a:r>
            <a:endParaRPr sz="1200">
              <a:latin typeface="Arial"/>
              <a:cs typeface="Arial"/>
            </a:endParaRPr>
          </a:p>
          <a:p>
            <a:pPr marL="297815">
              <a:lnSpc>
                <a:spcPct val="100000"/>
              </a:lnSpc>
              <a:spcBef>
                <a:spcPts val="455"/>
              </a:spcBef>
            </a:pPr>
            <a:r>
              <a:rPr sz="1200" spc="-15" dirty="0">
                <a:latin typeface="Arial"/>
                <a:cs typeface="Arial"/>
              </a:rPr>
              <a:t>Rujukan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5485193" y="1990026"/>
            <a:ext cx="2990850" cy="3432810"/>
            <a:chOff x="5485193" y="1990026"/>
            <a:chExt cx="2990850" cy="3432810"/>
          </a:xfrm>
        </p:grpSpPr>
        <p:sp>
          <p:nvSpPr>
            <p:cNvPr id="75" name="object 75"/>
            <p:cNvSpPr/>
            <p:nvPr/>
          </p:nvSpPr>
          <p:spPr>
            <a:xfrm>
              <a:off x="5508053" y="1994789"/>
              <a:ext cx="2962910" cy="3423285"/>
            </a:xfrm>
            <a:custGeom>
              <a:avLst/>
              <a:gdLst/>
              <a:ahLst/>
              <a:cxnLst/>
              <a:rect l="l" t="t" r="r" b="b"/>
              <a:pathLst>
                <a:path w="2962909" h="3423285">
                  <a:moveTo>
                    <a:pt x="0" y="3422901"/>
                  </a:moveTo>
                  <a:lnTo>
                    <a:pt x="0" y="0"/>
                  </a:lnTo>
                </a:path>
                <a:path w="2962909" h="3423285">
                  <a:moveTo>
                    <a:pt x="0" y="3422901"/>
                  </a:moveTo>
                  <a:lnTo>
                    <a:pt x="2962661" y="3422901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5496750" y="2648077"/>
              <a:ext cx="2936113" cy="262839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5485193" y="5132731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5533961" y="499861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582729" y="4867555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631497" y="4757827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677217" y="4702963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725985" y="458713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5774753" y="452617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5823521" y="444997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5872289" y="4413403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5921057" y="4370731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5969825" y="4352443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018593" y="429757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6067361" y="4193947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6116129" y="419089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164897" y="4132987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213665" y="409945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262433" y="406897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6311201" y="4068979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359969" y="3968395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408737" y="394401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457505" y="3937915"/>
              <a:ext cx="89762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506273" y="389829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6551993" y="384647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6600761" y="379770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6649529" y="378246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698297" y="379465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747065" y="374893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795833" y="372455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844601" y="368188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893369" y="370321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942137" y="363006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6990905" y="356910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039673" y="353862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088441" y="350814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37209" y="353253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85977" y="346852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234745" y="341670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283513" y="345937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332281" y="338622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381049" y="337708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429817" y="337098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475537" y="332526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524305" y="329783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573073" y="320334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621841" y="320944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670609" y="324601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719377" y="320944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768145" y="325211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816913" y="316067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865681" y="316981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914449" y="312105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963217" y="315762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8011985" y="309971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8060753" y="313629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8109521" y="3057043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8158289" y="3032659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8207057" y="2989987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8255825" y="2953411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8304593" y="297779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8350313" y="2947315"/>
              <a:ext cx="89761" cy="8976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7" name="object 137"/>
          <p:cNvSpPr txBox="1"/>
          <p:nvPr/>
        </p:nvSpPr>
        <p:spPr>
          <a:xfrm>
            <a:off x="4983543" y="1861820"/>
            <a:ext cx="407034" cy="27139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spc="-10" dirty="0">
                <a:latin typeface="Arial"/>
                <a:cs typeface="Arial"/>
              </a:rPr>
              <a:t>125.0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120.0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spc="-25" dirty="0">
                <a:latin typeface="Arial"/>
                <a:cs typeface="Arial"/>
              </a:rPr>
              <a:t>115.0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25" dirty="0">
                <a:latin typeface="Arial"/>
                <a:cs typeface="Arial"/>
              </a:rPr>
              <a:t>110.0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200" spc="-10" dirty="0">
                <a:latin typeface="Arial"/>
                <a:cs typeface="Arial"/>
              </a:rPr>
              <a:t>105.0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100.0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70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65"/>
              </a:spcBef>
            </a:pPr>
            <a:r>
              <a:rPr sz="1200" spc="-5" dirty="0">
                <a:latin typeface="Arial"/>
                <a:cs typeface="Arial"/>
              </a:rPr>
              <a:t>9</a:t>
            </a:r>
            <a:r>
              <a:rPr sz="1200" dirty="0">
                <a:latin typeface="Arial"/>
                <a:cs typeface="Arial"/>
              </a:rPr>
              <a:t>0.0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40"/>
              </a:spcBef>
            </a:pPr>
            <a:r>
              <a:rPr sz="1200" spc="-5" dirty="0">
                <a:latin typeface="Arial"/>
                <a:cs typeface="Arial"/>
              </a:rPr>
              <a:t>8</a:t>
            </a:r>
            <a:r>
              <a:rPr sz="1200" dirty="0">
                <a:latin typeface="Arial"/>
                <a:cs typeface="Arial"/>
              </a:rPr>
              <a:t>5.0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70"/>
              </a:spcBef>
            </a:pPr>
            <a:r>
              <a:rPr sz="1200" spc="-10" dirty="0">
                <a:latin typeface="Arial"/>
                <a:cs typeface="Arial"/>
              </a:rPr>
              <a:t>80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265"/>
              </a:spcBef>
            </a:pPr>
            <a:r>
              <a:rPr sz="1200" spc="-10" dirty="0">
                <a:latin typeface="Arial"/>
                <a:cs typeface="Arial"/>
              </a:rPr>
              <a:t>75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65"/>
              </a:spcBef>
            </a:pPr>
            <a:r>
              <a:rPr sz="1200" spc="-10" dirty="0">
                <a:latin typeface="Arial"/>
                <a:cs typeface="Arial"/>
              </a:rPr>
              <a:t>70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  <a:p>
            <a:pPr marL="97155">
              <a:lnSpc>
                <a:spcPct val="100000"/>
              </a:lnSpc>
              <a:spcBef>
                <a:spcPts val="145"/>
              </a:spcBef>
            </a:pPr>
            <a:r>
              <a:rPr sz="1200" spc="-10" dirty="0">
                <a:latin typeface="Arial"/>
                <a:cs typeface="Arial"/>
              </a:rPr>
              <a:t>65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138" name="object 138"/>
          <p:cNvGraphicFramePr>
            <a:graphicFrameLocks noGrp="1"/>
          </p:cNvGraphicFramePr>
          <p:nvPr/>
        </p:nvGraphicFramePr>
        <p:xfrm>
          <a:off x="859828" y="4579070"/>
          <a:ext cx="4558665" cy="1794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0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724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854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18987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60.0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60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7145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1836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1521460" marR="317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Anak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Indonesia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57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7263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50.0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50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5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45.0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858585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45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63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5552">
                <a:tc gridSpan="2">
                  <a:txBody>
                    <a:bodyPr/>
                    <a:lstStyle/>
                    <a:p>
                      <a:pPr marL="502284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1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200" spc="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12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16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20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24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28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32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36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40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44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48</a:t>
                      </a:r>
                      <a:r>
                        <a:rPr sz="1200" spc="-1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52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56</a:t>
                      </a:r>
                      <a:r>
                        <a:rPr sz="1200" spc="-1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60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63550" marR="31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Umur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(Bulan)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747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39" name="object 139"/>
          <p:cNvSpPr txBox="1"/>
          <p:nvPr/>
        </p:nvSpPr>
        <p:spPr>
          <a:xfrm>
            <a:off x="4764515" y="2697312"/>
            <a:ext cx="196215" cy="2043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Tinggi badan Rata-rata</a:t>
            </a:r>
            <a:r>
              <a:rPr sz="1200" b="1" spc="-18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(Cm)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537708" y="5461508"/>
            <a:ext cx="2952750" cy="43434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latin typeface="Arial"/>
                <a:cs typeface="Arial"/>
              </a:rPr>
              <a:t>0</a:t>
            </a:r>
            <a:r>
              <a:rPr sz="1200" spc="18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18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8</a:t>
            </a:r>
            <a:r>
              <a:rPr sz="1200" spc="1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12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16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20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24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28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32</a:t>
            </a:r>
            <a:r>
              <a:rPr sz="1200" spc="-1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36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40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44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48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52</a:t>
            </a:r>
            <a:r>
              <a:rPr sz="1200" spc="-15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56</a:t>
            </a:r>
            <a:r>
              <a:rPr sz="1200" spc="-15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60</a:t>
            </a:r>
            <a:endParaRPr sz="1200">
              <a:latin typeface="Arial"/>
              <a:cs typeface="Arial"/>
            </a:endParaRPr>
          </a:p>
          <a:p>
            <a:pPr marR="29209" algn="ctr">
              <a:lnSpc>
                <a:spcPct val="100000"/>
              </a:lnSpc>
              <a:spcBef>
                <a:spcPts val="170"/>
              </a:spcBef>
            </a:pPr>
            <a:r>
              <a:rPr sz="1200" b="1" spc="-10" dirty="0">
                <a:latin typeface="Arial"/>
                <a:cs typeface="Arial"/>
              </a:rPr>
              <a:t>Umur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(Bulan)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41" name="object 141"/>
          <p:cNvGrpSpPr/>
          <p:nvPr/>
        </p:nvGrpSpPr>
        <p:grpSpPr>
          <a:xfrm>
            <a:off x="4616513" y="1840864"/>
            <a:ext cx="4053840" cy="4538980"/>
            <a:chOff x="4616513" y="1840864"/>
            <a:chExt cx="4053840" cy="4538980"/>
          </a:xfrm>
        </p:grpSpPr>
        <p:sp>
          <p:nvSpPr>
            <p:cNvPr id="142" name="object 142"/>
            <p:cNvSpPr/>
            <p:nvPr/>
          </p:nvSpPr>
          <p:spPr>
            <a:xfrm>
              <a:off x="7029005" y="4498213"/>
              <a:ext cx="243839" cy="7099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029005" y="479285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27432">
              <a:solidFill>
                <a:srgbClr val="FF66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106729" y="4748657"/>
              <a:ext cx="86867" cy="868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4622609" y="1846960"/>
              <a:ext cx="4041775" cy="4526280"/>
            </a:xfrm>
            <a:custGeom>
              <a:avLst/>
              <a:gdLst/>
              <a:ahLst/>
              <a:cxnLst/>
              <a:rect l="l" t="t" r="r" b="b"/>
              <a:pathLst>
                <a:path w="4041775" h="4526280">
                  <a:moveTo>
                    <a:pt x="0" y="0"/>
                  </a:moveTo>
                  <a:lnTo>
                    <a:pt x="4041652" y="0"/>
                  </a:lnTo>
                  <a:lnTo>
                    <a:pt x="4041652" y="4526282"/>
                  </a:lnTo>
                  <a:lnTo>
                    <a:pt x="0" y="4526282"/>
                  </a:lnTo>
                  <a:lnTo>
                    <a:pt x="0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6989127" y="4065523"/>
            <a:ext cx="1361440" cy="81534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1200" b="1" spc="-15" dirty="0">
                <a:latin typeface="Arial"/>
                <a:cs typeface="Arial"/>
              </a:rPr>
              <a:t>Anak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15" dirty="0">
                <a:latin typeface="Arial"/>
                <a:cs typeface="Arial"/>
              </a:rPr>
              <a:t>Perempuan:</a:t>
            </a:r>
            <a:endParaRPr sz="12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675"/>
              </a:spcBef>
            </a:pPr>
            <a:r>
              <a:rPr sz="1200" spc="-5" dirty="0">
                <a:latin typeface="Arial"/>
                <a:cs typeface="Arial"/>
              </a:rPr>
              <a:t>Rujukan</a:t>
            </a:r>
            <a:endParaRPr sz="1200">
              <a:latin typeface="Arial"/>
              <a:cs typeface="Arial"/>
            </a:endParaRPr>
          </a:p>
          <a:p>
            <a:pPr marL="311785">
              <a:lnSpc>
                <a:spcPct val="100000"/>
              </a:lnSpc>
              <a:spcBef>
                <a:spcPts val="550"/>
              </a:spcBef>
            </a:pPr>
            <a:r>
              <a:rPr sz="1200" spc="-10" dirty="0">
                <a:latin typeface="Arial"/>
                <a:cs typeface="Arial"/>
              </a:rPr>
              <a:t>Anak</a:t>
            </a:r>
            <a:r>
              <a:rPr sz="1200" spc="-9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Indonesia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7678991" y="3324859"/>
            <a:ext cx="9080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Beda: </a:t>
            </a:r>
            <a:r>
              <a:rPr sz="1200" spc="-10" dirty="0">
                <a:latin typeface="Arial"/>
                <a:cs typeface="Arial"/>
              </a:rPr>
              <a:t>7.3</a:t>
            </a:r>
            <a:r>
              <a:rPr sz="1200" spc="-1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62667" y="3245611"/>
            <a:ext cx="81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Beda:6.7cm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600" y="4246054"/>
            <a:ext cx="1542415" cy="932815"/>
            <a:chOff x="5562600" y="4246054"/>
            <a:chExt cx="1542415" cy="932815"/>
          </a:xfrm>
        </p:grpSpPr>
        <p:sp>
          <p:nvSpPr>
            <p:cNvPr id="3" name="object 3"/>
            <p:cNvSpPr/>
            <p:nvPr/>
          </p:nvSpPr>
          <p:spPr>
            <a:xfrm>
              <a:off x="5571807" y="4255261"/>
              <a:ext cx="1524000" cy="914400"/>
            </a:xfrm>
            <a:custGeom>
              <a:avLst/>
              <a:gdLst/>
              <a:ahLst/>
              <a:cxnLst/>
              <a:rect l="l" t="t" r="r" b="b"/>
              <a:pathLst>
                <a:path w="1524000" h="914400">
                  <a:moveTo>
                    <a:pt x="1371600" y="0"/>
                  </a:moveTo>
                  <a:lnTo>
                    <a:pt x="152400" y="0"/>
                  </a:lnTo>
                  <a:lnTo>
                    <a:pt x="104216" y="7759"/>
                  </a:lnTo>
                  <a:lnTo>
                    <a:pt x="62382" y="29387"/>
                  </a:lnTo>
                  <a:lnTo>
                    <a:pt x="29387" y="62382"/>
                  </a:lnTo>
                  <a:lnTo>
                    <a:pt x="7759" y="104216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59" y="810183"/>
                  </a:lnTo>
                  <a:lnTo>
                    <a:pt x="29387" y="852017"/>
                  </a:lnTo>
                  <a:lnTo>
                    <a:pt x="62382" y="884999"/>
                  </a:lnTo>
                  <a:lnTo>
                    <a:pt x="104216" y="906627"/>
                  </a:lnTo>
                  <a:lnTo>
                    <a:pt x="152400" y="914400"/>
                  </a:lnTo>
                  <a:lnTo>
                    <a:pt x="1371600" y="914400"/>
                  </a:lnTo>
                  <a:lnTo>
                    <a:pt x="1419783" y="906627"/>
                  </a:lnTo>
                  <a:lnTo>
                    <a:pt x="1461617" y="884999"/>
                  </a:lnTo>
                  <a:lnTo>
                    <a:pt x="1494599" y="852017"/>
                  </a:lnTo>
                  <a:lnTo>
                    <a:pt x="1516227" y="810183"/>
                  </a:lnTo>
                  <a:lnTo>
                    <a:pt x="1524000" y="762000"/>
                  </a:lnTo>
                  <a:lnTo>
                    <a:pt x="1524000" y="152400"/>
                  </a:lnTo>
                  <a:lnTo>
                    <a:pt x="1516227" y="104216"/>
                  </a:lnTo>
                  <a:lnTo>
                    <a:pt x="1494599" y="62382"/>
                  </a:lnTo>
                  <a:lnTo>
                    <a:pt x="1461617" y="29387"/>
                  </a:lnTo>
                  <a:lnTo>
                    <a:pt x="1419783" y="7759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99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71807" y="4255261"/>
              <a:ext cx="1524000" cy="914400"/>
            </a:xfrm>
            <a:custGeom>
              <a:avLst/>
              <a:gdLst/>
              <a:ahLst/>
              <a:cxnLst/>
              <a:rect l="l" t="t" r="r" b="b"/>
              <a:pathLst>
                <a:path w="1524000" h="914400">
                  <a:moveTo>
                    <a:pt x="0" y="152400"/>
                  </a:moveTo>
                  <a:lnTo>
                    <a:pt x="7766" y="104217"/>
                  </a:lnTo>
                  <a:lnTo>
                    <a:pt x="29394" y="62380"/>
                  </a:lnTo>
                  <a:lnTo>
                    <a:pt x="62380" y="29394"/>
                  </a:lnTo>
                  <a:lnTo>
                    <a:pt x="104217" y="7766"/>
                  </a:lnTo>
                  <a:lnTo>
                    <a:pt x="152400" y="0"/>
                  </a:lnTo>
                  <a:lnTo>
                    <a:pt x="1371600" y="0"/>
                  </a:lnTo>
                  <a:lnTo>
                    <a:pt x="1419780" y="7766"/>
                  </a:lnTo>
                  <a:lnTo>
                    <a:pt x="1461620" y="29394"/>
                  </a:lnTo>
                  <a:lnTo>
                    <a:pt x="1494600" y="62380"/>
                  </a:lnTo>
                  <a:lnTo>
                    <a:pt x="1516230" y="104217"/>
                  </a:lnTo>
                  <a:lnTo>
                    <a:pt x="1524000" y="152400"/>
                  </a:lnTo>
                  <a:lnTo>
                    <a:pt x="1524000" y="762000"/>
                  </a:lnTo>
                  <a:lnTo>
                    <a:pt x="1516230" y="810182"/>
                  </a:lnTo>
                  <a:lnTo>
                    <a:pt x="1494600" y="852019"/>
                  </a:lnTo>
                  <a:lnTo>
                    <a:pt x="1461620" y="885005"/>
                  </a:lnTo>
                  <a:lnTo>
                    <a:pt x="1419780" y="906633"/>
                  </a:lnTo>
                  <a:lnTo>
                    <a:pt x="1371600" y="914400"/>
                  </a:lnTo>
                  <a:lnTo>
                    <a:pt x="152400" y="914400"/>
                  </a:lnTo>
                  <a:lnTo>
                    <a:pt x="104217" y="906633"/>
                  </a:lnTo>
                  <a:lnTo>
                    <a:pt x="62380" y="885005"/>
                  </a:lnTo>
                  <a:lnTo>
                    <a:pt x="29394" y="852019"/>
                  </a:lnTo>
                  <a:lnTo>
                    <a:pt x="7766" y="810182"/>
                  </a:lnTo>
                  <a:lnTo>
                    <a:pt x="0" y="762000"/>
                  </a:lnTo>
                  <a:lnTo>
                    <a:pt x="0" y="1524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769254" y="4363211"/>
            <a:ext cx="1139825" cy="6889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5080" indent="-3175" algn="ctr">
              <a:lnSpc>
                <a:spcPct val="98400"/>
              </a:lnSpc>
              <a:spcBef>
                <a:spcPts val="125"/>
              </a:spcBef>
            </a:pPr>
            <a:r>
              <a:rPr sz="1400" spc="-15" dirty="0">
                <a:latin typeface="Georgia"/>
                <a:cs typeface="Georgia"/>
              </a:rPr>
              <a:t>Income,  </a:t>
            </a:r>
            <a:r>
              <a:rPr sz="1400" spc="-10" dirty="0">
                <a:latin typeface="Georgia"/>
                <a:cs typeface="Georgia"/>
              </a:rPr>
              <a:t>poverty,  </a:t>
            </a:r>
            <a:r>
              <a:rPr sz="1400" spc="-20" dirty="0">
                <a:latin typeface="Georgia"/>
                <a:cs typeface="Georgia"/>
              </a:rPr>
              <a:t>e</a:t>
            </a:r>
            <a:r>
              <a:rPr sz="1400" spc="-15" dirty="0">
                <a:latin typeface="Georgia"/>
                <a:cs typeface="Georgia"/>
              </a:rPr>
              <a:t>mp</a:t>
            </a:r>
            <a:r>
              <a:rPr sz="1400" spc="-5" dirty="0">
                <a:latin typeface="Georgia"/>
                <a:cs typeface="Georgia"/>
              </a:rPr>
              <a:t>l</a:t>
            </a:r>
            <a:r>
              <a:rPr sz="1400" spc="-20" dirty="0">
                <a:latin typeface="Georgia"/>
                <a:cs typeface="Georgia"/>
              </a:rPr>
              <a:t>o</a:t>
            </a:r>
            <a:r>
              <a:rPr sz="1400" spc="-5" dirty="0">
                <a:latin typeface="Georgia"/>
                <a:cs typeface="Georgia"/>
              </a:rPr>
              <a:t>y</a:t>
            </a:r>
            <a:r>
              <a:rPr sz="1400" spc="-15" dirty="0">
                <a:latin typeface="Georgia"/>
                <a:cs typeface="Georgia"/>
              </a:rPr>
              <a:t>e</a:t>
            </a:r>
            <a:r>
              <a:rPr sz="1400" spc="-10" dirty="0">
                <a:latin typeface="Georgia"/>
                <a:cs typeface="Georgia"/>
              </a:rPr>
              <a:t>m</a:t>
            </a:r>
            <a:r>
              <a:rPr sz="1400" spc="-15" dirty="0">
                <a:latin typeface="Georgia"/>
                <a:cs typeface="Georgia"/>
              </a:rPr>
              <a:t>e</a:t>
            </a:r>
            <a:r>
              <a:rPr sz="1400" spc="-25" dirty="0">
                <a:latin typeface="Georgia"/>
                <a:cs typeface="Georgia"/>
              </a:rPr>
              <a:t>n</a:t>
            </a:r>
            <a:r>
              <a:rPr sz="1400" dirty="0">
                <a:latin typeface="Georgia"/>
                <a:cs typeface="Georgia"/>
              </a:rPr>
              <a:t>t</a:t>
            </a:r>
            <a:r>
              <a:rPr sz="1600" dirty="0">
                <a:latin typeface="Georgia"/>
                <a:cs typeface="Georgia"/>
              </a:rPr>
              <a:t>,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162800" y="2645854"/>
            <a:ext cx="1085215" cy="323215"/>
            <a:chOff x="7162800" y="2645854"/>
            <a:chExt cx="1085215" cy="323215"/>
          </a:xfrm>
        </p:grpSpPr>
        <p:sp>
          <p:nvSpPr>
            <p:cNvPr id="7" name="object 7"/>
            <p:cNvSpPr/>
            <p:nvPr/>
          </p:nvSpPr>
          <p:spPr>
            <a:xfrm>
              <a:off x="7172007" y="2655062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1016000" y="0"/>
                  </a:moveTo>
                  <a:lnTo>
                    <a:pt x="50800" y="0"/>
                  </a:lnTo>
                  <a:lnTo>
                    <a:pt x="31026" y="3987"/>
                  </a:lnTo>
                  <a:lnTo>
                    <a:pt x="14871" y="14871"/>
                  </a:lnTo>
                  <a:lnTo>
                    <a:pt x="3987" y="31026"/>
                  </a:lnTo>
                  <a:lnTo>
                    <a:pt x="0" y="50800"/>
                  </a:lnTo>
                  <a:lnTo>
                    <a:pt x="0" y="254000"/>
                  </a:lnTo>
                  <a:lnTo>
                    <a:pt x="3987" y="273773"/>
                  </a:lnTo>
                  <a:lnTo>
                    <a:pt x="14871" y="289928"/>
                  </a:lnTo>
                  <a:lnTo>
                    <a:pt x="31026" y="300812"/>
                  </a:lnTo>
                  <a:lnTo>
                    <a:pt x="50800" y="304800"/>
                  </a:lnTo>
                  <a:lnTo>
                    <a:pt x="1016000" y="304800"/>
                  </a:lnTo>
                  <a:lnTo>
                    <a:pt x="1035773" y="300812"/>
                  </a:lnTo>
                  <a:lnTo>
                    <a:pt x="1051928" y="289928"/>
                  </a:lnTo>
                  <a:lnTo>
                    <a:pt x="1062812" y="273773"/>
                  </a:lnTo>
                  <a:lnTo>
                    <a:pt x="1066800" y="254000"/>
                  </a:lnTo>
                  <a:lnTo>
                    <a:pt x="1066800" y="50800"/>
                  </a:lnTo>
                  <a:lnTo>
                    <a:pt x="1062812" y="31026"/>
                  </a:lnTo>
                  <a:lnTo>
                    <a:pt x="1051928" y="14871"/>
                  </a:lnTo>
                  <a:lnTo>
                    <a:pt x="1035773" y="3987"/>
                  </a:lnTo>
                  <a:lnTo>
                    <a:pt x="10160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72007" y="2655062"/>
              <a:ext cx="1066800" cy="304800"/>
            </a:xfrm>
            <a:custGeom>
              <a:avLst/>
              <a:gdLst/>
              <a:ahLst/>
              <a:cxnLst/>
              <a:rect l="l" t="t" r="r" b="b"/>
              <a:pathLst>
                <a:path w="1066800" h="304800">
                  <a:moveTo>
                    <a:pt x="0" y="50800"/>
                  </a:moveTo>
                  <a:lnTo>
                    <a:pt x="3990" y="31021"/>
                  </a:lnTo>
                  <a:lnTo>
                    <a:pt x="14874" y="14874"/>
                  </a:lnTo>
                  <a:lnTo>
                    <a:pt x="31021" y="3990"/>
                  </a:lnTo>
                  <a:lnTo>
                    <a:pt x="50800" y="0"/>
                  </a:lnTo>
                  <a:lnTo>
                    <a:pt x="1016000" y="0"/>
                  </a:lnTo>
                  <a:lnTo>
                    <a:pt x="1035780" y="3990"/>
                  </a:lnTo>
                  <a:lnTo>
                    <a:pt x="1051930" y="14874"/>
                  </a:lnTo>
                  <a:lnTo>
                    <a:pt x="1062810" y="31021"/>
                  </a:lnTo>
                  <a:lnTo>
                    <a:pt x="1066800" y="50800"/>
                  </a:lnTo>
                  <a:lnTo>
                    <a:pt x="1066800" y="254000"/>
                  </a:lnTo>
                  <a:lnTo>
                    <a:pt x="1062810" y="273778"/>
                  </a:lnTo>
                  <a:lnTo>
                    <a:pt x="1051930" y="289925"/>
                  </a:lnTo>
                  <a:lnTo>
                    <a:pt x="1035780" y="300809"/>
                  </a:lnTo>
                  <a:lnTo>
                    <a:pt x="1016000" y="304800"/>
                  </a:lnTo>
                  <a:lnTo>
                    <a:pt x="50800" y="304800"/>
                  </a:lnTo>
                  <a:lnTo>
                    <a:pt x="31021" y="300809"/>
                  </a:lnTo>
                  <a:lnTo>
                    <a:pt x="14874" y="289925"/>
                  </a:lnTo>
                  <a:lnTo>
                    <a:pt x="3990" y="273778"/>
                  </a:lnTo>
                  <a:lnTo>
                    <a:pt x="0" y="254000"/>
                  </a:lnTo>
                  <a:lnTo>
                    <a:pt x="0" y="508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350442" y="2655315"/>
            <a:ext cx="709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Georgia"/>
                <a:cs typeface="Georgia"/>
              </a:rPr>
              <a:t>D</a:t>
            </a:r>
            <a:r>
              <a:rPr sz="1600" spc="5" dirty="0">
                <a:latin typeface="Georgia"/>
                <a:cs typeface="Georgia"/>
              </a:rPr>
              <a:t>i</a:t>
            </a:r>
            <a:r>
              <a:rPr sz="1600" spc="-10" dirty="0">
                <a:latin typeface="Georgia"/>
                <a:cs typeface="Georgia"/>
              </a:rPr>
              <a:t>s</a:t>
            </a:r>
            <a:r>
              <a:rPr sz="1600" spc="-5" dirty="0">
                <a:latin typeface="Georgia"/>
                <a:cs typeface="Georgia"/>
              </a:rPr>
              <a:t>e</a:t>
            </a:r>
            <a:r>
              <a:rPr sz="1600" spc="5" dirty="0">
                <a:latin typeface="Georgia"/>
                <a:cs typeface="Georgia"/>
              </a:rPr>
              <a:t>a</a:t>
            </a:r>
            <a:r>
              <a:rPr sz="1600" spc="-10" dirty="0">
                <a:latin typeface="Georgia"/>
                <a:cs typeface="Georgia"/>
              </a:rPr>
              <a:t>se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649531" y="1894585"/>
            <a:ext cx="1600200" cy="533400"/>
          </a:xfrm>
          <a:custGeom>
            <a:avLst/>
            <a:gdLst/>
            <a:ahLst/>
            <a:cxnLst/>
            <a:rect l="l" t="t" r="r" b="b"/>
            <a:pathLst>
              <a:path w="16002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511300" y="0"/>
                </a:lnTo>
                <a:lnTo>
                  <a:pt x="1545930" y="6979"/>
                </a:lnTo>
                <a:lnTo>
                  <a:pt x="1574180" y="26019"/>
                </a:lnTo>
                <a:lnTo>
                  <a:pt x="1593220" y="54274"/>
                </a:lnTo>
                <a:lnTo>
                  <a:pt x="1600200" y="88900"/>
                </a:lnTo>
                <a:lnTo>
                  <a:pt x="1600200" y="444500"/>
                </a:lnTo>
                <a:lnTo>
                  <a:pt x="1593220" y="479125"/>
                </a:lnTo>
                <a:lnTo>
                  <a:pt x="1574180" y="507380"/>
                </a:lnTo>
                <a:lnTo>
                  <a:pt x="1545930" y="526420"/>
                </a:lnTo>
                <a:lnTo>
                  <a:pt x="15113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2743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67260" y="1930908"/>
            <a:ext cx="1345565" cy="44005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436245" marR="5080" indent="-424180">
              <a:lnSpc>
                <a:spcPts val="1580"/>
              </a:lnSpc>
              <a:spcBef>
                <a:spcPts val="235"/>
              </a:spcBef>
            </a:pP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Child</a:t>
            </a:r>
            <a:r>
              <a:rPr sz="1400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Nutritional  Status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419600" y="3407854"/>
            <a:ext cx="1085215" cy="704215"/>
            <a:chOff x="4419600" y="3407854"/>
            <a:chExt cx="1085215" cy="704215"/>
          </a:xfrm>
        </p:grpSpPr>
        <p:sp>
          <p:nvSpPr>
            <p:cNvPr id="13" name="object 13"/>
            <p:cNvSpPr/>
            <p:nvPr/>
          </p:nvSpPr>
          <p:spPr>
            <a:xfrm>
              <a:off x="4428807" y="3417061"/>
              <a:ext cx="1066800" cy="685800"/>
            </a:xfrm>
            <a:custGeom>
              <a:avLst/>
              <a:gdLst/>
              <a:ahLst/>
              <a:cxnLst/>
              <a:rect l="l" t="t" r="r" b="b"/>
              <a:pathLst>
                <a:path w="1066800" h="685800">
                  <a:moveTo>
                    <a:pt x="952500" y="0"/>
                  </a:moveTo>
                  <a:lnTo>
                    <a:pt x="114300" y="0"/>
                  </a:lnTo>
                  <a:lnTo>
                    <a:pt x="69811" y="8978"/>
                  </a:lnTo>
                  <a:lnTo>
                    <a:pt x="33477" y="33477"/>
                  </a:lnTo>
                  <a:lnTo>
                    <a:pt x="8978" y="69811"/>
                  </a:lnTo>
                  <a:lnTo>
                    <a:pt x="0" y="114300"/>
                  </a:lnTo>
                  <a:lnTo>
                    <a:pt x="0" y="571500"/>
                  </a:lnTo>
                  <a:lnTo>
                    <a:pt x="8978" y="615988"/>
                  </a:lnTo>
                  <a:lnTo>
                    <a:pt x="33477" y="652322"/>
                  </a:lnTo>
                  <a:lnTo>
                    <a:pt x="69811" y="676821"/>
                  </a:lnTo>
                  <a:lnTo>
                    <a:pt x="114300" y="685800"/>
                  </a:lnTo>
                  <a:lnTo>
                    <a:pt x="952500" y="685800"/>
                  </a:lnTo>
                  <a:lnTo>
                    <a:pt x="996988" y="676821"/>
                  </a:lnTo>
                  <a:lnTo>
                    <a:pt x="1033322" y="652322"/>
                  </a:lnTo>
                  <a:lnTo>
                    <a:pt x="1057808" y="615988"/>
                  </a:lnTo>
                  <a:lnTo>
                    <a:pt x="1066800" y="571500"/>
                  </a:lnTo>
                  <a:lnTo>
                    <a:pt x="1066800" y="114300"/>
                  </a:lnTo>
                  <a:lnTo>
                    <a:pt x="1057808" y="69811"/>
                  </a:lnTo>
                  <a:lnTo>
                    <a:pt x="1033322" y="33477"/>
                  </a:lnTo>
                  <a:lnTo>
                    <a:pt x="996988" y="8978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EBD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8807" y="3417061"/>
              <a:ext cx="1066800" cy="685800"/>
            </a:xfrm>
            <a:custGeom>
              <a:avLst/>
              <a:gdLst/>
              <a:ahLst/>
              <a:cxnLst/>
              <a:rect l="l" t="t" r="r" b="b"/>
              <a:pathLst>
                <a:path w="1066800" h="685800">
                  <a:moveTo>
                    <a:pt x="0" y="114300"/>
                  </a:moveTo>
                  <a:lnTo>
                    <a:pt x="8983" y="69812"/>
                  </a:lnTo>
                  <a:lnTo>
                    <a:pt x="33480" y="33480"/>
                  </a:lnTo>
                  <a:lnTo>
                    <a:pt x="69812" y="8983"/>
                  </a:lnTo>
                  <a:lnTo>
                    <a:pt x="114300" y="0"/>
                  </a:lnTo>
                  <a:lnTo>
                    <a:pt x="952500" y="0"/>
                  </a:lnTo>
                  <a:lnTo>
                    <a:pt x="996987" y="8983"/>
                  </a:lnTo>
                  <a:lnTo>
                    <a:pt x="1033320" y="33480"/>
                  </a:lnTo>
                  <a:lnTo>
                    <a:pt x="1057820" y="69812"/>
                  </a:lnTo>
                  <a:lnTo>
                    <a:pt x="1066800" y="114300"/>
                  </a:lnTo>
                  <a:lnTo>
                    <a:pt x="1066800" y="571500"/>
                  </a:lnTo>
                  <a:lnTo>
                    <a:pt x="1057820" y="615987"/>
                  </a:lnTo>
                  <a:lnTo>
                    <a:pt x="1033320" y="652319"/>
                  </a:lnTo>
                  <a:lnTo>
                    <a:pt x="996987" y="676816"/>
                  </a:lnTo>
                  <a:lnTo>
                    <a:pt x="952500" y="685800"/>
                  </a:lnTo>
                  <a:lnTo>
                    <a:pt x="114300" y="685800"/>
                  </a:lnTo>
                  <a:lnTo>
                    <a:pt x="69812" y="676816"/>
                  </a:lnTo>
                  <a:lnTo>
                    <a:pt x="33480" y="652319"/>
                  </a:lnTo>
                  <a:lnTo>
                    <a:pt x="8983" y="615987"/>
                  </a:lnTo>
                  <a:lnTo>
                    <a:pt x="0" y="571500"/>
                  </a:lnTo>
                  <a:lnTo>
                    <a:pt x="0" y="1143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604918" y="3400044"/>
            <a:ext cx="716280" cy="699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219"/>
              </a:spcBef>
            </a:pPr>
            <a:r>
              <a:rPr sz="1400" spc="-45" dirty="0">
                <a:latin typeface="Verdana"/>
                <a:cs typeface="Verdana"/>
              </a:rPr>
              <a:t>HH</a:t>
            </a:r>
            <a:r>
              <a:rPr sz="1400" spc="-45" dirty="0">
                <a:latin typeface="Trebuchet MS"/>
                <a:cs typeface="Trebuchet MS"/>
              </a:rPr>
              <a:t>’</a:t>
            </a:r>
            <a:r>
              <a:rPr sz="1400" spc="-45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  <a:p>
            <a:pPr marL="12700" marR="5080" indent="5715" algn="ctr">
              <a:lnSpc>
                <a:spcPct val="101400"/>
              </a:lnSpc>
              <a:spcBef>
                <a:spcPts val="95"/>
              </a:spcBef>
            </a:pPr>
            <a:r>
              <a:rPr sz="1400" spc="-25" dirty="0">
                <a:latin typeface="Verdana"/>
                <a:cs typeface="Verdana"/>
              </a:rPr>
              <a:t>Food  </a:t>
            </a:r>
            <a:r>
              <a:rPr sz="1400" spc="-20" dirty="0">
                <a:latin typeface="Verdana"/>
                <a:cs typeface="Verdana"/>
              </a:rPr>
              <a:t>s</a:t>
            </a:r>
            <a:r>
              <a:rPr sz="1400" dirty="0">
                <a:latin typeface="Verdana"/>
                <a:cs typeface="Verdana"/>
              </a:rPr>
              <a:t>e</a:t>
            </a:r>
            <a:r>
              <a:rPr sz="1400" spc="-20" dirty="0">
                <a:latin typeface="Verdana"/>
                <a:cs typeface="Verdana"/>
              </a:rPr>
              <a:t>c</a:t>
            </a:r>
            <a:r>
              <a:rPr sz="1400" spc="-5" dirty="0">
                <a:latin typeface="Verdana"/>
                <a:cs typeface="Verdana"/>
              </a:rPr>
              <a:t>ur</a:t>
            </a:r>
            <a:r>
              <a:rPr sz="1400" spc="-30" dirty="0">
                <a:latin typeface="Verdana"/>
                <a:cs typeface="Verdana"/>
              </a:rPr>
              <a:t>i</a:t>
            </a:r>
            <a:r>
              <a:rPr sz="1400" spc="-20" dirty="0">
                <a:latin typeface="Verdana"/>
                <a:cs typeface="Verdana"/>
              </a:rPr>
              <a:t>ty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162800" y="3331654"/>
            <a:ext cx="1387475" cy="780415"/>
            <a:chOff x="7162800" y="3331654"/>
            <a:chExt cx="1387475" cy="780415"/>
          </a:xfrm>
        </p:grpSpPr>
        <p:sp>
          <p:nvSpPr>
            <p:cNvPr id="17" name="object 17"/>
            <p:cNvSpPr/>
            <p:nvPr/>
          </p:nvSpPr>
          <p:spPr>
            <a:xfrm>
              <a:off x="7172007" y="3340861"/>
              <a:ext cx="1369060" cy="762000"/>
            </a:xfrm>
            <a:custGeom>
              <a:avLst/>
              <a:gdLst/>
              <a:ahLst/>
              <a:cxnLst/>
              <a:rect l="l" t="t" r="r" b="b"/>
              <a:pathLst>
                <a:path w="1369059" h="762000">
                  <a:moveTo>
                    <a:pt x="1241552" y="0"/>
                  </a:moveTo>
                  <a:lnTo>
                    <a:pt x="127000" y="0"/>
                  </a:lnTo>
                  <a:lnTo>
                    <a:pt x="77584" y="9982"/>
                  </a:lnTo>
                  <a:lnTo>
                    <a:pt x="37210" y="37211"/>
                  </a:lnTo>
                  <a:lnTo>
                    <a:pt x="9982" y="77584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2" y="684415"/>
                  </a:lnTo>
                  <a:lnTo>
                    <a:pt x="37210" y="724788"/>
                  </a:lnTo>
                  <a:lnTo>
                    <a:pt x="77584" y="752017"/>
                  </a:lnTo>
                  <a:lnTo>
                    <a:pt x="127000" y="762000"/>
                  </a:lnTo>
                  <a:lnTo>
                    <a:pt x="1241552" y="762000"/>
                  </a:lnTo>
                  <a:lnTo>
                    <a:pt x="1290967" y="752017"/>
                  </a:lnTo>
                  <a:lnTo>
                    <a:pt x="1331340" y="724788"/>
                  </a:lnTo>
                  <a:lnTo>
                    <a:pt x="1358569" y="684415"/>
                  </a:lnTo>
                  <a:lnTo>
                    <a:pt x="1368552" y="635000"/>
                  </a:lnTo>
                  <a:lnTo>
                    <a:pt x="1368552" y="127000"/>
                  </a:lnTo>
                  <a:lnTo>
                    <a:pt x="1358569" y="77584"/>
                  </a:lnTo>
                  <a:lnTo>
                    <a:pt x="1331340" y="37211"/>
                  </a:lnTo>
                  <a:lnTo>
                    <a:pt x="1290967" y="9982"/>
                  </a:lnTo>
                  <a:lnTo>
                    <a:pt x="1241552" y="0"/>
                  </a:lnTo>
                  <a:close/>
                </a:path>
              </a:pathLst>
            </a:custGeom>
            <a:solidFill>
              <a:srgbClr val="EBD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172007" y="3340861"/>
              <a:ext cx="1369060" cy="762000"/>
            </a:xfrm>
            <a:custGeom>
              <a:avLst/>
              <a:gdLst/>
              <a:ahLst/>
              <a:cxnLst/>
              <a:rect l="l" t="t" r="r" b="b"/>
              <a:pathLst>
                <a:path w="1369059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0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1241550" y="0"/>
                  </a:lnTo>
                  <a:lnTo>
                    <a:pt x="1290970" y="9985"/>
                  </a:lnTo>
                  <a:lnTo>
                    <a:pt x="1331340" y="37211"/>
                  </a:lnTo>
                  <a:lnTo>
                    <a:pt x="1358570" y="77581"/>
                  </a:lnTo>
                  <a:lnTo>
                    <a:pt x="1368550" y="127000"/>
                  </a:lnTo>
                  <a:lnTo>
                    <a:pt x="1368550" y="635000"/>
                  </a:lnTo>
                  <a:lnTo>
                    <a:pt x="1358570" y="684418"/>
                  </a:lnTo>
                  <a:lnTo>
                    <a:pt x="1331340" y="724789"/>
                  </a:lnTo>
                  <a:lnTo>
                    <a:pt x="1290970" y="752014"/>
                  </a:lnTo>
                  <a:lnTo>
                    <a:pt x="124155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0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361263" y="3437635"/>
            <a:ext cx="993140" cy="5740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08585" marR="95885" algn="ctr">
              <a:lnSpc>
                <a:spcPts val="1390"/>
              </a:lnSpc>
              <a:spcBef>
                <a:spcPts val="185"/>
              </a:spcBef>
            </a:pPr>
            <a:r>
              <a:rPr sz="1200" dirty="0">
                <a:latin typeface="Verdana"/>
                <a:cs typeface="Verdana"/>
              </a:rPr>
              <a:t>U</a:t>
            </a:r>
            <a:r>
              <a:rPr sz="1200" spc="5" dirty="0">
                <a:latin typeface="Verdana"/>
                <a:cs typeface="Verdana"/>
              </a:rPr>
              <a:t>nh</a:t>
            </a:r>
            <a:r>
              <a:rPr sz="1200" dirty="0">
                <a:latin typeface="Verdana"/>
                <a:cs typeface="Verdana"/>
              </a:rPr>
              <a:t>e</a:t>
            </a:r>
            <a:r>
              <a:rPr sz="1200" spc="5" dirty="0">
                <a:latin typeface="Verdana"/>
                <a:cs typeface="Verdana"/>
              </a:rPr>
              <a:t>a</a:t>
            </a:r>
            <a:r>
              <a:rPr sz="1200" dirty="0">
                <a:latin typeface="Verdana"/>
                <a:cs typeface="Verdana"/>
              </a:rPr>
              <a:t>l</a:t>
            </a:r>
            <a:r>
              <a:rPr sz="1200" spc="5" dirty="0">
                <a:latin typeface="Verdana"/>
                <a:cs typeface="Verdana"/>
              </a:rPr>
              <a:t>t</a:t>
            </a:r>
            <a:r>
              <a:rPr sz="1200" spc="-5" dirty="0">
                <a:latin typeface="Verdana"/>
                <a:cs typeface="Verdana"/>
              </a:rPr>
              <a:t>h</a:t>
            </a:r>
            <a:r>
              <a:rPr sz="1200" dirty="0">
                <a:latin typeface="Verdana"/>
                <a:cs typeface="Verdana"/>
              </a:rPr>
              <a:t>y  </a:t>
            </a:r>
            <a:r>
              <a:rPr sz="1200" spc="-40" dirty="0">
                <a:latin typeface="Verdana"/>
                <a:cs typeface="Verdana"/>
              </a:rPr>
              <a:t>HH</a:t>
            </a:r>
            <a:r>
              <a:rPr sz="1200" spc="-40" dirty="0">
                <a:latin typeface="Trebuchet MS"/>
                <a:cs typeface="Trebuchet MS"/>
              </a:rPr>
              <a:t>’</a:t>
            </a:r>
            <a:r>
              <a:rPr sz="1200" spc="-40" dirty="0"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sz="1200" spc="-5" dirty="0">
                <a:latin typeface="Verdana"/>
                <a:cs typeface="Verdana"/>
              </a:rPr>
              <a:t>en</a:t>
            </a:r>
            <a:r>
              <a:rPr sz="1200" spc="5" dirty="0">
                <a:latin typeface="Verdana"/>
                <a:cs typeface="Verdana"/>
              </a:rPr>
              <a:t>v</a:t>
            </a:r>
            <a:r>
              <a:rPr sz="1200" spc="20" dirty="0">
                <a:latin typeface="Verdana"/>
                <a:cs typeface="Verdana"/>
              </a:rPr>
              <a:t>i</a:t>
            </a:r>
            <a:r>
              <a:rPr sz="1200" spc="-10" dirty="0">
                <a:latin typeface="Verdana"/>
                <a:cs typeface="Verdana"/>
              </a:rPr>
              <a:t>r</a:t>
            </a:r>
            <a:r>
              <a:rPr sz="1200" spc="-15" dirty="0">
                <a:latin typeface="Verdana"/>
                <a:cs typeface="Verdana"/>
              </a:rPr>
              <a:t>o</a:t>
            </a:r>
            <a:r>
              <a:rPr sz="1200" spc="5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m</a:t>
            </a:r>
            <a:r>
              <a:rPr sz="1200" spc="-5" dirty="0">
                <a:latin typeface="Verdana"/>
                <a:cs typeface="Verdana"/>
              </a:rPr>
              <a:t>e</a:t>
            </a:r>
            <a:r>
              <a:rPr sz="1200" spc="-20" dirty="0">
                <a:latin typeface="Verdana"/>
                <a:cs typeface="Verdana"/>
              </a:rPr>
              <a:t>n</a:t>
            </a:r>
            <a:r>
              <a:rPr sz="1200" dirty="0">
                <a:latin typeface="Verdana"/>
                <a:cs typeface="Verdana"/>
              </a:rPr>
              <a:t>t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715000" y="3103054"/>
            <a:ext cx="1390015" cy="856615"/>
            <a:chOff x="5715000" y="3103054"/>
            <a:chExt cx="1390015" cy="856615"/>
          </a:xfrm>
        </p:grpSpPr>
        <p:sp>
          <p:nvSpPr>
            <p:cNvPr id="21" name="object 21"/>
            <p:cNvSpPr/>
            <p:nvPr/>
          </p:nvSpPr>
          <p:spPr>
            <a:xfrm>
              <a:off x="5724207" y="3112262"/>
              <a:ext cx="1371600" cy="838200"/>
            </a:xfrm>
            <a:custGeom>
              <a:avLst/>
              <a:gdLst/>
              <a:ahLst/>
              <a:cxnLst/>
              <a:rect l="l" t="t" r="r" b="b"/>
              <a:pathLst>
                <a:path w="1371600" h="838200">
                  <a:moveTo>
                    <a:pt x="1231900" y="0"/>
                  </a:moveTo>
                  <a:lnTo>
                    <a:pt x="139700" y="0"/>
                  </a:lnTo>
                  <a:lnTo>
                    <a:pt x="95516" y="7112"/>
                  </a:lnTo>
                  <a:lnTo>
                    <a:pt x="57162" y="26936"/>
                  </a:lnTo>
                  <a:lnTo>
                    <a:pt x="26936" y="57162"/>
                  </a:lnTo>
                  <a:lnTo>
                    <a:pt x="7112" y="95516"/>
                  </a:lnTo>
                  <a:lnTo>
                    <a:pt x="0" y="139700"/>
                  </a:lnTo>
                  <a:lnTo>
                    <a:pt x="0" y="698500"/>
                  </a:lnTo>
                  <a:lnTo>
                    <a:pt x="7112" y="742683"/>
                  </a:lnTo>
                  <a:lnTo>
                    <a:pt x="26936" y="781024"/>
                  </a:lnTo>
                  <a:lnTo>
                    <a:pt x="57162" y="811263"/>
                  </a:lnTo>
                  <a:lnTo>
                    <a:pt x="95516" y="831088"/>
                  </a:lnTo>
                  <a:lnTo>
                    <a:pt x="139700" y="838200"/>
                  </a:lnTo>
                  <a:lnTo>
                    <a:pt x="1231900" y="838200"/>
                  </a:lnTo>
                  <a:lnTo>
                    <a:pt x="1276083" y="831088"/>
                  </a:lnTo>
                  <a:lnTo>
                    <a:pt x="1314424" y="811263"/>
                  </a:lnTo>
                  <a:lnTo>
                    <a:pt x="1344663" y="781024"/>
                  </a:lnTo>
                  <a:lnTo>
                    <a:pt x="1364475" y="742683"/>
                  </a:lnTo>
                  <a:lnTo>
                    <a:pt x="1371600" y="698500"/>
                  </a:lnTo>
                  <a:lnTo>
                    <a:pt x="1371600" y="139700"/>
                  </a:lnTo>
                  <a:lnTo>
                    <a:pt x="1364475" y="95516"/>
                  </a:lnTo>
                  <a:lnTo>
                    <a:pt x="1344663" y="57162"/>
                  </a:lnTo>
                  <a:lnTo>
                    <a:pt x="1314424" y="26936"/>
                  </a:lnTo>
                  <a:lnTo>
                    <a:pt x="1276083" y="7112"/>
                  </a:lnTo>
                  <a:lnTo>
                    <a:pt x="1231900" y="0"/>
                  </a:lnTo>
                  <a:close/>
                </a:path>
              </a:pathLst>
            </a:custGeom>
            <a:solidFill>
              <a:srgbClr val="EBDE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24207" y="3112262"/>
              <a:ext cx="1371600" cy="838200"/>
            </a:xfrm>
            <a:custGeom>
              <a:avLst/>
              <a:gdLst/>
              <a:ahLst/>
              <a:cxnLst/>
              <a:rect l="l" t="t" r="r" b="b"/>
              <a:pathLst>
                <a:path w="1371600" h="838200">
                  <a:moveTo>
                    <a:pt x="0" y="139700"/>
                  </a:moveTo>
                  <a:lnTo>
                    <a:pt x="7116" y="95520"/>
                  </a:lnTo>
                  <a:lnTo>
                    <a:pt x="26936" y="57168"/>
                  </a:lnTo>
                  <a:lnTo>
                    <a:pt x="57168" y="26936"/>
                  </a:lnTo>
                  <a:lnTo>
                    <a:pt x="95520" y="7116"/>
                  </a:lnTo>
                  <a:lnTo>
                    <a:pt x="139700" y="0"/>
                  </a:lnTo>
                  <a:lnTo>
                    <a:pt x="1231900" y="0"/>
                  </a:lnTo>
                  <a:lnTo>
                    <a:pt x="1276080" y="7116"/>
                  </a:lnTo>
                  <a:lnTo>
                    <a:pt x="1314430" y="26936"/>
                  </a:lnTo>
                  <a:lnTo>
                    <a:pt x="1344660" y="57168"/>
                  </a:lnTo>
                  <a:lnTo>
                    <a:pt x="1364480" y="95520"/>
                  </a:lnTo>
                  <a:lnTo>
                    <a:pt x="1371600" y="139700"/>
                  </a:lnTo>
                  <a:lnTo>
                    <a:pt x="1371600" y="698500"/>
                  </a:lnTo>
                  <a:lnTo>
                    <a:pt x="1364480" y="742679"/>
                  </a:lnTo>
                  <a:lnTo>
                    <a:pt x="1344660" y="781031"/>
                  </a:lnTo>
                  <a:lnTo>
                    <a:pt x="1314430" y="811263"/>
                  </a:lnTo>
                  <a:lnTo>
                    <a:pt x="1276080" y="831083"/>
                  </a:lnTo>
                  <a:lnTo>
                    <a:pt x="1231900" y="838200"/>
                  </a:lnTo>
                  <a:lnTo>
                    <a:pt x="139700" y="838200"/>
                  </a:lnTo>
                  <a:lnTo>
                    <a:pt x="95520" y="831083"/>
                  </a:lnTo>
                  <a:lnTo>
                    <a:pt x="57168" y="811263"/>
                  </a:lnTo>
                  <a:lnTo>
                    <a:pt x="26936" y="781031"/>
                  </a:lnTo>
                  <a:lnTo>
                    <a:pt x="7116" y="742679"/>
                  </a:lnTo>
                  <a:lnTo>
                    <a:pt x="0" y="698500"/>
                  </a:lnTo>
                  <a:lnTo>
                    <a:pt x="0" y="1397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959690" y="3195828"/>
            <a:ext cx="915669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065" marR="5080" indent="-1905" algn="ctr">
              <a:lnSpc>
                <a:spcPct val="97900"/>
              </a:lnSpc>
              <a:spcBef>
                <a:spcPts val="135"/>
              </a:spcBef>
            </a:pPr>
            <a:r>
              <a:rPr sz="1400" spc="-10" dirty="0">
                <a:latin typeface="Georgia"/>
                <a:cs typeface="Georgia"/>
              </a:rPr>
              <a:t>Child </a:t>
            </a:r>
            <a:r>
              <a:rPr sz="1400" spc="-15" dirty="0">
                <a:latin typeface="Georgia"/>
                <a:cs typeface="Georgia"/>
              </a:rPr>
              <a:t>Care:  health  seeking,</a:t>
            </a:r>
            <a:r>
              <a:rPr sz="1400" spc="-140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etc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410200" y="5312854"/>
            <a:ext cx="1771014" cy="780415"/>
            <a:chOff x="5410200" y="5312854"/>
            <a:chExt cx="1771014" cy="780415"/>
          </a:xfrm>
        </p:grpSpPr>
        <p:sp>
          <p:nvSpPr>
            <p:cNvPr id="25" name="object 25"/>
            <p:cNvSpPr/>
            <p:nvPr/>
          </p:nvSpPr>
          <p:spPr>
            <a:xfrm>
              <a:off x="5419407" y="5322061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1625600" y="0"/>
                  </a:moveTo>
                  <a:lnTo>
                    <a:pt x="127000" y="0"/>
                  </a:lnTo>
                  <a:lnTo>
                    <a:pt x="77584" y="9982"/>
                  </a:lnTo>
                  <a:lnTo>
                    <a:pt x="37210" y="37210"/>
                  </a:lnTo>
                  <a:lnTo>
                    <a:pt x="9982" y="77584"/>
                  </a:lnTo>
                  <a:lnTo>
                    <a:pt x="0" y="127000"/>
                  </a:lnTo>
                  <a:lnTo>
                    <a:pt x="0" y="634998"/>
                  </a:lnTo>
                  <a:lnTo>
                    <a:pt x="9982" y="684432"/>
                  </a:lnTo>
                  <a:lnTo>
                    <a:pt x="37210" y="724801"/>
                  </a:lnTo>
                  <a:lnTo>
                    <a:pt x="77584" y="752017"/>
                  </a:lnTo>
                  <a:lnTo>
                    <a:pt x="127000" y="761998"/>
                  </a:lnTo>
                  <a:lnTo>
                    <a:pt x="1625600" y="761998"/>
                  </a:lnTo>
                  <a:lnTo>
                    <a:pt x="1675015" y="752017"/>
                  </a:lnTo>
                  <a:lnTo>
                    <a:pt x="1715388" y="724801"/>
                  </a:lnTo>
                  <a:lnTo>
                    <a:pt x="1742617" y="684432"/>
                  </a:lnTo>
                  <a:lnTo>
                    <a:pt x="1752600" y="634998"/>
                  </a:lnTo>
                  <a:lnTo>
                    <a:pt x="1752600" y="127000"/>
                  </a:lnTo>
                  <a:lnTo>
                    <a:pt x="1742617" y="77584"/>
                  </a:lnTo>
                  <a:lnTo>
                    <a:pt x="1715388" y="37210"/>
                  </a:lnTo>
                  <a:lnTo>
                    <a:pt x="1675015" y="9982"/>
                  </a:lnTo>
                  <a:lnTo>
                    <a:pt x="16256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419407" y="5322061"/>
              <a:ext cx="1752600" cy="762000"/>
            </a:xfrm>
            <a:custGeom>
              <a:avLst/>
              <a:gdLst/>
              <a:ahLst/>
              <a:cxnLst/>
              <a:rect l="l" t="t" r="r" b="b"/>
              <a:pathLst>
                <a:path w="175260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0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1625600" y="0"/>
                  </a:lnTo>
                  <a:lnTo>
                    <a:pt x="1675020" y="9985"/>
                  </a:lnTo>
                  <a:lnTo>
                    <a:pt x="1715390" y="37211"/>
                  </a:lnTo>
                  <a:lnTo>
                    <a:pt x="1742610" y="77581"/>
                  </a:lnTo>
                  <a:lnTo>
                    <a:pt x="1752600" y="127000"/>
                  </a:lnTo>
                  <a:lnTo>
                    <a:pt x="1752600" y="635000"/>
                  </a:lnTo>
                  <a:lnTo>
                    <a:pt x="1742610" y="684434"/>
                  </a:lnTo>
                  <a:lnTo>
                    <a:pt x="1715390" y="724803"/>
                  </a:lnTo>
                  <a:lnTo>
                    <a:pt x="1675020" y="752019"/>
                  </a:lnTo>
                  <a:lnTo>
                    <a:pt x="1625600" y="762000"/>
                  </a:lnTo>
                  <a:lnTo>
                    <a:pt x="127000" y="762000"/>
                  </a:lnTo>
                  <a:lnTo>
                    <a:pt x="77581" y="752019"/>
                  </a:lnTo>
                  <a:lnTo>
                    <a:pt x="37211" y="724803"/>
                  </a:lnTo>
                  <a:lnTo>
                    <a:pt x="9985" y="684434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645530" y="5369052"/>
            <a:ext cx="1310640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900"/>
              </a:lnSpc>
              <a:spcBef>
                <a:spcPts val="135"/>
              </a:spcBef>
            </a:pPr>
            <a:r>
              <a:rPr sz="1400" spc="-15" dirty="0">
                <a:latin typeface="Georgia"/>
                <a:cs typeface="Georgia"/>
              </a:rPr>
              <a:t>Social,</a:t>
            </a:r>
            <a:r>
              <a:rPr sz="1400" spc="-125" dirty="0">
                <a:latin typeface="Georgia"/>
                <a:cs typeface="Georgia"/>
              </a:rPr>
              <a:t> </a:t>
            </a:r>
            <a:r>
              <a:rPr sz="1400" spc="-15" dirty="0">
                <a:latin typeface="Georgia"/>
                <a:cs typeface="Georgia"/>
              </a:rPr>
              <a:t>economic  and political  context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590800" y="283654"/>
            <a:ext cx="5273040" cy="5041900"/>
            <a:chOff x="2590800" y="283654"/>
            <a:chExt cx="5273040" cy="5041900"/>
          </a:xfrm>
        </p:grpSpPr>
        <p:sp>
          <p:nvSpPr>
            <p:cNvPr id="29" name="object 29"/>
            <p:cNvSpPr/>
            <p:nvPr/>
          </p:nvSpPr>
          <p:spPr>
            <a:xfrm>
              <a:off x="5192331" y="2162809"/>
              <a:ext cx="2671445" cy="2556510"/>
            </a:xfrm>
            <a:custGeom>
              <a:avLst/>
              <a:gdLst/>
              <a:ahLst/>
              <a:cxnLst/>
              <a:rect l="l" t="t" r="r" b="b"/>
              <a:pathLst>
                <a:path w="2671445" h="2556510">
                  <a:moveTo>
                    <a:pt x="386207" y="2547493"/>
                  </a:moveTo>
                  <a:lnTo>
                    <a:pt x="26123" y="2043417"/>
                  </a:lnTo>
                  <a:lnTo>
                    <a:pt x="88392" y="2071370"/>
                  </a:lnTo>
                  <a:lnTo>
                    <a:pt x="92075" y="2069973"/>
                  </a:lnTo>
                  <a:lnTo>
                    <a:pt x="94996" y="2063623"/>
                  </a:lnTo>
                  <a:lnTo>
                    <a:pt x="93599" y="2059813"/>
                  </a:lnTo>
                  <a:lnTo>
                    <a:pt x="0" y="2017776"/>
                  </a:lnTo>
                  <a:lnTo>
                    <a:pt x="9398" y="2119884"/>
                  </a:lnTo>
                  <a:lnTo>
                    <a:pt x="12573" y="2122551"/>
                  </a:lnTo>
                  <a:lnTo>
                    <a:pt x="19558" y="2121789"/>
                  </a:lnTo>
                  <a:lnTo>
                    <a:pt x="22098" y="2118741"/>
                  </a:lnTo>
                  <a:lnTo>
                    <a:pt x="15735" y="2050783"/>
                  </a:lnTo>
                  <a:lnTo>
                    <a:pt x="375793" y="2554859"/>
                  </a:lnTo>
                  <a:lnTo>
                    <a:pt x="386207" y="2547493"/>
                  </a:lnTo>
                  <a:close/>
                </a:path>
                <a:path w="2671445" h="2556510">
                  <a:moveTo>
                    <a:pt x="1981200" y="646176"/>
                  </a:moveTo>
                  <a:lnTo>
                    <a:pt x="1892554" y="594487"/>
                  </a:lnTo>
                  <a:lnTo>
                    <a:pt x="1888744" y="595503"/>
                  </a:lnTo>
                  <a:lnTo>
                    <a:pt x="1885188" y="601599"/>
                  </a:lnTo>
                  <a:lnTo>
                    <a:pt x="1886204" y="605409"/>
                  </a:lnTo>
                  <a:lnTo>
                    <a:pt x="1945182" y="639826"/>
                  </a:lnTo>
                  <a:lnTo>
                    <a:pt x="416991" y="639826"/>
                  </a:lnTo>
                  <a:lnTo>
                    <a:pt x="475996" y="605409"/>
                  </a:lnTo>
                  <a:lnTo>
                    <a:pt x="477012" y="601599"/>
                  </a:lnTo>
                  <a:lnTo>
                    <a:pt x="473456" y="595503"/>
                  </a:lnTo>
                  <a:lnTo>
                    <a:pt x="469646" y="594487"/>
                  </a:lnTo>
                  <a:lnTo>
                    <a:pt x="381000" y="646176"/>
                  </a:lnTo>
                  <a:lnTo>
                    <a:pt x="469646" y="697865"/>
                  </a:lnTo>
                  <a:lnTo>
                    <a:pt x="473456" y="696849"/>
                  </a:lnTo>
                  <a:lnTo>
                    <a:pt x="477012" y="690753"/>
                  </a:lnTo>
                  <a:lnTo>
                    <a:pt x="475996" y="686943"/>
                  </a:lnTo>
                  <a:lnTo>
                    <a:pt x="416991" y="652526"/>
                  </a:lnTo>
                  <a:lnTo>
                    <a:pt x="1945182" y="652526"/>
                  </a:lnTo>
                  <a:lnTo>
                    <a:pt x="1886204" y="686943"/>
                  </a:lnTo>
                  <a:lnTo>
                    <a:pt x="1885188" y="690753"/>
                  </a:lnTo>
                  <a:lnTo>
                    <a:pt x="1888744" y="696849"/>
                  </a:lnTo>
                  <a:lnTo>
                    <a:pt x="1892554" y="697865"/>
                  </a:lnTo>
                  <a:lnTo>
                    <a:pt x="1981200" y="646176"/>
                  </a:lnTo>
                  <a:close/>
                </a:path>
                <a:path w="2671445" h="2556510">
                  <a:moveTo>
                    <a:pt x="2519299" y="490982"/>
                  </a:moveTo>
                  <a:lnTo>
                    <a:pt x="2086584" y="22275"/>
                  </a:lnTo>
                  <a:lnTo>
                    <a:pt x="2151761" y="42164"/>
                  </a:lnTo>
                  <a:lnTo>
                    <a:pt x="2155317" y="40259"/>
                  </a:lnTo>
                  <a:lnTo>
                    <a:pt x="2157349" y="33528"/>
                  </a:lnTo>
                  <a:lnTo>
                    <a:pt x="2155444" y="30099"/>
                  </a:lnTo>
                  <a:lnTo>
                    <a:pt x="2057400" y="0"/>
                  </a:lnTo>
                  <a:lnTo>
                    <a:pt x="2079498" y="100203"/>
                  </a:lnTo>
                  <a:lnTo>
                    <a:pt x="2082927" y="102362"/>
                  </a:lnTo>
                  <a:lnTo>
                    <a:pt x="2089785" y="100838"/>
                  </a:lnTo>
                  <a:lnTo>
                    <a:pt x="2091944" y="97409"/>
                  </a:lnTo>
                  <a:lnTo>
                    <a:pt x="2077237" y="30962"/>
                  </a:lnTo>
                  <a:lnTo>
                    <a:pt x="2509901" y="499618"/>
                  </a:lnTo>
                  <a:lnTo>
                    <a:pt x="2519299" y="490982"/>
                  </a:lnTo>
                  <a:close/>
                </a:path>
                <a:path w="2671445" h="2556510">
                  <a:moveTo>
                    <a:pt x="2665476" y="1941576"/>
                  </a:moveTo>
                  <a:lnTo>
                    <a:pt x="2564003" y="1956689"/>
                  </a:lnTo>
                  <a:lnTo>
                    <a:pt x="2561590" y="1959864"/>
                  </a:lnTo>
                  <a:lnTo>
                    <a:pt x="2562606" y="1966849"/>
                  </a:lnTo>
                  <a:lnTo>
                    <a:pt x="2565781" y="1969262"/>
                  </a:lnTo>
                  <a:lnTo>
                    <a:pt x="2633345" y="1959165"/>
                  </a:lnTo>
                  <a:lnTo>
                    <a:pt x="1901063" y="2546223"/>
                  </a:lnTo>
                  <a:lnTo>
                    <a:pt x="1908937" y="2556129"/>
                  </a:lnTo>
                  <a:lnTo>
                    <a:pt x="2641244" y="1969147"/>
                  </a:lnTo>
                  <a:lnTo>
                    <a:pt x="2616708" y="2032762"/>
                  </a:lnTo>
                  <a:lnTo>
                    <a:pt x="2618359" y="2036445"/>
                  </a:lnTo>
                  <a:lnTo>
                    <a:pt x="2624963" y="2038985"/>
                  </a:lnTo>
                  <a:lnTo>
                    <a:pt x="2628646" y="2037334"/>
                  </a:lnTo>
                  <a:lnTo>
                    <a:pt x="2665476" y="1941576"/>
                  </a:lnTo>
                  <a:close/>
                </a:path>
                <a:path w="2671445" h="2556510">
                  <a:moveTo>
                    <a:pt x="2671318" y="1177290"/>
                  </a:moveTo>
                  <a:lnTo>
                    <a:pt x="2533700" y="829640"/>
                  </a:lnTo>
                  <a:lnTo>
                    <a:pt x="2587498" y="871855"/>
                  </a:lnTo>
                  <a:lnTo>
                    <a:pt x="2591435" y="871474"/>
                  </a:lnTo>
                  <a:lnTo>
                    <a:pt x="2595753" y="865886"/>
                  </a:lnTo>
                  <a:lnTo>
                    <a:pt x="2595245" y="861949"/>
                  </a:lnTo>
                  <a:lnTo>
                    <a:pt x="2514600" y="798576"/>
                  </a:lnTo>
                  <a:lnTo>
                    <a:pt x="2499106" y="900049"/>
                  </a:lnTo>
                  <a:lnTo>
                    <a:pt x="2501519" y="903224"/>
                  </a:lnTo>
                  <a:lnTo>
                    <a:pt x="2508504" y="904240"/>
                  </a:lnTo>
                  <a:lnTo>
                    <a:pt x="2511679" y="901954"/>
                  </a:lnTo>
                  <a:lnTo>
                    <a:pt x="2521978" y="834415"/>
                  </a:lnTo>
                  <a:lnTo>
                    <a:pt x="2659507" y="1181862"/>
                  </a:lnTo>
                  <a:lnTo>
                    <a:pt x="2671318" y="117729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65227" y="5171186"/>
              <a:ext cx="100328" cy="153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037137" y="2249436"/>
              <a:ext cx="514350" cy="262255"/>
            </a:xfrm>
            <a:custGeom>
              <a:avLst/>
              <a:gdLst/>
              <a:ahLst/>
              <a:cxnLst/>
              <a:rect l="l" t="t" r="r" b="b"/>
              <a:pathLst>
                <a:path w="514350" h="262255">
                  <a:moveTo>
                    <a:pt x="501230" y="0"/>
                  </a:moveTo>
                  <a:lnTo>
                    <a:pt x="0" y="250558"/>
                  </a:lnTo>
                  <a:lnTo>
                    <a:pt x="5587" y="261988"/>
                  </a:lnTo>
                  <a:lnTo>
                    <a:pt x="506793" y="11379"/>
                  </a:lnTo>
                  <a:lnTo>
                    <a:pt x="513727" y="812"/>
                  </a:lnTo>
                  <a:lnTo>
                    <a:pt x="50123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67540" y="2232406"/>
              <a:ext cx="105791" cy="9334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882197" y="3189987"/>
              <a:ext cx="157734" cy="2321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00007" y="292861"/>
              <a:ext cx="2743200" cy="1066800"/>
            </a:xfrm>
            <a:custGeom>
              <a:avLst/>
              <a:gdLst/>
              <a:ahLst/>
              <a:cxnLst/>
              <a:rect l="l" t="t" r="r" b="b"/>
              <a:pathLst>
                <a:path w="2743200" h="1066800">
                  <a:moveTo>
                    <a:pt x="2565400" y="0"/>
                  </a:moveTo>
                  <a:lnTo>
                    <a:pt x="177800" y="0"/>
                  </a:lnTo>
                  <a:lnTo>
                    <a:pt x="130543" y="6350"/>
                  </a:lnTo>
                  <a:lnTo>
                    <a:pt x="88074" y="24282"/>
                  </a:lnTo>
                  <a:lnTo>
                    <a:pt x="52082" y="52082"/>
                  </a:lnTo>
                  <a:lnTo>
                    <a:pt x="24282" y="88074"/>
                  </a:lnTo>
                  <a:lnTo>
                    <a:pt x="6350" y="130543"/>
                  </a:lnTo>
                  <a:lnTo>
                    <a:pt x="0" y="177800"/>
                  </a:lnTo>
                  <a:lnTo>
                    <a:pt x="0" y="889000"/>
                  </a:lnTo>
                  <a:lnTo>
                    <a:pt x="6350" y="936256"/>
                  </a:lnTo>
                  <a:lnTo>
                    <a:pt x="24282" y="978725"/>
                  </a:lnTo>
                  <a:lnTo>
                    <a:pt x="52082" y="1014717"/>
                  </a:lnTo>
                  <a:lnTo>
                    <a:pt x="88074" y="1042517"/>
                  </a:lnTo>
                  <a:lnTo>
                    <a:pt x="130543" y="1060450"/>
                  </a:lnTo>
                  <a:lnTo>
                    <a:pt x="177800" y="1066800"/>
                  </a:lnTo>
                  <a:lnTo>
                    <a:pt x="2565400" y="1066800"/>
                  </a:lnTo>
                  <a:lnTo>
                    <a:pt x="2612656" y="1060450"/>
                  </a:lnTo>
                  <a:lnTo>
                    <a:pt x="2655125" y="1042517"/>
                  </a:lnTo>
                  <a:lnTo>
                    <a:pt x="2691117" y="1014717"/>
                  </a:lnTo>
                  <a:lnTo>
                    <a:pt x="2718917" y="978725"/>
                  </a:lnTo>
                  <a:lnTo>
                    <a:pt x="2736850" y="936256"/>
                  </a:lnTo>
                  <a:lnTo>
                    <a:pt x="2743200" y="889000"/>
                  </a:lnTo>
                  <a:lnTo>
                    <a:pt x="2743200" y="177800"/>
                  </a:lnTo>
                  <a:lnTo>
                    <a:pt x="2736850" y="130543"/>
                  </a:lnTo>
                  <a:lnTo>
                    <a:pt x="2718917" y="88074"/>
                  </a:lnTo>
                  <a:lnTo>
                    <a:pt x="2691117" y="52082"/>
                  </a:lnTo>
                  <a:lnTo>
                    <a:pt x="2655125" y="24282"/>
                  </a:lnTo>
                  <a:lnTo>
                    <a:pt x="2612656" y="6350"/>
                  </a:lnTo>
                  <a:lnTo>
                    <a:pt x="2565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600007" y="292861"/>
              <a:ext cx="2743200" cy="1066800"/>
            </a:xfrm>
            <a:custGeom>
              <a:avLst/>
              <a:gdLst/>
              <a:ahLst/>
              <a:cxnLst/>
              <a:rect l="l" t="t" r="r" b="b"/>
              <a:pathLst>
                <a:path w="2743200" h="1066800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2565401" y="0"/>
                  </a:lnTo>
                  <a:lnTo>
                    <a:pt x="2612661" y="6352"/>
                  </a:lnTo>
                  <a:lnTo>
                    <a:pt x="2655131" y="24280"/>
                  </a:lnTo>
                  <a:lnTo>
                    <a:pt x="2691111" y="52085"/>
                  </a:lnTo>
                  <a:lnTo>
                    <a:pt x="2718921" y="88072"/>
                  </a:lnTo>
                  <a:lnTo>
                    <a:pt x="2736851" y="130542"/>
                  </a:lnTo>
                  <a:lnTo>
                    <a:pt x="2743201" y="177800"/>
                  </a:lnTo>
                  <a:lnTo>
                    <a:pt x="2743201" y="889000"/>
                  </a:lnTo>
                  <a:lnTo>
                    <a:pt x="2736851" y="936257"/>
                  </a:lnTo>
                  <a:lnTo>
                    <a:pt x="2718921" y="978727"/>
                  </a:lnTo>
                  <a:lnTo>
                    <a:pt x="2691111" y="1014710"/>
                  </a:lnTo>
                  <a:lnTo>
                    <a:pt x="2655131" y="1042520"/>
                  </a:lnTo>
                  <a:lnTo>
                    <a:pt x="2612661" y="1060450"/>
                  </a:lnTo>
                  <a:lnTo>
                    <a:pt x="2565401" y="1066800"/>
                  </a:lnTo>
                  <a:lnTo>
                    <a:pt x="177800" y="1066800"/>
                  </a:lnTo>
                  <a:lnTo>
                    <a:pt x="130542" y="1060450"/>
                  </a:lnTo>
                  <a:lnTo>
                    <a:pt x="88072" y="1042520"/>
                  </a:lnTo>
                  <a:lnTo>
                    <a:pt x="52085" y="1014710"/>
                  </a:lnTo>
                  <a:lnTo>
                    <a:pt x="24280" y="978727"/>
                  </a:lnTo>
                  <a:lnTo>
                    <a:pt x="6352" y="936257"/>
                  </a:lnTo>
                  <a:lnTo>
                    <a:pt x="0" y="889000"/>
                  </a:lnTo>
                  <a:lnTo>
                    <a:pt x="0" y="1778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841815" y="308355"/>
            <a:ext cx="22440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Longterm</a:t>
            </a:r>
            <a:r>
              <a:rPr sz="1600" spc="-6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consequences: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13087" y="552196"/>
            <a:ext cx="1703705" cy="76644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indent="12065" algn="just">
              <a:lnSpc>
                <a:spcPct val="101899"/>
              </a:lnSpc>
              <a:spcBef>
                <a:spcPts val="60"/>
              </a:spcBef>
            </a:pPr>
            <a:r>
              <a:rPr sz="1600" dirty="0">
                <a:solidFill>
                  <a:srgbClr val="FF0000"/>
                </a:solidFill>
                <a:latin typeface="Georgia"/>
                <a:cs typeface="Georgia"/>
              </a:rPr>
              <a:t>Stunted,</a:t>
            </a:r>
            <a:r>
              <a:rPr sz="1600" spc="-10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Georgia"/>
                <a:cs typeface="Georgia"/>
              </a:rPr>
              <a:t>Cognitive  capacity, economc 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[[roductivity,</a:t>
            </a:r>
            <a:r>
              <a:rPr sz="16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10" dirty="0">
                <a:solidFill>
                  <a:srgbClr val="FF0000"/>
                </a:solidFill>
                <a:latin typeface="Georgia"/>
                <a:cs typeface="Georgia"/>
              </a:rPr>
              <a:t>NCD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629400" y="207454"/>
            <a:ext cx="2380615" cy="1161415"/>
            <a:chOff x="6629400" y="207454"/>
            <a:chExt cx="2380615" cy="1161415"/>
          </a:xfrm>
        </p:grpSpPr>
        <p:sp>
          <p:nvSpPr>
            <p:cNvPr id="39" name="object 39"/>
            <p:cNvSpPr/>
            <p:nvPr/>
          </p:nvSpPr>
          <p:spPr>
            <a:xfrm>
              <a:off x="6638607" y="216661"/>
              <a:ext cx="2362200" cy="1143000"/>
            </a:xfrm>
            <a:custGeom>
              <a:avLst/>
              <a:gdLst/>
              <a:ahLst/>
              <a:cxnLst/>
              <a:rect l="l" t="t" r="r" b="b"/>
              <a:pathLst>
                <a:path w="2362200" h="1143000">
                  <a:moveTo>
                    <a:pt x="2171700" y="0"/>
                  </a:moveTo>
                  <a:lnTo>
                    <a:pt x="190500" y="0"/>
                  </a:lnTo>
                  <a:lnTo>
                    <a:pt x="146837" y="5029"/>
                  </a:lnTo>
                  <a:lnTo>
                    <a:pt x="106743" y="19367"/>
                  </a:lnTo>
                  <a:lnTo>
                    <a:pt x="71374" y="41871"/>
                  </a:lnTo>
                  <a:lnTo>
                    <a:pt x="41871" y="71374"/>
                  </a:lnTo>
                  <a:lnTo>
                    <a:pt x="19367" y="106743"/>
                  </a:lnTo>
                  <a:lnTo>
                    <a:pt x="5029" y="146837"/>
                  </a:lnTo>
                  <a:lnTo>
                    <a:pt x="0" y="190500"/>
                  </a:lnTo>
                  <a:lnTo>
                    <a:pt x="0" y="952500"/>
                  </a:lnTo>
                  <a:lnTo>
                    <a:pt x="5029" y="996162"/>
                  </a:lnTo>
                  <a:lnTo>
                    <a:pt x="19367" y="1036256"/>
                  </a:lnTo>
                  <a:lnTo>
                    <a:pt x="41871" y="1071626"/>
                  </a:lnTo>
                  <a:lnTo>
                    <a:pt x="71374" y="1101128"/>
                  </a:lnTo>
                  <a:lnTo>
                    <a:pt x="106743" y="1123632"/>
                  </a:lnTo>
                  <a:lnTo>
                    <a:pt x="146837" y="1137970"/>
                  </a:lnTo>
                  <a:lnTo>
                    <a:pt x="190500" y="1143000"/>
                  </a:lnTo>
                  <a:lnTo>
                    <a:pt x="2171700" y="1143000"/>
                  </a:lnTo>
                  <a:lnTo>
                    <a:pt x="2215362" y="1137970"/>
                  </a:lnTo>
                  <a:lnTo>
                    <a:pt x="2255456" y="1123632"/>
                  </a:lnTo>
                  <a:lnTo>
                    <a:pt x="2290826" y="1101128"/>
                  </a:lnTo>
                  <a:lnTo>
                    <a:pt x="2320328" y="1071626"/>
                  </a:lnTo>
                  <a:lnTo>
                    <a:pt x="2342832" y="1036256"/>
                  </a:lnTo>
                  <a:lnTo>
                    <a:pt x="2357170" y="996162"/>
                  </a:lnTo>
                  <a:lnTo>
                    <a:pt x="2362200" y="952500"/>
                  </a:lnTo>
                  <a:lnTo>
                    <a:pt x="2362200" y="190500"/>
                  </a:lnTo>
                  <a:lnTo>
                    <a:pt x="2357170" y="146837"/>
                  </a:lnTo>
                  <a:lnTo>
                    <a:pt x="2342832" y="106743"/>
                  </a:lnTo>
                  <a:lnTo>
                    <a:pt x="2320328" y="71374"/>
                  </a:lnTo>
                  <a:lnTo>
                    <a:pt x="2290826" y="41871"/>
                  </a:lnTo>
                  <a:lnTo>
                    <a:pt x="2255456" y="19367"/>
                  </a:lnTo>
                  <a:lnTo>
                    <a:pt x="2215362" y="5029"/>
                  </a:lnTo>
                  <a:lnTo>
                    <a:pt x="21717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38607" y="216661"/>
              <a:ext cx="2362200" cy="1143000"/>
            </a:xfrm>
            <a:custGeom>
              <a:avLst/>
              <a:gdLst/>
              <a:ahLst/>
              <a:cxnLst/>
              <a:rect l="l" t="t" r="r" b="b"/>
              <a:pathLst>
                <a:path w="2362200" h="1143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171701" y="0"/>
                  </a:lnTo>
                  <a:lnTo>
                    <a:pt x="2215361" y="5034"/>
                  </a:lnTo>
                  <a:lnTo>
                    <a:pt x="2255451" y="19372"/>
                  </a:lnTo>
                  <a:lnTo>
                    <a:pt x="2290821" y="41867"/>
                  </a:lnTo>
                  <a:lnTo>
                    <a:pt x="2320331" y="71374"/>
                  </a:lnTo>
                  <a:lnTo>
                    <a:pt x="2342831" y="106746"/>
                  </a:lnTo>
                  <a:lnTo>
                    <a:pt x="2357161" y="146837"/>
                  </a:lnTo>
                  <a:lnTo>
                    <a:pt x="2362201" y="190500"/>
                  </a:lnTo>
                  <a:lnTo>
                    <a:pt x="2362201" y="952500"/>
                  </a:lnTo>
                  <a:lnTo>
                    <a:pt x="2357161" y="996162"/>
                  </a:lnTo>
                  <a:lnTo>
                    <a:pt x="2342831" y="1036250"/>
                  </a:lnTo>
                  <a:lnTo>
                    <a:pt x="2320331" y="1071630"/>
                  </a:lnTo>
                  <a:lnTo>
                    <a:pt x="2290821" y="1101130"/>
                  </a:lnTo>
                  <a:lnTo>
                    <a:pt x="2255451" y="1123630"/>
                  </a:lnTo>
                  <a:lnTo>
                    <a:pt x="2215361" y="1137960"/>
                  </a:lnTo>
                  <a:lnTo>
                    <a:pt x="2171701" y="1143000"/>
                  </a:lnTo>
                  <a:lnTo>
                    <a:pt x="190500" y="1143000"/>
                  </a:lnTo>
                  <a:lnTo>
                    <a:pt x="146837" y="1137960"/>
                  </a:lnTo>
                  <a:lnTo>
                    <a:pt x="106746" y="1123630"/>
                  </a:lnTo>
                  <a:lnTo>
                    <a:pt x="71374" y="1101130"/>
                  </a:lnTo>
                  <a:lnTo>
                    <a:pt x="41867" y="1071630"/>
                  </a:lnTo>
                  <a:lnTo>
                    <a:pt x="19372" y="1036250"/>
                  </a:lnTo>
                  <a:lnTo>
                    <a:pt x="5034" y="996162"/>
                  </a:lnTo>
                  <a:lnTo>
                    <a:pt x="0" y="952500"/>
                  </a:lnTo>
                  <a:lnTo>
                    <a:pt x="0" y="1905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013638" y="239268"/>
            <a:ext cx="16033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Short/medium</a:t>
            </a:r>
            <a:r>
              <a:rPr sz="1400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term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03326" y="452628"/>
            <a:ext cx="2011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0000"/>
                </a:solidFill>
                <a:latin typeface="Georgia"/>
                <a:cs typeface="Georgia"/>
              </a:rPr>
              <a:t>consequences:</a:t>
            </a:r>
            <a:r>
              <a:rPr sz="1400" spc="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Morbidity,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1283" y="665988"/>
            <a:ext cx="1202690" cy="65341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indent="194945">
              <a:lnSpc>
                <a:spcPct val="97100"/>
              </a:lnSpc>
              <a:spcBef>
                <a:spcPts val="145"/>
              </a:spcBef>
            </a:pP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Mortality,  </a:t>
            </a:r>
            <a:r>
              <a:rPr sz="1400" b="1" spc="-15" dirty="0">
                <a:latin typeface="Georgia"/>
                <a:cs typeface="Georgia"/>
              </a:rPr>
              <a:t>Pre-school  </a:t>
            </a:r>
            <a:r>
              <a:rPr sz="1400" b="1" spc="-10" dirty="0">
                <a:latin typeface="Georgia"/>
                <a:cs typeface="Georgia"/>
              </a:rPr>
              <a:t>Ma</a:t>
            </a:r>
            <a:r>
              <a:rPr sz="1400" b="1" spc="-5" dirty="0">
                <a:latin typeface="Georgia"/>
                <a:cs typeface="Georgia"/>
              </a:rPr>
              <a:t>l</a:t>
            </a:r>
            <a:r>
              <a:rPr sz="1400" b="1" spc="-15" dirty="0">
                <a:latin typeface="Georgia"/>
                <a:cs typeface="Georgia"/>
              </a:rPr>
              <a:t>n</a:t>
            </a:r>
            <a:r>
              <a:rPr sz="1400" b="1" spc="-10" dirty="0">
                <a:latin typeface="Georgia"/>
                <a:cs typeface="Georgia"/>
              </a:rPr>
              <a:t>u</a:t>
            </a:r>
            <a:r>
              <a:rPr sz="1400" b="1" spc="-5" dirty="0">
                <a:latin typeface="Georgia"/>
                <a:cs typeface="Georgia"/>
              </a:rPr>
              <a:t>t</a:t>
            </a:r>
            <a:r>
              <a:rPr sz="1400" b="1" spc="-15" dirty="0">
                <a:latin typeface="Georgia"/>
                <a:cs typeface="Georgia"/>
              </a:rPr>
              <a:t>r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spc="-5" dirty="0">
                <a:latin typeface="Georgia"/>
                <a:cs typeface="Georgia"/>
              </a:rPr>
              <a:t>t</a:t>
            </a:r>
            <a:r>
              <a:rPr sz="1400" b="1" spc="-10" dirty="0">
                <a:latin typeface="Georgia"/>
                <a:cs typeface="Georgia"/>
              </a:rPr>
              <a:t>i</a:t>
            </a:r>
            <a:r>
              <a:rPr sz="1400" b="1" spc="-15" dirty="0">
                <a:latin typeface="Georgia"/>
                <a:cs typeface="Georgia"/>
              </a:rPr>
              <a:t>o</a:t>
            </a:r>
            <a:r>
              <a:rPr sz="1400" b="1" dirty="0">
                <a:latin typeface="Georgia"/>
                <a:cs typeface="Georgia"/>
              </a:rPr>
              <a:t>n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981200" y="827786"/>
            <a:ext cx="6648450" cy="5494655"/>
            <a:chOff x="1981200" y="827786"/>
            <a:chExt cx="6648450" cy="5494655"/>
          </a:xfrm>
        </p:grpSpPr>
        <p:sp>
          <p:nvSpPr>
            <p:cNvPr id="45" name="object 45"/>
            <p:cNvSpPr/>
            <p:nvPr/>
          </p:nvSpPr>
          <p:spPr>
            <a:xfrm>
              <a:off x="5344731" y="827786"/>
              <a:ext cx="147446" cy="14300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5532310" y="1008252"/>
              <a:ext cx="788670" cy="763270"/>
            </a:xfrm>
            <a:custGeom>
              <a:avLst/>
              <a:gdLst/>
              <a:ahLst/>
              <a:cxnLst/>
              <a:rect l="l" t="t" r="r" b="b"/>
              <a:pathLst>
                <a:path w="788670" h="763269">
                  <a:moveTo>
                    <a:pt x="98044" y="76200"/>
                  </a:moveTo>
                  <a:lnTo>
                    <a:pt x="19050" y="0"/>
                  </a:lnTo>
                  <a:lnTo>
                    <a:pt x="0" y="19685"/>
                  </a:lnTo>
                  <a:lnTo>
                    <a:pt x="78994" y="95885"/>
                  </a:lnTo>
                  <a:lnTo>
                    <a:pt x="98044" y="76200"/>
                  </a:lnTo>
                  <a:close/>
                </a:path>
                <a:path w="788670" h="763269">
                  <a:moveTo>
                    <a:pt x="236093" y="209550"/>
                  </a:moveTo>
                  <a:lnTo>
                    <a:pt x="157226" y="133350"/>
                  </a:lnTo>
                  <a:lnTo>
                    <a:pt x="138176" y="153035"/>
                  </a:lnTo>
                  <a:lnTo>
                    <a:pt x="217043" y="229362"/>
                  </a:lnTo>
                  <a:lnTo>
                    <a:pt x="236093" y="209550"/>
                  </a:lnTo>
                  <a:close/>
                </a:path>
                <a:path w="788670" h="763269">
                  <a:moveTo>
                    <a:pt x="374269" y="342900"/>
                  </a:moveTo>
                  <a:lnTo>
                    <a:pt x="295402" y="266700"/>
                  </a:lnTo>
                  <a:lnTo>
                    <a:pt x="276225" y="286512"/>
                  </a:lnTo>
                  <a:lnTo>
                    <a:pt x="355219" y="362712"/>
                  </a:lnTo>
                  <a:lnTo>
                    <a:pt x="374269" y="342900"/>
                  </a:lnTo>
                  <a:close/>
                </a:path>
                <a:path w="788670" h="763269">
                  <a:moveTo>
                    <a:pt x="512445" y="476377"/>
                  </a:moveTo>
                  <a:lnTo>
                    <a:pt x="433451" y="400050"/>
                  </a:lnTo>
                  <a:lnTo>
                    <a:pt x="414401" y="419862"/>
                  </a:lnTo>
                  <a:lnTo>
                    <a:pt x="493395" y="496062"/>
                  </a:lnTo>
                  <a:lnTo>
                    <a:pt x="512445" y="476377"/>
                  </a:lnTo>
                  <a:close/>
                </a:path>
                <a:path w="788670" h="763269">
                  <a:moveTo>
                    <a:pt x="650621" y="609727"/>
                  </a:moveTo>
                  <a:lnTo>
                    <a:pt x="571627" y="533527"/>
                  </a:lnTo>
                  <a:lnTo>
                    <a:pt x="552577" y="553212"/>
                  </a:lnTo>
                  <a:lnTo>
                    <a:pt x="631571" y="629412"/>
                  </a:lnTo>
                  <a:lnTo>
                    <a:pt x="650621" y="609727"/>
                  </a:lnTo>
                  <a:close/>
                </a:path>
                <a:path w="788670" h="763269">
                  <a:moveTo>
                    <a:pt x="788670" y="743077"/>
                  </a:moveTo>
                  <a:lnTo>
                    <a:pt x="709803" y="666877"/>
                  </a:lnTo>
                  <a:lnTo>
                    <a:pt x="690753" y="686562"/>
                  </a:lnTo>
                  <a:lnTo>
                    <a:pt x="769620" y="762762"/>
                  </a:lnTo>
                  <a:lnTo>
                    <a:pt x="788670" y="743077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61112" y="1808480"/>
              <a:ext cx="183515" cy="9664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590601" y="1570100"/>
              <a:ext cx="250825" cy="213360"/>
            </a:xfrm>
            <a:custGeom>
              <a:avLst/>
              <a:gdLst/>
              <a:ahLst/>
              <a:cxnLst/>
              <a:rect l="l" t="t" r="r" b="b"/>
              <a:pathLst>
                <a:path w="250825" h="213360">
                  <a:moveTo>
                    <a:pt x="102235" y="143256"/>
                  </a:moveTo>
                  <a:lnTo>
                    <a:pt x="84709" y="122047"/>
                  </a:lnTo>
                  <a:lnTo>
                    <a:pt x="0" y="191770"/>
                  </a:lnTo>
                  <a:lnTo>
                    <a:pt x="17526" y="212979"/>
                  </a:lnTo>
                  <a:lnTo>
                    <a:pt x="102235" y="143256"/>
                  </a:lnTo>
                  <a:close/>
                </a:path>
                <a:path w="250825" h="213360">
                  <a:moveTo>
                    <a:pt x="250444" y="21209"/>
                  </a:moveTo>
                  <a:lnTo>
                    <a:pt x="233045" y="0"/>
                  </a:lnTo>
                  <a:lnTo>
                    <a:pt x="148336" y="69723"/>
                  </a:lnTo>
                  <a:lnTo>
                    <a:pt x="165735" y="90932"/>
                  </a:lnTo>
                  <a:lnTo>
                    <a:pt x="250444" y="21209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887146" y="1361186"/>
              <a:ext cx="211709" cy="177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524436" y="2162810"/>
              <a:ext cx="101587" cy="6362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525331" y="2149094"/>
              <a:ext cx="3070225" cy="27940"/>
            </a:xfrm>
            <a:custGeom>
              <a:avLst/>
              <a:gdLst/>
              <a:ahLst/>
              <a:cxnLst/>
              <a:rect l="l" t="t" r="r" b="b"/>
              <a:pathLst>
                <a:path w="3070225" h="27939">
                  <a:moveTo>
                    <a:pt x="3046399" y="0"/>
                  </a:moveTo>
                  <a:lnTo>
                    <a:pt x="0" y="0"/>
                  </a:lnTo>
                  <a:lnTo>
                    <a:pt x="0" y="27431"/>
                  </a:lnTo>
                  <a:lnTo>
                    <a:pt x="3046399" y="27431"/>
                  </a:lnTo>
                  <a:lnTo>
                    <a:pt x="3069920" y="13715"/>
                  </a:lnTo>
                  <a:lnTo>
                    <a:pt x="3046399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524436" y="2099183"/>
              <a:ext cx="125095" cy="7734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148391" y="1664461"/>
              <a:ext cx="4471670" cy="4648200"/>
            </a:xfrm>
            <a:custGeom>
              <a:avLst/>
              <a:gdLst/>
              <a:ahLst/>
              <a:cxnLst/>
              <a:rect l="l" t="t" r="r" b="b"/>
              <a:pathLst>
                <a:path w="4471670" h="4648200">
                  <a:moveTo>
                    <a:pt x="0" y="745236"/>
                  </a:moveTo>
                  <a:lnTo>
                    <a:pt x="1585" y="696233"/>
                  </a:lnTo>
                  <a:lnTo>
                    <a:pt x="6274" y="648078"/>
                  </a:lnTo>
                  <a:lnTo>
                    <a:pt x="13971" y="600867"/>
                  </a:lnTo>
                  <a:lnTo>
                    <a:pt x="24575" y="554700"/>
                  </a:lnTo>
                  <a:lnTo>
                    <a:pt x="37990" y="509674"/>
                  </a:lnTo>
                  <a:lnTo>
                    <a:pt x="54116" y="465887"/>
                  </a:lnTo>
                  <a:lnTo>
                    <a:pt x="72857" y="423438"/>
                  </a:lnTo>
                  <a:lnTo>
                    <a:pt x="94113" y="382425"/>
                  </a:lnTo>
                  <a:lnTo>
                    <a:pt x="117787" y="342945"/>
                  </a:lnTo>
                  <a:lnTo>
                    <a:pt x="143780" y="305098"/>
                  </a:lnTo>
                  <a:lnTo>
                    <a:pt x="171994" y="268981"/>
                  </a:lnTo>
                  <a:lnTo>
                    <a:pt x="202331" y="234693"/>
                  </a:lnTo>
                  <a:lnTo>
                    <a:pt x="234693" y="202331"/>
                  </a:lnTo>
                  <a:lnTo>
                    <a:pt x="268981" y="171994"/>
                  </a:lnTo>
                  <a:lnTo>
                    <a:pt x="305098" y="143780"/>
                  </a:lnTo>
                  <a:lnTo>
                    <a:pt x="342945" y="117787"/>
                  </a:lnTo>
                  <a:lnTo>
                    <a:pt x="382425" y="94113"/>
                  </a:lnTo>
                  <a:lnTo>
                    <a:pt x="423438" y="72857"/>
                  </a:lnTo>
                  <a:lnTo>
                    <a:pt x="465887" y="54116"/>
                  </a:lnTo>
                  <a:lnTo>
                    <a:pt x="509674" y="37990"/>
                  </a:lnTo>
                  <a:lnTo>
                    <a:pt x="554700" y="24575"/>
                  </a:lnTo>
                  <a:lnTo>
                    <a:pt x="600867" y="13971"/>
                  </a:lnTo>
                  <a:lnTo>
                    <a:pt x="648078" y="6274"/>
                  </a:lnTo>
                  <a:lnTo>
                    <a:pt x="696233" y="1585"/>
                  </a:lnTo>
                  <a:lnTo>
                    <a:pt x="745236" y="0"/>
                  </a:lnTo>
                  <a:lnTo>
                    <a:pt x="3726182" y="0"/>
                  </a:lnTo>
                  <a:lnTo>
                    <a:pt x="3775182" y="1585"/>
                  </a:lnTo>
                  <a:lnTo>
                    <a:pt x="3823342" y="6274"/>
                  </a:lnTo>
                  <a:lnTo>
                    <a:pt x="3870552" y="13971"/>
                  </a:lnTo>
                  <a:lnTo>
                    <a:pt x="3916712" y="24575"/>
                  </a:lnTo>
                  <a:lnTo>
                    <a:pt x="3961742" y="37990"/>
                  </a:lnTo>
                  <a:lnTo>
                    <a:pt x="4005532" y="54116"/>
                  </a:lnTo>
                  <a:lnTo>
                    <a:pt x="4047982" y="72857"/>
                  </a:lnTo>
                  <a:lnTo>
                    <a:pt x="4088992" y="94113"/>
                  </a:lnTo>
                  <a:lnTo>
                    <a:pt x="4128472" y="117787"/>
                  </a:lnTo>
                  <a:lnTo>
                    <a:pt x="4166322" y="143780"/>
                  </a:lnTo>
                  <a:lnTo>
                    <a:pt x="4202432" y="171994"/>
                  </a:lnTo>
                  <a:lnTo>
                    <a:pt x="4236722" y="202331"/>
                  </a:lnTo>
                  <a:lnTo>
                    <a:pt x="4269082" y="234693"/>
                  </a:lnTo>
                  <a:lnTo>
                    <a:pt x="4299422" y="268981"/>
                  </a:lnTo>
                  <a:lnTo>
                    <a:pt x="4327632" y="305098"/>
                  </a:lnTo>
                  <a:lnTo>
                    <a:pt x="4353632" y="342945"/>
                  </a:lnTo>
                  <a:lnTo>
                    <a:pt x="4377302" y="382425"/>
                  </a:lnTo>
                  <a:lnTo>
                    <a:pt x="4398562" y="423438"/>
                  </a:lnTo>
                  <a:lnTo>
                    <a:pt x="4417302" y="465887"/>
                  </a:lnTo>
                  <a:lnTo>
                    <a:pt x="4433422" y="509674"/>
                  </a:lnTo>
                  <a:lnTo>
                    <a:pt x="4446842" y="554700"/>
                  </a:lnTo>
                  <a:lnTo>
                    <a:pt x="4457442" y="600867"/>
                  </a:lnTo>
                  <a:lnTo>
                    <a:pt x="4465142" y="648078"/>
                  </a:lnTo>
                  <a:lnTo>
                    <a:pt x="4469832" y="696233"/>
                  </a:lnTo>
                  <a:lnTo>
                    <a:pt x="4471422" y="745236"/>
                  </a:lnTo>
                  <a:lnTo>
                    <a:pt x="4471422" y="3902962"/>
                  </a:lnTo>
                  <a:lnTo>
                    <a:pt x="4469832" y="3951962"/>
                  </a:lnTo>
                  <a:lnTo>
                    <a:pt x="4465142" y="4000122"/>
                  </a:lnTo>
                  <a:lnTo>
                    <a:pt x="4457442" y="4047322"/>
                  </a:lnTo>
                  <a:lnTo>
                    <a:pt x="4446842" y="4093492"/>
                  </a:lnTo>
                  <a:lnTo>
                    <a:pt x="4433422" y="4138512"/>
                  </a:lnTo>
                  <a:lnTo>
                    <a:pt x="4417302" y="4182302"/>
                  </a:lnTo>
                  <a:lnTo>
                    <a:pt x="4398562" y="4224752"/>
                  </a:lnTo>
                  <a:lnTo>
                    <a:pt x="4377302" y="4265762"/>
                  </a:lnTo>
                  <a:lnTo>
                    <a:pt x="4353632" y="4305242"/>
                  </a:lnTo>
                  <a:lnTo>
                    <a:pt x="4327632" y="4343092"/>
                  </a:lnTo>
                  <a:lnTo>
                    <a:pt x="4299422" y="4379212"/>
                  </a:lnTo>
                  <a:lnTo>
                    <a:pt x="4269082" y="4413502"/>
                  </a:lnTo>
                  <a:lnTo>
                    <a:pt x="4236722" y="4445862"/>
                  </a:lnTo>
                  <a:lnTo>
                    <a:pt x="4202432" y="4476202"/>
                  </a:lnTo>
                  <a:lnTo>
                    <a:pt x="4166322" y="4504412"/>
                  </a:lnTo>
                  <a:lnTo>
                    <a:pt x="4128472" y="4530412"/>
                  </a:lnTo>
                  <a:lnTo>
                    <a:pt x="4088992" y="4554082"/>
                  </a:lnTo>
                  <a:lnTo>
                    <a:pt x="4047982" y="4575342"/>
                  </a:lnTo>
                  <a:lnTo>
                    <a:pt x="4005532" y="4594082"/>
                  </a:lnTo>
                  <a:lnTo>
                    <a:pt x="3961742" y="4610212"/>
                  </a:lnTo>
                  <a:lnTo>
                    <a:pt x="3916712" y="4623622"/>
                  </a:lnTo>
                  <a:lnTo>
                    <a:pt x="3870552" y="4634232"/>
                  </a:lnTo>
                  <a:lnTo>
                    <a:pt x="3823342" y="4641922"/>
                  </a:lnTo>
                  <a:lnTo>
                    <a:pt x="3775182" y="4646612"/>
                  </a:lnTo>
                  <a:lnTo>
                    <a:pt x="3726182" y="4648202"/>
                  </a:lnTo>
                  <a:lnTo>
                    <a:pt x="745236" y="4648202"/>
                  </a:lnTo>
                  <a:lnTo>
                    <a:pt x="696233" y="4646612"/>
                  </a:lnTo>
                  <a:lnTo>
                    <a:pt x="648078" y="4641922"/>
                  </a:lnTo>
                  <a:lnTo>
                    <a:pt x="600867" y="4634232"/>
                  </a:lnTo>
                  <a:lnTo>
                    <a:pt x="554700" y="4623622"/>
                  </a:lnTo>
                  <a:lnTo>
                    <a:pt x="509674" y="4610212"/>
                  </a:lnTo>
                  <a:lnTo>
                    <a:pt x="465887" y="4594082"/>
                  </a:lnTo>
                  <a:lnTo>
                    <a:pt x="423438" y="4575342"/>
                  </a:lnTo>
                  <a:lnTo>
                    <a:pt x="382425" y="4554082"/>
                  </a:lnTo>
                  <a:lnTo>
                    <a:pt x="342945" y="4530412"/>
                  </a:lnTo>
                  <a:lnTo>
                    <a:pt x="305098" y="4504412"/>
                  </a:lnTo>
                  <a:lnTo>
                    <a:pt x="268981" y="4476202"/>
                  </a:lnTo>
                  <a:lnTo>
                    <a:pt x="234693" y="4445862"/>
                  </a:lnTo>
                  <a:lnTo>
                    <a:pt x="202331" y="4413502"/>
                  </a:lnTo>
                  <a:lnTo>
                    <a:pt x="171994" y="4379212"/>
                  </a:lnTo>
                  <a:lnTo>
                    <a:pt x="143780" y="4343092"/>
                  </a:lnTo>
                  <a:lnTo>
                    <a:pt x="117787" y="4305242"/>
                  </a:lnTo>
                  <a:lnTo>
                    <a:pt x="94113" y="4265762"/>
                  </a:lnTo>
                  <a:lnTo>
                    <a:pt x="72857" y="4224752"/>
                  </a:lnTo>
                  <a:lnTo>
                    <a:pt x="54116" y="4182302"/>
                  </a:lnTo>
                  <a:lnTo>
                    <a:pt x="37990" y="4138512"/>
                  </a:lnTo>
                  <a:lnTo>
                    <a:pt x="24575" y="4093492"/>
                  </a:lnTo>
                  <a:lnTo>
                    <a:pt x="13971" y="4047322"/>
                  </a:lnTo>
                  <a:lnTo>
                    <a:pt x="6274" y="4000122"/>
                  </a:lnTo>
                  <a:lnTo>
                    <a:pt x="1585" y="3951962"/>
                  </a:lnTo>
                  <a:lnTo>
                    <a:pt x="0" y="3902962"/>
                  </a:lnTo>
                  <a:lnTo>
                    <a:pt x="0" y="745236"/>
                  </a:lnTo>
                  <a:close/>
                </a:path>
              </a:pathLst>
            </a:custGeom>
            <a:ln w="18288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990407" y="4267453"/>
              <a:ext cx="1005840" cy="457200"/>
            </a:xfrm>
            <a:custGeom>
              <a:avLst/>
              <a:gdLst/>
              <a:ahLst/>
              <a:cxnLst/>
              <a:rect l="l" t="t" r="r" b="b"/>
              <a:pathLst>
                <a:path w="1005839" h="457200">
                  <a:moveTo>
                    <a:pt x="929640" y="0"/>
                  </a:moveTo>
                  <a:lnTo>
                    <a:pt x="76200" y="0"/>
                  </a:lnTo>
                  <a:lnTo>
                    <a:pt x="46558" y="5994"/>
                  </a:lnTo>
                  <a:lnTo>
                    <a:pt x="22339" y="22339"/>
                  </a:lnTo>
                  <a:lnTo>
                    <a:pt x="5994" y="46558"/>
                  </a:lnTo>
                  <a:lnTo>
                    <a:pt x="0" y="76200"/>
                  </a:lnTo>
                  <a:lnTo>
                    <a:pt x="0" y="381000"/>
                  </a:lnTo>
                  <a:lnTo>
                    <a:pt x="5994" y="410641"/>
                  </a:lnTo>
                  <a:lnTo>
                    <a:pt x="22339" y="434860"/>
                  </a:lnTo>
                  <a:lnTo>
                    <a:pt x="46558" y="451205"/>
                  </a:lnTo>
                  <a:lnTo>
                    <a:pt x="76200" y="457200"/>
                  </a:lnTo>
                  <a:lnTo>
                    <a:pt x="929640" y="457200"/>
                  </a:lnTo>
                  <a:lnTo>
                    <a:pt x="959281" y="451205"/>
                  </a:lnTo>
                  <a:lnTo>
                    <a:pt x="983500" y="434860"/>
                  </a:lnTo>
                  <a:lnTo>
                    <a:pt x="999845" y="410641"/>
                  </a:lnTo>
                  <a:lnTo>
                    <a:pt x="1005840" y="381000"/>
                  </a:lnTo>
                  <a:lnTo>
                    <a:pt x="1005840" y="76200"/>
                  </a:lnTo>
                  <a:lnTo>
                    <a:pt x="999845" y="46558"/>
                  </a:lnTo>
                  <a:lnTo>
                    <a:pt x="983500" y="22339"/>
                  </a:lnTo>
                  <a:lnTo>
                    <a:pt x="959281" y="5994"/>
                  </a:lnTo>
                  <a:lnTo>
                    <a:pt x="92964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990407" y="4267453"/>
              <a:ext cx="1005840" cy="457200"/>
            </a:xfrm>
            <a:custGeom>
              <a:avLst/>
              <a:gdLst/>
              <a:ahLst/>
              <a:cxnLst/>
              <a:rect l="l" t="t" r="r" b="b"/>
              <a:pathLst>
                <a:path w="1005839" h="457200">
                  <a:moveTo>
                    <a:pt x="0" y="76199"/>
                  </a:moveTo>
                  <a:lnTo>
                    <a:pt x="5994" y="46559"/>
                  </a:lnTo>
                  <a:lnTo>
                    <a:pt x="22336" y="22336"/>
                  </a:lnTo>
                  <a:lnTo>
                    <a:pt x="46559" y="5994"/>
                  </a:lnTo>
                  <a:lnTo>
                    <a:pt x="76200" y="0"/>
                  </a:lnTo>
                  <a:lnTo>
                    <a:pt x="929640" y="0"/>
                  </a:lnTo>
                  <a:lnTo>
                    <a:pt x="959281" y="5994"/>
                  </a:lnTo>
                  <a:lnTo>
                    <a:pt x="983504" y="22336"/>
                  </a:lnTo>
                  <a:lnTo>
                    <a:pt x="999846" y="46559"/>
                  </a:lnTo>
                  <a:lnTo>
                    <a:pt x="1005840" y="76199"/>
                  </a:lnTo>
                  <a:lnTo>
                    <a:pt x="1005840" y="380999"/>
                  </a:lnTo>
                  <a:lnTo>
                    <a:pt x="999846" y="410640"/>
                  </a:lnTo>
                  <a:lnTo>
                    <a:pt x="983504" y="434863"/>
                  </a:lnTo>
                  <a:lnTo>
                    <a:pt x="959281" y="451205"/>
                  </a:lnTo>
                  <a:lnTo>
                    <a:pt x="929640" y="457199"/>
                  </a:lnTo>
                  <a:lnTo>
                    <a:pt x="76200" y="457199"/>
                  </a:lnTo>
                  <a:lnTo>
                    <a:pt x="46559" y="451205"/>
                  </a:lnTo>
                  <a:lnTo>
                    <a:pt x="22336" y="434863"/>
                  </a:lnTo>
                  <a:lnTo>
                    <a:pt x="5994" y="410640"/>
                  </a:lnTo>
                  <a:lnTo>
                    <a:pt x="0" y="380999"/>
                  </a:lnTo>
                  <a:lnTo>
                    <a:pt x="0" y="76199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2129218" y="4375404"/>
            <a:ext cx="725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latin typeface="Georgia"/>
                <a:cs typeface="Georgia"/>
              </a:rPr>
              <a:t>Disease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7407" y="2895854"/>
            <a:ext cx="1676400" cy="990600"/>
          </a:xfrm>
          <a:custGeom>
            <a:avLst/>
            <a:gdLst/>
            <a:ahLst/>
            <a:cxnLst/>
            <a:rect l="l" t="t" r="r" b="b"/>
            <a:pathLst>
              <a:path w="1676400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1511300" y="0"/>
                </a:lnTo>
                <a:lnTo>
                  <a:pt x="1555190" y="5897"/>
                </a:lnTo>
                <a:lnTo>
                  <a:pt x="1594630" y="22540"/>
                </a:lnTo>
                <a:lnTo>
                  <a:pt x="1628040" y="48355"/>
                </a:lnTo>
                <a:lnTo>
                  <a:pt x="1653860" y="81769"/>
                </a:lnTo>
                <a:lnTo>
                  <a:pt x="1670500" y="121208"/>
                </a:lnTo>
                <a:lnTo>
                  <a:pt x="1676400" y="165100"/>
                </a:lnTo>
                <a:lnTo>
                  <a:pt x="1676400" y="825500"/>
                </a:lnTo>
                <a:lnTo>
                  <a:pt x="1670500" y="869391"/>
                </a:lnTo>
                <a:lnTo>
                  <a:pt x="1653860" y="908830"/>
                </a:lnTo>
                <a:lnTo>
                  <a:pt x="1628040" y="942244"/>
                </a:lnTo>
                <a:lnTo>
                  <a:pt x="1594630" y="968059"/>
                </a:lnTo>
                <a:lnTo>
                  <a:pt x="1555190" y="984702"/>
                </a:lnTo>
                <a:lnTo>
                  <a:pt x="1511300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18288">
            <a:solidFill>
              <a:srgbClr val="3A3A6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022546" y="2948940"/>
            <a:ext cx="1334135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000"/>
              </a:lnSpc>
              <a:spcBef>
                <a:spcPts val="114"/>
              </a:spcBef>
            </a:pP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Maternal  Nutrition</a:t>
            </a:r>
            <a:r>
              <a:rPr sz="14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Status:  Height,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BMI, 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PWG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52400" y="4066222"/>
            <a:ext cx="1390015" cy="896619"/>
            <a:chOff x="152400" y="4066222"/>
            <a:chExt cx="1390015" cy="896619"/>
          </a:xfrm>
        </p:grpSpPr>
        <p:sp>
          <p:nvSpPr>
            <p:cNvPr id="60" name="object 60"/>
            <p:cNvSpPr/>
            <p:nvPr/>
          </p:nvSpPr>
          <p:spPr>
            <a:xfrm>
              <a:off x="161607" y="4075429"/>
              <a:ext cx="1371600" cy="878205"/>
            </a:xfrm>
            <a:custGeom>
              <a:avLst/>
              <a:gdLst/>
              <a:ahLst/>
              <a:cxnLst/>
              <a:rect l="l" t="t" r="r" b="b"/>
              <a:pathLst>
                <a:path w="1371600" h="878204">
                  <a:moveTo>
                    <a:pt x="1225296" y="0"/>
                  </a:moveTo>
                  <a:lnTo>
                    <a:pt x="146304" y="0"/>
                  </a:lnTo>
                  <a:lnTo>
                    <a:pt x="100062" y="7454"/>
                  </a:lnTo>
                  <a:lnTo>
                    <a:pt x="59899" y="28232"/>
                  </a:lnTo>
                  <a:lnTo>
                    <a:pt x="28228" y="59905"/>
                  </a:lnTo>
                  <a:lnTo>
                    <a:pt x="7458" y="100076"/>
                  </a:lnTo>
                  <a:lnTo>
                    <a:pt x="0" y="146304"/>
                  </a:lnTo>
                  <a:lnTo>
                    <a:pt x="0" y="731520"/>
                  </a:lnTo>
                  <a:lnTo>
                    <a:pt x="7458" y="777748"/>
                  </a:lnTo>
                  <a:lnTo>
                    <a:pt x="28228" y="817905"/>
                  </a:lnTo>
                  <a:lnTo>
                    <a:pt x="59899" y="849591"/>
                  </a:lnTo>
                  <a:lnTo>
                    <a:pt x="100062" y="870356"/>
                  </a:lnTo>
                  <a:lnTo>
                    <a:pt x="146304" y="877824"/>
                  </a:lnTo>
                  <a:lnTo>
                    <a:pt x="1225296" y="877824"/>
                  </a:lnTo>
                  <a:lnTo>
                    <a:pt x="1271524" y="870356"/>
                  </a:lnTo>
                  <a:lnTo>
                    <a:pt x="1311694" y="849591"/>
                  </a:lnTo>
                  <a:lnTo>
                    <a:pt x="1343367" y="817905"/>
                  </a:lnTo>
                  <a:lnTo>
                    <a:pt x="1364132" y="777748"/>
                  </a:lnTo>
                  <a:lnTo>
                    <a:pt x="1371600" y="731520"/>
                  </a:lnTo>
                  <a:lnTo>
                    <a:pt x="1371600" y="146304"/>
                  </a:lnTo>
                  <a:lnTo>
                    <a:pt x="1364132" y="100076"/>
                  </a:lnTo>
                  <a:lnTo>
                    <a:pt x="1343367" y="59905"/>
                  </a:lnTo>
                  <a:lnTo>
                    <a:pt x="1311694" y="28232"/>
                  </a:lnTo>
                  <a:lnTo>
                    <a:pt x="1271524" y="7454"/>
                  </a:lnTo>
                  <a:lnTo>
                    <a:pt x="1225296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1607" y="4075429"/>
              <a:ext cx="1371600" cy="878205"/>
            </a:xfrm>
            <a:custGeom>
              <a:avLst/>
              <a:gdLst/>
              <a:ahLst/>
              <a:cxnLst/>
              <a:rect l="l" t="t" r="r" b="b"/>
              <a:pathLst>
                <a:path w="1371600" h="878204">
                  <a:moveTo>
                    <a:pt x="0" y="146303"/>
                  </a:moveTo>
                  <a:lnTo>
                    <a:pt x="7459" y="100071"/>
                  </a:lnTo>
                  <a:lnTo>
                    <a:pt x="28229" y="59911"/>
                  </a:lnTo>
                  <a:lnTo>
                    <a:pt x="59900" y="28236"/>
                  </a:lnTo>
                  <a:lnTo>
                    <a:pt x="100062" y="7461"/>
                  </a:lnTo>
                  <a:lnTo>
                    <a:pt x="146304" y="0"/>
                  </a:lnTo>
                  <a:lnTo>
                    <a:pt x="1225300" y="0"/>
                  </a:lnTo>
                  <a:lnTo>
                    <a:pt x="1271530" y="7461"/>
                  </a:lnTo>
                  <a:lnTo>
                    <a:pt x="1311690" y="28236"/>
                  </a:lnTo>
                  <a:lnTo>
                    <a:pt x="1343360" y="59911"/>
                  </a:lnTo>
                  <a:lnTo>
                    <a:pt x="1364140" y="100071"/>
                  </a:lnTo>
                  <a:lnTo>
                    <a:pt x="1371600" y="146303"/>
                  </a:lnTo>
                  <a:lnTo>
                    <a:pt x="1371600" y="731520"/>
                  </a:lnTo>
                  <a:lnTo>
                    <a:pt x="1364140" y="777753"/>
                  </a:lnTo>
                  <a:lnTo>
                    <a:pt x="1343360" y="817913"/>
                  </a:lnTo>
                  <a:lnTo>
                    <a:pt x="1311690" y="849588"/>
                  </a:lnTo>
                  <a:lnTo>
                    <a:pt x="1271530" y="870363"/>
                  </a:lnTo>
                  <a:lnTo>
                    <a:pt x="1225300" y="877824"/>
                  </a:lnTo>
                  <a:lnTo>
                    <a:pt x="146304" y="877824"/>
                  </a:lnTo>
                  <a:lnTo>
                    <a:pt x="100062" y="870363"/>
                  </a:lnTo>
                  <a:lnTo>
                    <a:pt x="59900" y="849588"/>
                  </a:lnTo>
                  <a:lnTo>
                    <a:pt x="28229" y="817913"/>
                  </a:lnTo>
                  <a:lnTo>
                    <a:pt x="7459" y="777753"/>
                  </a:lnTo>
                  <a:lnTo>
                    <a:pt x="0" y="731520"/>
                  </a:lnTo>
                  <a:lnTo>
                    <a:pt x="0" y="146303"/>
                  </a:lnTo>
                  <a:close/>
                </a:path>
              </a:pathLst>
            </a:custGeom>
            <a:ln w="18287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319970" y="4177284"/>
            <a:ext cx="1058545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065" marR="5080" algn="ctr">
              <a:lnSpc>
                <a:spcPct val="98600"/>
              </a:lnSpc>
              <a:spcBef>
                <a:spcPts val="120"/>
              </a:spcBef>
            </a:pPr>
            <a:r>
              <a:rPr sz="1400" b="1" spc="-5" dirty="0">
                <a:latin typeface="Georgia"/>
                <a:cs typeface="Georgia"/>
              </a:rPr>
              <a:t>I</a:t>
            </a:r>
            <a:r>
              <a:rPr sz="1400" b="1" spc="-10" dirty="0">
                <a:latin typeface="Georgia"/>
                <a:cs typeface="Georgia"/>
              </a:rPr>
              <a:t>n</a:t>
            </a:r>
            <a:r>
              <a:rPr sz="1400" b="1" spc="5" dirty="0">
                <a:latin typeface="Georgia"/>
                <a:cs typeface="Georgia"/>
              </a:rPr>
              <a:t>a</a:t>
            </a:r>
            <a:r>
              <a:rPr sz="1400" b="1" spc="-30" dirty="0">
                <a:latin typeface="Georgia"/>
                <a:cs typeface="Georgia"/>
              </a:rPr>
              <a:t>d</a:t>
            </a:r>
            <a:r>
              <a:rPr sz="1400" b="1" spc="-15" dirty="0">
                <a:latin typeface="Georgia"/>
                <a:cs typeface="Georgia"/>
              </a:rPr>
              <a:t>e</a:t>
            </a:r>
            <a:r>
              <a:rPr sz="1400" b="1" spc="-5" dirty="0">
                <a:latin typeface="Georgia"/>
                <a:cs typeface="Georgia"/>
              </a:rPr>
              <a:t>q</a:t>
            </a:r>
            <a:r>
              <a:rPr sz="1400" b="1" spc="-20" dirty="0">
                <a:latin typeface="Georgia"/>
                <a:cs typeface="Georgia"/>
              </a:rPr>
              <a:t>u</a:t>
            </a:r>
            <a:r>
              <a:rPr sz="1400" b="1" dirty="0">
                <a:latin typeface="Georgia"/>
                <a:cs typeface="Georgia"/>
              </a:rPr>
              <a:t>a</a:t>
            </a:r>
            <a:r>
              <a:rPr sz="1400" b="1" spc="-5" dirty="0">
                <a:latin typeface="Georgia"/>
                <a:cs typeface="Georgia"/>
              </a:rPr>
              <a:t>te  </a:t>
            </a:r>
            <a:r>
              <a:rPr sz="1400" b="1" spc="-10" dirty="0">
                <a:latin typeface="Georgia"/>
                <a:cs typeface="Georgia"/>
              </a:rPr>
              <a:t>dietary  </a:t>
            </a:r>
            <a:r>
              <a:rPr sz="1400" b="1" dirty="0">
                <a:latin typeface="Georgia"/>
                <a:cs typeface="Georgia"/>
              </a:rPr>
              <a:t>intake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848931" y="1742185"/>
            <a:ext cx="1676400" cy="838200"/>
          </a:xfrm>
          <a:custGeom>
            <a:avLst/>
            <a:gdLst/>
            <a:ahLst/>
            <a:cxnLst/>
            <a:rect l="l" t="t" r="r" b="b"/>
            <a:pathLst>
              <a:path w="1676400" h="838200">
                <a:moveTo>
                  <a:pt x="0" y="139700"/>
                </a:moveTo>
                <a:lnTo>
                  <a:pt x="7122" y="95520"/>
                </a:lnTo>
                <a:lnTo>
                  <a:pt x="26954" y="57168"/>
                </a:lnTo>
                <a:lnTo>
                  <a:pt x="57195" y="26936"/>
                </a:lnTo>
                <a:lnTo>
                  <a:pt x="95544" y="7116"/>
                </a:lnTo>
                <a:lnTo>
                  <a:pt x="139700" y="0"/>
                </a:lnTo>
                <a:lnTo>
                  <a:pt x="1536700" y="0"/>
                </a:lnTo>
                <a:lnTo>
                  <a:pt x="1580830" y="7116"/>
                </a:lnTo>
                <a:lnTo>
                  <a:pt x="1619180" y="26936"/>
                </a:lnTo>
                <a:lnTo>
                  <a:pt x="1649430" y="57168"/>
                </a:lnTo>
                <a:lnTo>
                  <a:pt x="1669270" y="95520"/>
                </a:lnTo>
                <a:lnTo>
                  <a:pt x="1676400" y="139700"/>
                </a:lnTo>
                <a:lnTo>
                  <a:pt x="1676400" y="698500"/>
                </a:lnTo>
                <a:lnTo>
                  <a:pt x="1669270" y="742679"/>
                </a:lnTo>
                <a:lnTo>
                  <a:pt x="1649430" y="781031"/>
                </a:lnTo>
                <a:lnTo>
                  <a:pt x="1619180" y="811263"/>
                </a:lnTo>
                <a:lnTo>
                  <a:pt x="1580830" y="831083"/>
                </a:lnTo>
                <a:lnTo>
                  <a:pt x="1536700" y="838200"/>
                </a:lnTo>
                <a:lnTo>
                  <a:pt x="139700" y="838200"/>
                </a:lnTo>
                <a:lnTo>
                  <a:pt x="95544" y="831083"/>
                </a:lnTo>
                <a:lnTo>
                  <a:pt x="57195" y="811263"/>
                </a:lnTo>
                <a:lnTo>
                  <a:pt x="26954" y="781031"/>
                </a:lnTo>
                <a:lnTo>
                  <a:pt x="7122" y="742679"/>
                </a:lnTo>
                <a:lnTo>
                  <a:pt x="0" y="698500"/>
                </a:lnTo>
                <a:lnTo>
                  <a:pt x="0" y="139700"/>
                </a:lnTo>
                <a:close/>
              </a:path>
            </a:pathLst>
          </a:custGeom>
          <a:ln w="27432">
            <a:solidFill>
              <a:srgbClr val="6600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020875" y="1824228"/>
            <a:ext cx="1336675" cy="6565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900"/>
              </a:lnSpc>
              <a:spcBef>
                <a:spcPts val="135"/>
              </a:spcBef>
            </a:pP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Fetal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growth</a:t>
            </a:r>
            <a:r>
              <a:rPr sz="1400" spc="-14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and  development: 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Birth</a:t>
            </a:r>
            <a:r>
              <a:rPr sz="14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Weight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843661" y="2417254"/>
            <a:ext cx="5544820" cy="2146300"/>
            <a:chOff x="843661" y="2417254"/>
            <a:chExt cx="5544820" cy="2146300"/>
          </a:xfrm>
        </p:grpSpPr>
        <p:sp>
          <p:nvSpPr>
            <p:cNvPr id="66" name="object 66"/>
            <p:cNvSpPr/>
            <p:nvPr/>
          </p:nvSpPr>
          <p:spPr>
            <a:xfrm>
              <a:off x="1680781" y="2605493"/>
              <a:ext cx="12700" cy="291465"/>
            </a:xfrm>
            <a:custGeom>
              <a:avLst/>
              <a:gdLst/>
              <a:ahLst/>
              <a:cxnLst/>
              <a:rect l="l" t="t" r="r" b="b"/>
              <a:pathLst>
                <a:path w="12700" h="291464">
                  <a:moveTo>
                    <a:pt x="6350" y="0"/>
                  </a:moveTo>
                  <a:lnTo>
                    <a:pt x="0" y="10883"/>
                  </a:lnTo>
                  <a:lnTo>
                    <a:pt x="0" y="290868"/>
                  </a:lnTo>
                  <a:lnTo>
                    <a:pt x="12700" y="290868"/>
                  </a:lnTo>
                  <a:lnTo>
                    <a:pt x="12700" y="10883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635442" y="2580386"/>
              <a:ext cx="103377" cy="9601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3661" y="3848354"/>
              <a:ext cx="157683" cy="23050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34731" y="3875785"/>
              <a:ext cx="4853940" cy="687705"/>
            </a:xfrm>
            <a:custGeom>
              <a:avLst/>
              <a:gdLst/>
              <a:ahLst/>
              <a:cxnLst/>
              <a:rect l="l" t="t" r="r" b="b"/>
              <a:pathLst>
                <a:path w="4853940" h="687704">
                  <a:moveTo>
                    <a:pt x="457200" y="621792"/>
                  </a:moveTo>
                  <a:lnTo>
                    <a:pt x="366649" y="573532"/>
                  </a:lnTo>
                  <a:lnTo>
                    <a:pt x="362839" y="574675"/>
                  </a:lnTo>
                  <a:lnTo>
                    <a:pt x="359537" y="580898"/>
                  </a:lnTo>
                  <a:lnTo>
                    <a:pt x="360680" y="584708"/>
                  </a:lnTo>
                  <a:lnTo>
                    <a:pt x="420992" y="616851"/>
                  </a:lnTo>
                  <a:lnTo>
                    <a:pt x="35763" y="631571"/>
                  </a:lnTo>
                  <a:lnTo>
                    <a:pt x="93345" y="594868"/>
                  </a:lnTo>
                  <a:lnTo>
                    <a:pt x="94221" y="591058"/>
                  </a:lnTo>
                  <a:lnTo>
                    <a:pt x="90551" y="585089"/>
                  </a:lnTo>
                  <a:lnTo>
                    <a:pt x="86614" y="584200"/>
                  </a:lnTo>
                  <a:lnTo>
                    <a:pt x="0" y="639318"/>
                  </a:lnTo>
                  <a:lnTo>
                    <a:pt x="90551" y="687578"/>
                  </a:lnTo>
                  <a:lnTo>
                    <a:pt x="94361" y="686308"/>
                  </a:lnTo>
                  <a:lnTo>
                    <a:pt x="97663" y="680212"/>
                  </a:lnTo>
                  <a:lnTo>
                    <a:pt x="96520" y="676275"/>
                  </a:lnTo>
                  <a:lnTo>
                    <a:pt x="36245" y="644271"/>
                  </a:lnTo>
                  <a:lnTo>
                    <a:pt x="421373" y="629551"/>
                  </a:lnTo>
                  <a:lnTo>
                    <a:pt x="363855" y="666115"/>
                  </a:lnTo>
                  <a:lnTo>
                    <a:pt x="362966" y="670052"/>
                  </a:lnTo>
                  <a:lnTo>
                    <a:pt x="366649" y="676021"/>
                  </a:lnTo>
                  <a:lnTo>
                    <a:pt x="370586" y="676783"/>
                  </a:lnTo>
                  <a:lnTo>
                    <a:pt x="373634" y="675005"/>
                  </a:lnTo>
                  <a:lnTo>
                    <a:pt x="457200" y="621792"/>
                  </a:lnTo>
                  <a:close/>
                </a:path>
                <a:path w="4853940" h="687704">
                  <a:moveTo>
                    <a:pt x="767334" y="351536"/>
                  </a:moveTo>
                  <a:lnTo>
                    <a:pt x="558685" y="38646"/>
                  </a:lnTo>
                  <a:lnTo>
                    <a:pt x="620014" y="68707"/>
                  </a:lnTo>
                  <a:lnTo>
                    <a:pt x="623824" y="67310"/>
                  </a:lnTo>
                  <a:lnTo>
                    <a:pt x="626872" y="61087"/>
                  </a:lnTo>
                  <a:lnTo>
                    <a:pt x="625602" y="57277"/>
                  </a:lnTo>
                  <a:lnTo>
                    <a:pt x="533400" y="12192"/>
                  </a:lnTo>
                  <a:lnTo>
                    <a:pt x="539496" y="114554"/>
                  </a:lnTo>
                  <a:lnTo>
                    <a:pt x="542544" y="117221"/>
                  </a:lnTo>
                  <a:lnTo>
                    <a:pt x="549529" y="116840"/>
                  </a:lnTo>
                  <a:lnTo>
                    <a:pt x="552196" y="113792"/>
                  </a:lnTo>
                  <a:lnTo>
                    <a:pt x="548119" y="45783"/>
                  </a:lnTo>
                  <a:lnTo>
                    <a:pt x="756666" y="358648"/>
                  </a:lnTo>
                  <a:lnTo>
                    <a:pt x="767334" y="351536"/>
                  </a:lnTo>
                  <a:close/>
                </a:path>
                <a:path w="4853940" h="687704">
                  <a:moveTo>
                    <a:pt x="4853559" y="88773"/>
                  </a:moveTo>
                  <a:lnTo>
                    <a:pt x="4802124" y="0"/>
                  </a:lnTo>
                  <a:lnTo>
                    <a:pt x="4750054" y="88392"/>
                  </a:lnTo>
                  <a:lnTo>
                    <a:pt x="4751070" y="92329"/>
                  </a:lnTo>
                  <a:lnTo>
                    <a:pt x="4757166" y="95885"/>
                  </a:lnTo>
                  <a:lnTo>
                    <a:pt x="4761103" y="94869"/>
                  </a:lnTo>
                  <a:lnTo>
                    <a:pt x="4795659" y="36042"/>
                  </a:lnTo>
                  <a:lnTo>
                    <a:pt x="4795774" y="12573"/>
                  </a:lnTo>
                  <a:lnTo>
                    <a:pt x="4794250" y="381000"/>
                  </a:lnTo>
                  <a:lnTo>
                    <a:pt x="4806950" y="381000"/>
                  </a:lnTo>
                  <a:lnTo>
                    <a:pt x="4808359" y="36029"/>
                  </a:lnTo>
                  <a:lnTo>
                    <a:pt x="4842510" y="95123"/>
                  </a:lnTo>
                  <a:lnTo>
                    <a:pt x="4846447" y="96266"/>
                  </a:lnTo>
                  <a:lnTo>
                    <a:pt x="4852416" y="92710"/>
                  </a:lnTo>
                  <a:lnTo>
                    <a:pt x="4853559" y="88773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294695" y="2426462"/>
              <a:ext cx="1277620" cy="762000"/>
            </a:xfrm>
            <a:custGeom>
              <a:avLst/>
              <a:gdLst/>
              <a:ahLst/>
              <a:cxnLst/>
              <a:rect l="l" t="t" r="r" b="b"/>
              <a:pathLst>
                <a:path w="1277620" h="762000">
                  <a:moveTo>
                    <a:pt x="1150112" y="0"/>
                  </a:moveTo>
                  <a:lnTo>
                    <a:pt x="127000" y="0"/>
                  </a:lnTo>
                  <a:lnTo>
                    <a:pt x="77584" y="9982"/>
                  </a:lnTo>
                  <a:lnTo>
                    <a:pt x="37211" y="37211"/>
                  </a:lnTo>
                  <a:lnTo>
                    <a:pt x="9982" y="77584"/>
                  </a:lnTo>
                  <a:lnTo>
                    <a:pt x="0" y="127000"/>
                  </a:lnTo>
                  <a:lnTo>
                    <a:pt x="0" y="635000"/>
                  </a:lnTo>
                  <a:lnTo>
                    <a:pt x="9982" y="684415"/>
                  </a:lnTo>
                  <a:lnTo>
                    <a:pt x="37211" y="724788"/>
                  </a:lnTo>
                  <a:lnTo>
                    <a:pt x="77584" y="752017"/>
                  </a:lnTo>
                  <a:lnTo>
                    <a:pt x="127000" y="762000"/>
                  </a:lnTo>
                  <a:lnTo>
                    <a:pt x="1150112" y="762000"/>
                  </a:lnTo>
                  <a:lnTo>
                    <a:pt x="1199527" y="752017"/>
                  </a:lnTo>
                  <a:lnTo>
                    <a:pt x="1239901" y="724788"/>
                  </a:lnTo>
                  <a:lnTo>
                    <a:pt x="1267129" y="684415"/>
                  </a:lnTo>
                  <a:lnTo>
                    <a:pt x="1277112" y="635000"/>
                  </a:lnTo>
                  <a:lnTo>
                    <a:pt x="1277112" y="127000"/>
                  </a:lnTo>
                  <a:lnTo>
                    <a:pt x="1267129" y="77584"/>
                  </a:lnTo>
                  <a:lnTo>
                    <a:pt x="1239901" y="37211"/>
                  </a:lnTo>
                  <a:lnTo>
                    <a:pt x="1199527" y="9982"/>
                  </a:lnTo>
                  <a:lnTo>
                    <a:pt x="1150112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294695" y="2426462"/>
              <a:ext cx="1277620" cy="762000"/>
            </a:xfrm>
            <a:custGeom>
              <a:avLst/>
              <a:gdLst/>
              <a:ahLst/>
              <a:cxnLst/>
              <a:rect l="l" t="t" r="r" b="b"/>
              <a:pathLst>
                <a:path w="1277620" h="762000">
                  <a:moveTo>
                    <a:pt x="0" y="127000"/>
                  </a:moveTo>
                  <a:lnTo>
                    <a:pt x="9985" y="77581"/>
                  </a:lnTo>
                  <a:lnTo>
                    <a:pt x="37211" y="37211"/>
                  </a:lnTo>
                  <a:lnTo>
                    <a:pt x="77581" y="9985"/>
                  </a:lnTo>
                  <a:lnTo>
                    <a:pt x="127000" y="0"/>
                  </a:lnTo>
                  <a:lnTo>
                    <a:pt x="1150110" y="0"/>
                  </a:lnTo>
                  <a:lnTo>
                    <a:pt x="1199530" y="9985"/>
                  </a:lnTo>
                  <a:lnTo>
                    <a:pt x="1239900" y="37211"/>
                  </a:lnTo>
                  <a:lnTo>
                    <a:pt x="1267130" y="77581"/>
                  </a:lnTo>
                  <a:lnTo>
                    <a:pt x="1277110" y="127000"/>
                  </a:lnTo>
                  <a:lnTo>
                    <a:pt x="1277110" y="635000"/>
                  </a:lnTo>
                  <a:lnTo>
                    <a:pt x="1267130" y="684418"/>
                  </a:lnTo>
                  <a:lnTo>
                    <a:pt x="1239900" y="724788"/>
                  </a:lnTo>
                  <a:lnTo>
                    <a:pt x="1199530" y="752014"/>
                  </a:lnTo>
                  <a:lnTo>
                    <a:pt x="1150110" y="762000"/>
                  </a:lnTo>
                  <a:lnTo>
                    <a:pt x="127000" y="762000"/>
                  </a:lnTo>
                  <a:lnTo>
                    <a:pt x="77581" y="752014"/>
                  </a:lnTo>
                  <a:lnTo>
                    <a:pt x="37211" y="724788"/>
                  </a:lnTo>
                  <a:lnTo>
                    <a:pt x="9985" y="684418"/>
                  </a:lnTo>
                  <a:lnTo>
                    <a:pt x="0" y="635000"/>
                  </a:lnTo>
                  <a:lnTo>
                    <a:pt x="0" y="127000"/>
                  </a:lnTo>
                  <a:close/>
                </a:path>
              </a:pathLst>
            </a:custGeom>
            <a:ln w="18288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72"/>
          <p:cNvSpPr txBox="1"/>
          <p:nvPr/>
        </p:nvSpPr>
        <p:spPr>
          <a:xfrm>
            <a:off x="631405" y="5415788"/>
            <a:ext cx="1859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80" dirty="0">
                <a:latin typeface="Trebuchet MS"/>
                <a:cs typeface="Trebuchet MS"/>
              </a:rPr>
              <a:t>Maternal/Newborn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265926" y="6333235"/>
            <a:ext cx="4972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5" dirty="0">
                <a:latin typeface="Trebuchet MS"/>
                <a:cs typeface="Trebuchet MS"/>
              </a:rPr>
              <a:t>C</a:t>
            </a:r>
            <a:r>
              <a:rPr sz="1800" b="1" spc="-120" dirty="0">
                <a:latin typeface="Trebuchet MS"/>
                <a:cs typeface="Trebuchet MS"/>
              </a:rPr>
              <a:t>h</a:t>
            </a:r>
            <a:r>
              <a:rPr sz="1800" b="1" spc="-114" dirty="0">
                <a:latin typeface="Trebuchet MS"/>
                <a:cs typeface="Trebuchet MS"/>
              </a:rPr>
              <a:t>il</a:t>
            </a:r>
            <a:r>
              <a:rPr sz="1800" b="1" spc="-80" dirty="0">
                <a:latin typeface="Trebuchet MS"/>
                <a:cs typeface="Trebuchet MS"/>
              </a:rPr>
              <a:t>d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486846" y="2470404"/>
            <a:ext cx="899794" cy="6597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400" dirty="0">
                <a:latin typeface="Georgia"/>
                <a:cs typeface="Georgia"/>
              </a:rPr>
              <a:t>I</a:t>
            </a:r>
            <a:r>
              <a:rPr sz="1400" spc="-20" dirty="0">
                <a:latin typeface="Georgia"/>
                <a:cs typeface="Georgia"/>
              </a:rPr>
              <a:t>nad</a:t>
            </a:r>
            <a:r>
              <a:rPr sz="1400" spc="-15" dirty="0">
                <a:latin typeface="Georgia"/>
                <a:cs typeface="Georgia"/>
              </a:rPr>
              <a:t>e</a:t>
            </a:r>
            <a:r>
              <a:rPr sz="1400" spc="-20" dirty="0">
                <a:latin typeface="Georgia"/>
                <a:cs typeface="Georgia"/>
              </a:rPr>
              <a:t>q</a:t>
            </a:r>
            <a:r>
              <a:rPr sz="1400" spc="-25" dirty="0">
                <a:latin typeface="Georgia"/>
                <a:cs typeface="Georgia"/>
              </a:rPr>
              <a:t>ua</a:t>
            </a:r>
            <a:r>
              <a:rPr sz="1400" spc="-10" dirty="0">
                <a:latin typeface="Georgia"/>
                <a:cs typeface="Georgia"/>
              </a:rPr>
              <a:t>te  </a:t>
            </a:r>
            <a:r>
              <a:rPr sz="1400" spc="-15" dirty="0">
                <a:latin typeface="Georgia"/>
                <a:cs typeface="Georgia"/>
              </a:rPr>
              <a:t>dietary  intake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6284785" y="2580385"/>
            <a:ext cx="103505" cy="381000"/>
            <a:chOff x="6284785" y="2580385"/>
            <a:chExt cx="103505" cy="381000"/>
          </a:xfrm>
        </p:grpSpPr>
        <p:sp>
          <p:nvSpPr>
            <p:cNvPr id="76" name="object 76"/>
            <p:cNvSpPr/>
            <p:nvPr/>
          </p:nvSpPr>
          <p:spPr>
            <a:xfrm>
              <a:off x="6328981" y="2605506"/>
              <a:ext cx="14604" cy="356235"/>
            </a:xfrm>
            <a:custGeom>
              <a:avLst/>
              <a:gdLst/>
              <a:ahLst/>
              <a:cxnLst/>
              <a:rect l="l" t="t" r="r" b="b"/>
              <a:pathLst>
                <a:path w="14604" h="356235">
                  <a:moveTo>
                    <a:pt x="7823" y="0"/>
                  </a:moveTo>
                  <a:lnTo>
                    <a:pt x="1422" y="10909"/>
                  </a:lnTo>
                  <a:lnTo>
                    <a:pt x="0" y="355879"/>
                  </a:lnTo>
                  <a:lnTo>
                    <a:pt x="12700" y="355879"/>
                  </a:lnTo>
                  <a:lnTo>
                    <a:pt x="14122" y="10896"/>
                  </a:lnTo>
                  <a:lnTo>
                    <a:pt x="7823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6284785" y="2580385"/>
              <a:ext cx="103504" cy="9626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8062" y="688340"/>
            <a:ext cx="7120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31105" algn="l"/>
              </a:tabLst>
            </a:pPr>
            <a:r>
              <a:rPr sz="2400" spc="-5" dirty="0">
                <a:latin typeface="Arial"/>
                <a:cs typeface="Arial"/>
              </a:rPr>
              <a:t>TINGGI </a:t>
            </a:r>
            <a:r>
              <a:rPr sz="2400" spc="-20" dirty="0">
                <a:latin typeface="Arial"/>
                <a:cs typeface="Arial"/>
              </a:rPr>
              <a:t>BADAN</a:t>
            </a:r>
            <a:r>
              <a:rPr sz="2400" spc="9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MENURUT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UMUR	</a:t>
            </a:r>
            <a:r>
              <a:rPr sz="2400" dirty="0">
                <a:latin typeface="Arial"/>
                <a:cs typeface="Arial"/>
              </a:rPr>
              <a:t>(TB/U)</a:t>
            </a:r>
            <a:r>
              <a:rPr sz="2400" spc="-185" dirty="0">
                <a:latin typeface="Arial"/>
                <a:cs typeface="Arial"/>
              </a:rPr>
              <a:t> </a:t>
            </a:r>
            <a:r>
              <a:rPr sz="2400" spc="-40" dirty="0">
                <a:latin typeface="Arial"/>
                <a:cs typeface="Arial"/>
              </a:rPr>
              <a:t>BALITA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447800"/>
            <a:ext cx="3048000" cy="378587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2000">
              <a:latin typeface="Times New Roman"/>
              <a:cs typeface="Times New Roman"/>
            </a:endParaRPr>
          </a:p>
          <a:p>
            <a:pPr marL="169545" marR="159385" algn="ctr">
              <a:lnSpc>
                <a:spcPct val="101099"/>
              </a:lnSpc>
            </a:pPr>
            <a:r>
              <a:rPr sz="1800" spc="-30" dirty="0">
                <a:latin typeface="Arial Black"/>
                <a:cs typeface="Arial Black"/>
              </a:rPr>
              <a:t>PREVALENSI</a:t>
            </a:r>
            <a:r>
              <a:rPr sz="1800" spc="-75" dirty="0">
                <a:latin typeface="Arial Black"/>
                <a:cs typeface="Arial Black"/>
              </a:rPr>
              <a:t> </a:t>
            </a:r>
            <a:r>
              <a:rPr sz="1800" spc="-15" dirty="0">
                <a:latin typeface="Arial Black"/>
                <a:cs typeface="Arial Black"/>
              </a:rPr>
              <a:t>PENDEK  </a:t>
            </a:r>
            <a:r>
              <a:rPr sz="1800" spc="-110" dirty="0">
                <a:latin typeface="Arial Black"/>
                <a:cs typeface="Arial Black"/>
              </a:rPr>
              <a:t>PADA </a:t>
            </a:r>
            <a:r>
              <a:rPr sz="1800" spc="-20" dirty="0">
                <a:latin typeface="Arial Black"/>
                <a:cs typeface="Arial Black"/>
              </a:rPr>
              <a:t>ANAK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spc="-55" dirty="0">
                <a:latin typeface="Arial Black"/>
                <a:cs typeface="Arial Black"/>
              </a:rPr>
              <a:t>BALITA</a:t>
            </a:r>
            <a:endParaRPr sz="18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Arial Black"/>
              <a:cs typeface="Arial Black"/>
            </a:endParaRPr>
          </a:p>
          <a:p>
            <a:pPr marL="172720" marR="156210" indent="-1270" algn="ctr">
              <a:lnSpc>
                <a:spcPct val="99800"/>
              </a:lnSpc>
            </a:pPr>
            <a:r>
              <a:rPr sz="2400" i="1" spc="-5" dirty="0">
                <a:latin typeface="Carlito"/>
                <a:cs typeface="Carlito"/>
              </a:rPr>
              <a:t>Jumlah </a:t>
            </a:r>
            <a:r>
              <a:rPr sz="2400" i="1" spc="-10" dirty="0">
                <a:latin typeface="Carlito"/>
                <a:cs typeface="Carlito"/>
              </a:rPr>
              <a:t>anak </a:t>
            </a:r>
            <a:r>
              <a:rPr sz="2400" i="1" spc="-20" dirty="0">
                <a:latin typeface="Carlito"/>
                <a:cs typeface="Carlito"/>
              </a:rPr>
              <a:t>balita  </a:t>
            </a:r>
            <a:r>
              <a:rPr sz="2400" i="1" spc="-10" dirty="0">
                <a:latin typeface="Carlito"/>
                <a:cs typeface="Carlito"/>
              </a:rPr>
              <a:t>yang </a:t>
            </a:r>
            <a:r>
              <a:rPr sz="2400" i="1" spc="-15" dirty="0">
                <a:latin typeface="Carlito"/>
                <a:cs typeface="Carlito"/>
              </a:rPr>
              <a:t>Sangat </a:t>
            </a:r>
            <a:r>
              <a:rPr sz="2400" i="1" spc="-20" dirty="0">
                <a:latin typeface="Carlito"/>
                <a:cs typeface="Carlito"/>
              </a:rPr>
              <a:t>Pendek  </a:t>
            </a:r>
            <a:r>
              <a:rPr sz="2400" i="1" spc="-10" dirty="0">
                <a:latin typeface="Carlito"/>
                <a:cs typeface="Carlito"/>
              </a:rPr>
              <a:t>dan </a:t>
            </a:r>
            <a:r>
              <a:rPr sz="2400" i="1" spc="-20" dirty="0">
                <a:latin typeface="Carlito"/>
                <a:cs typeface="Carlito"/>
              </a:rPr>
              <a:t>Pendek </a:t>
            </a:r>
            <a:r>
              <a:rPr sz="2400" i="1" spc="-30" dirty="0">
                <a:latin typeface="Carlito"/>
                <a:cs typeface="Carlito"/>
              </a:rPr>
              <a:t>banyak  </a:t>
            </a:r>
            <a:r>
              <a:rPr sz="2400" i="1" spc="-10" dirty="0">
                <a:latin typeface="Carlito"/>
                <a:cs typeface="Carlito"/>
              </a:rPr>
              <a:t>terjadi pada anak</a:t>
            </a:r>
            <a:r>
              <a:rPr sz="2400" i="1" spc="-114" dirty="0">
                <a:latin typeface="Carlito"/>
                <a:cs typeface="Carlito"/>
              </a:rPr>
              <a:t> </a:t>
            </a:r>
            <a:r>
              <a:rPr sz="2400" i="1" dirty="0">
                <a:latin typeface="Carlito"/>
                <a:cs typeface="Carlito"/>
              </a:rPr>
              <a:t>2,0-  </a:t>
            </a:r>
            <a:r>
              <a:rPr sz="2400" i="1" spc="-5" dirty="0">
                <a:latin typeface="Carlito"/>
                <a:cs typeface="Carlito"/>
              </a:rPr>
              <a:t>4,9</a:t>
            </a:r>
            <a:r>
              <a:rPr sz="2400" i="1" spc="-65" dirty="0">
                <a:latin typeface="Carlito"/>
                <a:cs typeface="Carlito"/>
              </a:rPr>
              <a:t> </a:t>
            </a:r>
            <a:r>
              <a:rPr sz="2400" i="1" spc="-20" dirty="0">
                <a:latin typeface="Carlito"/>
                <a:cs typeface="Carlito"/>
              </a:rPr>
              <a:t>tahun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55529" y="1438465"/>
            <a:ext cx="3926204" cy="4560570"/>
            <a:chOff x="3855529" y="1438465"/>
            <a:chExt cx="3926204" cy="4560570"/>
          </a:xfrm>
        </p:grpSpPr>
        <p:sp>
          <p:nvSpPr>
            <p:cNvPr id="5" name="object 5"/>
            <p:cNvSpPr/>
            <p:nvPr/>
          </p:nvSpPr>
          <p:spPr>
            <a:xfrm>
              <a:off x="3924299" y="5180075"/>
              <a:ext cx="413384" cy="0"/>
            </a:xfrm>
            <a:custGeom>
              <a:avLst/>
              <a:gdLst/>
              <a:ahLst/>
              <a:cxnLst/>
              <a:rect l="l" t="t" r="r" b="b"/>
              <a:pathLst>
                <a:path w="413385">
                  <a:moveTo>
                    <a:pt x="0" y="0"/>
                  </a:moveTo>
                  <a:lnTo>
                    <a:pt x="413002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37303" y="4645150"/>
              <a:ext cx="548640" cy="1283335"/>
            </a:xfrm>
            <a:custGeom>
              <a:avLst/>
              <a:gdLst/>
              <a:ahLst/>
              <a:cxnLst/>
              <a:rect l="l" t="t" r="r" b="b"/>
              <a:pathLst>
                <a:path w="548639" h="1283335">
                  <a:moveTo>
                    <a:pt x="548641" y="0"/>
                  </a:moveTo>
                  <a:lnTo>
                    <a:pt x="0" y="0"/>
                  </a:lnTo>
                  <a:lnTo>
                    <a:pt x="0" y="1283207"/>
                  </a:lnTo>
                  <a:lnTo>
                    <a:pt x="548641" y="1283207"/>
                  </a:lnTo>
                  <a:lnTo>
                    <a:pt x="548641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24299" y="3686555"/>
              <a:ext cx="2339340" cy="1493520"/>
            </a:xfrm>
            <a:custGeom>
              <a:avLst/>
              <a:gdLst/>
              <a:ahLst/>
              <a:cxnLst/>
              <a:rect l="l" t="t" r="r" b="b"/>
              <a:pathLst>
                <a:path w="2339340" h="1493520">
                  <a:moveTo>
                    <a:pt x="1513330" y="1493520"/>
                  </a:moveTo>
                  <a:lnTo>
                    <a:pt x="2339341" y="1493520"/>
                  </a:lnTo>
                </a:path>
                <a:path w="2339340" h="1493520">
                  <a:moveTo>
                    <a:pt x="1513330" y="746760"/>
                  </a:moveTo>
                  <a:lnTo>
                    <a:pt x="2339341" y="746760"/>
                  </a:lnTo>
                </a:path>
                <a:path w="2339340" h="1493520">
                  <a:moveTo>
                    <a:pt x="0" y="0"/>
                  </a:moveTo>
                  <a:lnTo>
                    <a:pt x="2339341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263639" y="3294889"/>
              <a:ext cx="548640" cy="2633980"/>
            </a:xfrm>
            <a:custGeom>
              <a:avLst/>
              <a:gdLst/>
              <a:ahLst/>
              <a:cxnLst/>
              <a:rect l="l" t="t" r="r" b="b"/>
              <a:pathLst>
                <a:path w="548640" h="2633979">
                  <a:moveTo>
                    <a:pt x="548638" y="0"/>
                  </a:moveTo>
                  <a:lnTo>
                    <a:pt x="0" y="0"/>
                  </a:lnTo>
                  <a:lnTo>
                    <a:pt x="0" y="2633472"/>
                  </a:lnTo>
                  <a:lnTo>
                    <a:pt x="548638" y="2633472"/>
                  </a:lnTo>
                  <a:lnTo>
                    <a:pt x="54863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24299" y="4433316"/>
              <a:ext cx="962025" cy="0"/>
            </a:xfrm>
            <a:custGeom>
              <a:avLst/>
              <a:gdLst/>
              <a:ahLst/>
              <a:cxnLst/>
              <a:rect l="l" t="t" r="r" b="b"/>
              <a:pathLst>
                <a:path w="962025">
                  <a:moveTo>
                    <a:pt x="0" y="0"/>
                  </a:moveTo>
                  <a:lnTo>
                    <a:pt x="961644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5943" y="4358638"/>
              <a:ext cx="551815" cy="1569720"/>
            </a:xfrm>
            <a:custGeom>
              <a:avLst/>
              <a:gdLst/>
              <a:ahLst/>
              <a:cxnLst/>
              <a:rect l="l" t="t" r="r" b="b"/>
              <a:pathLst>
                <a:path w="551814" h="1569720">
                  <a:moveTo>
                    <a:pt x="551689" y="0"/>
                  </a:moveTo>
                  <a:lnTo>
                    <a:pt x="0" y="0"/>
                  </a:lnTo>
                  <a:lnTo>
                    <a:pt x="0" y="1569719"/>
                  </a:lnTo>
                  <a:lnTo>
                    <a:pt x="551689" y="1569719"/>
                  </a:lnTo>
                  <a:lnTo>
                    <a:pt x="55168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4299" y="2189987"/>
              <a:ext cx="3853179" cy="2990215"/>
            </a:xfrm>
            <a:custGeom>
              <a:avLst/>
              <a:gdLst/>
              <a:ahLst/>
              <a:cxnLst/>
              <a:rect l="l" t="t" r="r" b="b"/>
              <a:pathLst>
                <a:path w="3853179" h="2990215">
                  <a:moveTo>
                    <a:pt x="3439671" y="2990091"/>
                  </a:moveTo>
                  <a:lnTo>
                    <a:pt x="3852672" y="2990091"/>
                  </a:lnTo>
                </a:path>
                <a:path w="3853179" h="2990215">
                  <a:moveTo>
                    <a:pt x="3439671" y="2243331"/>
                  </a:moveTo>
                  <a:lnTo>
                    <a:pt x="3852672" y="2243331"/>
                  </a:lnTo>
                </a:path>
                <a:path w="3853179" h="2990215">
                  <a:moveTo>
                    <a:pt x="3439671" y="1496570"/>
                  </a:moveTo>
                  <a:lnTo>
                    <a:pt x="3726182" y="1496570"/>
                  </a:lnTo>
                </a:path>
                <a:path w="3853179" h="2990215">
                  <a:moveTo>
                    <a:pt x="0" y="746760"/>
                  </a:moveTo>
                  <a:lnTo>
                    <a:pt x="2887981" y="746760"/>
                  </a:lnTo>
                </a:path>
                <a:path w="3853179" h="2990215">
                  <a:moveTo>
                    <a:pt x="3439671" y="746760"/>
                  </a:moveTo>
                  <a:lnTo>
                    <a:pt x="3852672" y="746760"/>
                  </a:lnTo>
                </a:path>
                <a:path w="3853179" h="2990215">
                  <a:moveTo>
                    <a:pt x="0" y="0"/>
                  </a:moveTo>
                  <a:lnTo>
                    <a:pt x="2887981" y="0"/>
                  </a:lnTo>
                </a:path>
                <a:path w="3853179" h="2990215">
                  <a:moveTo>
                    <a:pt x="3439671" y="0"/>
                  </a:moveTo>
                  <a:lnTo>
                    <a:pt x="3852672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12279" y="1874518"/>
              <a:ext cx="551815" cy="4053840"/>
            </a:xfrm>
            <a:custGeom>
              <a:avLst/>
              <a:gdLst/>
              <a:ahLst/>
              <a:cxnLst/>
              <a:rect l="l" t="t" r="r" b="b"/>
              <a:pathLst>
                <a:path w="551815" h="4053840">
                  <a:moveTo>
                    <a:pt x="551687" y="0"/>
                  </a:moveTo>
                  <a:lnTo>
                    <a:pt x="0" y="0"/>
                  </a:lnTo>
                  <a:lnTo>
                    <a:pt x="0" y="4053840"/>
                  </a:lnTo>
                  <a:lnTo>
                    <a:pt x="551687" y="4053840"/>
                  </a:lnTo>
                  <a:lnTo>
                    <a:pt x="55168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860291" y="1443227"/>
              <a:ext cx="3916679" cy="4551045"/>
            </a:xfrm>
            <a:custGeom>
              <a:avLst/>
              <a:gdLst/>
              <a:ahLst/>
              <a:cxnLst/>
              <a:rect l="l" t="t" r="r" b="b"/>
              <a:pathLst>
                <a:path w="3916679" h="4551045">
                  <a:moveTo>
                    <a:pt x="64008" y="0"/>
                  </a:moveTo>
                  <a:lnTo>
                    <a:pt x="3916682" y="0"/>
                  </a:lnTo>
                </a:path>
                <a:path w="3916679" h="4551045">
                  <a:moveTo>
                    <a:pt x="64008" y="4486662"/>
                  </a:moveTo>
                  <a:lnTo>
                    <a:pt x="64008" y="0"/>
                  </a:lnTo>
                </a:path>
                <a:path w="3916679" h="4551045">
                  <a:moveTo>
                    <a:pt x="0" y="4486662"/>
                  </a:moveTo>
                  <a:lnTo>
                    <a:pt x="64008" y="4486662"/>
                  </a:lnTo>
                </a:path>
                <a:path w="3916679" h="4551045">
                  <a:moveTo>
                    <a:pt x="0" y="3736852"/>
                  </a:moveTo>
                  <a:lnTo>
                    <a:pt x="64008" y="3736852"/>
                  </a:lnTo>
                </a:path>
                <a:path w="3916679" h="4551045">
                  <a:moveTo>
                    <a:pt x="0" y="2990091"/>
                  </a:moveTo>
                  <a:lnTo>
                    <a:pt x="64008" y="2990091"/>
                  </a:lnTo>
                </a:path>
                <a:path w="3916679" h="4551045">
                  <a:moveTo>
                    <a:pt x="0" y="2243331"/>
                  </a:moveTo>
                  <a:lnTo>
                    <a:pt x="64008" y="2243331"/>
                  </a:lnTo>
                </a:path>
                <a:path w="3916679" h="4551045">
                  <a:moveTo>
                    <a:pt x="0" y="1493520"/>
                  </a:moveTo>
                  <a:lnTo>
                    <a:pt x="64008" y="1493520"/>
                  </a:lnTo>
                </a:path>
                <a:path w="3916679" h="4551045">
                  <a:moveTo>
                    <a:pt x="0" y="746760"/>
                  </a:moveTo>
                  <a:lnTo>
                    <a:pt x="64008" y="746760"/>
                  </a:lnTo>
                </a:path>
                <a:path w="3916679" h="4551045">
                  <a:moveTo>
                    <a:pt x="0" y="0"/>
                  </a:moveTo>
                  <a:lnTo>
                    <a:pt x="64008" y="0"/>
                  </a:lnTo>
                </a:path>
                <a:path w="3916679" h="4551045">
                  <a:moveTo>
                    <a:pt x="64008" y="4486662"/>
                  </a:moveTo>
                  <a:lnTo>
                    <a:pt x="3916682" y="4486662"/>
                  </a:lnTo>
                </a:path>
                <a:path w="3916679" h="4551045">
                  <a:moveTo>
                    <a:pt x="64008" y="4486662"/>
                  </a:moveTo>
                  <a:lnTo>
                    <a:pt x="64008" y="4550662"/>
                  </a:lnTo>
                </a:path>
                <a:path w="3916679" h="4551045">
                  <a:moveTo>
                    <a:pt x="1990341" y="4486662"/>
                  </a:moveTo>
                  <a:lnTo>
                    <a:pt x="1990341" y="4550662"/>
                  </a:lnTo>
                </a:path>
                <a:path w="3916679" h="4551045">
                  <a:moveTo>
                    <a:pt x="3916682" y="4486662"/>
                  </a:moveTo>
                  <a:lnTo>
                    <a:pt x="3916682" y="4550662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63255" y="3686555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9144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67859" y="4304283"/>
            <a:ext cx="285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latin typeface="Trebuchet MS"/>
                <a:cs typeface="Trebuchet MS"/>
              </a:rPr>
              <a:t>8</a:t>
            </a:r>
            <a:r>
              <a:rPr sz="1600" b="1" spc="-12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43269" y="2954019"/>
            <a:ext cx="389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latin typeface="Trebuchet MS"/>
                <a:cs typeface="Trebuchet MS"/>
              </a:rPr>
              <a:t>17</a:t>
            </a:r>
            <a:r>
              <a:rPr sz="1600" b="1" spc="-105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66842" y="4017771"/>
            <a:ext cx="389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latin typeface="Trebuchet MS"/>
                <a:cs typeface="Trebuchet MS"/>
              </a:rPr>
              <a:t>10</a:t>
            </a:r>
            <a:r>
              <a:rPr sz="1600" b="1" spc="-105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5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93814" y="1533652"/>
            <a:ext cx="3892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0" dirty="0">
                <a:latin typeface="Trebuchet MS"/>
                <a:cs typeface="Trebuchet MS"/>
              </a:rPr>
              <a:t>27</a:t>
            </a:r>
            <a:r>
              <a:rPr sz="1600" b="1" spc="-105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1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63290" y="5011420"/>
            <a:ext cx="285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latin typeface="Trebuchet MS"/>
                <a:cs typeface="Trebuchet MS"/>
              </a:rPr>
              <a:t>5</a:t>
            </a:r>
            <a:r>
              <a:rPr sz="1600" b="1" spc="-12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38" y="5172709"/>
            <a:ext cx="3303904" cy="68516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772795">
              <a:lnSpc>
                <a:spcPct val="100000"/>
              </a:lnSpc>
              <a:spcBef>
                <a:spcPts val="835"/>
              </a:spcBef>
            </a:pPr>
            <a:r>
              <a:rPr sz="1800" spc="-20" dirty="0">
                <a:latin typeface="Carlito"/>
                <a:cs typeface="Carlito"/>
              </a:rPr>
              <a:t>Sanjaya, </a:t>
            </a:r>
            <a:r>
              <a:rPr sz="1800" spc="-10" dirty="0">
                <a:latin typeface="Carlito"/>
                <a:cs typeface="Carlito"/>
              </a:rPr>
              <a:t>et.al.2011</a:t>
            </a:r>
            <a:endParaRPr sz="1800">
              <a:latin typeface="Carlito"/>
              <a:cs typeface="Carlito"/>
            </a:endParaRPr>
          </a:p>
          <a:p>
            <a:pPr marL="12700" marR="5080">
              <a:lnSpc>
                <a:spcPct val="105000"/>
              </a:lnSpc>
              <a:spcBef>
                <a:spcPts val="280"/>
              </a:spcBef>
            </a:pPr>
            <a:r>
              <a:rPr sz="800" spc="-20" dirty="0">
                <a:solidFill>
                  <a:srgbClr val="438085"/>
                </a:solidFill>
                <a:latin typeface="Arial"/>
                <a:cs typeface="Arial"/>
              </a:rPr>
              <a:t>telah </a:t>
            </a:r>
            <a:r>
              <a:rPr sz="800" spc="-15" dirty="0">
                <a:solidFill>
                  <a:srgbClr val="438085"/>
                </a:solidFill>
                <a:latin typeface="Arial"/>
                <a:cs typeface="Arial"/>
              </a:rPr>
              <a:t>disampaikan pada National Conference </a:t>
            </a:r>
            <a:r>
              <a:rPr sz="800" spc="-10" dirty="0">
                <a:solidFill>
                  <a:srgbClr val="438085"/>
                </a:solidFill>
                <a:latin typeface="Arial"/>
                <a:cs typeface="Arial"/>
              </a:rPr>
              <a:t>of SEANUTS, </a:t>
            </a:r>
            <a:r>
              <a:rPr sz="800" spc="-15" dirty="0">
                <a:solidFill>
                  <a:srgbClr val="438085"/>
                </a:solidFill>
                <a:latin typeface="Arial"/>
                <a:cs typeface="Arial"/>
              </a:rPr>
              <a:t>Jakarta </a:t>
            </a:r>
            <a:r>
              <a:rPr sz="800" spc="-5" dirty="0">
                <a:solidFill>
                  <a:srgbClr val="438085"/>
                </a:solidFill>
                <a:latin typeface="Arial"/>
                <a:cs typeface="Arial"/>
              </a:rPr>
              <a:t>14 </a:t>
            </a:r>
            <a:r>
              <a:rPr sz="800" spc="-15" dirty="0">
                <a:solidFill>
                  <a:srgbClr val="438085"/>
                </a:solidFill>
                <a:latin typeface="Arial"/>
                <a:cs typeface="Arial"/>
              </a:rPr>
              <a:t>Nov  </a:t>
            </a:r>
            <a:r>
              <a:rPr sz="800" spc="-10" dirty="0">
                <a:solidFill>
                  <a:srgbClr val="438085"/>
                </a:solidFill>
                <a:latin typeface="Arial"/>
                <a:cs typeface="Arial"/>
              </a:rPr>
              <a:t>2012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472497" y="5761227"/>
            <a:ext cx="2857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80" dirty="0">
                <a:latin typeface="Trebuchet MS"/>
                <a:cs typeface="Trebuchet MS"/>
              </a:rPr>
              <a:t>0</a:t>
            </a:r>
            <a:r>
              <a:rPr sz="1600" b="1" spc="-12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0165" y="4261611"/>
            <a:ext cx="38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10</a:t>
            </a:r>
            <a:r>
              <a:rPr sz="1600" b="1" spc="-19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60165" y="3514851"/>
            <a:ext cx="38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15</a:t>
            </a:r>
            <a:r>
              <a:rPr sz="1600" b="1" spc="-19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360165" y="2768091"/>
            <a:ext cx="38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20</a:t>
            </a:r>
            <a:r>
              <a:rPr sz="1600" b="1" spc="-19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60165" y="2018283"/>
            <a:ext cx="38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25</a:t>
            </a:r>
            <a:r>
              <a:rPr sz="1600" b="1" spc="-19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60165" y="1271523"/>
            <a:ext cx="386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0" dirty="0">
                <a:latin typeface="Trebuchet MS"/>
                <a:cs typeface="Trebuchet MS"/>
              </a:rPr>
              <a:t>30</a:t>
            </a:r>
            <a:r>
              <a:rPr sz="1600" b="1" spc="-190" dirty="0">
                <a:latin typeface="Trebuchet MS"/>
                <a:cs typeface="Trebuchet MS"/>
              </a:rPr>
              <a:t>.</a:t>
            </a:r>
            <a:r>
              <a:rPr sz="1600" b="1" spc="-130" dirty="0">
                <a:latin typeface="Trebuchet MS"/>
                <a:cs typeface="Trebuchet MS"/>
              </a:rPr>
              <a:t>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52340" y="6023355"/>
            <a:ext cx="12509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75" dirty="0">
                <a:latin typeface="Trebuchet MS"/>
                <a:cs typeface="Trebuchet MS"/>
              </a:rPr>
              <a:t>Sangat</a:t>
            </a:r>
            <a:r>
              <a:rPr sz="1600" b="1" spc="-260" dirty="0">
                <a:latin typeface="Trebuchet MS"/>
                <a:cs typeface="Trebuchet MS"/>
              </a:rPr>
              <a:t> </a:t>
            </a:r>
            <a:r>
              <a:rPr sz="1600" b="1" spc="-110" dirty="0">
                <a:latin typeface="Trebuchet MS"/>
                <a:cs typeface="Trebuchet MS"/>
              </a:rPr>
              <a:t>Pendek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488684" y="6023355"/>
            <a:ext cx="6483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35" dirty="0">
                <a:latin typeface="Trebuchet MS"/>
                <a:cs typeface="Trebuchet MS"/>
              </a:rPr>
              <a:t>P</a:t>
            </a:r>
            <a:r>
              <a:rPr sz="1600" b="1" spc="-105" dirty="0">
                <a:latin typeface="Trebuchet MS"/>
                <a:cs typeface="Trebuchet MS"/>
              </a:rPr>
              <a:t>e</a:t>
            </a:r>
            <a:r>
              <a:rPr sz="1600" b="1" spc="-100" dirty="0">
                <a:latin typeface="Trebuchet MS"/>
                <a:cs typeface="Trebuchet MS"/>
              </a:rPr>
              <a:t>n</a:t>
            </a:r>
            <a:r>
              <a:rPr sz="1600" b="1" spc="-65" dirty="0">
                <a:latin typeface="Trebuchet MS"/>
                <a:cs typeface="Trebuchet MS"/>
              </a:rPr>
              <a:t>d</a:t>
            </a:r>
            <a:r>
              <a:rPr sz="1600" b="1" spc="-140" dirty="0">
                <a:latin typeface="Trebuchet MS"/>
                <a:cs typeface="Trebuchet MS"/>
              </a:rPr>
              <a:t>e</a:t>
            </a:r>
            <a:r>
              <a:rPr sz="1600" b="1" spc="-110" dirty="0">
                <a:latin typeface="Trebuchet MS"/>
                <a:cs typeface="Trebuchet MS"/>
              </a:rPr>
              <a:t>k</a:t>
            </a:r>
            <a:endParaRPr sz="160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7650480" y="3593591"/>
            <a:ext cx="113030" cy="433070"/>
            <a:chOff x="7650480" y="3593591"/>
            <a:chExt cx="113030" cy="433070"/>
          </a:xfrm>
        </p:grpSpPr>
        <p:sp>
          <p:nvSpPr>
            <p:cNvPr id="30" name="object 30"/>
            <p:cNvSpPr/>
            <p:nvPr/>
          </p:nvSpPr>
          <p:spPr>
            <a:xfrm>
              <a:off x="7650480" y="3593591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112775" y="0"/>
                  </a:moveTo>
                  <a:lnTo>
                    <a:pt x="0" y="0"/>
                  </a:lnTo>
                  <a:lnTo>
                    <a:pt x="0" y="112777"/>
                  </a:lnTo>
                  <a:lnTo>
                    <a:pt x="112775" y="11277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50480" y="3913631"/>
              <a:ext cx="113030" cy="113030"/>
            </a:xfrm>
            <a:custGeom>
              <a:avLst/>
              <a:gdLst/>
              <a:ahLst/>
              <a:cxnLst/>
              <a:rect l="l" t="t" r="r" b="b"/>
              <a:pathLst>
                <a:path w="113029" h="113029">
                  <a:moveTo>
                    <a:pt x="112775" y="0"/>
                  </a:moveTo>
                  <a:lnTo>
                    <a:pt x="0" y="0"/>
                  </a:lnTo>
                  <a:lnTo>
                    <a:pt x="0" y="112777"/>
                  </a:lnTo>
                  <a:lnTo>
                    <a:pt x="112775" y="112777"/>
                  </a:lnTo>
                  <a:lnTo>
                    <a:pt x="112775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7804531" y="3405124"/>
            <a:ext cx="907415" cy="65976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1600" b="1" spc="-145" dirty="0">
                <a:latin typeface="Trebuchet MS"/>
                <a:cs typeface="Trebuchet MS"/>
              </a:rPr>
              <a:t>0,5 </a:t>
            </a:r>
            <a:r>
              <a:rPr sz="1600" b="1" spc="-100" dirty="0">
                <a:latin typeface="Trebuchet MS"/>
                <a:cs typeface="Trebuchet MS"/>
              </a:rPr>
              <a:t>- </a:t>
            </a:r>
            <a:r>
              <a:rPr sz="1600" b="1" spc="-145" dirty="0">
                <a:latin typeface="Trebuchet MS"/>
                <a:cs typeface="Trebuchet MS"/>
              </a:rPr>
              <a:t>1,9</a:t>
            </a:r>
            <a:r>
              <a:rPr sz="1600" b="1" spc="-305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th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b="1" spc="-130" dirty="0">
                <a:latin typeface="Trebuchet MS"/>
                <a:cs typeface="Trebuchet MS"/>
              </a:rPr>
              <a:t>2 </a:t>
            </a:r>
            <a:r>
              <a:rPr sz="1600" b="1" spc="-100" dirty="0">
                <a:latin typeface="Trebuchet MS"/>
                <a:cs typeface="Trebuchet MS"/>
              </a:rPr>
              <a:t>- </a:t>
            </a:r>
            <a:r>
              <a:rPr sz="1600" b="1" spc="-150" dirty="0">
                <a:latin typeface="Trebuchet MS"/>
                <a:cs typeface="Trebuchet MS"/>
              </a:rPr>
              <a:t>4,9</a:t>
            </a:r>
            <a:r>
              <a:rPr sz="1600" b="1" spc="-229" dirty="0">
                <a:latin typeface="Trebuchet MS"/>
                <a:cs typeface="Trebuchet MS"/>
              </a:rPr>
              <a:t> </a:t>
            </a:r>
            <a:r>
              <a:rPr sz="1600" b="1" spc="-95" dirty="0">
                <a:latin typeface="Trebuchet MS"/>
                <a:cs typeface="Trebuchet MS"/>
              </a:rPr>
              <a:t>th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390635" y="6391147"/>
            <a:ext cx="2203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Verdana"/>
                <a:cs typeface="Verdana"/>
              </a:rPr>
              <a:t>23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6037" y="5671311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2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6037" y="5073903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2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037" y="4476496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>
                <a:moveTo>
                  <a:pt x="0" y="0"/>
                </a:moveTo>
                <a:lnTo>
                  <a:pt x="551688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33067" y="4476496"/>
            <a:ext cx="4559935" cy="0"/>
          </a:xfrm>
          <a:custGeom>
            <a:avLst/>
            <a:gdLst/>
            <a:ahLst/>
            <a:cxnLst/>
            <a:rect l="l" t="t" r="r" b="b"/>
            <a:pathLst>
              <a:path w="4559935">
                <a:moveTo>
                  <a:pt x="0" y="0"/>
                </a:moveTo>
                <a:lnTo>
                  <a:pt x="4559812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6037" y="3882135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2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796037" y="3282378"/>
            <a:ext cx="5196840" cy="8255"/>
            <a:chOff x="796037" y="3282378"/>
            <a:chExt cx="5196840" cy="8255"/>
          </a:xfrm>
        </p:grpSpPr>
        <p:sp>
          <p:nvSpPr>
            <p:cNvPr id="8" name="object 8"/>
            <p:cNvSpPr/>
            <p:nvPr/>
          </p:nvSpPr>
          <p:spPr>
            <a:xfrm>
              <a:off x="796037" y="3287363"/>
              <a:ext cx="5196840" cy="1905"/>
            </a:xfrm>
            <a:custGeom>
              <a:avLst/>
              <a:gdLst/>
              <a:ahLst/>
              <a:cxnLst/>
              <a:rect l="l" t="t" r="r" b="b"/>
              <a:pathLst>
                <a:path w="5196840" h="1904">
                  <a:moveTo>
                    <a:pt x="0" y="1587"/>
                  </a:moveTo>
                  <a:lnTo>
                    <a:pt x="5196842" y="1587"/>
                  </a:lnTo>
                </a:path>
                <a:path w="5196840" h="1904">
                  <a:moveTo>
                    <a:pt x="0" y="0"/>
                  </a:moveTo>
                  <a:lnTo>
                    <a:pt x="5196842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96037" y="3283965"/>
              <a:ext cx="5196840" cy="0"/>
            </a:xfrm>
            <a:custGeom>
              <a:avLst/>
              <a:gdLst/>
              <a:ahLst/>
              <a:cxnLst/>
              <a:rect l="l" t="t" r="r" b="b"/>
              <a:pathLst>
                <a:path w="5196840">
                  <a:moveTo>
                    <a:pt x="0" y="0"/>
                  </a:moveTo>
                  <a:lnTo>
                    <a:pt x="5196842" y="0"/>
                  </a:lnTo>
                </a:path>
              </a:pathLst>
            </a:custGeom>
            <a:ln w="3175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96037" y="2687320"/>
            <a:ext cx="5196840" cy="0"/>
          </a:xfrm>
          <a:custGeom>
            <a:avLst/>
            <a:gdLst/>
            <a:ahLst/>
            <a:cxnLst/>
            <a:rect l="l" t="t" r="r" b="b"/>
            <a:pathLst>
              <a:path w="5196840">
                <a:moveTo>
                  <a:pt x="0" y="0"/>
                </a:moveTo>
                <a:lnTo>
                  <a:pt x="5196842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754698" y="1490789"/>
            <a:ext cx="5243195" cy="4222115"/>
            <a:chOff x="754698" y="1490789"/>
            <a:chExt cx="5243195" cy="4222115"/>
          </a:xfrm>
        </p:grpSpPr>
        <p:sp>
          <p:nvSpPr>
            <p:cNvPr id="12" name="object 12"/>
            <p:cNvSpPr/>
            <p:nvPr/>
          </p:nvSpPr>
          <p:spPr>
            <a:xfrm>
              <a:off x="759461" y="1495552"/>
              <a:ext cx="5233670" cy="4212590"/>
            </a:xfrm>
            <a:custGeom>
              <a:avLst/>
              <a:gdLst/>
              <a:ahLst/>
              <a:cxnLst/>
              <a:rect l="l" t="t" r="r" b="b"/>
              <a:pathLst>
                <a:path w="5233670" h="4212590">
                  <a:moveTo>
                    <a:pt x="36575" y="597408"/>
                  </a:moveTo>
                  <a:lnTo>
                    <a:pt x="5233422" y="597408"/>
                  </a:lnTo>
                </a:path>
                <a:path w="5233670" h="4212590">
                  <a:moveTo>
                    <a:pt x="36575" y="4175762"/>
                  </a:moveTo>
                  <a:lnTo>
                    <a:pt x="36575" y="0"/>
                  </a:lnTo>
                </a:path>
                <a:path w="5233670" h="4212590">
                  <a:moveTo>
                    <a:pt x="0" y="4175762"/>
                  </a:moveTo>
                  <a:lnTo>
                    <a:pt x="36575" y="4175762"/>
                  </a:lnTo>
                </a:path>
                <a:path w="5233670" h="4212590">
                  <a:moveTo>
                    <a:pt x="0" y="3578352"/>
                  </a:moveTo>
                  <a:lnTo>
                    <a:pt x="36575" y="3578352"/>
                  </a:lnTo>
                </a:path>
                <a:path w="5233670" h="4212590">
                  <a:moveTo>
                    <a:pt x="0" y="2980941"/>
                  </a:moveTo>
                  <a:lnTo>
                    <a:pt x="36575" y="2980941"/>
                  </a:lnTo>
                </a:path>
                <a:path w="5233670" h="4212590">
                  <a:moveTo>
                    <a:pt x="0" y="2386581"/>
                  </a:moveTo>
                  <a:lnTo>
                    <a:pt x="36575" y="2386581"/>
                  </a:lnTo>
                </a:path>
                <a:path w="5233670" h="4212590">
                  <a:moveTo>
                    <a:pt x="0" y="1789181"/>
                  </a:moveTo>
                  <a:lnTo>
                    <a:pt x="36575" y="1789181"/>
                  </a:lnTo>
                </a:path>
                <a:path w="5233670" h="4212590">
                  <a:moveTo>
                    <a:pt x="0" y="1191770"/>
                  </a:moveTo>
                  <a:lnTo>
                    <a:pt x="36575" y="1191770"/>
                  </a:lnTo>
                </a:path>
                <a:path w="5233670" h="4212590">
                  <a:moveTo>
                    <a:pt x="0" y="597408"/>
                  </a:moveTo>
                  <a:lnTo>
                    <a:pt x="36575" y="597408"/>
                  </a:lnTo>
                </a:path>
                <a:path w="5233670" h="4212590">
                  <a:moveTo>
                    <a:pt x="36575" y="4175762"/>
                  </a:moveTo>
                  <a:lnTo>
                    <a:pt x="5233422" y="4175762"/>
                  </a:lnTo>
                </a:path>
                <a:path w="5233670" h="4212590">
                  <a:moveTo>
                    <a:pt x="36575" y="4175762"/>
                  </a:moveTo>
                  <a:lnTo>
                    <a:pt x="36575" y="4212342"/>
                  </a:lnTo>
                </a:path>
                <a:path w="5233670" h="4212590">
                  <a:moveTo>
                    <a:pt x="435863" y="4175762"/>
                  </a:moveTo>
                  <a:lnTo>
                    <a:pt x="435863" y="4212342"/>
                  </a:lnTo>
                </a:path>
                <a:path w="5233670" h="4212590">
                  <a:moveTo>
                    <a:pt x="835151" y="4175762"/>
                  </a:moveTo>
                  <a:lnTo>
                    <a:pt x="835151" y="4212342"/>
                  </a:lnTo>
                </a:path>
                <a:path w="5233670" h="4212590">
                  <a:moveTo>
                    <a:pt x="1234440" y="4175762"/>
                  </a:moveTo>
                  <a:lnTo>
                    <a:pt x="1234440" y="4212342"/>
                  </a:lnTo>
                </a:path>
                <a:path w="5233670" h="4212590">
                  <a:moveTo>
                    <a:pt x="1633730" y="4175762"/>
                  </a:moveTo>
                  <a:lnTo>
                    <a:pt x="1633730" y="4212342"/>
                  </a:lnTo>
                </a:path>
                <a:path w="5233670" h="4212590">
                  <a:moveTo>
                    <a:pt x="2033011" y="4175762"/>
                  </a:moveTo>
                  <a:lnTo>
                    <a:pt x="2033011" y="4212342"/>
                  </a:lnTo>
                </a:path>
                <a:path w="5233670" h="4212590">
                  <a:moveTo>
                    <a:pt x="2435351" y="4175762"/>
                  </a:moveTo>
                  <a:lnTo>
                    <a:pt x="2435351" y="4212342"/>
                  </a:lnTo>
                </a:path>
                <a:path w="5233670" h="4212590">
                  <a:moveTo>
                    <a:pt x="2834641" y="4175762"/>
                  </a:moveTo>
                  <a:lnTo>
                    <a:pt x="2834641" y="4212342"/>
                  </a:lnTo>
                </a:path>
                <a:path w="5233670" h="4212590">
                  <a:moveTo>
                    <a:pt x="3233931" y="4175762"/>
                  </a:moveTo>
                  <a:lnTo>
                    <a:pt x="3233931" y="4212342"/>
                  </a:lnTo>
                </a:path>
                <a:path w="5233670" h="4212590">
                  <a:moveTo>
                    <a:pt x="3633222" y="4175762"/>
                  </a:moveTo>
                  <a:lnTo>
                    <a:pt x="3633222" y="4212342"/>
                  </a:lnTo>
                </a:path>
                <a:path w="5233670" h="4212590">
                  <a:moveTo>
                    <a:pt x="4032502" y="4175762"/>
                  </a:moveTo>
                  <a:lnTo>
                    <a:pt x="4032502" y="4212342"/>
                  </a:lnTo>
                </a:path>
                <a:path w="5233670" h="4212590">
                  <a:moveTo>
                    <a:pt x="4431792" y="4175762"/>
                  </a:moveTo>
                  <a:lnTo>
                    <a:pt x="4431792" y="4212342"/>
                  </a:lnTo>
                </a:path>
                <a:path w="5233670" h="4212590">
                  <a:moveTo>
                    <a:pt x="4834132" y="4175762"/>
                  </a:moveTo>
                  <a:lnTo>
                    <a:pt x="4834132" y="4212342"/>
                  </a:lnTo>
                </a:path>
                <a:path w="5233670" h="4212590">
                  <a:moveTo>
                    <a:pt x="5233422" y="4175762"/>
                  </a:moveTo>
                  <a:lnTo>
                    <a:pt x="5233422" y="4212342"/>
                  </a:lnTo>
                </a:path>
              </a:pathLst>
            </a:custGeom>
            <a:ln w="9144">
              <a:solidFill>
                <a:srgbClr val="88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95681" y="2435860"/>
              <a:ext cx="4798060" cy="2786380"/>
            </a:xfrm>
            <a:custGeom>
              <a:avLst/>
              <a:gdLst/>
              <a:ahLst/>
              <a:cxnLst/>
              <a:rect l="l" t="t" r="r" b="b"/>
              <a:pathLst>
                <a:path w="4798060" h="2786379">
                  <a:moveTo>
                    <a:pt x="0" y="2785871"/>
                  </a:moveTo>
                  <a:lnTo>
                    <a:pt x="399288" y="2212851"/>
                  </a:lnTo>
                  <a:lnTo>
                    <a:pt x="798576" y="1773941"/>
                  </a:lnTo>
                  <a:lnTo>
                    <a:pt x="1197860" y="1438660"/>
                  </a:lnTo>
                  <a:lnTo>
                    <a:pt x="1597150" y="1216150"/>
                  </a:lnTo>
                  <a:lnTo>
                    <a:pt x="1996441" y="1011940"/>
                  </a:lnTo>
                  <a:lnTo>
                    <a:pt x="2398781" y="859536"/>
                  </a:lnTo>
                  <a:lnTo>
                    <a:pt x="2798061" y="688847"/>
                  </a:lnTo>
                  <a:lnTo>
                    <a:pt x="3197351" y="566927"/>
                  </a:lnTo>
                  <a:lnTo>
                    <a:pt x="3596642" y="399288"/>
                  </a:lnTo>
                  <a:lnTo>
                    <a:pt x="3995932" y="219455"/>
                  </a:lnTo>
                  <a:lnTo>
                    <a:pt x="4398262" y="100583"/>
                  </a:lnTo>
                  <a:lnTo>
                    <a:pt x="4797552" y="0"/>
                  </a:lnTo>
                </a:path>
              </a:pathLst>
            </a:custGeom>
            <a:ln w="304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6913" y="5172963"/>
              <a:ext cx="94486" cy="94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46200" y="4599940"/>
              <a:ext cx="94486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45487" y="4164075"/>
              <a:ext cx="94487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147823" y="3825747"/>
              <a:ext cx="94487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47112" y="3606292"/>
              <a:ext cx="94487" cy="9448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946400" y="3399029"/>
              <a:ext cx="94487" cy="9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45687" y="3246629"/>
              <a:ext cx="94486" cy="9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44975" y="3078988"/>
              <a:ext cx="94487" cy="9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147311" y="2957068"/>
              <a:ext cx="94486" cy="944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546599" y="2786380"/>
              <a:ext cx="94486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945887" y="2609596"/>
              <a:ext cx="94486" cy="944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45175" y="2487677"/>
              <a:ext cx="94487" cy="9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44463" y="2387093"/>
              <a:ext cx="94487" cy="9448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95681" y="2292604"/>
              <a:ext cx="4798060" cy="2889885"/>
            </a:xfrm>
            <a:custGeom>
              <a:avLst/>
              <a:gdLst/>
              <a:ahLst/>
              <a:cxnLst/>
              <a:rect l="l" t="t" r="r" b="b"/>
              <a:pathLst>
                <a:path w="4798060" h="2889885">
                  <a:moveTo>
                    <a:pt x="0" y="2889501"/>
                  </a:moveTo>
                  <a:lnTo>
                    <a:pt x="399288" y="2218941"/>
                  </a:lnTo>
                  <a:lnTo>
                    <a:pt x="798576" y="1807461"/>
                  </a:lnTo>
                  <a:lnTo>
                    <a:pt x="1197860" y="1508760"/>
                  </a:lnTo>
                  <a:lnTo>
                    <a:pt x="1597150" y="1234440"/>
                  </a:lnTo>
                  <a:lnTo>
                    <a:pt x="1996441" y="1039370"/>
                  </a:lnTo>
                  <a:lnTo>
                    <a:pt x="2398781" y="880872"/>
                  </a:lnTo>
                  <a:lnTo>
                    <a:pt x="2798061" y="704088"/>
                  </a:lnTo>
                  <a:lnTo>
                    <a:pt x="3197351" y="542544"/>
                  </a:lnTo>
                  <a:lnTo>
                    <a:pt x="3596642" y="451103"/>
                  </a:lnTo>
                  <a:lnTo>
                    <a:pt x="3995932" y="249936"/>
                  </a:lnTo>
                  <a:lnTo>
                    <a:pt x="4398262" y="124968"/>
                  </a:lnTo>
                  <a:lnTo>
                    <a:pt x="4797552" y="0"/>
                  </a:lnTo>
                </a:path>
              </a:pathLst>
            </a:custGeom>
            <a:ln w="3048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48437" y="513486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2"/>
                  </a:lnTo>
                  <a:lnTo>
                    <a:pt x="85342" y="85342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8437" y="5134863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3"/>
                  </a:lnTo>
                  <a:lnTo>
                    <a:pt x="0" y="853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47723" y="44673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2"/>
                  </a:lnTo>
                  <a:lnTo>
                    <a:pt x="85342" y="85342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7723" y="44673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3"/>
                  </a:lnTo>
                  <a:lnTo>
                    <a:pt x="0" y="853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7012" y="405282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2"/>
                  </a:lnTo>
                  <a:lnTo>
                    <a:pt x="85342" y="85342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747012" y="405282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3"/>
                  </a:lnTo>
                  <a:lnTo>
                    <a:pt x="0" y="853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149348" y="375411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3"/>
                  </a:lnTo>
                  <a:lnTo>
                    <a:pt x="85342" y="85343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149348" y="3754119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548635" y="348284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2" y="85344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48635" y="3482847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47923" y="328777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2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2" y="85344"/>
                  </a:lnTo>
                  <a:lnTo>
                    <a:pt x="85342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47923" y="328777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3" y="0"/>
                  </a:lnTo>
                  <a:lnTo>
                    <a:pt x="85343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47212" y="312928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47212" y="3129280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46500" y="294944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746500" y="294944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148836" y="27909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148836" y="279095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48123" y="269951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48123" y="2699512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947411" y="249834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47411" y="2498344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46699" y="237337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46699" y="237337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745987" y="224840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4"/>
                  </a:lnTo>
                  <a:lnTo>
                    <a:pt x="85344" y="85344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745987" y="2248408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4"/>
                  </a:lnTo>
                  <a:lnTo>
                    <a:pt x="0" y="85344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438608" y="5572251"/>
            <a:ext cx="26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45</a:t>
            </a:r>
            <a:r>
              <a:rPr sz="1000" spc="-3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38608" y="4974844"/>
            <a:ext cx="26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50</a:t>
            </a:r>
            <a:r>
              <a:rPr sz="1000" spc="-3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38608" y="4377435"/>
            <a:ext cx="26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55</a:t>
            </a:r>
            <a:r>
              <a:rPr sz="1000" spc="-3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38608" y="3780027"/>
            <a:ext cx="26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60</a:t>
            </a:r>
            <a:r>
              <a:rPr sz="1000" spc="-3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38608" y="3182619"/>
            <a:ext cx="2616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5" dirty="0">
                <a:latin typeface="Arial"/>
                <a:cs typeface="Arial"/>
              </a:rPr>
              <a:t>65</a:t>
            </a:r>
            <a:r>
              <a:rPr sz="1000" spc="-30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38608" y="2588259"/>
            <a:ext cx="263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Arial"/>
                <a:cs typeface="Arial"/>
              </a:rPr>
              <a:t>70</a:t>
            </a:r>
            <a:r>
              <a:rPr sz="1000" spc="-2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38608" y="1990851"/>
            <a:ext cx="263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Arial"/>
                <a:cs typeface="Arial"/>
              </a:rPr>
              <a:t>75</a:t>
            </a:r>
            <a:r>
              <a:rPr sz="1000" spc="-2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47013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47216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747139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147061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546857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4</a:t>
            </a:r>
            <a:endParaRPr sz="10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2946780" y="5715507"/>
            <a:ext cx="965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048000" y="5703315"/>
            <a:ext cx="2499360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0">
              <a:lnSpc>
                <a:spcPts val="1050"/>
              </a:lnSpc>
              <a:spcBef>
                <a:spcPts val="100"/>
              </a:spcBef>
              <a:tabLst>
                <a:tab pos="710565" algn="l"/>
                <a:tab pos="1110615" algn="l"/>
                <a:tab pos="1510665" algn="l"/>
                <a:tab pos="1875155" algn="l"/>
                <a:tab pos="2275205" algn="l"/>
              </a:tabLst>
            </a:pPr>
            <a:r>
              <a:rPr sz="1000" dirty="0">
                <a:latin typeface="Arial"/>
                <a:cs typeface="Arial"/>
              </a:rPr>
              <a:t>6	7	8	9	</a:t>
            </a:r>
            <a:r>
              <a:rPr sz="1000" spc="-10" dirty="0">
                <a:latin typeface="Arial"/>
                <a:cs typeface="Arial"/>
              </a:rPr>
              <a:t>10	</a:t>
            </a:r>
            <a:r>
              <a:rPr sz="1000" spc="-15" dirty="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2730"/>
              </a:lnSpc>
              <a:tabLst>
                <a:tab pos="865505" algn="l"/>
              </a:tabLst>
            </a:pPr>
            <a:r>
              <a:rPr sz="2400" b="1" spc="-135" dirty="0">
                <a:latin typeface="Trebuchet MS"/>
                <a:cs typeface="Trebuchet MS"/>
              </a:rPr>
              <a:t>Umur	</a:t>
            </a:r>
            <a:r>
              <a:rPr sz="2400" b="1" spc="-70" dirty="0">
                <a:latin typeface="Trebuchet MS"/>
                <a:cs typeface="Trebuchet MS"/>
              </a:rPr>
              <a:t>anak</a:t>
            </a:r>
            <a:r>
              <a:rPr sz="2400" b="1" spc="-320" dirty="0">
                <a:latin typeface="Trebuchet MS"/>
                <a:cs typeface="Trebuchet MS"/>
              </a:rPr>
              <a:t> </a:t>
            </a:r>
            <a:r>
              <a:rPr sz="2400" b="1" spc="-105" dirty="0">
                <a:latin typeface="Trebuchet MS"/>
                <a:cs typeface="Trebuchet MS"/>
              </a:rPr>
              <a:t>(bulan)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5711697" y="5715507"/>
            <a:ext cx="1638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5" dirty="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88058" y="2216069"/>
            <a:ext cx="320675" cy="27654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</a:pPr>
            <a:r>
              <a:rPr sz="2000" b="1" spc="-100" dirty="0">
                <a:latin typeface="Trebuchet MS"/>
                <a:cs typeface="Trebuchet MS"/>
              </a:rPr>
              <a:t>Panjang </a:t>
            </a:r>
            <a:r>
              <a:rPr sz="2000" b="1" spc="-70" dirty="0">
                <a:latin typeface="Trebuchet MS"/>
                <a:cs typeface="Trebuchet MS"/>
              </a:rPr>
              <a:t>Badan </a:t>
            </a:r>
            <a:r>
              <a:rPr sz="2000" b="1" spc="-40" dirty="0">
                <a:latin typeface="Trebuchet MS"/>
                <a:cs typeface="Trebuchet MS"/>
              </a:rPr>
              <a:t>Anak</a:t>
            </a:r>
            <a:r>
              <a:rPr sz="2000" b="1" spc="-445" dirty="0">
                <a:latin typeface="Trebuchet MS"/>
                <a:cs typeface="Trebuchet MS"/>
              </a:rPr>
              <a:t> </a:t>
            </a:r>
            <a:r>
              <a:rPr sz="2000" b="1" spc="-110" dirty="0">
                <a:latin typeface="Trebuchet MS"/>
                <a:cs typeface="Trebuchet MS"/>
              </a:rPr>
              <a:t>(cm)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title"/>
          </p:nvPr>
        </p:nvSpPr>
        <p:spPr>
          <a:xfrm>
            <a:off x="796037" y="622298"/>
            <a:ext cx="6923405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pc="-150" dirty="0">
                <a:solidFill>
                  <a:srgbClr val="000000"/>
                </a:solidFill>
                <a:latin typeface="Trebuchet MS"/>
                <a:cs typeface="Trebuchet MS"/>
              </a:rPr>
              <a:t>Perkembangan </a:t>
            </a:r>
            <a:r>
              <a:rPr spc="-90" dirty="0">
                <a:solidFill>
                  <a:srgbClr val="000000"/>
                </a:solidFill>
                <a:latin typeface="Trebuchet MS"/>
                <a:cs typeface="Trebuchet MS"/>
              </a:rPr>
              <a:t>PB </a:t>
            </a:r>
            <a:r>
              <a:rPr spc="-45" dirty="0">
                <a:solidFill>
                  <a:srgbClr val="000000"/>
                </a:solidFill>
                <a:latin typeface="Trebuchet MS"/>
                <a:cs typeface="Trebuchet MS"/>
              </a:rPr>
              <a:t>Anak</a:t>
            </a:r>
            <a:r>
              <a:rPr spc="-5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140" dirty="0">
                <a:solidFill>
                  <a:srgbClr val="000000"/>
                </a:solidFill>
                <a:latin typeface="Trebuchet MS"/>
                <a:cs typeface="Trebuchet MS"/>
              </a:rPr>
              <a:t>Berdasarkan</a:t>
            </a:r>
          </a:p>
          <a:p>
            <a:pPr marR="40005" algn="r">
              <a:lnSpc>
                <a:spcPct val="100000"/>
              </a:lnSpc>
              <a:spcBef>
                <a:spcPts val="120"/>
              </a:spcBef>
              <a:tabLst>
                <a:tab pos="2260600" algn="l"/>
              </a:tabLst>
            </a:pPr>
            <a:r>
              <a:rPr u="heavy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	</a:t>
            </a:r>
            <a:r>
              <a:rPr u="heavy" spc="-5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TB</a:t>
            </a:r>
            <a:r>
              <a:rPr u="heavy" spc="-229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-7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Ibu</a:t>
            </a:r>
            <a:r>
              <a:rPr u="heavy" spc="-220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-110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&lt;150</a:t>
            </a:r>
            <a:r>
              <a:rPr u="heavy" spc="-330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-12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cm</a:t>
            </a:r>
            <a:r>
              <a:rPr u="heavy" spc="-49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-7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dan</a:t>
            </a:r>
            <a:r>
              <a:rPr u="heavy" spc="-229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 </a:t>
            </a:r>
            <a:r>
              <a:rPr u="heavy" spc="25" dirty="0">
                <a:solidFill>
                  <a:srgbClr val="000000"/>
                </a:solidFill>
                <a:uFill>
                  <a:solidFill>
                    <a:srgbClr val="888888"/>
                  </a:solidFill>
                </a:uFill>
                <a:latin typeface="Trebuchet MS"/>
                <a:cs typeface="Trebuchet MS"/>
              </a:rPr>
              <a:t>&gt;=150</a:t>
            </a:r>
            <a:r>
              <a:rPr spc="-3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pc="-250" dirty="0">
                <a:solidFill>
                  <a:srgbClr val="000000"/>
                </a:solidFill>
                <a:latin typeface="Trebuchet MS"/>
                <a:cs typeface="Trebuchet MS"/>
              </a:rPr>
              <a:t>cm</a:t>
            </a:r>
          </a:p>
        </p:txBody>
      </p:sp>
      <p:grpSp>
        <p:nvGrpSpPr>
          <p:cNvPr id="71" name="object 71"/>
          <p:cNvGrpSpPr/>
          <p:nvPr/>
        </p:nvGrpSpPr>
        <p:grpSpPr>
          <a:xfrm>
            <a:off x="5899911" y="3572764"/>
            <a:ext cx="243840" cy="734695"/>
            <a:chOff x="5899911" y="3572764"/>
            <a:chExt cx="243840" cy="734695"/>
          </a:xfrm>
        </p:grpSpPr>
        <p:sp>
          <p:nvSpPr>
            <p:cNvPr id="72" name="object 72"/>
            <p:cNvSpPr/>
            <p:nvPr/>
          </p:nvSpPr>
          <p:spPr>
            <a:xfrm>
              <a:off x="5899911" y="3572764"/>
              <a:ext cx="243838" cy="944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899911" y="4261611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39">
                  <a:moveTo>
                    <a:pt x="0" y="0"/>
                  </a:moveTo>
                  <a:lnTo>
                    <a:pt x="243840" y="0"/>
                  </a:lnTo>
                </a:path>
              </a:pathLst>
            </a:custGeom>
            <a:ln w="30480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5974587" y="4217416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85344" y="0"/>
                  </a:moveTo>
                  <a:lnTo>
                    <a:pt x="0" y="0"/>
                  </a:lnTo>
                  <a:lnTo>
                    <a:pt x="0" y="85342"/>
                  </a:lnTo>
                  <a:lnTo>
                    <a:pt x="85344" y="85342"/>
                  </a:lnTo>
                  <a:lnTo>
                    <a:pt x="85344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5974587" y="4217415"/>
              <a:ext cx="85725" cy="85725"/>
            </a:xfrm>
            <a:custGeom>
              <a:avLst/>
              <a:gdLst/>
              <a:ahLst/>
              <a:cxnLst/>
              <a:rect l="l" t="t" r="r" b="b"/>
              <a:pathLst>
                <a:path w="85725" h="85725">
                  <a:moveTo>
                    <a:pt x="0" y="0"/>
                  </a:moveTo>
                  <a:lnTo>
                    <a:pt x="85344" y="0"/>
                  </a:lnTo>
                  <a:lnTo>
                    <a:pt x="85344" y="85343"/>
                  </a:lnTo>
                  <a:lnTo>
                    <a:pt x="0" y="85343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E6E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6" name="object 76"/>
          <p:cNvSpPr txBox="1"/>
          <p:nvPr/>
        </p:nvSpPr>
        <p:spPr>
          <a:xfrm>
            <a:off x="6158738" y="3431540"/>
            <a:ext cx="2784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rebuchet MS"/>
                <a:cs typeface="Trebuchet MS"/>
              </a:rPr>
              <a:t>PB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anak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dari</a:t>
            </a:r>
            <a:r>
              <a:rPr sz="1800" b="1" spc="-204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Ibu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95" dirty="0">
                <a:latin typeface="Trebuchet MS"/>
                <a:cs typeface="Trebuchet MS"/>
              </a:rPr>
              <a:t>TB</a:t>
            </a:r>
            <a:r>
              <a:rPr sz="1800" b="1" spc="-370" dirty="0">
                <a:latin typeface="Trebuchet MS"/>
                <a:cs typeface="Trebuchet MS"/>
              </a:rPr>
              <a:t> </a:t>
            </a:r>
            <a:r>
              <a:rPr sz="1800" b="1" spc="-35" dirty="0">
                <a:latin typeface="Trebuchet MS"/>
                <a:cs typeface="Trebuchet MS"/>
              </a:rPr>
              <a:t>&lt;150</a:t>
            </a:r>
            <a:r>
              <a:rPr sz="1800" b="1" spc="30" dirty="0">
                <a:latin typeface="Trebuchet MS"/>
                <a:cs typeface="Trebuchet MS"/>
              </a:rPr>
              <a:t> </a:t>
            </a:r>
            <a:r>
              <a:rPr sz="1800" b="1" spc="-165" dirty="0">
                <a:latin typeface="Trebuchet MS"/>
                <a:cs typeface="Trebuchet MS"/>
              </a:rPr>
              <a:t>cm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158738" y="4074667"/>
            <a:ext cx="2877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5" dirty="0">
                <a:latin typeface="Trebuchet MS"/>
                <a:cs typeface="Trebuchet MS"/>
              </a:rPr>
              <a:t>PB</a:t>
            </a:r>
            <a:r>
              <a:rPr sz="1800" b="1" spc="-235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anak</a:t>
            </a:r>
            <a:r>
              <a:rPr sz="1800" b="1" spc="-160" dirty="0">
                <a:latin typeface="Trebuchet MS"/>
                <a:cs typeface="Trebuchet MS"/>
              </a:rPr>
              <a:t> </a:t>
            </a:r>
            <a:r>
              <a:rPr sz="1800" b="1" spc="-70" dirty="0">
                <a:latin typeface="Trebuchet MS"/>
                <a:cs typeface="Trebuchet MS"/>
              </a:rPr>
              <a:t>dari</a:t>
            </a:r>
            <a:r>
              <a:rPr sz="1800" b="1" spc="-200" dirty="0">
                <a:latin typeface="Trebuchet MS"/>
                <a:cs typeface="Trebuchet MS"/>
              </a:rPr>
              <a:t> </a:t>
            </a:r>
            <a:r>
              <a:rPr sz="1800" b="1" spc="-60" dirty="0">
                <a:latin typeface="Trebuchet MS"/>
                <a:cs typeface="Trebuchet MS"/>
              </a:rPr>
              <a:t>Ibu</a:t>
            </a:r>
            <a:r>
              <a:rPr sz="1800" b="1" spc="-220" dirty="0">
                <a:latin typeface="Trebuchet MS"/>
                <a:cs typeface="Trebuchet MS"/>
              </a:rPr>
              <a:t> </a:t>
            </a:r>
            <a:r>
              <a:rPr sz="1800" b="1" spc="-55" dirty="0">
                <a:latin typeface="Trebuchet MS"/>
                <a:cs typeface="Trebuchet MS"/>
              </a:rPr>
              <a:t>TB&gt;=150</a:t>
            </a:r>
            <a:r>
              <a:rPr sz="1800" b="1" spc="-80" dirty="0">
                <a:latin typeface="Trebuchet MS"/>
                <a:cs typeface="Trebuchet MS"/>
              </a:rPr>
              <a:t> </a:t>
            </a:r>
            <a:r>
              <a:rPr sz="1800" b="1" spc="-165" dirty="0">
                <a:latin typeface="Trebuchet MS"/>
                <a:cs typeface="Trebuchet MS"/>
              </a:rPr>
              <a:t>cm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5867146" y="6421628"/>
            <a:ext cx="1857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55" dirty="0">
                <a:latin typeface="Trebuchet MS"/>
                <a:cs typeface="Trebuchet MS"/>
              </a:rPr>
              <a:t>Ernawati,etal.</a:t>
            </a:r>
            <a:r>
              <a:rPr sz="1800" b="1" i="1" spc="-235" dirty="0">
                <a:latin typeface="Trebuchet MS"/>
                <a:cs typeface="Trebuchet MS"/>
              </a:rPr>
              <a:t> </a:t>
            </a:r>
            <a:r>
              <a:rPr sz="1800" b="1" i="1" spc="-145" dirty="0">
                <a:latin typeface="Trebuchet MS"/>
                <a:cs typeface="Trebuchet MS"/>
              </a:rPr>
              <a:t>2012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38608" y="1372108"/>
            <a:ext cx="2635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30" dirty="0">
                <a:latin typeface="Arial"/>
                <a:cs typeface="Arial"/>
              </a:rPr>
              <a:t>80</a:t>
            </a:r>
            <a:r>
              <a:rPr sz="1000" spc="-25" dirty="0">
                <a:latin typeface="Arial"/>
                <a:cs typeface="Arial"/>
              </a:rPr>
              <a:t>.</a:t>
            </a:r>
            <a:r>
              <a:rPr sz="1000" dirty="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98827" y="1357298"/>
            <a:ext cx="6859387" cy="491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8240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latin typeface="Comic Sans MS" pitchFamily="66" charset="0"/>
              </a:rPr>
              <a:t>Motorik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kasar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meningkat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sangat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pesat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err="1" smtClean="0">
                <a:latin typeface="Comic Sans MS" pitchFamily="66" charset="0"/>
              </a:rPr>
              <a:t>Motorik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halus</a:t>
            </a:r>
            <a:r>
              <a:rPr lang="en-US" sz="2400" dirty="0" smtClean="0">
                <a:latin typeface="Comic Sans MS" pitchFamily="66" charset="0"/>
              </a:rPr>
              <a:t> &amp; </a:t>
            </a:r>
            <a:r>
              <a:rPr lang="en-US" sz="2400" dirty="0" err="1" smtClean="0">
                <a:latin typeface="Comic Sans MS" pitchFamily="66" charset="0"/>
              </a:rPr>
              <a:t>koordinasi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mata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tangan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mulai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berkembang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dirty="0" smtClean="0">
                <a:latin typeface="Comic Sans MS" pitchFamily="66" charset="0"/>
              </a:rPr>
              <a:t>Handedness: </a:t>
            </a:r>
            <a:endParaRPr lang="id-ID" sz="2400" dirty="0" smtClean="0">
              <a:latin typeface="Comic Sans MS" pitchFamily="66" charset="0"/>
            </a:endParaRPr>
          </a:p>
          <a:p>
            <a:pPr lvl="1"/>
            <a:r>
              <a:rPr lang="en-US" sz="2000" dirty="0" err="1" smtClean="0">
                <a:latin typeface="Comic Sans MS" pitchFamily="66" charset="0"/>
              </a:rPr>
              <a:t>kecenderungan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menggunakan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tangan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kanan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atau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kiri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mulai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usia</a:t>
            </a:r>
            <a:r>
              <a:rPr lang="en-US" sz="2000" dirty="0" smtClean="0">
                <a:latin typeface="Comic Sans MS" pitchFamily="66" charset="0"/>
                <a:sym typeface="Wingdings" pitchFamily="2" charset="2"/>
              </a:rPr>
              <a:t> 3 </a:t>
            </a:r>
            <a:r>
              <a:rPr lang="en-US" sz="2000" dirty="0" err="1" smtClean="0">
                <a:latin typeface="Comic Sans MS" pitchFamily="66" charset="0"/>
                <a:sym typeface="Wingdings" pitchFamily="2" charset="2"/>
              </a:rPr>
              <a:t>tahun</a:t>
            </a:r>
            <a:endParaRPr lang="en-US" sz="2000" dirty="0" smtClean="0">
              <a:latin typeface="Comic Sans MS" pitchFamily="66" charset="0"/>
              <a:sym typeface="Wingdings" pitchFamily="2" charset="2"/>
            </a:endParaRPr>
          </a:p>
          <a:p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Perkembangan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artistik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: 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2 </a:t>
            </a:r>
            <a:r>
              <a:rPr lang="en-US" sz="2000" dirty="0" err="1" smtClean="0">
                <a:latin typeface="Comic Sans MS" pitchFamily="66" charset="0"/>
              </a:rPr>
              <a:t>tahun</a:t>
            </a:r>
            <a:r>
              <a:rPr lang="en-US" sz="2000" dirty="0" smtClean="0">
                <a:latin typeface="Comic Sans MS" pitchFamily="66" charset="0"/>
              </a:rPr>
              <a:t>: scribble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3 </a:t>
            </a:r>
            <a:r>
              <a:rPr lang="en-US" sz="2000" dirty="0" err="1" smtClean="0">
                <a:latin typeface="Comic Sans MS" pitchFamily="66" charset="0"/>
              </a:rPr>
              <a:t>tahun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gambar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bentuk</a:t>
            </a:r>
            <a:r>
              <a:rPr lang="en-US" sz="2000" dirty="0" smtClean="0">
                <a:latin typeface="Comic Sans MS" pitchFamily="66" charset="0"/>
              </a:rPr>
              <a:t> (</a:t>
            </a:r>
            <a:r>
              <a:rPr lang="en-US" sz="2000" dirty="0" err="1" smtClean="0">
                <a:latin typeface="Comic Sans MS" pitchFamily="66" charset="0"/>
              </a:rPr>
              <a:t>dasar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ke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kompleks</a:t>
            </a:r>
            <a:r>
              <a:rPr lang="en-US" sz="2000" dirty="0" smtClean="0">
                <a:latin typeface="Comic Sans MS" pitchFamily="66" charset="0"/>
              </a:rPr>
              <a:t>)</a:t>
            </a:r>
          </a:p>
          <a:p>
            <a:pPr lvl="1"/>
            <a:r>
              <a:rPr lang="en-US" sz="2000" dirty="0" smtClean="0">
                <a:latin typeface="Comic Sans MS" pitchFamily="66" charset="0"/>
              </a:rPr>
              <a:t>4-5 </a:t>
            </a:r>
            <a:r>
              <a:rPr lang="en-US" sz="2000" dirty="0" err="1" smtClean="0">
                <a:latin typeface="Comic Sans MS" pitchFamily="66" charset="0"/>
              </a:rPr>
              <a:t>tahun</a:t>
            </a:r>
            <a:r>
              <a:rPr lang="en-US" sz="2000" dirty="0" smtClean="0">
                <a:latin typeface="Comic Sans MS" pitchFamily="66" charset="0"/>
              </a:rPr>
              <a:t>: </a:t>
            </a:r>
            <a:r>
              <a:rPr lang="en-US" sz="2000" dirty="0" err="1" smtClean="0">
                <a:latin typeface="Comic Sans MS" pitchFamily="66" charset="0"/>
              </a:rPr>
              <a:t>gambar</a:t>
            </a:r>
            <a:r>
              <a:rPr lang="en-US" sz="2000" dirty="0" smtClean="0">
                <a:latin typeface="Comic Sans MS" pitchFamily="66" charset="0"/>
              </a:rPr>
              <a:t> yang </a:t>
            </a:r>
            <a:r>
              <a:rPr lang="en-US" sz="2000" dirty="0" err="1" smtClean="0">
                <a:latin typeface="Comic Sans MS" pitchFamily="66" charset="0"/>
              </a:rPr>
              <a:t>sudah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terlihat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jelas</a:t>
            </a:r>
            <a:endParaRPr lang="en-US" sz="2000" dirty="0" smtClean="0">
              <a:latin typeface="Comic Sans MS" pitchFamily="66" charset="0"/>
            </a:endParaRP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latin typeface="Comic Sans MS" pitchFamily="66" charset="0"/>
              </a:rPr>
              <a:t>Keterampilan</a:t>
            </a:r>
            <a:r>
              <a:rPr lang="en-US" sz="4000" dirty="0" smtClean="0">
                <a:latin typeface="Comic Sans MS" pitchFamily="66" charset="0"/>
              </a:rPr>
              <a:t> </a:t>
            </a:r>
            <a:r>
              <a:rPr lang="en-US" sz="4000" dirty="0" err="1" smtClean="0">
                <a:latin typeface="Comic Sans MS" pitchFamily="66" charset="0"/>
              </a:rPr>
              <a:t>motorik</a:t>
            </a:r>
            <a:endParaRPr lang="en-US" sz="4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3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 l="11468" t="23684" r="46482" b="7895"/>
          <a:stretch>
            <a:fillRect/>
          </a:stretch>
        </p:blipFill>
        <p:spPr bwMode="auto">
          <a:xfrm>
            <a:off x="142844" y="2428868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 l="3214" r="35714"/>
          <a:stretch>
            <a:fillRect/>
          </a:stretch>
        </p:blipFill>
        <p:spPr bwMode="auto">
          <a:xfrm>
            <a:off x="3357555" y="2428868"/>
            <a:ext cx="2824330" cy="371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 l="38861"/>
          <a:stretch>
            <a:fillRect/>
          </a:stretch>
        </p:blipFill>
        <p:spPr bwMode="auto">
          <a:xfrm>
            <a:off x="6274377" y="2419352"/>
            <a:ext cx="2798185" cy="365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40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Keterampilan Makan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r>
              <a:rPr lang="id-ID" sz="2400" dirty="0" smtClean="0">
                <a:latin typeface="Comic Sans MS" pitchFamily="66" charset="0"/>
              </a:rPr>
              <a:t>Usia </a:t>
            </a:r>
            <a:r>
              <a:rPr lang="en-US" sz="2400" dirty="0" smtClean="0">
                <a:latin typeface="Comic Sans MS" pitchFamily="66" charset="0"/>
              </a:rPr>
              <a:t>1-3 </a:t>
            </a:r>
            <a:r>
              <a:rPr lang="en-US" sz="2400" dirty="0" err="1" smtClean="0">
                <a:latin typeface="Comic Sans MS" pitchFamily="66" charset="0"/>
              </a:rPr>
              <a:t>thn</a:t>
            </a:r>
            <a:endParaRPr lang="en-US" sz="2400" dirty="0" smtClean="0">
              <a:latin typeface="Comic Sans MS" pitchFamily="66" charset="0"/>
            </a:endParaRPr>
          </a:p>
          <a:p>
            <a:pPr lvl="1"/>
            <a:r>
              <a:rPr lang="en-US" sz="2000" dirty="0" err="1" smtClean="0">
                <a:latin typeface="Comic Sans MS" pitchFamily="66" charset="0"/>
              </a:rPr>
              <a:t>Mulai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belajar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makan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sendiri</a:t>
            </a:r>
            <a:endParaRPr lang="id-ID" sz="2000" dirty="0" smtClean="0">
              <a:latin typeface="Comic Sans MS" pitchFamily="66" charset="0"/>
            </a:endParaRPr>
          </a:p>
          <a:p>
            <a:pPr lvl="1"/>
            <a:r>
              <a:rPr lang="id-ID" sz="2000" dirty="0" smtClean="0"/>
              <a:t>Dapat mengunyah lebih baik, gerkan lidah mulai berputar</a:t>
            </a:r>
          </a:p>
          <a:p>
            <a:pPr lvl="1"/>
            <a:r>
              <a:rPr lang="id-ID" sz="2000" dirty="0" smtClean="0">
                <a:latin typeface="Comic Sans MS" pitchFamily="66" charset="0"/>
              </a:rPr>
              <a:t>Dapat menggunakan alat makan walaupun belum sempurna</a:t>
            </a:r>
          </a:p>
          <a:p>
            <a:pPr lvl="1"/>
            <a:r>
              <a:rPr lang="id-ID" sz="2000" dirty="0" smtClean="0">
                <a:latin typeface="Comic Sans MS" pitchFamily="66" charset="0"/>
              </a:rPr>
              <a:t>Aturan sederhana utk takaran sajian</a:t>
            </a:r>
          </a:p>
          <a:p>
            <a:pPr lvl="2"/>
            <a:r>
              <a:rPr lang="id-ID" sz="1600" dirty="0" smtClean="0"/>
              <a:t>1 sendok makan sesuai dengan tahunnya</a:t>
            </a:r>
          </a:p>
          <a:p>
            <a:pPr lvl="2"/>
            <a:r>
              <a:rPr lang="id-ID" sz="1600" dirty="0" smtClean="0">
                <a:latin typeface="Comic Sans MS" pitchFamily="66" charset="0"/>
              </a:rPr>
              <a:t>Contoh: anak usia 2 tahun, maka takaran saji per kali makan sekitar 2 sendok makan.</a:t>
            </a:r>
          </a:p>
          <a:p>
            <a:pPr lvl="1"/>
            <a:r>
              <a:rPr lang="id-ID" sz="2000" dirty="0" smtClean="0"/>
              <a:t>Lebih baik memberikan porsi kecil dan dapat ditambah sesuai keinginan anak</a:t>
            </a:r>
          </a:p>
          <a:p>
            <a:pPr lvl="1"/>
            <a:r>
              <a:rPr lang="id-ID" sz="2000" dirty="0" smtClean="0"/>
              <a:t>Ketertarikan thd makanan menurun akibat laju pertumbuhan yg mulai menurun</a:t>
            </a:r>
          </a:p>
          <a:p>
            <a:pPr lvl="1"/>
            <a:endParaRPr lang="id-ID" sz="2000" dirty="0" smtClean="0">
              <a:latin typeface="Comic Sans MS" pitchFamily="66" charset="0"/>
            </a:endParaRPr>
          </a:p>
          <a:p>
            <a:pPr lvl="1"/>
            <a:endParaRPr lang="id-ID" sz="2000" dirty="0" smtClean="0">
              <a:latin typeface="Comic Sans MS" pitchFamily="66" charset="0"/>
            </a:endParaRPr>
          </a:p>
          <a:p>
            <a:pPr lvl="1"/>
            <a:endParaRPr lang="id-ID" sz="2000" dirty="0" smtClean="0">
              <a:latin typeface="Comic Sans MS" pitchFamily="66" charset="0"/>
            </a:endParaRPr>
          </a:p>
          <a:p>
            <a:pPr lvl="2"/>
            <a:endParaRPr lang="en-US" sz="1600" dirty="0" smtClean="0">
              <a:latin typeface="Comic Sans MS" pitchFamily="66" charset="0"/>
            </a:endParaRPr>
          </a:p>
          <a:p>
            <a:pPr lvl="1">
              <a:buNone/>
            </a:pPr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66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681060"/>
          </a:xfrm>
        </p:spPr>
        <p:txBody>
          <a:bodyPr/>
          <a:lstStyle/>
          <a:p>
            <a:r>
              <a:rPr lang="id-ID" dirty="0" smtClean="0"/>
              <a:t>Keterampilan Makan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/>
          <a:lstStyle/>
          <a:p>
            <a:r>
              <a:rPr lang="id-ID" sz="2400" dirty="0" smtClean="0"/>
              <a:t>Usia 3-6 tahun</a:t>
            </a:r>
          </a:p>
          <a:p>
            <a:pPr lvl="1"/>
            <a:r>
              <a:rPr lang="id-ID" sz="2000" dirty="0" smtClean="0"/>
              <a:t>Dapat menggunakan alat makan &amp; minum dg lebih baik.</a:t>
            </a:r>
          </a:p>
          <a:p>
            <a:pPr lvl="1"/>
            <a:r>
              <a:rPr lang="id-ID" sz="2000" dirty="0" smtClean="0"/>
              <a:t>Anak sebaiknya didudukkan scr nyaman saat makan</a:t>
            </a:r>
          </a:p>
          <a:p>
            <a:pPr lvl="1"/>
            <a:r>
              <a:rPr lang="id-ID" sz="2000" dirty="0" smtClean="0"/>
              <a:t>Selera makan meningkat kembali oleh karena tjdnya pacu tumbuh/growth spurt</a:t>
            </a:r>
          </a:p>
          <a:p>
            <a:pPr lvl="1"/>
            <a:r>
              <a:rPr lang="id-ID" sz="2000" dirty="0" smtClean="0"/>
              <a:t>Senang membantu org di sekitarnya</a:t>
            </a:r>
          </a:p>
          <a:p>
            <a:pPr lvl="2"/>
            <a:r>
              <a:rPr lang="id-ID" sz="1800" dirty="0" smtClean="0"/>
              <a:t>Fase yg tepat utk menngenalkan ttg makanan, pemilihan &amp; penyiapan.</a:t>
            </a:r>
          </a:p>
          <a:p>
            <a:pPr lvl="1"/>
            <a:r>
              <a:rPr lang="id-ID" sz="2000" dirty="0" smtClean="0"/>
              <a:t>Secara alamiah memiliki kemampuan mengontol asupan energi</a:t>
            </a:r>
          </a:p>
          <a:p>
            <a:pPr lvl="2"/>
            <a:r>
              <a:rPr lang="id-ID" sz="1800" dirty="0" smtClean="0"/>
              <a:t>Menyebabkan variasi selera makan</a:t>
            </a:r>
          </a:p>
          <a:p>
            <a:pPr lvl="1"/>
            <a:r>
              <a:rPr lang="id-ID" sz="2200" dirty="0" smtClean="0"/>
              <a:t>Saat makan seringkali menjadi “arena perang”</a:t>
            </a:r>
          </a:p>
          <a:p>
            <a:pPr lvl="2"/>
            <a:r>
              <a:rPr lang="id-ID" sz="1800" dirty="0" smtClean="0"/>
              <a:t>Jangan memaksakan jumlah makanan yg harus dimakan oleh anak.</a:t>
            </a:r>
          </a:p>
          <a:p>
            <a:pPr lvl="2"/>
            <a:r>
              <a:rPr lang="id-ID" sz="1800" dirty="0" smtClean="0"/>
              <a:t>Jangan mengimingi anak dg “convenience food” (coklat, permen) sebagai hadiah menghabiskan sayur/buah.</a:t>
            </a:r>
          </a:p>
          <a:p>
            <a:pPr lvl="2"/>
            <a:r>
              <a:rPr lang="id-ID" sz="1800" dirty="0" smtClean="0"/>
              <a:t>Buat porsi makan semenarik mungkin &amp; tidak berlebihan.</a:t>
            </a:r>
          </a:p>
          <a:p>
            <a:pPr lvl="1"/>
            <a:endParaRPr lang="id-ID" sz="2000" dirty="0" smtClean="0"/>
          </a:p>
          <a:p>
            <a:pPr lvl="1"/>
            <a:endParaRPr lang="id-ID" dirty="0" smtClean="0"/>
          </a:p>
          <a:p>
            <a:pPr lvl="1"/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47D44B43-EA09-412E-95D5-DD30F3E053A1}" type="datetime1">
              <a:rPr lang="id-ID" smtClean="0"/>
              <a:pPr/>
              <a:t>18/11/2020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BCC4FB47-260F-4EFC-8B2D-B8ACC575EBD4}" type="slidenum">
              <a:rPr lang="id-ID" smtClean="0"/>
              <a:pPr/>
              <a:t>29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02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635704"/>
            <a:ext cx="6611620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125"/>
              </a:spcBef>
            </a:pPr>
            <a:r>
              <a:rPr sz="3100" spc="20" dirty="0">
                <a:latin typeface="Comic Sans MS"/>
                <a:cs typeface="Comic Sans MS"/>
              </a:rPr>
              <a:t>Pertumbuhan</a:t>
            </a:r>
            <a:r>
              <a:rPr sz="3100" spc="-350" dirty="0">
                <a:latin typeface="Comic Sans MS"/>
                <a:cs typeface="Comic Sans MS"/>
              </a:rPr>
              <a:t> </a:t>
            </a:r>
            <a:r>
              <a:rPr sz="3100" spc="-15" dirty="0">
                <a:latin typeface="Comic Sans MS"/>
                <a:cs typeface="Comic Sans MS"/>
              </a:rPr>
              <a:t>dalam</a:t>
            </a:r>
            <a:r>
              <a:rPr sz="3100" spc="-395" dirty="0">
                <a:latin typeface="Comic Sans MS"/>
                <a:cs typeface="Comic Sans MS"/>
              </a:rPr>
              <a:t> </a:t>
            </a:r>
            <a:r>
              <a:rPr sz="3100" spc="35" dirty="0">
                <a:latin typeface="Comic Sans MS"/>
                <a:cs typeface="Comic Sans MS"/>
              </a:rPr>
              <a:t>tinggi</a:t>
            </a:r>
            <a:r>
              <a:rPr sz="3100" spc="-445" dirty="0">
                <a:latin typeface="Comic Sans MS"/>
                <a:cs typeface="Comic Sans MS"/>
              </a:rPr>
              <a:t> </a:t>
            </a:r>
            <a:r>
              <a:rPr sz="3100" spc="10" dirty="0">
                <a:latin typeface="Comic Sans MS"/>
                <a:cs typeface="Comic Sans MS"/>
              </a:rPr>
              <a:t>/panjang  </a:t>
            </a:r>
            <a:r>
              <a:rPr sz="3100" spc="-10" dirty="0">
                <a:latin typeface="Comic Sans MS"/>
                <a:cs typeface="Comic Sans MS"/>
              </a:rPr>
              <a:t>badan</a:t>
            </a:r>
            <a:endParaRPr sz="31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4982" y="1820164"/>
            <a:ext cx="7741920" cy="318960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34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latin typeface="Comic Sans MS"/>
                <a:cs typeface="Comic Sans MS"/>
              </a:rPr>
              <a:t>Panjang </a:t>
            </a:r>
            <a:r>
              <a:rPr sz="2800" dirty="0">
                <a:latin typeface="Comic Sans MS"/>
                <a:cs typeface="Comic Sans MS"/>
              </a:rPr>
              <a:t>lahir </a:t>
            </a:r>
            <a:r>
              <a:rPr sz="2800" spc="-5" dirty="0">
                <a:latin typeface="Comic Sans MS"/>
                <a:cs typeface="Comic Sans MS"/>
              </a:rPr>
              <a:t>lebih </a:t>
            </a:r>
            <a:r>
              <a:rPr sz="2800" spc="-10" dirty="0">
                <a:latin typeface="Comic Sans MS"/>
                <a:cs typeface="Comic Sans MS"/>
              </a:rPr>
              <a:t>kurang </a:t>
            </a:r>
            <a:r>
              <a:rPr sz="2800" spc="-5" dirty="0">
                <a:latin typeface="Comic Sans MS"/>
                <a:cs typeface="Comic Sans MS"/>
              </a:rPr>
              <a:t>50</a:t>
            </a:r>
            <a:r>
              <a:rPr sz="2800" spc="-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  <a:p>
            <a:pPr marL="269240" indent="-25654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latin typeface="Comic Sans MS"/>
                <a:cs typeface="Comic Sans MS"/>
              </a:rPr>
              <a:t>Sampai dengan dewasa umumnya </a:t>
            </a:r>
            <a:r>
              <a:rPr sz="2800" dirty="0">
                <a:latin typeface="Comic Sans MS"/>
                <a:cs typeface="Comic Sans MS"/>
              </a:rPr>
              <a:t>175</a:t>
            </a:r>
            <a:r>
              <a:rPr sz="2800" spc="-10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  <a:p>
            <a:pPr marL="269240" indent="-256540">
              <a:lnSpc>
                <a:spcPct val="100000"/>
              </a:lnSpc>
              <a:spcBef>
                <a:spcPts val="33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dirty="0">
                <a:latin typeface="Comic Sans MS"/>
                <a:cs typeface="Comic Sans MS"/>
              </a:rPr>
              <a:t>Pertumbuhan </a:t>
            </a:r>
            <a:r>
              <a:rPr sz="2800" spc="-5" dirty="0">
                <a:latin typeface="Comic Sans MS"/>
                <a:cs typeface="Comic Sans MS"/>
              </a:rPr>
              <a:t>maksimum </a:t>
            </a:r>
            <a:r>
              <a:rPr sz="2800" dirty="0">
                <a:latin typeface="Comic Sans MS"/>
                <a:cs typeface="Comic Sans MS"/>
              </a:rPr>
              <a:t>dicapai </a:t>
            </a:r>
            <a:r>
              <a:rPr sz="2800" spc="-5" dirty="0">
                <a:latin typeface="Comic Sans MS"/>
                <a:cs typeface="Comic Sans MS"/>
              </a:rPr>
              <a:t>sebelum</a:t>
            </a:r>
            <a:r>
              <a:rPr sz="2800" spc="-145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lahir</a:t>
            </a:r>
            <a:endParaRPr sz="2800">
              <a:latin typeface="Comic Sans MS"/>
              <a:cs typeface="Comic Sans MS"/>
            </a:endParaRPr>
          </a:p>
          <a:p>
            <a:pPr marL="269240" marR="328295" indent="-256540">
              <a:lnSpc>
                <a:spcPct val="101400"/>
              </a:lnSpc>
              <a:spcBef>
                <a:spcPts val="19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5" dirty="0">
                <a:latin typeface="Comic Sans MS"/>
                <a:cs typeface="Comic Sans MS"/>
              </a:rPr>
              <a:t>Pada </a:t>
            </a:r>
            <a:r>
              <a:rPr sz="2800" spc="-5" dirty="0">
                <a:latin typeface="Comic Sans MS"/>
                <a:cs typeface="Comic Sans MS"/>
              </a:rPr>
              <a:t>tahun </a:t>
            </a:r>
            <a:r>
              <a:rPr sz="2800" dirty="0">
                <a:latin typeface="Comic Sans MS"/>
                <a:cs typeface="Comic Sans MS"/>
              </a:rPr>
              <a:t>pertama sesudah lahir </a:t>
            </a:r>
            <a:r>
              <a:rPr sz="2800" spc="-5" dirty="0">
                <a:latin typeface="Comic Sans MS"/>
                <a:cs typeface="Comic Sans MS"/>
              </a:rPr>
              <a:t>panjang  </a:t>
            </a:r>
            <a:r>
              <a:rPr sz="2800" dirty="0">
                <a:latin typeface="Comic Sans MS"/>
                <a:cs typeface="Comic Sans MS"/>
              </a:rPr>
              <a:t>badan bertambah sekitar </a:t>
            </a:r>
            <a:r>
              <a:rPr sz="2800" spc="-5" dirty="0">
                <a:latin typeface="Comic Sans MS"/>
                <a:cs typeface="Comic Sans MS"/>
              </a:rPr>
              <a:t>50% </a:t>
            </a:r>
            <a:r>
              <a:rPr sz="2800" dirty="0">
                <a:latin typeface="Comic Sans MS"/>
                <a:cs typeface="Comic Sans MS"/>
              </a:rPr>
              <a:t>yaitu </a:t>
            </a:r>
            <a:r>
              <a:rPr sz="2800" spc="-10" dirty="0">
                <a:latin typeface="Comic Sans MS"/>
                <a:cs typeface="Comic Sans MS"/>
              </a:rPr>
              <a:t>kurang  </a:t>
            </a:r>
            <a:r>
              <a:rPr sz="2800" spc="-5" dirty="0">
                <a:latin typeface="Comic Sans MS"/>
                <a:cs typeface="Comic Sans MS"/>
              </a:rPr>
              <a:t>lebih mencapai 75</a:t>
            </a:r>
            <a:r>
              <a:rPr sz="2800" spc="-6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  <a:p>
            <a:pPr marL="269240" indent="-25654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5" dirty="0">
                <a:latin typeface="Comic Sans MS"/>
                <a:cs typeface="Comic Sans MS"/>
              </a:rPr>
              <a:t>Pada </a:t>
            </a:r>
            <a:r>
              <a:rPr sz="2800" dirty="0">
                <a:latin typeface="Comic Sans MS"/>
                <a:cs typeface="Comic Sans MS"/>
              </a:rPr>
              <a:t>tahun </a:t>
            </a:r>
            <a:r>
              <a:rPr sz="2800" spc="-5" dirty="0">
                <a:latin typeface="Comic Sans MS"/>
                <a:cs typeface="Comic Sans MS"/>
              </a:rPr>
              <a:t>ke-2 bertambah 12-13</a:t>
            </a:r>
            <a:r>
              <a:rPr sz="2800" spc="-5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latin typeface="Comic Sans MS" pitchFamily="66" charset="0"/>
              </a:rPr>
              <a:t>Pola &amp; Selera </a:t>
            </a:r>
            <a:r>
              <a:rPr lang="en-US" dirty="0" err="1" smtClean="0">
                <a:latin typeface="Comic Sans MS" pitchFamily="66" charset="0"/>
              </a:rPr>
              <a:t>makan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45336" y="1634236"/>
            <a:ext cx="7853326" cy="4614164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Food preference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Flavor, colorful, soft, moist, warm, </a:t>
            </a:r>
            <a:r>
              <a:rPr lang="en-US" sz="2400" dirty="0" err="1" smtClean="0">
                <a:latin typeface="Comic Sans MS" pitchFamily="66" charset="0"/>
              </a:rPr>
              <a:t>porsi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kecil</a:t>
            </a: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Food choice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Kelebihan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konsumsi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susu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kekurangan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pangan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lain</a:t>
            </a: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Meal pattern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Frekuensi</a:t>
            </a:r>
            <a:r>
              <a:rPr lang="en-US" sz="2400" dirty="0" smtClean="0">
                <a:latin typeface="Comic Sans MS" pitchFamily="66" charset="0"/>
              </a:rPr>
              <a:t> &gt; 3x/hr (5-7x)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Usia</a:t>
            </a:r>
            <a:r>
              <a:rPr lang="en-US" sz="2400" dirty="0" smtClean="0">
                <a:latin typeface="Comic Sans MS" pitchFamily="66" charset="0"/>
              </a:rPr>
              <a:t> 2 – 4 </a:t>
            </a:r>
            <a:r>
              <a:rPr lang="en-US" sz="2400" dirty="0" err="1" smtClean="0">
                <a:latin typeface="Comic Sans MS" pitchFamily="66" charset="0"/>
              </a:rPr>
              <a:t>tahun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masa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tersulit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pemberian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makan</a:t>
            </a: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Usia</a:t>
            </a:r>
            <a:r>
              <a:rPr lang="en-US" sz="2400" dirty="0" smtClean="0">
                <a:latin typeface="Comic Sans MS" pitchFamily="66" charset="0"/>
              </a:rPr>
              <a:t> 4 – 6 </a:t>
            </a:r>
            <a:r>
              <a:rPr lang="en-US" sz="2400" dirty="0" err="1" smtClean="0">
                <a:latin typeface="Comic Sans MS" pitchFamily="66" charset="0"/>
              </a:rPr>
              <a:t>thn</a:t>
            </a:r>
            <a:r>
              <a:rPr lang="en-US" sz="2400" dirty="0" smtClean="0">
                <a:latin typeface="Comic Sans MS" pitchFamily="66" charset="0"/>
              </a:rPr>
              <a:t> : </a:t>
            </a:r>
            <a:r>
              <a:rPr lang="en-US" sz="2400" dirty="0" err="1" smtClean="0">
                <a:latin typeface="Comic Sans MS" pitchFamily="66" charset="0"/>
              </a:rPr>
              <a:t>kesukaran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makan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mulai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diatasi</a:t>
            </a:r>
            <a:endParaRPr lang="en-US" sz="24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Snack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Bagian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penting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krn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ukuran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lambung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kecil</a:t>
            </a:r>
            <a:endParaRPr lang="en-US" sz="2400" dirty="0" smtClean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>
                <a:latin typeface="Comic Sans MS" pitchFamily="66" charset="0"/>
              </a:rPr>
              <a:t>Jika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tidak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benar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omic Sans MS" pitchFamily="66" charset="0"/>
              </a:rPr>
              <a:t>memilih</a:t>
            </a:r>
            <a:r>
              <a:rPr lang="en-US" sz="2400" dirty="0" smtClean="0">
                <a:latin typeface="Comic Sans MS" pitchFamily="66" charset="0"/>
              </a:rPr>
              <a:t> snack 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risiko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overweight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dan</a:t>
            </a:r>
            <a:r>
              <a:rPr lang="en-US" sz="2400" dirty="0" smtClean="0">
                <a:latin typeface="Comic Sans MS" pitchFamily="66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mic Sans MS" pitchFamily="66" charset="0"/>
                <a:sym typeface="Wingdings" pitchFamily="2" charset="2"/>
              </a:rPr>
              <a:t>obesitas</a:t>
            </a:r>
            <a:endParaRPr lang="en-US" sz="2400" dirty="0" smtClean="0"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0897" y="5864859"/>
            <a:ext cx="27870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5" dirty="0">
                <a:solidFill>
                  <a:srgbClr val="800080"/>
                </a:solidFill>
                <a:latin typeface="Trebuchet MS"/>
                <a:cs typeface="Trebuchet MS"/>
              </a:rPr>
              <a:t>Terimakasih</a:t>
            </a:r>
            <a:endParaRPr sz="4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635704"/>
            <a:ext cx="4038600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125"/>
              </a:spcBef>
            </a:pPr>
            <a:r>
              <a:rPr sz="3100" spc="20" dirty="0">
                <a:latin typeface="Comic Sans MS"/>
                <a:cs typeface="Comic Sans MS"/>
              </a:rPr>
              <a:t>Tinggi/panjang</a:t>
            </a:r>
            <a:r>
              <a:rPr sz="3100" spc="-490" dirty="0">
                <a:latin typeface="Comic Sans MS"/>
                <a:cs typeface="Comic Sans MS"/>
              </a:rPr>
              <a:t> </a:t>
            </a:r>
            <a:r>
              <a:rPr sz="3100" spc="-10" dirty="0">
                <a:latin typeface="Comic Sans MS"/>
                <a:cs typeface="Comic Sans MS"/>
              </a:rPr>
              <a:t>badan  </a:t>
            </a:r>
            <a:r>
              <a:rPr sz="3100" spc="10" dirty="0">
                <a:latin typeface="Comic Sans MS"/>
                <a:cs typeface="Comic Sans MS"/>
              </a:rPr>
              <a:t>(lanjutan)</a:t>
            </a:r>
            <a:endParaRPr sz="31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5165" y="1899412"/>
            <a:ext cx="7081520" cy="137414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69240" indent="-256540">
              <a:lnSpc>
                <a:spcPct val="100000"/>
              </a:lnSpc>
              <a:spcBef>
                <a:spcPts val="34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5" dirty="0">
                <a:latin typeface="Comic Sans MS"/>
                <a:cs typeface="Comic Sans MS"/>
              </a:rPr>
              <a:t>Pada </a:t>
            </a:r>
            <a:r>
              <a:rPr sz="2800" spc="-5" dirty="0">
                <a:latin typeface="Comic Sans MS"/>
                <a:cs typeface="Comic Sans MS"/>
              </a:rPr>
              <a:t>tahun ke-2 bertambah lagi 12-13</a:t>
            </a:r>
            <a:r>
              <a:rPr sz="2800" spc="-8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cm</a:t>
            </a:r>
            <a:endParaRPr sz="2800">
              <a:latin typeface="Comic Sans MS"/>
              <a:cs typeface="Comic Sans MS"/>
            </a:endParaRPr>
          </a:p>
          <a:p>
            <a:pPr marL="269240" marR="1261745" indent="-256540">
              <a:lnSpc>
                <a:spcPts val="3379"/>
              </a:lnSpc>
              <a:spcBef>
                <a:spcPts val="33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sz="2800" spc="-5" dirty="0">
                <a:latin typeface="Comic Sans MS"/>
                <a:cs typeface="Comic Sans MS"/>
              </a:rPr>
              <a:t>Sekitar </a:t>
            </a:r>
            <a:r>
              <a:rPr sz="2800" spc="-10" dirty="0">
                <a:latin typeface="Comic Sans MS"/>
                <a:cs typeface="Comic Sans MS"/>
              </a:rPr>
              <a:t>umur </a:t>
            </a:r>
            <a:r>
              <a:rPr sz="2800" dirty="0">
                <a:latin typeface="Comic Sans MS"/>
                <a:cs typeface="Comic Sans MS"/>
              </a:rPr>
              <a:t>remaja </a:t>
            </a:r>
            <a:r>
              <a:rPr sz="2800" spc="-5" dirty="0">
                <a:latin typeface="Comic Sans MS"/>
                <a:cs typeface="Comic Sans MS"/>
              </a:rPr>
              <a:t>tinggi </a:t>
            </a:r>
            <a:r>
              <a:rPr sz="2800" dirty="0">
                <a:latin typeface="Comic Sans MS"/>
                <a:cs typeface="Comic Sans MS"/>
              </a:rPr>
              <a:t>badan  bertambah </a:t>
            </a:r>
            <a:r>
              <a:rPr sz="2800" spc="-5" dirty="0">
                <a:latin typeface="Comic Sans MS"/>
                <a:cs typeface="Comic Sans MS"/>
              </a:rPr>
              <a:t>karena </a:t>
            </a:r>
            <a:r>
              <a:rPr sz="2950" i="1" spc="-85" dirty="0">
                <a:latin typeface="Comic Sans MS"/>
                <a:cs typeface="Comic Sans MS"/>
              </a:rPr>
              <a:t>growth</a:t>
            </a:r>
            <a:r>
              <a:rPr sz="2950" i="1" spc="-100" dirty="0">
                <a:latin typeface="Comic Sans MS"/>
                <a:cs typeface="Comic Sans MS"/>
              </a:rPr>
              <a:t> </a:t>
            </a:r>
            <a:r>
              <a:rPr sz="2950" i="1" spc="-80" dirty="0">
                <a:latin typeface="Comic Sans MS"/>
                <a:cs typeface="Comic Sans MS"/>
              </a:rPr>
              <a:t>spurt</a:t>
            </a:r>
            <a:endParaRPr sz="295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844461"/>
            <a:ext cx="684085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30" dirty="0">
                <a:latin typeface="Comic Sans MS"/>
                <a:cs typeface="Comic Sans MS"/>
              </a:rPr>
              <a:t>Pertumbuhan</a:t>
            </a:r>
            <a:r>
              <a:rPr sz="3500" spc="-445" dirty="0">
                <a:latin typeface="Comic Sans MS"/>
                <a:cs typeface="Comic Sans MS"/>
              </a:rPr>
              <a:t> </a:t>
            </a:r>
            <a:r>
              <a:rPr sz="3500" spc="-20" dirty="0">
                <a:latin typeface="Comic Sans MS"/>
                <a:cs typeface="Comic Sans MS"/>
              </a:rPr>
              <a:t>dalam</a:t>
            </a:r>
            <a:r>
              <a:rPr sz="3500" spc="-465" dirty="0">
                <a:latin typeface="Comic Sans MS"/>
                <a:cs typeface="Comic Sans MS"/>
              </a:rPr>
              <a:t> </a:t>
            </a:r>
            <a:r>
              <a:rPr sz="3500" spc="10" dirty="0">
                <a:latin typeface="Comic Sans MS"/>
                <a:cs typeface="Comic Sans MS"/>
              </a:rPr>
              <a:t>berat</a:t>
            </a:r>
            <a:r>
              <a:rPr sz="3500" spc="-515" dirty="0">
                <a:latin typeface="Comic Sans MS"/>
                <a:cs typeface="Comic Sans MS"/>
              </a:rPr>
              <a:t> </a:t>
            </a:r>
            <a:r>
              <a:rPr sz="3500" spc="-15" dirty="0">
                <a:latin typeface="Comic Sans MS"/>
                <a:cs typeface="Comic Sans MS"/>
              </a:rPr>
              <a:t>badan</a:t>
            </a:r>
            <a:endParaRPr sz="350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336" y="1634236"/>
            <a:ext cx="7539990" cy="1884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316230">
              <a:lnSpc>
                <a:spcPct val="110700"/>
              </a:lnSpc>
              <a:spcBef>
                <a:spcPts val="100"/>
              </a:spcBef>
              <a:buClr>
                <a:srgbClr val="9F4DA2"/>
              </a:buClr>
              <a:buSzPct val="96428"/>
              <a:buFont typeface="Georgia"/>
              <a:buChar char="•"/>
              <a:tabLst>
                <a:tab pos="153670" algn="l"/>
              </a:tabLst>
            </a:pPr>
            <a:r>
              <a:rPr sz="2800" spc="5" dirty="0">
                <a:latin typeface="Comic Sans MS"/>
                <a:cs typeface="Comic Sans MS"/>
              </a:rPr>
              <a:t>Pada </a:t>
            </a:r>
            <a:r>
              <a:rPr sz="2800" dirty="0">
                <a:latin typeface="Comic Sans MS"/>
                <a:cs typeface="Comic Sans MS"/>
              </a:rPr>
              <a:t>saat lahir </a:t>
            </a:r>
            <a:r>
              <a:rPr sz="2800" spc="-5" dirty="0">
                <a:latin typeface="Comic Sans MS"/>
                <a:cs typeface="Comic Sans MS"/>
              </a:rPr>
              <a:t>(280 </a:t>
            </a:r>
            <a:r>
              <a:rPr sz="2800" dirty="0">
                <a:latin typeface="Comic Sans MS"/>
                <a:cs typeface="Comic Sans MS"/>
              </a:rPr>
              <a:t>hari dalam</a:t>
            </a:r>
            <a:r>
              <a:rPr sz="2800" spc="-18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kandungan)  kurang lebih 3-4</a:t>
            </a:r>
            <a:r>
              <a:rPr sz="2800" spc="-30" dirty="0">
                <a:latin typeface="Comic Sans MS"/>
                <a:cs typeface="Comic Sans MS"/>
              </a:rPr>
              <a:t> </a:t>
            </a:r>
            <a:r>
              <a:rPr sz="2800" spc="-5" dirty="0">
                <a:latin typeface="Comic Sans MS"/>
                <a:cs typeface="Comic Sans MS"/>
              </a:rPr>
              <a:t>kg</a:t>
            </a:r>
            <a:endParaRPr sz="2800">
              <a:latin typeface="Comic Sans MS"/>
              <a:cs typeface="Comic Sans MS"/>
            </a:endParaRPr>
          </a:p>
          <a:p>
            <a:pPr marL="269240" marR="5080" indent="-256540">
              <a:lnSpc>
                <a:spcPts val="3310"/>
              </a:lnSpc>
              <a:spcBef>
                <a:spcPts val="680"/>
              </a:spcBef>
              <a:buClr>
                <a:srgbClr val="9F4DA2"/>
              </a:buClr>
              <a:buSzPct val="96428"/>
              <a:buFont typeface="Georgia"/>
              <a:buChar char="•"/>
              <a:tabLst>
                <a:tab pos="269240" algn="l"/>
              </a:tabLst>
            </a:pPr>
            <a:r>
              <a:rPr sz="2800" dirty="0">
                <a:latin typeface="Comic Sans MS"/>
                <a:cs typeface="Comic Sans MS"/>
              </a:rPr>
              <a:t>Variasi </a:t>
            </a:r>
            <a:r>
              <a:rPr sz="2800" spc="-5" dirty="0">
                <a:latin typeface="Comic Sans MS"/>
                <a:cs typeface="Comic Sans MS"/>
              </a:rPr>
              <a:t>dalam </a:t>
            </a:r>
            <a:r>
              <a:rPr sz="2800" dirty="0">
                <a:latin typeface="Comic Sans MS"/>
                <a:cs typeface="Comic Sans MS"/>
              </a:rPr>
              <a:t>berat badan </a:t>
            </a:r>
            <a:r>
              <a:rPr sz="2800" spc="-5" dirty="0">
                <a:latin typeface="Comic Sans MS"/>
                <a:cs typeface="Comic Sans MS"/>
              </a:rPr>
              <a:t>ini lebih besar </a:t>
            </a:r>
            <a:r>
              <a:rPr sz="2800" dirty="0">
                <a:latin typeface="Comic Sans MS"/>
                <a:cs typeface="Comic Sans MS"/>
              </a:rPr>
              <a:t>dp  </a:t>
            </a:r>
            <a:r>
              <a:rPr sz="2800" spc="-5" dirty="0">
                <a:latin typeface="Comic Sans MS"/>
                <a:cs typeface="Comic Sans MS"/>
              </a:rPr>
              <a:t>panjang </a:t>
            </a:r>
            <a:r>
              <a:rPr sz="2800" dirty="0">
                <a:latin typeface="Comic Sans MS"/>
                <a:cs typeface="Comic Sans MS"/>
              </a:rPr>
              <a:t>badan</a:t>
            </a:r>
            <a:r>
              <a:rPr sz="2800" spc="-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.</a:t>
            </a:r>
            <a:endParaRPr sz="2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635704"/>
            <a:ext cx="6453505" cy="997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125"/>
              </a:spcBef>
            </a:pPr>
            <a:r>
              <a:rPr sz="3100" spc="-25" dirty="0">
                <a:latin typeface="Comic Sans MS"/>
                <a:cs typeface="Comic Sans MS"/>
              </a:rPr>
              <a:t>Faktor-faktor </a:t>
            </a:r>
            <a:r>
              <a:rPr sz="3100" spc="-10" dirty="0">
                <a:latin typeface="Comic Sans MS"/>
                <a:cs typeface="Comic Sans MS"/>
              </a:rPr>
              <a:t>yang</a:t>
            </a:r>
            <a:r>
              <a:rPr sz="3100" spc="-850" dirty="0">
                <a:latin typeface="Comic Sans MS"/>
                <a:cs typeface="Comic Sans MS"/>
              </a:rPr>
              <a:t> </a:t>
            </a:r>
            <a:r>
              <a:rPr lang="en-US" sz="3100" spc="-850" dirty="0">
                <a:latin typeface="Comic Sans MS"/>
                <a:cs typeface="Comic Sans MS"/>
              </a:rPr>
              <a:t>          </a:t>
            </a:r>
            <a:r>
              <a:rPr sz="3100" spc="25" dirty="0" err="1">
                <a:latin typeface="Comic Sans MS"/>
                <a:cs typeface="Comic Sans MS"/>
              </a:rPr>
              <a:t>mempengaruhi</a:t>
            </a:r>
            <a:r>
              <a:rPr sz="3100" spc="25" dirty="0">
                <a:latin typeface="Comic Sans MS"/>
                <a:cs typeface="Comic Sans MS"/>
              </a:rPr>
              <a:t>  </a:t>
            </a:r>
            <a:r>
              <a:rPr sz="3100" spc="25" dirty="0" err="1">
                <a:latin typeface="Comic Sans MS"/>
                <a:cs typeface="Comic Sans MS"/>
              </a:rPr>
              <a:t>pertumbuhan</a:t>
            </a:r>
            <a:r>
              <a:rPr sz="3100" spc="25" dirty="0">
                <a:latin typeface="Comic Sans MS"/>
                <a:cs typeface="Comic Sans MS"/>
              </a:rPr>
              <a:t> </a:t>
            </a:r>
            <a:r>
              <a:rPr sz="3100" dirty="0">
                <a:latin typeface="Comic Sans MS"/>
                <a:cs typeface="Comic Sans MS"/>
              </a:rPr>
              <a:t>dan</a:t>
            </a:r>
            <a:r>
              <a:rPr lang="en-US" sz="3100" spc="-785" dirty="0">
                <a:latin typeface="Comic Sans MS"/>
                <a:cs typeface="Comic Sans MS"/>
              </a:rPr>
              <a:t>      </a:t>
            </a:r>
            <a:r>
              <a:rPr sz="3100" spc="5" dirty="0" err="1">
                <a:latin typeface="Comic Sans MS"/>
                <a:cs typeface="Comic Sans MS"/>
              </a:rPr>
              <a:t>maturasi</a:t>
            </a:r>
            <a:endParaRPr sz="3100" dirty="0">
              <a:latin typeface="Comic Sans MS"/>
              <a:cs typeface="Comic Sans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5336" y="2152396"/>
            <a:ext cx="3374390" cy="231345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spcBef>
                <a:spcPts val="340"/>
              </a:spcBef>
              <a:buClr>
                <a:srgbClr val="9F4DA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omic Sans MS"/>
                <a:cs typeface="Comic Sans MS"/>
              </a:rPr>
              <a:t>Neural</a:t>
            </a:r>
            <a:r>
              <a:rPr sz="2800" spc="-145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control</a:t>
            </a:r>
          </a:p>
          <a:p>
            <a:pPr marL="527050" indent="-51435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omic Sans MS"/>
                <a:cs typeface="Comic Sans MS"/>
              </a:rPr>
              <a:t>Hormonal</a:t>
            </a:r>
            <a:r>
              <a:rPr sz="2800" spc="-170" dirty="0">
                <a:latin typeface="Comic Sans MS"/>
                <a:cs typeface="Comic Sans MS"/>
              </a:rPr>
              <a:t> </a:t>
            </a:r>
            <a:r>
              <a:rPr sz="2800" dirty="0">
                <a:latin typeface="Comic Sans MS"/>
                <a:cs typeface="Comic Sans MS"/>
              </a:rPr>
              <a:t>control</a:t>
            </a:r>
          </a:p>
          <a:p>
            <a:pPr marL="527050" indent="-514350">
              <a:lnSpc>
                <a:spcPct val="100000"/>
              </a:lnSpc>
              <a:spcBef>
                <a:spcPts val="335"/>
              </a:spcBef>
              <a:buClr>
                <a:srgbClr val="9F4DA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>
                <a:latin typeface="Comic Sans MS"/>
                <a:cs typeface="Comic Sans MS"/>
              </a:rPr>
              <a:t>Nutrition</a:t>
            </a:r>
            <a:endParaRPr sz="2800" dirty="0">
              <a:latin typeface="Comic Sans MS"/>
              <a:cs typeface="Comic Sans MS"/>
            </a:endParaRPr>
          </a:p>
          <a:p>
            <a:pPr marL="527050" indent="-51435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sz="2800" spc="-5" dirty="0" err="1">
                <a:latin typeface="Comic Sans MS"/>
                <a:cs typeface="Comic Sans MS"/>
              </a:rPr>
              <a:t>Seculer</a:t>
            </a:r>
            <a:endParaRPr lang="en-US" sz="2800" spc="-5" dirty="0">
              <a:latin typeface="Comic Sans MS"/>
              <a:cs typeface="Comic Sans MS"/>
            </a:endParaRPr>
          </a:p>
          <a:p>
            <a:pPr marL="527050" indent="-514350">
              <a:lnSpc>
                <a:spcPct val="100000"/>
              </a:lnSpc>
              <a:spcBef>
                <a:spcPts val="240"/>
              </a:spcBef>
              <a:buClr>
                <a:srgbClr val="9F4DA2"/>
              </a:buClr>
              <a:buAutoNum type="arabicPeriod"/>
              <a:tabLst>
                <a:tab pos="526415" algn="l"/>
                <a:tab pos="527050" algn="l"/>
              </a:tabLst>
            </a:pPr>
            <a:r>
              <a:rPr lang="en-ID" sz="2800" spc="-5">
                <a:latin typeface="Comic Sans MS"/>
                <a:cs typeface="Comic Sans MS"/>
              </a:rPr>
              <a:t>Genetic</a:t>
            </a:r>
            <a:endParaRPr lang="en-US" sz="2800" spc="-5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0167" y="309372"/>
            <a:ext cx="680783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solidFill>
                  <a:srgbClr val="C00000"/>
                </a:solidFill>
                <a:latin typeface="Trebuchet MS"/>
                <a:cs typeface="Trebuchet MS"/>
              </a:rPr>
              <a:t>Gizi </a:t>
            </a:r>
            <a:r>
              <a:rPr sz="3200" spc="-15" dirty="0">
                <a:solidFill>
                  <a:srgbClr val="C00000"/>
                </a:solidFill>
                <a:latin typeface="Trebuchet MS"/>
                <a:cs typeface="Trebuchet MS"/>
              </a:rPr>
              <a:t>sepanjang </a:t>
            </a:r>
            <a:r>
              <a:rPr sz="3200" spc="-10" dirty="0">
                <a:solidFill>
                  <a:srgbClr val="C00000"/>
                </a:solidFill>
                <a:latin typeface="Trebuchet MS"/>
                <a:cs typeface="Trebuchet MS"/>
              </a:rPr>
              <a:t>siklus hidup</a:t>
            </a:r>
            <a:r>
              <a:rPr sz="3200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3200" spc="-10" dirty="0">
                <a:solidFill>
                  <a:srgbClr val="C00000"/>
                </a:solidFill>
                <a:latin typeface="Trebuchet MS"/>
                <a:cs typeface="Trebuchet MS"/>
              </a:rPr>
              <a:t>manusia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7222" y="2544529"/>
            <a:ext cx="62039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45" dirty="0">
                <a:latin typeface="Trebuchet MS"/>
                <a:cs typeface="Trebuchet MS"/>
              </a:rPr>
              <a:t>BB</a:t>
            </a:r>
            <a:r>
              <a:rPr sz="2100" b="1" i="1" spc="-50" dirty="0">
                <a:latin typeface="Trebuchet MS"/>
                <a:cs typeface="Trebuchet MS"/>
              </a:rPr>
              <a:t>L</a:t>
            </a:r>
            <a:r>
              <a:rPr sz="2100" b="1" i="1" spc="-90" dirty="0">
                <a:latin typeface="Trebuchet MS"/>
                <a:cs typeface="Trebuchet MS"/>
              </a:rPr>
              <a:t>R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44158" y="3355297"/>
            <a:ext cx="130556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125" dirty="0">
                <a:latin typeface="Trebuchet MS"/>
                <a:cs typeface="Trebuchet MS"/>
              </a:rPr>
              <a:t>BALITA</a:t>
            </a:r>
            <a:r>
              <a:rPr sz="2100" b="1" i="1" spc="-370" dirty="0">
                <a:latin typeface="Trebuchet MS"/>
                <a:cs typeface="Trebuchet MS"/>
              </a:rPr>
              <a:t> </a:t>
            </a:r>
            <a:r>
              <a:rPr sz="2100" b="1" i="1" spc="-105" dirty="0">
                <a:latin typeface="Trebuchet MS"/>
                <a:cs typeface="Trebuchet MS"/>
              </a:rPr>
              <a:t>KEP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53658" y="4783598"/>
            <a:ext cx="1437640" cy="131064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52069" marR="43815" indent="309880">
              <a:lnSpc>
                <a:spcPct val="105500"/>
              </a:lnSpc>
              <a:spcBef>
                <a:spcPts val="30"/>
              </a:spcBef>
            </a:pPr>
            <a:r>
              <a:rPr sz="1650" b="1" i="1" spc="-35" dirty="0">
                <a:latin typeface="Trebuchet MS"/>
                <a:cs typeface="Trebuchet MS"/>
              </a:rPr>
              <a:t>REMAJA </a:t>
            </a:r>
            <a:r>
              <a:rPr sz="1650" b="1" i="1" spc="-40" dirty="0">
                <a:latin typeface="Trebuchet MS"/>
                <a:cs typeface="Trebuchet MS"/>
              </a:rPr>
              <a:t>&amp;  </a:t>
            </a:r>
            <a:r>
              <a:rPr sz="1650" b="1" i="1" spc="-5" dirty="0">
                <a:latin typeface="Trebuchet MS"/>
                <a:cs typeface="Trebuchet MS"/>
              </a:rPr>
              <a:t>USIA</a:t>
            </a:r>
            <a:r>
              <a:rPr sz="1650" b="1" i="1" spc="-285" dirty="0">
                <a:latin typeface="Trebuchet MS"/>
                <a:cs typeface="Trebuchet MS"/>
              </a:rPr>
              <a:t> </a:t>
            </a:r>
            <a:r>
              <a:rPr sz="1650" b="1" i="1" spc="-35" dirty="0">
                <a:latin typeface="Trebuchet MS"/>
                <a:cs typeface="Trebuchet MS"/>
              </a:rPr>
              <a:t>SEKOLAH</a:t>
            </a:r>
            <a:endParaRPr sz="1650">
              <a:latin typeface="Trebuchet MS"/>
              <a:cs typeface="Trebuchet MS"/>
            </a:endParaRPr>
          </a:p>
          <a:p>
            <a:pPr marL="12700" marR="5080" indent="257175">
              <a:lnSpc>
                <a:spcPct val="100600"/>
              </a:lnSpc>
              <a:spcBef>
                <a:spcPts val="25"/>
              </a:spcBef>
            </a:pPr>
            <a:r>
              <a:rPr sz="1650" b="1" i="1" spc="-30" dirty="0">
                <a:latin typeface="Trebuchet MS"/>
                <a:cs typeface="Trebuchet MS"/>
              </a:rPr>
              <a:t>GANGGUAN  </a:t>
            </a:r>
            <a:r>
              <a:rPr sz="1650" b="1" i="1" spc="-35" dirty="0">
                <a:latin typeface="Trebuchet MS"/>
                <a:cs typeface="Trebuchet MS"/>
              </a:rPr>
              <a:t>P</a:t>
            </a:r>
            <a:r>
              <a:rPr sz="1650" b="1" i="1" spc="-70" dirty="0">
                <a:latin typeface="Trebuchet MS"/>
                <a:cs typeface="Trebuchet MS"/>
              </a:rPr>
              <a:t>E</a:t>
            </a:r>
            <a:r>
              <a:rPr sz="1650" b="1" i="1" spc="-235" dirty="0">
                <a:latin typeface="Trebuchet MS"/>
                <a:cs typeface="Trebuchet MS"/>
              </a:rPr>
              <a:t>R</a:t>
            </a:r>
            <a:r>
              <a:rPr sz="1650" b="1" i="1" spc="-160" dirty="0">
                <a:latin typeface="Trebuchet MS"/>
                <a:cs typeface="Trebuchet MS"/>
              </a:rPr>
              <a:t>T</a:t>
            </a:r>
            <a:r>
              <a:rPr sz="1650" b="1" i="1" spc="-15" dirty="0">
                <a:latin typeface="Trebuchet MS"/>
                <a:cs typeface="Trebuchet MS"/>
              </a:rPr>
              <a:t>U</a:t>
            </a:r>
            <a:r>
              <a:rPr sz="1650" b="1" i="1" spc="-60" dirty="0">
                <a:latin typeface="Trebuchet MS"/>
                <a:cs typeface="Trebuchet MS"/>
              </a:rPr>
              <a:t>MB</a:t>
            </a:r>
            <a:r>
              <a:rPr sz="1650" b="1" i="1" spc="-25" dirty="0">
                <a:latin typeface="Trebuchet MS"/>
                <a:cs typeface="Trebuchet MS"/>
              </a:rPr>
              <a:t>U</a:t>
            </a:r>
            <a:r>
              <a:rPr sz="1650" b="1" i="1" spc="-20" dirty="0">
                <a:latin typeface="Trebuchet MS"/>
                <a:cs typeface="Trebuchet MS"/>
              </a:rPr>
              <a:t>H</a:t>
            </a:r>
            <a:r>
              <a:rPr sz="1650" b="1" i="1" spc="-15" dirty="0">
                <a:latin typeface="Trebuchet MS"/>
                <a:cs typeface="Trebuchet MS"/>
              </a:rPr>
              <a:t>AN  </a:t>
            </a:r>
            <a:r>
              <a:rPr sz="1650" b="1" i="1" spc="-40" dirty="0">
                <a:latin typeface="Trebuchet MS"/>
                <a:cs typeface="Trebuchet MS"/>
              </a:rPr>
              <a:t>&amp;</a:t>
            </a:r>
            <a:r>
              <a:rPr sz="1650" b="1" i="1" spc="-45" dirty="0">
                <a:latin typeface="Trebuchet MS"/>
                <a:cs typeface="Trebuchet MS"/>
              </a:rPr>
              <a:t> </a:t>
            </a:r>
            <a:r>
              <a:rPr sz="1650" b="1" i="1" spc="-55" dirty="0">
                <a:latin typeface="Trebuchet MS"/>
                <a:cs typeface="Trebuchet MS"/>
              </a:rPr>
              <a:t>KOGNITIF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1658111"/>
            <a:ext cx="8080375" cy="5062855"/>
            <a:chOff x="457200" y="1658111"/>
            <a:chExt cx="8080375" cy="5062855"/>
          </a:xfrm>
        </p:grpSpPr>
        <p:sp>
          <p:nvSpPr>
            <p:cNvPr id="7" name="object 7"/>
            <p:cNvSpPr/>
            <p:nvPr/>
          </p:nvSpPr>
          <p:spPr>
            <a:xfrm>
              <a:off x="460246" y="1658111"/>
              <a:ext cx="8071104" cy="48707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03376" y="4629911"/>
              <a:ext cx="2417445" cy="1009015"/>
            </a:xfrm>
            <a:custGeom>
              <a:avLst/>
              <a:gdLst/>
              <a:ahLst/>
              <a:cxnLst/>
              <a:rect l="l" t="t" r="r" b="b"/>
              <a:pathLst>
                <a:path w="2417445" h="1009014">
                  <a:moveTo>
                    <a:pt x="0" y="1008890"/>
                  </a:moveTo>
                  <a:lnTo>
                    <a:pt x="2417061" y="0"/>
                  </a:lnTo>
                </a:path>
              </a:pathLst>
            </a:custGeom>
            <a:ln w="1219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95727" y="3843527"/>
              <a:ext cx="73151" cy="137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65832" y="3617977"/>
              <a:ext cx="91439" cy="1402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75560" y="3410711"/>
              <a:ext cx="109726" cy="13411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718816" y="3221736"/>
              <a:ext cx="124966" cy="12496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98648" y="3051047"/>
              <a:ext cx="137158" cy="11887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05911" y="2916936"/>
              <a:ext cx="152400" cy="10058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200" y="1658111"/>
              <a:ext cx="8080248" cy="506272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403730" y="4604977"/>
            <a:ext cx="107251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95" dirty="0">
                <a:latin typeface="Trebuchet MS"/>
                <a:cs typeface="Trebuchet MS"/>
              </a:rPr>
              <a:t>WUS</a:t>
            </a:r>
            <a:r>
              <a:rPr sz="2100" b="1" i="1" spc="-185" dirty="0">
                <a:latin typeface="Trebuchet MS"/>
                <a:cs typeface="Trebuchet MS"/>
              </a:rPr>
              <a:t> </a:t>
            </a:r>
            <a:r>
              <a:rPr sz="2100" b="1" i="1" spc="-130" dirty="0">
                <a:latin typeface="Trebuchet MS"/>
                <a:cs typeface="Trebuchet MS"/>
              </a:rPr>
              <a:t>KEK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708785" y="5223721"/>
            <a:ext cx="1700530" cy="8807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314325" algn="just">
              <a:lnSpc>
                <a:spcPct val="83300"/>
              </a:lnSpc>
              <a:spcBef>
                <a:spcPts val="530"/>
              </a:spcBef>
            </a:pPr>
            <a:r>
              <a:rPr sz="2100" b="1" i="1" spc="-65" dirty="0">
                <a:latin typeface="Trebuchet MS"/>
                <a:cs typeface="Trebuchet MS"/>
              </a:rPr>
              <a:t>BUMIL </a:t>
            </a:r>
            <a:r>
              <a:rPr sz="2100" b="1" i="1" spc="-130" dirty="0">
                <a:latin typeface="Trebuchet MS"/>
                <a:cs typeface="Trebuchet MS"/>
              </a:rPr>
              <a:t>KEK  </a:t>
            </a:r>
            <a:r>
              <a:rPr sz="2100" b="1" i="1" spc="-75" dirty="0">
                <a:latin typeface="Trebuchet MS"/>
                <a:cs typeface="Trebuchet MS"/>
              </a:rPr>
              <a:t>(KENAIKAN </a:t>
            </a:r>
            <a:r>
              <a:rPr sz="2100" b="1" i="1" spc="-60" dirty="0">
                <a:latin typeface="Trebuchet MS"/>
                <a:cs typeface="Trebuchet MS"/>
              </a:rPr>
              <a:t>BB  </a:t>
            </a:r>
            <a:r>
              <a:rPr sz="2100" b="1" i="1" spc="-70" dirty="0">
                <a:latin typeface="Trebuchet MS"/>
                <a:cs typeface="Trebuchet MS"/>
              </a:rPr>
              <a:t>RENDAH)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30603" y="2126953"/>
            <a:ext cx="1527810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b="1" i="1" spc="-75" dirty="0">
                <a:latin typeface="Trebuchet MS"/>
                <a:cs typeface="Trebuchet MS"/>
              </a:rPr>
              <a:t>KURANG</a:t>
            </a:r>
            <a:r>
              <a:rPr sz="2100" b="1" i="1" spc="-155" dirty="0">
                <a:latin typeface="Trebuchet MS"/>
                <a:cs typeface="Trebuchet MS"/>
              </a:rPr>
              <a:t> </a:t>
            </a:r>
            <a:r>
              <a:rPr sz="2100" b="1" i="1" spc="-85" dirty="0">
                <a:latin typeface="Trebuchet MS"/>
                <a:cs typeface="Trebuchet MS"/>
              </a:rPr>
              <a:t>GIZI</a:t>
            </a:r>
            <a:endParaRPr sz="21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97024" y="2752344"/>
            <a:ext cx="3490595" cy="2893060"/>
            <a:chOff x="1097024" y="2752344"/>
            <a:chExt cx="3490595" cy="2893060"/>
          </a:xfrm>
        </p:grpSpPr>
        <p:sp>
          <p:nvSpPr>
            <p:cNvPr id="20" name="object 20"/>
            <p:cNvSpPr/>
            <p:nvPr/>
          </p:nvSpPr>
          <p:spPr>
            <a:xfrm>
              <a:off x="1103374" y="4629911"/>
              <a:ext cx="2417445" cy="1009015"/>
            </a:xfrm>
            <a:custGeom>
              <a:avLst/>
              <a:gdLst/>
              <a:ahLst/>
              <a:cxnLst/>
              <a:rect l="l" t="t" r="r" b="b"/>
              <a:pathLst>
                <a:path w="2417445" h="1009014">
                  <a:moveTo>
                    <a:pt x="0" y="1008890"/>
                  </a:moveTo>
                  <a:lnTo>
                    <a:pt x="2417061" y="0"/>
                  </a:lnTo>
                </a:path>
              </a:pathLst>
            </a:custGeom>
            <a:ln w="12191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48100" y="5101844"/>
              <a:ext cx="249554" cy="18186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59783" y="3448811"/>
              <a:ext cx="453390" cy="1664335"/>
            </a:xfrm>
            <a:custGeom>
              <a:avLst/>
              <a:gdLst/>
              <a:ahLst/>
              <a:cxnLst/>
              <a:rect l="l" t="t" r="r" b="b"/>
              <a:pathLst>
                <a:path w="453389" h="1664335">
                  <a:moveTo>
                    <a:pt x="452780" y="1397"/>
                  </a:moveTo>
                  <a:lnTo>
                    <a:pt x="414299" y="0"/>
                  </a:lnTo>
                  <a:lnTo>
                    <a:pt x="411124" y="86741"/>
                  </a:lnTo>
                  <a:lnTo>
                    <a:pt x="406298" y="173609"/>
                  </a:lnTo>
                  <a:lnTo>
                    <a:pt x="390296" y="345821"/>
                  </a:lnTo>
                  <a:lnTo>
                    <a:pt x="371119" y="513842"/>
                  </a:lnTo>
                  <a:lnTo>
                    <a:pt x="356768" y="596519"/>
                  </a:lnTo>
                  <a:lnTo>
                    <a:pt x="327939" y="757682"/>
                  </a:lnTo>
                  <a:lnTo>
                    <a:pt x="295808" y="910590"/>
                  </a:lnTo>
                  <a:lnTo>
                    <a:pt x="297459" y="903732"/>
                  </a:lnTo>
                  <a:lnTo>
                    <a:pt x="315112" y="910590"/>
                  </a:lnTo>
                  <a:lnTo>
                    <a:pt x="295833" y="910590"/>
                  </a:lnTo>
                  <a:lnTo>
                    <a:pt x="279806" y="978027"/>
                  </a:lnTo>
                  <a:lnTo>
                    <a:pt x="260629" y="1051052"/>
                  </a:lnTo>
                  <a:lnTo>
                    <a:pt x="238277" y="1119886"/>
                  </a:lnTo>
                  <a:lnTo>
                    <a:pt x="217449" y="1187450"/>
                  </a:lnTo>
                  <a:lnTo>
                    <a:pt x="196621" y="1252220"/>
                  </a:lnTo>
                  <a:lnTo>
                    <a:pt x="174142" y="1314196"/>
                  </a:lnTo>
                  <a:lnTo>
                    <a:pt x="151790" y="1373378"/>
                  </a:lnTo>
                  <a:lnTo>
                    <a:pt x="126136" y="1429893"/>
                  </a:lnTo>
                  <a:lnTo>
                    <a:pt x="100482" y="1482217"/>
                  </a:lnTo>
                  <a:lnTo>
                    <a:pt x="76479" y="1531874"/>
                  </a:lnTo>
                  <a:lnTo>
                    <a:pt x="50952" y="1577340"/>
                  </a:lnTo>
                  <a:lnTo>
                    <a:pt x="22123" y="1620012"/>
                  </a:lnTo>
                  <a:lnTo>
                    <a:pt x="0" y="1653298"/>
                  </a:lnTo>
                  <a:lnTo>
                    <a:pt x="14122" y="1664081"/>
                  </a:lnTo>
                  <a:lnTo>
                    <a:pt x="37871" y="1664081"/>
                  </a:lnTo>
                  <a:lnTo>
                    <a:pt x="58953" y="1632458"/>
                  </a:lnTo>
                  <a:lnTo>
                    <a:pt x="86131" y="1591056"/>
                  </a:lnTo>
                  <a:lnTo>
                    <a:pt x="111785" y="1544193"/>
                  </a:lnTo>
                  <a:lnTo>
                    <a:pt x="135788" y="1496060"/>
                  </a:lnTo>
                  <a:lnTo>
                    <a:pt x="162966" y="1442339"/>
                  </a:lnTo>
                  <a:lnTo>
                    <a:pt x="186969" y="1385824"/>
                  </a:lnTo>
                  <a:lnTo>
                    <a:pt x="209448" y="1326642"/>
                  </a:lnTo>
                  <a:lnTo>
                    <a:pt x="231800" y="1264539"/>
                  </a:lnTo>
                  <a:lnTo>
                    <a:pt x="252628" y="1199896"/>
                  </a:lnTo>
                  <a:lnTo>
                    <a:pt x="275107" y="1133729"/>
                  </a:lnTo>
                  <a:lnTo>
                    <a:pt x="295808" y="1063498"/>
                  </a:lnTo>
                  <a:lnTo>
                    <a:pt x="315112" y="990473"/>
                  </a:lnTo>
                  <a:lnTo>
                    <a:pt x="332638" y="916051"/>
                  </a:lnTo>
                  <a:lnTo>
                    <a:pt x="334289" y="910590"/>
                  </a:lnTo>
                  <a:lnTo>
                    <a:pt x="335711" y="903732"/>
                  </a:lnTo>
                  <a:lnTo>
                    <a:pt x="350291" y="833374"/>
                  </a:lnTo>
                  <a:lnTo>
                    <a:pt x="367944" y="757682"/>
                  </a:lnTo>
                  <a:lnTo>
                    <a:pt x="396773" y="596519"/>
                  </a:lnTo>
                  <a:lnTo>
                    <a:pt x="409600" y="513842"/>
                  </a:lnTo>
                  <a:lnTo>
                    <a:pt x="428777" y="345821"/>
                  </a:lnTo>
                  <a:lnTo>
                    <a:pt x="444779" y="173609"/>
                  </a:lnTo>
                  <a:lnTo>
                    <a:pt x="449605" y="86741"/>
                  </a:lnTo>
                  <a:lnTo>
                    <a:pt x="452780" y="1397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48100" y="3448812"/>
              <a:ext cx="664845" cy="1835150"/>
            </a:xfrm>
            <a:custGeom>
              <a:avLst/>
              <a:gdLst/>
              <a:ahLst/>
              <a:cxnLst/>
              <a:rect l="l" t="t" r="r" b="b"/>
              <a:pathLst>
                <a:path w="664845" h="1835150">
                  <a:moveTo>
                    <a:pt x="0" y="1801881"/>
                  </a:moveTo>
                  <a:lnTo>
                    <a:pt x="0" y="1834901"/>
                  </a:lnTo>
                  <a:lnTo>
                    <a:pt x="30479" y="1832101"/>
                  </a:lnTo>
                  <a:lnTo>
                    <a:pt x="36829" y="1830701"/>
                  </a:lnTo>
                  <a:lnTo>
                    <a:pt x="65659" y="1823851"/>
                  </a:lnTo>
                  <a:lnTo>
                    <a:pt x="92837" y="1811531"/>
                  </a:lnTo>
                  <a:lnTo>
                    <a:pt x="99313" y="1807341"/>
                  </a:lnTo>
                  <a:lnTo>
                    <a:pt x="128142" y="1790831"/>
                  </a:lnTo>
                  <a:lnTo>
                    <a:pt x="156972" y="1767461"/>
                  </a:lnTo>
                  <a:lnTo>
                    <a:pt x="184150" y="1742570"/>
                  </a:lnTo>
                  <a:lnTo>
                    <a:pt x="211327" y="1712340"/>
                  </a:lnTo>
                  <a:lnTo>
                    <a:pt x="238505" y="1676530"/>
                  </a:lnTo>
                  <a:lnTo>
                    <a:pt x="244983" y="1670940"/>
                  </a:lnTo>
                  <a:lnTo>
                    <a:pt x="270637" y="1632460"/>
                  </a:lnTo>
                  <a:lnTo>
                    <a:pt x="297814" y="1591060"/>
                  </a:lnTo>
                  <a:lnTo>
                    <a:pt x="323469" y="1544190"/>
                  </a:lnTo>
                  <a:lnTo>
                    <a:pt x="347472" y="1496060"/>
                  </a:lnTo>
                  <a:lnTo>
                    <a:pt x="374650" y="1442340"/>
                  </a:lnTo>
                  <a:lnTo>
                    <a:pt x="398652" y="1385820"/>
                  </a:lnTo>
                  <a:lnTo>
                    <a:pt x="421132" y="1326640"/>
                  </a:lnTo>
                  <a:lnTo>
                    <a:pt x="443484" y="1264540"/>
                  </a:lnTo>
                  <a:lnTo>
                    <a:pt x="464312" y="1199890"/>
                  </a:lnTo>
                  <a:lnTo>
                    <a:pt x="486790" y="1133730"/>
                  </a:lnTo>
                  <a:lnTo>
                    <a:pt x="507491" y="1063500"/>
                  </a:lnTo>
                  <a:lnTo>
                    <a:pt x="526796" y="990473"/>
                  </a:lnTo>
                  <a:lnTo>
                    <a:pt x="544322" y="916051"/>
                  </a:lnTo>
                  <a:lnTo>
                    <a:pt x="545973" y="910589"/>
                  </a:lnTo>
                  <a:lnTo>
                    <a:pt x="561975" y="833374"/>
                  </a:lnTo>
                  <a:lnTo>
                    <a:pt x="579627" y="757682"/>
                  </a:lnTo>
                  <a:lnTo>
                    <a:pt x="593978" y="677799"/>
                  </a:lnTo>
                  <a:lnTo>
                    <a:pt x="608457" y="596519"/>
                  </a:lnTo>
                  <a:lnTo>
                    <a:pt x="621284" y="513842"/>
                  </a:lnTo>
                  <a:lnTo>
                    <a:pt x="640461" y="345820"/>
                  </a:lnTo>
                  <a:lnTo>
                    <a:pt x="656463" y="173608"/>
                  </a:lnTo>
                  <a:lnTo>
                    <a:pt x="661288" y="86740"/>
                  </a:lnTo>
                  <a:lnTo>
                    <a:pt x="664463" y="1397"/>
                  </a:lnTo>
                  <a:lnTo>
                    <a:pt x="625983" y="0"/>
                  </a:lnTo>
                  <a:lnTo>
                    <a:pt x="622808" y="86740"/>
                  </a:lnTo>
                  <a:lnTo>
                    <a:pt x="617982" y="173608"/>
                  </a:lnTo>
                  <a:lnTo>
                    <a:pt x="601979" y="345820"/>
                  </a:lnTo>
                  <a:lnTo>
                    <a:pt x="582802" y="513842"/>
                  </a:lnTo>
                  <a:lnTo>
                    <a:pt x="568451" y="596519"/>
                  </a:lnTo>
                  <a:lnTo>
                    <a:pt x="553974" y="677799"/>
                  </a:lnTo>
                  <a:lnTo>
                    <a:pt x="539623" y="757682"/>
                  </a:lnTo>
                  <a:lnTo>
                    <a:pt x="523621" y="833374"/>
                  </a:lnTo>
                  <a:lnTo>
                    <a:pt x="507491" y="910589"/>
                  </a:lnTo>
                  <a:lnTo>
                    <a:pt x="526796" y="910589"/>
                  </a:lnTo>
                  <a:lnTo>
                    <a:pt x="509142" y="903732"/>
                  </a:lnTo>
                  <a:lnTo>
                    <a:pt x="491489" y="978026"/>
                  </a:lnTo>
                  <a:lnTo>
                    <a:pt x="472313" y="1051050"/>
                  </a:lnTo>
                  <a:lnTo>
                    <a:pt x="449961" y="1119890"/>
                  </a:lnTo>
                  <a:lnTo>
                    <a:pt x="429133" y="1187450"/>
                  </a:lnTo>
                  <a:lnTo>
                    <a:pt x="408304" y="1252220"/>
                  </a:lnTo>
                  <a:lnTo>
                    <a:pt x="385825" y="1314200"/>
                  </a:lnTo>
                  <a:lnTo>
                    <a:pt x="363474" y="1373380"/>
                  </a:lnTo>
                  <a:lnTo>
                    <a:pt x="337820" y="1429890"/>
                  </a:lnTo>
                  <a:lnTo>
                    <a:pt x="312165" y="1482220"/>
                  </a:lnTo>
                  <a:lnTo>
                    <a:pt x="288163" y="1531870"/>
                  </a:lnTo>
                  <a:lnTo>
                    <a:pt x="262636" y="1577340"/>
                  </a:lnTo>
                  <a:lnTo>
                    <a:pt x="233807" y="1620010"/>
                  </a:lnTo>
                  <a:lnTo>
                    <a:pt x="208152" y="1658620"/>
                  </a:lnTo>
                  <a:lnTo>
                    <a:pt x="225805" y="1664080"/>
                  </a:lnTo>
                  <a:lnTo>
                    <a:pt x="211327" y="1653030"/>
                  </a:lnTo>
                  <a:lnTo>
                    <a:pt x="184150" y="1688840"/>
                  </a:lnTo>
                  <a:lnTo>
                    <a:pt x="156972" y="1719200"/>
                  </a:lnTo>
                  <a:lnTo>
                    <a:pt x="128142" y="1743960"/>
                  </a:lnTo>
                  <a:lnTo>
                    <a:pt x="100837" y="1766061"/>
                  </a:lnTo>
                  <a:lnTo>
                    <a:pt x="72009" y="1783971"/>
                  </a:lnTo>
                  <a:lnTo>
                    <a:pt x="86487" y="1796291"/>
                  </a:lnTo>
                  <a:lnTo>
                    <a:pt x="78486" y="1781171"/>
                  </a:lnTo>
                  <a:lnTo>
                    <a:pt x="51180" y="1793621"/>
                  </a:lnTo>
                  <a:lnTo>
                    <a:pt x="22351" y="1800481"/>
                  </a:lnTo>
                  <a:lnTo>
                    <a:pt x="30479" y="1815591"/>
                  </a:lnTo>
                  <a:lnTo>
                    <a:pt x="30479" y="1799081"/>
                  </a:lnTo>
                  <a:lnTo>
                    <a:pt x="0" y="1801881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401312" y="3294888"/>
              <a:ext cx="185926" cy="1615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72867" y="4079747"/>
              <a:ext cx="45720" cy="134620"/>
            </a:xfrm>
            <a:custGeom>
              <a:avLst/>
              <a:gdLst/>
              <a:ahLst/>
              <a:cxnLst/>
              <a:rect l="l" t="t" r="r" b="b"/>
              <a:pathLst>
                <a:path w="45719" h="134620">
                  <a:moveTo>
                    <a:pt x="9143" y="0"/>
                  </a:moveTo>
                  <a:lnTo>
                    <a:pt x="6095" y="14858"/>
                  </a:lnTo>
                  <a:lnTo>
                    <a:pt x="1524" y="74549"/>
                  </a:lnTo>
                  <a:lnTo>
                    <a:pt x="0" y="134112"/>
                  </a:lnTo>
                  <a:lnTo>
                    <a:pt x="36575" y="134112"/>
                  </a:lnTo>
                  <a:lnTo>
                    <a:pt x="38100" y="74549"/>
                  </a:lnTo>
                  <a:lnTo>
                    <a:pt x="44195" y="14858"/>
                  </a:lnTo>
                  <a:lnTo>
                    <a:pt x="45719" y="406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72867" y="4079747"/>
              <a:ext cx="45720" cy="134620"/>
            </a:xfrm>
            <a:custGeom>
              <a:avLst/>
              <a:gdLst/>
              <a:ahLst/>
              <a:cxnLst/>
              <a:rect l="l" t="t" r="r" b="b"/>
              <a:pathLst>
                <a:path w="45719" h="134620">
                  <a:moveTo>
                    <a:pt x="0" y="134112"/>
                  </a:moveTo>
                  <a:lnTo>
                    <a:pt x="36575" y="134112"/>
                  </a:lnTo>
                  <a:lnTo>
                    <a:pt x="38100" y="74549"/>
                  </a:lnTo>
                  <a:lnTo>
                    <a:pt x="44196" y="14858"/>
                  </a:lnTo>
                  <a:lnTo>
                    <a:pt x="45720" y="4063"/>
                  </a:lnTo>
                  <a:lnTo>
                    <a:pt x="9143" y="0"/>
                  </a:lnTo>
                  <a:lnTo>
                    <a:pt x="6095" y="14858"/>
                  </a:lnTo>
                  <a:lnTo>
                    <a:pt x="1524" y="74549"/>
                  </a:lnTo>
                  <a:lnTo>
                    <a:pt x="0" y="134112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392680" y="3840480"/>
              <a:ext cx="82295" cy="14630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62783" y="3614927"/>
              <a:ext cx="100583" cy="14935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72511" y="3407663"/>
              <a:ext cx="118871" cy="14325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715767" y="3218688"/>
              <a:ext cx="134112" cy="13411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895600" y="3048000"/>
              <a:ext cx="146304" cy="128015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2863" y="2913888"/>
              <a:ext cx="161544" cy="1097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43655" y="2822449"/>
              <a:ext cx="167639" cy="8839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557016" y="2752344"/>
              <a:ext cx="192024" cy="161543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690167" y="733200"/>
            <a:ext cx="5019040" cy="148526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100" b="1" i="1" spc="-45" dirty="0">
                <a:solidFill>
                  <a:srgbClr val="C00000"/>
                </a:solidFill>
                <a:latin typeface="Trebuchet MS"/>
                <a:cs typeface="Trebuchet MS"/>
              </a:rPr>
              <a:t>(Sumber </a:t>
            </a:r>
            <a:r>
              <a:rPr sz="2100" b="1" i="1" spc="-40" dirty="0">
                <a:solidFill>
                  <a:srgbClr val="C00000"/>
                </a:solidFill>
                <a:latin typeface="Trebuchet MS"/>
                <a:cs typeface="Trebuchet MS"/>
              </a:rPr>
              <a:t>: </a:t>
            </a:r>
            <a:r>
              <a:rPr sz="2100" b="1" i="1" spc="-105" dirty="0">
                <a:solidFill>
                  <a:srgbClr val="C00000"/>
                </a:solidFill>
                <a:latin typeface="Trebuchet MS"/>
                <a:cs typeface="Trebuchet MS"/>
              </a:rPr>
              <a:t>modifikasi </a:t>
            </a:r>
            <a:r>
              <a:rPr sz="2100" b="1" i="1" spc="-125" dirty="0">
                <a:solidFill>
                  <a:srgbClr val="C00000"/>
                </a:solidFill>
                <a:latin typeface="Trebuchet MS"/>
                <a:cs typeface="Trebuchet MS"/>
              </a:rPr>
              <a:t>dari </a:t>
            </a:r>
            <a:r>
              <a:rPr sz="2100" b="1" i="1" spc="-55" dirty="0">
                <a:solidFill>
                  <a:srgbClr val="C00000"/>
                </a:solidFill>
                <a:latin typeface="Trebuchet MS"/>
                <a:cs typeface="Trebuchet MS"/>
              </a:rPr>
              <a:t>ACC/SCN,</a:t>
            </a:r>
            <a:r>
              <a:rPr sz="2100" b="1" i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100" b="1" i="1" spc="-60" dirty="0">
                <a:solidFill>
                  <a:srgbClr val="C00000"/>
                </a:solidFill>
                <a:latin typeface="Trebuchet MS"/>
                <a:cs typeface="Trebuchet MS"/>
              </a:rPr>
              <a:t>2002)</a:t>
            </a:r>
            <a:endParaRPr sz="2100">
              <a:latin typeface="Trebuchet MS"/>
              <a:cs typeface="Trebuchet MS"/>
            </a:endParaRPr>
          </a:p>
          <a:p>
            <a:pPr marL="3238500" marR="5080">
              <a:lnSpc>
                <a:spcPct val="84100"/>
              </a:lnSpc>
              <a:spcBef>
                <a:spcPts val="615"/>
              </a:spcBef>
            </a:pPr>
            <a:r>
              <a:rPr sz="1450" b="1" i="1" spc="-60" dirty="0">
                <a:latin typeface="Trebuchet MS"/>
                <a:cs typeface="Trebuchet MS"/>
              </a:rPr>
              <a:t>IMR, </a:t>
            </a:r>
            <a:r>
              <a:rPr sz="1450" b="1" i="1" spc="-50" dirty="0">
                <a:latin typeface="Trebuchet MS"/>
                <a:cs typeface="Trebuchet MS"/>
              </a:rPr>
              <a:t>perkembangan  </a:t>
            </a:r>
            <a:r>
              <a:rPr sz="1450" b="1" i="1" spc="-55" dirty="0">
                <a:latin typeface="Trebuchet MS"/>
                <a:cs typeface="Trebuchet MS"/>
              </a:rPr>
              <a:t>mental </a:t>
            </a:r>
            <a:r>
              <a:rPr sz="1450" b="1" i="1" spc="-114" dirty="0">
                <a:latin typeface="Trebuchet MS"/>
                <a:cs typeface="Trebuchet MS"/>
              </a:rPr>
              <a:t>terhambat,  </a:t>
            </a:r>
            <a:r>
              <a:rPr sz="1450" b="1" i="1" spc="-55" dirty="0">
                <a:latin typeface="Trebuchet MS"/>
                <a:cs typeface="Trebuchet MS"/>
              </a:rPr>
              <a:t>risiko </a:t>
            </a:r>
            <a:r>
              <a:rPr sz="1450" b="1" i="1" spc="-60" dirty="0">
                <a:latin typeface="Trebuchet MS"/>
                <a:cs typeface="Trebuchet MS"/>
              </a:rPr>
              <a:t>penyakit </a:t>
            </a:r>
            <a:r>
              <a:rPr sz="1450" b="1" i="1" spc="-50" dirty="0">
                <a:latin typeface="Trebuchet MS"/>
                <a:cs typeface="Trebuchet MS"/>
              </a:rPr>
              <a:t>kronis  </a:t>
            </a:r>
            <a:r>
              <a:rPr sz="1450" b="1" i="1" spc="-100" dirty="0">
                <a:latin typeface="Trebuchet MS"/>
                <a:cs typeface="Trebuchet MS"/>
              </a:rPr>
              <a:t>pada </a:t>
            </a:r>
            <a:r>
              <a:rPr sz="1450" b="1" i="1" spc="-70" dirty="0">
                <a:latin typeface="Trebuchet MS"/>
                <a:cs typeface="Trebuchet MS"/>
              </a:rPr>
              <a:t>usia</a:t>
            </a:r>
            <a:r>
              <a:rPr sz="1450" b="1" i="1" spc="50" dirty="0">
                <a:latin typeface="Trebuchet MS"/>
                <a:cs typeface="Trebuchet MS"/>
              </a:rPr>
              <a:t> </a:t>
            </a:r>
            <a:r>
              <a:rPr sz="1450" b="1" i="1" spc="-75" dirty="0">
                <a:latin typeface="Trebuchet MS"/>
                <a:cs typeface="Trebuchet MS"/>
              </a:rPr>
              <a:t>dewasa</a:t>
            </a:r>
            <a:endParaRPr sz="1450">
              <a:latin typeface="Trebuchet MS"/>
              <a:cs typeface="Trebuchet MS"/>
            </a:endParaRPr>
          </a:p>
          <a:p>
            <a:pPr marL="452120">
              <a:lnSpc>
                <a:spcPts val="2050"/>
              </a:lnSpc>
            </a:pPr>
            <a:r>
              <a:rPr sz="2100" b="1" i="1" spc="-35" dirty="0">
                <a:latin typeface="Trebuchet MS"/>
                <a:cs typeface="Trebuchet MS"/>
              </a:rPr>
              <a:t>USIA</a:t>
            </a:r>
            <a:r>
              <a:rPr sz="2100" b="1" i="1" spc="-240" dirty="0">
                <a:latin typeface="Trebuchet MS"/>
                <a:cs typeface="Trebuchet MS"/>
              </a:rPr>
              <a:t> </a:t>
            </a:r>
            <a:r>
              <a:rPr sz="2100" b="1" i="1" spc="-70" dirty="0">
                <a:latin typeface="Trebuchet MS"/>
                <a:cs typeface="Trebuchet MS"/>
              </a:rPr>
              <a:t>LANJUT</a:t>
            </a:r>
            <a:endParaRPr sz="2100">
              <a:latin typeface="Trebuchet MS"/>
              <a:cs typeface="Trebuchet MS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243829" y="2219625"/>
            <a:ext cx="1543685" cy="1000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4800"/>
              </a:lnSpc>
              <a:spcBef>
                <a:spcPts val="390"/>
              </a:spcBef>
            </a:pPr>
            <a:r>
              <a:rPr sz="1450" b="1" i="1" spc="-50" dirty="0">
                <a:latin typeface="Trebuchet MS"/>
                <a:cs typeface="Trebuchet MS"/>
              </a:rPr>
              <a:t>Proses  </a:t>
            </a:r>
            <a:r>
              <a:rPr sz="1450" b="1" i="1" spc="-45" dirty="0">
                <a:latin typeface="Trebuchet MS"/>
                <a:cs typeface="Trebuchet MS"/>
              </a:rPr>
              <a:t>Pertumbuhan  </a:t>
            </a:r>
            <a:r>
              <a:rPr sz="1450" b="1" i="1" spc="-120" dirty="0">
                <a:latin typeface="Trebuchet MS"/>
                <a:cs typeface="Trebuchet MS"/>
              </a:rPr>
              <a:t>lambat, </a:t>
            </a:r>
            <a:r>
              <a:rPr sz="1450" b="1" i="1" spc="-20" dirty="0">
                <a:latin typeface="Trebuchet MS"/>
                <a:cs typeface="Trebuchet MS"/>
              </a:rPr>
              <a:t>ASI  </a:t>
            </a:r>
            <a:r>
              <a:rPr sz="1450" b="1" i="1" spc="-50" dirty="0">
                <a:latin typeface="Trebuchet MS"/>
                <a:cs typeface="Trebuchet MS"/>
              </a:rPr>
              <a:t>ekslusif </a:t>
            </a:r>
            <a:r>
              <a:rPr sz="1450" b="1" i="1" spc="-114" dirty="0">
                <a:latin typeface="Trebuchet MS"/>
                <a:cs typeface="Trebuchet MS"/>
              </a:rPr>
              <a:t>kurang,  </a:t>
            </a:r>
            <a:r>
              <a:rPr sz="1450" b="1" i="1" spc="-40" dirty="0">
                <a:latin typeface="Trebuchet MS"/>
                <a:cs typeface="Trebuchet MS"/>
              </a:rPr>
              <a:t>MP-ASI </a:t>
            </a:r>
            <a:r>
              <a:rPr sz="1450" b="1" i="1" spc="-80" dirty="0">
                <a:latin typeface="Trebuchet MS"/>
                <a:cs typeface="Trebuchet MS"/>
              </a:rPr>
              <a:t>tidak</a:t>
            </a:r>
            <a:r>
              <a:rPr sz="1450" b="1" i="1" spc="-270" dirty="0">
                <a:latin typeface="Trebuchet MS"/>
                <a:cs typeface="Trebuchet MS"/>
              </a:rPr>
              <a:t> </a:t>
            </a:r>
            <a:r>
              <a:rPr sz="1450" b="1" i="1" spc="-50" dirty="0">
                <a:latin typeface="Trebuchet MS"/>
                <a:cs typeface="Trebuchet MS"/>
              </a:rPr>
              <a:t>benar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94042" y="4014897"/>
            <a:ext cx="1404620" cy="59245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565"/>
              </a:lnSpc>
              <a:spcBef>
                <a:spcPts val="125"/>
              </a:spcBef>
            </a:pPr>
            <a:r>
              <a:rPr sz="1450" b="1" i="1" spc="-45" dirty="0">
                <a:latin typeface="Trebuchet MS"/>
                <a:cs typeface="Trebuchet MS"/>
              </a:rPr>
              <a:t>Konsumsi</a:t>
            </a:r>
            <a:endParaRPr sz="1450">
              <a:latin typeface="Trebuchet MS"/>
              <a:cs typeface="Trebuchet MS"/>
            </a:endParaRPr>
          </a:p>
          <a:p>
            <a:pPr marL="12700" marR="5080">
              <a:lnSpc>
                <a:spcPct val="74500"/>
              </a:lnSpc>
              <a:spcBef>
                <a:spcPts val="270"/>
              </a:spcBef>
            </a:pPr>
            <a:r>
              <a:rPr sz="1450" b="1" i="1" spc="-70" dirty="0">
                <a:latin typeface="Trebuchet MS"/>
                <a:cs typeface="Trebuchet MS"/>
              </a:rPr>
              <a:t>gizi </a:t>
            </a:r>
            <a:r>
              <a:rPr sz="1450" b="1" i="1" spc="-75" dirty="0">
                <a:latin typeface="Trebuchet MS"/>
                <a:cs typeface="Trebuchet MS"/>
              </a:rPr>
              <a:t>tidak </a:t>
            </a:r>
            <a:r>
              <a:rPr sz="1450" b="1" i="1" spc="-95" dirty="0">
                <a:latin typeface="Trebuchet MS"/>
                <a:cs typeface="Trebuchet MS"/>
              </a:rPr>
              <a:t>cuk,up  </a:t>
            </a:r>
            <a:r>
              <a:rPr sz="1450" b="1" i="1" spc="-75" dirty="0">
                <a:latin typeface="Trebuchet MS"/>
                <a:cs typeface="Trebuchet MS"/>
              </a:rPr>
              <a:t>pola </a:t>
            </a:r>
            <a:r>
              <a:rPr sz="1450" b="1" i="1" spc="-50" dirty="0">
                <a:latin typeface="Trebuchet MS"/>
                <a:cs typeface="Trebuchet MS"/>
              </a:rPr>
              <a:t>asuh</a:t>
            </a:r>
            <a:r>
              <a:rPr sz="1450" b="1" i="1" spc="-70" dirty="0">
                <a:latin typeface="Trebuchet MS"/>
                <a:cs typeface="Trebuchet MS"/>
              </a:rPr>
              <a:t> </a:t>
            </a:r>
            <a:r>
              <a:rPr sz="1450" b="1" i="1" spc="-60" dirty="0">
                <a:latin typeface="Trebuchet MS"/>
                <a:cs typeface="Trebuchet MS"/>
              </a:rPr>
              <a:t>kurang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038213" y="1079673"/>
            <a:ext cx="1741805" cy="186372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260350">
              <a:lnSpc>
                <a:spcPct val="83900"/>
              </a:lnSpc>
              <a:spcBef>
                <a:spcPts val="405"/>
              </a:spcBef>
            </a:pPr>
            <a:r>
              <a:rPr sz="1450" b="1" i="1" spc="-70" dirty="0">
                <a:latin typeface="Trebuchet MS"/>
                <a:cs typeface="Trebuchet MS"/>
              </a:rPr>
              <a:t>Kurang </a:t>
            </a:r>
            <a:r>
              <a:rPr sz="1450" b="1" i="1" spc="-105" dirty="0">
                <a:latin typeface="Trebuchet MS"/>
                <a:cs typeface="Trebuchet MS"/>
              </a:rPr>
              <a:t>makan,  </a:t>
            </a:r>
            <a:r>
              <a:rPr sz="1450" b="1" i="1" spc="-50" dirty="0">
                <a:latin typeface="Trebuchet MS"/>
                <a:cs typeface="Trebuchet MS"/>
              </a:rPr>
              <a:t>sering terkena  </a:t>
            </a:r>
            <a:r>
              <a:rPr sz="1450" b="1" i="1" spc="-90" dirty="0">
                <a:latin typeface="Trebuchet MS"/>
                <a:cs typeface="Trebuchet MS"/>
              </a:rPr>
              <a:t>infeksi, </a:t>
            </a:r>
            <a:r>
              <a:rPr sz="1450" b="1" i="1" spc="-70" dirty="0">
                <a:latin typeface="Trebuchet MS"/>
                <a:cs typeface="Trebuchet MS"/>
              </a:rPr>
              <a:t>pelayanan  </a:t>
            </a:r>
            <a:r>
              <a:rPr sz="1450" b="1" i="1" spc="-55" dirty="0">
                <a:latin typeface="Trebuchet MS"/>
                <a:cs typeface="Trebuchet MS"/>
              </a:rPr>
              <a:t>kesehatan </a:t>
            </a:r>
            <a:r>
              <a:rPr sz="1450" b="1" i="1" spc="-105" dirty="0">
                <a:latin typeface="Trebuchet MS"/>
                <a:cs typeface="Trebuchet MS"/>
              </a:rPr>
              <a:t>kurang,  </a:t>
            </a:r>
            <a:r>
              <a:rPr sz="1450" b="1" i="1" spc="-75" dirty="0">
                <a:latin typeface="Trebuchet MS"/>
                <a:cs typeface="Trebuchet MS"/>
              </a:rPr>
              <a:t>pola </a:t>
            </a:r>
            <a:r>
              <a:rPr sz="1450" b="1" i="1" spc="-50" dirty="0">
                <a:latin typeface="Trebuchet MS"/>
                <a:cs typeface="Trebuchet MS"/>
              </a:rPr>
              <a:t>asuh </a:t>
            </a:r>
            <a:r>
              <a:rPr sz="1450" b="1" i="1" spc="-80" dirty="0">
                <a:latin typeface="Trebuchet MS"/>
                <a:cs typeface="Trebuchet MS"/>
              </a:rPr>
              <a:t>tidak  </a:t>
            </a:r>
            <a:r>
              <a:rPr sz="1450" b="1" i="1" spc="-65" dirty="0">
                <a:latin typeface="Trebuchet MS"/>
                <a:cs typeface="Trebuchet MS"/>
              </a:rPr>
              <a:t>memadai</a:t>
            </a:r>
            <a:endParaRPr sz="1450">
              <a:latin typeface="Trebuchet MS"/>
              <a:cs typeface="Trebuchet MS"/>
            </a:endParaRPr>
          </a:p>
          <a:p>
            <a:pPr marL="869950" marR="5080">
              <a:lnSpc>
                <a:spcPct val="86200"/>
              </a:lnSpc>
              <a:spcBef>
                <a:spcPts val="900"/>
              </a:spcBef>
            </a:pPr>
            <a:r>
              <a:rPr sz="1450" b="1" i="1" spc="-80" dirty="0">
                <a:latin typeface="Trebuchet MS"/>
                <a:cs typeface="Trebuchet MS"/>
              </a:rPr>
              <a:t>Tumbuh  </a:t>
            </a:r>
            <a:r>
              <a:rPr sz="1450" b="1" i="1" spc="-50" dirty="0">
                <a:latin typeface="Trebuchet MS"/>
                <a:cs typeface="Trebuchet MS"/>
              </a:rPr>
              <a:t>kembang  </a:t>
            </a:r>
            <a:r>
              <a:rPr sz="1450" b="1" i="1" spc="-105" dirty="0">
                <a:latin typeface="Trebuchet MS"/>
                <a:cs typeface="Trebuchet MS"/>
              </a:rPr>
              <a:t>t</a:t>
            </a:r>
            <a:r>
              <a:rPr sz="1450" b="1" i="1" spc="-35" dirty="0">
                <a:latin typeface="Trebuchet MS"/>
                <a:cs typeface="Trebuchet MS"/>
              </a:rPr>
              <a:t>e</a:t>
            </a:r>
            <a:r>
              <a:rPr sz="1450" b="1" i="1" spc="-30" dirty="0">
                <a:latin typeface="Trebuchet MS"/>
                <a:cs typeface="Trebuchet MS"/>
              </a:rPr>
              <a:t>r</a:t>
            </a:r>
            <a:r>
              <a:rPr sz="1450" b="1" i="1" spc="15" dirty="0">
                <a:latin typeface="Trebuchet MS"/>
                <a:cs typeface="Trebuchet MS"/>
              </a:rPr>
              <a:t>h</a:t>
            </a:r>
            <a:r>
              <a:rPr sz="1450" b="1" i="1" spc="-65" dirty="0">
                <a:latin typeface="Trebuchet MS"/>
                <a:cs typeface="Trebuchet MS"/>
              </a:rPr>
              <a:t>a</a:t>
            </a:r>
            <a:r>
              <a:rPr sz="1450" b="1" i="1" spc="-90" dirty="0">
                <a:latin typeface="Trebuchet MS"/>
                <a:cs typeface="Trebuchet MS"/>
              </a:rPr>
              <a:t>m</a:t>
            </a:r>
            <a:r>
              <a:rPr sz="1450" b="1" i="1" spc="-70" dirty="0">
                <a:latin typeface="Trebuchet MS"/>
                <a:cs typeface="Trebuchet MS"/>
              </a:rPr>
              <a:t>b</a:t>
            </a:r>
            <a:r>
              <a:rPr sz="1450" b="1" i="1" spc="-130" dirty="0">
                <a:latin typeface="Trebuchet MS"/>
                <a:cs typeface="Trebuchet MS"/>
              </a:rPr>
              <a:t>a</a:t>
            </a:r>
            <a:r>
              <a:rPr sz="1450" b="1" i="1" spc="-80" dirty="0">
                <a:latin typeface="Trebuchet MS"/>
                <a:cs typeface="Trebuchet MS"/>
              </a:rPr>
              <a:t>t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257035" y="6313089"/>
            <a:ext cx="1816100" cy="45212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25"/>
              </a:spcBef>
            </a:pPr>
            <a:r>
              <a:rPr sz="1450" b="1" i="1" spc="-70" dirty="0">
                <a:latin typeface="Trebuchet MS"/>
                <a:cs typeface="Trebuchet MS"/>
              </a:rPr>
              <a:t>Produktivitas</a:t>
            </a:r>
            <a:endParaRPr sz="1450">
              <a:latin typeface="Trebuchet MS"/>
              <a:cs typeface="Trebuchet MS"/>
            </a:endParaRPr>
          </a:p>
          <a:p>
            <a:pPr marL="12700">
              <a:lnSpc>
                <a:spcPts val="1660"/>
              </a:lnSpc>
            </a:pPr>
            <a:r>
              <a:rPr sz="1450" b="1" i="1" spc="-65" dirty="0">
                <a:latin typeface="Trebuchet MS"/>
                <a:cs typeface="Trebuchet MS"/>
              </a:rPr>
              <a:t>fisik</a:t>
            </a:r>
            <a:r>
              <a:rPr sz="1450" b="1" i="1" spc="-80" dirty="0">
                <a:latin typeface="Trebuchet MS"/>
                <a:cs typeface="Trebuchet MS"/>
              </a:rPr>
              <a:t> </a:t>
            </a:r>
            <a:r>
              <a:rPr sz="1450" b="1" i="1" spc="-90" dirty="0">
                <a:latin typeface="Trebuchet MS"/>
                <a:cs typeface="Trebuchet MS"/>
              </a:rPr>
              <a:t>berkurang/rendah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35373" y="5660817"/>
            <a:ext cx="1322705" cy="63182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6200"/>
              </a:lnSpc>
              <a:spcBef>
                <a:spcPts val="365"/>
              </a:spcBef>
            </a:pPr>
            <a:r>
              <a:rPr sz="1450" b="1" i="1" spc="-70" dirty="0">
                <a:latin typeface="Trebuchet MS"/>
                <a:cs typeface="Trebuchet MS"/>
              </a:rPr>
              <a:t>Pelayanan  </a:t>
            </a:r>
            <a:r>
              <a:rPr sz="1450" b="1" i="1" spc="-55" dirty="0">
                <a:latin typeface="Trebuchet MS"/>
                <a:cs typeface="Trebuchet MS"/>
              </a:rPr>
              <a:t>kesehatan</a:t>
            </a:r>
            <a:r>
              <a:rPr sz="1450" b="1" i="1" spc="-105" dirty="0">
                <a:latin typeface="Trebuchet MS"/>
                <a:cs typeface="Trebuchet MS"/>
              </a:rPr>
              <a:t> </a:t>
            </a:r>
            <a:r>
              <a:rPr sz="1450" b="1" i="1" spc="-80" dirty="0">
                <a:latin typeface="Trebuchet MS"/>
                <a:cs typeface="Trebuchet MS"/>
              </a:rPr>
              <a:t>tidak  </a:t>
            </a:r>
            <a:r>
              <a:rPr sz="1450" b="1" i="1" spc="-65" dirty="0">
                <a:latin typeface="Trebuchet MS"/>
                <a:cs typeface="Trebuchet MS"/>
              </a:rPr>
              <a:t>memadai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16835" y="6444996"/>
            <a:ext cx="585470" cy="271780"/>
          </a:xfrm>
          <a:custGeom>
            <a:avLst/>
            <a:gdLst/>
            <a:ahLst/>
            <a:cxnLst/>
            <a:rect l="l" t="t" r="r" b="b"/>
            <a:pathLst>
              <a:path w="585469" h="271779">
                <a:moveTo>
                  <a:pt x="0" y="0"/>
                </a:moveTo>
                <a:lnTo>
                  <a:pt x="585216" y="0"/>
                </a:lnTo>
                <a:lnTo>
                  <a:pt x="585216" y="271272"/>
                </a:lnTo>
                <a:lnTo>
                  <a:pt x="0" y="271272"/>
                </a:lnTo>
                <a:lnTo>
                  <a:pt x="0" y="0"/>
                </a:lnTo>
                <a:close/>
              </a:path>
              <a:path w="585469" h="271779">
                <a:moveTo>
                  <a:pt x="0" y="0"/>
                </a:moveTo>
                <a:lnTo>
                  <a:pt x="585470" y="0"/>
                </a:lnTo>
                <a:lnTo>
                  <a:pt x="585470" y="271780"/>
                </a:lnTo>
                <a:lnTo>
                  <a:pt x="0" y="2717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C2A8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116835" y="6444996"/>
            <a:ext cx="585470" cy="271780"/>
          </a:xfrm>
          <a:prstGeom prst="rect">
            <a:avLst/>
          </a:prstGeom>
          <a:ln w="9398">
            <a:solidFill>
              <a:srgbClr val="C2A874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240"/>
              </a:spcBef>
            </a:pPr>
            <a:r>
              <a:rPr sz="1450" b="1" i="1" spc="-100" dirty="0">
                <a:latin typeface="Trebuchet MS"/>
                <a:cs typeface="Trebuchet MS"/>
              </a:rPr>
              <a:t>MMR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1592" y="6593505"/>
            <a:ext cx="1410970" cy="2508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50" b="1" i="1" spc="-45" dirty="0">
                <a:latin typeface="Trebuchet MS"/>
                <a:cs typeface="Trebuchet MS"/>
              </a:rPr>
              <a:t>Konsumsi</a:t>
            </a:r>
            <a:r>
              <a:rPr sz="1450" b="1" i="1" spc="-120" dirty="0">
                <a:latin typeface="Trebuchet MS"/>
                <a:cs typeface="Trebuchet MS"/>
              </a:rPr>
              <a:t> </a:t>
            </a:r>
            <a:r>
              <a:rPr sz="1450" b="1" i="1" spc="-70" dirty="0">
                <a:latin typeface="Trebuchet MS"/>
                <a:cs typeface="Trebuchet MS"/>
              </a:rPr>
              <a:t>Kurang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41705" y="3097449"/>
            <a:ext cx="1442720" cy="100076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 marR="5080">
              <a:lnSpc>
                <a:spcPct val="84800"/>
              </a:lnSpc>
              <a:spcBef>
                <a:spcPts val="390"/>
              </a:spcBef>
            </a:pPr>
            <a:r>
              <a:rPr sz="1450" b="1" i="1" spc="-70" dirty="0">
                <a:latin typeface="Trebuchet MS"/>
                <a:cs typeface="Trebuchet MS"/>
              </a:rPr>
              <a:t>Pelayanan  </a:t>
            </a:r>
            <a:r>
              <a:rPr sz="1450" b="1" i="1" spc="-55" dirty="0">
                <a:latin typeface="Trebuchet MS"/>
                <a:cs typeface="Trebuchet MS"/>
              </a:rPr>
              <a:t>Kesehatankurang  </a:t>
            </a:r>
            <a:r>
              <a:rPr sz="1450" b="1" i="1" spc="-65" dirty="0">
                <a:latin typeface="Trebuchet MS"/>
                <a:cs typeface="Trebuchet MS"/>
              </a:rPr>
              <a:t>memadai  </a:t>
            </a:r>
            <a:r>
              <a:rPr sz="1450" b="1" i="1" spc="-45" dirty="0">
                <a:latin typeface="Trebuchet MS"/>
                <a:cs typeface="Trebuchet MS"/>
              </a:rPr>
              <a:t>Konsumsi </a:t>
            </a:r>
            <a:r>
              <a:rPr sz="1450" b="1" i="1" spc="-80" dirty="0">
                <a:latin typeface="Trebuchet MS"/>
                <a:cs typeface="Trebuchet MS"/>
              </a:rPr>
              <a:t>tidak  </a:t>
            </a:r>
            <a:r>
              <a:rPr sz="1450" b="1" i="1" spc="-60" dirty="0">
                <a:latin typeface="Trebuchet MS"/>
                <a:cs typeface="Trebuchet MS"/>
              </a:rPr>
              <a:t>seimbang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134995" y="3569889"/>
            <a:ext cx="828675" cy="44005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>
              <a:lnSpc>
                <a:spcPts val="1490"/>
              </a:lnSpc>
              <a:spcBef>
                <a:spcPts val="385"/>
              </a:spcBef>
            </a:pPr>
            <a:r>
              <a:rPr sz="1450" b="1" i="1" spc="-60" dirty="0">
                <a:latin typeface="Trebuchet MS"/>
                <a:cs typeface="Trebuchet MS"/>
              </a:rPr>
              <a:t>Gizi </a:t>
            </a:r>
            <a:r>
              <a:rPr sz="1450" b="1" i="1" spc="-55" dirty="0">
                <a:latin typeface="Trebuchet MS"/>
                <a:cs typeface="Trebuchet MS"/>
              </a:rPr>
              <a:t>janin  </a:t>
            </a:r>
            <a:r>
              <a:rPr sz="1450" b="1" i="1" spc="-80" dirty="0">
                <a:latin typeface="Trebuchet MS"/>
                <a:cs typeface="Trebuchet MS"/>
              </a:rPr>
              <a:t>tidak</a:t>
            </a:r>
            <a:r>
              <a:rPr sz="1450" b="1" i="1" spc="-130" dirty="0">
                <a:latin typeface="Trebuchet MS"/>
                <a:cs typeface="Trebuchet MS"/>
              </a:rPr>
              <a:t> </a:t>
            </a:r>
            <a:r>
              <a:rPr sz="1450" b="1" i="1" spc="-75" dirty="0">
                <a:latin typeface="Trebuchet MS"/>
                <a:cs typeface="Trebuchet MS"/>
              </a:rPr>
              <a:t>baik</a:t>
            </a:r>
            <a:endParaRPr sz="14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3752088" y="6373367"/>
            <a:ext cx="326390" cy="353695"/>
            <a:chOff x="3752088" y="6373367"/>
            <a:chExt cx="326390" cy="353695"/>
          </a:xfrm>
        </p:grpSpPr>
        <p:sp>
          <p:nvSpPr>
            <p:cNvPr id="47" name="object 47"/>
            <p:cNvSpPr/>
            <p:nvPr/>
          </p:nvSpPr>
          <p:spPr>
            <a:xfrm>
              <a:off x="3796284" y="6423659"/>
              <a:ext cx="277495" cy="299085"/>
            </a:xfrm>
            <a:custGeom>
              <a:avLst/>
              <a:gdLst/>
              <a:ahLst/>
              <a:cxnLst/>
              <a:rect l="l" t="t" r="r" b="b"/>
              <a:pathLst>
                <a:path w="277495" h="299084">
                  <a:moveTo>
                    <a:pt x="12826" y="0"/>
                  </a:moveTo>
                  <a:lnTo>
                    <a:pt x="0" y="12381"/>
                  </a:lnTo>
                  <a:lnTo>
                    <a:pt x="264540" y="298703"/>
                  </a:lnTo>
                  <a:lnTo>
                    <a:pt x="277367" y="284938"/>
                  </a:lnTo>
                  <a:lnTo>
                    <a:pt x="12826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96284" y="6423659"/>
              <a:ext cx="277495" cy="299085"/>
            </a:xfrm>
            <a:custGeom>
              <a:avLst/>
              <a:gdLst/>
              <a:ahLst/>
              <a:cxnLst/>
              <a:rect l="l" t="t" r="r" b="b"/>
              <a:pathLst>
                <a:path w="277495" h="299084">
                  <a:moveTo>
                    <a:pt x="264540" y="298704"/>
                  </a:moveTo>
                  <a:lnTo>
                    <a:pt x="277367" y="284938"/>
                  </a:lnTo>
                  <a:lnTo>
                    <a:pt x="12826" y="0"/>
                  </a:lnTo>
                  <a:lnTo>
                    <a:pt x="0" y="12382"/>
                  </a:lnTo>
                  <a:lnTo>
                    <a:pt x="264540" y="298704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52088" y="6373367"/>
              <a:ext cx="91438" cy="8839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6166103" y="2273807"/>
            <a:ext cx="716280" cy="685800"/>
            <a:chOff x="6166103" y="2273807"/>
            <a:chExt cx="716280" cy="685800"/>
          </a:xfrm>
        </p:grpSpPr>
        <p:sp>
          <p:nvSpPr>
            <p:cNvPr id="51" name="object 51"/>
            <p:cNvSpPr/>
            <p:nvPr/>
          </p:nvSpPr>
          <p:spPr>
            <a:xfrm>
              <a:off x="6170675" y="2302763"/>
              <a:ext cx="253365" cy="119380"/>
            </a:xfrm>
            <a:custGeom>
              <a:avLst/>
              <a:gdLst/>
              <a:ahLst/>
              <a:cxnLst/>
              <a:rect l="l" t="t" r="r" b="b"/>
              <a:pathLst>
                <a:path w="253364" h="119380">
                  <a:moveTo>
                    <a:pt x="244983" y="0"/>
                  </a:moveTo>
                  <a:lnTo>
                    <a:pt x="0" y="103632"/>
                  </a:lnTo>
                  <a:lnTo>
                    <a:pt x="8000" y="118872"/>
                  </a:lnTo>
                  <a:lnTo>
                    <a:pt x="252984" y="15239"/>
                  </a:lnTo>
                  <a:lnTo>
                    <a:pt x="244983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170675" y="2302763"/>
              <a:ext cx="253365" cy="119380"/>
            </a:xfrm>
            <a:custGeom>
              <a:avLst/>
              <a:gdLst/>
              <a:ahLst/>
              <a:cxnLst/>
              <a:rect l="l" t="t" r="r" b="b"/>
              <a:pathLst>
                <a:path w="253364" h="119380">
                  <a:moveTo>
                    <a:pt x="0" y="103632"/>
                  </a:moveTo>
                  <a:lnTo>
                    <a:pt x="8000" y="118872"/>
                  </a:lnTo>
                  <a:lnTo>
                    <a:pt x="252985" y="15239"/>
                  </a:lnTo>
                  <a:lnTo>
                    <a:pt x="244984" y="0"/>
                  </a:lnTo>
                  <a:lnTo>
                    <a:pt x="0" y="103632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6246875" y="2452115"/>
              <a:ext cx="350520" cy="304800"/>
            </a:xfrm>
            <a:custGeom>
              <a:avLst/>
              <a:gdLst/>
              <a:ahLst/>
              <a:cxnLst/>
              <a:rect l="l" t="t" r="r" b="b"/>
              <a:pathLst>
                <a:path w="350520" h="304800">
                  <a:moveTo>
                    <a:pt x="339217" y="0"/>
                  </a:moveTo>
                  <a:lnTo>
                    <a:pt x="0" y="292226"/>
                  </a:lnTo>
                  <a:lnTo>
                    <a:pt x="11302" y="304800"/>
                  </a:lnTo>
                  <a:lnTo>
                    <a:pt x="350520" y="12573"/>
                  </a:lnTo>
                  <a:lnTo>
                    <a:pt x="339217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6246875" y="2452115"/>
              <a:ext cx="350520" cy="304800"/>
            </a:xfrm>
            <a:custGeom>
              <a:avLst/>
              <a:gdLst/>
              <a:ahLst/>
              <a:cxnLst/>
              <a:rect l="l" t="t" r="r" b="b"/>
              <a:pathLst>
                <a:path w="350520" h="304800">
                  <a:moveTo>
                    <a:pt x="0" y="292226"/>
                  </a:moveTo>
                  <a:lnTo>
                    <a:pt x="11302" y="304800"/>
                  </a:lnTo>
                  <a:lnTo>
                    <a:pt x="350520" y="12573"/>
                  </a:lnTo>
                  <a:lnTo>
                    <a:pt x="339217" y="0"/>
                  </a:lnTo>
                  <a:lnTo>
                    <a:pt x="0" y="292226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637019" y="2601467"/>
              <a:ext cx="213360" cy="353695"/>
            </a:xfrm>
            <a:custGeom>
              <a:avLst/>
              <a:gdLst/>
              <a:ahLst/>
              <a:cxnLst/>
              <a:rect l="l" t="t" r="r" b="b"/>
              <a:pathLst>
                <a:path w="213359" h="353694">
                  <a:moveTo>
                    <a:pt x="198881" y="0"/>
                  </a:moveTo>
                  <a:lnTo>
                    <a:pt x="0" y="345313"/>
                  </a:lnTo>
                  <a:lnTo>
                    <a:pt x="14477" y="353568"/>
                  </a:lnTo>
                  <a:lnTo>
                    <a:pt x="213359" y="9652"/>
                  </a:lnTo>
                  <a:lnTo>
                    <a:pt x="198881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637019" y="2601467"/>
              <a:ext cx="213360" cy="353695"/>
            </a:xfrm>
            <a:custGeom>
              <a:avLst/>
              <a:gdLst/>
              <a:ahLst/>
              <a:cxnLst/>
              <a:rect l="l" t="t" r="r" b="b"/>
              <a:pathLst>
                <a:path w="213359" h="353694">
                  <a:moveTo>
                    <a:pt x="0" y="345314"/>
                  </a:moveTo>
                  <a:lnTo>
                    <a:pt x="14477" y="353569"/>
                  </a:lnTo>
                  <a:lnTo>
                    <a:pt x="213360" y="9652"/>
                  </a:lnTo>
                  <a:lnTo>
                    <a:pt x="198882" y="0"/>
                  </a:lnTo>
                  <a:lnTo>
                    <a:pt x="0" y="345314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391655" y="2273807"/>
              <a:ext cx="100584" cy="731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53199" y="2407919"/>
              <a:ext cx="94488" cy="85343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803135" y="2542031"/>
              <a:ext cx="79248" cy="8839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551686" y="1935479"/>
            <a:ext cx="7891780" cy="4581525"/>
            <a:chOff x="551686" y="1935479"/>
            <a:chExt cx="7891780" cy="4581525"/>
          </a:xfrm>
        </p:grpSpPr>
        <p:sp>
          <p:nvSpPr>
            <p:cNvPr id="61" name="object 61"/>
            <p:cNvSpPr/>
            <p:nvPr/>
          </p:nvSpPr>
          <p:spPr>
            <a:xfrm>
              <a:off x="4396740" y="2001011"/>
              <a:ext cx="152400" cy="347980"/>
            </a:xfrm>
            <a:custGeom>
              <a:avLst/>
              <a:gdLst/>
              <a:ahLst/>
              <a:cxnLst/>
              <a:rect l="l" t="t" r="r" b="b"/>
              <a:pathLst>
                <a:path w="152400" h="347980">
                  <a:moveTo>
                    <a:pt x="17780" y="0"/>
                  </a:moveTo>
                  <a:lnTo>
                    <a:pt x="0" y="4190"/>
                  </a:lnTo>
                  <a:lnTo>
                    <a:pt x="132969" y="347472"/>
                  </a:lnTo>
                  <a:lnTo>
                    <a:pt x="152400" y="343280"/>
                  </a:lnTo>
                  <a:lnTo>
                    <a:pt x="17780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396740" y="2001011"/>
              <a:ext cx="152400" cy="347980"/>
            </a:xfrm>
            <a:custGeom>
              <a:avLst/>
              <a:gdLst/>
              <a:ahLst/>
              <a:cxnLst/>
              <a:rect l="l" t="t" r="r" b="b"/>
              <a:pathLst>
                <a:path w="152400" h="347980">
                  <a:moveTo>
                    <a:pt x="132969" y="347472"/>
                  </a:moveTo>
                  <a:lnTo>
                    <a:pt x="152400" y="343280"/>
                  </a:lnTo>
                  <a:lnTo>
                    <a:pt x="17780" y="0"/>
                  </a:lnTo>
                  <a:lnTo>
                    <a:pt x="0" y="4190"/>
                  </a:lnTo>
                  <a:lnTo>
                    <a:pt x="132969" y="347472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361687" y="1935479"/>
              <a:ext cx="88391" cy="88391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7218" y="2839211"/>
              <a:ext cx="494030" cy="253365"/>
            </a:xfrm>
            <a:custGeom>
              <a:avLst/>
              <a:gdLst/>
              <a:ahLst/>
              <a:cxnLst/>
              <a:rect l="l" t="t" r="r" b="b"/>
              <a:pathLst>
                <a:path w="494030" h="253364">
                  <a:moveTo>
                    <a:pt x="11290" y="0"/>
                  </a:moveTo>
                  <a:lnTo>
                    <a:pt x="0" y="13842"/>
                  </a:lnTo>
                  <a:lnTo>
                    <a:pt x="484098" y="252984"/>
                  </a:lnTo>
                  <a:lnTo>
                    <a:pt x="493776" y="239140"/>
                  </a:lnTo>
                  <a:lnTo>
                    <a:pt x="11290" y="0"/>
                  </a:lnTo>
                  <a:close/>
                </a:path>
              </a:pathLst>
            </a:custGeom>
            <a:solidFill>
              <a:srgbClr val="66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17218" y="2839211"/>
              <a:ext cx="494030" cy="253365"/>
            </a:xfrm>
            <a:custGeom>
              <a:avLst/>
              <a:gdLst/>
              <a:ahLst/>
              <a:cxnLst/>
              <a:rect l="l" t="t" r="r" b="b"/>
              <a:pathLst>
                <a:path w="494030" h="253364">
                  <a:moveTo>
                    <a:pt x="484098" y="252985"/>
                  </a:moveTo>
                  <a:lnTo>
                    <a:pt x="493776" y="239141"/>
                  </a:lnTo>
                  <a:lnTo>
                    <a:pt x="11290" y="0"/>
                  </a:lnTo>
                  <a:lnTo>
                    <a:pt x="0" y="13842"/>
                  </a:lnTo>
                  <a:lnTo>
                    <a:pt x="484098" y="252985"/>
                  </a:lnTo>
                  <a:close/>
                </a:path>
              </a:pathLst>
            </a:custGeom>
            <a:ln w="9144">
              <a:solidFill>
                <a:srgbClr val="66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551686" y="2810255"/>
              <a:ext cx="100584" cy="7620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421635" y="6109714"/>
              <a:ext cx="18415" cy="338455"/>
            </a:xfrm>
            <a:custGeom>
              <a:avLst/>
              <a:gdLst/>
              <a:ahLst/>
              <a:cxnLst/>
              <a:rect l="l" t="t" r="r" b="b"/>
              <a:pathLst>
                <a:path w="18414" h="338454">
                  <a:moveTo>
                    <a:pt x="18287" y="0"/>
                  </a:moveTo>
                  <a:lnTo>
                    <a:pt x="0" y="0"/>
                  </a:lnTo>
                  <a:lnTo>
                    <a:pt x="0" y="338329"/>
                  </a:lnTo>
                  <a:lnTo>
                    <a:pt x="18287" y="338329"/>
                  </a:lnTo>
                  <a:lnTo>
                    <a:pt x="18287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21635" y="6109714"/>
              <a:ext cx="18415" cy="338455"/>
            </a:xfrm>
            <a:custGeom>
              <a:avLst/>
              <a:gdLst/>
              <a:ahLst/>
              <a:cxnLst/>
              <a:rect l="l" t="t" r="r" b="b"/>
              <a:pathLst>
                <a:path w="18414" h="338454">
                  <a:moveTo>
                    <a:pt x="0" y="0"/>
                  </a:moveTo>
                  <a:lnTo>
                    <a:pt x="18288" y="0"/>
                  </a:lnTo>
                  <a:lnTo>
                    <a:pt x="18288" y="338329"/>
                  </a:lnTo>
                  <a:lnTo>
                    <a:pt x="0" y="338329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86584" y="6440422"/>
              <a:ext cx="88392" cy="76200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805428" y="5969508"/>
              <a:ext cx="268605" cy="234950"/>
            </a:xfrm>
            <a:custGeom>
              <a:avLst/>
              <a:gdLst/>
              <a:ahLst/>
              <a:cxnLst/>
              <a:rect l="l" t="t" r="r" b="b"/>
              <a:pathLst>
                <a:path w="268604" h="234950">
                  <a:moveTo>
                    <a:pt x="257048" y="0"/>
                  </a:moveTo>
                  <a:lnTo>
                    <a:pt x="0" y="222337"/>
                  </a:lnTo>
                  <a:lnTo>
                    <a:pt x="11175" y="234694"/>
                  </a:lnTo>
                  <a:lnTo>
                    <a:pt x="268224" y="13727"/>
                  </a:lnTo>
                  <a:lnTo>
                    <a:pt x="257048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805428" y="5969508"/>
              <a:ext cx="268605" cy="234950"/>
            </a:xfrm>
            <a:custGeom>
              <a:avLst/>
              <a:gdLst/>
              <a:ahLst/>
              <a:cxnLst/>
              <a:rect l="l" t="t" r="r" b="b"/>
              <a:pathLst>
                <a:path w="268604" h="234950">
                  <a:moveTo>
                    <a:pt x="268225" y="13728"/>
                  </a:moveTo>
                  <a:lnTo>
                    <a:pt x="257049" y="0"/>
                  </a:lnTo>
                  <a:lnTo>
                    <a:pt x="0" y="222338"/>
                  </a:lnTo>
                  <a:lnTo>
                    <a:pt x="11175" y="234695"/>
                  </a:lnTo>
                  <a:lnTo>
                    <a:pt x="268225" y="13728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752088" y="6166102"/>
              <a:ext cx="97536" cy="82294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121395" y="4558283"/>
              <a:ext cx="268605" cy="234950"/>
            </a:xfrm>
            <a:custGeom>
              <a:avLst/>
              <a:gdLst/>
              <a:ahLst/>
              <a:cxnLst/>
              <a:rect l="l" t="t" r="r" b="b"/>
              <a:pathLst>
                <a:path w="268604" h="234950">
                  <a:moveTo>
                    <a:pt x="11175" y="0"/>
                  </a:moveTo>
                  <a:lnTo>
                    <a:pt x="0" y="12319"/>
                  </a:lnTo>
                  <a:lnTo>
                    <a:pt x="257048" y="234696"/>
                  </a:lnTo>
                  <a:lnTo>
                    <a:pt x="268224" y="222377"/>
                  </a:lnTo>
                  <a:lnTo>
                    <a:pt x="11175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121395" y="4558283"/>
              <a:ext cx="268605" cy="234950"/>
            </a:xfrm>
            <a:custGeom>
              <a:avLst/>
              <a:gdLst/>
              <a:ahLst/>
              <a:cxnLst/>
              <a:rect l="l" t="t" r="r" b="b"/>
              <a:pathLst>
                <a:path w="268604" h="234950">
                  <a:moveTo>
                    <a:pt x="11175" y="0"/>
                  </a:moveTo>
                  <a:lnTo>
                    <a:pt x="0" y="12319"/>
                  </a:lnTo>
                  <a:lnTo>
                    <a:pt x="257049" y="234696"/>
                  </a:lnTo>
                  <a:lnTo>
                    <a:pt x="268225" y="222377"/>
                  </a:lnTo>
                  <a:lnTo>
                    <a:pt x="11175" y="0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8348472" y="4751831"/>
              <a:ext cx="94487" cy="82295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7879079" y="2944367"/>
              <a:ext cx="252983" cy="21640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107936" y="2267711"/>
              <a:ext cx="246888" cy="21640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240524" y="2272283"/>
              <a:ext cx="347980" cy="302260"/>
            </a:xfrm>
            <a:custGeom>
              <a:avLst/>
              <a:gdLst/>
              <a:ahLst/>
              <a:cxnLst/>
              <a:rect l="l" t="t" r="r" b="b"/>
              <a:pathLst>
                <a:path w="347979" h="302260">
                  <a:moveTo>
                    <a:pt x="336296" y="0"/>
                  </a:moveTo>
                  <a:lnTo>
                    <a:pt x="0" y="289305"/>
                  </a:lnTo>
                  <a:lnTo>
                    <a:pt x="11175" y="301751"/>
                  </a:lnTo>
                  <a:lnTo>
                    <a:pt x="347472" y="12445"/>
                  </a:lnTo>
                  <a:lnTo>
                    <a:pt x="336296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240524" y="2272283"/>
              <a:ext cx="347980" cy="302260"/>
            </a:xfrm>
            <a:custGeom>
              <a:avLst/>
              <a:gdLst/>
              <a:ahLst/>
              <a:cxnLst/>
              <a:rect l="l" t="t" r="r" b="b"/>
              <a:pathLst>
                <a:path w="347979" h="302260">
                  <a:moveTo>
                    <a:pt x="347473" y="12445"/>
                  </a:moveTo>
                  <a:lnTo>
                    <a:pt x="336297" y="0"/>
                  </a:lnTo>
                  <a:lnTo>
                    <a:pt x="0" y="289305"/>
                  </a:lnTo>
                  <a:lnTo>
                    <a:pt x="11175" y="301751"/>
                  </a:lnTo>
                  <a:lnTo>
                    <a:pt x="347473" y="12445"/>
                  </a:lnTo>
                  <a:close/>
                </a:path>
              </a:pathLst>
            </a:custGeom>
            <a:ln w="9143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184136" y="2535935"/>
              <a:ext cx="97535" cy="82296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949440" y="2267711"/>
              <a:ext cx="170687" cy="8229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575803" y="2912363"/>
              <a:ext cx="262255" cy="180340"/>
            </a:xfrm>
            <a:custGeom>
              <a:avLst/>
              <a:gdLst/>
              <a:ahLst/>
              <a:cxnLst/>
              <a:rect l="l" t="t" r="r" b="b"/>
              <a:pathLst>
                <a:path w="262254" h="180339">
                  <a:moveTo>
                    <a:pt x="250951" y="0"/>
                  </a:moveTo>
                  <a:lnTo>
                    <a:pt x="0" y="165862"/>
                  </a:lnTo>
                  <a:lnTo>
                    <a:pt x="11175" y="179832"/>
                  </a:lnTo>
                  <a:lnTo>
                    <a:pt x="262127" y="13970"/>
                  </a:lnTo>
                  <a:lnTo>
                    <a:pt x="250951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575803" y="2912363"/>
              <a:ext cx="262255" cy="180340"/>
            </a:xfrm>
            <a:custGeom>
              <a:avLst/>
              <a:gdLst/>
              <a:ahLst/>
              <a:cxnLst/>
              <a:rect l="l" t="t" r="r" b="b"/>
              <a:pathLst>
                <a:path w="262254" h="180339">
                  <a:moveTo>
                    <a:pt x="0" y="165863"/>
                  </a:moveTo>
                  <a:lnTo>
                    <a:pt x="11175" y="179833"/>
                  </a:lnTo>
                  <a:lnTo>
                    <a:pt x="262128" y="13970"/>
                  </a:lnTo>
                  <a:lnTo>
                    <a:pt x="250952" y="0"/>
                  </a:lnTo>
                  <a:lnTo>
                    <a:pt x="0" y="165863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799831" y="2877311"/>
              <a:ext cx="97535" cy="79248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8113776" y="3014473"/>
              <a:ext cx="115824" cy="280414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6" name="object 86"/>
          <p:cNvGrpSpPr/>
          <p:nvPr/>
        </p:nvGrpSpPr>
        <p:grpSpPr>
          <a:xfrm>
            <a:off x="6778752" y="5913120"/>
            <a:ext cx="561340" cy="417830"/>
            <a:chOff x="6778752" y="5913120"/>
            <a:chExt cx="561340" cy="417830"/>
          </a:xfrm>
        </p:grpSpPr>
        <p:sp>
          <p:nvSpPr>
            <p:cNvPr id="87" name="object 87"/>
            <p:cNvSpPr/>
            <p:nvPr/>
          </p:nvSpPr>
          <p:spPr>
            <a:xfrm>
              <a:off x="6816852" y="5917692"/>
              <a:ext cx="287020" cy="363220"/>
            </a:xfrm>
            <a:custGeom>
              <a:avLst/>
              <a:gdLst/>
              <a:ahLst/>
              <a:cxnLst/>
              <a:rect l="l" t="t" r="r" b="b"/>
              <a:pathLst>
                <a:path w="287020" h="363220">
                  <a:moveTo>
                    <a:pt x="272033" y="0"/>
                  </a:moveTo>
                  <a:lnTo>
                    <a:pt x="0" y="348869"/>
                  </a:lnTo>
                  <a:lnTo>
                    <a:pt x="12826" y="362712"/>
                  </a:lnTo>
                  <a:lnTo>
                    <a:pt x="286512" y="12457"/>
                  </a:lnTo>
                  <a:lnTo>
                    <a:pt x="272033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6816852" y="5917692"/>
              <a:ext cx="287020" cy="363220"/>
            </a:xfrm>
            <a:custGeom>
              <a:avLst/>
              <a:gdLst/>
              <a:ahLst/>
              <a:cxnLst/>
              <a:rect l="l" t="t" r="r" b="b"/>
              <a:pathLst>
                <a:path w="287020" h="363220">
                  <a:moveTo>
                    <a:pt x="286512" y="12458"/>
                  </a:moveTo>
                  <a:lnTo>
                    <a:pt x="272033" y="0"/>
                  </a:lnTo>
                  <a:lnTo>
                    <a:pt x="0" y="348869"/>
                  </a:lnTo>
                  <a:lnTo>
                    <a:pt x="12826" y="362712"/>
                  </a:lnTo>
                  <a:lnTo>
                    <a:pt x="286512" y="12458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57644" y="5984748"/>
              <a:ext cx="277495" cy="299085"/>
            </a:xfrm>
            <a:custGeom>
              <a:avLst/>
              <a:gdLst/>
              <a:ahLst/>
              <a:cxnLst/>
              <a:rect l="l" t="t" r="r" b="b"/>
              <a:pathLst>
                <a:path w="277495" h="299085">
                  <a:moveTo>
                    <a:pt x="264667" y="0"/>
                  </a:moveTo>
                  <a:lnTo>
                    <a:pt x="0" y="286307"/>
                  </a:lnTo>
                  <a:lnTo>
                    <a:pt x="12700" y="298702"/>
                  </a:lnTo>
                  <a:lnTo>
                    <a:pt x="277367" y="13765"/>
                  </a:lnTo>
                  <a:lnTo>
                    <a:pt x="264667" y="0"/>
                  </a:lnTo>
                  <a:close/>
                </a:path>
              </a:pathLst>
            </a:custGeom>
            <a:solidFill>
              <a:srgbClr val="C2A8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057644" y="5984748"/>
              <a:ext cx="277495" cy="299085"/>
            </a:xfrm>
            <a:custGeom>
              <a:avLst/>
              <a:gdLst/>
              <a:ahLst/>
              <a:cxnLst/>
              <a:rect l="l" t="t" r="r" b="b"/>
              <a:pathLst>
                <a:path w="277495" h="299085">
                  <a:moveTo>
                    <a:pt x="277367" y="13766"/>
                  </a:moveTo>
                  <a:lnTo>
                    <a:pt x="264667" y="0"/>
                  </a:lnTo>
                  <a:lnTo>
                    <a:pt x="0" y="286308"/>
                  </a:lnTo>
                  <a:lnTo>
                    <a:pt x="12700" y="298703"/>
                  </a:lnTo>
                  <a:lnTo>
                    <a:pt x="277367" y="13766"/>
                  </a:lnTo>
                  <a:close/>
                </a:path>
              </a:pathLst>
            </a:custGeom>
            <a:ln w="9144">
              <a:solidFill>
                <a:srgbClr val="C2A8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6778752" y="6245350"/>
              <a:ext cx="88392" cy="85342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013448" y="6245350"/>
              <a:ext cx="91440" cy="85342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592" y="667677"/>
            <a:ext cx="5309235" cy="563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500" spc="30" dirty="0">
                <a:latin typeface="Comic Sans MS"/>
                <a:cs typeface="Comic Sans MS"/>
              </a:rPr>
              <a:t>Periode </a:t>
            </a:r>
            <a:r>
              <a:rPr sz="3500" spc="50" dirty="0">
                <a:latin typeface="Comic Sans MS"/>
                <a:cs typeface="Comic Sans MS"/>
              </a:rPr>
              <a:t>tumbuh</a:t>
            </a:r>
            <a:r>
              <a:rPr sz="3500" spc="-1015" dirty="0">
                <a:latin typeface="Comic Sans MS"/>
                <a:cs typeface="Comic Sans MS"/>
              </a:rPr>
              <a:t> </a:t>
            </a:r>
            <a:r>
              <a:rPr sz="3500" spc="25" dirty="0">
                <a:latin typeface="Comic Sans MS"/>
                <a:cs typeface="Comic Sans MS"/>
              </a:rPr>
              <a:t>kembang</a:t>
            </a:r>
            <a:endParaRPr sz="35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7830" y="1417874"/>
            <a:ext cx="2048465" cy="12621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5981" y="1517395"/>
            <a:ext cx="166052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0365">
              <a:lnSpc>
                <a:spcPct val="1478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Prenatal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(ko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ns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ep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s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hir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26448" y="1774414"/>
            <a:ext cx="485089" cy="549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45497" y="1417874"/>
            <a:ext cx="2048294" cy="126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998721" y="1517395"/>
            <a:ext cx="1145540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478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Infancy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hir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-2t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3714" y="1774414"/>
            <a:ext cx="485978" cy="549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12992" y="1417874"/>
            <a:ext cx="2048471" cy="126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520332" y="1517395"/>
            <a:ext cx="1640839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9415" marR="5080" indent="-387350">
              <a:lnSpc>
                <a:spcPct val="1478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Early</a:t>
            </a:r>
            <a:r>
              <a:rPr sz="1800" spc="-114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childhood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(2-6</a:t>
            </a:r>
            <a:r>
              <a:rPr sz="1800" spc="-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065606" y="2777108"/>
            <a:ext cx="546328" cy="48508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12992" y="3386903"/>
            <a:ext cx="2048471" cy="1263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22185" y="3465067"/>
            <a:ext cx="103759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6050">
              <a:lnSpc>
                <a:spcPct val="1067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Middle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hi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oo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endParaRPr sz="1800">
              <a:latin typeface="Comic Sans MS"/>
              <a:cs typeface="Comic Sans MS"/>
            </a:endParaRPr>
          </a:p>
          <a:p>
            <a:pPr marL="64769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(7-11</a:t>
            </a:r>
            <a:r>
              <a:rPr sz="1800" spc="-12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727750" y="3749354"/>
            <a:ext cx="485089" cy="5463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45497" y="3393071"/>
            <a:ext cx="2048294" cy="12589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897884" y="3471163"/>
            <a:ext cx="134683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9860" marR="5080" indent="-137160">
              <a:lnSpc>
                <a:spcPct val="143300"/>
              </a:lnSpc>
              <a:spcBef>
                <a:spcPts val="100"/>
              </a:spcBef>
            </a:pPr>
            <a:r>
              <a:rPr sz="1800" spc="-30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o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es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n</a:t>
            </a:r>
            <a:r>
              <a:rPr sz="1800" spc="5" dirty="0">
                <a:solidFill>
                  <a:srgbClr val="FFFFFF"/>
                </a:solidFill>
                <a:latin typeface="Comic Sans MS"/>
                <a:cs typeface="Comic Sans MS"/>
              </a:rPr>
              <a:t>c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e  (12-18</a:t>
            </a:r>
            <a:r>
              <a:rPr sz="1800" spc="-9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959684" y="3749354"/>
            <a:ext cx="485978" cy="5463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8680" y="3393071"/>
            <a:ext cx="2046765" cy="12589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936420" y="3471163"/>
            <a:ext cx="1718945" cy="812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 marR="5080" indent="-311150">
              <a:lnSpc>
                <a:spcPct val="1433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Early</a:t>
            </a:r>
            <a:r>
              <a:rPr sz="1800" spc="-14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Adulthood 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(19-34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527390" y="4752213"/>
            <a:ext cx="546328" cy="4850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830" y="5365013"/>
            <a:ext cx="2048465" cy="127289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36013" y="5443220"/>
            <a:ext cx="1139825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" marR="40640" indent="635" algn="ctr">
              <a:lnSpc>
                <a:spcPct val="1067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Middle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a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d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l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h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ood</a:t>
            </a:r>
            <a:endParaRPr sz="1800">
              <a:latin typeface="Comic Sans MS"/>
              <a:cs typeface="Comic Sans MS"/>
            </a:endParaRPr>
          </a:p>
          <a:p>
            <a:pPr algn="ctr">
              <a:lnSpc>
                <a:spcPct val="100000"/>
              </a:lnSpc>
              <a:spcBef>
                <a:spcPts val="935"/>
              </a:spcBef>
            </a:pP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(35-64</a:t>
            </a:r>
            <a:r>
              <a:rPr sz="1800" spc="-1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26448" y="5727538"/>
            <a:ext cx="485089" cy="5463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43211" y="5371071"/>
            <a:ext cx="2052739" cy="125920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19093" y="5473700"/>
            <a:ext cx="1708785" cy="836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4495" marR="5080" indent="-392430">
              <a:lnSpc>
                <a:spcPct val="1478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Later</a:t>
            </a:r>
            <a:r>
              <a:rPr sz="1800" spc="-85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mic Sans MS"/>
                <a:cs typeface="Comic Sans MS"/>
              </a:rPr>
              <a:t>adulthood  </a:t>
            </a:r>
            <a:r>
              <a:rPr sz="1800" spc="-5" dirty="0">
                <a:solidFill>
                  <a:srgbClr val="FFFFFF"/>
                </a:solidFill>
                <a:latin typeface="Comic Sans MS"/>
                <a:cs typeface="Comic Sans MS"/>
              </a:rPr>
              <a:t>(&gt; </a:t>
            </a:r>
            <a:r>
              <a:rPr sz="1800" dirty="0">
                <a:solidFill>
                  <a:srgbClr val="FFFFFF"/>
                </a:solidFill>
                <a:latin typeface="Comic Sans MS"/>
                <a:cs typeface="Comic Sans MS"/>
              </a:rPr>
              <a:t>64</a:t>
            </a:r>
            <a:r>
              <a:rPr sz="1800" spc="-70" dirty="0">
                <a:solidFill>
                  <a:srgbClr val="FFFFFF"/>
                </a:solidFill>
                <a:latin typeface="Comic Sans MS"/>
                <a:cs typeface="Comic Sans MS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mic Sans MS"/>
                <a:cs typeface="Comic Sans MS"/>
              </a:rPr>
              <a:t>th)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19693" y="29971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602206"/>
            <a:ext cx="3510915" cy="384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50" spc="15" dirty="0">
                <a:latin typeface="Comic Sans MS"/>
                <a:cs typeface="Comic Sans MS"/>
              </a:rPr>
              <a:t>Post</a:t>
            </a:r>
            <a:r>
              <a:rPr sz="2350" spc="-330" dirty="0">
                <a:latin typeface="Comic Sans MS"/>
                <a:cs typeface="Comic Sans MS"/>
              </a:rPr>
              <a:t> </a:t>
            </a:r>
            <a:r>
              <a:rPr sz="2350" spc="-25" dirty="0">
                <a:latin typeface="Comic Sans MS"/>
                <a:cs typeface="Comic Sans MS"/>
              </a:rPr>
              <a:t>natal</a:t>
            </a:r>
            <a:r>
              <a:rPr sz="2350" spc="-330" dirty="0">
                <a:latin typeface="Comic Sans MS"/>
                <a:cs typeface="Comic Sans MS"/>
              </a:rPr>
              <a:t> </a:t>
            </a:r>
            <a:r>
              <a:rPr sz="2350" spc="25" dirty="0">
                <a:latin typeface="Comic Sans MS"/>
                <a:cs typeface="Comic Sans MS"/>
              </a:rPr>
              <a:t>growth</a:t>
            </a:r>
            <a:r>
              <a:rPr sz="2350" spc="-409" dirty="0">
                <a:latin typeface="Comic Sans MS"/>
                <a:cs typeface="Comic Sans MS"/>
              </a:rPr>
              <a:t> </a:t>
            </a:r>
            <a:r>
              <a:rPr sz="2350" spc="10" dirty="0">
                <a:latin typeface="Comic Sans MS"/>
                <a:cs typeface="Comic Sans MS"/>
              </a:rPr>
              <a:t>curves</a:t>
            </a:r>
            <a:endParaRPr sz="2350">
              <a:latin typeface="Comic Sans MS"/>
              <a:cs typeface="Comic Sans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68333" y="1146276"/>
            <a:ext cx="8369934" cy="5437505"/>
            <a:chOff x="768333" y="1146276"/>
            <a:chExt cx="8369934" cy="5437505"/>
          </a:xfrm>
        </p:grpSpPr>
        <p:sp>
          <p:nvSpPr>
            <p:cNvPr id="4" name="object 4"/>
            <p:cNvSpPr/>
            <p:nvPr/>
          </p:nvSpPr>
          <p:spPr>
            <a:xfrm>
              <a:off x="768333" y="1146276"/>
              <a:ext cx="6863346" cy="543740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65163" y="1269492"/>
              <a:ext cx="2341245" cy="935990"/>
            </a:xfrm>
            <a:custGeom>
              <a:avLst/>
              <a:gdLst/>
              <a:ahLst/>
              <a:cxnLst/>
              <a:rect l="l" t="t" r="r" b="b"/>
              <a:pathLst>
                <a:path w="2341245" h="935989">
                  <a:moveTo>
                    <a:pt x="0" y="155956"/>
                  </a:moveTo>
                  <a:lnTo>
                    <a:pt x="7953" y="106671"/>
                  </a:lnTo>
                  <a:lnTo>
                    <a:pt x="30097" y="63861"/>
                  </a:lnTo>
                  <a:lnTo>
                    <a:pt x="63861" y="30097"/>
                  </a:lnTo>
                  <a:lnTo>
                    <a:pt x="106671" y="7953"/>
                  </a:lnTo>
                  <a:lnTo>
                    <a:pt x="155956" y="0"/>
                  </a:lnTo>
                  <a:lnTo>
                    <a:pt x="2184911" y="0"/>
                  </a:lnTo>
                  <a:lnTo>
                    <a:pt x="2234191" y="7953"/>
                  </a:lnTo>
                  <a:lnTo>
                    <a:pt x="2277001" y="30097"/>
                  </a:lnTo>
                  <a:lnTo>
                    <a:pt x="2310771" y="63861"/>
                  </a:lnTo>
                  <a:lnTo>
                    <a:pt x="2332911" y="106671"/>
                  </a:lnTo>
                  <a:lnTo>
                    <a:pt x="2340861" y="155956"/>
                  </a:lnTo>
                  <a:lnTo>
                    <a:pt x="2340861" y="779781"/>
                  </a:lnTo>
                  <a:lnTo>
                    <a:pt x="2332911" y="829065"/>
                  </a:lnTo>
                  <a:lnTo>
                    <a:pt x="2310771" y="871875"/>
                  </a:lnTo>
                  <a:lnTo>
                    <a:pt x="2277001" y="905639"/>
                  </a:lnTo>
                  <a:lnTo>
                    <a:pt x="2234191" y="927783"/>
                  </a:lnTo>
                  <a:lnTo>
                    <a:pt x="2184911" y="935737"/>
                  </a:lnTo>
                  <a:lnTo>
                    <a:pt x="155956" y="935737"/>
                  </a:lnTo>
                  <a:lnTo>
                    <a:pt x="106671" y="927783"/>
                  </a:lnTo>
                  <a:lnTo>
                    <a:pt x="63861" y="905639"/>
                  </a:lnTo>
                  <a:lnTo>
                    <a:pt x="30097" y="871875"/>
                  </a:lnTo>
                  <a:lnTo>
                    <a:pt x="7953" y="829065"/>
                  </a:lnTo>
                  <a:lnTo>
                    <a:pt x="0" y="779781"/>
                  </a:lnTo>
                  <a:lnTo>
                    <a:pt x="0" y="155956"/>
                  </a:lnTo>
                  <a:close/>
                </a:path>
              </a:pathLst>
            </a:custGeom>
            <a:ln w="396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48281" y="1291856"/>
              <a:ext cx="2094864" cy="4119245"/>
            </a:xfrm>
            <a:custGeom>
              <a:avLst/>
              <a:gdLst/>
              <a:ahLst/>
              <a:cxnLst/>
              <a:rect l="l" t="t" r="r" b="b"/>
              <a:pathLst>
                <a:path w="2094864" h="4119245">
                  <a:moveTo>
                    <a:pt x="1671570" y="45577"/>
                  </a:moveTo>
                  <a:lnTo>
                    <a:pt x="1688760" y="20923"/>
                  </a:lnTo>
                  <a:lnTo>
                    <a:pt x="1713210" y="5318"/>
                  </a:lnTo>
                  <a:lnTo>
                    <a:pt x="1741740" y="0"/>
                  </a:lnTo>
                  <a:lnTo>
                    <a:pt x="1771141" y="6207"/>
                  </a:lnTo>
                  <a:lnTo>
                    <a:pt x="2048891" y="126476"/>
                  </a:lnTo>
                  <a:lnTo>
                    <a:pt x="2073561" y="143658"/>
                  </a:lnTo>
                  <a:lnTo>
                    <a:pt x="2089201" y="168116"/>
                  </a:lnTo>
                  <a:lnTo>
                    <a:pt x="2094521" y="196645"/>
                  </a:lnTo>
                  <a:lnTo>
                    <a:pt x="2088261" y="226044"/>
                  </a:lnTo>
                  <a:lnTo>
                    <a:pt x="422910" y="4073132"/>
                  </a:lnTo>
                  <a:lnTo>
                    <a:pt x="405727" y="4097782"/>
                  </a:lnTo>
                  <a:lnTo>
                    <a:pt x="381270" y="4113392"/>
                  </a:lnTo>
                  <a:lnTo>
                    <a:pt x="352740" y="4118712"/>
                  </a:lnTo>
                  <a:lnTo>
                    <a:pt x="323342" y="4112502"/>
                  </a:lnTo>
                  <a:lnTo>
                    <a:pt x="45593" y="3992232"/>
                  </a:lnTo>
                  <a:lnTo>
                    <a:pt x="20945" y="3975052"/>
                  </a:lnTo>
                  <a:lnTo>
                    <a:pt x="5323" y="3950592"/>
                  </a:lnTo>
                  <a:lnTo>
                    <a:pt x="0" y="3922062"/>
                  </a:lnTo>
                  <a:lnTo>
                    <a:pt x="6248" y="3892662"/>
                  </a:lnTo>
                  <a:lnTo>
                    <a:pt x="1671570" y="45577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94219" y="2278380"/>
              <a:ext cx="2018030" cy="1082040"/>
            </a:xfrm>
            <a:custGeom>
              <a:avLst/>
              <a:gdLst/>
              <a:ahLst/>
              <a:cxnLst/>
              <a:rect l="l" t="t" r="r" b="b"/>
              <a:pathLst>
                <a:path w="2018029" h="1082039">
                  <a:moveTo>
                    <a:pt x="1837435" y="0"/>
                  </a:moveTo>
                  <a:lnTo>
                    <a:pt x="180339" y="0"/>
                  </a:lnTo>
                  <a:lnTo>
                    <a:pt x="132410" y="6438"/>
                  </a:lnTo>
                  <a:lnTo>
                    <a:pt x="89331" y="24625"/>
                  </a:lnTo>
                  <a:lnTo>
                    <a:pt x="52831" y="52832"/>
                  </a:lnTo>
                  <a:lnTo>
                    <a:pt x="24625" y="89331"/>
                  </a:lnTo>
                  <a:lnTo>
                    <a:pt x="6438" y="132410"/>
                  </a:lnTo>
                  <a:lnTo>
                    <a:pt x="0" y="180340"/>
                  </a:lnTo>
                  <a:lnTo>
                    <a:pt x="0" y="901700"/>
                  </a:lnTo>
                  <a:lnTo>
                    <a:pt x="6438" y="949629"/>
                  </a:lnTo>
                  <a:lnTo>
                    <a:pt x="24625" y="992708"/>
                  </a:lnTo>
                  <a:lnTo>
                    <a:pt x="52831" y="1029208"/>
                  </a:lnTo>
                  <a:lnTo>
                    <a:pt x="89331" y="1057414"/>
                  </a:lnTo>
                  <a:lnTo>
                    <a:pt x="132410" y="1075601"/>
                  </a:lnTo>
                  <a:lnTo>
                    <a:pt x="180339" y="1082040"/>
                  </a:lnTo>
                  <a:lnTo>
                    <a:pt x="1837435" y="1082040"/>
                  </a:lnTo>
                  <a:lnTo>
                    <a:pt x="1885365" y="1075601"/>
                  </a:lnTo>
                  <a:lnTo>
                    <a:pt x="1928444" y="1057414"/>
                  </a:lnTo>
                  <a:lnTo>
                    <a:pt x="1964944" y="1029208"/>
                  </a:lnTo>
                  <a:lnTo>
                    <a:pt x="1993150" y="992708"/>
                  </a:lnTo>
                  <a:lnTo>
                    <a:pt x="2011337" y="949629"/>
                  </a:lnTo>
                  <a:lnTo>
                    <a:pt x="2017776" y="901700"/>
                  </a:lnTo>
                  <a:lnTo>
                    <a:pt x="2017776" y="180340"/>
                  </a:lnTo>
                  <a:lnTo>
                    <a:pt x="2011337" y="132410"/>
                  </a:lnTo>
                  <a:lnTo>
                    <a:pt x="1993150" y="89331"/>
                  </a:lnTo>
                  <a:lnTo>
                    <a:pt x="1964944" y="52832"/>
                  </a:lnTo>
                  <a:lnTo>
                    <a:pt x="1928444" y="24625"/>
                  </a:lnTo>
                  <a:lnTo>
                    <a:pt x="1885365" y="6438"/>
                  </a:lnTo>
                  <a:lnTo>
                    <a:pt x="18374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094219" y="2278380"/>
              <a:ext cx="2018030" cy="1082040"/>
            </a:xfrm>
            <a:custGeom>
              <a:avLst/>
              <a:gdLst/>
              <a:ahLst/>
              <a:cxnLst/>
              <a:rect l="l" t="t" r="r" b="b"/>
              <a:pathLst>
                <a:path w="2018029" h="1082039">
                  <a:moveTo>
                    <a:pt x="0" y="180340"/>
                  </a:moveTo>
                  <a:lnTo>
                    <a:pt x="6444" y="132409"/>
                  </a:lnTo>
                  <a:lnTo>
                    <a:pt x="24628" y="89332"/>
                  </a:lnTo>
                  <a:lnTo>
                    <a:pt x="52832" y="52832"/>
                  </a:lnTo>
                  <a:lnTo>
                    <a:pt x="89332" y="24628"/>
                  </a:lnTo>
                  <a:lnTo>
                    <a:pt x="132409" y="6444"/>
                  </a:lnTo>
                  <a:lnTo>
                    <a:pt x="180339" y="0"/>
                  </a:lnTo>
                  <a:lnTo>
                    <a:pt x="1837441" y="0"/>
                  </a:lnTo>
                  <a:lnTo>
                    <a:pt x="1885371" y="6444"/>
                  </a:lnTo>
                  <a:lnTo>
                    <a:pt x="1928441" y="24628"/>
                  </a:lnTo>
                  <a:lnTo>
                    <a:pt x="1964941" y="52831"/>
                  </a:lnTo>
                  <a:lnTo>
                    <a:pt x="1993151" y="89332"/>
                  </a:lnTo>
                  <a:lnTo>
                    <a:pt x="2011331" y="132409"/>
                  </a:lnTo>
                  <a:lnTo>
                    <a:pt x="2017781" y="180340"/>
                  </a:lnTo>
                  <a:lnTo>
                    <a:pt x="2017781" y="901701"/>
                  </a:lnTo>
                  <a:lnTo>
                    <a:pt x="2011331" y="949631"/>
                  </a:lnTo>
                  <a:lnTo>
                    <a:pt x="1993151" y="992708"/>
                  </a:lnTo>
                  <a:lnTo>
                    <a:pt x="1964941" y="1029210"/>
                  </a:lnTo>
                  <a:lnTo>
                    <a:pt x="1928441" y="1057410"/>
                  </a:lnTo>
                  <a:lnTo>
                    <a:pt x="1885371" y="1075600"/>
                  </a:lnTo>
                  <a:lnTo>
                    <a:pt x="1837441" y="1082040"/>
                  </a:lnTo>
                  <a:lnTo>
                    <a:pt x="180339" y="1082040"/>
                  </a:lnTo>
                  <a:lnTo>
                    <a:pt x="132409" y="1075600"/>
                  </a:lnTo>
                  <a:lnTo>
                    <a:pt x="89332" y="1057410"/>
                  </a:lnTo>
                  <a:lnTo>
                    <a:pt x="52831" y="1029210"/>
                  </a:lnTo>
                  <a:lnTo>
                    <a:pt x="24628" y="992708"/>
                  </a:lnTo>
                  <a:lnTo>
                    <a:pt x="6444" y="949631"/>
                  </a:lnTo>
                  <a:lnTo>
                    <a:pt x="0" y="901701"/>
                  </a:lnTo>
                  <a:lnTo>
                    <a:pt x="0" y="180340"/>
                  </a:lnTo>
                  <a:close/>
                </a:path>
              </a:pathLst>
            </a:custGeom>
            <a:ln w="3962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29073" y="3747351"/>
              <a:ext cx="770890" cy="1441450"/>
            </a:xfrm>
            <a:custGeom>
              <a:avLst/>
              <a:gdLst/>
              <a:ahLst/>
              <a:cxnLst/>
              <a:rect l="l" t="t" r="r" b="b"/>
              <a:pathLst>
                <a:path w="770889" h="1441450">
                  <a:moveTo>
                    <a:pt x="621241" y="15662"/>
                  </a:moveTo>
                  <a:lnTo>
                    <a:pt x="627569" y="7044"/>
                  </a:lnTo>
                  <a:lnTo>
                    <a:pt x="636433" y="1676"/>
                  </a:lnTo>
                  <a:lnTo>
                    <a:pt x="646655" y="0"/>
                  </a:lnTo>
                  <a:lnTo>
                    <a:pt x="657055" y="2454"/>
                  </a:lnTo>
                  <a:lnTo>
                    <a:pt x="755099" y="47666"/>
                  </a:lnTo>
                  <a:lnTo>
                    <a:pt x="763770" y="53976"/>
                  </a:lnTo>
                  <a:lnTo>
                    <a:pt x="769132" y="62811"/>
                  </a:lnTo>
                  <a:lnTo>
                    <a:pt x="770779" y="73026"/>
                  </a:lnTo>
                  <a:lnTo>
                    <a:pt x="768307" y="83480"/>
                  </a:lnTo>
                  <a:lnTo>
                    <a:pt x="149562" y="1425620"/>
                  </a:lnTo>
                  <a:lnTo>
                    <a:pt x="143238" y="1434290"/>
                  </a:lnTo>
                  <a:lnTo>
                    <a:pt x="134379" y="1439650"/>
                  </a:lnTo>
                  <a:lnTo>
                    <a:pt x="124148" y="1441300"/>
                  </a:lnTo>
                  <a:lnTo>
                    <a:pt x="113710" y="1438820"/>
                  </a:lnTo>
                  <a:lnTo>
                    <a:pt x="15678" y="1393610"/>
                  </a:lnTo>
                  <a:lnTo>
                    <a:pt x="7026" y="1387300"/>
                  </a:lnTo>
                  <a:lnTo>
                    <a:pt x="1659" y="1378480"/>
                  </a:lnTo>
                  <a:lnTo>
                    <a:pt x="0" y="1368310"/>
                  </a:lnTo>
                  <a:lnTo>
                    <a:pt x="2470" y="1357930"/>
                  </a:lnTo>
                  <a:lnTo>
                    <a:pt x="621241" y="15662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33715" y="3500628"/>
              <a:ext cx="1405255" cy="1584960"/>
            </a:xfrm>
            <a:custGeom>
              <a:avLst/>
              <a:gdLst/>
              <a:ahLst/>
              <a:cxnLst/>
              <a:rect l="l" t="t" r="r" b="b"/>
              <a:pathLst>
                <a:path w="1405254" h="1584960">
                  <a:moveTo>
                    <a:pt x="0" y="234188"/>
                  </a:moveTo>
                  <a:lnTo>
                    <a:pt x="4760" y="187006"/>
                  </a:lnTo>
                  <a:lnTo>
                    <a:pt x="18411" y="143053"/>
                  </a:lnTo>
                  <a:lnTo>
                    <a:pt x="40009" y="103274"/>
                  </a:lnTo>
                  <a:lnTo>
                    <a:pt x="68611" y="68611"/>
                  </a:lnTo>
                  <a:lnTo>
                    <a:pt x="103274" y="40009"/>
                  </a:lnTo>
                  <a:lnTo>
                    <a:pt x="143053" y="18411"/>
                  </a:lnTo>
                  <a:lnTo>
                    <a:pt x="187006" y="4760"/>
                  </a:lnTo>
                  <a:lnTo>
                    <a:pt x="234187" y="0"/>
                  </a:lnTo>
                  <a:lnTo>
                    <a:pt x="1170940" y="0"/>
                  </a:lnTo>
                  <a:lnTo>
                    <a:pt x="1218120" y="4760"/>
                  </a:lnTo>
                  <a:lnTo>
                    <a:pt x="1262080" y="18411"/>
                  </a:lnTo>
                  <a:lnTo>
                    <a:pt x="1301850" y="40009"/>
                  </a:lnTo>
                  <a:lnTo>
                    <a:pt x="1336520" y="68611"/>
                  </a:lnTo>
                  <a:lnTo>
                    <a:pt x="1365120" y="103274"/>
                  </a:lnTo>
                  <a:lnTo>
                    <a:pt x="1386720" y="143053"/>
                  </a:lnTo>
                  <a:lnTo>
                    <a:pt x="1400370" y="187006"/>
                  </a:lnTo>
                  <a:lnTo>
                    <a:pt x="1405130" y="234188"/>
                  </a:lnTo>
                  <a:lnTo>
                    <a:pt x="1405130" y="1350770"/>
                  </a:lnTo>
                  <a:lnTo>
                    <a:pt x="1400370" y="1397950"/>
                  </a:lnTo>
                  <a:lnTo>
                    <a:pt x="1386720" y="1441910"/>
                  </a:lnTo>
                  <a:lnTo>
                    <a:pt x="1365120" y="1481680"/>
                  </a:lnTo>
                  <a:lnTo>
                    <a:pt x="1336520" y="1516350"/>
                  </a:lnTo>
                  <a:lnTo>
                    <a:pt x="1301850" y="1544950"/>
                  </a:lnTo>
                  <a:lnTo>
                    <a:pt x="1262080" y="1566550"/>
                  </a:lnTo>
                  <a:lnTo>
                    <a:pt x="1218120" y="1580200"/>
                  </a:lnTo>
                  <a:lnTo>
                    <a:pt x="1170940" y="1584960"/>
                  </a:lnTo>
                  <a:lnTo>
                    <a:pt x="234187" y="1584960"/>
                  </a:lnTo>
                  <a:lnTo>
                    <a:pt x="187006" y="1580200"/>
                  </a:lnTo>
                  <a:lnTo>
                    <a:pt x="143053" y="1566550"/>
                  </a:lnTo>
                  <a:lnTo>
                    <a:pt x="103274" y="1544950"/>
                  </a:lnTo>
                  <a:lnTo>
                    <a:pt x="68611" y="1516350"/>
                  </a:lnTo>
                  <a:lnTo>
                    <a:pt x="40009" y="1481680"/>
                  </a:lnTo>
                  <a:lnTo>
                    <a:pt x="18411" y="1441910"/>
                  </a:lnTo>
                  <a:lnTo>
                    <a:pt x="4760" y="1397950"/>
                  </a:lnTo>
                  <a:lnTo>
                    <a:pt x="0" y="1350770"/>
                  </a:lnTo>
                  <a:lnTo>
                    <a:pt x="0" y="234188"/>
                  </a:lnTo>
                  <a:close/>
                </a:path>
              </a:pathLst>
            </a:custGeom>
            <a:ln w="39624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83265" y="4806276"/>
              <a:ext cx="453390" cy="742950"/>
            </a:xfrm>
            <a:custGeom>
              <a:avLst/>
              <a:gdLst/>
              <a:ahLst/>
              <a:cxnLst/>
              <a:rect l="l" t="t" r="r" b="b"/>
              <a:pathLst>
                <a:path w="453390" h="742950">
                  <a:moveTo>
                    <a:pt x="297478" y="16287"/>
                  </a:moveTo>
                  <a:lnTo>
                    <a:pt x="304042" y="7286"/>
                  </a:lnTo>
                  <a:lnTo>
                    <a:pt x="313226" y="1714"/>
                  </a:lnTo>
                  <a:lnTo>
                    <a:pt x="323838" y="0"/>
                  </a:lnTo>
                  <a:lnTo>
                    <a:pt x="334689" y="2571"/>
                  </a:lnTo>
                  <a:lnTo>
                    <a:pt x="436543" y="49561"/>
                  </a:lnTo>
                  <a:lnTo>
                    <a:pt x="445544" y="56126"/>
                  </a:lnTo>
                  <a:lnTo>
                    <a:pt x="451116" y="65309"/>
                  </a:lnTo>
                  <a:lnTo>
                    <a:pt x="452831" y="75922"/>
                  </a:lnTo>
                  <a:lnTo>
                    <a:pt x="450259" y="86772"/>
                  </a:lnTo>
                  <a:lnTo>
                    <a:pt x="155377" y="726344"/>
                  </a:lnTo>
                  <a:lnTo>
                    <a:pt x="148810" y="735345"/>
                  </a:lnTo>
                  <a:lnTo>
                    <a:pt x="139620" y="740918"/>
                  </a:lnTo>
                  <a:lnTo>
                    <a:pt x="129006" y="742632"/>
                  </a:lnTo>
                  <a:lnTo>
                    <a:pt x="118166" y="740060"/>
                  </a:lnTo>
                  <a:lnTo>
                    <a:pt x="16300" y="693197"/>
                  </a:lnTo>
                  <a:lnTo>
                    <a:pt x="7306" y="686562"/>
                  </a:lnTo>
                  <a:lnTo>
                    <a:pt x="1725" y="677354"/>
                  </a:lnTo>
                  <a:lnTo>
                    <a:pt x="0" y="666765"/>
                  </a:lnTo>
                  <a:lnTo>
                    <a:pt x="2571" y="655986"/>
                  </a:lnTo>
                  <a:lnTo>
                    <a:pt x="297478" y="16287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399459" y="3584562"/>
              <a:ext cx="724535" cy="836930"/>
            </a:xfrm>
            <a:custGeom>
              <a:avLst/>
              <a:gdLst/>
              <a:ahLst/>
              <a:cxnLst/>
              <a:rect l="l" t="t" r="r" b="b"/>
              <a:pathLst>
                <a:path w="724535" h="836929">
                  <a:moveTo>
                    <a:pt x="525097" y="15128"/>
                  </a:moveTo>
                  <a:lnTo>
                    <a:pt x="537342" y="4736"/>
                  </a:lnTo>
                  <a:lnTo>
                    <a:pt x="552100" y="0"/>
                  </a:lnTo>
                  <a:lnTo>
                    <a:pt x="567549" y="1144"/>
                  </a:lnTo>
                  <a:lnTo>
                    <a:pt x="581866" y="8397"/>
                  </a:lnTo>
                  <a:lnTo>
                    <a:pt x="709120" y="108600"/>
                  </a:lnTo>
                  <a:lnTo>
                    <a:pt x="719512" y="120848"/>
                  </a:lnTo>
                  <a:lnTo>
                    <a:pt x="724249" y="135620"/>
                  </a:lnTo>
                  <a:lnTo>
                    <a:pt x="723104" y="151106"/>
                  </a:lnTo>
                  <a:lnTo>
                    <a:pt x="715851" y="165496"/>
                  </a:lnTo>
                  <a:lnTo>
                    <a:pt x="199215" y="821452"/>
                  </a:lnTo>
                  <a:lnTo>
                    <a:pt x="186967" y="831845"/>
                  </a:lnTo>
                  <a:lnTo>
                    <a:pt x="172196" y="836581"/>
                  </a:lnTo>
                  <a:lnTo>
                    <a:pt x="156710" y="835436"/>
                  </a:lnTo>
                  <a:lnTo>
                    <a:pt x="142319" y="828183"/>
                  </a:lnTo>
                  <a:lnTo>
                    <a:pt x="15192" y="727980"/>
                  </a:lnTo>
                  <a:lnTo>
                    <a:pt x="4744" y="715735"/>
                  </a:lnTo>
                  <a:lnTo>
                    <a:pt x="0" y="700977"/>
                  </a:lnTo>
                  <a:lnTo>
                    <a:pt x="1137" y="685529"/>
                  </a:lnTo>
                  <a:lnTo>
                    <a:pt x="8334" y="671211"/>
                  </a:lnTo>
                  <a:lnTo>
                    <a:pt x="525097" y="15128"/>
                  </a:lnTo>
                  <a:close/>
                </a:path>
              </a:pathLst>
            </a:custGeom>
            <a:ln w="38100">
              <a:solidFill>
                <a:srgbClr val="0000C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70292" y="5231891"/>
              <a:ext cx="1447800" cy="862965"/>
            </a:xfrm>
            <a:custGeom>
              <a:avLst/>
              <a:gdLst/>
              <a:ahLst/>
              <a:cxnLst/>
              <a:rect l="l" t="t" r="r" b="b"/>
              <a:pathLst>
                <a:path w="1447800" h="862964">
                  <a:moveTo>
                    <a:pt x="0" y="143763"/>
                  </a:moveTo>
                  <a:lnTo>
                    <a:pt x="7331" y="98332"/>
                  </a:lnTo>
                  <a:lnTo>
                    <a:pt x="27744" y="58869"/>
                  </a:lnTo>
                  <a:lnTo>
                    <a:pt x="58869" y="27744"/>
                  </a:lnTo>
                  <a:lnTo>
                    <a:pt x="98332" y="7331"/>
                  </a:lnTo>
                  <a:lnTo>
                    <a:pt x="143763" y="0"/>
                  </a:lnTo>
                  <a:lnTo>
                    <a:pt x="1304040" y="0"/>
                  </a:lnTo>
                  <a:lnTo>
                    <a:pt x="1349470" y="7331"/>
                  </a:lnTo>
                  <a:lnTo>
                    <a:pt x="1388930" y="27744"/>
                  </a:lnTo>
                  <a:lnTo>
                    <a:pt x="1420060" y="58869"/>
                  </a:lnTo>
                  <a:lnTo>
                    <a:pt x="1440470" y="98332"/>
                  </a:lnTo>
                  <a:lnTo>
                    <a:pt x="1447800" y="143763"/>
                  </a:lnTo>
                  <a:lnTo>
                    <a:pt x="1447800" y="718820"/>
                  </a:lnTo>
                  <a:lnTo>
                    <a:pt x="1440470" y="764262"/>
                  </a:lnTo>
                  <a:lnTo>
                    <a:pt x="1420060" y="803726"/>
                  </a:lnTo>
                  <a:lnTo>
                    <a:pt x="1388930" y="834847"/>
                  </a:lnTo>
                  <a:lnTo>
                    <a:pt x="1349470" y="855255"/>
                  </a:lnTo>
                  <a:lnTo>
                    <a:pt x="1304040" y="862584"/>
                  </a:lnTo>
                  <a:lnTo>
                    <a:pt x="143763" y="862584"/>
                  </a:lnTo>
                  <a:lnTo>
                    <a:pt x="98332" y="855255"/>
                  </a:lnTo>
                  <a:lnTo>
                    <a:pt x="58869" y="834847"/>
                  </a:lnTo>
                  <a:lnTo>
                    <a:pt x="27744" y="803726"/>
                  </a:lnTo>
                  <a:lnTo>
                    <a:pt x="7331" y="764262"/>
                  </a:lnTo>
                  <a:lnTo>
                    <a:pt x="0" y="718820"/>
                  </a:lnTo>
                  <a:lnTo>
                    <a:pt x="0" y="143763"/>
                  </a:lnTo>
                  <a:close/>
                </a:path>
              </a:pathLst>
            </a:custGeom>
            <a:ln w="39624">
              <a:solidFill>
                <a:srgbClr val="8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8719693" y="29971"/>
            <a:ext cx="140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13372" y="1293876"/>
            <a:ext cx="2543810" cy="47345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494665" algn="ctr">
              <a:lnSpc>
                <a:spcPct val="99000"/>
              </a:lnSpc>
              <a:spcBef>
                <a:spcPts val="114"/>
              </a:spcBef>
            </a:pP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Sangat cepat sebelum</a:t>
            </a:r>
            <a:r>
              <a:rPr sz="1400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usia  </a:t>
            </a:r>
            <a:r>
              <a:rPr sz="1400" spc="-5" dirty="0">
                <a:solidFill>
                  <a:srgbClr val="FF0000"/>
                </a:solidFill>
                <a:latin typeface="Georgia"/>
                <a:cs typeface="Georgia"/>
              </a:rPr>
              <a:t>10 thn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dan mencapai  </a:t>
            </a:r>
            <a:r>
              <a:rPr sz="1400" spc="-20" dirty="0">
                <a:solidFill>
                  <a:srgbClr val="FF0000"/>
                </a:solidFill>
                <a:latin typeface="Georgia"/>
                <a:cs typeface="Georgia"/>
              </a:rPr>
              <a:t>puncak tumbuh </a:t>
            </a:r>
            <a:r>
              <a:rPr sz="1400" spc="-15" dirty="0">
                <a:solidFill>
                  <a:srgbClr val="FF0000"/>
                </a:solidFill>
                <a:latin typeface="Georgia"/>
                <a:cs typeface="Georgia"/>
              </a:rPr>
              <a:t>kembang  organ </a:t>
            </a: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di usia 10-12</a:t>
            </a:r>
            <a:r>
              <a:rPr sz="14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FF0000"/>
                </a:solidFill>
                <a:latin typeface="Georgia"/>
                <a:cs typeface="Georgia"/>
              </a:rPr>
              <a:t>thn</a:t>
            </a:r>
            <a:endParaRPr sz="1400">
              <a:latin typeface="Georgia"/>
              <a:cs typeface="Georgia"/>
            </a:endParaRPr>
          </a:p>
          <a:p>
            <a:pPr marL="858519" marR="5080" algn="ctr">
              <a:lnSpc>
                <a:spcPct val="99600"/>
              </a:lnSpc>
              <a:spcBef>
                <a:spcPts val="1040"/>
              </a:spcBef>
            </a:pPr>
            <a:r>
              <a:rPr sz="1400" spc="-15" dirty="0">
                <a:solidFill>
                  <a:srgbClr val="00AF50"/>
                </a:solidFill>
                <a:latin typeface="Georgia"/>
                <a:cs typeface="Georgia"/>
              </a:rPr>
              <a:t>Sangat cepat</a:t>
            </a:r>
            <a:r>
              <a:rPr sz="1400" spc="-80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00AF50"/>
                </a:solidFill>
                <a:latin typeface="Georgia"/>
                <a:cs typeface="Georgia"/>
              </a:rPr>
              <a:t>sebelum  usia </a:t>
            </a:r>
            <a:r>
              <a:rPr sz="1400" spc="-5" dirty="0">
                <a:solidFill>
                  <a:srgbClr val="00AF50"/>
                </a:solidFill>
                <a:latin typeface="Georgia"/>
                <a:cs typeface="Georgia"/>
              </a:rPr>
              <a:t>4-6 </a:t>
            </a:r>
            <a:r>
              <a:rPr sz="1400" spc="-10" dirty="0">
                <a:solidFill>
                  <a:srgbClr val="00AF50"/>
                </a:solidFill>
                <a:latin typeface="Georgia"/>
                <a:cs typeface="Georgia"/>
              </a:rPr>
              <a:t>thn </a:t>
            </a:r>
            <a:r>
              <a:rPr sz="1400" spc="-15" dirty="0">
                <a:solidFill>
                  <a:srgbClr val="00AF50"/>
                </a:solidFill>
                <a:latin typeface="Georgia"/>
                <a:cs typeface="Georgia"/>
              </a:rPr>
              <a:t>dan  mencapai </a:t>
            </a:r>
            <a:r>
              <a:rPr sz="1400" spc="-20" dirty="0">
                <a:solidFill>
                  <a:srgbClr val="00AF50"/>
                </a:solidFill>
                <a:latin typeface="Georgia"/>
                <a:cs typeface="Georgia"/>
              </a:rPr>
              <a:t>puncak  tumbuh kembang  </a:t>
            </a:r>
            <a:r>
              <a:rPr sz="1400" spc="-15" dirty="0">
                <a:solidFill>
                  <a:srgbClr val="00AF50"/>
                </a:solidFill>
                <a:latin typeface="Georgia"/>
                <a:cs typeface="Georgia"/>
              </a:rPr>
              <a:t>organ </a:t>
            </a:r>
            <a:r>
              <a:rPr sz="1400" spc="-10" dirty="0">
                <a:solidFill>
                  <a:srgbClr val="00AF50"/>
                </a:solidFill>
                <a:latin typeface="Georgia"/>
                <a:cs typeface="Georgia"/>
              </a:rPr>
              <a:t>di usia </a:t>
            </a:r>
            <a:r>
              <a:rPr sz="1400" spc="-5" dirty="0">
                <a:solidFill>
                  <a:srgbClr val="00AF50"/>
                </a:solidFill>
                <a:latin typeface="Georgia"/>
                <a:cs typeface="Georgia"/>
              </a:rPr>
              <a:t>12</a:t>
            </a:r>
            <a:r>
              <a:rPr sz="1400" spc="-65" dirty="0">
                <a:solidFill>
                  <a:srgbClr val="00AF5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00AF50"/>
                </a:solidFill>
                <a:latin typeface="Georgia"/>
                <a:cs typeface="Georgia"/>
              </a:rPr>
              <a:t>thn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Georgia"/>
              <a:cs typeface="Georgia"/>
            </a:endParaRPr>
          </a:p>
          <a:p>
            <a:pPr marL="1426210" marR="107314" indent="-3175" algn="ctr">
              <a:lnSpc>
                <a:spcPct val="100200"/>
              </a:lnSpc>
              <a:spcBef>
                <a:spcPts val="5"/>
              </a:spcBef>
            </a:pPr>
            <a:r>
              <a:rPr sz="1400" spc="-15" dirty="0">
                <a:solidFill>
                  <a:srgbClr val="0000CC"/>
                </a:solidFill>
                <a:latin typeface="Georgia"/>
                <a:cs typeface="Georgia"/>
              </a:rPr>
              <a:t>Sangat cepat  sebelum</a:t>
            </a:r>
            <a:r>
              <a:rPr sz="1400" spc="-120" dirty="0">
                <a:solidFill>
                  <a:srgbClr val="0000CC"/>
                </a:solidFill>
                <a:latin typeface="Georgia"/>
                <a:cs typeface="Georgia"/>
              </a:rPr>
              <a:t> </a:t>
            </a:r>
            <a:r>
              <a:rPr sz="1400" spc="-15" dirty="0">
                <a:solidFill>
                  <a:srgbClr val="0000CC"/>
                </a:solidFill>
                <a:latin typeface="Georgia"/>
                <a:cs typeface="Georgia"/>
              </a:rPr>
              <a:t>usia  </a:t>
            </a:r>
            <a:r>
              <a:rPr sz="1400" dirty="0">
                <a:solidFill>
                  <a:srgbClr val="0000CC"/>
                </a:solidFill>
                <a:latin typeface="Georgia"/>
                <a:cs typeface="Georgia"/>
              </a:rPr>
              <a:t>2 </a:t>
            </a:r>
            <a:r>
              <a:rPr sz="1400" spc="-10" dirty="0">
                <a:solidFill>
                  <a:srgbClr val="0000CC"/>
                </a:solidFill>
                <a:latin typeface="Georgia"/>
                <a:cs typeface="Georgia"/>
              </a:rPr>
              <a:t>thn,  </a:t>
            </a:r>
            <a:r>
              <a:rPr sz="1400" spc="-15" dirty="0">
                <a:solidFill>
                  <a:srgbClr val="0000CC"/>
                </a:solidFill>
                <a:latin typeface="Georgia"/>
                <a:cs typeface="Georgia"/>
              </a:rPr>
              <a:t>melam bat  dan </a:t>
            </a:r>
            <a:r>
              <a:rPr sz="1400" spc="-10" dirty="0">
                <a:solidFill>
                  <a:srgbClr val="0000CC"/>
                </a:solidFill>
                <a:latin typeface="Georgia"/>
                <a:cs typeface="Georgia"/>
              </a:rPr>
              <a:t>cepat </a:t>
            </a:r>
            <a:r>
              <a:rPr sz="1400" spc="-5" dirty="0">
                <a:solidFill>
                  <a:srgbClr val="0000CC"/>
                </a:solidFill>
                <a:latin typeface="Georgia"/>
                <a:cs typeface="Georgia"/>
              </a:rPr>
              <a:t>lg  </a:t>
            </a:r>
            <a:r>
              <a:rPr sz="1400" spc="-10" dirty="0">
                <a:solidFill>
                  <a:srgbClr val="0000CC"/>
                </a:solidFill>
                <a:latin typeface="Georgia"/>
                <a:cs typeface="Georgia"/>
              </a:rPr>
              <a:t>di </a:t>
            </a:r>
            <a:r>
              <a:rPr sz="1400" spc="-15" dirty="0">
                <a:solidFill>
                  <a:srgbClr val="0000CC"/>
                </a:solidFill>
                <a:latin typeface="Georgia"/>
                <a:cs typeface="Georgia"/>
              </a:rPr>
              <a:t>usia  pubertas</a:t>
            </a:r>
            <a:endParaRPr sz="1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Georgia"/>
              <a:cs typeface="Georgia"/>
            </a:endParaRPr>
          </a:p>
          <a:p>
            <a:pPr marL="1497330" marR="60325" algn="ctr">
              <a:lnSpc>
                <a:spcPct val="101400"/>
              </a:lnSpc>
            </a:pPr>
            <a:r>
              <a:rPr sz="1400" spc="-15" dirty="0">
                <a:solidFill>
                  <a:srgbClr val="800080"/>
                </a:solidFill>
                <a:latin typeface="Georgia"/>
                <a:cs typeface="Georgia"/>
              </a:rPr>
              <a:t>Sangat</a:t>
            </a:r>
            <a:r>
              <a:rPr sz="1400" spc="-140" dirty="0">
                <a:solidFill>
                  <a:srgbClr val="800080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800080"/>
                </a:solidFill>
                <a:latin typeface="Georgia"/>
                <a:cs typeface="Georgia"/>
              </a:rPr>
              <a:t>cepat  </a:t>
            </a:r>
            <a:r>
              <a:rPr sz="1400" spc="-5" dirty="0">
                <a:solidFill>
                  <a:srgbClr val="800080"/>
                </a:solidFill>
                <a:latin typeface="Georgia"/>
                <a:cs typeface="Georgia"/>
              </a:rPr>
              <a:t>pd </a:t>
            </a:r>
            <a:r>
              <a:rPr sz="1400" spc="-15" dirty="0">
                <a:solidFill>
                  <a:srgbClr val="800080"/>
                </a:solidFill>
                <a:latin typeface="Georgia"/>
                <a:cs typeface="Georgia"/>
              </a:rPr>
              <a:t>usia  pubertas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16540" y="3798379"/>
            <a:ext cx="769620" cy="1441450"/>
          </a:xfrm>
          <a:custGeom>
            <a:avLst/>
            <a:gdLst/>
            <a:ahLst/>
            <a:cxnLst/>
            <a:rect l="l" t="t" r="r" b="b"/>
            <a:pathLst>
              <a:path w="769620" h="1441450">
                <a:moveTo>
                  <a:pt x="621528" y="15555"/>
                </a:moveTo>
                <a:lnTo>
                  <a:pt x="627743" y="6957"/>
                </a:lnTo>
                <a:lnTo>
                  <a:pt x="636482" y="1633"/>
                </a:lnTo>
                <a:lnTo>
                  <a:pt x="646602" y="0"/>
                </a:lnTo>
                <a:lnTo>
                  <a:pt x="656961" y="2474"/>
                </a:lnTo>
                <a:lnTo>
                  <a:pt x="753989" y="47178"/>
                </a:lnTo>
                <a:lnTo>
                  <a:pt x="762587" y="53465"/>
                </a:lnTo>
                <a:lnTo>
                  <a:pt x="767911" y="62228"/>
                </a:lnTo>
                <a:lnTo>
                  <a:pt x="769544" y="72324"/>
                </a:lnTo>
                <a:lnTo>
                  <a:pt x="767070" y="82611"/>
                </a:lnTo>
                <a:lnTo>
                  <a:pt x="148072" y="1425380"/>
                </a:lnTo>
                <a:lnTo>
                  <a:pt x="141785" y="1433910"/>
                </a:lnTo>
                <a:lnTo>
                  <a:pt x="133022" y="1439210"/>
                </a:lnTo>
                <a:lnTo>
                  <a:pt x="122926" y="1440870"/>
                </a:lnTo>
                <a:lnTo>
                  <a:pt x="112639" y="1438460"/>
                </a:lnTo>
                <a:lnTo>
                  <a:pt x="15484" y="1393630"/>
                </a:lnTo>
                <a:lnTo>
                  <a:pt x="6957" y="1387420"/>
                </a:lnTo>
                <a:lnTo>
                  <a:pt x="1656" y="1378680"/>
                </a:lnTo>
                <a:lnTo>
                  <a:pt x="0" y="1368560"/>
                </a:lnTo>
                <a:lnTo>
                  <a:pt x="2403" y="1358200"/>
                </a:lnTo>
                <a:lnTo>
                  <a:pt x="621528" y="15555"/>
                </a:lnTo>
                <a:close/>
              </a:path>
            </a:pathLst>
          </a:custGeom>
          <a:ln w="38099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1377</Words>
  <Application>Microsoft Office PowerPoint</Application>
  <PresentationFormat>On-screen Show (4:3)</PresentationFormat>
  <Paragraphs>387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Definsi</vt:lpstr>
      <vt:lpstr>Pertumbuhan dalam tinggi /panjang  badan</vt:lpstr>
      <vt:lpstr>Tinggi/panjang badan  (lanjutan)</vt:lpstr>
      <vt:lpstr>Pertumbuhan dalam berat badan</vt:lpstr>
      <vt:lpstr>Faktor-faktor yang           mempengaruhi  pertumbuhan dan      maturasi</vt:lpstr>
      <vt:lpstr>Gizi sepanjang siklus hidup manusia</vt:lpstr>
      <vt:lpstr>Periode tumbuh kembang</vt:lpstr>
      <vt:lpstr>Post natal growth curves</vt:lpstr>
      <vt:lpstr>PowerPoint Presentation</vt:lpstr>
      <vt:lpstr>Pertumbuhan dlm tinggi badan</vt:lpstr>
      <vt:lpstr>Pertumbuhan dlm BB</vt:lpstr>
      <vt:lpstr>Anak Usia 3 Tahun</vt:lpstr>
      <vt:lpstr>PowerPoint Presentation</vt:lpstr>
      <vt:lpstr>PowerPoint Presentation</vt:lpstr>
      <vt:lpstr>PowerPoint Presentation</vt:lpstr>
      <vt:lpstr>PowerPoint Presentation</vt:lpstr>
      <vt:lpstr>Kejadian Growth faltering bayi usia 0-60 bulan, 1989–2005</vt:lpstr>
      <vt:lpstr>Retained Effect - Gizi</vt:lpstr>
      <vt:lpstr>Rata-rata Tinggi Badan Anak Balita  Indonesia dibanding Rujukan WHO 2005</vt:lpstr>
      <vt:lpstr>Rata-rata Tinggi Badan Anak Balita  Indonesia dibanding Rujukan WHO 2005</vt:lpstr>
      <vt:lpstr>PowerPoint Presentation</vt:lpstr>
      <vt:lpstr>TINGGI BADAN MENURUT UMUR (TB/U) BALITA</vt:lpstr>
      <vt:lpstr>Perkembangan PB Anak Berdasarkan   TB Ibu &lt;150 cm dan &gt;=150 cm</vt:lpstr>
      <vt:lpstr>PowerPoint Presentation</vt:lpstr>
      <vt:lpstr>Keterampilan motorik</vt:lpstr>
      <vt:lpstr>PowerPoint Presentation</vt:lpstr>
      <vt:lpstr>Keterampilan Makan</vt:lpstr>
      <vt:lpstr>Keterampilan Makan</vt:lpstr>
      <vt:lpstr>Pola &amp; Selera makan</vt:lpstr>
      <vt:lpstr>Terimakasih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toshiba</dc:creator>
  <cp:lastModifiedBy>toshiba</cp:lastModifiedBy>
  <cp:revision>3</cp:revision>
  <dcterms:created xsi:type="dcterms:W3CDTF">2020-09-10T03:42:57Z</dcterms:created>
  <dcterms:modified xsi:type="dcterms:W3CDTF">2020-11-18T06:17:34Z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LastSaved">
    <vt:filetime>2020-09-10T00:00:00Z</vt:filetime>
  </property>
</Properties>
</file>