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handoutMasterIdLst>
    <p:handoutMasterId r:id="rId27"/>
  </p:handoutMasterIdLst>
  <p:sldIdLst>
    <p:sldId id="256" r:id="rId2"/>
    <p:sldId id="275" r:id="rId3"/>
    <p:sldId id="276" r:id="rId4"/>
    <p:sldId id="277" r:id="rId5"/>
    <p:sldId id="278" r:id="rId6"/>
    <p:sldId id="279" r:id="rId7"/>
    <p:sldId id="285" r:id="rId8"/>
    <p:sldId id="257" r:id="rId9"/>
    <p:sldId id="258" r:id="rId10"/>
    <p:sldId id="259" r:id="rId11"/>
    <p:sldId id="260" r:id="rId12"/>
    <p:sldId id="261" r:id="rId13"/>
    <p:sldId id="262" r:id="rId14"/>
    <p:sldId id="263" r:id="rId15"/>
    <p:sldId id="264" r:id="rId16"/>
    <p:sldId id="282" r:id="rId17"/>
    <p:sldId id="265" r:id="rId18"/>
    <p:sldId id="266" r:id="rId19"/>
    <p:sldId id="267" r:id="rId20"/>
    <p:sldId id="268" r:id="rId21"/>
    <p:sldId id="269" r:id="rId22"/>
    <p:sldId id="281" r:id="rId23"/>
    <p:sldId id="283" r:id="rId24"/>
    <p:sldId id="284" r:id="rId25"/>
    <p:sldId id="286"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317610F-C752-4F5E-BE26-6B4A1C06A6F9}" type="datetimeFigureOut">
              <a:rPr lang="id-ID"/>
              <a:pPr>
                <a:defRPr/>
              </a:pPr>
              <a:t>31/10/2016</a:t>
            </a:fld>
            <a:endParaRPr lang="id-ID"/>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d-ID"/>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DC27278-C0C0-4A0F-B52F-481382722B5B}" type="slidenum">
              <a:rPr lang="id-ID"/>
              <a:pPr>
                <a:defRPr/>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CFDFEDE6-DDFB-4BFE-B07A-3155D93C3744}" type="datetimeFigureOut">
              <a:rPr lang="en-US"/>
              <a:pPr>
                <a:defRPr/>
              </a:pPr>
              <a:t>10/31/2016</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75416EC6-3D2B-4935-818B-FB1DD9A23C5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F923D02-E247-4529-89AF-F77AB3986DAE}" type="datetimeFigureOut">
              <a:rPr lang="en-US"/>
              <a:pPr>
                <a:defRPr/>
              </a:pPr>
              <a:t>10/31/2016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8EFF08C-B4CE-49BF-8BD8-C3E6E9AB24E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BC5B0FF-48D6-4952-9728-07EA85068AB4}" type="datetimeFigureOut">
              <a:rPr lang="en-US"/>
              <a:pPr>
                <a:defRPr/>
              </a:pPr>
              <a:t>10/31/2016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220C239-271D-4C98-A44E-85848C8EEB1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431A173-F49B-41B7-BBEF-EF6F29B86AFE}" type="datetimeFigureOut">
              <a:rPr lang="en-US"/>
              <a:pPr>
                <a:defRPr/>
              </a:pPr>
              <a:t>10/31/2016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346766B-2E9C-4EB7-869D-325A9F5A5BC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22AFDB0-53E9-42EB-B9DA-42E25087CA16}" type="datetimeFigureOut">
              <a:rPr lang="en-US"/>
              <a:pPr>
                <a:defRPr/>
              </a:pPr>
              <a:t>10/31/2016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63C205-8306-453E-9D44-CF493399572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712063A-F5D9-444C-BE1A-EF5477A47D88}" type="datetimeFigureOut">
              <a:rPr lang="en-US"/>
              <a:pPr>
                <a:defRPr/>
              </a:pPr>
              <a:t>10/31/2016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7DCA00B-6AE7-4F49-814F-F579C0AE825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99ECE3CE-D470-4CB2-AB88-3E2B6A5F923E}" type="datetimeFigureOut">
              <a:rPr lang="en-US"/>
              <a:pPr>
                <a:defRPr/>
              </a:pPr>
              <a:t>10/31/2016</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D32EB745-427F-49A4-8C9A-85A06F7DFDA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1E36B09B-8A75-4B6A-9240-91A94D5DCB6E}" type="datetimeFigureOut">
              <a:rPr lang="en-US"/>
              <a:pPr>
                <a:defRPr/>
              </a:pPr>
              <a:t>10/31/2016</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2619B537-9C96-4DF2-9757-FEF0A90B15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B175832-A7F1-48DE-931A-791DD01E9637}" type="datetimeFigureOut">
              <a:rPr lang="en-US"/>
              <a:pPr>
                <a:defRPr/>
              </a:pPr>
              <a:t>10/31/2016</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6355740-5CD0-4D4A-AFCB-431597D55B3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E0E704D-26D4-4C05-874D-5500708AC90B}" type="datetimeFigureOut">
              <a:rPr lang="en-US"/>
              <a:pPr>
                <a:defRPr/>
              </a:pPr>
              <a:t>10/31/2016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F24E346-D3A1-478A-8280-D18EEF7CF74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D517E81-2520-4E1A-B84C-B7F3531E9B06}" type="datetimeFigureOut">
              <a:rPr lang="en-US"/>
              <a:pPr>
                <a:defRPr/>
              </a:pPr>
              <a:t>10/31/2016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E104FD77-5A38-452C-8C71-001BE713E0C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smtClean="0">
                <a:solidFill>
                  <a:schemeClr val="tx2">
                    <a:shade val="90000"/>
                  </a:schemeClr>
                </a:solidFill>
              </a:defRPr>
            </a:lvl1pPr>
          </a:lstStyle>
          <a:p>
            <a:pPr>
              <a:defRPr/>
            </a:pPr>
            <a:fld id="{43485453-841A-4F65-986C-2B84607F2EB5}" type="datetimeFigureOut">
              <a:rPr lang="en-US"/>
              <a:pPr>
                <a:defRPr/>
              </a:pPr>
              <a:t>10/31/2016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8A72833E-B74B-4DB5-B77D-BEC26F81BA96}"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27" r:id="rId1"/>
    <p:sldLayoutId id="2147483819" r:id="rId2"/>
    <p:sldLayoutId id="2147483828" r:id="rId3"/>
    <p:sldLayoutId id="2147483820" r:id="rId4"/>
    <p:sldLayoutId id="2147483821" r:id="rId5"/>
    <p:sldLayoutId id="2147483822" r:id="rId6"/>
    <p:sldLayoutId id="2147483823" r:id="rId7"/>
    <p:sldLayoutId id="2147483824" r:id="rId8"/>
    <p:sldLayoutId id="2147483829" r:id="rId9"/>
    <p:sldLayoutId id="2147483825" r:id="rId10"/>
    <p:sldLayoutId id="2147483826"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fontAlgn="auto">
              <a:spcAft>
                <a:spcPts val="0"/>
              </a:spcAft>
              <a:defRPr/>
            </a:pPr>
            <a:r>
              <a:rPr lang="en-US" smtClean="0"/>
              <a:t>PAJAK REKLAME</a:t>
            </a:r>
          </a:p>
        </p:txBody>
      </p:sp>
      <p:sp>
        <p:nvSpPr>
          <p:cNvPr id="5123" name="Subtitle 2"/>
          <p:cNvSpPr>
            <a:spLocks noGrp="1"/>
          </p:cNvSpPr>
          <p:nvPr>
            <p:ph type="subTitle" idx="1"/>
          </p:nvPr>
        </p:nvSpPr>
        <p:spPr>
          <a:xfrm>
            <a:off x="533400" y="3228975"/>
            <a:ext cx="7854950" cy="1752600"/>
          </a:xfrm>
        </p:spPr>
        <p:txBody>
          <a:bodyPr/>
          <a:lstStyle/>
          <a:p>
            <a:pPr marL="63500" marR="0">
              <a:buFont typeface="Arial" charset="0"/>
              <a:buNone/>
            </a:pPr>
            <a:r>
              <a:rPr lang="en-US" smtClean="0"/>
              <a:t>TIM DOSEN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Objek Pajak: Pasal 47 (1)</a:t>
            </a:r>
          </a:p>
        </p:txBody>
      </p:sp>
      <p:sp>
        <p:nvSpPr>
          <p:cNvPr id="8195" name="Content Placeholder 2"/>
          <p:cNvSpPr>
            <a:spLocks noGrp="1"/>
          </p:cNvSpPr>
          <p:nvPr>
            <p:ph idx="1"/>
          </p:nvPr>
        </p:nvSpPr>
        <p:spPr/>
        <p:txBody>
          <a:bodyPr rtlCol="0">
            <a:normAutofit/>
          </a:bodyPr>
          <a:lstStyle/>
          <a:p>
            <a:pPr marL="274320" indent="-274320" fontAlgn="auto">
              <a:spcAft>
                <a:spcPts val="0"/>
              </a:spcAft>
              <a:buClr>
                <a:schemeClr val="accent3"/>
              </a:buClr>
              <a:buFont typeface="Georgia" pitchFamily="18" charset="0"/>
              <a:buNone/>
              <a:defRPr/>
            </a:pPr>
            <a:r>
              <a:rPr lang="en-US" dirty="0" err="1" smtClean="0"/>
              <a:t>Objek</a:t>
            </a:r>
            <a:r>
              <a:rPr lang="en-US" dirty="0" smtClean="0"/>
              <a:t> </a:t>
            </a:r>
            <a:r>
              <a:rPr lang="en-US" dirty="0" err="1" smtClean="0"/>
              <a:t>Pajak</a:t>
            </a:r>
            <a:r>
              <a:rPr lang="en-US" dirty="0" smtClean="0"/>
              <a:t> </a:t>
            </a:r>
            <a:r>
              <a:rPr lang="en-US" dirty="0" err="1" smtClean="0"/>
              <a:t>Reklame</a:t>
            </a:r>
            <a:r>
              <a:rPr lang="en-US" dirty="0" smtClean="0"/>
              <a:t> </a:t>
            </a:r>
            <a:r>
              <a:rPr lang="en-US" dirty="0" err="1" smtClean="0"/>
              <a:t>adalah</a:t>
            </a:r>
            <a:r>
              <a:rPr lang="en-US" dirty="0" smtClean="0"/>
              <a:t> </a:t>
            </a:r>
            <a:r>
              <a:rPr lang="en-US" dirty="0" err="1" smtClean="0"/>
              <a:t>semua</a:t>
            </a:r>
            <a:r>
              <a:rPr lang="en-US" dirty="0" smtClean="0"/>
              <a:t> </a:t>
            </a:r>
            <a:r>
              <a:rPr lang="en-US" dirty="0" err="1" smtClean="0"/>
              <a:t>penyelenggaraan</a:t>
            </a:r>
            <a:r>
              <a:rPr lang="en-US" dirty="0" smtClean="0"/>
              <a:t> </a:t>
            </a:r>
            <a:r>
              <a:rPr lang="en-US" dirty="0" err="1" smtClean="0"/>
              <a:t>Reklame</a:t>
            </a:r>
            <a:r>
              <a:rPr lang="en-US" dirty="0" smtClean="0"/>
              <a:t> (</a:t>
            </a:r>
            <a:r>
              <a:rPr lang="en-US" dirty="0" err="1" smtClean="0"/>
              <a:t>Pasal</a:t>
            </a:r>
            <a:r>
              <a:rPr lang="en-US" dirty="0" smtClean="0"/>
              <a:t> 47 </a:t>
            </a:r>
            <a:r>
              <a:rPr lang="en-US" dirty="0" err="1" smtClean="0"/>
              <a:t>ayat</a:t>
            </a:r>
            <a:r>
              <a:rPr lang="en-US" dirty="0" smtClean="0"/>
              <a:t> 1).</a:t>
            </a:r>
          </a:p>
          <a:p>
            <a:pPr marL="274320" indent="-274320" fontAlgn="auto">
              <a:spcAft>
                <a:spcPts val="0"/>
              </a:spcAft>
              <a:buClr>
                <a:schemeClr val="accent3"/>
              </a:buClr>
              <a:buFont typeface="Georgia" pitchFamily="18" charset="0"/>
              <a:buNone/>
              <a:defRPr/>
            </a:pPr>
            <a:endParaRPr lang="en-US" dirty="0" smtClean="0"/>
          </a:p>
          <a:p>
            <a:pPr marL="274320" indent="-274320" fontAlgn="auto">
              <a:spcAft>
                <a:spcPts val="0"/>
              </a:spcAft>
              <a:buClr>
                <a:schemeClr val="accent3"/>
              </a:buClr>
              <a:buFont typeface="Georgia" pitchFamily="18" charset="0"/>
              <a:buNone/>
              <a:defRPr/>
            </a:pPr>
            <a:r>
              <a:rPr lang="en-US" dirty="0" err="1" smtClean="0"/>
              <a:t>Objek</a:t>
            </a:r>
            <a:r>
              <a:rPr lang="en-US" dirty="0" smtClean="0"/>
              <a:t> </a:t>
            </a:r>
            <a:r>
              <a:rPr lang="en-US" dirty="0" err="1" smtClean="0"/>
              <a:t>Pajak</a:t>
            </a:r>
            <a:r>
              <a:rPr lang="en-US" dirty="0" smtClean="0"/>
              <a:t> </a:t>
            </a:r>
            <a:r>
              <a:rPr lang="en-US" dirty="0" err="1" smtClean="0"/>
              <a:t>sebagaimana</a:t>
            </a:r>
            <a:r>
              <a:rPr lang="en-US" dirty="0" smtClean="0"/>
              <a:t> </a:t>
            </a:r>
            <a:r>
              <a:rPr lang="en-US" dirty="0" err="1" smtClean="0"/>
              <a:t>dimaksud</a:t>
            </a:r>
            <a:r>
              <a:rPr lang="en-US" dirty="0" smtClean="0"/>
              <a:t> </a:t>
            </a:r>
            <a:r>
              <a:rPr lang="en-US" dirty="0" err="1" smtClean="0"/>
              <a:t>pada</a:t>
            </a:r>
            <a:r>
              <a:rPr lang="en-US" dirty="0" smtClean="0"/>
              <a:t> </a:t>
            </a:r>
            <a:r>
              <a:rPr lang="en-US" dirty="0" err="1" smtClean="0"/>
              <a:t>ayat</a:t>
            </a:r>
            <a:r>
              <a:rPr lang="en-US" dirty="0" smtClean="0"/>
              <a:t> (1) </a:t>
            </a:r>
          </a:p>
          <a:p>
            <a:pPr marL="274320" indent="-274320" fontAlgn="auto">
              <a:spcAft>
                <a:spcPts val="0"/>
              </a:spcAft>
              <a:buClr>
                <a:schemeClr val="accent3"/>
              </a:buClr>
              <a:buFont typeface="Georgia" pitchFamily="18" charset="0"/>
              <a:buNone/>
              <a:defRPr/>
            </a:pPr>
            <a:r>
              <a:rPr lang="en-US" dirty="0" err="1" smtClean="0"/>
              <a:t>meliputi</a:t>
            </a:r>
            <a:r>
              <a:rPr lang="en-US" dirty="0" smtClean="0"/>
              <a:t>:</a:t>
            </a:r>
          </a:p>
          <a:p>
            <a:pPr marL="623887" indent="-514350" fontAlgn="auto">
              <a:spcAft>
                <a:spcPts val="0"/>
              </a:spcAft>
              <a:buClr>
                <a:schemeClr val="accent3"/>
              </a:buClr>
              <a:buFont typeface="Georgia" pitchFamily="18" charset="0"/>
              <a:buAutoNum type="alphaLcPeriod"/>
              <a:defRPr/>
            </a:pPr>
            <a:r>
              <a:rPr lang="en-US" dirty="0" err="1" smtClean="0"/>
              <a:t>Reklame</a:t>
            </a:r>
            <a:r>
              <a:rPr lang="en-US" dirty="0" smtClean="0"/>
              <a:t> </a:t>
            </a:r>
            <a:r>
              <a:rPr lang="en-US" dirty="0" err="1" smtClean="0"/>
              <a:t>papan</a:t>
            </a:r>
            <a:r>
              <a:rPr lang="en-US" dirty="0" smtClean="0"/>
              <a:t>/</a:t>
            </a:r>
            <a:r>
              <a:rPr lang="en-US" i="1" dirty="0" smtClean="0"/>
              <a:t>billboard/</a:t>
            </a:r>
            <a:r>
              <a:rPr lang="en-US" i="1" dirty="0" err="1" smtClean="0"/>
              <a:t>videotron</a:t>
            </a:r>
            <a:r>
              <a:rPr lang="en-US" i="1" dirty="0" smtClean="0"/>
              <a:t>/</a:t>
            </a:r>
            <a:r>
              <a:rPr lang="en-US" i="1" dirty="0" err="1" smtClean="0"/>
              <a:t>megatron</a:t>
            </a:r>
            <a:r>
              <a:rPr lang="en-US" i="1" dirty="0" smtClean="0"/>
              <a:t> </a:t>
            </a:r>
            <a:r>
              <a:rPr lang="en-US" i="1" dirty="0" err="1" smtClean="0"/>
              <a:t>dan</a:t>
            </a:r>
            <a:r>
              <a:rPr lang="en-US" i="1" dirty="0" smtClean="0"/>
              <a:t> </a:t>
            </a:r>
            <a:r>
              <a:rPr lang="en-US" dirty="0" err="1" smtClean="0"/>
              <a:t>sejenisnya</a:t>
            </a:r>
            <a:r>
              <a:rPr lang="en-US" dirty="0" smtClean="0"/>
              <a:t>;</a:t>
            </a:r>
          </a:p>
          <a:p>
            <a:pPr marL="623887" indent="-514350" fontAlgn="auto">
              <a:spcAft>
                <a:spcPts val="0"/>
              </a:spcAft>
              <a:buClr>
                <a:schemeClr val="accent3"/>
              </a:buClr>
              <a:buFont typeface="Georgia" pitchFamily="18" charset="0"/>
              <a:buAutoNum type="alphaLcPeriod"/>
              <a:defRPr/>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Objek Pajak : Pasal 47 (2)</a:t>
            </a:r>
          </a:p>
        </p:txBody>
      </p:sp>
      <p:sp>
        <p:nvSpPr>
          <p:cNvPr id="14339" name="Content Placeholder 2"/>
          <p:cNvSpPr>
            <a:spLocks noGrp="1"/>
          </p:cNvSpPr>
          <p:nvPr>
            <p:ph idx="1"/>
          </p:nvPr>
        </p:nvSpPr>
        <p:spPr/>
        <p:txBody>
          <a:bodyPr/>
          <a:lstStyle/>
          <a:p>
            <a:pPr>
              <a:buFont typeface="Georgia" pitchFamily="18" charset="0"/>
              <a:buNone/>
            </a:pPr>
            <a:r>
              <a:rPr lang="en-US" smtClean="0"/>
              <a:t>b. Reklame kain;</a:t>
            </a:r>
          </a:p>
          <a:p>
            <a:pPr>
              <a:buFont typeface="Georgia" pitchFamily="18" charset="0"/>
              <a:buNone/>
            </a:pPr>
            <a:r>
              <a:rPr lang="en-US" smtClean="0"/>
              <a:t>c. Reklame melekat, stiker;</a:t>
            </a:r>
          </a:p>
          <a:p>
            <a:pPr>
              <a:buFont typeface="Georgia" pitchFamily="18" charset="0"/>
              <a:buNone/>
            </a:pPr>
            <a:r>
              <a:rPr lang="en-US" smtClean="0"/>
              <a:t>d. Reklame selebaran;</a:t>
            </a:r>
          </a:p>
          <a:p>
            <a:pPr>
              <a:buFont typeface="Georgia" pitchFamily="18" charset="0"/>
              <a:buNone/>
            </a:pPr>
            <a:r>
              <a:rPr lang="fi-FI" smtClean="0"/>
              <a:t>e. Reklame berjalan, termasuk pada kendaraan;</a:t>
            </a:r>
          </a:p>
          <a:p>
            <a:pPr>
              <a:buFont typeface="Georgia" pitchFamily="18" charset="0"/>
              <a:buNone/>
            </a:pPr>
            <a:r>
              <a:rPr lang="en-US" smtClean="0"/>
              <a:t>f. Reklame udara;</a:t>
            </a:r>
          </a:p>
          <a:p>
            <a:pPr>
              <a:buFont typeface="Georgia" pitchFamily="18" charset="0"/>
              <a:buNone/>
            </a:pPr>
            <a:r>
              <a:rPr lang="en-US" smtClean="0"/>
              <a:t>g. Reklame apung;</a:t>
            </a:r>
          </a:p>
          <a:p>
            <a:pPr>
              <a:buFont typeface="Georgia" pitchFamily="18" charset="0"/>
              <a:buNone/>
            </a:pPr>
            <a:r>
              <a:rPr lang="en-US" smtClean="0"/>
              <a:t>h. Reklame suara;</a:t>
            </a:r>
          </a:p>
          <a:p>
            <a:pPr>
              <a:buFont typeface="Georgia" pitchFamily="18" charset="0"/>
              <a:buNone/>
            </a:pPr>
            <a:r>
              <a:rPr lang="en-US" smtClean="0"/>
              <a:t>i. Reklame film/</a:t>
            </a:r>
            <a:r>
              <a:rPr lang="en-US" i="1" smtClean="0"/>
              <a:t>slide; dan</a:t>
            </a:r>
          </a:p>
          <a:p>
            <a:pPr>
              <a:buFont typeface="Georgia" pitchFamily="18" charset="0"/>
              <a:buNone/>
            </a:pPr>
            <a:r>
              <a:rPr lang="en-US" smtClean="0"/>
              <a:t>j. Reklame peragaan.</a:t>
            </a:r>
          </a:p>
          <a:p>
            <a:pPr>
              <a:buFont typeface="Arial" charset="0"/>
              <a:buChar char="•"/>
            </a:pPr>
            <a:endParaRPr lang="en-US" smtClean="0"/>
          </a:p>
          <a:p>
            <a:pPr>
              <a:buFont typeface="Arial" charset="0"/>
              <a:buChar char="•"/>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rtlCol="0">
            <a:normAutofit fontScale="90000"/>
          </a:bodyPr>
          <a:lstStyle/>
          <a:p>
            <a:pPr fontAlgn="auto">
              <a:spcAft>
                <a:spcPts val="0"/>
              </a:spcAft>
              <a:defRPr/>
            </a:pPr>
            <a:r>
              <a:rPr lang="en-US" smtClean="0"/>
              <a:t>Perkecualian Objek Pajak : Pasal 47 (1)</a:t>
            </a:r>
          </a:p>
        </p:txBody>
      </p:sp>
      <p:sp>
        <p:nvSpPr>
          <p:cNvPr id="15363" name="Content Placeholder 2"/>
          <p:cNvSpPr>
            <a:spLocks noGrp="1"/>
          </p:cNvSpPr>
          <p:nvPr>
            <p:ph idx="1"/>
          </p:nvPr>
        </p:nvSpPr>
        <p:spPr/>
        <p:txBody>
          <a:bodyPr rtlCol="0">
            <a:normAutofit/>
          </a:bodyPr>
          <a:lstStyle/>
          <a:p>
            <a:pPr marL="274320" indent="-274320" fontAlgn="auto">
              <a:spcAft>
                <a:spcPts val="0"/>
              </a:spcAft>
              <a:buClr>
                <a:schemeClr val="accent3"/>
              </a:buClr>
              <a:buFont typeface="Georgia" pitchFamily="18" charset="0"/>
              <a:buNone/>
              <a:defRPr/>
            </a:pPr>
            <a:r>
              <a:rPr lang="en-US" smtClean="0"/>
              <a:t>Tidak termasuk sebagai objek Pajak Reklame</a:t>
            </a:r>
          </a:p>
          <a:p>
            <a:pPr marL="274320" indent="-274320" fontAlgn="auto">
              <a:spcAft>
                <a:spcPts val="0"/>
              </a:spcAft>
              <a:buClr>
                <a:schemeClr val="accent3"/>
              </a:buClr>
              <a:buFont typeface="Georgia" pitchFamily="18" charset="0"/>
              <a:buNone/>
              <a:defRPr/>
            </a:pPr>
            <a:r>
              <a:rPr lang="en-US" smtClean="0"/>
              <a:t>adalah:</a:t>
            </a:r>
          </a:p>
          <a:p>
            <a:pPr marL="274320" indent="-274320" fontAlgn="auto">
              <a:spcAft>
                <a:spcPts val="0"/>
              </a:spcAft>
              <a:buClr>
                <a:schemeClr val="accent3"/>
              </a:buClr>
              <a:buFont typeface="Georgia" pitchFamily="18" charset="0"/>
              <a:buNone/>
              <a:defRPr/>
            </a:pPr>
            <a:r>
              <a:rPr lang="en-US" smtClean="0"/>
              <a:t>a. penyelenggaraan Reklame melalui internet, televisi, radio, warta harian, warta mingguan, warta bulanan, dan sejenisnya;</a:t>
            </a:r>
          </a:p>
          <a:p>
            <a:pPr marL="274320" indent="-274320" fontAlgn="auto">
              <a:spcAft>
                <a:spcPts val="0"/>
              </a:spcAft>
              <a:buClr>
                <a:schemeClr val="accent3"/>
              </a:buClr>
              <a:buFont typeface="Georgia" pitchFamily="18" charset="0"/>
              <a:buNone/>
              <a:defRPr/>
            </a:pPr>
            <a:r>
              <a:rPr lang="sv-SE" smtClean="0"/>
              <a:t>b. label/merek produk yang melekat pada barang yang </a:t>
            </a:r>
            <a:r>
              <a:rPr lang="en-US" smtClean="0"/>
              <a:t>diperdagangkan, yang berfungsi untuk membedakan dari produk sejenis lainnya;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rtlCol="0">
            <a:normAutofit fontScale="90000"/>
          </a:bodyPr>
          <a:lstStyle/>
          <a:p>
            <a:pPr fontAlgn="auto">
              <a:spcAft>
                <a:spcPts val="0"/>
              </a:spcAft>
              <a:defRPr/>
            </a:pPr>
            <a:r>
              <a:rPr lang="en-US" smtClean="0"/>
              <a:t>Perkecualian Objek Pajak: Pasal 47 (2)</a:t>
            </a:r>
          </a:p>
        </p:txBody>
      </p:sp>
      <p:sp>
        <p:nvSpPr>
          <p:cNvPr id="16387" name="Content Placeholder 2"/>
          <p:cNvSpPr>
            <a:spLocks noGrp="1"/>
          </p:cNvSpPr>
          <p:nvPr>
            <p:ph idx="1"/>
          </p:nvPr>
        </p:nvSpPr>
        <p:spPr/>
        <p:txBody>
          <a:bodyPr rtlCol="0">
            <a:normAutofit/>
          </a:bodyPr>
          <a:lstStyle/>
          <a:p>
            <a:pPr marL="274320" indent="-274320" fontAlgn="auto">
              <a:spcAft>
                <a:spcPts val="0"/>
              </a:spcAft>
              <a:buClr>
                <a:schemeClr val="accent3"/>
              </a:buClr>
              <a:buFont typeface="Georgia" pitchFamily="18" charset="0"/>
              <a:buNone/>
              <a:defRPr/>
            </a:pPr>
            <a:r>
              <a:rPr lang="en-US" smtClean="0"/>
              <a:t>c. nama </a:t>
            </a:r>
            <a:r>
              <a:rPr lang="es-ES" smtClean="0"/>
              <a:t>pengenal usaha atau profesi yang dipasang </a:t>
            </a:r>
            <a:r>
              <a:rPr lang="en-US" smtClean="0"/>
              <a:t>melekat pada bangunan tempat usaha atau profesi diselenggarakan sesuai dengan ketentuan yang mengatur nama pengenal usaha atau profesi tersebut;</a:t>
            </a:r>
          </a:p>
          <a:p>
            <a:pPr marL="274320" indent="-274320" fontAlgn="auto">
              <a:spcAft>
                <a:spcPts val="0"/>
              </a:spcAft>
              <a:buClr>
                <a:schemeClr val="accent3"/>
              </a:buClr>
              <a:buFont typeface="Georgia" pitchFamily="18" charset="0"/>
              <a:buNone/>
              <a:defRPr/>
            </a:pPr>
            <a:r>
              <a:rPr lang="en-US" smtClean="0"/>
              <a:t>d. Reklame yang diselenggarakan oleh Pemerintah atau Pemerintah Daerah; dan</a:t>
            </a:r>
          </a:p>
          <a:p>
            <a:pPr marL="274320" indent="-274320" fontAlgn="auto">
              <a:spcAft>
                <a:spcPts val="0"/>
              </a:spcAft>
              <a:buClr>
                <a:schemeClr val="accent3"/>
              </a:buClr>
              <a:buFont typeface="Georgia" pitchFamily="18" charset="0"/>
              <a:buNone/>
              <a:defRPr/>
            </a:pPr>
            <a:r>
              <a:rPr lang="en-US" smtClean="0"/>
              <a:t>e. penyelenggaraan Reklame lainnya yang ditetapkan dengan Peraturan Daerah.</a:t>
            </a:r>
          </a:p>
          <a:p>
            <a:pPr marL="274320" indent="-274320" fontAlgn="auto">
              <a:spcAft>
                <a:spcPts val="0"/>
              </a:spcAft>
              <a:buClr>
                <a:schemeClr val="accent3"/>
              </a:buClr>
              <a:buFont typeface="Arial" pitchFamily="34" charset="0"/>
              <a:buChar char="•"/>
              <a:defRPr/>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Subjek &amp; Wajib Pajak : Pasal 48 (1)</a:t>
            </a:r>
          </a:p>
        </p:txBody>
      </p:sp>
      <p:sp>
        <p:nvSpPr>
          <p:cNvPr id="3" name="Content Placeholder 2"/>
          <p:cNvSpPr>
            <a:spLocks noGrp="1"/>
          </p:cNvSpPr>
          <p:nvPr>
            <p:ph idx="1"/>
          </p:nvPr>
        </p:nvSpPr>
        <p:spPr/>
        <p:txBody>
          <a:bodyPr rtlCol="0">
            <a:normAutofit/>
          </a:bodyPr>
          <a:lstStyle/>
          <a:p>
            <a:pPr marL="623887" indent="-514350" fontAlgn="auto">
              <a:spcAft>
                <a:spcPts val="0"/>
              </a:spcAft>
              <a:buClr>
                <a:schemeClr val="accent3"/>
              </a:buClr>
              <a:buFont typeface="Georgia" pitchFamily="18" charset="0"/>
              <a:buNone/>
              <a:defRPr/>
            </a:pPr>
            <a:r>
              <a:rPr lang="en-US" dirty="0" smtClean="0"/>
              <a:t>(1)</a:t>
            </a:r>
            <a:r>
              <a:rPr lang="en-US" dirty="0" err="1" smtClean="0"/>
              <a:t>Subjek</a:t>
            </a:r>
            <a:r>
              <a:rPr lang="en-US" dirty="0" smtClean="0"/>
              <a:t> </a:t>
            </a:r>
            <a:r>
              <a:rPr lang="en-US" dirty="0" err="1" smtClean="0"/>
              <a:t>Pajak</a:t>
            </a:r>
            <a:r>
              <a:rPr lang="en-US" dirty="0" smtClean="0"/>
              <a:t> </a:t>
            </a:r>
            <a:r>
              <a:rPr lang="en-US" dirty="0" err="1" smtClean="0"/>
              <a:t>Reklame</a:t>
            </a:r>
            <a:r>
              <a:rPr lang="en-US" dirty="0" smtClean="0"/>
              <a:t> </a:t>
            </a:r>
            <a:r>
              <a:rPr lang="en-US" dirty="0" err="1" smtClean="0"/>
              <a:t>adalah</a:t>
            </a:r>
            <a:r>
              <a:rPr lang="en-US" dirty="0" smtClean="0"/>
              <a:t> </a:t>
            </a:r>
            <a:r>
              <a:rPr lang="en-US" dirty="0" err="1" smtClean="0"/>
              <a:t>orang</a:t>
            </a:r>
            <a:r>
              <a:rPr lang="en-US" dirty="0" smtClean="0"/>
              <a:t> </a:t>
            </a:r>
            <a:r>
              <a:rPr lang="en-US" dirty="0" err="1" smtClean="0"/>
              <a:t>pribadi</a:t>
            </a:r>
            <a:r>
              <a:rPr lang="en-US" dirty="0" smtClean="0"/>
              <a:t> </a:t>
            </a:r>
          </a:p>
          <a:p>
            <a:pPr marL="623887" indent="-514350" fontAlgn="auto">
              <a:spcAft>
                <a:spcPts val="0"/>
              </a:spcAft>
              <a:buClr>
                <a:schemeClr val="accent3"/>
              </a:buClr>
              <a:buFont typeface="Georgia" pitchFamily="18" charset="0"/>
              <a:buNone/>
              <a:defRPr/>
            </a:pPr>
            <a:r>
              <a:rPr lang="en-US" dirty="0" err="1" smtClean="0"/>
              <a:t>atau</a:t>
            </a:r>
            <a:r>
              <a:rPr lang="en-US" dirty="0" smtClean="0"/>
              <a:t> </a:t>
            </a:r>
            <a:r>
              <a:rPr lang="en-US" dirty="0" err="1" smtClean="0"/>
              <a:t>Badan</a:t>
            </a:r>
            <a:r>
              <a:rPr lang="en-US" dirty="0" smtClean="0"/>
              <a:t> yang </a:t>
            </a:r>
            <a:r>
              <a:rPr lang="en-US" dirty="0" err="1" smtClean="0"/>
              <a:t>menggunakan</a:t>
            </a:r>
            <a:r>
              <a:rPr lang="en-US" dirty="0" smtClean="0"/>
              <a:t> </a:t>
            </a:r>
            <a:r>
              <a:rPr lang="en-US" dirty="0" err="1" smtClean="0"/>
              <a:t>Reklame</a:t>
            </a:r>
            <a:r>
              <a:rPr lang="en-US" dirty="0" smtClean="0"/>
              <a:t>.</a:t>
            </a:r>
          </a:p>
          <a:p>
            <a:pPr marL="274320" indent="-274320" fontAlgn="auto">
              <a:spcAft>
                <a:spcPts val="0"/>
              </a:spcAft>
              <a:buClr>
                <a:schemeClr val="accent3"/>
              </a:buClr>
              <a:buFont typeface="Georgia" pitchFamily="18" charset="0"/>
              <a:buNone/>
              <a:defRPr/>
            </a:pPr>
            <a:endParaRPr lang="en-US" dirty="0" smtClean="0"/>
          </a:p>
          <a:p>
            <a:pPr marL="274320" indent="-274320" fontAlgn="auto">
              <a:spcAft>
                <a:spcPts val="0"/>
              </a:spcAft>
              <a:buClr>
                <a:schemeClr val="accent3"/>
              </a:buClr>
              <a:buFont typeface="Georgia" pitchFamily="18" charset="0"/>
              <a:buNone/>
              <a:defRPr/>
            </a:pPr>
            <a:r>
              <a:rPr lang="en-US" dirty="0" smtClean="0"/>
              <a:t>(2) </a:t>
            </a:r>
            <a:r>
              <a:rPr lang="en-US" dirty="0" err="1" smtClean="0"/>
              <a:t>Wajib</a:t>
            </a:r>
            <a:r>
              <a:rPr lang="en-US" dirty="0" smtClean="0"/>
              <a:t> </a:t>
            </a:r>
            <a:r>
              <a:rPr lang="en-US" dirty="0" err="1" smtClean="0"/>
              <a:t>Pajak</a:t>
            </a:r>
            <a:r>
              <a:rPr lang="en-US" dirty="0" smtClean="0"/>
              <a:t> </a:t>
            </a:r>
            <a:r>
              <a:rPr lang="en-US" dirty="0" err="1" smtClean="0"/>
              <a:t>Reklame</a:t>
            </a:r>
            <a:r>
              <a:rPr lang="en-US" dirty="0" smtClean="0"/>
              <a:t> </a:t>
            </a:r>
            <a:r>
              <a:rPr lang="en-US" dirty="0" err="1" smtClean="0"/>
              <a:t>adalah</a:t>
            </a:r>
            <a:r>
              <a:rPr lang="en-US" dirty="0" smtClean="0"/>
              <a:t> </a:t>
            </a:r>
            <a:r>
              <a:rPr lang="en-US" dirty="0" err="1" smtClean="0"/>
              <a:t>orang</a:t>
            </a:r>
            <a:r>
              <a:rPr lang="en-US" dirty="0" smtClean="0"/>
              <a:t> </a:t>
            </a:r>
            <a:r>
              <a:rPr lang="en-US" dirty="0" err="1" smtClean="0"/>
              <a:t>pribadi</a:t>
            </a:r>
            <a:r>
              <a:rPr lang="en-US" dirty="0" smtClean="0"/>
              <a:t> </a:t>
            </a:r>
            <a:r>
              <a:rPr lang="en-US" dirty="0" err="1" smtClean="0"/>
              <a:t>atau</a:t>
            </a:r>
            <a:r>
              <a:rPr lang="en-US" dirty="0" smtClean="0"/>
              <a:t> </a:t>
            </a:r>
            <a:r>
              <a:rPr lang="en-US" dirty="0" err="1" smtClean="0"/>
              <a:t>Badan</a:t>
            </a:r>
            <a:r>
              <a:rPr lang="en-US" dirty="0" smtClean="0"/>
              <a:t> yang </a:t>
            </a:r>
            <a:r>
              <a:rPr lang="en-US" dirty="0" err="1" smtClean="0"/>
              <a:t>menyelenggarakan</a:t>
            </a:r>
            <a:r>
              <a:rPr lang="en-US" dirty="0" smtClean="0"/>
              <a:t> </a:t>
            </a:r>
            <a:r>
              <a:rPr lang="en-US" dirty="0" err="1" smtClean="0"/>
              <a:t>Reklame</a:t>
            </a:r>
            <a:r>
              <a:rPr lang="en-US" dirty="0" smtClean="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Subjek &amp; Wajib Pajak : Pasal 48 (2)</a:t>
            </a:r>
          </a:p>
        </p:txBody>
      </p:sp>
      <p:sp>
        <p:nvSpPr>
          <p:cNvPr id="18435" name="Content Placeholder 2"/>
          <p:cNvSpPr>
            <a:spLocks noGrp="1"/>
          </p:cNvSpPr>
          <p:nvPr>
            <p:ph idx="1"/>
          </p:nvPr>
        </p:nvSpPr>
        <p:spPr/>
        <p:txBody>
          <a:bodyPr/>
          <a:lstStyle/>
          <a:p>
            <a:pPr>
              <a:buFont typeface="Georgia" pitchFamily="18" charset="0"/>
              <a:buNone/>
            </a:pPr>
            <a:r>
              <a:rPr lang="en-US" smtClean="0"/>
              <a:t>(3) Dalam hal Reklame diselenggarakan sendiri secara langsung oleh orang pribadi atau Badan, Wajib Pajak Reklame adalah orang pribadi atau Badan tersebut.</a:t>
            </a:r>
          </a:p>
          <a:p>
            <a:pPr>
              <a:buFont typeface="Georgia" pitchFamily="18" charset="0"/>
              <a:buNone/>
            </a:pPr>
            <a:endParaRPr lang="en-US" smtClean="0"/>
          </a:p>
          <a:p>
            <a:pPr>
              <a:buFont typeface="Georgia" pitchFamily="18" charset="0"/>
              <a:buNone/>
            </a:pPr>
            <a:r>
              <a:rPr lang="en-US" smtClean="0"/>
              <a:t>(4) Dalam hal Reklame diselenggarakan melalui pihak ketiga, </a:t>
            </a:r>
            <a:r>
              <a:rPr lang="nn-NO" smtClean="0"/>
              <a:t>pihak ketiga tersebut menjadi Wajib Pajak Reklame.</a:t>
            </a:r>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Subjek atau Wajib Pajak?</a:t>
            </a:r>
          </a:p>
        </p:txBody>
      </p:sp>
      <p:sp>
        <p:nvSpPr>
          <p:cNvPr id="19459" name="Content Placeholder 2"/>
          <p:cNvSpPr>
            <a:spLocks noGrp="1"/>
          </p:cNvSpPr>
          <p:nvPr>
            <p:ph idx="1"/>
          </p:nvPr>
        </p:nvSpPr>
        <p:spPr/>
        <p:txBody>
          <a:bodyPr/>
          <a:lstStyle/>
          <a:p>
            <a:pPr>
              <a:buFont typeface="Georgia" pitchFamily="18" charset="0"/>
              <a:buNone/>
            </a:pPr>
            <a:r>
              <a:rPr lang="en-US" sz="3600" smtClean="0"/>
              <a:t>	Unilever</a:t>
            </a:r>
            <a:r>
              <a:rPr lang="en-US" smtClean="0"/>
              <a:t> memasang iklan berupa </a:t>
            </a:r>
            <a:r>
              <a:rPr lang="en-US" b="1" smtClean="0"/>
              <a:t>Billboard </a:t>
            </a:r>
            <a:r>
              <a:rPr lang="en-US" smtClean="0"/>
              <a:t>Sabun Lifebuoy dengan menggunakan jasa </a:t>
            </a:r>
            <a:r>
              <a:rPr lang="en-US" sz="3600" smtClean="0"/>
              <a:t>Cabe Rawit Advertising</a:t>
            </a:r>
            <a:r>
              <a:rPr lang="en-US" smtClean="0"/>
              <a:t>. </a:t>
            </a:r>
          </a:p>
          <a:p>
            <a:endParaRPr lang="en-US" smtClean="0"/>
          </a:p>
          <a:p>
            <a:pPr>
              <a:buFont typeface="Georgia" pitchFamily="18" charset="0"/>
              <a:buNone/>
            </a:pPr>
            <a:r>
              <a:rPr lang="en-US" smtClean="0"/>
              <a:t>	</a:t>
            </a:r>
            <a:r>
              <a:rPr lang="en-US" sz="3600" smtClean="0"/>
              <a:t>Dunia Fantasi </a:t>
            </a:r>
            <a:r>
              <a:rPr lang="en-US" smtClean="0"/>
              <a:t>mencetak </a:t>
            </a:r>
            <a:r>
              <a:rPr lang="en-US" b="1" smtClean="0"/>
              <a:t>stiker</a:t>
            </a:r>
            <a:r>
              <a:rPr lang="en-US" smtClean="0"/>
              <a:t> dan menempelkannya pada mobil-mobil pengunjung.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rtlCol="0">
            <a:normAutofit fontScale="90000"/>
          </a:bodyPr>
          <a:lstStyle/>
          <a:p>
            <a:pPr fontAlgn="auto">
              <a:spcAft>
                <a:spcPts val="0"/>
              </a:spcAft>
              <a:defRPr/>
            </a:pPr>
            <a:r>
              <a:rPr lang="en-US" smtClean="0"/>
              <a:t>Dasar Pengenaan Pajak: Pasal 49 (1)</a:t>
            </a:r>
          </a:p>
        </p:txBody>
      </p:sp>
      <p:sp>
        <p:nvSpPr>
          <p:cNvPr id="20483" name="Content Placeholder 2"/>
          <p:cNvSpPr>
            <a:spLocks noGrp="1"/>
          </p:cNvSpPr>
          <p:nvPr>
            <p:ph idx="1"/>
          </p:nvPr>
        </p:nvSpPr>
        <p:spPr/>
        <p:txBody>
          <a:bodyPr/>
          <a:lstStyle/>
          <a:p>
            <a:pPr>
              <a:buFont typeface="Georgia" pitchFamily="18" charset="0"/>
              <a:buNone/>
            </a:pPr>
            <a:r>
              <a:rPr lang="en-US" smtClean="0"/>
              <a:t>(1) Dasar pengenaan Pajak Reklame adalah Nilai Sewa Reklame (NSR).</a:t>
            </a:r>
          </a:p>
          <a:p>
            <a:pPr>
              <a:buFont typeface="Georgia" pitchFamily="18" charset="0"/>
              <a:buNone/>
            </a:pPr>
            <a:endParaRPr lang="nn-NO" smtClean="0"/>
          </a:p>
          <a:p>
            <a:pPr>
              <a:buFont typeface="Georgia" pitchFamily="18" charset="0"/>
              <a:buNone/>
            </a:pPr>
            <a:r>
              <a:rPr lang="nn-NO" smtClean="0"/>
              <a:t>(2) Dalam hal Reklame diselenggarakan oleh pihak ketiga, </a:t>
            </a:r>
            <a:r>
              <a:rPr lang="en-US" smtClean="0"/>
              <a:t>Nilai Sewa Reklame sebagaimana dimaksud pada ayat (1) ditetapkan berdasarkan nilai kontrak Reklame.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rtlCol="0">
            <a:normAutofit fontScale="90000"/>
          </a:bodyPr>
          <a:lstStyle/>
          <a:p>
            <a:pPr fontAlgn="auto">
              <a:spcAft>
                <a:spcPts val="0"/>
              </a:spcAft>
              <a:defRPr/>
            </a:pPr>
            <a:r>
              <a:rPr lang="en-US" smtClean="0"/>
              <a:t>Dasar Pengenaan Pajak: Pasal 49 (2)</a:t>
            </a:r>
          </a:p>
        </p:txBody>
      </p:sp>
      <p:sp>
        <p:nvSpPr>
          <p:cNvPr id="21507" name="Content Placeholder 2"/>
          <p:cNvSpPr>
            <a:spLocks noGrp="1"/>
          </p:cNvSpPr>
          <p:nvPr>
            <p:ph idx="1"/>
          </p:nvPr>
        </p:nvSpPr>
        <p:spPr/>
        <p:txBody>
          <a:bodyPr/>
          <a:lstStyle/>
          <a:p>
            <a:pPr>
              <a:buFont typeface="Georgia" pitchFamily="18" charset="0"/>
              <a:buNone/>
            </a:pPr>
            <a:r>
              <a:rPr lang="en-US" smtClean="0"/>
              <a:t>(3) Dalam hal Reklame diselenggarakan sendiri, Nilai Sewa Reklame sebagaimana dimaksud pada ayat (1) dihitung dengan memperhatikan faktor jenis, bahan yang digunakan, lokasi penempatan, waktu, jangka waktu penyelenggaraan, jumlah, dan ukuran media Reklame.</a:t>
            </a:r>
          </a:p>
          <a:p>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rtlCol="0">
            <a:normAutofit fontScale="90000"/>
          </a:bodyPr>
          <a:lstStyle/>
          <a:p>
            <a:pPr fontAlgn="auto">
              <a:spcAft>
                <a:spcPts val="0"/>
              </a:spcAft>
              <a:defRPr/>
            </a:pPr>
            <a:r>
              <a:rPr lang="en-US" smtClean="0"/>
              <a:t>Dasar Pengenaan Pajak: Pasal 49 (3)</a:t>
            </a:r>
          </a:p>
        </p:txBody>
      </p:sp>
      <p:sp>
        <p:nvSpPr>
          <p:cNvPr id="22531" name="Content Placeholder 2"/>
          <p:cNvSpPr>
            <a:spLocks noGrp="1"/>
          </p:cNvSpPr>
          <p:nvPr>
            <p:ph idx="1"/>
          </p:nvPr>
        </p:nvSpPr>
        <p:spPr/>
        <p:txBody>
          <a:bodyPr/>
          <a:lstStyle/>
          <a:p>
            <a:pPr>
              <a:buFont typeface="Georgia" pitchFamily="18" charset="0"/>
              <a:buNone/>
            </a:pPr>
            <a:r>
              <a:rPr lang="en-US" smtClean="0"/>
              <a:t>(4) Dalam hal Nilai Sewa Reklame sebagaimana dimaksud pada ayat (2) tidak diketahui dan/atau dianggap tidak wajar, Nilai Sewa Reklame ditetapkan dengan menggunakan faktor-faktor sebagaimana dimaksud pada ayat (3).</a:t>
            </a:r>
          </a:p>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REKLAME= IKLAN ?</a:t>
            </a:r>
          </a:p>
        </p:txBody>
      </p:sp>
      <p:pic>
        <p:nvPicPr>
          <p:cNvPr id="6147" name="Content Placeholder 3" descr="http://t1.gstatic.com/images?q=tbn:ANd9GcTbcEcwzPqVr0lmm1MiVgIlOk-aOAJr_fBYiF50CbZJ4a2r6umjKQ"/>
          <p:cNvPicPr>
            <a:picLocks noGrp="1"/>
          </p:cNvPicPr>
          <p:nvPr>
            <p:ph idx="1"/>
          </p:nvPr>
        </p:nvPicPr>
        <p:blipFill>
          <a:blip r:embed="rId2"/>
          <a:srcRect/>
          <a:stretch>
            <a:fillRect/>
          </a:stretch>
        </p:blipFill>
        <p:spPr>
          <a:xfrm>
            <a:off x="1500188" y="2286000"/>
            <a:ext cx="6072187" cy="2659063"/>
          </a:xfr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Tarif Pajak : Pasal 50</a:t>
            </a:r>
          </a:p>
        </p:txBody>
      </p:sp>
      <p:sp>
        <p:nvSpPr>
          <p:cNvPr id="23555" name="Content Placeholder 2"/>
          <p:cNvSpPr>
            <a:spLocks noGrp="1"/>
          </p:cNvSpPr>
          <p:nvPr>
            <p:ph idx="1"/>
          </p:nvPr>
        </p:nvSpPr>
        <p:spPr/>
        <p:txBody>
          <a:bodyPr/>
          <a:lstStyle/>
          <a:p>
            <a:pPr>
              <a:buFont typeface="Georgia" pitchFamily="18" charset="0"/>
              <a:buNone/>
            </a:pPr>
            <a:r>
              <a:rPr lang="en-US" smtClean="0"/>
              <a:t>Tarif Pajak Reklame ditetapkan paling tinggi sebesar 25% (dua puluh lima persen).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Pajak Terutang : Pasal 51</a:t>
            </a:r>
          </a:p>
        </p:txBody>
      </p:sp>
      <p:sp>
        <p:nvSpPr>
          <p:cNvPr id="24579" name="Content Placeholder 2"/>
          <p:cNvSpPr>
            <a:spLocks noGrp="1"/>
          </p:cNvSpPr>
          <p:nvPr>
            <p:ph idx="1"/>
          </p:nvPr>
        </p:nvSpPr>
        <p:spPr/>
        <p:txBody>
          <a:bodyPr rtlCol="0">
            <a:normAutofit/>
          </a:bodyPr>
          <a:lstStyle/>
          <a:p>
            <a:pPr marL="274320" indent="-274320" fontAlgn="auto">
              <a:spcAft>
                <a:spcPts val="0"/>
              </a:spcAft>
              <a:buClr>
                <a:schemeClr val="accent3"/>
              </a:buClr>
              <a:buFont typeface="Georgia" pitchFamily="18" charset="0"/>
              <a:buNone/>
              <a:defRPr/>
            </a:pPr>
            <a:r>
              <a:rPr lang="en-US" smtClean="0"/>
              <a:t>(1) Besaran pokok Pajak Reklame yang terutang dihitung dengan cara mengalikan tarif sebagaimana dimaksud dalam Pasal 50 ayat (2) dengan dasar pengenaan pajak sebagaimana dimaksud dalam Pasal 49 ayat (6).</a:t>
            </a:r>
          </a:p>
          <a:p>
            <a:pPr marL="274320" indent="-274320" fontAlgn="auto">
              <a:spcAft>
                <a:spcPts val="0"/>
              </a:spcAft>
              <a:buClr>
                <a:schemeClr val="accent3"/>
              </a:buClr>
              <a:buFont typeface="Georgia" pitchFamily="18" charset="0"/>
              <a:buNone/>
              <a:defRPr/>
            </a:pPr>
            <a:endParaRPr lang="nn-NO" smtClean="0"/>
          </a:p>
          <a:p>
            <a:pPr marL="274320" indent="-274320" fontAlgn="auto">
              <a:spcAft>
                <a:spcPts val="0"/>
              </a:spcAft>
              <a:buClr>
                <a:schemeClr val="accent3"/>
              </a:buClr>
              <a:buFont typeface="Georgia" pitchFamily="18" charset="0"/>
              <a:buNone/>
              <a:defRPr/>
            </a:pPr>
            <a:r>
              <a:rPr lang="nn-NO" smtClean="0"/>
              <a:t>(2) Pajak Reklame yang terutang dipungut di wilayah daerah </a:t>
            </a:r>
            <a:r>
              <a:rPr lang="en-US" smtClean="0"/>
              <a:t>tempat Reklame tersebut diselenggarakan.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rtlCol="0">
            <a:normAutofit fontScale="90000"/>
          </a:bodyPr>
          <a:lstStyle/>
          <a:p>
            <a:pPr fontAlgn="auto">
              <a:spcAft>
                <a:spcPts val="0"/>
              </a:spcAft>
              <a:defRPr/>
            </a:pPr>
            <a:r>
              <a:rPr lang="en-US" smtClean="0"/>
              <a:t>Pajak Reklame</a:t>
            </a:r>
            <a:br>
              <a:rPr lang="en-US" smtClean="0"/>
            </a:br>
            <a:endParaRPr lang="en-US" smtClean="0"/>
          </a:p>
        </p:txBody>
      </p:sp>
      <p:sp>
        <p:nvSpPr>
          <p:cNvPr id="25603" name="Content Placeholder 2"/>
          <p:cNvSpPr>
            <a:spLocks noGrp="1"/>
          </p:cNvSpPr>
          <p:nvPr>
            <p:ph idx="1"/>
          </p:nvPr>
        </p:nvSpPr>
        <p:spPr/>
        <p:txBody>
          <a:bodyPr/>
          <a:lstStyle/>
          <a:p>
            <a:pPr>
              <a:buFont typeface="Georgia" pitchFamily="18" charset="0"/>
              <a:buNone/>
            </a:pPr>
            <a:r>
              <a:rPr lang="en-US" smtClean="0"/>
              <a:t>Alasan teoritis ???</a:t>
            </a:r>
          </a:p>
          <a:p>
            <a:pPr algn="ctr">
              <a:buFont typeface="Georgia" pitchFamily="18" charset="0"/>
              <a:buNone/>
            </a:pPr>
            <a:endParaRPr lang="en-US" smtClean="0"/>
          </a:p>
          <a:p>
            <a:pPr algn="ctr">
              <a:buFont typeface="Georgia" pitchFamily="18" charset="0"/>
              <a:buNone/>
            </a:pPr>
            <a:r>
              <a:rPr lang="en-US" smtClean="0"/>
              <a:t>Fungsi Pajak</a:t>
            </a:r>
          </a:p>
          <a:p>
            <a:pPr>
              <a:buFont typeface="Georgia" pitchFamily="18" charset="0"/>
              <a:buNone/>
            </a:pPr>
            <a:r>
              <a:rPr lang="en-US" sz="3600" smtClean="0"/>
              <a:t>1. Budgetair ?</a:t>
            </a:r>
          </a:p>
          <a:p>
            <a:pPr>
              <a:buFont typeface="Georgia" pitchFamily="18" charset="0"/>
              <a:buNone/>
            </a:pPr>
            <a:r>
              <a:rPr lang="en-US" sz="3600" smtClean="0"/>
              <a:t>2. Regulerend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Budgetair atau Regulerend ?</a:t>
            </a:r>
          </a:p>
        </p:txBody>
      </p:sp>
      <p:sp>
        <p:nvSpPr>
          <p:cNvPr id="26627" name="Content Placeholder 2"/>
          <p:cNvSpPr>
            <a:spLocks noGrp="1"/>
          </p:cNvSpPr>
          <p:nvPr>
            <p:ph idx="1"/>
          </p:nvPr>
        </p:nvSpPr>
        <p:spPr/>
        <p:txBody>
          <a:bodyPr/>
          <a:lstStyle/>
          <a:p>
            <a:pPr>
              <a:buFont typeface="Georgia" pitchFamily="18" charset="0"/>
              <a:buNone/>
            </a:pPr>
            <a:r>
              <a:rPr lang="en-US" dirty="0" err="1" smtClean="0"/>
              <a:t>Lihat</a:t>
            </a:r>
            <a:r>
              <a:rPr lang="en-US" dirty="0" smtClean="0"/>
              <a:t> </a:t>
            </a:r>
            <a:r>
              <a:rPr lang="en-US" dirty="0" err="1" smtClean="0"/>
              <a:t>kasus</a:t>
            </a:r>
            <a:r>
              <a:rPr lang="en-US" dirty="0" smtClean="0"/>
              <a:t> </a:t>
            </a:r>
          </a:p>
          <a:p>
            <a:pPr algn="ctr">
              <a:buFont typeface="Georgia" pitchFamily="18" charset="0"/>
              <a:buNone/>
            </a:pPr>
            <a:r>
              <a:rPr lang="en-US" dirty="0" err="1" smtClean="0"/>
              <a:t>Pemda</a:t>
            </a:r>
            <a:r>
              <a:rPr lang="en-US" dirty="0" smtClean="0"/>
              <a:t> </a:t>
            </a:r>
            <a:r>
              <a:rPr lang="en-US" sz="4000" dirty="0" smtClean="0"/>
              <a:t>DKI Jakarta : </a:t>
            </a:r>
            <a:r>
              <a:rPr lang="en-US" sz="4000" dirty="0" err="1" smtClean="0"/>
              <a:t>Perda</a:t>
            </a:r>
            <a:r>
              <a:rPr lang="en-US" sz="4000" dirty="0" smtClean="0"/>
              <a:t> No 12 </a:t>
            </a:r>
            <a:r>
              <a:rPr lang="en-US" sz="4000" dirty="0" err="1" smtClean="0"/>
              <a:t>Tahun</a:t>
            </a:r>
            <a:r>
              <a:rPr lang="en-US" sz="4000" dirty="0" smtClean="0"/>
              <a:t> 2011 </a:t>
            </a:r>
            <a:r>
              <a:rPr lang="en-US" sz="4000" dirty="0" err="1" smtClean="0"/>
              <a:t>Tentang</a:t>
            </a:r>
            <a:r>
              <a:rPr lang="en-US" sz="4000" dirty="0" smtClean="0"/>
              <a:t> </a:t>
            </a:r>
            <a:r>
              <a:rPr lang="en-US" sz="4000" dirty="0" err="1" smtClean="0"/>
              <a:t>Pajak</a:t>
            </a:r>
            <a:r>
              <a:rPr lang="en-US" sz="4000" dirty="0" smtClean="0"/>
              <a:t> </a:t>
            </a:r>
            <a:r>
              <a:rPr lang="en-US" sz="4000" dirty="0" err="1" smtClean="0"/>
              <a:t>Reklame</a:t>
            </a:r>
            <a:r>
              <a:rPr lang="en-US" sz="4000" smtClean="0"/>
              <a:t> </a:t>
            </a:r>
            <a:endParaRPr lang="en-US" sz="4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704850"/>
            <a:ext cx="8229600" cy="1143000"/>
          </a:xfrm>
        </p:spPr>
        <p:txBody>
          <a:bodyPr/>
          <a:lstStyle/>
          <a:p>
            <a:r>
              <a:rPr lang="en-US" smtClean="0"/>
              <a:t>Tugas</a:t>
            </a:r>
          </a:p>
        </p:txBody>
      </p:sp>
      <p:sp>
        <p:nvSpPr>
          <p:cNvPr id="27651" name="Content Placeholder 2"/>
          <p:cNvSpPr>
            <a:spLocks noGrp="1"/>
          </p:cNvSpPr>
          <p:nvPr>
            <p:ph sz="half" idx="1"/>
          </p:nvPr>
        </p:nvSpPr>
        <p:spPr>
          <a:xfrm>
            <a:off x="457200" y="1920875"/>
            <a:ext cx="4038600" cy="4433888"/>
          </a:xfrm>
        </p:spPr>
        <p:txBody>
          <a:bodyPr/>
          <a:lstStyle/>
          <a:p>
            <a:pPr>
              <a:buFont typeface="Georgia" pitchFamily="18" charset="0"/>
              <a:buNone/>
            </a:pPr>
            <a:r>
              <a:rPr lang="en-US" smtClean="0"/>
              <a:t>1. Buat contoh ilustrasi Penghitungan Pajak Reklame</a:t>
            </a:r>
          </a:p>
        </p:txBody>
      </p:sp>
      <p:sp>
        <p:nvSpPr>
          <p:cNvPr id="27652" name="Content Placeholder 3"/>
          <p:cNvSpPr>
            <a:spLocks noGrp="1"/>
          </p:cNvSpPr>
          <p:nvPr>
            <p:ph sz="half" idx="2"/>
          </p:nvPr>
        </p:nvSpPr>
        <p:spPr>
          <a:xfrm>
            <a:off x="4648200" y="1920875"/>
            <a:ext cx="4038600" cy="4433888"/>
          </a:xfrm>
        </p:spPr>
        <p:txBody>
          <a:bodyPr/>
          <a:lstStyle/>
          <a:p>
            <a:pPr>
              <a:buFont typeface="Georgia" pitchFamily="18" charset="0"/>
              <a:buNone/>
            </a:pPr>
            <a:r>
              <a:rPr lang="en-US" smtClean="0"/>
              <a:t>2. Cari contoh Perda terkait dengan Pajak Reklame dan tentukan apakah fungsinya lebih cenderung pada budgetair atau regulerend?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lgn="ctr">
              <a:buNone/>
            </a:pPr>
            <a:r>
              <a:rPr lang="en-US" sz="6000" dirty="0" err="1" smtClean="0"/>
              <a:t>Terima</a:t>
            </a:r>
            <a:r>
              <a:rPr lang="en-US" sz="6000" dirty="0" smtClean="0"/>
              <a:t> </a:t>
            </a:r>
            <a:r>
              <a:rPr lang="en-US" sz="6000" smtClean="0"/>
              <a:t>Kasih</a:t>
            </a:r>
            <a:endParaRPr lang="en-US" sz="6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REKLAME = IKLAN ?</a:t>
            </a:r>
          </a:p>
        </p:txBody>
      </p:sp>
      <p:pic>
        <p:nvPicPr>
          <p:cNvPr id="7171" name="Content Placeholder 3" descr="http://t3.gstatic.com/images?q=tbn:ANd9GcRHsQSQqo7HEtqtxNszqf5X6Za1N8jg0aIhBSAYOqPQp0I61_k0rA"/>
          <p:cNvPicPr>
            <a:picLocks noGrp="1"/>
          </p:cNvPicPr>
          <p:nvPr>
            <p:ph idx="1"/>
          </p:nvPr>
        </p:nvPicPr>
        <p:blipFill>
          <a:blip r:embed="rId2"/>
          <a:srcRect/>
          <a:stretch>
            <a:fillRect/>
          </a:stretch>
        </p:blipFill>
        <p:spPr>
          <a:xfrm>
            <a:off x="1714500" y="2500313"/>
            <a:ext cx="5000625" cy="2786062"/>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REKLAME = IKLAN ?</a:t>
            </a:r>
          </a:p>
        </p:txBody>
      </p:sp>
      <p:pic>
        <p:nvPicPr>
          <p:cNvPr id="8195" name="Content Placeholder 3" descr="http://t3.gstatic.com/images?q=tbn:ANd9GcTTBztAXSPy580itIiavM_9Q7wJpEAtDuHkxtWewf7nVeGYp3EFsw"/>
          <p:cNvPicPr>
            <a:picLocks noGrp="1"/>
          </p:cNvPicPr>
          <p:nvPr>
            <p:ph idx="1"/>
          </p:nvPr>
        </p:nvPicPr>
        <p:blipFill>
          <a:blip r:embed="rId2"/>
          <a:srcRect/>
          <a:stretch>
            <a:fillRect/>
          </a:stretch>
        </p:blipFill>
        <p:spPr>
          <a:xfrm>
            <a:off x="2143125" y="2571750"/>
            <a:ext cx="3929063" cy="253365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REKLAME = IKLAN?</a:t>
            </a:r>
          </a:p>
        </p:txBody>
      </p:sp>
      <p:pic>
        <p:nvPicPr>
          <p:cNvPr id="9219" name="Content Placeholder 3" descr="http://t1.gstatic.com/images?q=tbn:ANd9GcRzcWCmmzIM7RYkZ5q3ifdN_ehM8mZ4TcdFsasQHKZ6CbZSlO0WwQ"/>
          <p:cNvPicPr>
            <a:picLocks noGrp="1"/>
          </p:cNvPicPr>
          <p:nvPr>
            <p:ph idx="1"/>
          </p:nvPr>
        </p:nvPicPr>
        <p:blipFill>
          <a:blip r:embed="rId2"/>
          <a:srcRect/>
          <a:stretch>
            <a:fillRect/>
          </a:stretch>
        </p:blipFill>
        <p:spPr>
          <a:xfrm>
            <a:off x="2786063" y="2571750"/>
            <a:ext cx="3071812" cy="31496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REKLAME = IKLAN ?</a:t>
            </a:r>
          </a:p>
        </p:txBody>
      </p:sp>
      <p:sp>
        <p:nvSpPr>
          <p:cNvPr id="10243" name="Content Placeholder 2"/>
          <p:cNvSpPr>
            <a:spLocks noGrp="1"/>
          </p:cNvSpPr>
          <p:nvPr>
            <p:ph idx="1"/>
          </p:nvPr>
        </p:nvSpPr>
        <p:spPr/>
        <p:txBody>
          <a:bodyPr/>
          <a:lstStyle/>
          <a:p>
            <a:r>
              <a:rPr lang="en-US" dirty="0" smtClean="0"/>
              <a:t>REKLAME		= </a:t>
            </a:r>
            <a:r>
              <a:rPr lang="en-US" dirty="0" err="1" smtClean="0"/>
              <a:t>Iklan</a:t>
            </a:r>
            <a:r>
              <a:rPr lang="en-US" dirty="0" smtClean="0"/>
              <a:t> outdoor</a:t>
            </a:r>
          </a:p>
          <a:p>
            <a:r>
              <a:rPr lang="en-US" dirty="0" err="1" smtClean="0"/>
              <a:t>Iklan</a:t>
            </a:r>
            <a:r>
              <a:rPr lang="en-US" dirty="0" smtClean="0"/>
              <a:t> 		= </a:t>
            </a:r>
            <a:r>
              <a:rPr lang="en-US" dirty="0" err="1" smtClean="0"/>
              <a:t>Iklan</a:t>
            </a:r>
            <a:r>
              <a:rPr lang="en-US" dirty="0" smtClean="0"/>
              <a:t> </a:t>
            </a:r>
            <a:r>
              <a:rPr lang="en-US" dirty="0" err="1" smtClean="0"/>
              <a:t>pada</a:t>
            </a:r>
            <a:r>
              <a:rPr lang="en-US" dirty="0" smtClean="0"/>
              <a:t> media  </a:t>
            </a:r>
            <a:r>
              <a:rPr lang="en-US" dirty="0" err="1" smtClean="0"/>
              <a:t>massa</a:t>
            </a:r>
            <a:r>
              <a:rPr lang="en-US" dirty="0" smtClean="0"/>
              <a:t> (</a:t>
            </a:r>
            <a:r>
              <a:rPr lang="en-US" dirty="0" err="1" smtClean="0"/>
              <a:t>koran</a:t>
            </a:r>
            <a:r>
              <a:rPr lang="en-US" dirty="0" smtClean="0"/>
              <a:t>/ </a:t>
            </a:r>
          </a:p>
          <a:p>
            <a:pPr>
              <a:buNone/>
            </a:pPr>
            <a:r>
              <a:rPr lang="en-US" dirty="0" smtClean="0"/>
              <a:t>				   </a:t>
            </a:r>
            <a:r>
              <a:rPr lang="en-US" dirty="0" err="1" smtClean="0"/>
              <a:t>majalah</a:t>
            </a:r>
            <a:r>
              <a:rPr lang="en-US" dirty="0" smtClean="0"/>
              <a:t>/</a:t>
            </a:r>
            <a:r>
              <a:rPr lang="en-US" dirty="0" err="1" smtClean="0"/>
              <a:t>televisi</a:t>
            </a:r>
            <a:r>
              <a:rPr lang="en-US" dirty="0" smtClean="0"/>
              <a:t>)</a:t>
            </a:r>
          </a:p>
          <a:p>
            <a:r>
              <a:rPr lang="en-US" dirty="0" err="1" smtClean="0"/>
              <a:t>Reklame</a:t>
            </a:r>
            <a:r>
              <a:rPr lang="en-US" dirty="0" smtClean="0"/>
              <a:t>	 </a:t>
            </a:r>
            <a:r>
              <a:rPr lang="en-US" dirty="0" smtClean="0">
                <a:sym typeface="Wingdings" pitchFamily="2" charset="2"/>
              </a:rPr>
              <a:t> </a:t>
            </a:r>
            <a:r>
              <a:rPr lang="en-US" dirty="0" err="1" smtClean="0">
                <a:sym typeface="Wingdings" pitchFamily="2" charset="2"/>
              </a:rPr>
              <a:t>Pajak</a:t>
            </a:r>
            <a:r>
              <a:rPr lang="en-US" dirty="0" smtClean="0">
                <a:sym typeface="Wingdings" pitchFamily="2" charset="2"/>
              </a:rPr>
              <a:t> </a:t>
            </a:r>
            <a:r>
              <a:rPr lang="en-US" dirty="0" err="1" smtClean="0">
                <a:sym typeface="Wingdings" pitchFamily="2" charset="2"/>
              </a:rPr>
              <a:t>Reklame</a:t>
            </a:r>
            <a:r>
              <a:rPr lang="en-US" dirty="0" smtClean="0">
                <a:sym typeface="Wingdings" pitchFamily="2" charset="2"/>
              </a:rPr>
              <a:t>  </a:t>
            </a:r>
            <a:r>
              <a:rPr lang="en-US" dirty="0" err="1" smtClean="0">
                <a:sym typeface="Wingdings" pitchFamily="2" charset="2"/>
              </a:rPr>
              <a:t>Pajak</a:t>
            </a:r>
            <a:r>
              <a:rPr lang="en-US" dirty="0" smtClean="0">
                <a:sym typeface="Wingdings" pitchFamily="2" charset="2"/>
              </a:rPr>
              <a:t> Daerah</a:t>
            </a:r>
          </a:p>
          <a:p>
            <a:r>
              <a:rPr lang="en-US" dirty="0" err="1" smtClean="0">
                <a:sym typeface="Wingdings" pitchFamily="2" charset="2"/>
              </a:rPr>
              <a:t>Iklan</a:t>
            </a:r>
            <a:r>
              <a:rPr lang="en-US" dirty="0" smtClean="0">
                <a:sym typeface="Wingdings" pitchFamily="2" charset="2"/>
              </a:rPr>
              <a:t>  PPN </a:t>
            </a:r>
            <a:r>
              <a:rPr lang="en-US"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Pajak</a:t>
            </a:r>
            <a:r>
              <a:rPr lang="en-US" dirty="0" smtClean="0"/>
              <a:t> </a:t>
            </a:r>
            <a:r>
              <a:rPr lang="en-US" dirty="0" err="1" smtClean="0"/>
              <a:t>Reklame</a:t>
            </a:r>
            <a:endParaRPr lang="en-US" dirty="0"/>
          </a:p>
        </p:txBody>
      </p:sp>
      <p:sp>
        <p:nvSpPr>
          <p:cNvPr id="3" name="Content Placeholder 2"/>
          <p:cNvSpPr>
            <a:spLocks noGrp="1"/>
          </p:cNvSpPr>
          <p:nvPr>
            <p:ph idx="1"/>
          </p:nvPr>
        </p:nvSpPr>
        <p:spPr/>
        <p:txBody>
          <a:bodyPr/>
          <a:lstStyle/>
          <a:p>
            <a:pPr>
              <a:buNone/>
            </a:pPr>
            <a:r>
              <a:rPr lang="en-US" dirty="0" err="1" smtClean="0"/>
              <a:t>Karakteristik</a:t>
            </a:r>
            <a:r>
              <a:rPr lang="en-US" dirty="0" smtClean="0"/>
              <a:t>:</a:t>
            </a:r>
          </a:p>
          <a:p>
            <a:pPr marL="514350" indent="-514350">
              <a:buAutoNum type="arabicPeriod"/>
            </a:pPr>
            <a:r>
              <a:rPr lang="en-US" i="1" dirty="0" smtClean="0"/>
              <a:t>Indirect Tax</a:t>
            </a:r>
          </a:p>
          <a:p>
            <a:pPr marL="514350" indent="-514350">
              <a:buAutoNum type="arabicPeriod"/>
            </a:pPr>
            <a:r>
              <a:rPr lang="en-US" i="1" dirty="0" smtClean="0"/>
              <a:t>Tax on Consumption</a:t>
            </a:r>
          </a:p>
          <a:p>
            <a:pPr marL="514350" indent="-514350">
              <a:buAutoNum type="arabicPeriod"/>
            </a:pPr>
            <a:r>
              <a:rPr lang="en-US" i="1" dirty="0" smtClean="0"/>
              <a:t>Sales Tax</a:t>
            </a:r>
            <a:endParaRPr lang="en-US"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Pengertian (1)</a:t>
            </a:r>
          </a:p>
        </p:txBody>
      </p:sp>
      <p:sp>
        <p:nvSpPr>
          <p:cNvPr id="11267" name="Content Placeholder 2"/>
          <p:cNvSpPr>
            <a:spLocks noGrp="1"/>
          </p:cNvSpPr>
          <p:nvPr>
            <p:ph idx="1"/>
          </p:nvPr>
        </p:nvSpPr>
        <p:spPr/>
        <p:txBody>
          <a:bodyPr/>
          <a:lstStyle/>
          <a:p>
            <a:pPr>
              <a:buFont typeface="Georgia" pitchFamily="18" charset="0"/>
              <a:buNone/>
            </a:pPr>
            <a:r>
              <a:rPr lang="en-US" smtClean="0"/>
              <a:t>Pajak Reklame merupakan salah satu pajak kabupaten/ kota</a:t>
            </a:r>
          </a:p>
          <a:p>
            <a:pPr>
              <a:buFont typeface="Georgia" pitchFamily="18" charset="0"/>
              <a:buNone/>
            </a:pPr>
            <a:r>
              <a:rPr lang="en-US" smtClean="0"/>
              <a:t>Pajak Reklame adalah pajak atas penyelenggaraan reklame (Pasal 1 angka 26 UU No 28 Tahun 2009)</a:t>
            </a:r>
          </a:p>
          <a:p>
            <a:pPr>
              <a:buFont typeface="Georgia" pitchFamily="18" charset="0"/>
              <a:buNone/>
            </a:pPr>
            <a:endParaRPr lang="en-US" smtClean="0"/>
          </a:p>
          <a:p>
            <a:pPr>
              <a:buFont typeface="Georgia" pitchFamily="18" charset="0"/>
              <a:buNone/>
            </a:pP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Pengertian (2)</a:t>
            </a:r>
          </a:p>
        </p:txBody>
      </p:sp>
      <p:sp>
        <p:nvSpPr>
          <p:cNvPr id="12291" name="Content Placeholder 2"/>
          <p:cNvSpPr>
            <a:spLocks noGrp="1"/>
          </p:cNvSpPr>
          <p:nvPr>
            <p:ph idx="1"/>
          </p:nvPr>
        </p:nvSpPr>
        <p:spPr/>
        <p:txBody>
          <a:bodyPr/>
          <a:lstStyle/>
          <a:p>
            <a:pPr>
              <a:buFont typeface="Georgia" pitchFamily="18" charset="0"/>
              <a:buNone/>
            </a:pPr>
            <a:r>
              <a:rPr lang="en-US" smtClean="0"/>
              <a:t>Reklame adalah benda, alat, perbuatan, atau</a:t>
            </a:r>
          </a:p>
          <a:p>
            <a:pPr>
              <a:buFont typeface="Georgia" pitchFamily="18" charset="0"/>
              <a:buNone/>
            </a:pPr>
            <a:r>
              <a:rPr lang="en-US" smtClean="0"/>
              <a:t>media yang bentuk dan corak ragamnya dirancang</a:t>
            </a:r>
          </a:p>
          <a:p>
            <a:pPr>
              <a:buFont typeface="Georgia" pitchFamily="18" charset="0"/>
              <a:buNone/>
            </a:pPr>
            <a:r>
              <a:rPr lang="en-US" smtClean="0"/>
              <a:t>untuk tujuan komersial memperkenalkan, </a:t>
            </a:r>
          </a:p>
          <a:p>
            <a:pPr>
              <a:buFont typeface="Georgia" pitchFamily="18" charset="0"/>
              <a:buNone/>
            </a:pPr>
            <a:r>
              <a:rPr lang="en-US" smtClean="0"/>
              <a:t>menganjurkan, mempromosikan, atau untuk </a:t>
            </a:r>
          </a:p>
          <a:p>
            <a:pPr>
              <a:buFont typeface="Georgia" pitchFamily="18" charset="0"/>
              <a:buNone/>
            </a:pPr>
            <a:r>
              <a:rPr lang="en-US" smtClean="0"/>
              <a:t>menarik perhatian umum terhadap barang, jasa, </a:t>
            </a:r>
          </a:p>
          <a:p>
            <a:pPr>
              <a:buFont typeface="Georgia" pitchFamily="18" charset="0"/>
              <a:buNone/>
            </a:pPr>
            <a:r>
              <a:rPr lang="en-US" smtClean="0"/>
              <a:t>orang, atau badan, yang dapat dilihat, dibaca, </a:t>
            </a:r>
          </a:p>
          <a:p>
            <a:pPr>
              <a:buFont typeface="Georgia" pitchFamily="18" charset="0"/>
              <a:buNone/>
            </a:pPr>
            <a:r>
              <a:rPr lang="en-US" smtClean="0"/>
              <a:t>didengar, dirasakan, dan/atau dinikmati oleh </a:t>
            </a:r>
          </a:p>
          <a:p>
            <a:pPr>
              <a:buFont typeface="Georgia" pitchFamily="18" charset="0"/>
              <a:buNone/>
            </a:pPr>
            <a:r>
              <a:rPr lang="en-US" smtClean="0"/>
              <a:t>umum. (Pasal 1 angka 27 UU No 28 Tahun 2009)</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337</TotalTime>
  <Words>743</Words>
  <Application>Microsoft Office PowerPoint</Application>
  <PresentationFormat>On-screen Show (4:3)</PresentationFormat>
  <Paragraphs>97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PAJAK REKLAME</vt:lpstr>
      <vt:lpstr>REKLAME= IKLAN ?</vt:lpstr>
      <vt:lpstr>REKLAME = IKLAN ?</vt:lpstr>
      <vt:lpstr>REKLAME = IKLAN ?</vt:lpstr>
      <vt:lpstr>REKLAME = IKLAN?</vt:lpstr>
      <vt:lpstr>REKLAME = IKLAN ?</vt:lpstr>
      <vt:lpstr>Pajak Reklame</vt:lpstr>
      <vt:lpstr>Pengertian (1)</vt:lpstr>
      <vt:lpstr>Pengertian (2)</vt:lpstr>
      <vt:lpstr>Objek Pajak: Pasal 47 (1)</vt:lpstr>
      <vt:lpstr>Objek Pajak : Pasal 47 (2)</vt:lpstr>
      <vt:lpstr>Perkecualian Objek Pajak : Pasal 47 (1)</vt:lpstr>
      <vt:lpstr>Perkecualian Objek Pajak: Pasal 47 (2)</vt:lpstr>
      <vt:lpstr>Subjek &amp; Wajib Pajak : Pasal 48 (1)</vt:lpstr>
      <vt:lpstr>Subjek &amp; Wajib Pajak : Pasal 48 (2)</vt:lpstr>
      <vt:lpstr>Subjek atau Wajib Pajak?</vt:lpstr>
      <vt:lpstr>Dasar Pengenaan Pajak: Pasal 49 (1)</vt:lpstr>
      <vt:lpstr>Dasar Pengenaan Pajak: Pasal 49 (2)</vt:lpstr>
      <vt:lpstr>Dasar Pengenaan Pajak: Pasal 49 (3)</vt:lpstr>
      <vt:lpstr>Tarif Pajak : Pasal 50</vt:lpstr>
      <vt:lpstr>Pajak Terutang : Pasal 51</vt:lpstr>
      <vt:lpstr>Pajak Reklame </vt:lpstr>
      <vt:lpstr>Budgetair atau Regulerend ?</vt:lpstr>
      <vt:lpstr>Tugas</vt:lpstr>
      <vt:lpstr>Slide 25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Personal</dc:creator>
  <cp:lastModifiedBy>user</cp:lastModifiedBy>
  <cp:revision>22</cp:revision>
  <dcterms:created xsi:type="dcterms:W3CDTF">2010-11-08T04:18:48Z</dcterms:created>
  <dcterms:modified xsi:type="dcterms:W3CDTF">2016-10-30T22:56:27Z</dcterms:modified>
</cp:coreProperties>
</file>