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5"/>
  </p:notesMasterIdLst>
  <p:sldIdLst>
    <p:sldId id="339" r:id="rId2"/>
    <p:sldId id="337" r:id="rId3"/>
    <p:sldId id="300" r:id="rId4"/>
    <p:sldId id="257" r:id="rId5"/>
    <p:sldId id="284" r:id="rId6"/>
    <p:sldId id="288" r:id="rId7"/>
    <p:sldId id="301" r:id="rId8"/>
    <p:sldId id="291" r:id="rId9"/>
    <p:sldId id="292" r:id="rId10"/>
    <p:sldId id="269" r:id="rId11"/>
    <p:sldId id="270" r:id="rId12"/>
    <p:sldId id="285" r:id="rId13"/>
    <p:sldId id="290" r:id="rId14"/>
    <p:sldId id="340" r:id="rId15"/>
    <p:sldId id="293" r:id="rId16"/>
    <p:sldId id="295" r:id="rId17"/>
    <p:sldId id="297" r:id="rId18"/>
    <p:sldId id="338" r:id="rId19"/>
    <p:sldId id="298" r:id="rId20"/>
    <p:sldId id="303" r:id="rId21"/>
    <p:sldId id="305" r:id="rId22"/>
    <p:sldId id="306" r:id="rId23"/>
    <p:sldId id="308" r:id="rId24"/>
    <p:sldId id="310" r:id="rId25"/>
    <p:sldId id="311" r:id="rId26"/>
    <p:sldId id="312" r:id="rId27"/>
    <p:sldId id="314" r:id="rId28"/>
    <p:sldId id="315" r:id="rId29"/>
    <p:sldId id="317" r:id="rId30"/>
    <p:sldId id="318" r:id="rId31"/>
    <p:sldId id="319" r:id="rId32"/>
    <p:sldId id="321" r:id="rId33"/>
    <p:sldId id="323" r:id="rId34"/>
    <p:sldId id="329" r:id="rId35"/>
    <p:sldId id="328" r:id="rId36"/>
    <p:sldId id="326" r:id="rId37"/>
    <p:sldId id="327" r:id="rId38"/>
    <p:sldId id="324" r:id="rId39"/>
    <p:sldId id="331" r:id="rId40"/>
    <p:sldId id="333" r:id="rId41"/>
    <p:sldId id="334" r:id="rId42"/>
    <p:sldId id="335" r:id="rId43"/>
    <p:sldId id="336"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FF7FF-5F1A-4969-A5ED-01C5A20D7ED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BAEF597-0438-4226-9DDF-5D7BEB5356EC}">
      <dgm:prSet phldrT="[Text]" custT="1"/>
      <dgm:spPr/>
      <dgm:t>
        <a:bodyPr/>
        <a:lstStyle/>
        <a:p>
          <a:r>
            <a:rPr lang="en-US" sz="3200" dirty="0"/>
            <a:t>1.</a:t>
          </a:r>
          <a:r>
            <a:rPr lang="id-ID" sz="3200" dirty="0"/>
            <a:t>Studi Komunitas</a:t>
          </a:r>
          <a:endParaRPr lang="en-US" sz="3200" dirty="0"/>
        </a:p>
      </dgm:t>
    </dgm:pt>
    <dgm:pt modelId="{5FCB10E7-566D-4D37-8635-9E7D8D67BC6E}" type="parTrans" cxnId="{5F760427-5E79-4D3B-A727-5628F7F273C4}">
      <dgm:prSet/>
      <dgm:spPr/>
      <dgm:t>
        <a:bodyPr/>
        <a:lstStyle/>
        <a:p>
          <a:endParaRPr lang="en-US"/>
        </a:p>
      </dgm:t>
    </dgm:pt>
    <dgm:pt modelId="{0AA9D684-2257-4D5C-879F-36A9B89B7A8A}" type="sibTrans" cxnId="{5F760427-5E79-4D3B-A727-5628F7F273C4}">
      <dgm:prSet/>
      <dgm:spPr/>
      <dgm:t>
        <a:bodyPr/>
        <a:lstStyle/>
        <a:p>
          <a:endParaRPr lang="en-US"/>
        </a:p>
      </dgm:t>
    </dgm:pt>
    <dgm:pt modelId="{2F120241-4CB7-4DF8-8CED-AF2D82796241}">
      <dgm:prSet phldrT="[Text]" custT="1"/>
      <dgm:spPr/>
      <dgm:t>
        <a:bodyPr/>
        <a:lstStyle/>
        <a:p>
          <a:r>
            <a:rPr lang="en-US" sz="3200" dirty="0"/>
            <a:t>2.</a:t>
          </a:r>
          <a:r>
            <a:rPr lang="id-ID" sz="3200" dirty="0"/>
            <a:t>Pengukuran Prestise</a:t>
          </a:r>
          <a:endParaRPr lang="en-US" sz="3200" dirty="0"/>
        </a:p>
      </dgm:t>
    </dgm:pt>
    <dgm:pt modelId="{98BAD971-79D2-410B-B923-8201AFC1DAAF}" type="parTrans" cxnId="{D8B4EDE7-576E-42A8-B90C-D63705EF2B4E}">
      <dgm:prSet/>
      <dgm:spPr/>
      <dgm:t>
        <a:bodyPr/>
        <a:lstStyle/>
        <a:p>
          <a:endParaRPr lang="en-US"/>
        </a:p>
      </dgm:t>
    </dgm:pt>
    <dgm:pt modelId="{CE05F7EA-7B75-4980-B725-E0C8E8FF56B0}" type="sibTrans" cxnId="{D8B4EDE7-576E-42A8-B90C-D63705EF2B4E}">
      <dgm:prSet/>
      <dgm:spPr/>
      <dgm:t>
        <a:bodyPr/>
        <a:lstStyle/>
        <a:p>
          <a:endParaRPr lang="en-US"/>
        </a:p>
      </dgm:t>
    </dgm:pt>
    <dgm:pt modelId="{54A854EF-AAD0-401D-A6FF-0F1FE149D653}">
      <dgm:prSet phldrT="[Text]" custT="1"/>
      <dgm:spPr/>
      <dgm:t>
        <a:bodyPr/>
        <a:lstStyle/>
        <a:p>
          <a:r>
            <a:rPr lang="en-US" sz="3200" dirty="0"/>
            <a:t>3.</a:t>
          </a:r>
          <a:r>
            <a:rPr lang="id-ID" sz="3200" dirty="0"/>
            <a:t>Socio-Economic Index</a:t>
          </a:r>
          <a:endParaRPr lang="en-US" sz="3200" dirty="0"/>
        </a:p>
      </dgm:t>
    </dgm:pt>
    <dgm:pt modelId="{34B61B8E-A9DF-4F9C-B425-59B58DAD86E1}" type="parTrans" cxnId="{315F5D76-E46D-4C2D-8476-9E7E7B8DC22A}">
      <dgm:prSet/>
      <dgm:spPr/>
      <dgm:t>
        <a:bodyPr/>
        <a:lstStyle/>
        <a:p>
          <a:endParaRPr lang="en-US"/>
        </a:p>
      </dgm:t>
    </dgm:pt>
    <dgm:pt modelId="{46BC8D51-3CC6-4C52-9170-64C683563A86}" type="sibTrans" cxnId="{315F5D76-E46D-4C2D-8476-9E7E7B8DC22A}">
      <dgm:prSet/>
      <dgm:spPr/>
      <dgm:t>
        <a:bodyPr/>
        <a:lstStyle/>
        <a:p>
          <a:endParaRPr lang="en-US"/>
        </a:p>
      </dgm:t>
    </dgm:pt>
    <dgm:pt modelId="{81ADE8C7-777E-43B4-B9A6-029DA9338621}">
      <dgm:prSet custT="1"/>
      <dgm:spPr/>
      <dgm:t>
        <a:bodyPr/>
        <a:lstStyle/>
        <a:p>
          <a:r>
            <a:rPr lang="en-US" sz="3200" dirty="0"/>
            <a:t>4.</a:t>
          </a:r>
          <a:r>
            <a:rPr lang="id-ID" sz="3200" dirty="0"/>
            <a:t>Class Categories</a:t>
          </a:r>
          <a:endParaRPr lang="en-US" sz="3200" dirty="0"/>
        </a:p>
      </dgm:t>
    </dgm:pt>
    <dgm:pt modelId="{B502BD5D-DC85-4ABB-A04A-DAF694DE2B8A}" type="parTrans" cxnId="{36C93DC3-9A46-4784-A7AD-7BD49F3EF35B}">
      <dgm:prSet/>
      <dgm:spPr/>
      <dgm:t>
        <a:bodyPr/>
        <a:lstStyle/>
        <a:p>
          <a:endParaRPr lang="en-US"/>
        </a:p>
      </dgm:t>
    </dgm:pt>
    <dgm:pt modelId="{26C95959-9991-40DC-8B88-CBD1F1E3D0EA}" type="sibTrans" cxnId="{36C93DC3-9A46-4784-A7AD-7BD49F3EF35B}">
      <dgm:prSet/>
      <dgm:spPr/>
      <dgm:t>
        <a:bodyPr/>
        <a:lstStyle/>
        <a:p>
          <a:endParaRPr lang="en-US"/>
        </a:p>
      </dgm:t>
    </dgm:pt>
    <dgm:pt modelId="{6BC5AA44-7576-44D7-AA4C-2B69629A2C11}" type="pres">
      <dgm:prSet presAssocID="{722FF7FF-5F1A-4969-A5ED-01C5A20D7ED0}" presName="linear" presStyleCnt="0">
        <dgm:presLayoutVars>
          <dgm:dir/>
          <dgm:animLvl val="lvl"/>
          <dgm:resizeHandles val="exact"/>
        </dgm:presLayoutVars>
      </dgm:prSet>
      <dgm:spPr/>
    </dgm:pt>
    <dgm:pt modelId="{C7C7F4D6-30D7-4101-8407-EACEFF138049}" type="pres">
      <dgm:prSet presAssocID="{ABAEF597-0438-4226-9DDF-5D7BEB5356EC}" presName="parentLin" presStyleCnt="0"/>
      <dgm:spPr/>
    </dgm:pt>
    <dgm:pt modelId="{818DFFF3-441E-42AC-88E5-62A29E03A680}" type="pres">
      <dgm:prSet presAssocID="{ABAEF597-0438-4226-9DDF-5D7BEB5356EC}" presName="parentLeftMargin" presStyleLbl="node1" presStyleIdx="0" presStyleCnt="4"/>
      <dgm:spPr/>
    </dgm:pt>
    <dgm:pt modelId="{42898FD5-4A86-460F-B031-B860B818E3B8}" type="pres">
      <dgm:prSet presAssocID="{ABAEF597-0438-4226-9DDF-5D7BEB5356EC}" presName="parentText" presStyleLbl="node1" presStyleIdx="0" presStyleCnt="4">
        <dgm:presLayoutVars>
          <dgm:chMax val="0"/>
          <dgm:bulletEnabled val="1"/>
        </dgm:presLayoutVars>
      </dgm:prSet>
      <dgm:spPr/>
    </dgm:pt>
    <dgm:pt modelId="{8AC34AB4-B161-4E88-B871-F162FCB2D5D7}" type="pres">
      <dgm:prSet presAssocID="{ABAEF597-0438-4226-9DDF-5D7BEB5356EC}" presName="negativeSpace" presStyleCnt="0"/>
      <dgm:spPr/>
    </dgm:pt>
    <dgm:pt modelId="{C2893411-0FF9-484D-A45F-890BC34C2DD9}" type="pres">
      <dgm:prSet presAssocID="{ABAEF597-0438-4226-9DDF-5D7BEB5356EC}" presName="childText" presStyleLbl="conFgAcc1" presStyleIdx="0" presStyleCnt="4">
        <dgm:presLayoutVars>
          <dgm:bulletEnabled val="1"/>
        </dgm:presLayoutVars>
      </dgm:prSet>
      <dgm:spPr/>
    </dgm:pt>
    <dgm:pt modelId="{FE888390-67B9-495C-8DF3-40FFCB55AECE}" type="pres">
      <dgm:prSet presAssocID="{0AA9D684-2257-4D5C-879F-36A9B89B7A8A}" presName="spaceBetweenRectangles" presStyleCnt="0"/>
      <dgm:spPr/>
    </dgm:pt>
    <dgm:pt modelId="{9C28A82C-70AB-4EF0-8854-D8E8A232ECD5}" type="pres">
      <dgm:prSet presAssocID="{2F120241-4CB7-4DF8-8CED-AF2D82796241}" presName="parentLin" presStyleCnt="0"/>
      <dgm:spPr/>
    </dgm:pt>
    <dgm:pt modelId="{A0DE6C00-048D-453B-A49A-22E484A87C00}" type="pres">
      <dgm:prSet presAssocID="{2F120241-4CB7-4DF8-8CED-AF2D82796241}" presName="parentLeftMargin" presStyleLbl="node1" presStyleIdx="0" presStyleCnt="4"/>
      <dgm:spPr/>
    </dgm:pt>
    <dgm:pt modelId="{0D87F530-9796-4FF8-811A-66E8CBE88948}" type="pres">
      <dgm:prSet presAssocID="{2F120241-4CB7-4DF8-8CED-AF2D82796241}" presName="parentText" presStyleLbl="node1" presStyleIdx="1" presStyleCnt="4">
        <dgm:presLayoutVars>
          <dgm:chMax val="0"/>
          <dgm:bulletEnabled val="1"/>
        </dgm:presLayoutVars>
      </dgm:prSet>
      <dgm:spPr/>
    </dgm:pt>
    <dgm:pt modelId="{0CA45E91-304A-4909-AAD3-F3483963B893}" type="pres">
      <dgm:prSet presAssocID="{2F120241-4CB7-4DF8-8CED-AF2D82796241}" presName="negativeSpace" presStyleCnt="0"/>
      <dgm:spPr/>
    </dgm:pt>
    <dgm:pt modelId="{DC372F6D-8B20-44CD-B0D2-6085364BC2A1}" type="pres">
      <dgm:prSet presAssocID="{2F120241-4CB7-4DF8-8CED-AF2D82796241}" presName="childText" presStyleLbl="conFgAcc1" presStyleIdx="1" presStyleCnt="4">
        <dgm:presLayoutVars>
          <dgm:bulletEnabled val="1"/>
        </dgm:presLayoutVars>
      </dgm:prSet>
      <dgm:spPr/>
    </dgm:pt>
    <dgm:pt modelId="{19C3631E-0308-4034-9D74-AF33962736D0}" type="pres">
      <dgm:prSet presAssocID="{CE05F7EA-7B75-4980-B725-E0C8E8FF56B0}" presName="spaceBetweenRectangles" presStyleCnt="0"/>
      <dgm:spPr/>
    </dgm:pt>
    <dgm:pt modelId="{092FF237-31FF-4EA8-AC68-A58017994225}" type="pres">
      <dgm:prSet presAssocID="{54A854EF-AAD0-401D-A6FF-0F1FE149D653}" presName="parentLin" presStyleCnt="0"/>
      <dgm:spPr/>
    </dgm:pt>
    <dgm:pt modelId="{38BAA001-E5F5-49B0-894D-BDF4E3D45826}" type="pres">
      <dgm:prSet presAssocID="{54A854EF-AAD0-401D-A6FF-0F1FE149D653}" presName="parentLeftMargin" presStyleLbl="node1" presStyleIdx="1" presStyleCnt="4"/>
      <dgm:spPr/>
    </dgm:pt>
    <dgm:pt modelId="{D10803E0-0D58-44D9-B3AA-664C52328A06}" type="pres">
      <dgm:prSet presAssocID="{54A854EF-AAD0-401D-A6FF-0F1FE149D653}" presName="parentText" presStyleLbl="node1" presStyleIdx="2" presStyleCnt="4">
        <dgm:presLayoutVars>
          <dgm:chMax val="0"/>
          <dgm:bulletEnabled val="1"/>
        </dgm:presLayoutVars>
      </dgm:prSet>
      <dgm:spPr/>
    </dgm:pt>
    <dgm:pt modelId="{EFDCA4B5-F65C-4B27-9425-428B73F7AA33}" type="pres">
      <dgm:prSet presAssocID="{54A854EF-AAD0-401D-A6FF-0F1FE149D653}" presName="negativeSpace" presStyleCnt="0"/>
      <dgm:spPr/>
    </dgm:pt>
    <dgm:pt modelId="{948A1EDF-AE8F-4B98-9559-C6A7408E32C8}" type="pres">
      <dgm:prSet presAssocID="{54A854EF-AAD0-401D-A6FF-0F1FE149D653}" presName="childText" presStyleLbl="conFgAcc1" presStyleIdx="2" presStyleCnt="4">
        <dgm:presLayoutVars>
          <dgm:bulletEnabled val="1"/>
        </dgm:presLayoutVars>
      </dgm:prSet>
      <dgm:spPr/>
    </dgm:pt>
    <dgm:pt modelId="{AB7F39CC-D5E6-41DC-AADB-1B05E4E99F4F}" type="pres">
      <dgm:prSet presAssocID="{46BC8D51-3CC6-4C52-9170-64C683563A86}" presName="spaceBetweenRectangles" presStyleCnt="0"/>
      <dgm:spPr/>
    </dgm:pt>
    <dgm:pt modelId="{38E6C2EC-068E-47ED-8AA4-708F21CE0279}" type="pres">
      <dgm:prSet presAssocID="{81ADE8C7-777E-43B4-B9A6-029DA9338621}" presName="parentLin" presStyleCnt="0"/>
      <dgm:spPr/>
    </dgm:pt>
    <dgm:pt modelId="{C1064DCE-4976-4891-8A55-655256D1CB94}" type="pres">
      <dgm:prSet presAssocID="{81ADE8C7-777E-43B4-B9A6-029DA9338621}" presName="parentLeftMargin" presStyleLbl="node1" presStyleIdx="2" presStyleCnt="4"/>
      <dgm:spPr/>
    </dgm:pt>
    <dgm:pt modelId="{8ABDFD24-A5E7-494B-9AA5-11836E86135B}" type="pres">
      <dgm:prSet presAssocID="{81ADE8C7-777E-43B4-B9A6-029DA9338621}" presName="parentText" presStyleLbl="node1" presStyleIdx="3" presStyleCnt="4">
        <dgm:presLayoutVars>
          <dgm:chMax val="0"/>
          <dgm:bulletEnabled val="1"/>
        </dgm:presLayoutVars>
      </dgm:prSet>
      <dgm:spPr/>
    </dgm:pt>
    <dgm:pt modelId="{90F3380C-9BBA-4E8C-9F47-CBB2300A244C}" type="pres">
      <dgm:prSet presAssocID="{81ADE8C7-777E-43B4-B9A6-029DA9338621}" presName="negativeSpace" presStyleCnt="0"/>
      <dgm:spPr/>
    </dgm:pt>
    <dgm:pt modelId="{A20F39CD-5090-423D-B15D-BF5C0384894E}" type="pres">
      <dgm:prSet presAssocID="{81ADE8C7-777E-43B4-B9A6-029DA9338621}" presName="childText" presStyleLbl="conFgAcc1" presStyleIdx="3" presStyleCnt="4">
        <dgm:presLayoutVars>
          <dgm:bulletEnabled val="1"/>
        </dgm:presLayoutVars>
      </dgm:prSet>
      <dgm:spPr/>
    </dgm:pt>
  </dgm:ptLst>
  <dgm:cxnLst>
    <dgm:cxn modelId="{5F760427-5E79-4D3B-A727-5628F7F273C4}" srcId="{722FF7FF-5F1A-4969-A5ED-01C5A20D7ED0}" destId="{ABAEF597-0438-4226-9DDF-5D7BEB5356EC}" srcOrd="0" destOrd="0" parTransId="{5FCB10E7-566D-4D37-8635-9E7D8D67BC6E}" sibTransId="{0AA9D684-2257-4D5C-879F-36A9B89B7A8A}"/>
    <dgm:cxn modelId="{D0F34E28-7734-4C30-8145-54CBCD167FE1}" type="presOf" srcId="{ABAEF597-0438-4226-9DDF-5D7BEB5356EC}" destId="{42898FD5-4A86-460F-B031-B860B818E3B8}" srcOrd="1" destOrd="0" presId="urn:microsoft.com/office/officeart/2005/8/layout/list1"/>
    <dgm:cxn modelId="{2951F339-ADBE-4463-A16A-7B0990E0FF49}" type="presOf" srcId="{54A854EF-AAD0-401D-A6FF-0F1FE149D653}" destId="{D10803E0-0D58-44D9-B3AA-664C52328A06}" srcOrd="1" destOrd="0" presId="urn:microsoft.com/office/officeart/2005/8/layout/list1"/>
    <dgm:cxn modelId="{6F4FA94A-1B2C-4319-BBA1-C37112421E13}" type="presOf" srcId="{54A854EF-AAD0-401D-A6FF-0F1FE149D653}" destId="{38BAA001-E5F5-49B0-894D-BDF4E3D45826}" srcOrd="0" destOrd="0" presId="urn:microsoft.com/office/officeart/2005/8/layout/list1"/>
    <dgm:cxn modelId="{6521F86B-72BA-4E2C-84D9-A020D826562A}" type="presOf" srcId="{2F120241-4CB7-4DF8-8CED-AF2D82796241}" destId="{A0DE6C00-048D-453B-A49A-22E484A87C00}" srcOrd="0" destOrd="0" presId="urn:microsoft.com/office/officeart/2005/8/layout/list1"/>
    <dgm:cxn modelId="{1394014F-E23D-42CB-9122-5BBAE3194862}" type="presOf" srcId="{722FF7FF-5F1A-4969-A5ED-01C5A20D7ED0}" destId="{6BC5AA44-7576-44D7-AA4C-2B69629A2C11}" srcOrd="0" destOrd="0" presId="urn:microsoft.com/office/officeart/2005/8/layout/list1"/>
    <dgm:cxn modelId="{315F5D76-E46D-4C2D-8476-9E7E7B8DC22A}" srcId="{722FF7FF-5F1A-4969-A5ED-01C5A20D7ED0}" destId="{54A854EF-AAD0-401D-A6FF-0F1FE149D653}" srcOrd="2" destOrd="0" parTransId="{34B61B8E-A9DF-4F9C-B425-59B58DAD86E1}" sibTransId="{46BC8D51-3CC6-4C52-9170-64C683563A86}"/>
    <dgm:cxn modelId="{1526F293-0645-41CC-86C0-262604F8E8FA}" type="presOf" srcId="{ABAEF597-0438-4226-9DDF-5D7BEB5356EC}" destId="{818DFFF3-441E-42AC-88E5-62A29E03A680}" srcOrd="0" destOrd="0" presId="urn:microsoft.com/office/officeart/2005/8/layout/list1"/>
    <dgm:cxn modelId="{6A3AB3A8-D190-4A0B-8840-EB17E9920771}" type="presOf" srcId="{2F120241-4CB7-4DF8-8CED-AF2D82796241}" destId="{0D87F530-9796-4FF8-811A-66E8CBE88948}" srcOrd="1" destOrd="0" presId="urn:microsoft.com/office/officeart/2005/8/layout/list1"/>
    <dgm:cxn modelId="{36C93DC3-9A46-4784-A7AD-7BD49F3EF35B}" srcId="{722FF7FF-5F1A-4969-A5ED-01C5A20D7ED0}" destId="{81ADE8C7-777E-43B4-B9A6-029DA9338621}" srcOrd="3" destOrd="0" parTransId="{B502BD5D-DC85-4ABB-A04A-DAF694DE2B8A}" sibTransId="{26C95959-9991-40DC-8B88-CBD1F1E3D0EA}"/>
    <dgm:cxn modelId="{071185D2-FD86-4F24-8599-FC4AABBE7A51}" type="presOf" srcId="{81ADE8C7-777E-43B4-B9A6-029DA9338621}" destId="{C1064DCE-4976-4891-8A55-655256D1CB94}" srcOrd="0" destOrd="0" presId="urn:microsoft.com/office/officeart/2005/8/layout/list1"/>
    <dgm:cxn modelId="{D8B4EDE7-576E-42A8-B90C-D63705EF2B4E}" srcId="{722FF7FF-5F1A-4969-A5ED-01C5A20D7ED0}" destId="{2F120241-4CB7-4DF8-8CED-AF2D82796241}" srcOrd="1" destOrd="0" parTransId="{98BAD971-79D2-410B-B923-8201AFC1DAAF}" sibTransId="{CE05F7EA-7B75-4980-B725-E0C8E8FF56B0}"/>
    <dgm:cxn modelId="{55EA0CEA-7289-43E2-963A-03625995F27D}" type="presOf" srcId="{81ADE8C7-777E-43B4-B9A6-029DA9338621}" destId="{8ABDFD24-A5E7-494B-9AA5-11836E86135B}" srcOrd="1" destOrd="0" presId="urn:microsoft.com/office/officeart/2005/8/layout/list1"/>
    <dgm:cxn modelId="{D2D07579-801E-481A-8058-FAB33D29FBC1}" type="presParOf" srcId="{6BC5AA44-7576-44D7-AA4C-2B69629A2C11}" destId="{C7C7F4D6-30D7-4101-8407-EACEFF138049}" srcOrd="0" destOrd="0" presId="urn:microsoft.com/office/officeart/2005/8/layout/list1"/>
    <dgm:cxn modelId="{EB901266-3574-4492-82E1-2E9D58DF829D}" type="presParOf" srcId="{C7C7F4D6-30D7-4101-8407-EACEFF138049}" destId="{818DFFF3-441E-42AC-88E5-62A29E03A680}" srcOrd="0" destOrd="0" presId="urn:microsoft.com/office/officeart/2005/8/layout/list1"/>
    <dgm:cxn modelId="{26E20456-0038-4AB6-90B3-D151A5172102}" type="presParOf" srcId="{C7C7F4D6-30D7-4101-8407-EACEFF138049}" destId="{42898FD5-4A86-460F-B031-B860B818E3B8}" srcOrd="1" destOrd="0" presId="urn:microsoft.com/office/officeart/2005/8/layout/list1"/>
    <dgm:cxn modelId="{BCF71DEE-CCF3-4E45-83B8-7D17DA584D30}" type="presParOf" srcId="{6BC5AA44-7576-44D7-AA4C-2B69629A2C11}" destId="{8AC34AB4-B161-4E88-B871-F162FCB2D5D7}" srcOrd="1" destOrd="0" presId="urn:microsoft.com/office/officeart/2005/8/layout/list1"/>
    <dgm:cxn modelId="{BE9DB772-703E-4956-ADA7-09B665E73C49}" type="presParOf" srcId="{6BC5AA44-7576-44D7-AA4C-2B69629A2C11}" destId="{C2893411-0FF9-484D-A45F-890BC34C2DD9}" srcOrd="2" destOrd="0" presId="urn:microsoft.com/office/officeart/2005/8/layout/list1"/>
    <dgm:cxn modelId="{864A22AB-6F6E-4AC2-B288-EA96F809F0C5}" type="presParOf" srcId="{6BC5AA44-7576-44D7-AA4C-2B69629A2C11}" destId="{FE888390-67B9-495C-8DF3-40FFCB55AECE}" srcOrd="3" destOrd="0" presId="urn:microsoft.com/office/officeart/2005/8/layout/list1"/>
    <dgm:cxn modelId="{6D01FF92-06CA-477C-B917-82932873CBA0}" type="presParOf" srcId="{6BC5AA44-7576-44D7-AA4C-2B69629A2C11}" destId="{9C28A82C-70AB-4EF0-8854-D8E8A232ECD5}" srcOrd="4" destOrd="0" presId="urn:microsoft.com/office/officeart/2005/8/layout/list1"/>
    <dgm:cxn modelId="{E9D6569E-92FC-440D-923B-F14653BD145A}" type="presParOf" srcId="{9C28A82C-70AB-4EF0-8854-D8E8A232ECD5}" destId="{A0DE6C00-048D-453B-A49A-22E484A87C00}" srcOrd="0" destOrd="0" presId="urn:microsoft.com/office/officeart/2005/8/layout/list1"/>
    <dgm:cxn modelId="{557E7776-C820-471D-9293-945CDAB2B7A6}" type="presParOf" srcId="{9C28A82C-70AB-4EF0-8854-D8E8A232ECD5}" destId="{0D87F530-9796-4FF8-811A-66E8CBE88948}" srcOrd="1" destOrd="0" presId="urn:microsoft.com/office/officeart/2005/8/layout/list1"/>
    <dgm:cxn modelId="{348884AE-C858-4E1B-B0B0-015FE8429185}" type="presParOf" srcId="{6BC5AA44-7576-44D7-AA4C-2B69629A2C11}" destId="{0CA45E91-304A-4909-AAD3-F3483963B893}" srcOrd="5" destOrd="0" presId="urn:microsoft.com/office/officeart/2005/8/layout/list1"/>
    <dgm:cxn modelId="{5A246FD7-194F-4F10-AB46-362C76EE53CF}" type="presParOf" srcId="{6BC5AA44-7576-44D7-AA4C-2B69629A2C11}" destId="{DC372F6D-8B20-44CD-B0D2-6085364BC2A1}" srcOrd="6" destOrd="0" presId="urn:microsoft.com/office/officeart/2005/8/layout/list1"/>
    <dgm:cxn modelId="{5C57F8A7-7750-4307-AFDA-F15D534CCC83}" type="presParOf" srcId="{6BC5AA44-7576-44D7-AA4C-2B69629A2C11}" destId="{19C3631E-0308-4034-9D74-AF33962736D0}" srcOrd="7" destOrd="0" presId="urn:microsoft.com/office/officeart/2005/8/layout/list1"/>
    <dgm:cxn modelId="{4974C03F-BF59-4C33-B36E-802934A21E23}" type="presParOf" srcId="{6BC5AA44-7576-44D7-AA4C-2B69629A2C11}" destId="{092FF237-31FF-4EA8-AC68-A58017994225}" srcOrd="8" destOrd="0" presId="urn:microsoft.com/office/officeart/2005/8/layout/list1"/>
    <dgm:cxn modelId="{F01A4275-7C6D-4F8A-8090-B72D05909D4C}" type="presParOf" srcId="{092FF237-31FF-4EA8-AC68-A58017994225}" destId="{38BAA001-E5F5-49B0-894D-BDF4E3D45826}" srcOrd="0" destOrd="0" presId="urn:microsoft.com/office/officeart/2005/8/layout/list1"/>
    <dgm:cxn modelId="{6AEF2A83-ED3C-45C7-AFE8-EC2CA2DC47A0}" type="presParOf" srcId="{092FF237-31FF-4EA8-AC68-A58017994225}" destId="{D10803E0-0D58-44D9-B3AA-664C52328A06}" srcOrd="1" destOrd="0" presId="urn:microsoft.com/office/officeart/2005/8/layout/list1"/>
    <dgm:cxn modelId="{FA6A8687-712B-4ED6-BC05-F7C1299004B7}" type="presParOf" srcId="{6BC5AA44-7576-44D7-AA4C-2B69629A2C11}" destId="{EFDCA4B5-F65C-4B27-9425-428B73F7AA33}" srcOrd="9" destOrd="0" presId="urn:microsoft.com/office/officeart/2005/8/layout/list1"/>
    <dgm:cxn modelId="{97D06706-D332-4BDD-AC83-5A484979CD2E}" type="presParOf" srcId="{6BC5AA44-7576-44D7-AA4C-2B69629A2C11}" destId="{948A1EDF-AE8F-4B98-9559-C6A7408E32C8}" srcOrd="10" destOrd="0" presId="urn:microsoft.com/office/officeart/2005/8/layout/list1"/>
    <dgm:cxn modelId="{04F44479-A2F3-4D39-BD61-0C8BBBDEB0E8}" type="presParOf" srcId="{6BC5AA44-7576-44D7-AA4C-2B69629A2C11}" destId="{AB7F39CC-D5E6-41DC-AADB-1B05E4E99F4F}" srcOrd="11" destOrd="0" presId="urn:microsoft.com/office/officeart/2005/8/layout/list1"/>
    <dgm:cxn modelId="{279530BB-E22F-4287-94A8-B487D988C1E7}" type="presParOf" srcId="{6BC5AA44-7576-44D7-AA4C-2B69629A2C11}" destId="{38E6C2EC-068E-47ED-8AA4-708F21CE0279}" srcOrd="12" destOrd="0" presId="urn:microsoft.com/office/officeart/2005/8/layout/list1"/>
    <dgm:cxn modelId="{CCAF3E07-300E-4E5C-88F4-1DBCDC68BCD8}" type="presParOf" srcId="{38E6C2EC-068E-47ED-8AA4-708F21CE0279}" destId="{C1064DCE-4976-4891-8A55-655256D1CB94}" srcOrd="0" destOrd="0" presId="urn:microsoft.com/office/officeart/2005/8/layout/list1"/>
    <dgm:cxn modelId="{0C9E3B89-899D-42F0-8286-93EAAF63D95F}" type="presParOf" srcId="{38E6C2EC-068E-47ED-8AA4-708F21CE0279}" destId="{8ABDFD24-A5E7-494B-9AA5-11836E86135B}" srcOrd="1" destOrd="0" presId="urn:microsoft.com/office/officeart/2005/8/layout/list1"/>
    <dgm:cxn modelId="{E2E41D44-5E0E-45FE-82CF-D06732D3ED0D}" type="presParOf" srcId="{6BC5AA44-7576-44D7-AA4C-2B69629A2C11}" destId="{90F3380C-9BBA-4E8C-9F47-CBB2300A244C}" srcOrd="13" destOrd="0" presId="urn:microsoft.com/office/officeart/2005/8/layout/list1"/>
    <dgm:cxn modelId="{D2F3EABD-0411-4260-BD85-DA723D546CC8}" type="presParOf" srcId="{6BC5AA44-7576-44D7-AA4C-2B69629A2C11}" destId="{A20F39CD-5090-423D-B15D-BF5C0384894E}"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B72E14-D80B-4E75-AA1D-210FBDEB907E}"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8D710B75-95BD-483A-B6BB-D27BA8C6BC10}">
      <dgm:prSet custT="1"/>
      <dgm:spPr/>
      <dgm:t>
        <a:bodyPr/>
        <a:lstStyle/>
        <a:p>
          <a:r>
            <a:rPr lang="id-ID" sz="2600" dirty="0"/>
            <a:t>Pemetaan posisi stratifikasi dalam hal:</a:t>
          </a:r>
          <a:endParaRPr lang="en-US" sz="2600" dirty="0"/>
        </a:p>
      </dgm:t>
    </dgm:pt>
    <dgm:pt modelId="{D5E2CA60-48B3-409F-90D4-94F510FE3FDE}" type="parTrans" cxnId="{BA707524-505F-4C0C-8B6F-67C9E92E087E}">
      <dgm:prSet/>
      <dgm:spPr/>
      <dgm:t>
        <a:bodyPr/>
        <a:lstStyle/>
        <a:p>
          <a:endParaRPr lang="en-US"/>
        </a:p>
      </dgm:t>
    </dgm:pt>
    <dgm:pt modelId="{7359586E-FD77-4B6A-ABB3-C2CAA0AAFB74}" type="sibTrans" cxnId="{BA707524-505F-4C0C-8B6F-67C9E92E087E}">
      <dgm:prSet phldrT="01"/>
      <dgm:spPr/>
      <dgm:t>
        <a:bodyPr/>
        <a:lstStyle/>
        <a:p>
          <a:r>
            <a:rPr lang="en-US" dirty="0"/>
            <a:t>01</a:t>
          </a:r>
        </a:p>
      </dgm:t>
    </dgm:pt>
    <dgm:pt modelId="{A96D5B77-9950-40CD-BA92-5EEF72CCC041}">
      <dgm:prSet custT="1"/>
      <dgm:spPr/>
      <dgm:t>
        <a:bodyPr/>
        <a:lstStyle/>
        <a:p>
          <a:r>
            <a:rPr lang="id-ID" sz="2600" dirty="0"/>
            <a:t>Posisi ekonomi</a:t>
          </a:r>
          <a:endParaRPr lang="en-US" sz="2600" dirty="0"/>
        </a:p>
      </dgm:t>
    </dgm:pt>
    <dgm:pt modelId="{A9C533DC-DECB-4874-B629-D906E2461978}" type="parTrans" cxnId="{452D1AD3-B420-4CB2-97BB-20797E4E777C}">
      <dgm:prSet/>
      <dgm:spPr/>
      <dgm:t>
        <a:bodyPr/>
        <a:lstStyle/>
        <a:p>
          <a:endParaRPr lang="en-US"/>
        </a:p>
      </dgm:t>
    </dgm:pt>
    <dgm:pt modelId="{FAE80998-1475-42AB-B952-E27042AE108A}" type="sibTrans" cxnId="{452D1AD3-B420-4CB2-97BB-20797E4E777C}">
      <dgm:prSet/>
      <dgm:spPr/>
      <dgm:t>
        <a:bodyPr/>
        <a:lstStyle/>
        <a:p>
          <a:endParaRPr lang="en-US"/>
        </a:p>
      </dgm:t>
    </dgm:pt>
    <dgm:pt modelId="{E5199327-1FBE-42C4-9181-1D1A439BF1D1}">
      <dgm:prSet custT="1"/>
      <dgm:spPr/>
      <dgm:t>
        <a:bodyPr/>
        <a:lstStyle/>
        <a:p>
          <a:r>
            <a:rPr lang="id-ID" sz="2600"/>
            <a:t>Gaya hidup </a:t>
          </a:r>
          <a:endParaRPr lang="en-US" sz="2600"/>
        </a:p>
      </dgm:t>
    </dgm:pt>
    <dgm:pt modelId="{0CAAEF49-480C-4526-960B-C6FD6778E789}" type="parTrans" cxnId="{1CFCFB5C-8D25-4C18-959F-B6A83BAA9F5C}">
      <dgm:prSet/>
      <dgm:spPr/>
      <dgm:t>
        <a:bodyPr/>
        <a:lstStyle/>
        <a:p>
          <a:endParaRPr lang="en-US"/>
        </a:p>
      </dgm:t>
    </dgm:pt>
    <dgm:pt modelId="{B627DFF0-2D3D-4A03-BEFA-0339FFC622BF}" type="sibTrans" cxnId="{1CFCFB5C-8D25-4C18-959F-B6A83BAA9F5C}">
      <dgm:prSet/>
      <dgm:spPr/>
      <dgm:t>
        <a:bodyPr/>
        <a:lstStyle/>
        <a:p>
          <a:endParaRPr lang="en-US"/>
        </a:p>
      </dgm:t>
    </dgm:pt>
    <dgm:pt modelId="{7087BE6F-D3D9-4A06-A885-EB80482BC46C}">
      <dgm:prSet custT="1"/>
      <dgm:spPr/>
      <dgm:t>
        <a:bodyPr/>
        <a:lstStyle/>
        <a:p>
          <a:r>
            <a:rPr lang="id-ID" sz="2600" dirty="0"/>
            <a:t>Kegiatan-kegiatan budaya</a:t>
          </a:r>
          <a:endParaRPr lang="en-US" sz="2600" dirty="0"/>
        </a:p>
      </dgm:t>
    </dgm:pt>
    <dgm:pt modelId="{B6AAC80A-3A81-46BE-9B55-5BA2CB912EC4}" type="parTrans" cxnId="{BE531757-FAB0-4696-950E-32D3E87420B9}">
      <dgm:prSet/>
      <dgm:spPr/>
      <dgm:t>
        <a:bodyPr/>
        <a:lstStyle/>
        <a:p>
          <a:endParaRPr lang="en-US"/>
        </a:p>
      </dgm:t>
    </dgm:pt>
    <dgm:pt modelId="{5200432F-B694-49D1-8239-7B9742E48D49}" type="sibTrans" cxnId="{BE531757-FAB0-4696-950E-32D3E87420B9}">
      <dgm:prSet/>
      <dgm:spPr/>
      <dgm:t>
        <a:bodyPr/>
        <a:lstStyle/>
        <a:p>
          <a:endParaRPr lang="en-US"/>
        </a:p>
      </dgm:t>
    </dgm:pt>
    <dgm:pt modelId="{1761E692-5628-40A2-B7E9-3C9D963AA238}">
      <dgm:prSet custT="1"/>
      <dgm:spPr/>
      <dgm:t>
        <a:bodyPr/>
        <a:lstStyle/>
        <a:p>
          <a:r>
            <a:rPr lang="id-ID" sz="2600" dirty="0"/>
            <a:t>Interaksi dan </a:t>
          </a:r>
          <a:r>
            <a:rPr lang="id-ID" sz="2800" dirty="0"/>
            <a:t>asosiasi. </a:t>
          </a:r>
          <a:endParaRPr lang="en-US" sz="2800" dirty="0"/>
        </a:p>
      </dgm:t>
    </dgm:pt>
    <dgm:pt modelId="{954B0DF0-1E1C-4876-9F28-FC1DCABC2666}" type="parTrans" cxnId="{DE29675C-1595-4EAF-91FD-8032C7F5CF60}">
      <dgm:prSet/>
      <dgm:spPr/>
      <dgm:t>
        <a:bodyPr/>
        <a:lstStyle/>
        <a:p>
          <a:endParaRPr lang="en-US"/>
        </a:p>
      </dgm:t>
    </dgm:pt>
    <dgm:pt modelId="{076E53DD-17A4-4323-9FAD-8FD793043008}" type="sibTrans" cxnId="{DE29675C-1595-4EAF-91FD-8032C7F5CF60}">
      <dgm:prSet/>
      <dgm:spPr/>
      <dgm:t>
        <a:bodyPr/>
        <a:lstStyle/>
        <a:p>
          <a:endParaRPr lang="en-US"/>
        </a:p>
      </dgm:t>
    </dgm:pt>
    <dgm:pt modelId="{5915D6B5-58D7-4DC9-90D2-8FAE01164F07}">
      <dgm:prSet custT="1"/>
      <dgm:spPr/>
      <dgm:t>
        <a:bodyPr/>
        <a:lstStyle/>
        <a:p>
          <a:r>
            <a:rPr lang="id-ID" sz="2600" dirty="0"/>
            <a:t>Pengukuran: keseluruhan reputasi status yang diperoleh individu dengan berbasis pada keempat karakteristik di atas.</a:t>
          </a:r>
          <a:endParaRPr lang="en-US" sz="2600" dirty="0"/>
        </a:p>
      </dgm:t>
    </dgm:pt>
    <dgm:pt modelId="{12B6053A-E43E-4D45-BFCC-C492640A902D}" type="parTrans" cxnId="{5250C20C-D9FE-4086-847E-2A8D8DF5624B}">
      <dgm:prSet/>
      <dgm:spPr/>
      <dgm:t>
        <a:bodyPr/>
        <a:lstStyle/>
        <a:p>
          <a:endParaRPr lang="en-US"/>
        </a:p>
      </dgm:t>
    </dgm:pt>
    <dgm:pt modelId="{9CC7F1FF-B550-4ACC-8159-387657D4CA39}" type="sibTrans" cxnId="{5250C20C-D9FE-4086-847E-2A8D8DF5624B}">
      <dgm:prSet phldrT="02"/>
      <dgm:spPr/>
      <dgm:t>
        <a:bodyPr/>
        <a:lstStyle/>
        <a:p>
          <a:r>
            <a:rPr lang="en-US" dirty="0"/>
            <a:t>02</a:t>
          </a:r>
        </a:p>
      </dgm:t>
    </dgm:pt>
    <dgm:pt modelId="{F06CC7C2-C10B-470C-8B2E-33364449F1BB}">
      <dgm:prSet custT="1"/>
      <dgm:spPr/>
      <dgm:t>
        <a:bodyPr/>
        <a:lstStyle/>
        <a:p>
          <a:r>
            <a:rPr lang="en-US" sz="2400" dirty="0"/>
            <a:t>P</a:t>
          </a:r>
          <a:r>
            <a:rPr lang="id-ID" sz="2400" dirty="0"/>
            <a:t>enelitian antropologis </a:t>
          </a:r>
          <a:r>
            <a:rPr lang="id-ID" sz="2400" dirty="0">
              <a:sym typeface="Wingdings" panose="05000000000000000000" pitchFamily="2" charset="2"/>
            </a:rPr>
            <a:t></a:t>
          </a:r>
          <a:r>
            <a:rPr lang="id-ID" sz="2400" dirty="0"/>
            <a:t> peneliti berusaha meng-eksplorasi stratifikasi yang diekspresikan melalui interaksi tatap muka, kelompok-kelompok sosial, serta gaya hidup. </a:t>
          </a:r>
          <a:endParaRPr lang="en-US" sz="2400" dirty="0"/>
        </a:p>
      </dgm:t>
    </dgm:pt>
    <dgm:pt modelId="{614B8B6A-EE29-4ECE-B3C8-471DB7340DFF}" type="parTrans" cxnId="{75521969-586C-42E5-885F-1F4EAF656696}">
      <dgm:prSet/>
      <dgm:spPr/>
      <dgm:t>
        <a:bodyPr/>
        <a:lstStyle/>
        <a:p>
          <a:endParaRPr lang="en-US"/>
        </a:p>
      </dgm:t>
    </dgm:pt>
    <dgm:pt modelId="{F7E91E78-3E02-4A6D-BD4B-963B4ED5F93F}" type="sibTrans" cxnId="{75521969-586C-42E5-885F-1F4EAF656696}">
      <dgm:prSet phldrT="03"/>
      <dgm:spPr/>
      <dgm:t>
        <a:bodyPr/>
        <a:lstStyle/>
        <a:p>
          <a:r>
            <a:rPr lang="en-US" dirty="0"/>
            <a:t>03</a:t>
          </a:r>
        </a:p>
      </dgm:t>
    </dgm:pt>
    <dgm:pt modelId="{C925E3B1-C23D-47CF-B200-0E82CDD604FC}" type="pres">
      <dgm:prSet presAssocID="{D3B72E14-D80B-4E75-AA1D-210FBDEB907E}" presName="Name0" presStyleCnt="0">
        <dgm:presLayoutVars>
          <dgm:animLvl val="lvl"/>
          <dgm:resizeHandles val="exact"/>
        </dgm:presLayoutVars>
      </dgm:prSet>
      <dgm:spPr/>
    </dgm:pt>
    <dgm:pt modelId="{3A88E41B-49D6-4A8D-A939-6A0F77429F73}" type="pres">
      <dgm:prSet presAssocID="{8D710B75-95BD-483A-B6BB-D27BA8C6BC10}" presName="compositeNode" presStyleCnt="0">
        <dgm:presLayoutVars>
          <dgm:bulletEnabled val="1"/>
        </dgm:presLayoutVars>
      </dgm:prSet>
      <dgm:spPr/>
    </dgm:pt>
    <dgm:pt modelId="{C1C0D038-C6A3-41DE-9813-FAAE82844596}" type="pres">
      <dgm:prSet presAssocID="{8D710B75-95BD-483A-B6BB-D27BA8C6BC10}" presName="bgRect" presStyleLbl="alignNode1" presStyleIdx="0" presStyleCnt="3" custScaleY="138076"/>
      <dgm:spPr/>
    </dgm:pt>
    <dgm:pt modelId="{F702305E-DFDD-4D14-9B8F-3C9A2F337A9A}" type="pres">
      <dgm:prSet presAssocID="{7359586E-FD77-4B6A-ABB3-C2CAA0AAFB74}" presName="sibTransNodeRect" presStyleLbl="alignNode1" presStyleIdx="0" presStyleCnt="3" custScaleY="138767">
        <dgm:presLayoutVars>
          <dgm:chMax val="0"/>
          <dgm:bulletEnabled val="1"/>
        </dgm:presLayoutVars>
      </dgm:prSet>
      <dgm:spPr/>
    </dgm:pt>
    <dgm:pt modelId="{D76ECD35-759C-4236-9FC2-5326F5610BA9}" type="pres">
      <dgm:prSet presAssocID="{8D710B75-95BD-483A-B6BB-D27BA8C6BC10}" presName="nodeRect" presStyleLbl="alignNode1" presStyleIdx="0" presStyleCnt="3">
        <dgm:presLayoutVars>
          <dgm:bulletEnabled val="1"/>
        </dgm:presLayoutVars>
      </dgm:prSet>
      <dgm:spPr/>
    </dgm:pt>
    <dgm:pt modelId="{254255A1-949A-40E6-A390-E164E921E34B}" type="pres">
      <dgm:prSet presAssocID="{7359586E-FD77-4B6A-ABB3-C2CAA0AAFB74}" presName="sibTrans" presStyleCnt="0"/>
      <dgm:spPr/>
    </dgm:pt>
    <dgm:pt modelId="{B053134B-EC3E-4B30-AB59-29BF19AC7DF3}" type="pres">
      <dgm:prSet presAssocID="{5915D6B5-58D7-4DC9-90D2-8FAE01164F07}" presName="compositeNode" presStyleCnt="0">
        <dgm:presLayoutVars>
          <dgm:bulletEnabled val="1"/>
        </dgm:presLayoutVars>
      </dgm:prSet>
      <dgm:spPr/>
    </dgm:pt>
    <dgm:pt modelId="{70618C56-AB58-4DDB-8E3D-AD5B423983F4}" type="pres">
      <dgm:prSet presAssocID="{5915D6B5-58D7-4DC9-90D2-8FAE01164F07}" presName="bgRect" presStyleLbl="alignNode1" presStyleIdx="1" presStyleCnt="3" custScaleY="138149"/>
      <dgm:spPr/>
    </dgm:pt>
    <dgm:pt modelId="{C6855E13-AE0F-4E5D-8508-620AA961014D}" type="pres">
      <dgm:prSet presAssocID="{9CC7F1FF-B550-4ACC-8159-387657D4CA39}" presName="sibTransNodeRect" presStyleLbl="alignNode1" presStyleIdx="1" presStyleCnt="3">
        <dgm:presLayoutVars>
          <dgm:chMax val="0"/>
          <dgm:bulletEnabled val="1"/>
        </dgm:presLayoutVars>
      </dgm:prSet>
      <dgm:spPr/>
    </dgm:pt>
    <dgm:pt modelId="{2E1D6549-CED5-4AD1-BE72-1E42D24CD8F0}" type="pres">
      <dgm:prSet presAssocID="{5915D6B5-58D7-4DC9-90D2-8FAE01164F07}" presName="nodeRect" presStyleLbl="alignNode1" presStyleIdx="1" presStyleCnt="3">
        <dgm:presLayoutVars>
          <dgm:bulletEnabled val="1"/>
        </dgm:presLayoutVars>
      </dgm:prSet>
      <dgm:spPr/>
    </dgm:pt>
    <dgm:pt modelId="{6F9CD724-7AC5-4454-A79B-259CC5910E9B}" type="pres">
      <dgm:prSet presAssocID="{9CC7F1FF-B550-4ACC-8159-387657D4CA39}" presName="sibTrans" presStyleCnt="0"/>
      <dgm:spPr/>
    </dgm:pt>
    <dgm:pt modelId="{13C30FD9-98C4-4C49-BA52-1BD8504D05A3}" type="pres">
      <dgm:prSet presAssocID="{F06CC7C2-C10B-470C-8B2E-33364449F1BB}" presName="compositeNode" presStyleCnt="0">
        <dgm:presLayoutVars>
          <dgm:bulletEnabled val="1"/>
        </dgm:presLayoutVars>
      </dgm:prSet>
      <dgm:spPr/>
    </dgm:pt>
    <dgm:pt modelId="{0B6C344E-19A4-4A39-A946-EDA5C7CFFE12}" type="pres">
      <dgm:prSet presAssocID="{F06CC7C2-C10B-470C-8B2E-33364449F1BB}" presName="bgRect" presStyleLbl="alignNode1" presStyleIdx="2" presStyleCnt="3" custScaleY="138149"/>
      <dgm:spPr/>
    </dgm:pt>
    <dgm:pt modelId="{90C147D2-FE0A-4ED6-90C0-242858AA3CA1}" type="pres">
      <dgm:prSet presAssocID="{F7E91E78-3E02-4A6D-BD4B-963B4ED5F93F}" presName="sibTransNodeRect" presStyleLbl="alignNode1" presStyleIdx="2" presStyleCnt="3" custScaleY="68679">
        <dgm:presLayoutVars>
          <dgm:chMax val="0"/>
          <dgm:bulletEnabled val="1"/>
        </dgm:presLayoutVars>
      </dgm:prSet>
      <dgm:spPr/>
    </dgm:pt>
    <dgm:pt modelId="{EECC2894-8572-440B-948E-231F537D979E}" type="pres">
      <dgm:prSet presAssocID="{F06CC7C2-C10B-470C-8B2E-33364449F1BB}" presName="nodeRect" presStyleLbl="alignNode1" presStyleIdx="2" presStyleCnt="3">
        <dgm:presLayoutVars>
          <dgm:bulletEnabled val="1"/>
        </dgm:presLayoutVars>
      </dgm:prSet>
      <dgm:spPr/>
    </dgm:pt>
  </dgm:ptLst>
  <dgm:cxnLst>
    <dgm:cxn modelId="{3E4B0B01-6FB7-4D23-AD10-116E02930577}" type="presOf" srcId="{5915D6B5-58D7-4DC9-90D2-8FAE01164F07}" destId="{2E1D6549-CED5-4AD1-BE72-1E42D24CD8F0}" srcOrd="1" destOrd="0" presId="urn:microsoft.com/office/officeart/2016/7/layout/LinearBlockProcessNumbered"/>
    <dgm:cxn modelId="{5250C20C-D9FE-4086-847E-2A8D8DF5624B}" srcId="{D3B72E14-D80B-4E75-AA1D-210FBDEB907E}" destId="{5915D6B5-58D7-4DC9-90D2-8FAE01164F07}" srcOrd="1" destOrd="0" parTransId="{12B6053A-E43E-4D45-BFCC-C492640A902D}" sibTransId="{9CC7F1FF-B550-4ACC-8159-387657D4CA39}"/>
    <dgm:cxn modelId="{87579A1A-2166-438F-858C-1659CBA20049}" type="presOf" srcId="{F06CC7C2-C10B-470C-8B2E-33364449F1BB}" destId="{0B6C344E-19A4-4A39-A946-EDA5C7CFFE12}" srcOrd="0" destOrd="0" presId="urn:microsoft.com/office/officeart/2016/7/layout/LinearBlockProcessNumbered"/>
    <dgm:cxn modelId="{266B561E-CD71-4802-9448-DEB42FCED8C5}" type="presOf" srcId="{A96D5B77-9950-40CD-BA92-5EEF72CCC041}" destId="{D76ECD35-759C-4236-9FC2-5326F5610BA9}" srcOrd="0" destOrd="1" presId="urn:microsoft.com/office/officeart/2016/7/layout/LinearBlockProcessNumbered"/>
    <dgm:cxn modelId="{BA707524-505F-4C0C-8B6F-67C9E92E087E}" srcId="{D3B72E14-D80B-4E75-AA1D-210FBDEB907E}" destId="{8D710B75-95BD-483A-B6BB-D27BA8C6BC10}" srcOrd="0" destOrd="0" parTransId="{D5E2CA60-48B3-409F-90D4-94F510FE3FDE}" sibTransId="{7359586E-FD77-4B6A-ABB3-C2CAA0AAFB74}"/>
    <dgm:cxn modelId="{1868C824-76AD-4F54-BA75-85B051613E37}" type="presOf" srcId="{8D710B75-95BD-483A-B6BB-D27BA8C6BC10}" destId="{D76ECD35-759C-4236-9FC2-5326F5610BA9}" srcOrd="1" destOrd="0" presId="urn:microsoft.com/office/officeart/2016/7/layout/LinearBlockProcessNumbered"/>
    <dgm:cxn modelId="{CDA1B12E-E494-461C-A1F5-74C820EE1F49}" type="presOf" srcId="{5915D6B5-58D7-4DC9-90D2-8FAE01164F07}" destId="{70618C56-AB58-4DDB-8E3D-AD5B423983F4}" srcOrd="0" destOrd="0" presId="urn:microsoft.com/office/officeart/2016/7/layout/LinearBlockProcessNumbered"/>
    <dgm:cxn modelId="{A097C43E-967D-4516-B8BF-A97A457BE54C}" type="presOf" srcId="{1761E692-5628-40A2-B7E9-3C9D963AA238}" destId="{D76ECD35-759C-4236-9FC2-5326F5610BA9}" srcOrd="0" destOrd="4" presId="urn:microsoft.com/office/officeart/2016/7/layout/LinearBlockProcessNumbered"/>
    <dgm:cxn modelId="{DE29675C-1595-4EAF-91FD-8032C7F5CF60}" srcId="{8D710B75-95BD-483A-B6BB-D27BA8C6BC10}" destId="{1761E692-5628-40A2-B7E9-3C9D963AA238}" srcOrd="3" destOrd="0" parTransId="{954B0DF0-1E1C-4876-9F28-FC1DCABC2666}" sibTransId="{076E53DD-17A4-4323-9FAD-8FD793043008}"/>
    <dgm:cxn modelId="{1CFCFB5C-8D25-4C18-959F-B6A83BAA9F5C}" srcId="{8D710B75-95BD-483A-B6BB-D27BA8C6BC10}" destId="{E5199327-1FBE-42C4-9181-1D1A439BF1D1}" srcOrd="1" destOrd="0" parTransId="{0CAAEF49-480C-4526-960B-C6FD6778E789}" sibTransId="{B627DFF0-2D3D-4A03-BEFA-0339FFC622BF}"/>
    <dgm:cxn modelId="{469C3944-B1CC-4AD8-A3C4-C3EF7E315A82}" type="presOf" srcId="{8D710B75-95BD-483A-B6BB-D27BA8C6BC10}" destId="{C1C0D038-C6A3-41DE-9813-FAAE82844596}" srcOrd="0" destOrd="0" presId="urn:microsoft.com/office/officeart/2016/7/layout/LinearBlockProcessNumbered"/>
    <dgm:cxn modelId="{C57CB364-DC0C-4146-A51A-AFE60E49E082}" type="presOf" srcId="{D3B72E14-D80B-4E75-AA1D-210FBDEB907E}" destId="{C925E3B1-C23D-47CF-B200-0E82CDD604FC}" srcOrd="0" destOrd="0" presId="urn:microsoft.com/office/officeart/2016/7/layout/LinearBlockProcessNumbered"/>
    <dgm:cxn modelId="{75521969-586C-42E5-885F-1F4EAF656696}" srcId="{D3B72E14-D80B-4E75-AA1D-210FBDEB907E}" destId="{F06CC7C2-C10B-470C-8B2E-33364449F1BB}" srcOrd="2" destOrd="0" parTransId="{614B8B6A-EE29-4ECE-B3C8-471DB7340DFF}" sibTransId="{F7E91E78-3E02-4A6D-BD4B-963B4ED5F93F}"/>
    <dgm:cxn modelId="{BE531757-FAB0-4696-950E-32D3E87420B9}" srcId="{8D710B75-95BD-483A-B6BB-D27BA8C6BC10}" destId="{7087BE6F-D3D9-4A06-A885-EB80482BC46C}" srcOrd="2" destOrd="0" parTransId="{B6AAC80A-3A81-46BE-9B55-5BA2CB912EC4}" sibTransId="{5200432F-B694-49D1-8239-7B9742E48D49}"/>
    <dgm:cxn modelId="{C10994A4-3E23-4122-8AE7-467019BEA8D8}" type="presOf" srcId="{7359586E-FD77-4B6A-ABB3-C2CAA0AAFB74}" destId="{F702305E-DFDD-4D14-9B8F-3C9A2F337A9A}" srcOrd="0" destOrd="0" presId="urn:microsoft.com/office/officeart/2016/7/layout/LinearBlockProcessNumbered"/>
    <dgm:cxn modelId="{452D1AD3-B420-4CB2-97BB-20797E4E777C}" srcId="{8D710B75-95BD-483A-B6BB-D27BA8C6BC10}" destId="{A96D5B77-9950-40CD-BA92-5EEF72CCC041}" srcOrd="0" destOrd="0" parTransId="{A9C533DC-DECB-4874-B629-D906E2461978}" sibTransId="{FAE80998-1475-42AB-B952-E27042AE108A}"/>
    <dgm:cxn modelId="{EEF042E3-F2B3-470E-9463-DF508E02FF97}" type="presOf" srcId="{E5199327-1FBE-42C4-9181-1D1A439BF1D1}" destId="{D76ECD35-759C-4236-9FC2-5326F5610BA9}" srcOrd="0" destOrd="2" presId="urn:microsoft.com/office/officeart/2016/7/layout/LinearBlockProcessNumbered"/>
    <dgm:cxn modelId="{6E53C1ED-761F-4848-B1A7-14957B427F83}" type="presOf" srcId="{9CC7F1FF-B550-4ACC-8159-387657D4CA39}" destId="{C6855E13-AE0F-4E5D-8508-620AA961014D}" srcOrd="0" destOrd="0" presId="urn:microsoft.com/office/officeart/2016/7/layout/LinearBlockProcessNumbered"/>
    <dgm:cxn modelId="{E8EC23F4-D693-42C1-8055-70700689DF0B}" type="presOf" srcId="{F06CC7C2-C10B-470C-8B2E-33364449F1BB}" destId="{EECC2894-8572-440B-948E-231F537D979E}" srcOrd="1" destOrd="0" presId="urn:microsoft.com/office/officeart/2016/7/layout/LinearBlockProcessNumbered"/>
    <dgm:cxn modelId="{E1039BF7-C28F-48BF-8806-CEDCB8B65DEF}" type="presOf" srcId="{F7E91E78-3E02-4A6D-BD4B-963B4ED5F93F}" destId="{90C147D2-FE0A-4ED6-90C0-242858AA3CA1}" srcOrd="0" destOrd="0" presId="urn:microsoft.com/office/officeart/2016/7/layout/LinearBlockProcessNumbered"/>
    <dgm:cxn modelId="{471D43F8-5AAD-4AD7-9B48-454905F1CE64}" type="presOf" srcId="{7087BE6F-D3D9-4A06-A885-EB80482BC46C}" destId="{D76ECD35-759C-4236-9FC2-5326F5610BA9}" srcOrd="0" destOrd="3" presId="urn:microsoft.com/office/officeart/2016/7/layout/LinearBlockProcessNumbered"/>
    <dgm:cxn modelId="{8D7D8668-CBE4-4D71-A2A8-20063D54191F}" type="presParOf" srcId="{C925E3B1-C23D-47CF-B200-0E82CDD604FC}" destId="{3A88E41B-49D6-4A8D-A939-6A0F77429F73}" srcOrd="0" destOrd="0" presId="urn:microsoft.com/office/officeart/2016/7/layout/LinearBlockProcessNumbered"/>
    <dgm:cxn modelId="{68E01B57-5E3A-4C44-8E9D-59E1A749649F}" type="presParOf" srcId="{3A88E41B-49D6-4A8D-A939-6A0F77429F73}" destId="{C1C0D038-C6A3-41DE-9813-FAAE82844596}" srcOrd="0" destOrd="0" presId="urn:microsoft.com/office/officeart/2016/7/layout/LinearBlockProcessNumbered"/>
    <dgm:cxn modelId="{0B721E67-D0F1-4D8C-BF15-7D1573D4A6C5}" type="presParOf" srcId="{3A88E41B-49D6-4A8D-A939-6A0F77429F73}" destId="{F702305E-DFDD-4D14-9B8F-3C9A2F337A9A}" srcOrd="1" destOrd="0" presId="urn:microsoft.com/office/officeart/2016/7/layout/LinearBlockProcessNumbered"/>
    <dgm:cxn modelId="{6E8CE1B7-A958-4E3E-B836-649A8DA3F877}" type="presParOf" srcId="{3A88E41B-49D6-4A8D-A939-6A0F77429F73}" destId="{D76ECD35-759C-4236-9FC2-5326F5610BA9}" srcOrd="2" destOrd="0" presId="urn:microsoft.com/office/officeart/2016/7/layout/LinearBlockProcessNumbered"/>
    <dgm:cxn modelId="{EF51A64D-0D02-4750-8968-E8A79B371F42}" type="presParOf" srcId="{C925E3B1-C23D-47CF-B200-0E82CDD604FC}" destId="{254255A1-949A-40E6-A390-E164E921E34B}" srcOrd="1" destOrd="0" presId="urn:microsoft.com/office/officeart/2016/7/layout/LinearBlockProcessNumbered"/>
    <dgm:cxn modelId="{2D2006D3-E9C7-4778-A2DF-14CE007A6D98}" type="presParOf" srcId="{C925E3B1-C23D-47CF-B200-0E82CDD604FC}" destId="{B053134B-EC3E-4B30-AB59-29BF19AC7DF3}" srcOrd="2" destOrd="0" presId="urn:microsoft.com/office/officeart/2016/7/layout/LinearBlockProcessNumbered"/>
    <dgm:cxn modelId="{EC3C4E13-E221-49FD-82A1-CC6D26494BD3}" type="presParOf" srcId="{B053134B-EC3E-4B30-AB59-29BF19AC7DF3}" destId="{70618C56-AB58-4DDB-8E3D-AD5B423983F4}" srcOrd="0" destOrd="0" presId="urn:microsoft.com/office/officeart/2016/7/layout/LinearBlockProcessNumbered"/>
    <dgm:cxn modelId="{ABB0B9AE-F471-40F0-9C53-40D734BA2E65}" type="presParOf" srcId="{B053134B-EC3E-4B30-AB59-29BF19AC7DF3}" destId="{C6855E13-AE0F-4E5D-8508-620AA961014D}" srcOrd="1" destOrd="0" presId="urn:microsoft.com/office/officeart/2016/7/layout/LinearBlockProcessNumbered"/>
    <dgm:cxn modelId="{C9A93CA3-81EA-4E2B-84A8-66FF83CB7EEF}" type="presParOf" srcId="{B053134B-EC3E-4B30-AB59-29BF19AC7DF3}" destId="{2E1D6549-CED5-4AD1-BE72-1E42D24CD8F0}" srcOrd="2" destOrd="0" presId="urn:microsoft.com/office/officeart/2016/7/layout/LinearBlockProcessNumbered"/>
    <dgm:cxn modelId="{B01605AF-E1FB-4902-B312-22A20243445E}" type="presParOf" srcId="{C925E3B1-C23D-47CF-B200-0E82CDD604FC}" destId="{6F9CD724-7AC5-4454-A79B-259CC5910E9B}" srcOrd="3" destOrd="0" presId="urn:microsoft.com/office/officeart/2016/7/layout/LinearBlockProcessNumbered"/>
    <dgm:cxn modelId="{83061BA3-6E19-4220-BB6E-27D8E1ADCDDE}" type="presParOf" srcId="{C925E3B1-C23D-47CF-B200-0E82CDD604FC}" destId="{13C30FD9-98C4-4C49-BA52-1BD8504D05A3}" srcOrd="4" destOrd="0" presId="urn:microsoft.com/office/officeart/2016/7/layout/LinearBlockProcessNumbered"/>
    <dgm:cxn modelId="{15398D4C-2763-434A-9112-E1C8CAE79BAC}" type="presParOf" srcId="{13C30FD9-98C4-4C49-BA52-1BD8504D05A3}" destId="{0B6C344E-19A4-4A39-A946-EDA5C7CFFE12}" srcOrd="0" destOrd="0" presId="urn:microsoft.com/office/officeart/2016/7/layout/LinearBlockProcessNumbered"/>
    <dgm:cxn modelId="{4F07F21B-279E-40F0-8D5D-B88FE6428FB0}" type="presParOf" srcId="{13C30FD9-98C4-4C49-BA52-1BD8504D05A3}" destId="{90C147D2-FE0A-4ED6-90C0-242858AA3CA1}" srcOrd="1" destOrd="0" presId="urn:microsoft.com/office/officeart/2016/7/layout/LinearBlockProcessNumbered"/>
    <dgm:cxn modelId="{DAE17724-F1B2-435C-97A2-6DB2C304A356}" type="presParOf" srcId="{13C30FD9-98C4-4C49-BA52-1BD8504D05A3}" destId="{EECC2894-8572-440B-948E-231F537D979E}"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207C45-7099-4E86-8123-A73B1609FD1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9133FD5-A552-477D-BAE3-5A5324DF8407}">
      <dgm:prSet/>
      <dgm:spPr/>
      <dgm:t>
        <a:bodyPr/>
        <a:lstStyle/>
        <a:p>
          <a:r>
            <a:rPr lang="id-ID" dirty="0"/>
            <a:t>Tokoh: W. Lloyd Warner</a:t>
          </a:r>
          <a:endParaRPr lang="en-US" dirty="0"/>
        </a:p>
      </dgm:t>
    </dgm:pt>
    <dgm:pt modelId="{26062824-A857-4999-A469-AE046932710B}" type="parTrans" cxnId="{E0FFE4D2-F23B-4A3D-ABEF-01DBB73CE54E}">
      <dgm:prSet/>
      <dgm:spPr/>
      <dgm:t>
        <a:bodyPr/>
        <a:lstStyle/>
        <a:p>
          <a:endParaRPr lang="en-US"/>
        </a:p>
      </dgm:t>
    </dgm:pt>
    <dgm:pt modelId="{F7EF9272-CE59-4B6E-822B-EB819DA1CA82}" type="sibTrans" cxnId="{E0FFE4D2-F23B-4A3D-ABEF-01DBB73CE54E}">
      <dgm:prSet/>
      <dgm:spPr/>
      <dgm:t>
        <a:bodyPr/>
        <a:lstStyle/>
        <a:p>
          <a:endParaRPr lang="en-US"/>
        </a:p>
      </dgm:t>
    </dgm:pt>
    <dgm:pt modelId="{CD3279B7-5E6C-49FA-A4B8-2F172FC23028}">
      <dgm:prSet/>
      <dgm:spPr/>
      <dgm:t>
        <a:bodyPr/>
        <a:lstStyle/>
        <a:p>
          <a:r>
            <a:rPr lang="en-US" dirty="0"/>
            <a:t>T</a:t>
          </a:r>
          <a:r>
            <a:rPr lang="id-ID" dirty="0"/>
            <a:t>ahun 1920-an sampai dengan tahun 1950-an.</a:t>
          </a:r>
          <a:endParaRPr lang="en-US" dirty="0"/>
        </a:p>
      </dgm:t>
    </dgm:pt>
    <dgm:pt modelId="{DD89C5EE-22F1-4C64-8F1F-BB0630CDD38C}" type="parTrans" cxnId="{ABFA44A5-A08C-416B-BEE5-123AB255F9C0}">
      <dgm:prSet/>
      <dgm:spPr/>
      <dgm:t>
        <a:bodyPr/>
        <a:lstStyle/>
        <a:p>
          <a:endParaRPr lang="en-US"/>
        </a:p>
      </dgm:t>
    </dgm:pt>
    <dgm:pt modelId="{E04787FF-CF6E-4F93-BCD3-BC0F2EE81C3B}" type="sibTrans" cxnId="{ABFA44A5-A08C-416B-BEE5-123AB255F9C0}">
      <dgm:prSet/>
      <dgm:spPr/>
      <dgm:t>
        <a:bodyPr/>
        <a:lstStyle/>
        <a:p>
          <a:endParaRPr lang="en-US"/>
        </a:p>
      </dgm:t>
    </dgm:pt>
    <dgm:pt modelId="{4CDD5870-E935-4E10-AD62-B65C2DD4AB72}">
      <dgm:prSet/>
      <dgm:spPr/>
      <dgm:t>
        <a:bodyPr/>
        <a:lstStyle/>
        <a:p>
          <a:r>
            <a:rPr lang="id-ID"/>
            <a:t>Penelitian Warner: </a:t>
          </a:r>
          <a:endParaRPr lang="en-US"/>
        </a:p>
      </dgm:t>
    </dgm:pt>
    <dgm:pt modelId="{413189F8-0F94-4DDC-A050-1EDD3863EB29}" type="parTrans" cxnId="{3BDD0DE4-0F79-426B-A294-C0B19EDBC48E}">
      <dgm:prSet/>
      <dgm:spPr/>
      <dgm:t>
        <a:bodyPr/>
        <a:lstStyle/>
        <a:p>
          <a:endParaRPr lang="en-US"/>
        </a:p>
      </dgm:t>
    </dgm:pt>
    <dgm:pt modelId="{60B57DB4-6D41-4119-8570-DFDA5D32E4D1}" type="sibTrans" cxnId="{3BDD0DE4-0F79-426B-A294-C0B19EDBC48E}">
      <dgm:prSet/>
      <dgm:spPr/>
      <dgm:t>
        <a:bodyPr/>
        <a:lstStyle/>
        <a:p>
          <a:endParaRPr lang="en-US"/>
        </a:p>
      </dgm:t>
    </dgm:pt>
    <dgm:pt modelId="{4EED018B-DA63-41F3-9575-4641ECE65811}">
      <dgm:prSet/>
      <dgm:spPr/>
      <dgm:t>
        <a:bodyPr/>
        <a:lstStyle/>
        <a:p>
          <a:r>
            <a:rPr lang="id-ID" dirty="0"/>
            <a:t>Mempelajari stratifikasi sosial, dimana kelas sosial terdiri dari kelompok orang-orang yang menikmati tempat dalam hirarki evaluasi sosial dan asosiasi yang sama (Tumin, 1967:82). </a:t>
          </a:r>
          <a:endParaRPr lang="en-US" dirty="0"/>
        </a:p>
      </dgm:t>
    </dgm:pt>
    <dgm:pt modelId="{84C277BA-79E2-422B-AE9E-FF78A510AFC6}" type="parTrans" cxnId="{26DCC747-03E1-400A-84A2-62B8E3F3CBCE}">
      <dgm:prSet/>
      <dgm:spPr/>
      <dgm:t>
        <a:bodyPr/>
        <a:lstStyle/>
        <a:p>
          <a:endParaRPr lang="en-US"/>
        </a:p>
      </dgm:t>
    </dgm:pt>
    <dgm:pt modelId="{5587CC3A-003B-4DB9-A91D-31CBE4DFF260}" type="sibTrans" cxnId="{26DCC747-03E1-400A-84A2-62B8E3F3CBCE}">
      <dgm:prSet/>
      <dgm:spPr/>
      <dgm:t>
        <a:bodyPr/>
        <a:lstStyle/>
        <a:p>
          <a:endParaRPr lang="en-US"/>
        </a:p>
      </dgm:t>
    </dgm:pt>
    <dgm:pt modelId="{C90B0A21-2F5C-4495-A726-86C19C1037D0}">
      <dgm:prSet/>
      <dgm:spPr/>
      <dgm:t>
        <a:bodyPr/>
        <a:lstStyle/>
        <a:p>
          <a:r>
            <a:rPr lang="id-ID"/>
            <a:t>Orang-orang saling menilai tingkatan sosial masing-masing (Svalastoga,1989:23). </a:t>
          </a:r>
          <a:endParaRPr lang="en-US"/>
        </a:p>
      </dgm:t>
    </dgm:pt>
    <dgm:pt modelId="{3E74EC2F-4FB3-49D5-9A87-9284564E158E}" type="parTrans" cxnId="{53678615-5959-4256-833E-3DD0EE275D8D}">
      <dgm:prSet/>
      <dgm:spPr/>
      <dgm:t>
        <a:bodyPr/>
        <a:lstStyle/>
        <a:p>
          <a:endParaRPr lang="en-US"/>
        </a:p>
      </dgm:t>
    </dgm:pt>
    <dgm:pt modelId="{90B0992A-615C-42A4-BE73-10F341460786}" type="sibTrans" cxnId="{53678615-5959-4256-833E-3DD0EE275D8D}">
      <dgm:prSet/>
      <dgm:spPr/>
      <dgm:t>
        <a:bodyPr/>
        <a:lstStyle/>
        <a:p>
          <a:endParaRPr lang="en-US"/>
        </a:p>
      </dgm:t>
    </dgm:pt>
    <dgm:pt modelId="{08139987-969A-4914-B037-AB6E8F28F888}">
      <dgm:prSet/>
      <dgm:spPr/>
      <dgm:t>
        <a:bodyPr/>
        <a:lstStyle/>
        <a:p>
          <a:r>
            <a:rPr lang="id-ID" dirty="0"/>
            <a:t>Penelitian di Komunitas Yankee City: ia membagi komunitas dalam enam strata: strata atas-atas, atas-bawah, menengah-atas, menengah-bawah, bawah-atas, dan bawah-bawah. </a:t>
          </a:r>
          <a:endParaRPr lang="en-US" dirty="0"/>
        </a:p>
      </dgm:t>
    </dgm:pt>
    <dgm:pt modelId="{49322652-76EE-42C8-8F64-8D926CD80CB6}" type="parTrans" cxnId="{9122EE8A-511E-4EB9-A6CD-65E0BFB38C04}">
      <dgm:prSet/>
      <dgm:spPr/>
      <dgm:t>
        <a:bodyPr/>
        <a:lstStyle/>
        <a:p>
          <a:endParaRPr lang="en-US"/>
        </a:p>
      </dgm:t>
    </dgm:pt>
    <dgm:pt modelId="{052D1850-5A1C-4992-81C0-A1F73313DE6A}" type="sibTrans" cxnId="{9122EE8A-511E-4EB9-A6CD-65E0BFB38C04}">
      <dgm:prSet/>
      <dgm:spPr/>
      <dgm:t>
        <a:bodyPr/>
        <a:lstStyle/>
        <a:p>
          <a:endParaRPr lang="en-US"/>
        </a:p>
      </dgm:t>
    </dgm:pt>
    <dgm:pt modelId="{85F49623-9F37-4AC8-AC7B-F6B1E5BAFD45}" type="pres">
      <dgm:prSet presAssocID="{63207C45-7099-4E86-8123-A73B1609FD1D}" presName="linear" presStyleCnt="0">
        <dgm:presLayoutVars>
          <dgm:animLvl val="lvl"/>
          <dgm:resizeHandles val="exact"/>
        </dgm:presLayoutVars>
      </dgm:prSet>
      <dgm:spPr/>
    </dgm:pt>
    <dgm:pt modelId="{5754B8A7-61FE-4BCC-9974-F2305FFFA727}" type="pres">
      <dgm:prSet presAssocID="{89133FD5-A552-477D-BAE3-5A5324DF8407}" presName="parentText" presStyleLbl="node1" presStyleIdx="0" presStyleCnt="3">
        <dgm:presLayoutVars>
          <dgm:chMax val="0"/>
          <dgm:bulletEnabled val="1"/>
        </dgm:presLayoutVars>
      </dgm:prSet>
      <dgm:spPr/>
    </dgm:pt>
    <dgm:pt modelId="{F2948FAC-0B0F-464D-A771-CAA9EB7D7939}" type="pres">
      <dgm:prSet presAssocID="{F7EF9272-CE59-4B6E-822B-EB819DA1CA82}" presName="spacer" presStyleCnt="0"/>
      <dgm:spPr/>
    </dgm:pt>
    <dgm:pt modelId="{58BFE98A-8880-4410-94A0-E1E7D26D6422}" type="pres">
      <dgm:prSet presAssocID="{CD3279B7-5E6C-49FA-A4B8-2F172FC23028}" presName="parentText" presStyleLbl="node1" presStyleIdx="1" presStyleCnt="3">
        <dgm:presLayoutVars>
          <dgm:chMax val="0"/>
          <dgm:bulletEnabled val="1"/>
        </dgm:presLayoutVars>
      </dgm:prSet>
      <dgm:spPr/>
    </dgm:pt>
    <dgm:pt modelId="{2582C986-C129-477F-9C28-C52925BD9E10}" type="pres">
      <dgm:prSet presAssocID="{E04787FF-CF6E-4F93-BCD3-BC0F2EE81C3B}" presName="spacer" presStyleCnt="0"/>
      <dgm:spPr/>
    </dgm:pt>
    <dgm:pt modelId="{DD8F3F67-7317-46D5-A9DE-F69333BDAFE0}" type="pres">
      <dgm:prSet presAssocID="{4CDD5870-E935-4E10-AD62-B65C2DD4AB72}" presName="parentText" presStyleLbl="node1" presStyleIdx="2" presStyleCnt="3">
        <dgm:presLayoutVars>
          <dgm:chMax val="0"/>
          <dgm:bulletEnabled val="1"/>
        </dgm:presLayoutVars>
      </dgm:prSet>
      <dgm:spPr/>
    </dgm:pt>
    <dgm:pt modelId="{E0290BE2-B176-401D-A1A6-87D2CBB3FB4C}" type="pres">
      <dgm:prSet presAssocID="{4CDD5870-E935-4E10-AD62-B65C2DD4AB72}" presName="childText" presStyleLbl="revTx" presStyleIdx="0" presStyleCnt="1" custScaleY="112155">
        <dgm:presLayoutVars>
          <dgm:bulletEnabled val="1"/>
        </dgm:presLayoutVars>
      </dgm:prSet>
      <dgm:spPr/>
    </dgm:pt>
  </dgm:ptLst>
  <dgm:cxnLst>
    <dgm:cxn modelId="{24FDC310-E9DA-4C92-ABF5-78364F01FE3D}" type="presOf" srcId="{4CDD5870-E935-4E10-AD62-B65C2DD4AB72}" destId="{DD8F3F67-7317-46D5-A9DE-F69333BDAFE0}" srcOrd="0" destOrd="0" presId="urn:microsoft.com/office/officeart/2005/8/layout/vList2"/>
    <dgm:cxn modelId="{53678615-5959-4256-833E-3DD0EE275D8D}" srcId="{4CDD5870-E935-4E10-AD62-B65C2DD4AB72}" destId="{C90B0A21-2F5C-4495-A726-86C19C1037D0}" srcOrd="1" destOrd="0" parTransId="{3E74EC2F-4FB3-49D5-9A87-9284564E158E}" sibTransId="{90B0992A-615C-42A4-BE73-10F341460786}"/>
    <dgm:cxn modelId="{5C45D83E-DEDB-46E4-A49D-8EE7470E6E8F}" type="presOf" srcId="{4EED018B-DA63-41F3-9575-4641ECE65811}" destId="{E0290BE2-B176-401D-A1A6-87D2CBB3FB4C}" srcOrd="0" destOrd="0" presId="urn:microsoft.com/office/officeart/2005/8/layout/vList2"/>
    <dgm:cxn modelId="{26DCC747-03E1-400A-84A2-62B8E3F3CBCE}" srcId="{4CDD5870-E935-4E10-AD62-B65C2DD4AB72}" destId="{4EED018B-DA63-41F3-9575-4641ECE65811}" srcOrd="0" destOrd="0" parTransId="{84C277BA-79E2-422B-AE9E-FF78A510AFC6}" sibTransId="{5587CC3A-003B-4DB9-A91D-31CBE4DFF260}"/>
    <dgm:cxn modelId="{9122EE8A-511E-4EB9-A6CD-65E0BFB38C04}" srcId="{4CDD5870-E935-4E10-AD62-B65C2DD4AB72}" destId="{08139987-969A-4914-B037-AB6E8F28F888}" srcOrd="2" destOrd="0" parTransId="{49322652-76EE-42C8-8F64-8D926CD80CB6}" sibTransId="{052D1850-5A1C-4992-81C0-A1F73313DE6A}"/>
    <dgm:cxn modelId="{F07DBC8D-06BF-4ED2-8C7C-A6A1C268078C}" type="presOf" srcId="{08139987-969A-4914-B037-AB6E8F28F888}" destId="{E0290BE2-B176-401D-A1A6-87D2CBB3FB4C}" srcOrd="0" destOrd="2" presId="urn:microsoft.com/office/officeart/2005/8/layout/vList2"/>
    <dgm:cxn modelId="{5887929F-6EF1-4282-A89E-114BC78860FB}" type="presOf" srcId="{89133FD5-A552-477D-BAE3-5A5324DF8407}" destId="{5754B8A7-61FE-4BCC-9974-F2305FFFA727}" srcOrd="0" destOrd="0" presId="urn:microsoft.com/office/officeart/2005/8/layout/vList2"/>
    <dgm:cxn modelId="{FEB799A0-1FC6-442B-B158-EEF7B0CE10C0}" type="presOf" srcId="{C90B0A21-2F5C-4495-A726-86C19C1037D0}" destId="{E0290BE2-B176-401D-A1A6-87D2CBB3FB4C}" srcOrd="0" destOrd="1" presId="urn:microsoft.com/office/officeart/2005/8/layout/vList2"/>
    <dgm:cxn modelId="{ABFA44A5-A08C-416B-BEE5-123AB255F9C0}" srcId="{63207C45-7099-4E86-8123-A73B1609FD1D}" destId="{CD3279B7-5E6C-49FA-A4B8-2F172FC23028}" srcOrd="1" destOrd="0" parTransId="{DD89C5EE-22F1-4C64-8F1F-BB0630CDD38C}" sibTransId="{E04787FF-CF6E-4F93-BCD3-BC0F2EE81C3B}"/>
    <dgm:cxn modelId="{09465FC0-D5D1-4FE5-AFBD-474E470F96BE}" type="presOf" srcId="{63207C45-7099-4E86-8123-A73B1609FD1D}" destId="{85F49623-9F37-4AC8-AC7B-F6B1E5BAFD45}" srcOrd="0" destOrd="0" presId="urn:microsoft.com/office/officeart/2005/8/layout/vList2"/>
    <dgm:cxn modelId="{E0FFE4D2-F23B-4A3D-ABEF-01DBB73CE54E}" srcId="{63207C45-7099-4E86-8123-A73B1609FD1D}" destId="{89133FD5-A552-477D-BAE3-5A5324DF8407}" srcOrd="0" destOrd="0" parTransId="{26062824-A857-4999-A469-AE046932710B}" sibTransId="{F7EF9272-CE59-4B6E-822B-EB819DA1CA82}"/>
    <dgm:cxn modelId="{4B959BE1-3848-4EF6-AE87-4DC7FC02E4B9}" type="presOf" srcId="{CD3279B7-5E6C-49FA-A4B8-2F172FC23028}" destId="{58BFE98A-8880-4410-94A0-E1E7D26D6422}" srcOrd="0" destOrd="0" presId="urn:microsoft.com/office/officeart/2005/8/layout/vList2"/>
    <dgm:cxn modelId="{3BDD0DE4-0F79-426B-A294-C0B19EDBC48E}" srcId="{63207C45-7099-4E86-8123-A73B1609FD1D}" destId="{4CDD5870-E935-4E10-AD62-B65C2DD4AB72}" srcOrd="2" destOrd="0" parTransId="{413189F8-0F94-4DDC-A050-1EDD3863EB29}" sibTransId="{60B57DB4-6D41-4119-8570-DFDA5D32E4D1}"/>
    <dgm:cxn modelId="{69ECAF94-F59E-4726-9BE0-039798CB67BE}" type="presParOf" srcId="{85F49623-9F37-4AC8-AC7B-F6B1E5BAFD45}" destId="{5754B8A7-61FE-4BCC-9974-F2305FFFA727}" srcOrd="0" destOrd="0" presId="urn:microsoft.com/office/officeart/2005/8/layout/vList2"/>
    <dgm:cxn modelId="{81F4F4C4-C19E-43FC-B84E-DE850DD11E28}" type="presParOf" srcId="{85F49623-9F37-4AC8-AC7B-F6B1E5BAFD45}" destId="{F2948FAC-0B0F-464D-A771-CAA9EB7D7939}" srcOrd="1" destOrd="0" presId="urn:microsoft.com/office/officeart/2005/8/layout/vList2"/>
    <dgm:cxn modelId="{7723130D-9546-4E90-A458-FB3D12DE356C}" type="presParOf" srcId="{85F49623-9F37-4AC8-AC7B-F6B1E5BAFD45}" destId="{58BFE98A-8880-4410-94A0-E1E7D26D6422}" srcOrd="2" destOrd="0" presId="urn:microsoft.com/office/officeart/2005/8/layout/vList2"/>
    <dgm:cxn modelId="{D6A2CA29-FF4D-4347-807C-4E13B20603B1}" type="presParOf" srcId="{85F49623-9F37-4AC8-AC7B-F6B1E5BAFD45}" destId="{2582C986-C129-477F-9C28-C52925BD9E10}" srcOrd="3" destOrd="0" presId="urn:microsoft.com/office/officeart/2005/8/layout/vList2"/>
    <dgm:cxn modelId="{3B468EB5-58F2-4F34-9AAE-2264CB12BB81}" type="presParOf" srcId="{85F49623-9F37-4AC8-AC7B-F6B1E5BAFD45}" destId="{DD8F3F67-7317-46D5-A9DE-F69333BDAFE0}" srcOrd="4" destOrd="0" presId="urn:microsoft.com/office/officeart/2005/8/layout/vList2"/>
    <dgm:cxn modelId="{F9442DC3-B29A-4AD0-B250-383FAC54D2AF}" type="presParOf" srcId="{85F49623-9F37-4AC8-AC7B-F6B1E5BAFD45}" destId="{E0290BE2-B176-401D-A1A6-87D2CBB3FB4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2A214C-36E6-4714-B1D8-163A25B935E8}"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BE304F42-3E30-4C01-95A0-25E3E68C1F2A}">
      <dgm:prSet/>
      <dgm:spPr/>
      <dgm:t>
        <a:bodyPr/>
        <a:lstStyle/>
        <a:p>
          <a:r>
            <a:rPr lang="id-ID"/>
            <a:t>Asumsi:</a:t>
          </a:r>
          <a:endParaRPr lang="en-US"/>
        </a:p>
      </dgm:t>
    </dgm:pt>
    <dgm:pt modelId="{B722B802-AF07-4306-AC40-D05E161A3785}" type="parTrans" cxnId="{4A0856F7-3552-4872-8F0F-F1534686DA15}">
      <dgm:prSet/>
      <dgm:spPr/>
      <dgm:t>
        <a:bodyPr/>
        <a:lstStyle/>
        <a:p>
          <a:endParaRPr lang="en-US"/>
        </a:p>
      </dgm:t>
    </dgm:pt>
    <dgm:pt modelId="{00BF8FD2-70E9-49E5-881A-9A8CC35CC66A}" type="sibTrans" cxnId="{4A0856F7-3552-4872-8F0F-F1534686DA15}">
      <dgm:prSet/>
      <dgm:spPr/>
      <dgm:t>
        <a:bodyPr/>
        <a:lstStyle/>
        <a:p>
          <a:endParaRPr lang="en-US"/>
        </a:p>
      </dgm:t>
    </dgm:pt>
    <dgm:pt modelId="{3ADAA3FF-FE6B-42A1-8FE4-9088008B7A33}">
      <dgm:prSet/>
      <dgm:spPr/>
      <dgm:t>
        <a:bodyPr/>
        <a:lstStyle/>
        <a:p>
          <a:r>
            <a:rPr lang="id-ID"/>
            <a:t>Pengukuran obyektif dapat diperoleh dari persepsi subyektif responden dari berbagai level. </a:t>
          </a:r>
          <a:endParaRPr lang="en-US"/>
        </a:p>
      </dgm:t>
    </dgm:pt>
    <dgm:pt modelId="{A89AC1DD-1597-445B-9729-D05F7E24A8D5}" type="parTrans" cxnId="{5EAD6216-F5B3-46A2-8937-AF58A733EB1C}">
      <dgm:prSet/>
      <dgm:spPr/>
      <dgm:t>
        <a:bodyPr/>
        <a:lstStyle/>
        <a:p>
          <a:endParaRPr lang="en-US"/>
        </a:p>
      </dgm:t>
    </dgm:pt>
    <dgm:pt modelId="{8C4E53E8-1E3A-4A08-93D4-BEB148A98ACA}" type="sibTrans" cxnId="{5EAD6216-F5B3-46A2-8937-AF58A733EB1C}">
      <dgm:prSet/>
      <dgm:spPr/>
      <dgm:t>
        <a:bodyPr/>
        <a:lstStyle/>
        <a:p>
          <a:endParaRPr lang="en-US"/>
        </a:p>
      </dgm:t>
    </dgm:pt>
    <dgm:pt modelId="{CD716CF2-1428-41DC-9934-98C6DE2F5911}">
      <dgm:prSet/>
      <dgm:spPr/>
      <dgm:t>
        <a:bodyPr/>
        <a:lstStyle/>
        <a:p>
          <a:r>
            <a:rPr lang="id-ID"/>
            <a:t>Terdapat kesepatan atau kesamaan persepsi dalam masyarakat terhadap hirarki prestise. </a:t>
          </a:r>
          <a:endParaRPr lang="en-US"/>
        </a:p>
      </dgm:t>
    </dgm:pt>
    <dgm:pt modelId="{7C8F0F2C-671F-48ED-B953-664CCF2B1948}" type="parTrans" cxnId="{FC57012B-E19C-45AD-9EFB-BF400117D2B2}">
      <dgm:prSet/>
      <dgm:spPr/>
      <dgm:t>
        <a:bodyPr/>
        <a:lstStyle/>
        <a:p>
          <a:endParaRPr lang="en-US"/>
        </a:p>
      </dgm:t>
    </dgm:pt>
    <dgm:pt modelId="{F225034D-32CC-460D-9D11-84780A5F75BA}" type="sibTrans" cxnId="{FC57012B-E19C-45AD-9EFB-BF400117D2B2}">
      <dgm:prSet/>
      <dgm:spPr/>
      <dgm:t>
        <a:bodyPr/>
        <a:lstStyle/>
        <a:p>
          <a:endParaRPr lang="en-US"/>
        </a:p>
      </dgm:t>
    </dgm:pt>
    <dgm:pt modelId="{25EF4BDF-6F12-4C6A-8ADF-F26A9FDC93F6}">
      <dgm:prSet/>
      <dgm:spPr/>
      <dgm:t>
        <a:bodyPr/>
        <a:lstStyle/>
        <a:p>
          <a:r>
            <a:rPr lang="id-ID" dirty="0"/>
            <a:t>Pekerjaan diposisikan pada posisi/hirarki tinggi karena:  </a:t>
          </a:r>
          <a:endParaRPr lang="en-US" dirty="0"/>
        </a:p>
      </dgm:t>
    </dgm:pt>
    <dgm:pt modelId="{943AA8D3-BBD9-4EFB-980C-750E41605165}" type="parTrans" cxnId="{AFB1FED9-25ED-47D5-9933-B14EC8A6A7A3}">
      <dgm:prSet/>
      <dgm:spPr/>
      <dgm:t>
        <a:bodyPr/>
        <a:lstStyle/>
        <a:p>
          <a:endParaRPr lang="en-US"/>
        </a:p>
      </dgm:t>
    </dgm:pt>
    <dgm:pt modelId="{E9E0B5C1-8689-4D5C-84F1-9F7660CAA11A}" type="sibTrans" cxnId="{AFB1FED9-25ED-47D5-9933-B14EC8A6A7A3}">
      <dgm:prSet/>
      <dgm:spPr/>
      <dgm:t>
        <a:bodyPr/>
        <a:lstStyle/>
        <a:p>
          <a:endParaRPr lang="en-US"/>
        </a:p>
      </dgm:t>
    </dgm:pt>
    <dgm:pt modelId="{3AAB32D3-9BB6-4400-8805-65963D3A0EFB}">
      <dgm:prSet/>
      <dgm:spPr/>
      <dgm:t>
        <a:bodyPr/>
        <a:lstStyle/>
        <a:p>
          <a:r>
            <a:rPr lang="id-ID"/>
            <a:t>Fungsi pekerjaan penting bagi masyarakat </a:t>
          </a:r>
          <a:endParaRPr lang="en-US"/>
        </a:p>
      </dgm:t>
    </dgm:pt>
    <dgm:pt modelId="{7165865E-1C35-48AD-8A04-F1ECF51F4AF8}" type="parTrans" cxnId="{638F2ED1-C915-4710-BD60-248E5A6E9A9B}">
      <dgm:prSet/>
      <dgm:spPr/>
      <dgm:t>
        <a:bodyPr/>
        <a:lstStyle/>
        <a:p>
          <a:endParaRPr lang="en-US"/>
        </a:p>
      </dgm:t>
    </dgm:pt>
    <dgm:pt modelId="{3E7177FE-EB18-4AA6-A3BA-0C262A459354}" type="sibTrans" cxnId="{638F2ED1-C915-4710-BD60-248E5A6E9A9B}">
      <dgm:prSet/>
      <dgm:spPr/>
      <dgm:t>
        <a:bodyPr/>
        <a:lstStyle/>
        <a:p>
          <a:endParaRPr lang="en-US"/>
        </a:p>
      </dgm:t>
    </dgm:pt>
    <dgm:pt modelId="{C87AA15D-A38A-46D5-9402-24489EC96B44}">
      <dgm:prSet/>
      <dgm:spPr/>
      <dgm:t>
        <a:bodyPr/>
        <a:lstStyle/>
        <a:p>
          <a:r>
            <a:rPr lang="id-ID"/>
            <a:t>Pekerjaan tersebut membutuhkan pendidikan dan ketrampilan tinggi </a:t>
          </a:r>
          <a:endParaRPr lang="en-US"/>
        </a:p>
      </dgm:t>
    </dgm:pt>
    <dgm:pt modelId="{53E3BE5D-76A7-493D-99FB-D3AF074DEF33}" type="parTrans" cxnId="{1A655F29-6903-403A-9ED7-49381A5CDFFC}">
      <dgm:prSet/>
      <dgm:spPr/>
      <dgm:t>
        <a:bodyPr/>
        <a:lstStyle/>
        <a:p>
          <a:endParaRPr lang="en-US"/>
        </a:p>
      </dgm:t>
    </dgm:pt>
    <dgm:pt modelId="{237AF582-E14B-4E6C-B0C6-989A1182C664}" type="sibTrans" cxnId="{1A655F29-6903-403A-9ED7-49381A5CDFFC}">
      <dgm:prSet/>
      <dgm:spPr/>
      <dgm:t>
        <a:bodyPr/>
        <a:lstStyle/>
        <a:p>
          <a:endParaRPr lang="en-US"/>
        </a:p>
      </dgm:t>
    </dgm:pt>
    <dgm:pt modelId="{2C13B162-BDB8-4203-BF0E-AF19498FD739}">
      <dgm:prSet/>
      <dgm:spPr/>
      <dgm:t>
        <a:bodyPr/>
        <a:lstStyle/>
        <a:p>
          <a:r>
            <a:rPr lang="id-ID"/>
            <a:t>Maka pantas memperoleh imbalan tinggi  </a:t>
          </a:r>
          <a:endParaRPr lang="en-US"/>
        </a:p>
      </dgm:t>
    </dgm:pt>
    <dgm:pt modelId="{E511031F-F4AB-4152-92D2-D51B12C5D138}" type="parTrans" cxnId="{85B22640-0DBB-42F9-9A07-C9F60617E0D4}">
      <dgm:prSet/>
      <dgm:spPr/>
      <dgm:t>
        <a:bodyPr/>
        <a:lstStyle/>
        <a:p>
          <a:endParaRPr lang="en-US"/>
        </a:p>
      </dgm:t>
    </dgm:pt>
    <dgm:pt modelId="{420F2BB8-7A56-4D24-BED3-B329C3A71FC3}" type="sibTrans" cxnId="{85B22640-0DBB-42F9-9A07-C9F60617E0D4}">
      <dgm:prSet/>
      <dgm:spPr/>
      <dgm:t>
        <a:bodyPr/>
        <a:lstStyle/>
        <a:p>
          <a:endParaRPr lang="en-US"/>
        </a:p>
      </dgm:t>
    </dgm:pt>
    <dgm:pt modelId="{112969F2-C51C-468E-846B-14930D3856EC}">
      <dgm:prSet/>
      <dgm:spPr/>
      <dgm:t>
        <a:bodyPr/>
        <a:lstStyle/>
        <a:p>
          <a:r>
            <a:rPr lang="id-ID"/>
            <a:t>Pemikiran ini mendukung pandangan fungsionalis. </a:t>
          </a:r>
          <a:endParaRPr lang="en-US"/>
        </a:p>
      </dgm:t>
    </dgm:pt>
    <dgm:pt modelId="{2B66996C-B541-46F0-BFD6-C59F0903EE8B}" type="parTrans" cxnId="{BFCBC7E8-B856-41B6-B56B-17510AE0D2D4}">
      <dgm:prSet/>
      <dgm:spPr/>
      <dgm:t>
        <a:bodyPr/>
        <a:lstStyle/>
        <a:p>
          <a:endParaRPr lang="en-US"/>
        </a:p>
      </dgm:t>
    </dgm:pt>
    <dgm:pt modelId="{E32145CE-6AD0-4DC6-820E-5437EF0D9FEB}" type="sibTrans" cxnId="{BFCBC7E8-B856-41B6-B56B-17510AE0D2D4}">
      <dgm:prSet/>
      <dgm:spPr/>
      <dgm:t>
        <a:bodyPr/>
        <a:lstStyle/>
        <a:p>
          <a:endParaRPr lang="en-US"/>
        </a:p>
      </dgm:t>
    </dgm:pt>
    <dgm:pt modelId="{0CBD4E4A-AD4A-4AB8-B763-FDE6A7FA6C92}" type="pres">
      <dgm:prSet presAssocID="{B62A214C-36E6-4714-B1D8-163A25B935E8}" presName="Name0" presStyleCnt="0">
        <dgm:presLayoutVars>
          <dgm:dir/>
          <dgm:animLvl val="lvl"/>
          <dgm:resizeHandles val="exact"/>
        </dgm:presLayoutVars>
      </dgm:prSet>
      <dgm:spPr/>
    </dgm:pt>
    <dgm:pt modelId="{878164A9-4D18-41E1-BA89-16DF7BCFA97C}" type="pres">
      <dgm:prSet presAssocID="{BE304F42-3E30-4C01-95A0-25E3E68C1F2A}" presName="composite" presStyleCnt="0"/>
      <dgm:spPr/>
    </dgm:pt>
    <dgm:pt modelId="{2690F3E8-223A-4579-B152-DF462ADC13F1}" type="pres">
      <dgm:prSet presAssocID="{BE304F42-3E30-4C01-95A0-25E3E68C1F2A}" presName="parTx" presStyleLbl="alignNode1" presStyleIdx="0" presStyleCnt="3">
        <dgm:presLayoutVars>
          <dgm:chMax val="0"/>
          <dgm:chPref val="0"/>
          <dgm:bulletEnabled val="1"/>
        </dgm:presLayoutVars>
      </dgm:prSet>
      <dgm:spPr/>
    </dgm:pt>
    <dgm:pt modelId="{94AE3A26-A318-4A53-AE00-E0ADE4678963}" type="pres">
      <dgm:prSet presAssocID="{BE304F42-3E30-4C01-95A0-25E3E68C1F2A}" presName="desTx" presStyleLbl="alignAccFollowNode1" presStyleIdx="0" presStyleCnt="3">
        <dgm:presLayoutVars>
          <dgm:bulletEnabled val="1"/>
        </dgm:presLayoutVars>
      </dgm:prSet>
      <dgm:spPr/>
    </dgm:pt>
    <dgm:pt modelId="{E00B936B-FB93-40F4-8EF4-A1789E40441F}" type="pres">
      <dgm:prSet presAssocID="{00BF8FD2-70E9-49E5-881A-9A8CC35CC66A}" presName="space" presStyleCnt="0"/>
      <dgm:spPr/>
    </dgm:pt>
    <dgm:pt modelId="{A97F568F-6394-4526-B541-FEA73B30ADA8}" type="pres">
      <dgm:prSet presAssocID="{25EF4BDF-6F12-4C6A-8ADF-F26A9FDC93F6}" presName="composite" presStyleCnt="0"/>
      <dgm:spPr/>
    </dgm:pt>
    <dgm:pt modelId="{15AD577E-AB51-4BDB-A8C0-D64D4889E47E}" type="pres">
      <dgm:prSet presAssocID="{25EF4BDF-6F12-4C6A-8ADF-F26A9FDC93F6}" presName="parTx" presStyleLbl="alignNode1" presStyleIdx="1" presStyleCnt="3">
        <dgm:presLayoutVars>
          <dgm:chMax val="0"/>
          <dgm:chPref val="0"/>
          <dgm:bulletEnabled val="1"/>
        </dgm:presLayoutVars>
      </dgm:prSet>
      <dgm:spPr/>
    </dgm:pt>
    <dgm:pt modelId="{25C833FF-EAD4-4D46-8727-9DB3CBF721F2}" type="pres">
      <dgm:prSet presAssocID="{25EF4BDF-6F12-4C6A-8ADF-F26A9FDC93F6}" presName="desTx" presStyleLbl="alignAccFollowNode1" presStyleIdx="1" presStyleCnt="3">
        <dgm:presLayoutVars>
          <dgm:bulletEnabled val="1"/>
        </dgm:presLayoutVars>
      </dgm:prSet>
      <dgm:spPr/>
    </dgm:pt>
    <dgm:pt modelId="{7AFE8C7B-971B-4A01-A6FD-D1913A689F3E}" type="pres">
      <dgm:prSet presAssocID="{E9E0B5C1-8689-4D5C-84F1-9F7660CAA11A}" presName="space" presStyleCnt="0"/>
      <dgm:spPr/>
    </dgm:pt>
    <dgm:pt modelId="{6687961D-E8FF-48C8-8D6A-9D58CCE128E6}" type="pres">
      <dgm:prSet presAssocID="{112969F2-C51C-468E-846B-14930D3856EC}" presName="composite" presStyleCnt="0"/>
      <dgm:spPr/>
    </dgm:pt>
    <dgm:pt modelId="{EE273D9F-9C6E-4E9B-8ED8-3160FBB075D7}" type="pres">
      <dgm:prSet presAssocID="{112969F2-C51C-468E-846B-14930D3856EC}" presName="parTx" presStyleLbl="alignNode1" presStyleIdx="2" presStyleCnt="3">
        <dgm:presLayoutVars>
          <dgm:chMax val="0"/>
          <dgm:chPref val="0"/>
          <dgm:bulletEnabled val="1"/>
        </dgm:presLayoutVars>
      </dgm:prSet>
      <dgm:spPr/>
    </dgm:pt>
    <dgm:pt modelId="{19A3F267-837D-40BC-97C5-F164F1A404E3}" type="pres">
      <dgm:prSet presAssocID="{112969F2-C51C-468E-846B-14930D3856EC}" presName="desTx" presStyleLbl="alignAccFollowNode1" presStyleIdx="2" presStyleCnt="3">
        <dgm:presLayoutVars>
          <dgm:bulletEnabled val="1"/>
        </dgm:presLayoutVars>
      </dgm:prSet>
      <dgm:spPr/>
    </dgm:pt>
  </dgm:ptLst>
  <dgm:cxnLst>
    <dgm:cxn modelId="{3E0FE90D-98B6-49F7-A1C4-CD392368A4EB}" type="presOf" srcId="{3ADAA3FF-FE6B-42A1-8FE4-9088008B7A33}" destId="{94AE3A26-A318-4A53-AE00-E0ADE4678963}" srcOrd="0" destOrd="0" presId="urn:microsoft.com/office/officeart/2005/8/layout/hList1"/>
    <dgm:cxn modelId="{5EAD6216-F5B3-46A2-8937-AF58A733EB1C}" srcId="{BE304F42-3E30-4C01-95A0-25E3E68C1F2A}" destId="{3ADAA3FF-FE6B-42A1-8FE4-9088008B7A33}" srcOrd="0" destOrd="0" parTransId="{A89AC1DD-1597-445B-9729-D05F7E24A8D5}" sibTransId="{8C4E53E8-1E3A-4A08-93D4-BEB148A98ACA}"/>
    <dgm:cxn modelId="{7A51DC17-FF21-47DE-B258-2899025960F4}" type="presOf" srcId="{3AAB32D3-9BB6-4400-8805-65963D3A0EFB}" destId="{25C833FF-EAD4-4D46-8727-9DB3CBF721F2}" srcOrd="0" destOrd="0" presId="urn:microsoft.com/office/officeart/2005/8/layout/hList1"/>
    <dgm:cxn modelId="{850DDD25-3CBE-409C-A5FD-F8EF454F4FC5}" type="presOf" srcId="{CD716CF2-1428-41DC-9934-98C6DE2F5911}" destId="{94AE3A26-A318-4A53-AE00-E0ADE4678963}" srcOrd="0" destOrd="1" presId="urn:microsoft.com/office/officeart/2005/8/layout/hList1"/>
    <dgm:cxn modelId="{1A655F29-6903-403A-9ED7-49381A5CDFFC}" srcId="{25EF4BDF-6F12-4C6A-8ADF-F26A9FDC93F6}" destId="{C87AA15D-A38A-46D5-9402-24489EC96B44}" srcOrd="1" destOrd="0" parTransId="{53E3BE5D-76A7-493D-99FB-D3AF074DEF33}" sibTransId="{237AF582-E14B-4E6C-B0C6-989A1182C664}"/>
    <dgm:cxn modelId="{FC57012B-E19C-45AD-9EFB-BF400117D2B2}" srcId="{BE304F42-3E30-4C01-95A0-25E3E68C1F2A}" destId="{CD716CF2-1428-41DC-9934-98C6DE2F5911}" srcOrd="1" destOrd="0" parTransId="{7C8F0F2C-671F-48ED-B953-664CCF2B1948}" sibTransId="{F225034D-32CC-460D-9D11-84780A5F75BA}"/>
    <dgm:cxn modelId="{C9F2402B-F3E6-416A-9A81-0DAB84F97F4B}" type="presOf" srcId="{25EF4BDF-6F12-4C6A-8ADF-F26A9FDC93F6}" destId="{15AD577E-AB51-4BDB-A8C0-D64D4889E47E}" srcOrd="0" destOrd="0" presId="urn:microsoft.com/office/officeart/2005/8/layout/hList1"/>
    <dgm:cxn modelId="{85B22640-0DBB-42F9-9A07-C9F60617E0D4}" srcId="{25EF4BDF-6F12-4C6A-8ADF-F26A9FDC93F6}" destId="{2C13B162-BDB8-4203-BF0E-AF19498FD739}" srcOrd="2" destOrd="0" parTransId="{E511031F-F4AB-4152-92D2-D51B12C5D138}" sibTransId="{420F2BB8-7A56-4D24-BED3-B329C3A71FC3}"/>
    <dgm:cxn modelId="{1277DB40-0BB7-4B6E-8AD8-5EBAD9FBD476}" type="presOf" srcId="{C87AA15D-A38A-46D5-9402-24489EC96B44}" destId="{25C833FF-EAD4-4D46-8727-9DB3CBF721F2}" srcOrd="0" destOrd="1" presId="urn:microsoft.com/office/officeart/2005/8/layout/hList1"/>
    <dgm:cxn modelId="{B8EE355D-C27A-4DF9-90B0-0C6BA05FB04A}" type="presOf" srcId="{B62A214C-36E6-4714-B1D8-163A25B935E8}" destId="{0CBD4E4A-AD4A-4AB8-B763-FDE6A7FA6C92}" srcOrd="0" destOrd="0" presId="urn:microsoft.com/office/officeart/2005/8/layout/hList1"/>
    <dgm:cxn modelId="{30FD9F43-C7E0-4365-AA60-ED52373287CC}" type="presOf" srcId="{112969F2-C51C-468E-846B-14930D3856EC}" destId="{EE273D9F-9C6E-4E9B-8ED8-3160FBB075D7}" srcOrd="0" destOrd="0" presId="urn:microsoft.com/office/officeart/2005/8/layout/hList1"/>
    <dgm:cxn modelId="{D349256A-1647-4744-9E58-23598019AE26}" type="presOf" srcId="{BE304F42-3E30-4C01-95A0-25E3E68C1F2A}" destId="{2690F3E8-223A-4579-B152-DF462ADC13F1}" srcOrd="0" destOrd="0" presId="urn:microsoft.com/office/officeart/2005/8/layout/hList1"/>
    <dgm:cxn modelId="{638F2ED1-C915-4710-BD60-248E5A6E9A9B}" srcId="{25EF4BDF-6F12-4C6A-8ADF-F26A9FDC93F6}" destId="{3AAB32D3-9BB6-4400-8805-65963D3A0EFB}" srcOrd="0" destOrd="0" parTransId="{7165865E-1C35-48AD-8A04-F1ECF51F4AF8}" sibTransId="{3E7177FE-EB18-4AA6-A3BA-0C262A459354}"/>
    <dgm:cxn modelId="{8E3A97D9-3DA5-4E05-9970-D93B111BC269}" type="presOf" srcId="{2C13B162-BDB8-4203-BF0E-AF19498FD739}" destId="{25C833FF-EAD4-4D46-8727-9DB3CBF721F2}" srcOrd="0" destOrd="2" presId="urn:microsoft.com/office/officeart/2005/8/layout/hList1"/>
    <dgm:cxn modelId="{AFB1FED9-25ED-47D5-9933-B14EC8A6A7A3}" srcId="{B62A214C-36E6-4714-B1D8-163A25B935E8}" destId="{25EF4BDF-6F12-4C6A-8ADF-F26A9FDC93F6}" srcOrd="1" destOrd="0" parTransId="{943AA8D3-BBD9-4EFB-980C-750E41605165}" sibTransId="{E9E0B5C1-8689-4D5C-84F1-9F7660CAA11A}"/>
    <dgm:cxn modelId="{BFCBC7E8-B856-41B6-B56B-17510AE0D2D4}" srcId="{B62A214C-36E6-4714-B1D8-163A25B935E8}" destId="{112969F2-C51C-468E-846B-14930D3856EC}" srcOrd="2" destOrd="0" parTransId="{2B66996C-B541-46F0-BFD6-C59F0903EE8B}" sibTransId="{E32145CE-6AD0-4DC6-820E-5437EF0D9FEB}"/>
    <dgm:cxn modelId="{4A0856F7-3552-4872-8F0F-F1534686DA15}" srcId="{B62A214C-36E6-4714-B1D8-163A25B935E8}" destId="{BE304F42-3E30-4C01-95A0-25E3E68C1F2A}" srcOrd="0" destOrd="0" parTransId="{B722B802-AF07-4306-AC40-D05E161A3785}" sibTransId="{00BF8FD2-70E9-49E5-881A-9A8CC35CC66A}"/>
    <dgm:cxn modelId="{ADCA2D0E-9D3C-487D-A3BD-85DA9EFF42FD}" type="presParOf" srcId="{0CBD4E4A-AD4A-4AB8-B763-FDE6A7FA6C92}" destId="{878164A9-4D18-41E1-BA89-16DF7BCFA97C}" srcOrd="0" destOrd="0" presId="urn:microsoft.com/office/officeart/2005/8/layout/hList1"/>
    <dgm:cxn modelId="{EA6801CC-6130-4AE5-A47E-37286B463297}" type="presParOf" srcId="{878164A9-4D18-41E1-BA89-16DF7BCFA97C}" destId="{2690F3E8-223A-4579-B152-DF462ADC13F1}" srcOrd="0" destOrd="0" presId="urn:microsoft.com/office/officeart/2005/8/layout/hList1"/>
    <dgm:cxn modelId="{B8D484F4-7618-43B6-ABCA-59583B34C0B4}" type="presParOf" srcId="{878164A9-4D18-41E1-BA89-16DF7BCFA97C}" destId="{94AE3A26-A318-4A53-AE00-E0ADE4678963}" srcOrd="1" destOrd="0" presId="urn:microsoft.com/office/officeart/2005/8/layout/hList1"/>
    <dgm:cxn modelId="{20A8AC98-222C-450E-9FC9-EB321E4135D4}" type="presParOf" srcId="{0CBD4E4A-AD4A-4AB8-B763-FDE6A7FA6C92}" destId="{E00B936B-FB93-40F4-8EF4-A1789E40441F}" srcOrd="1" destOrd="0" presId="urn:microsoft.com/office/officeart/2005/8/layout/hList1"/>
    <dgm:cxn modelId="{8189092C-02EE-476A-B3B1-B58D5BE34C85}" type="presParOf" srcId="{0CBD4E4A-AD4A-4AB8-B763-FDE6A7FA6C92}" destId="{A97F568F-6394-4526-B541-FEA73B30ADA8}" srcOrd="2" destOrd="0" presId="urn:microsoft.com/office/officeart/2005/8/layout/hList1"/>
    <dgm:cxn modelId="{4CFE5958-B54E-4114-976D-6E737C4693FF}" type="presParOf" srcId="{A97F568F-6394-4526-B541-FEA73B30ADA8}" destId="{15AD577E-AB51-4BDB-A8C0-D64D4889E47E}" srcOrd="0" destOrd="0" presId="urn:microsoft.com/office/officeart/2005/8/layout/hList1"/>
    <dgm:cxn modelId="{BE8E8E8E-8EA1-4FA0-9D81-CA7C7BD5F5B1}" type="presParOf" srcId="{A97F568F-6394-4526-B541-FEA73B30ADA8}" destId="{25C833FF-EAD4-4D46-8727-9DB3CBF721F2}" srcOrd="1" destOrd="0" presId="urn:microsoft.com/office/officeart/2005/8/layout/hList1"/>
    <dgm:cxn modelId="{886AF923-D79C-4DD5-AF27-D6AADA694841}" type="presParOf" srcId="{0CBD4E4A-AD4A-4AB8-B763-FDE6A7FA6C92}" destId="{7AFE8C7B-971B-4A01-A6FD-D1913A689F3E}" srcOrd="3" destOrd="0" presId="urn:microsoft.com/office/officeart/2005/8/layout/hList1"/>
    <dgm:cxn modelId="{B936523C-E4B7-401F-9CC3-2C3CDA27C0A9}" type="presParOf" srcId="{0CBD4E4A-AD4A-4AB8-B763-FDE6A7FA6C92}" destId="{6687961D-E8FF-48C8-8D6A-9D58CCE128E6}" srcOrd="4" destOrd="0" presId="urn:microsoft.com/office/officeart/2005/8/layout/hList1"/>
    <dgm:cxn modelId="{D689E3FF-0D98-455D-8A02-6A3A8EDC3DE3}" type="presParOf" srcId="{6687961D-E8FF-48C8-8D6A-9D58CCE128E6}" destId="{EE273D9F-9C6E-4E9B-8ED8-3160FBB075D7}" srcOrd="0" destOrd="0" presId="urn:microsoft.com/office/officeart/2005/8/layout/hList1"/>
    <dgm:cxn modelId="{82549FCB-E2C3-4B66-A8DD-F33D6D517F54}" type="presParOf" srcId="{6687961D-E8FF-48C8-8D6A-9D58CCE128E6}" destId="{19A3F267-837D-40BC-97C5-F164F1A404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CFC628-1974-492D-B35A-B4684796A018}" type="doc">
      <dgm:prSet loTypeId="urn:microsoft.com/office/officeart/2005/8/layout/vList2" loCatId="list" qsTypeId="urn:microsoft.com/office/officeart/2005/8/quickstyle/simple1" qsCatId="simple" csTypeId="urn:microsoft.com/office/officeart/2005/8/colors/accent6_2" csCatId="accent6"/>
      <dgm:spPr/>
      <dgm:t>
        <a:bodyPr/>
        <a:lstStyle/>
        <a:p>
          <a:endParaRPr lang="en-US"/>
        </a:p>
      </dgm:t>
    </dgm:pt>
    <dgm:pt modelId="{F3FE1357-7B16-4E0A-9334-02C72E8F8CCB}">
      <dgm:prSet/>
      <dgm:spPr/>
      <dgm:t>
        <a:bodyPr/>
        <a:lstStyle/>
        <a:p>
          <a:r>
            <a:rPr lang="id-ID" dirty="0"/>
            <a:t>The </a:t>
          </a:r>
          <a:r>
            <a:rPr lang="en-US" dirty="0"/>
            <a:t>most important</a:t>
          </a:r>
          <a:r>
            <a:rPr lang="id-ID" dirty="0"/>
            <a:t> contribution of Blau &amp; Duncan research is </a:t>
          </a:r>
          <a:r>
            <a:rPr lang="en-US" dirty="0"/>
            <a:t>the introduction of indirect effects (path) models into sociology (Duncan &amp; Hodge 1963, Duncan1966b) led to the formulation of the </a:t>
          </a:r>
          <a:r>
            <a:rPr lang="en-US" dirty="0" err="1"/>
            <a:t>Blau</a:t>
          </a:r>
          <a:r>
            <a:rPr lang="en-US" dirty="0"/>
            <a:t> &amp; Duncan (1967:Ch. 5) status attainment model, which made it possible to assess the relative importance of education and family background for status attainment</a:t>
          </a:r>
          <a:r>
            <a:rPr lang="id-ID" dirty="0"/>
            <a:t> (Ganzeboom, et.al, 1991).</a:t>
          </a:r>
          <a:endParaRPr lang="en-US" dirty="0"/>
        </a:p>
      </dgm:t>
    </dgm:pt>
    <dgm:pt modelId="{2007C358-D886-4964-ACA5-E4F2B32BDEE9}" type="parTrans" cxnId="{7FC287ED-BC52-44F8-A20A-7DB39725A0D5}">
      <dgm:prSet/>
      <dgm:spPr/>
      <dgm:t>
        <a:bodyPr/>
        <a:lstStyle/>
        <a:p>
          <a:endParaRPr lang="en-US"/>
        </a:p>
      </dgm:t>
    </dgm:pt>
    <dgm:pt modelId="{79D9E003-E99E-4E4B-8DBD-564801A3FBAD}" type="sibTrans" cxnId="{7FC287ED-BC52-44F8-A20A-7DB39725A0D5}">
      <dgm:prSet/>
      <dgm:spPr/>
      <dgm:t>
        <a:bodyPr/>
        <a:lstStyle/>
        <a:p>
          <a:endParaRPr lang="en-US"/>
        </a:p>
      </dgm:t>
    </dgm:pt>
    <dgm:pt modelId="{C0F78C26-DD84-4DC8-9815-148C627D10FF}">
      <dgm:prSet/>
      <dgm:spPr/>
      <dgm:t>
        <a:bodyPr/>
        <a:lstStyle/>
        <a:p>
          <a:r>
            <a:rPr lang="id-ID" dirty="0"/>
            <a:t>Atau menggunakan teknik </a:t>
          </a:r>
          <a:r>
            <a:rPr lang="id-ID" i="1" dirty="0"/>
            <a:t>path analysis</a:t>
          </a:r>
          <a:r>
            <a:rPr lang="id-ID" dirty="0"/>
            <a:t> sebagai prosedur untuk memberikan interpretasi kuantitatif terhadap hubungan kausal yang diasumsikan bekerja dalam masyarakat tertentu</a:t>
          </a:r>
          <a:endParaRPr lang="en-US" dirty="0"/>
        </a:p>
      </dgm:t>
    </dgm:pt>
    <dgm:pt modelId="{54E309EC-DAAC-4A69-A84F-06D0B3181819}" type="parTrans" cxnId="{0FA445AD-FCB3-4A04-9F97-0A133CCEE903}">
      <dgm:prSet/>
      <dgm:spPr/>
      <dgm:t>
        <a:bodyPr/>
        <a:lstStyle/>
        <a:p>
          <a:endParaRPr lang="en-US"/>
        </a:p>
      </dgm:t>
    </dgm:pt>
    <dgm:pt modelId="{CC3817B6-27DC-42ED-9876-335F8945802C}" type="sibTrans" cxnId="{0FA445AD-FCB3-4A04-9F97-0A133CCEE903}">
      <dgm:prSet/>
      <dgm:spPr/>
      <dgm:t>
        <a:bodyPr/>
        <a:lstStyle/>
        <a:p>
          <a:endParaRPr lang="en-US"/>
        </a:p>
      </dgm:t>
    </dgm:pt>
    <dgm:pt modelId="{AA3329EB-9B41-4F3D-BA89-52EB705198A0}" type="pres">
      <dgm:prSet presAssocID="{32CFC628-1974-492D-B35A-B4684796A018}" presName="linear" presStyleCnt="0">
        <dgm:presLayoutVars>
          <dgm:animLvl val="lvl"/>
          <dgm:resizeHandles val="exact"/>
        </dgm:presLayoutVars>
      </dgm:prSet>
      <dgm:spPr/>
    </dgm:pt>
    <dgm:pt modelId="{E2E1FB56-817F-4FC3-945C-3B1DB246057A}" type="pres">
      <dgm:prSet presAssocID="{F3FE1357-7B16-4E0A-9334-02C72E8F8CCB}" presName="parentText" presStyleLbl="node1" presStyleIdx="0" presStyleCnt="2">
        <dgm:presLayoutVars>
          <dgm:chMax val="0"/>
          <dgm:bulletEnabled val="1"/>
        </dgm:presLayoutVars>
      </dgm:prSet>
      <dgm:spPr/>
    </dgm:pt>
    <dgm:pt modelId="{F307E85E-41DC-4AEF-A838-8C29D7B869C5}" type="pres">
      <dgm:prSet presAssocID="{79D9E003-E99E-4E4B-8DBD-564801A3FBAD}" presName="spacer" presStyleCnt="0"/>
      <dgm:spPr/>
    </dgm:pt>
    <dgm:pt modelId="{F47CA78E-EEA0-4A2A-9471-EE54C643E5B4}" type="pres">
      <dgm:prSet presAssocID="{C0F78C26-DD84-4DC8-9815-148C627D10FF}" presName="parentText" presStyleLbl="node1" presStyleIdx="1" presStyleCnt="2">
        <dgm:presLayoutVars>
          <dgm:chMax val="0"/>
          <dgm:bulletEnabled val="1"/>
        </dgm:presLayoutVars>
      </dgm:prSet>
      <dgm:spPr/>
    </dgm:pt>
  </dgm:ptLst>
  <dgm:cxnLst>
    <dgm:cxn modelId="{27E0B937-613C-4502-B199-4BE476235166}" type="presOf" srcId="{C0F78C26-DD84-4DC8-9815-148C627D10FF}" destId="{F47CA78E-EEA0-4A2A-9471-EE54C643E5B4}" srcOrd="0" destOrd="0" presId="urn:microsoft.com/office/officeart/2005/8/layout/vList2"/>
    <dgm:cxn modelId="{0FA445AD-FCB3-4A04-9F97-0A133CCEE903}" srcId="{32CFC628-1974-492D-B35A-B4684796A018}" destId="{C0F78C26-DD84-4DC8-9815-148C627D10FF}" srcOrd="1" destOrd="0" parTransId="{54E309EC-DAAC-4A69-A84F-06D0B3181819}" sibTransId="{CC3817B6-27DC-42ED-9876-335F8945802C}"/>
    <dgm:cxn modelId="{E45618BF-680D-4F89-A253-69732C331F02}" type="presOf" srcId="{F3FE1357-7B16-4E0A-9334-02C72E8F8CCB}" destId="{E2E1FB56-817F-4FC3-945C-3B1DB246057A}" srcOrd="0" destOrd="0" presId="urn:microsoft.com/office/officeart/2005/8/layout/vList2"/>
    <dgm:cxn modelId="{7FC287ED-BC52-44F8-A20A-7DB39725A0D5}" srcId="{32CFC628-1974-492D-B35A-B4684796A018}" destId="{F3FE1357-7B16-4E0A-9334-02C72E8F8CCB}" srcOrd="0" destOrd="0" parTransId="{2007C358-D886-4964-ACA5-E4F2B32BDEE9}" sibTransId="{79D9E003-E99E-4E4B-8DBD-564801A3FBAD}"/>
    <dgm:cxn modelId="{A64893F5-B050-4424-8AF6-38F1D21FC0D7}" type="presOf" srcId="{32CFC628-1974-492D-B35A-B4684796A018}" destId="{AA3329EB-9B41-4F3D-BA89-52EB705198A0}" srcOrd="0" destOrd="0" presId="urn:microsoft.com/office/officeart/2005/8/layout/vList2"/>
    <dgm:cxn modelId="{61B0E1DF-AD17-45F1-9964-88CB20516480}" type="presParOf" srcId="{AA3329EB-9B41-4F3D-BA89-52EB705198A0}" destId="{E2E1FB56-817F-4FC3-945C-3B1DB246057A}" srcOrd="0" destOrd="0" presId="urn:microsoft.com/office/officeart/2005/8/layout/vList2"/>
    <dgm:cxn modelId="{32E0226D-B31A-40FA-94AC-DF2C4E476F34}" type="presParOf" srcId="{AA3329EB-9B41-4F3D-BA89-52EB705198A0}" destId="{F307E85E-41DC-4AEF-A838-8C29D7B869C5}" srcOrd="1" destOrd="0" presId="urn:microsoft.com/office/officeart/2005/8/layout/vList2"/>
    <dgm:cxn modelId="{4732244A-A34B-4A12-AACF-7849D73C9213}" type="presParOf" srcId="{AA3329EB-9B41-4F3D-BA89-52EB705198A0}" destId="{F47CA78E-EEA0-4A2A-9471-EE54C643E5B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F62181-B38B-4090-826C-D54E1D7AAC73}" type="doc">
      <dgm:prSet loTypeId="urn:microsoft.com/office/officeart/2005/8/layout/process4" loCatId="process" qsTypeId="urn:microsoft.com/office/officeart/2005/8/quickstyle/simple1" qsCatId="simple" csTypeId="urn:microsoft.com/office/officeart/2005/8/colors/accent2_2" csCatId="accent2"/>
      <dgm:spPr/>
      <dgm:t>
        <a:bodyPr/>
        <a:lstStyle/>
        <a:p>
          <a:endParaRPr lang="en-US"/>
        </a:p>
      </dgm:t>
    </dgm:pt>
    <dgm:pt modelId="{B42AC66C-C948-4BE2-AD1E-4BAE81A29AB8}">
      <dgm:prSet/>
      <dgm:spPr/>
      <dgm:t>
        <a:bodyPr/>
        <a:lstStyle/>
        <a:p>
          <a:r>
            <a:rPr lang="id-ID" dirty="0"/>
            <a:t>Menelusuri saling ketergantungan antara </a:t>
          </a:r>
          <a:r>
            <a:rPr lang="id-ID" i="1" dirty="0"/>
            <a:t>social origin (</a:t>
          </a:r>
          <a:r>
            <a:rPr lang="id-ID" dirty="0"/>
            <a:t>pekerjaan ayah dan pendidikan ayah), awal karier, dan pendidikan, dan menguji pengaruh langsung dan tidak langsungnya terhadap pencapaian dalam pekerjaan.</a:t>
          </a:r>
          <a:endParaRPr lang="en-US" dirty="0"/>
        </a:p>
      </dgm:t>
    </dgm:pt>
    <dgm:pt modelId="{213B8B6D-C2F2-42A8-848A-ED6DB9E0681D}" type="parTrans" cxnId="{D3A25CE2-9B83-4071-8644-37D8A42B9DE0}">
      <dgm:prSet/>
      <dgm:spPr/>
      <dgm:t>
        <a:bodyPr/>
        <a:lstStyle/>
        <a:p>
          <a:endParaRPr lang="en-US"/>
        </a:p>
      </dgm:t>
    </dgm:pt>
    <dgm:pt modelId="{9358263C-FFA4-4824-B519-110016B05153}" type="sibTrans" cxnId="{D3A25CE2-9B83-4071-8644-37D8A42B9DE0}">
      <dgm:prSet/>
      <dgm:spPr/>
      <dgm:t>
        <a:bodyPr/>
        <a:lstStyle/>
        <a:p>
          <a:endParaRPr lang="en-US"/>
        </a:p>
      </dgm:t>
    </dgm:pt>
    <dgm:pt modelId="{85C0E2D1-CD55-4E4D-94F0-EE9FC3DE64FF}">
      <dgm:prSet/>
      <dgm:spPr/>
      <dgm:t>
        <a:bodyPr/>
        <a:lstStyle/>
        <a:p>
          <a:r>
            <a:rPr lang="id-ID"/>
            <a:t>T</a:t>
          </a:r>
          <a:r>
            <a:rPr lang="en-US"/>
            <a:t>he Blau-Duncan model was made up of only five predictors. These included</a:t>
          </a:r>
          <a:r>
            <a:rPr lang="id-ID"/>
            <a:t>:</a:t>
          </a:r>
          <a:endParaRPr lang="en-US"/>
        </a:p>
      </dgm:t>
    </dgm:pt>
    <dgm:pt modelId="{F8A35650-1635-4A74-B2B6-CB6A72080814}" type="parTrans" cxnId="{3578E54D-9378-455D-8A94-C6EAA9E490A8}">
      <dgm:prSet/>
      <dgm:spPr/>
      <dgm:t>
        <a:bodyPr/>
        <a:lstStyle/>
        <a:p>
          <a:endParaRPr lang="en-US"/>
        </a:p>
      </dgm:t>
    </dgm:pt>
    <dgm:pt modelId="{44182604-4FF0-4349-B229-044EEC1C9E9D}" type="sibTrans" cxnId="{3578E54D-9378-455D-8A94-C6EAA9E490A8}">
      <dgm:prSet/>
      <dgm:spPr/>
      <dgm:t>
        <a:bodyPr/>
        <a:lstStyle/>
        <a:p>
          <a:endParaRPr lang="en-US"/>
        </a:p>
      </dgm:t>
    </dgm:pt>
    <dgm:pt modelId="{18929239-4419-4BA8-B48B-343156274C4A}">
      <dgm:prSet/>
      <dgm:spPr/>
      <dgm:t>
        <a:bodyPr/>
        <a:lstStyle/>
        <a:p>
          <a:r>
            <a:rPr lang="en-US"/>
            <a:t>father's education </a:t>
          </a:r>
        </a:p>
      </dgm:t>
    </dgm:pt>
    <dgm:pt modelId="{CDF65960-023B-4DCD-B4CF-BB467D819560}" type="parTrans" cxnId="{3F9035D6-0863-4BC5-AE92-F6BE7F4A6282}">
      <dgm:prSet/>
      <dgm:spPr/>
      <dgm:t>
        <a:bodyPr/>
        <a:lstStyle/>
        <a:p>
          <a:endParaRPr lang="en-US"/>
        </a:p>
      </dgm:t>
    </dgm:pt>
    <dgm:pt modelId="{3BC741E7-DD9E-4C95-97A5-F1BE284B81B1}" type="sibTrans" cxnId="{3F9035D6-0863-4BC5-AE92-F6BE7F4A6282}">
      <dgm:prSet/>
      <dgm:spPr/>
      <dgm:t>
        <a:bodyPr/>
        <a:lstStyle/>
        <a:p>
          <a:endParaRPr lang="en-US"/>
        </a:p>
      </dgm:t>
    </dgm:pt>
    <dgm:pt modelId="{9FA45FA0-E2FB-4A38-9554-BC3487E9C6F5}">
      <dgm:prSet/>
      <dgm:spPr/>
      <dgm:t>
        <a:bodyPr/>
        <a:lstStyle/>
        <a:p>
          <a:r>
            <a:rPr lang="id-ID"/>
            <a:t>father’s </a:t>
          </a:r>
          <a:r>
            <a:rPr lang="en-US"/>
            <a:t>occupation</a:t>
          </a:r>
        </a:p>
      </dgm:t>
    </dgm:pt>
    <dgm:pt modelId="{6AAA70CF-DFD1-43AE-8273-6365DF0A0C88}" type="parTrans" cxnId="{2C0512D9-E34A-463D-A632-3B7FEB638BFB}">
      <dgm:prSet/>
      <dgm:spPr/>
      <dgm:t>
        <a:bodyPr/>
        <a:lstStyle/>
        <a:p>
          <a:endParaRPr lang="en-US"/>
        </a:p>
      </dgm:t>
    </dgm:pt>
    <dgm:pt modelId="{122B2BCD-DC8E-4874-B4CE-4E36BD1ECE8F}" type="sibTrans" cxnId="{2C0512D9-E34A-463D-A632-3B7FEB638BFB}">
      <dgm:prSet/>
      <dgm:spPr/>
      <dgm:t>
        <a:bodyPr/>
        <a:lstStyle/>
        <a:p>
          <a:endParaRPr lang="en-US"/>
        </a:p>
      </dgm:t>
    </dgm:pt>
    <dgm:pt modelId="{C9687CD2-460A-4599-95E1-E0700D4D6A59}">
      <dgm:prSet/>
      <dgm:spPr/>
      <dgm:t>
        <a:bodyPr/>
        <a:lstStyle/>
        <a:p>
          <a:r>
            <a:rPr lang="en-US"/>
            <a:t>individual's education </a:t>
          </a:r>
        </a:p>
      </dgm:t>
    </dgm:pt>
    <dgm:pt modelId="{5FC8AE0F-CAD2-4B9C-B7E9-E2F7C22BF8DE}" type="parTrans" cxnId="{FDC4D612-568D-4DD3-8D90-FB4D1B614436}">
      <dgm:prSet/>
      <dgm:spPr/>
      <dgm:t>
        <a:bodyPr/>
        <a:lstStyle/>
        <a:p>
          <a:endParaRPr lang="en-US"/>
        </a:p>
      </dgm:t>
    </dgm:pt>
    <dgm:pt modelId="{13CB70CB-01DE-4DD6-A1B3-EC674F47FE1E}" type="sibTrans" cxnId="{FDC4D612-568D-4DD3-8D90-FB4D1B614436}">
      <dgm:prSet/>
      <dgm:spPr/>
      <dgm:t>
        <a:bodyPr/>
        <a:lstStyle/>
        <a:p>
          <a:endParaRPr lang="en-US"/>
        </a:p>
      </dgm:t>
    </dgm:pt>
    <dgm:pt modelId="{847C5955-C5A8-4C5A-A576-D9E58C2D677C}">
      <dgm:prSet/>
      <dgm:spPr/>
      <dgm:t>
        <a:bodyPr/>
        <a:lstStyle/>
        <a:p>
          <a:r>
            <a:rPr lang="id-ID"/>
            <a:t>individual’s </a:t>
          </a:r>
          <a:r>
            <a:rPr lang="en-US"/>
            <a:t>first job</a:t>
          </a:r>
        </a:p>
      </dgm:t>
    </dgm:pt>
    <dgm:pt modelId="{C0F19C5E-42CB-4A65-ABF0-E6C54FC4F168}" type="parTrans" cxnId="{BDABB90F-1D71-4CEC-931E-0E1B9A0D2DBC}">
      <dgm:prSet/>
      <dgm:spPr/>
      <dgm:t>
        <a:bodyPr/>
        <a:lstStyle/>
        <a:p>
          <a:endParaRPr lang="en-US"/>
        </a:p>
      </dgm:t>
    </dgm:pt>
    <dgm:pt modelId="{0F403DE9-6D50-43B8-BA7F-8BD8DD9730A7}" type="sibTrans" cxnId="{BDABB90F-1D71-4CEC-931E-0E1B9A0D2DBC}">
      <dgm:prSet/>
      <dgm:spPr/>
      <dgm:t>
        <a:bodyPr/>
        <a:lstStyle/>
        <a:p>
          <a:endParaRPr lang="en-US"/>
        </a:p>
      </dgm:t>
    </dgm:pt>
    <dgm:pt modelId="{FCFF3E92-5EBB-4E55-A7A1-2FCB8A27C76B}">
      <dgm:prSet/>
      <dgm:spPr/>
      <dgm:t>
        <a:bodyPr/>
        <a:lstStyle/>
        <a:p>
          <a:r>
            <a:rPr lang="en-US"/>
            <a:t>individual's jo</a:t>
          </a:r>
          <a:r>
            <a:rPr lang="id-ID"/>
            <a:t>b (when research conducted)</a:t>
          </a:r>
          <a:endParaRPr lang="en-US"/>
        </a:p>
      </dgm:t>
    </dgm:pt>
    <dgm:pt modelId="{D4619E43-C5C6-45FF-B2DD-18BB863EC02F}" type="parTrans" cxnId="{092547A6-D21D-4113-BF1A-C902247F0528}">
      <dgm:prSet/>
      <dgm:spPr/>
      <dgm:t>
        <a:bodyPr/>
        <a:lstStyle/>
        <a:p>
          <a:endParaRPr lang="en-US"/>
        </a:p>
      </dgm:t>
    </dgm:pt>
    <dgm:pt modelId="{574CEC79-A959-43C0-8179-299A74140C5D}" type="sibTrans" cxnId="{092547A6-D21D-4113-BF1A-C902247F0528}">
      <dgm:prSet/>
      <dgm:spPr/>
      <dgm:t>
        <a:bodyPr/>
        <a:lstStyle/>
        <a:p>
          <a:endParaRPr lang="en-US"/>
        </a:p>
      </dgm:t>
    </dgm:pt>
    <dgm:pt modelId="{899249D2-67F7-4DE2-956F-FB53D279F46F}" type="pres">
      <dgm:prSet presAssocID="{B0F62181-B38B-4090-826C-D54E1D7AAC73}" presName="Name0" presStyleCnt="0">
        <dgm:presLayoutVars>
          <dgm:dir/>
          <dgm:animLvl val="lvl"/>
          <dgm:resizeHandles val="exact"/>
        </dgm:presLayoutVars>
      </dgm:prSet>
      <dgm:spPr/>
    </dgm:pt>
    <dgm:pt modelId="{C4BC1D6A-A2F1-4420-8C4C-59BB6E86F572}" type="pres">
      <dgm:prSet presAssocID="{85C0E2D1-CD55-4E4D-94F0-EE9FC3DE64FF}" presName="boxAndChildren" presStyleCnt="0"/>
      <dgm:spPr/>
    </dgm:pt>
    <dgm:pt modelId="{C315EB7B-3EF1-45B1-A762-4D2FACFED772}" type="pres">
      <dgm:prSet presAssocID="{85C0E2D1-CD55-4E4D-94F0-EE9FC3DE64FF}" presName="parentTextBox" presStyleLbl="node1" presStyleIdx="0" presStyleCnt="2"/>
      <dgm:spPr/>
    </dgm:pt>
    <dgm:pt modelId="{3ECFFD38-9969-40CB-8D6F-CBA9FA9FF08D}" type="pres">
      <dgm:prSet presAssocID="{85C0E2D1-CD55-4E4D-94F0-EE9FC3DE64FF}" presName="entireBox" presStyleLbl="node1" presStyleIdx="0" presStyleCnt="2"/>
      <dgm:spPr/>
    </dgm:pt>
    <dgm:pt modelId="{E67B19FC-F761-45BC-BF6E-C2176364BC99}" type="pres">
      <dgm:prSet presAssocID="{85C0E2D1-CD55-4E4D-94F0-EE9FC3DE64FF}" presName="descendantBox" presStyleCnt="0"/>
      <dgm:spPr/>
    </dgm:pt>
    <dgm:pt modelId="{73B14F90-B042-45EF-9CC7-95ECB16E18DF}" type="pres">
      <dgm:prSet presAssocID="{18929239-4419-4BA8-B48B-343156274C4A}" presName="childTextBox" presStyleLbl="fgAccFollowNode1" presStyleIdx="0" presStyleCnt="5">
        <dgm:presLayoutVars>
          <dgm:bulletEnabled val="1"/>
        </dgm:presLayoutVars>
      </dgm:prSet>
      <dgm:spPr/>
    </dgm:pt>
    <dgm:pt modelId="{AB3EC019-95A2-4457-851A-8475D643FA45}" type="pres">
      <dgm:prSet presAssocID="{9FA45FA0-E2FB-4A38-9554-BC3487E9C6F5}" presName="childTextBox" presStyleLbl="fgAccFollowNode1" presStyleIdx="1" presStyleCnt="5">
        <dgm:presLayoutVars>
          <dgm:bulletEnabled val="1"/>
        </dgm:presLayoutVars>
      </dgm:prSet>
      <dgm:spPr/>
    </dgm:pt>
    <dgm:pt modelId="{07DCCEB3-FFB3-4781-94C5-3C32148B2EDC}" type="pres">
      <dgm:prSet presAssocID="{C9687CD2-460A-4599-95E1-E0700D4D6A59}" presName="childTextBox" presStyleLbl="fgAccFollowNode1" presStyleIdx="2" presStyleCnt="5">
        <dgm:presLayoutVars>
          <dgm:bulletEnabled val="1"/>
        </dgm:presLayoutVars>
      </dgm:prSet>
      <dgm:spPr/>
    </dgm:pt>
    <dgm:pt modelId="{62DD0E8D-0F57-428A-B0E2-CF7FF243A08B}" type="pres">
      <dgm:prSet presAssocID="{847C5955-C5A8-4C5A-A576-D9E58C2D677C}" presName="childTextBox" presStyleLbl="fgAccFollowNode1" presStyleIdx="3" presStyleCnt="5">
        <dgm:presLayoutVars>
          <dgm:bulletEnabled val="1"/>
        </dgm:presLayoutVars>
      </dgm:prSet>
      <dgm:spPr/>
    </dgm:pt>
    <dgm:pt modelId="{8829662C-C6F7-487E-870C-8CD226E8DAE5}" type="pres">
      <dgm:prSet presAssocID="{FCFF3E92-5EBB-4E55-A7A1-2FCB8A27C76B}" presName="childTextBox" presStyleLbl="fgAccFollowNode1" presStyleIdx="4" presStyleCnt="5">
        <dgm:presLayoutVars>
          <dgm:bulletEnabled val="1"/>
        </dgm:presLayoutVars>
      </dgm:prSet>
      <dgm:spPr/>
    </dgm:pt>
    <dgm:pt modelId="{25FC8FFE-A7F3-4347-B276-934BB4314DEF}" type="pres">
      <dgm:prSet presAssocID="{9358263C-FFA4-4824-B519-110016B05153}" presName="sp" presStyleCnt="0"/>
      <dgm:spPr/>
    </dgm:pt>
    <dgm:pt modelId="{7C535A24-946B-4554-8C15-867A6180AA01}" type="pres">
      <dgm:prSet presAssocID="{B42AC66C-C948-4BE2-AD1E-4BAE81A29AB8}" presName="arrowAndChildren" presStyleCnt="0"/>
      <dgm:spPr/>
    </dgm:pt>
    <dgm:pt modelId="{C825EB6A-AC87-4CD7-A2E5-598F1026DECF}" type="pres">
      <dgm:prSet presAssocID="{B42AC66C-C948-4BE2-AD1E-4BAE81A29AB8}" presName="parentTextArrow" presStyleLbl="node1" presStyleIdx="1" presStyleCnt="2"/>
      <dgm:spPr/>
    </dgm:pt>
  </dgm:ptLst>
  <dgm:cxnLst>
    <dgm:cxn modelId="{E45B9A04-48CF-4227-8578-D870042F27B7}" type="presOf" srcId="{B42AC66C-C948-4BE2-AD1E-4BAE81A29AB8}" destId="{C825EB6A-AC87-4CD7-A2E5-598F1026DECF}" srcOrd="0" destOrd="0" presId="urn:microsoft.com/office/officeart/2005/8/layout/process4"/>
    <dgm:cxn modelId="{343B7E0E-446F-4673-8A73-0DA91AC4CFE5}" type="presOf" srcId="{C9687CD2-460A-4599-95E1-E0700D4D6A59}" destId="{07DCCEB3-FFB3-4781-94C5-3C32148B2EDC}" srcOrd="0" destOrd="0" presId="urn:microsoft.com/office/officeart/2005/8/layout/process4"/>
    <dgm:cxn modelId="{BDABB90F-1D71-4CEC-931E-0E1B9A0D2DBC}" srcId="{85C0E2D1-CD55-4E4D-94F0-EE9FC3DE64FF}" destId="{847C5955-C5A8-4C5A-A576-D9E58C2D677C}" srcOrd="3" destOrd="0" parTransId="{C0F19C5E-42CB-4A65-ABF0-E6C54FC4F168}" sibTransId="{0F403DE9-6D50-43B8-BA7F-8BD8DD9730A7}"/>
    <dgm:cxn modelId="{FDC4D612-568D-4DD3-8D90-FB4D1B614436}" srcId="{85C0E2D1-CD55-4E4D-94F0-EE9FC3DE64FF}" destId="{C9687CD2-460A-4599-95E1-E0700D4D6A59}" srcOrd="2" destOrd="0" parTransId="{5FC8AE0F-CAD2-4B9C-B7E9-E2F7C22BF8DE}" sibTransId="{13CB70CB-01DE-4DD6-A1B3-EC674F47FE1E}"/>
    <dgm:cxn modelId="{6A2AEB29-0CE0-4BFD-9D40-B500EFA393EB}" type="presOf" srcId="{85C0E2D1-CD55-4E4D-94F0-EE9FC3DE64FF}" destId="{C315EB7B-3EF1-45B1-A762-4D2FACFED772}" srcOrd="0" destOrd="0" presId="urn:microsoft.com/office/officeart/2005/8/layout/process4"/>
    <dgm:cxn modelId="{41731345-056A-49FB-A1AA-B10520B3AB23}" type="presOf" srcId="{18929239-4419-4BA8-B48B-343156274C4A}" destId="{73B14F90-B042-45EF-9CC7-95ECB16E18DF}" srcOrd="0" destOrd="0" presId="urn:microsoft.com/office/officeart/2005/8/layout/process4"/>
    <dgm:cxn modelId="{3578E54D-9378-455D-8A94-C6EAA9E490A8}" srcId="{B0F62181-B38B-4090-826C-D54E1D7AAC73}" destId="{85C0E2D1-CD55-4E4D-94F0-EE9FC3DE64FF}" srcOrd="1" destOrd="0" parTransId="{F8A35650-1635-4A74-B2B6-CB6A72080814}" sibTransId="{44182604-4FF0-4349-B229-044EEC1C9E9D}"/>
    <dgm:cxn modelId="{0A82DB4E-045D-4470-B4CD-991E98E1D837}" type="presOf" srcId="{9FA45FA0-E2FB-4A38-9554-BC3487E9C6F5}" destId="{AB3EC019-95A2-4457-851A-8475D643FA45}" srcOrd="0" destOrd="0" presId="urn:microsoft.com/office/officeart/2005/8/layout/process4"/>
    <dgm:cxn modelId="{9AC5377B-A452-4B17-ABF6-8C9F8D341CD3}" type="presOf" srcId="{847C5955-C5A8-4C5A-A576-D9E58C2D677C}" destId="{62DD0E8D-0F57-428A-B0E2-CF7FF243A08B}" srcOrd="0" destOrd="0" presId="urn:microsoft.com/office/officeart/2005/8/layout/process4"/>
    <dgm:cxn modelId="{092547A6-D21D-4113-BF1A-C902247F0528}" srcId="{85C0E2D1-CD55-4E4D-94F0-EE9FC3DE64FF}" destId="{FCFF3E92-5EBB-4E55-A7A1-2FCB8A27C76B}" srcOrd="4" destOrd="0" parTransId="{D4619E43-C5C6-45FF-B2DD-18BB863EC02F}" sibTransId="{574CEC79-A959-43C0-8179-299A74140C5D}"/>
    <dgm:cxn modelId="{3F9035D6-0863-4BC5-AE92-F6BE7F4A6282}" srcId="{85C0E2D1-CD55-4E4D-94F0-EE9FC3DE64FF}" destId="{18929239-4419-4BA8-B48B-343156274C4A}" srcOrd="0" destOrd="0" parTransId="{CDF65960-023B-4DCD-B4CF-BB467D819560}" sibTransId="{3BC741E7-DD9E-4C95-97A5-F1BE284B81B1}"/>
    <dgm:cxn modelId="{2C0512D9-E34A-463D-A632-3B7FEB638BFB}" srcId="{85C0E2D1-CD55-4E4D-94F0-EE9FC3DE64FF}" destId="{9FA45FA0-E2FB-4A38-9554-BC3487E9C6F5}" srcOrd="1" destOrd="0" parTransId="{6AAA70CF-DFD1-43AE-8273-6365DF0A0C88}" sibTransId="{122B2BCD-DC8E-4874-B4CE-4E36BD1ECE8F}"/>
    <dgm:cxn modelId="{922CB0DA-FDE9-400A-8AAE-CD09A6DD4F8C}" type="presOf" srcId="{FCFF3E92-5EBB-4E55-A7A1-2FCB8A27C76B}" destId="{8829662C-C6F7-487E-870C-8CD226E8DAE5}" srcOrd="0" destOrd="0" presId="urn:microsoft.com/office/officeart/2005/8/layout/process4"/>
    <dgm:cxn modelId="{5B5D46DF-4C8A-494F-A2D9-6234BC8636C7}" type="presOf" srcId="{85C0E2D1-CD55-4E4D-94F0-EE9FC3DE64FF}" destId="{3ECFFD38-9969-40CB-8D6F-CBA9FA9FF08D}" srcOrd="1" destOrd="0" presId="urn:microsoft.com/office/officeart/2005/8/layout/process4"/>
    <dgm:cxn modelId="{D3A25CE2-9B83-4071-8644-37D8A42B9DE0}" srcId="{B0F62181-B38B-4090-826C-D54E1D7AAC73}" destId="{B42AC66C-C948-4BE2-AD1E-4BAE81A29AB8}" srcOrd="0" destOrd="0" parTransId="{213B8B6D-C2F2-42A8-848A-ED6DB9E0681D}" sibTransId="{9358263C-FFA4-4824-B519-110016B05153}"/>
    <dgm:cxn modelId="{420137E8-CA3F-4EFB-BB9B-16DC3C1E16C4}" type="presOf" srcId="{B0F62181-B38B-4090-826C-D54E1D7AAC73}" destId="{899249D2-67F7-4DE2-956F-FB53D279F46F}" srcOrd="0" destOrd="0" presId="urn:microsoft.com/office/officeart/2005/8/layout/process4"/>
    <dgm:cxn modelId="{31D14C89-E89D-4BF0-9ADA-06F137D2ECC7}" type="presParOf" srcId="{899249D2-67F7-4DE2-956F-FB53D279F46F}" destId="{C4BC1D6A-A2F1-4420-8C4C-59BB6E86F572}" srcOrd="0" destOrd="0" presId="urn:microsoft.com/office/officeart/2005/8/layout/process4"/>
    <dgm:cxn modelId="{D0383813-F6D4-46B9-932D-9E9D33D624D6}" type="presParOf" srcId="{C4BC1D6A-A2F1-4420-8C4C-59BB6E86F572}" destId="{C315EB7B-3EF1-45B1-A762-4D2FACFED772}" srcOrd="0" destOrd="0" presId="urn:microsoft.com/office/officeart/2005/8/layout/process4"/>
    <dgm:cxn modelId="{6D6F47BB-37CE-418D-8EDA-56F96007FCA0}" type="presParOf" srcId="{C4BC1D6A-A2F1-4420-8C4C-59BB6E86F572}" destId="{3ECFFD38-9969-40CB-8D6F-CBA9FA9FF08D}" srcOrd="1" destOrd="0" presId="urn:microsoft.com/office/officeart/2005/8/layout/process4"/>
    <dgm:cxn modelId="{2FD74D7C-C7E1-4F74-9971-FCE4F7638A98}" type="presParOf" srcId="{C4BC1D6A-A2F1-4420-8C4C-59BB6E86F572}" destId="{E67B19FC-F761-45BC-BF6E-C2176364BC99}" srcOrd="2" destOrd="0" presId="urn:microsoft.com/office/officeart/2005/8/layout/process4"/>
    <dgm:cxn modelId="{3E59D8D8-8A94-4618-9F19-433624E03CDE}" type="presParOf" srcId="{E67B19FC-F761-45BC-BF6E-C2176364BC99}" destId="{73B14F90-B042-45EF-9CC7-95ECB16E18DF}" srcOrd="0" destOrd="0" presId="urn:microsoft.com/office/officeart/2005/8/layout/process4"/>
    <dgm:cxn modelId="{70ADC8E9-479C-46E2-A8EE-0B5211ED8A7A}" type="presParOf" srcId="{E67B19FC-F761-45BC-BF6E-C2176364BC99}" destId="{AB3EC019-95A2-4457-851A-8475D643FA45}" srcOrd="1" destOrd="0" presId="urn:microsoft.com/office/officeart/2005/8/layout/process4"/>
    <dgm:cxn modelId="{AD946253-3D7A-4A5A-977E-CAA6901B542E}" type="presParOf" srcId="{E67B19FC-F761-45BC-BF6E-C2176364BC99}" destId="{07DCCEB3-FFB3-4781-94C5-3C32148B2EDC}" srcOrd="2" destOrd="0" presId="urn:microsoft.com/office/officeart/2005/8/layout/process4"/>
    <dgm:cxn modelId="{96F16CA7-412B-4B49-B512-9DBA59BD7875}" type="presParOf" srcId="{E67B19FC-F761-45BC-BF6E-C2176364BC99}" destId="{62DD0E8D-0F57-428A-B0E2-CF7FF243A08B}" srcOrd="3" destOrd="0" presId="urn:microsoft.com/office/officeart/2005/8/layout/process4"/>
    <dgm:cxn modelId="{70004C17-3F59-4E56-A481-51CB5CFBD240}" type="presParOf" srcId="{E67B19FC-F761-45BC-BF6E-C2176364BC99}" destId="{8829662C-C6F7-487E-870C-8CD226E8DAE5}" srcOrd="4" destOrd="0" presId="urn:microsoft.com/office/officeart/2005/8/layout/process4"/>
    <dgm:cxn modelId="{13D1B3A1-E9D9-4CEA-AA46-8F6AC046E38C}" type="presParOf" srcId="{899249D2-67F7-4DE2-956F-FB53D279F46F}" destId="{25FC8FFE-A7F3-4347-B276-934BB4314DEF}" srcOrd="1" destOrd="0" presId="urn:microsoft.com/office/officeart/2005/8/layout/process4"/>
    <dgm:cxn modelId="{71BDD018-ADB5-4E05-89A9-CF79CEAD8A81}" type="presParOf" srcId="{899249D2-67F7-4DE2-956F-FB53D279F46F}" destId="{7C535A24-946B-4554-8C15-867A6180AA01}" srcOrd="2" destOrd="0" presId="urn:microsoft.com/office/officeart/2005/8/layout/process4"/>
    <dgm:cxn modelId="{26AE50EC-5984-44DA-9AB1-7160B92EDCF6}" type="presParOf" srcId="{7C535A24-946B-4554-8C15-867A6180AA01}" destId="{C825EB6A-AC87-4CD7-A2E5-598F1026DEC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2F0AF1F-0412-43BE-9382-E855F558AB36}" type="doc">
      <dgm:prSet loTypeId="urn:microsoft.com/office/officeart/2005/8/layout/list1" loCatId="list" qsTypeId="urn:microsoft.com/office/officeart/2005/8/quickstyle/simple1" qsCatId="simple" csTypeId="urn:microsoft.com/office/officeart/2005/8/colors/colorful5" csCatId="colorful"/>
      <dgm:spPr/>
      <dgm:t>
        <a:bodyPr/>
        <a:lstStyle/>
        <a:p>
          <a:endParaRPr lang="en-US"/>
        </a:p>
      </dgm:t>
    </dgm:pt>
    <dgm:pt modelId="{77498B96-C2FF-44C6-BE62-2F9852A544C5}">
      <dgm:prSet/>
      <dgm:spPr/>
      <dgm:t>
        <a:bodyPr/>
        <a:lstStyle/>
        <a:p>
          <a:r>
            <a:rPr lang="en-US"/>
            <a:t>For measurement, the</a:t>
          </a:r>
          <a:r>
            <a:rPr lang="id-ID"/>
            <a:t>y</a:t>
          </a:r>
          <a:r>
            <a:rPr lang="en-US"/>
            <a:t> relied upon continuous scales. </a:t>
          </a:r>
        </a:p>
      </dgm:t>
    </dgm:pt>
    <dgm:pt modelId="{AA8FCD51-221B-47B7-840E-A25E264509A3}" type="parTrans" cxnId="{E624D45D-D929-40DC-B357-F767C040722B}">
      <dgm:prSet/>
      <dgm:spPr/>
      <dgm:t>
        <a:bodyPr/>
        <a:lstStyle/>
        <a:p>
          <a:endParaRPr lang="en-US"/>
        </a:p>
      </dgm:t>
    </dgm:pt>
    <dgm:pt modelId="{50452557-E335-45A7-AB07-55375691C5AB}" type="sibTrans" cxnId="{E624D45D-D929-40DC-B357-F767C040722B}">
      <dgm:prSet/>
      <dgm:spPr/>
      <dgm:t>
        <a:bodyPr/>
        <a:lstStyle/>
        <a:p>
          <a:endParaRPr lang="en-US"/>
        </a:p>
      </dgm:t>
    </dgm:pt>
    <dgm:pt modelId="{ECF86D33-D8FA-4191-98E4-C548D97B59BF}">
      <dgm:prSet/>
      <dgm:spPr/>
      <dgm:t>
        <a:bodyPr/>
        <a:lstStyle/>
        <a:p>
          <a:r>
            <a:rPr lang="id-ID"/>
            <a:t>Hypothesis:</a:t>
          </a:r>
          <a:endParaRPr lang="en-US"/>
        </a:p>
      </dgm:t>
    </dgm:pt>
    <dgm:pt modelId="{78C10383-B9F2-4D16-8740-03D2917F4913}" type="parTrans" cxnId="{6D8E22EE-26F1-4CE0-A80F-FF0D5133C4FA}">
      <dgm:prSet/>
      <dgm:spPr/>
      <dgm:t>
        <a:bodyPr/>
        <a:lstStyle/>
        <a:p>
          <a:endParaRPr lang="en-US"/>
        </a:p>
      </dgm:t>
    </dgm:pt>
    <dgm:pt modelId="{F5F5F415-DF0F-42A7-B56C-78A0445ED689}" type="sibTrans" cxnId="{6D8E22EE-26F1-4CE0-A80F-FF0D5133C4FA}">
      <dgm:prSet/>
      <dgm:spPr/>
      <dgm:t>
        <a:bodyPr/>
        <a:lstStyle/>
        <a:p>
          <a:endParaRPr lang="en-US"/>
        </a:p>
      </dgm:t>
    </dgm:pt>
    <dgm:pt modelId="{7CF3072A-9DAE-4A1B-BB80-BA504D95F1F6}">
      <dgm:prSet/>
      <dgm:spPr/>
      <dgm:t>
        <a:bodyPr/>
        <a:lstStyle/>
        <a:p>
          <a:r>
            <a:rPr lang="id-ID"/>
            <a:t>The </a:t>
          </a:r>
          <a:r>
            <a:rPr lang="en-US"/>
            <a:t>more economically developed countries the direct effect of parental status on respondent’s education and the status of the current occupation is weaker than in less developed countries</a:t>
          </a:r>
          <a:r>
            <a:rPr lang="id-ID"/>
            <a:t>.</a:t>
          </a:r>
          <a:endParaRPr lang="en-US"/>
        </a:p>
      </dgm:t>
    </dgm:pt>
    <dgm:pt modelId="{FB970837-5A9B-4687-9E06-1DD21415B66E}" type="parTrans" cxnId="{2DA4EC67-90EB-4CC8-9BEE-4F0ADD0AC87A}">
      <dgm:prSet/>
      <dgm:spPr/>
      <dgm:t>
        <a:bodyPr/>
        <a:lstStyle/>
        <a:p>
          <a:endParaRPr lang="en-US"/>
        </a:p>
      </dgm:t>
    </dgm:pt>
    <dgm:pt modelId="{0BC523B2-0DBC-45A8-872F-6AD93C5B770E}" type="sibTrans" cxnId="{2DA4EC67-90EB-4CC8-9BEE-4F0ADD0AC87A}">
      <dgm:prSet/>
      <dgm:spPr/>
      <dgm:t>
        <a:bodyPr/>
        <a:lstStyle/>
        <a:p>
          <a:endParaRPr lang="en-US"/>
        </a:p>
      </dgm:t>
    </dgm:pt>
    <dgm:pt modelId="{33674A01-992D-4F32-BD2F-CE875152EE7B}">
      <dgm:prSet/>
      <dgm:spPr/>
      <dgm:t>
        <a:bodyPr/>
        <a:lstStyle/>
        <a:p>
          <a:r>
            <a:rPr lang="id-ID"/>
            <a:t>Proposisi penelitian:</a:t>
          </a:r>
          <a:endParaRPr lang="en-US"/>
        </a:p>
      </dgm:t>
    </dgm:pt>
    <dgm:pt modelId="{09D305B0-A4B5-42B8-ADA0-126D05959F4F}" type="parTrans" cxnId="{FBA03BA2-AA39-4C34-A0A3-5E7A74A97DC0}">
      <dgm:prSet/>
      <dgm:spPr/>
      <dgm:t>
        <a:bodyPr/>
        <a:lstStyle/>
        <a:p>
          <a:endParaRPr lang="en-US"/>
        </a:p>
      </dgm:t>
    </dgm:pt>
    <dgm:pt modelId="{CD51772F-5872-4195-82B3-BF739FEBD183}" type="sibTrans" cxnId="{FBA03BA2-AA39-4C34-A0A3-5E7A74A97DC0}">
      <dgm:prSet/>
      <dgm:spPr/>
      <dgm:t>
        <a:bodyPr/>
        <a:lstStyle/>
        <a:p>
          <a:endParaRPr lang="en-US"/>
        </a:p>
      </dgm:t>
    </dgm:pt>
    <dgm:pt modelId="{7EFDF6D5-A19F-4BB2-9A2F-B2B5D88E16B7}">
      <dgm:prSet/>
      <dgm:spPr/>
      <dgm:t>
        <a:bodyPr/>
        <a:lstStyle/>
        <a:p>
          <a:r>
            <a:rPr lang="id-ID"/>
            <a:t>Kesuksesan individu dipengaruhi oleh latar belakang sosial, tetapi prestasi pendidikan memainkan peranan yang lebih besar. </a:t>
          </a:r>
          <a:endParaRPr lang="en-US"/>
        </a:p>
      </dgm:t>
    </dgm:pt>
    <dgm:pt modelId="{B745FA18-1172-4771-873D-0C81EA27474D}" type="parTrans" cxnId="{E7DC376D-B2D1-464D-8823-33729FD42E17}">
      <dgm:prSet/>
      <dgm:spPr/>
      <dgm:t>
        <a:bodyPr/>
        <a:lstStyle/>
        <a:p>
          <a:endParaRPr lang="en-US"/>
        </a:p>
      </dgm:t>
    </dgm:pt>
    <dgm:pt modelId="{035F422B-7FC1-4437-9011-0B5A455C682D}" type="sibTrans" cxnId="{E7DC376D-B2D1-464D-8823-33729FD42E17}">
      <dgm:prSet/>
      <dgm:spPr/>
      <dgm:t>
        <a:bodyPr/>
        <a:lstStyle/>
        <a:p>
          <a:endParaRPr lang="en-US"/>
        </a:p>
      </dgm:t>
    </dgm:pt>
    <dgm:pt modelId="{9BBAA4D5-FA99-481A-8AAE-F5174F3EEC3F}" type="pres">
      <dgm:prSet presAssocID="{42F0AF1F-0412-43BE-9382-E855F558AB36}" presName="linear" presStyleCnt="0">
        <dgm:presLayoutVars>
          <dgm:dir/>
          <dgm:animLvl val="lvl"/>
          <dgm:resizeHandles val="exact"/>
        </dgm:presLayoutVars>
      </dgm:prSet>
      <dgm:spPr/>
    </dgm:pt>
    <dgm:pt modelId="{2CDCA6DA-99C4-46E9-8BC6-2C7508760F2E}" type="pres">
      <dgm:prSet presAssocID="{77498B96-C2FF-44C6-BE62-2F9852A544C5}" presName="parentLin" presStyleCnt="0"/>
      <dgm:spPr/>
    </dgm:pt>
    <dgm:pt modelId="{83D4C7EF-BA14-4451-A0ED-A88DFF6D8331}" type="pres">
      <dgm:prSet presAssocID="{77498B96-C2FF-44C6-BE62-2F9852A544C5}" presName="parentLeftMargin" presStyleLbl="node1" presStyleIdx="0" presStyleCnt="3"/>
      <dgm:spPr/>
    </dgm:pt>
    <dgm:pt modelId="{7034D374-DA1D-4641-9291-171850AE1136}" type="pres">
      <dgm:prSet presAssocID="{77498B96-C2FF-44C6-BE62-2F9852A544C5}" presName="parentText" presStyleLbl="node1" presStyleIdx="0" presStyleCnt="3">
        <dgm:presLayoutVars>
          <dgm:chMax val="0"/>
          <dgm:bulletEnabled val="1"/>
        </dgm:presLayoutVars>
      </dgm:prSet>
      <dgm:spPr/>
    </dgm:pt>
    <dgm:pt modelId="{E65113F3-54BF-411B-A3F0-3FDA188E7C08}" type="pres">
      <dgm:prSet presAssocID="{77498B96-C2FF-44C6-BE62-2F9852A544C5}" presName="negativeSpace" presStyleCnt="0"/>
      <dgm:spPr/>
    </dgm:pt>
    <dgm:pt modelId="{60EC9528-D26F-411E-90F5-D417DAA1C247}" type="pres">
      <dgm:prSet presAssocID="{77498B96-C2FF-44C6-BE62-2F9852A544C5}" presName="childText" presStyleLbl="conFgAcc1" presStyleIdx="0" presStyleCnt="3">
        <dgm:presLayoutVars>
          <dgm:bulletEnabled val="1"/>
        </dgm:presLayoutVars>
      </dgm:prSet>
      <dgm:spPr/>
    </dgm:pt>
    <dgm:pt modelId="{8796C4AF-7A51-4D0E-A515-7B4B4583F47E}" type="pres">
      <dgm:prSet presAssocID="{50452557-E335-45A7-AB07-55375691C5AB}" presName="spaceBetweenRectangles" presStyleCnt="0"/>
      <dgm:spPr/>
    </dgm:pt>
    <dgm:pt modelId="{5D349E43-CDA7-4C28-99B5-6903BCFF20AE}" type="pres">
      <dgm:prSet presAssocID="{ECF86D33-D8FA-4191-98E4-C548D97B59BF}" presName="parentLin" presStyleCnt="0"/>
      <dgm:spPr/>
    </dgm:pt>
    <dgm:pt modelId="{CE2BD6EF-72B1-4691-BC37-BA107944743C}" type="pres">
      <dgm:prSet presAssocID="{ECF86D33-D8FA-4191-98E4-C548D97B59BF}" presName="parentLeftMargin" presStyleLbl="node1" presStyleIdx="0" presStyleCnt="3"/>
      <dgm:spPr/>
    </dgm:pt>
    <dgm:pt modelId="{8EDEC365-B20E-4B4E-A184-AC250936EC43}" type="pres">
      <dgm:prSet presAssocID="{ECF86D33-D8FA-4191-98E4-C548D97B59BF}" presName="parentText" presStyleLbl="node1" presStyleIdx="1" presStyleCnt="3">
        <dgm:presLayoutVars>
          <dgm:chMax val="0"/>
          <dgm:bulletEnabled val="1"/>
        </dgm:presLayoutVars>
      </dgm:prSet>
      <dgm:spPr/>
    </dgm:pt>
    <dgm:pt modelId="{A5347CA4-6330-4EE5-A065-DEA064F3EA48}" type="pres">
      <dgm:prSet presAssocID="{ECF86D33-D8FA-4191-98E4-C548D97B59BF}" presName="negativeSpace" presStyleCnt="0"/>
      <dgm:spPr/>
    </dgm:pt>
    <dgm:pt modelId="{3B3AC109-79CC-4D47-83CB-4A168BD16A34}" type="pres">
      <dgm:prSet presAssocID="{ECF86D33-D8FA-4191-98E4-C548D97B59BF}" presName="childText" presStyleLbl="conFgAcc1" presStyleIdx="1" presStyleCnt="3">
        <dgm:presLayoutVars>
          <dgm:bulletEnabled val="1"/>
        </dgm:presLayoutVars>
      </dgm:prSet>
      <dgm:spPr/>
    </dgm:pt>
    <dgm:pt modelId="{9F4C9170-2027-44FA-881D-31AA60238814}" type="pres">
      <dgm:prSet presAssocID="{F5F5F415-DF0F-42A7-B56C-78A0445ED689}" presName="spaceBetweenRectangles" presStyleCnt="0"/>
      <dgm:spPr/>
    </dgm:pt>
    <dgm:pt modelId="{EF505C58-7192-48C0-A44E-3C3BFAEA28C7}" type="pres">
      <dgm:prSet presAssocID="{33674A01-992D-4F32-BD2F-CE875152EE7B}" presName="parentLin" presStyleCnt="0"/>
      <dgm:spPr/>
    </dgm:pt>
    <dgm:pt modelId="{BA52F14D-D756-4623-841E-D8A01F1BACD3}" type="pres">
      <dgm:prSet presAssocID="{33674A01-992D-4F32-BD2F-CE875152EE7B}" presName="parentLeftMargin" presStyleLbl="node1" presStyleIdx="1" presStyleCnt="3"/>
      <dgm:spPr/>
    </dgm:pt>
    <dgm:pt modelId="{61F992E2-0674-482F-9C00-E5B143D0854C}" type="pres">
      <dgm:prSet presAssocID="{33674A01-992D-4F32-BD2F-CE875152EE7B}" presName="parentText" presStyleLbl="node1" presStyleIdx="2" presStyleCnt="3">
        <dgm:presLayoutVars>
          <dgm:chMax val="0"/>
          <dgm:bulletEnabled val="1"/>
        </dgm:presLayoutVars>
      </dgm:prSet>
      <dgm:spPr/>
    </dgm:pt>
    <dgm:pt modelId="{8BFB0F62-9D3A-4FA8-83FF-C25AD8B72DB7}" type="pres">
      <dgm:prSet presAssocID="{33674A01-992D-4F32-BD2F-CE875152EE7B}" presName="negativeSpace" presStyleCnt="0"/>
      <dgm:spPr/>
    </dgm:pt>
    <dgm:pt modelId="{39A62015-C02F-4C60-99E6-EE738C10CFBE}" type="pres">
      <dgm:prSet presAssocID="{33674A01-992D-4F32-BD2F-CE875152EE7B}" presName="childText" presStyleLbl="conFgAcc1" presStyleIdx="2" presStyleCnt="3">
        <dgm:presLayoutVars>
          <dgm:bulletEnabled val="1"/>
        </dgm:presLayoutVars>
      </dgm:prSet>
      <dgm:spPr/>
    </dgm:pt>
  </dgm:ptLst>
  <dgm:cxnLst>
    <dgm:cxn modelId="{DAF10813-52D3-4473-9EDD-D70A955C23CE}" type="presOf" srcId="{77498B96-C2FF-44C6-BE62-2F9852A544C5}" destId="{7034D374-DA1D-4641-9291-171850AE1136}" srcOrd="1" destOrd="0" presId="urn:microsoft.com/office/officeart/2005/8/layout/list1"/>
    <dgm:cxn modelId="{8582EF13-21D0-4C15-AF67-3B3CD841614F}" type="presOf" srcId="{42F0AF1F-0412-43BE-9382-E855F558AB36}" destId="{9BBAA4D5-FA99-481A-8AAE-F5174F3EEC3F}" srcOrd="0" destOrd="0" presId="urn:microsoft.com/office/officeart/2005/8/layout/list1"/>
    <dgm:cxn modelId="{373EF32C-D53C-4ACA-BE9D-99A9DC186BA7}" type="presOf" srcId="{33674A01-992D-4F32-BD2F-CE875152EE7B}" destId="{BA52F14D-D756-4623-841E-D8A01F1BACD3}" srcOrd="0" destOrd="0" presId="urn:microsoft.com/office/officeart/2005/8/layout/list1"/>
    <dgm:cxn modelId="{A1AC545D-FB5D-4598-8068-F136046814A5}" type="presOf" srcId="{33674A01-992D-4F32-BD2F-CE875152EE7B}" destId="{61F992E2-0674-482F-9C00-E5B143D0854C}" srcOrd="1" destOrd="0" presId="urn:microsoft.com/office/officeart/2005/8/layout/list1"/>
    <dgm:cxn modelId="{E624D45D-D929-40DC-B357-F767C040722B}" srcId="{42F0AF1F-0412-43BE-9382-E855F558AB36}" destId="{77498B96-C2FF-44C6-BE62-2F9852A544C5}" srcOrd="0" destOrd="0" parTransId="{AA8FCD51-221B-47B7-840E-A25E264509A3}" sibTransId="{50452557-E335-45A7-AB07-55375691C5AB}"/>
    <dgm:cxn modelId="{25769B46-3D82-4F9E-A35B-B035BC0987D9}" type="presOf" srcId="{ECF86D33-D8FA-4191-98E4-C548D97B59BF}" destId="{8EDEC365-B20E-4B4E-A184-AC250936EC43}" srcOrd="1" destOrd="0" presId="urn:microsoft.com/office/officeart/2005/8/layout/list1"/>
    <dgm:cxn modelId="{2DA4EC67-90EB-4CC8-9BEE-4F0ADD0AC87A}" srcId="{ECF86D33-D8FA-4191-98E4-C548D97B59BF}" destId="{7CF3072A-9DAE-4A1B-BB80-BA504D95F1F6}" srcOrd="0" destOrd="0" parTransId="{FB970837-5A9B-4687-9E06-1DD21415B66E}" sibTransId="{0BC523B2-0DBC-45A8-872F-6AD93C5B770E}"/>
    <dgm:cxn modelId="{E7DC376D-B2D1-464D-8823-33729FD42E17}" srcId="{33674A01-992D-4F32-BD2F-CE875152EE7B}" destId="{7EFDF6D5-A19F-4BB2-9A2F-B2B5D88E16B7}" srcOrd="0" destOrd="0" parTransId="{B745FA18-1172-4771-873D-0C81EA27474D}" sibTransId="{035F422B-7FC1-4437-9011-0B5A455C682D}"/>
    <dgm:cxn modelId="{71CE227B-2DDC-47AE-BB64-C8FCE4449BAA}" type="presOf" srcId="{7EFDF6D5-A19F-4BB2-9A2F-B2B5D88E16B7}" destId="{39A62015-C02F-4C60-99E6-EE738C10CFBE}" srcOrd="0" destOrd="0" presId="urn:microsoft.com/office/officeart/2005/8/layout/list1"/>
    <dgm:cxn modelId="{B5299486-AE3A-4423-BFD0-3885B46FC64E}" type="presOf" srcId="{7CF3072A-9DAE-4A1B-BB80-BA504D95F1F6}" destId="{3B3AC109-79CC-4D47-83CB-4A168BD16A34}" srcOrd="0" destOrd="0" presId="urn:microsoft.com/office/officeart/2005/8/layout/list1"/>
    <dgm:cxn modelId="{FBA03BA2-AA39-4C34-A0A3-5E7A74A97DC0}" srcId="{42F0AF1F-0412-43BE-9382-E855F558AB36}" destId="{33674A01-992D-4F32-BD2F-CE875152EE7B}" srcOrd="2" destOrd="0" parTransId="{09D305B0-A4B5-42B8-ADA0-126D05959F4F}" sibTransId="{CD51772F-5872-4195-82B3-BF739FEBD183}"/>
    <dgm:cxn modelId="{CEC2FFBE-9992-4E4B-8471-54F23ACE38CE}" type="presOf" srcId="{77498B96-C2FF-44C6-BE62-2F9852A544C5}" destId="{83D4C7EF-BA14-4451-A0ED-A88DFF6D8331}" srcOrd="0" destOrd="0" presId="urn:microsoft.com/office/officeart/2005/8/layout/list1"/>
    <dgm:cxn modelId="{6D8E22EE-26F1-4CE0-A80F-FF0D5133C4FA}" srcId="{42F0AF1F-0412-43BE-9382-E855F558AB36}" destId="{ECF86D33-D8FA-4191-98E4-C548D97B59BF}" srcOrd="1" destOrd="0" parTransId="{78C10383-B9F2-4D16-8740-03D2917F4913}" sibTransId="{F5F5F415-DF0F-42A7-B56C-78A0445ED689}"/>
    <dgm:cxn modelId="{FC3CFEFC-6126-47A3-A7C1-4FE9EE351F91}" type="presOf" srcId="{ECF86D33-D8FA-4191-98E4-C548D97B59BF}" destId="{CE2BD6EF-72B1-4691-BC37-BA107944743C}" srcOrd="0" destOrd="0" presId="urn:microsoft.com/office/officeart/2005/8/layout/list1"/>
    <dgm:cxn modelId="{3FA1E1D5-3588-4238-8493-F9CFF9C63203}" type="presParOf" srcId="{9BBAA4D5-FA99-481A-8AAE-F5174F3EEC3F}" destId="{2CDCA6DA-99C4-46E9-8BC6-2C7508760F2E}" srcOrd="0" destOrd="0" presId="urn:microsoft.com/office/officeart/2005/8/layout/list1"/>
    <dgm:cxn modelId="{8A0BC059-FBB5-4FF4-B9B6-86623D39DD9D}" type="presParOf" srcId="{2CDCA6DA-99C4-46E9-8BC6-2C7508760F2E}" destId="{83D4C7EF-BA14-4451-A0ED-A88DFF6D8331}" srcOrd="0" destOrd="0" presId="urn:microsoft.com/office/officeart/2005/8/layout/list1"/>
    <dgm:cxn modelId="{7F0E717C-681E-4B57-84A5-5C566A684CD8}" type="presParOf" srcId="{2CDCA6DA-99C4-46E9-8BC6-2C7508760F2E}" destId="{7034D374-DA1D-4641-9291-171850AE1136}" srcOrd="1" destOrd="0" presId="urn:microsoft.com/office/officeart/2005/8/layout/list1"/>
    <dgm:cxn modelId="{EB65BE05-2B16-4D17-B70E-DD6D54D73698}" type="presParOf" srcId="{9BBAA4D5-FA99-481A-8AAE-F5174F3EEC3F}" destId="{E65113F3-54BF-411B-A3F0-3FDA188E7C08}" srcOrd="1" destOrd="0" presId="urn:microsoft.com/office/officeart/2005/8/layout/list1"/>
    <dgm:cxn modelId="{D8DA7A38-356F-49B8-9C42-160670C35FCF}" type="presParOf" srcId="{9BBAA4D5-FA99-481A-8AAE-F5174F3EEC3F}" destId="{60EC9528-D26F-411E-90F5-D417DAA1C247}" srcOrd="2" destOrd="0" presId="urn:microsoft.com/office/officeart/2005/8/layout/list1"/>
    <dgm:cxn modelId="{F1812A8D-D0D0-4C5A-8185-0A121530D119}" type="presParOf" srcId="{9BBAA4D5-FA99-481A-8AAE-F5174F3EEC3F}" destId="{8796C4AF-7A51-4D0E-A515-7B4B4583F47E}" srcOrd="3" destOrd="0" presId="urn:microsoft.com/office/officeart/2005/8/layout/list1"/>
    <dgm:cxn modelId="{8C23DE9B-B33B-4054-85FA-788E0FD9B392}" type="presParOf" srcId="{9BBAA4D5-FA99-481A-8AAE-F5174F3EEC3F}" destId="{5D349E43-CDA7-4C28-99B5-6903BCFF20AE}" srcOrd="4" destOrd="0" presId="urn:microsoft.com/office/officeart/2005/8/layout/list1"/>
    <dgm:cxn modelId="{B9E72FD5-6A1F-4337-9949-7E40B004884B}" type="presParOf" srcId="{5D349E43-CDA7-4C28-99B5-6903BCFF20AE}" destId="{CE2BD6EF-72B1-4691-BC37-BA107944743C}" srcOrd="0" destOrd="0" presId="urn:microsoft.com/office/officeart/2005/8/layout/list1"/>
    <dgm:cxn modelId="{EAAB892B-48C8-4243-BCBC-4B2301CE0E55}" type="presParOf" srcId="{5D349E43-CDA7-4C28-99B5-6903BCFF20AE}" destId="{8EDEC365-B20E-4B4E-A184-AC250936EC43}" srcOrd="1" destOrd="0" presId="urn:microsoft.com/office/officeart/2005/8/layout/list1"/>
    <dgm:cxn modelId="{D62021FB-DD10-4F17-BEFB-BCAECD855083}" type="presParOf" srcId="{9BBAA4D5-FA99-481A-8AAE-F5174F3EEC3F}" destId="{A5347CA4-6330-4EE5-A065-DEA064F3EA48}" srcOrd="5" destOrd="0" presId="urn:microsoft.com/office/officeart/2005/8/layout/list1"/>
    <dgm:cxn modelId="{A47B2690-AF9E-4CD7-8E46-19B5EC0F6B14}" type="presParOf" srcId="{9BBAA4D5-FA99-481A-8AAE-F5174F3EEC3F}" destId="{3B3AC109-79CC-4D47-83CB-4A168BD16A34}" srcOrd="6" destOrd="0" presId="urn:microsoft.com/office/officeart/2005/8/layout/list1"/>
    <dgm:cxn modelId="{53C00F34-4141-4732-952D-0D306EAA152C}" type="presParOf" srcId="{9BBAA4D5-FA99-481A-8AAE-F5174F3EEC3F}" destId="{9F4C9170-2027-44FA-881D-31AA60238814}" srcOrd="7" destOrd="0" presId="urn:microsoft.com/office/officeart/2005/8/layout/list1"/>
    <dgm:cxn modelId="{B77EAB72-3DC5-419A-BF63-25A7EFB41C07}" type="presParOf" srcId="{9BBAA4D5-FA99-481A-8AAE-F5174F3EEC3F}" destId="{EF505C58-7192-48C0-A44E-3C3BFAEA28C7}" srcOrd="8" destOrd="0" presId="urn:microsoft.com/office/officeart/2005/8/layout/list1"/>
    <dgm:cxn modelId="{44C2189F-C1A9-46CB-94F1-DF6FD28881AB}" type="presParOf" srcId="{EF505C58-7192-48C0-A44E-3C3BFAEA28C7}" destId="{BA52F14D-D756-4623-841E-D8A01F1BACD3}" srcOrd="0" destOrd="0" presId="urn:microsoft.com/office/officeart/2005/8/layout/list1"/>
    <dgm:cxn modelId="{BF8E7C85-A934-4DCE-B4EB-C896EE8C9745}" type="presParOf" srcId="{EF505C58-7192-48C0-A44E-3C3BFAEA28C7}" destId="{61F992E2-0674-482F-9C00-E5B143D0854C}" srcOrd="1" destOrd="0" presId="urn:microsoft.com/office/officeart/2005/8/layout/list1"/>
    <dgm:cxn modelId="{6A12993F-DCBB-4651-863B-26DF54BFA504}" type="presParOf" srcId="{9BBAA4D5-FA99-481A-8AAE-F5174F3EEC3F}" destId="{8BFB0F62-9D3A-4FA8-83FF-C25AD8B72DB7}" srcOrd="9" destOrd="0" presId="urn:microsoft.com/office/officeart/2005/8/layout/list1"/>
    <dgm:cxn modelId="{F7D28B0D-3068-4219-8E05-21E6559A0F6A}" type="presParOf" srcId="{9BBAA4D5-FA99-481A-8AAE-F5174F3EEC3F}" destId="{39A62015-C02F-4C60-99E6-EE738C10CFB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BF64FFA-FD9D-4989-AA95-5665C134651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6B8BC89-A8DD-42EB-ABCC-711E41BCEDF5}">
      <dgm:prSet/>
      <dgm:spPr/>
      <dgm:t>
        <a:bodyPr/>
        <a:lstStyle/>
        <a:p>
          <a:r>
            <a:rPr lang="id-ID"/>
            <a:t>SNSE: suatu kerangka data yang dapat merangkum variabel sosial-ekonomi dalam suatu bentuk matriks yang kompak dan terpadu.</a:t>
          </a:r>
          <a:endParaRPr lang="en-US"/>
        </a:p>
      </dgm:t>
    </dgm:pt>
    <dgm:pt modelId="{47FFBD41-0D37-4A14-BDCA-49351076DBFE}" type="parTrans" cxnId="{2CFBFEC9-8D91-4900-AD23-F4D02BA22BC4}">
      <dgm:prSet/>
      <dgm:spPr/>
      <dgm:t>
        <a:bodyPr/>
        <a:lstStyle/>
        <a:p>
          <a:endParaRPr lang="en-US"/>
        </a:p>
      </dgm:t>
    </dgm:pt>
    <dgm:pt modelId="{1EF5231B-B20B-49A4-82A7-AE25DF9657C0}" type="sibTrans" cxnId="{2CFBFEC9-8D91-4900-AD23-F4D02BA22BC4}">
      <dgm:prSet/>
      <dgm:spPr/>
      <dgm:t>
        <a:bodyPr/>
        <a:lstStyle/>
        <a:p>
          <a:endParaRPr lang="en-US"/>
        </a:p>
      </dgm:t>
    </dgm:pt>
    <dgm:pt modelId="{5E1871B6-BA35-48BD-B23B-FD1BFF5B6821}">
      <dgm:prSet/>
      <dgm:spPr/>
      <dgm:t>
        <a:bodyPr/>
        <a:lstStyle/>
        <a:p>
          <a:r>
            <a:rPr lang="id-ID"/>
            <a:t>Variabel-variabelnya lebih terfokus pada kelompok rumah tangga, yang dijabarkan dalam bentuk pemerataan pendapatan, struktur dan pola konsumsi, kemampuan menabung, kondisi tenaga kerja dan informasi tambahan lainnya.</a:t>
          </a:r>
          <a:endParaRPr lang="en-US"/>
        </a:p>
      </dgm:t>
    </dgm:pt>
    <dgm:pt modelId="{35299FEE-EFFA-48AF-A1FA-54496C49A518}" type="parTrans" cxnId="{D7C20072-0B65-4B93-9207-1E57F854EC7A}">
      <dgm:prSet/>
      <dgm:spPr/>
      <dgm:t>
        <a:bodyPr/>
        <a:lstStyle/>
        <a:p>
          <a:endParaRPr lang="en-US"/>
        </a:p>
      </dgm:t>
    </dgm:pt>
    <dgm:pt modelId="{95F87376-C760-4D51-93E3-58C39453A1FC}" type="sibTrans" cxnId="{D7C20072-0B65-4B93-9207-1E57F854EC7A}">
      <dgm:prSet/>
      <dgm:spPr/>
      <dgm:t>
        <a:bodyPr/>
        <a:lstStyle/>
        <a:p>
          <a:endParaRPr lang="en-US"/>
        </a:p>
      </dgm:t>
    </dgm:pt>
    <dgm:pt modelId="{97E451C6-69BA-4E21-86A7-27AFEB28DB95}" type="pres">
      <dgm:prSet presAssocID="{9BF64FFA-FD9D-4989-AA95-5665C1346511}" presName="linear" presStyleCnt="0">
        <dgm:presLayoutVars>
          <dgm:animLvl val="lvl"/>
          <dgm:resizeHandles val="exact"/>
        </dgm:presLayoutVars>
      </dgm:prSet>
      <dgm:spPr/>
    </dgm:pt>
    <dgm:pt modelId="{8CFE2664-0E42-49AD-A3F1-9339696D360F}" type="pres">
      <dgm:prSet presAssocID="{C6B8BC89-A8DD-42EB-ABCC-711E41BCEDF5}" presName="parentText" presStyleLbl="node1" presStyleIdx="0" presStyleCnt="2">
        <dgm:presLayoutVars>
          <dgm:chMax val="0"/>
          <dgm:bulletEnabled val="1"/>
        </dgm:presLayoutVars>
      </dgm:prSet>
      <dgm:spPr/>
    </dgm:pt>
    <dgm:pt modelId="{09DE5C83-7134-4DF4-9A7C-79F53D994BA4}" type="pres">
      <dgm:prSet presAssocID="{1EF5231B-B20B-49A4-82A7-AE25DF9657C0}" presName="spacer" presStyleCnt="0"/>
      <dgm:spPr/>
    </dgm:pt>
    <dgm:pt modelId="{DAD5EB91-EA73-406B-9BD9-F24616339DB8}" type="pres">
      <dgm:prSet presAssocID="{5E1871B6-BA35-48BD-B23B-FD1BFF5B6821}" presName="parentText" presStyleLbl="node1" presStyleIdx="1" presStyleCnt="2">
        <dgm:presLayoutVars>
          <dgm:chMax val="0"/>
          <dgm:bulletEnabled val="1"/>
        </dgm:presLayoutVars>
      </dgm:prSet>
      <dgm:spPr/>
    </dgm:pt>
  </dgm:ptLst>
  <dgm:cxnLst>
    <dgm:cxn modelId="{DFC93C5F-5CB0-465B-BEA8-527A1DE8D480}" type="presOf" srcId="{C6B8BC89-A8DD-42EB-ABCC-711E41BCEDF5}" destId="{8CFE2664-0E42-49AD-A3F1-9339696D360F}" srcOrd="0" destOrd="0" presId="urn:microsoft.com/office/officeart/2005/8/layout/vList2"/>
    <dgm:cxn modelId="{D7C20072-0B65-4B93-9207-1E57F854EC7A}" srcId="{9BF64FFA-FD9D-4989-AA95-5665C1346511}" destId="{5E1871B6-BA35-48BD-B23B-FD1BFF5B6821}" srcOrd="1" destOrd="0" parTransId="{35299FEE-EFFA-48AF-A1FA-54496C49A518}" sibTransId="{95F87376-C760-4D51-93E3-58C39453A1FC}"/>
    <dgm:cxn modelId="{D5301EA7-F58F-4904-94D5-A32DDFC9C41D}" type="presOf" srcId="{9BF64FFA-FD9D-4989-AA95-5665C1346511}" destId="{97E451C6-69BA-4E21-86A7-27AFEB28DB95}" srcOrd="0" destOrd="0" presId="urn:microsoft.com/office/officeart/2005/8/layout/vList2"/>
    <dgm:cxn modelId="{789FFCAC-F5AE-4869-A16D-405529AFFD4B}" type="presOf" srcId="{5E1871B6-BA35-48BD-B23B-FD1BFF5B6821}" destId="{DAD5EB91-EA73-406B-9BD9-F24616339DB8}" srcOrd="0" destOrd="0" presId="urn:microsoft.com/office/officeart/2005/8/layout/vList2"/>
    <dgm:cxn modelId="{2CFBFEC9-8D91-4900-AD23-F4D02BA22BC4}" srcId="{9BF64FFA-FD9D-4989-AA95-5665C1346511}" destId="{C6B8BC89-A8DD-42EB-ABCC-711E41BCEDF5}" srcOrd="0" destOrd="0" parTransId="{47FFBD41-0D37-4A14-BDCA-49351076DBFE}" sibTransId="{1EF5231B-B20B-49A4-82A7-AE25DF9657C0}"/>
    <dgm:cxn modelId="{3F66FBC2-9C2C-4E4F-958B-3942136520C8}" type="presParOf" srcId="{97E451C6-69BA-4E21-86A7-27AFEB28DB95}" destId="{8CFE2664-0E42-49AD-A3F1-9339696D360F}" srcOrd="0" destOrd="0" presId="urn:microsoft.com/office/officeart/2005/8/layout/vList2"/>
    <dgm:cxn modelId="{5872FF43-1464-4253-8EC0-5DAF6F82DB7E}" type="presParOf" srcId="{97E451C6-69BA-4E21-86A7-27AFEB28DB95}" destId="{09DE5C83-7134-4DF4-9A7C-79F53D994BA4}" srcOrd="1" destOrd="0" presId="urn:microsoft.com/office/officeart/2005/8/layout/vList2"/>
    <dgm:cxn modelId="{8E684241-7136-4303-98CE-A610100EC46C}" type="presParOf" srcId="{97E451C6-69BA-4E21-86A7-27AFEB28DB95}" destId="{DAD5EB91-EA73-406B-9BD9-F24616339DB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58CC580-E022-457A-A162-8CC25A1341EE}"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B46A5133-27CA-4B97-BC4A-727D311D56A1}">
      <dgm:prSet/>
      <dgm:spPr/>
      <dgm:t>
        <a:bodyPr/>
        <a:lstStyle/>
        <a:p>
          <a:r>
            <a:rPr lang="id-ID"/>
            <a:t>Keluarga Sejahtera dirumuskan dengan mengelompokkan keluarga secara bertahap yaitu keluarga sejahtera I, II, III dan III plus. </a:t>
          </a:r>
          <a:endParaRPr lang="en-US"/>
        </a:p>
      </dgm:t>
    </dgm:pt>
    <dgm:pt modelId="{3EE26DCD-0AEF-4748-9F9B-C3541CC15EA3}" type="parTrans" cxnId="{D0C1F493-31BC-4172-BDBC-07CBF1211787}">
      <dgm:prSet/>
      <dgm:spPr/>
      <dgm:t>
        <a:bodyPr/>
        <a:lstStyle/>
        <a:p>
          <a:endParaRPr lang="en-US"/>
        </a:p>
      </dgm:t>
    </dgm:pt>
    <dgm:pt modelId="{87674F9F-F3DC-451C-9DA8-879EA5FED853}" type="sibTrans" cxnId="{D0C1F493-31BC-4172-BDBC-07CBF1211787}">
      <dgm:prSet/>
      <dgm:spPr/>
      <dgm:t>
        <a:bodyPr/>
        <a:lstStyle/>
        <a:p>
          <a:endParaRPr lang="en-US"/>
        </a:p>
      </dgm:t>
    </dgm:pt>
    <dgm:pt modelId="{06223E6D-91F3-4B5C-9792-53B5790F4FCC}">
      <dgm:prSet/>
      <dgm:spPr/>
      <dgm:t>
        <a:bodyPr/>
        <a:lstStyle/>
        <a:p>
          <a:r>
            <a:rPr lang="id-ID"/>
            <a:t>Definisi konseptual: kemampuan keluarga dalam memenuhi kebutuhan dasar, sosial, psikologis, pengembangan, dan kepedulian sosial. </a:t>
          </a:r>
          <a:endParaRPr lang="en-US"/>
        </a:p>
      </dgm:t>
    </dgm:pt>
    <dgm:pt modelId="{42112340-3CAB-48C2-AED4-F818D5DCE3DC}" type="parTrans" cxnId="{02C15EA8-84B5-4762-9057-FC3ACE09A522}">
      <dgm:prSet/>
      <dgm:spPr/>
      <dgm:t>
        <a:bodyPr/>
        <a:lstStyle/>
        <a:p>
          <a:endParaRPr lang="en-US"/>
        </a:p>
      </dgm:t>
    </dgm:pt>
    <dgm:pt modelId="{FA347E3B-72FA-4F4D-B5A8-994BC323E6DD}" type="sibTrans" cxnId="{02C15EA8-84B5-4762-9057-FC3ACE09A522}">
      <dgm:prSet/>
      <dgm:spPr/>
      <dgm:t>
        <a:bodyPr/>
        <a:lstStyle/>
        <a:p>
          <a:endParaRPr lang="en-US"/>
        </a:p>
      </dgm:t>
    </dgm:pt>
    <dgm:pt modelId="{6BC9AAA3-5501-42FE-87DB-4F9FD2C92385}">
      <dgm:prSet/>
      <dgm:spPr/>
      <dgm:t>
        <a:bodyPr/>
        <a:lstStyle/>
        <a:p>
          <a:r>
            <a:rPr lang="id-ID"/>
            <a:t>Pengukuran: menggunakan 23 indikator, dimana untuk masing-masing tahapan menggunakan indikator-indikator yang berbeda-beda.</a:t>
          </a:r>
          <a:endParaRPr lang="en-US"/>
        </a:p>
      </dgm:t>
    </dgm:pt>
    <dgm:pt modelId="{DCB29BD0-8521-4B04-B43E-AD2022D7734D}" type="parTrans" cxnId="{3307918E-2001-4122-BE2C-DEF91ED03088}">
      <dgm:prSet/>
      <dgm:spPr/>
      <dgm:t>
        <a:bodyPr/>
        <a:lstStyle/>
        <a:p>
          <a:endParaRPr lang="en-US"/>
        </a:p>
      </dgm:t>
    </dgm:pt>
    <dgm:pt modelId="{03E3C84F-E3C6-424B-A63F-967C209AB8FF}" type="sibTrans" cxnId="{3307918E-2001-4122-BE2C-DEF91ED03088}">
      <dgm:prSet/>
      <dgm:spPr/>
      <dgm:t>
        <a:bodyPr/>
        <a:lstStyle/>
        <a:p>
          <a:endParaRPr lang="en-US"/>
        </a:p>
      </dgm:t>
    </dgm:pt>
    <dgm:pt modelId="{9BDE4C64-9C48-4AAF-BFCC-9A6EBFAA9161}">
      <dgm:prSet/>
      <dgm:spPr/>
      <dgm:t>
        <a:bodyPr/>
        <a:lstStyle/>
        <a:p>
          <a:r>
            <a:rPr lang="id-ID"/>
            <a:t>Indikator keluarga sejahtera digunakan sejak awal tahun 1994 di seluruh Indonesia.  </a:t>
          </a:r>
          <a:endParaRPr lang="en-US"/>
        </a:p>
      </dgm:t>
    </dgm:pt>
    <dgm:pt modelId="{5E5D698B-81F8-40A5-95B5-B467F48E2D70}" type="parTrans" cxnId="{221C4966-CCC5-4513-A6F7-61829C5CB2E3}">
      <dgm:prSet/>
      <dgm:spPr/>
      <dgm:t>
        <a:bodyPr/>
        <a:lstStyle/>
        <a:p>
          <a:endParaRPr lang="en-US"/>
        </a:p>
      </dgm:t>
    </dgm:pt>
    <dgm:pt modelId="{E633CD1D-1416-45BE-B84B-7427ACCF2CFF}" type="sibTrans" cxnId="{221C4966-CCC5-4513-A6F7-61829C5CB2E3}">
      <dgm:prSet/>
      <dgm:spPr/>
      <dgm:t>
        <a:bodyPr/>
        <a:lstStyle/>
        <a:p>
          <a:endParaRPr lang="en-US"/>
        </a:p>
      </dgm:t>
    </dgm:pt>
    <dgm:pt modelId="{2856574D-666A-4F21-B0C4-7E0F8EB5C0C7}">
      <dgm:prSet/>
      <dgm:spPr/>
      <dgm:t>
        <a:bodyPr/>
        <a:lstStyle/>
        <a:p>
          <a:r>
            <a:rPr lang="id-ID"/>
            <a:t>Unit analisis: keluarga. </a:t>
          </a:r>
          <a:endParaRPr lang="en-US"/>
        </a:p>
      </dgm:t>
    </dgm:pt>
    <dgm:pt modelId="{FDFD7C97-AB85-4716-A171-2A793140DA32}" type="parTrans" cxnId="{6D3D9011-0E24-46E1-AC8A-ECDD8C55A36B}">
      <dgm:prSet/>
      <dgm:spPr/>
      <dgm:t>
        <a:bodyPr/>
        <a:lstStyle/>
        <a:p>
          <a:endParaRPr lang="en-US"/>
        </a:p>
      </dgm:t>
    </dgm:pt>
    <dgm:pt modelId="{4FB686A1-D47C-4BBD-A36D-5ED2038372D7}" type="sibTrans" cxnId="{6D3D9011-0E24-46E1-AC8A-ECDD8C55A36B}">
      <dgm:prSet/>
      <dgm:spPr/>
      <dgm:t>
        <a:bodyPr/>
        <a:lstStyle/>
        <a:p>
          <a:endParaRPr lang="en-US"/>
        </a:p>
      </dgm:t>
    </dgm:pt>
    <dgm:pt modelId="{34A94271-2276-4869-A2C5-F143C57B7F59}" type="pres">
      <dgm:prSet presAssocID="{D58CC580-E022-457A-A162-8CC25A1341EE}" presName="linear" presStyleCnt="0">
        <dgm:presLayoutVars>
          <dgm:animLvl val="lvl"/>
          <dgm:resizeHandles val="exact"/>
        </dgm:presLayoutVars>
      </dgm:prSet>
      <dgm:spPr/>
    </dgm:pt>
    <dgm:pt modelId="{03978B72-0594-4B2D-9790-551AE3646E38}" type="pres">
      <dgm:prSet presAssocID="{B46A5133-27CA-4B97-BC4A-727D311D56A1}" presName="parentText" presStyleLbl="node1" presStyleIdx="0" presStyleCnt="5">
        <dgm:presLayoutVars>
          <dgm:chMax val="0"/>
          <dgm:bulletEnabled val="1"/>
        </dgm:presLayoutVars>
      </dgm:prSet>
      <dgm:spPr/>
    </dgm:pt>
    <dgm:pt modelId="{CBF9BBD1-CFE2-4174-A4C8-63DE35747090}" type="pres">
      <dgm:prSet presAssocID="{87674F9F-F3DC-451C-9DA8-879EA5FED853}" presName="spacer" presStyleCnt="0"/>
      <dgm:spPr/>
    </dgm:pt>
    <dgm:pt modelId="{230C47D2-8744-4AC9-80B5-EC9C60221821}" type="pres">
      <dgm:prSet presAssocID="{06223E6D-91F3-4B5C-9792-53B5790F4FCC}" presName="parentText" presStyleLbl="node1" presStyleIdx="1" presStyleCnt="5">
        <dgm:presLayoutVars>
          <dgm:chMax val="0"/>
          <dgm:bulletEnabled val="1"/>
        </dgm:presLayoutVars>
      </dgm:prSet>
      <dgm:spPr/>
    </dgm:pt>
    <dgm:pt modelId="{5D00D18B-4B87-4C9B-8558-97D38240B511}" type="pres">
      <dgm:prSet presAssocID="{FA347E3B-72FA-4F4D-B5A8-994BC323E6DD}" presName="spacer" presStyleCnt="0"/>
      <dgm:spPr/>
    </dgm:pt>
    <dgm:pt modelId="{0E191768-BC71-4AE8-B6FA-989880828C3D}" type="pres">
      <dgm:prSet presAssocID="{6BC9AAA3-5501-42FE-87DB-4F9FD2C92385}" presName="parentText" presStyleLbl="node1" presStyleIdx="2" presStyleCnt="5">
        <dgm:presLayoutVars>
          <dgm:chMax val="0"/>
          <dgm:bulletEnabled val="1"/>
        </dgm:presLayoutVars>
      </dgm:prSet>
      <dgm:spPr/>
    </dgm:pt>
    <dgm:pt modelId="{E9BC1C50-7088-49A5-A483-76194E394D3B}" type="pres">
      <dgm:prSet presAssocID="{03E3C84F-E3C6-424B-A63F-967C209AB8FF}" presName="spacer" presStyleCnt="0"/>
      <dgm:spPr/>
    </dgm:pt>
    <dgm:pt modelId="{D85744CC-5F58-40C6-B5FF-3E872F524915}" type="pres">
      <dgm:prSet presAssocID="{9BDE4C64-9C48-4AAF-BFCC-9A6EBFAA9161}" presName="parentText" presStyleLbl="node1" presStyleIdx="3" presStyleCnt="5">
        <dgm:presLayoutVars>
          <dgm:chMax val="0"/>
          <dgm:bulletEnabled val="1"/>
        </dgm:presLayoutVars>
      </dgm:prSet>
      <dgm:spPr/>
    </dgm:pt>
    <dgm:pt modelId="{B534FF56-CE50-48F0-82B9-0332D25E90E7}" type="pres">
      <dgm:prSet presAssocID="{E633CD1D-1416-45BE-B84B-7427ACCF2CFF}" presName="spacer" presStyleCnt="0"/>
      <dgm:spPr/>
    </dgm:pt>
    <dgm:pt modelId="{3A077FB1-4A22-4F81-BAAF-11F04B4B6DB6}" type="pres">
      <dgm:prSet presAssocID="{2856574D-666A-4F21-B0C4-7E0F8EB5C0C7}" presName="parentText" presStyleLbl="node1" presStyleIdx="4" presStyleCnt="5">
        <dgm:presLayoutVars>
          <dgm:chMax val="0"/>
          <dgm:bulletEnabled val="1"/>
        </dgm:presLayoutVars>
      </dgm:prSet>
      <dgm:spPr/>
    </dgm:pt>
  </dgm:ptLst>
  <dgm:cxnLst>
    <dgm:cxn modelId="{6D3D9011-0E24-46E1-AC8A-ECDD8C55A36B}" srcId="{D58CC580-E022-457A-A162-8CC25A1341EE}" destId="{2856574D-666A-4F21-B0C4-7E0F8EB5C0C7}" srcOrd="4" destOrd="0" parTransId="{FDFD7C97-AB85-4716-A171-2A793140DA32}" sibTransId="{4FB686A1-D47C-4BBD-A36D-5ED2038372D7}"/>
    <dgm:cxn modelId="{9000A840-2925-412B-A8E9-3E7826231EEB}" type="presOf" srcId="{06223E6D-91F3-4B5C-9792-53B5790F4FCC}" destId="{230C47D2-8744-4AC9-80B5-EC9C60221821}" srcOrd="0" destOrd="0" presId="urn:microsoft.com/office/officeart/2005/8/layout/vList2"/>
    <dgm:cxn modelId="{BFB7B662-16D7-4CC9-A69C-9C9718F5BA3F}" type="presOf" srcId="{6BC9AAA3-5501-42FE-87DB-4F9FD2C92385}" destId="{0E191768-BC71-4AE8-B6FA-989880828C3D}" srcOrd="0" destOrd="0" presId="urn:microsoft.com/office/officeart/2005/8/layout/vList2"/>
    <dgm:cxn modelId="{221C4966-CCC5-4513-A6F7-61829C5CB2E3}" srcId="{D58CC580-E022-457A-A162-8CC25A1341EE}" destId="{9BDE4C64-9C48-4AAF-BFCC-9A6EBFAA9161}" srcOrd="3" destOrd="0" parTransId="{5E5D698B-81F8-40A5-95B5-B467F48E2D70}" sibTransId="{E633CD1D-1416-45BE-B84B-7427ACCF2CFF}"/>
    <dgm:cxn modelId="{3F008481-5262-4B11-BD31-FDDA3549C5A7}" type="presOf" srcId="{B46A5133-27CA-4B97-BC4A-727D311D56A1}" destId="{03978B72-0594-4B2D-9790-551AE3646E38}" srcOrd="0" destOrd="0" presId="urn:microsoft.com/office/officeart/2005/8/layout/vList2"/>
    <dgm:cxn modelId="{3307918E-2001-4122-BE2C-DEF91ED03088}" srcId="{D58CC580-E022-457A-A162-8CC25A1341EE}" destId="{6BC9AAA3-5501-42FE-87DB-4F9FD2C92385}" srcOrd="2" destOrd="0" parTransId="{DCB29BD0-8521-4B04-B43E-AD2022D7734D}" sibTransId="{03E3C84F-E3C6-424B-A63F-967C209AB8FF}"/>
    <dgm:cxn modelId="{D0C1F493-31BC-4172-BDBC-07CBF1211787}" srcId="{D58CC580-E022-457A-A162-8CC25A1341EE}" destId="{B46A5133-27CA-4B97-BC4A-727D311D56A1}" srcOrd="0" destOrd="0" parTransId="{3EE26DCD-0AEF-4748-9F9B-C3541CC15EA3}" sibTransId="{87674F9F-F3DC-451C-9DA8-879EA5FED853}"/>
    <dgm:cxn modelId="{02C15EA8-84B5-4762-9057-FC3ACE09A522}" srcId="{D58CC580-E022-457A-A162-8CC25A1341EE}" destId="{06223E6D-91F3-4B5C-9792-53B5790F4FCC}" srcOrd="1" destOrd="0" parTransId="{42112340-3CAB-48C2-AED4-F818D5DCE3DC}" sibTransId="{FA347E3B-72FA-4F4D-B5A8-994BC323E6DD}"/>
    <dgm:cxn modelId="{48C889ED-8964-443F-A604-8C0B3D6A8047}" type="presOf" srcId="{D58CC580-E022-457A-A162-8CC25A1341EE}" destId="{34A94271-2276-4869-A2C5-F143C57B7F59}" srcOrd="0" destOrd="0" presId="urn:microsoft.com/office/officeart/2005/8/layout/vList2"/>
    <dgm:cxn modelId="{08B53CF7-828A-4D60-AD41-DFD0DF2E0E25}" type="presOf" srcId="{2856574D-666A-4F21-B0C4-7E0F8EB5C0C7}" destId="{3A077FB1-4A22-4F81-BAAF-11F04B4B6DB6}" srcOrd="0" destOrd="0" presId="urn:microsoft.com/office/officeart/2005/8/layout/vList2"/>
    <dgm:cxn modelId="{8C0BF9FC-F027-486B-82D8-438F71E9E3FE}" type="presOf" srcId="{9BDE4C64-9C48-4AAF-BFCC-9A6EBFAA9161}" destId="{D85744CC-5F58-40C6-B5FF-3E872F524915}" srcOrd="0" destOrd="0" presId="urn:microsoft.com/office/officeart/2005/8/layout/vList2"/>
    <dgm:cxn modelId="{F95E6AB3-6497-4EE6-AB72-9180C6B46BFE}" type="presParOf" srcId="{34A94271-2276-4869-A2C5-F143C57B7F59}" destId="{03978B72-0594-4B2D-9790-551AE3646E38}" srcOrd="0" destOrd="0" presId="urn:microsoft.com/office/officeart/2005/8/layout/vList2"/>
    <dgm:cxn modelId="{8F33083A-47DC-4F92-BE76-92CF1158BAE3}" type="presParOf" srcId="{34A94271-2276-4869-A2C5-F143C57B7F59}" destId="{CBF9BBD1-CFE2-4174-A4C8-63DE35747090}" srcOrd="1" destOrd="0" presId="urn:microsoft.com/office/officeart/2005/8/layout/vList2"/>
    <dgm:cxn modelId="{567FE565-0186-4DA2-B5C7-B205197C0ABB}" type="presParOf" srcId="{34A94271-2276-4869-A2C5-F143C57B7F59}" destId="{230C47D2-8744-4AC9-80B5-EC9C60221821}" srcOrd="2" destOrd="0" presId="urn:microsoft.com/office/officeart/2005/8/layout/vList2"/>
    <dgm:cxn modelId="{0DD8EE9D-9A60-48FC-920D-0584EA980CC8}" type="presParOf" srcId="{34A94271-2276-4869-A2C5-F143C57B7F59}" destId="{5D00D18B-4B87-4C9B-8558-97D38240B511}" srcOrd="3" destOrd="0" presId="urn:microsoft.com/office/officeart/2005/8/layout/vList2"/>
    <dgm:cxn modelId="{7D6D63CB-7464-4BF8-A604-3F690E08F0F5}" type="presParOf" srcId="{34A94271-2276-4869-A2C5-F143C57B7F59}" destId="{0E191768-BC71-4AE8-B6FA-989880828C3D}" srcOrd="4" destOrd="0" presId="urn:microsoft.com/office/officeart/2005/8/layout/vList2"/>
    <dgm:cxn modelId="{6AC7E1A3-1490-440A-9A24-91F81026D2BB}" type="presParOf" srcId="{34A94271-2276-4869-A2C5-F143C57B7F59}" destId="{E9BC1C50-7088-49A5-A483-76194E394D3B}" srcOrd="5" destOrd="0" presId="urn:microsoft.com/office/officeart/2005/8/layout/vList2"/>
    <dgm:cxn modelId="{E128F87E-9CBB-49C2-A945-E02C67846D1A}" type="presParOf" srcId="{34A94271-2276-4869-A2C5-F143C57B7F59}" destId="{D85744CC-5F58-40C6-B5FF-3E872F524915}" srcOrd="6" destOrd="0" presId="urn:microsoft.com/office/officeart/2005/8/layout/vList2"/>
    <dgm:cxn modelId="{A72882C9-FDD9-4D73-9919-6B67908355E6}" type="presParOf" srcId="{34A94271-2276-4869-A2C5-F143C57B7F59}" destId="{B534FF56-CE50-48F0-82B9-0332D25E90E7}" srcOrd="7" destOrd="0" presId="urn:microsoft.com/office/officeart/2005/8/layout/vList2"/>
    <dgm:cxn modelId="{FBADAEB1-DB25-477C-A362-7498B78DBE1E}" type="presParOf" srcId="{34A94271-2276-4869-A2C5-F143C57B7F59}" destId="{3A077FB1-4A22-4F81-BAAF-11F04B4B6DB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893411-0FF9-484D-A45F-890BC34C2DD9}">
      <dsp:nvSpPr>
        <dsp:cNvPr id="0" name=""/>
        <dsp:cNvSpPr/>
      </dsp:nvSpPr>
      <dsp:spPr>
        <a:xfrm>
          <a:off x="0" y="41290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898FD5-4A86-460F-B031-B860B818E3B8}">
      <dsp:nvSpPr>
        <dsp:cNvPr id="0" name=""/>
        <dsp:cNvSpPr/>
      </dsp:nvSpPr>
      <dsp:spPr>
        <a:xfrm>
          <a:off x="447357" y="7342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1.</a:t>
          </a:r>
          <a:r>
            <a:rPr lang="id-ID" sz="3200" kern="1200" dirty="0"/>
            <a:t>Studi Komunitas</a:t>
          </a:r>
          <a:endParaRPr lang="en-US" sz="3200" kern="1200" dirty="0"/>
        </a:p>
      </dsp:txBody>
      <dsp:txXfrm>
        <a:off x="480501" y="106565"/>
        <a:ext cx="6196717" cy="612672"/>
      </dsp:txXfrm>
    </dsp:sp>
    <dsp:sp modelId="{DC372F6D-8B20-44CD-B0D2-6085364BC2A1}">
      <dsp:nvSpPr>
        <dsp:cNvPr id="0" name=""/>
        <dsp:cNvSpPr/>
      </dsp:nvSpPr>
      <dsp:spPr>
        <a:xfrm>
          <a:off x="0" y="145618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87F530-9796-4FF8-811A-66E8CBE88948}">
      <dsp:nvSpPr>
        <dsp:cNvPr id="0" name=""/>
        <dsp:cNvSpPr/>
      </dsp:nvSpPr>
      <dsp:spPr>
        <a:xfrm>
          <a:off x="447357" y="111670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2.</a:t>
          </a:r>
          <a:r>
            <a:rPr lang="id-ID" sz="3200" kern="1200" dirty="0"/>
            <a:t>Pengukuran Prestise</a:t>
          </a:r>
          <a:endParaRPr lang="en-US" sz="3200" kern="1200" dirty="0"/>
        </a:p>
      </dsp:txBody>
      <dsp:txXfrm>
        <a:off x="480501" y="1149845"/>
        <a:ext cx="6196717" cy="612672"/>
      </dsp:txXfrm>
    </dsp:sp>
    <dsp:sp modelId="{948A1EDF-AE8F-4B98-9559-C6A7408E32C8}">
      <dsp:nvSpPr>
        <dsp:cNvPr id="0" name=""/>
        <dsp:cNvSpPr/>
      </dsp:nvSpPr>
      <dsp:spPr>
        <a:xfrm>
          <a:off x="0" y="2499460"/>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0803E0-0D58-44D9-B3AA-664C52328A06}">
      <dsp:nvSpPr>
        <dsp:cNvPr id="0" name=""/>
        <dsp:cNvSpPr/>
      </dsp:nvSpPr>
      <dsp:spPr>
        <a:xfrm>
          <a:off x="447357" y="215998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3.</a:t>
          </a:r>
          <a:r>
            <a:rPr lang="id-ID" sz="3200" kern="1200" dirty="0"/>
            <a:t>Socio-Economic Index</a:t>
          </a:r>
          <a:endParaRPr lang="en-US" sz="3200" kern="1200" dirty="0"/>
        </a:p>
      </dsp:txBody>
      <dsp:txXfrm>
        <a:off x="480501" y="2193125"/>
        <a:ext cx="6196717" cy="612672"/>
      </dsp:txXfrm>
    </dsp:sp>
    <dsp:sp modelId="{A20F39CD-5090-423D-B15D-BF5C0384894E}">
      <dsp:nvSpPr>
        <dsp:cNvPr id="0" name=""/>
        <dsp:cNvSpPr/>
      </dsp:nvSpPr>
      <dsp:spPr>
        <a:xfrm>
          <a:off x="0" y="3542741"/>
          <a:ext cx="894715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BDFD24-A5E7-494B-9AA5-11836E86135B}">
      <dsp:nvSpPr>
        <dsp:cNvPr id="0" name=""/>
        <dsp:cNvSpPr/>
      </dsp:nvSpPr>
      <dsp:spPr>
        <a:xfrm>
          <a:off x="447357" y="3203261"/>
          <a:ext cx="6263005"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727" tIns="0" rIns="236727" bIns="0" numCol="1" spcCol="1270" anchor="ctr" anchorCtr="0">
          <a:noAutofit/>
        </a:bodyPr>
        <a:lstStyle/>
        <a:p>
          <a:pPr marL="0" lvl="0" indent="0" algn="l" defTabSz="1422400">
            <a:lnSpc>
              <a:spcPct val="90000"/>
            </a:lnSpc>
            <a:spcBef>
              <a:spcPct val="0"/>
            </a:spcBef>
            <a:spcAft>
              <a:spcPct val="35000"/>
            </a:spcAft>
            <a:buNone/>
          </a:pPr>
          <a:r>
            <a:rPr lang="en-US" sz="3200" kern="1200" dirty="0"/>
            <a:t>4.</a:t>
          </a:r>
          <a:r>
            <a:rPr lang="id-ID" sz="3200" kern="1200" dirty="0"/>
            <a:t>Class Categories</a:t>
          </a:r>
          <a:endParaRPr lang="en-US" sz="3200" kern="1200" dirty="0"/>
        </a:p>
      </dsp:txBody>
      <dsp:txXfrm>
        <a:off x="480501" y="3236405"/>
        <a:ext cx="6196717"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C0D038-C6A3-41DE-9813-FAAE82844596}">
      <dsp:nvSpPr>
        <dsp:cNvPr id="0" name=""/>
        <dsp:cNvSpPr/>
      </dsp:nvSpPr>
      <dsp:spPr>
        <a:xfrm>
          <a:off x="821" y="-6"/>
          <a:ext cx="3327201" cy="5512880"/>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155700">
            <a:lnSpc>
              <a:spcPct val="90000"/>
            </a:lnSpc>
            <a:spcBef>
              <a:spcPct val="0"/>
            </a:spcBef>
            <a:spcAft>
              <a:spcPct val="35000"/>
            </a:spcAft>
            <a:buNone/>
          </a:pPr>
          <a:r>
            <a:rPr lang="id-ID" sz="2600" kern="1200" dirty="0"/>
            <a:t>Pemetaan posisi stratifikasi dalam hal:</a:t>
          </a:r>
          <a:endParaRPr lang="en-US" sz="2600" kern="1200" dirty="0"/>
        </a:p>
        <a:p>
          <a:pPr marL="228600" lvl="1" indent="-228600" algn="l" defTabSz="1155700">
            <a:lnSpc>
              <a:spcPct val="90000"/>
            </a:lnSpc>
            <a:spcBef>
              <a:spcPct val="0"/>
            </a:spcBef>
            <a:spcAft>
              <a:spcPct val="15000"/>
            </a:spcAft>
            <a:buChar char="•"/>
          </a:pPr>
          <a:r>
            <a:rPr lang="id-ID" sz="2600" kern="1200" dirty="0"/>
            <a:t>Posisi ekonomi</a:t>
          </a:r>
          <a:endParaRPr lang="en-US" sz="2600" kern="1200" dirty="0"/>
        </a:p>
        <a:p>
          <a:pPr marL="228600" lvl="1" indent="-228600" algn="l" defTabSz="1155700">
            <a:lnSpc>
              <a:spcPct val="90000"/>
            </a:lnSpc>
            <a:spcBef>
              <a:spcPct val="0"/>
            </a:spcBef>
            <a:spcAft>
              <a:spcPct val="15000"/>
            </a:spcAft>
            <a:buChar char="•"/>
          </a:pPr>
          <a:r>
            <a:rPr lang="id-ID" sz="2600" kern="1200"/>
            <a:t>Gaya hidup </a:t>
          </a:r>
          <a:endParaRPr lang="en-US" sz="2600" kern="1200"/>
        </a:p>
        <a:p>
          <a:pPr marL="228600" lvl="1" indent="-228600" algn="l" defTabSz="1155700">
            <a:lnSpc>
              <a:spcPct val="90000"/>
            </a:lnSpc>
            <a:spcBef>
              <a:spcPct val="0"/>
            </a:spcBef>
            <a:spcAft>
              <a:spcPct val="15000"/>
            </a:spcAft>
            <a:buChar char="•"/>
          </a:pPr>
          <a:r>
            <a:rPr lang="id-ID" sz="2600" kern="1200" dirty="0"/>
            <a:t>Kegiatan-kegiatan budaya</a:t>
          </a:r>
          <a:endParaRPr lang="en-US" sz="2600" kern="1200" dirty="0"/>
        </a:p>
        <a:p>
          <a:pPr marL="228600" lvl="1" indent="-228600" algn="l" defTabSz="1155700">
            <a:lnSpc>
              <a:spcPct val="90000"/>
            </a:lnSpc>
            <a:spcBef>
              <a:spcPct val="0"/>
            </a:spcBef>
            <a:spcAft>
              <a:spcPct val="15000"/>
            </a:spcAft>
            <a:buChar char="•"/>
          </a:pPr>
          <a:r>
            <a:rPr lang="id-ID" sz="2600" kern="1200" dirty="0"/>
            <a:t>Interaksi dan </a:t>
          </a:r>
          <a:r>
            <a:rPr lang="id-ID" sz="2800" kern="1200" dirty="0"/>
            <a:t>asosiasi. </a:t>
          </a:r>
          <a:endParaRPr lang="en-US" sz="2800" kern="1200" dirty="0"/>
        </a:p>
      </dsp:txBody>
      <dsp:txXfrm>
        <a:off x="821" y="2205145"/>
        <a:ext cx="3327201" cy="3307728"/>
      </dsp:txXfrm>
    </dsp:sp>
    <dsp:sp modelId="{F702305E-DFDD-4D14-9B8F-3C9A2F337A9A}">
      <dsp:nvSpPr>
        <dsp:cNvPr id="0" name=""/>
        <dsp:cNvSpPr/>
      </dsp:nvSpPr>
      <dsp:spPr>
        <a:xfrm>
          <a:off x="821" y="450546"/>
          <a:ext cx="3327201" cy="2216187"/>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89200">
            <a:lnSpc>
              <a:spcPct val="90000"/>
            </a:lnSpc>
            <a:spcBef>
              <a:spcPct val="0"/>
            </a:spcBef>
            <a:spcAft>
              <a:spcPct val="35000"/>
            </a:spcAft>
            <a:buNone/>
          </a:pPr>
          <a:r>
            <a:rPr lang="en-US" sz="5600" kern="1200" dirty="0"/>
            <a:t>01</a:t>
          </a:r>
        </a:p>
      </dsp:txBody>
      <dsp:txXfrm>
        <a:off x="821" y="450546"/>
        <a:ext cx="3327201" cy="2216187"/>
      </dsp:txXfrm>
    </dsp:sp>
    <dsp:sp modelId="{70618C56-AB58-4DDB-8E3D-AD5B423983F4}">
      <dsp:nvSpPr>
        <dsp:cNvPr id="0" name=""/>
        <dsp:cNvSpPr/>
      </dsp:nvSpPr>
      <dsp:spPr>
        <a:xfrm>
          <a:off x="3594199" y="-6"/>
          <a:ext cx="3327201" cy="5515794"/>
        </a:xfrm>
        <a:prstGeom prst="rect">
          <a:avLst/>
        </a:prstGeom>
        <a:solidFill>
          <a:schemeClr val="accent2">
            <a:hueOff val="677407"/>
            <a:satOff val="-3316"/>
            <a:lumOff val="1862"/>
            <a:alphaOff val="0"/>
          </a:schemeClr>
        </a:solidFill>
        <a:ln w="19050" cap="rnd" cmpd="sng" algn="ctr">
          <a:solidFill>
            <a:schemeClr val="accent2">
              <a:hueOff val="677407"/>
              <a:satOff val="-3316"/>
              <a:lumOff val="186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155700">
            <a:lnSpc>
              <a:spcPct val="90000"/>
            </a:lnSpc>
            <a:spcBef>
              <a:spcPct val="0"/>
            </a:spcBef>
            <a:spcAft>
              <a:spcPct val="35000"/>
            </a:spcAft>
            <a:buNone/>
          </a:pPr>
          <a:r>
            <a:rPr lang="id-ID" sz="2600" kern="1200" dirty="0"/>
            <a:t>Pengukuran: keseluruhan reputasi status yang diperoleh individu dengan berbasis pada keempat karakteristik di atas.</a:t>
          </a:r>
          <a:endParaRPr lang="en-US" sz="2600" kern="1200" dirty="0"/>
        </a:p>
      </dsp:txBody>
      <dsp:txXfrm>
        <a:off x="3594199" y="2206311"/>
        <a:ext cx="3327201" cy="3309476"/>
      </dsp:txXfrm>
    </dsp:sp>
    <dsp:sp modelId="{C6855E13-AE0F-4E5D-8508-620AA961014D}">
      <dsp:nvSpPr>
        <dsp:cNvPr id="0" name=""/>
        <dsp:cNvSpPr/>
      </dsp:nvSpPr>
      <dsp:spPr>
        <a:xfrm>
          <a:off x="3594199" y="761569"/>
          <a:ext cx="3327201" cy="159705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89200">
            <a:lnSpc>
              <a:spcPct val="90000"/>
            </a:lnSpc>
            <a:spcBef>
              <a:spcPct val="0"/>
            </a:spcBef>
            <a:spcAft>
              <a:spcPct val="35000"/>
            </a:spcAft>
            <a:buNone/>
          </a:pPr>
          <a:r>
            <a:rPr lang="en-US" sz="5600" kern="1200" dirty="0"/>
            <a:t>02</a:t>
          </a:r>
        </a:p>
      </dsp:txBody>
      <dsp:txXfrm>
        <a:off x="3594199" y="761569"/>
        <a:ext cx="3327201" cy="1597056"/>
      </dsp:txXfrm>
    </dsp:sp>
    <dsp:sp modelId="{0B6C344E-19A4-4A39-A946-EDA5C7CFFE12}">
      <dsp:nvSpPr>
        <dsp:cNvPr id="0" name=""/>
        <dsp:cNvSpPr/>
      </dsp:nvSpPr>
      <dsp:spPr>
        <a:xfrm>
          <a:off x="7187576" y="-6"/>
          <a:ext cx="3327201" cy="5515794"/>
        </a:xfrm>
        <a:prstGeom prst="rect">
          <a:avLst/>
        </a:prstGeom>
        <a:solidFill>
          <a:schemeClr val="accent2">
            <a:hueOff val="1354814"/>
            <a:satOff val="-6632"/>
            <a:lumOff val="3725"/>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kern="1200" dirty="0"/>
            <a:t>P</a:t>
          </a:r>
          <a:r>
            <a:rPr lang="id-ID" sz="2400" kern="1200" dirty="0"/>
            <a:t>enelitian antropologis </a:t>
          </a:r>
          <a:r>
            <a:rPr lang="id-ID" sz="2400" kern="1200" dirty="0">
              <a:sym typeface="Wingdings" panose="05000000000000000000" pitchFamily="2" charset="2"/>
            </a:rPr>
            <a:t></a:t>
          </a:r>
          <a:r>
            <a:rPr lang="id-ID" sz="2400" kern="1200" dirty="0"/>
            <a:t> peneliti berusaha meng-eksplorasi stratifikasi yang diekspresikan melalui interaksi tatap muka, kelompok-kelompok sosial, serta gaya hidup. </a:t>
          </a:r>
          <a:endParaRPr lang="en-US" sz="2400" kern="1200" dirty="0"/>
        </a:p>
      </dsp:txBody>
      <dsp:txXfrm>
        <a:off x="7187576" y="2206311"/>
        <a:ext cx="3327201" cy="3309476"/>
      </dsp:txXfrm>
    </dsp:sp>
    <dsp:sp modelId="{90C147D2-FE0A-4ED6-90C0-242858AA3CA1}">
      <dsp:nvSpPr>
        <dsp:cNvPr id="0" name=""/>
        <dsp:cNvSpPr/>
      </dsp:nvSpPr>
      <dsp:spPr>
        <a:xfrm>
          <a:off x="7187576" y="1011676"/>
          <a:ext cx="3327201" cy="1096842"/>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489200">
            <a:lnSpc>
              <a:spcPct val="90000"/>
            </a:lnSpc>
            <a:spcBef>
              <a:spcPct val="0"/>
            </a:spcBef>
            <a:spcAft>
              <a:spcPct val="35000"/>
            </a:spcAft>
            <a:buNone/>
          </a:pPr>
          <a:r>
            <a:rPr lang="en-US" sz="5600" kern="1200" dirty="0"/>
            <a:t>03</a:t>
          </a:r>
        </a:p>
      </dsp:txBody>
      <dsp:txXfrm>
        <a:off x="7187576" y="1011676"/>
        <a:ext cx="3327201" cy="1096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54B8A7-61FE-4BCC-9974-F2305FFFA727}">
      <dsp:nvSpPr>
        <dsp:cNvPr id="0" name=""/>
        <dsp:cNvSpPr/>
      </dsp:nvSpPr>
      <dsp:spPr>
        <a:xfrm>
          <a:off x="0" y="70605"/>
          <a:ext cx="9559957" cy="719549"/>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id-ID" sz="3000" kern="1200" dirty="0"/>
            <a:t>Tokoh: W. Lloyd Warner</a:t>
          </a:r>
          <a:endParaRPr lang="en-US" sz="3000" kern="1200" dirty="0"/>
        </a:p>
      </dsp:txBody>
      <dsp:txXfrm>
        <a:off x="35125" y="105730"/>
        <a:ext cx="9489707" cy="649299"/>
      </dsp:txXfrm>
    </dsp:sp>
    <dsp:sp modelId="{58BFE98A-8880-4410-94A0-E1E7D26D6422}">
      <dsp:nvSpPr>
        <dsp:cNvPr id="0" name=""/>
        <dsp:cNvSpPr/>
      </dsp:nvSpPr>
      <dsp:spPr>
        <a:xfrm>
          <a:off x="0" y="876555"/>
          <a:ext cx="9559957" cy="719549"/>
        </a:xfrm>
        <a:prstGeom prst="roundRect">
          <a:avLst/>
        </a:prstGeom>
        <a:solidFill>
          <a:schemeClr val="accent5">
            <a:hueOff val="3118619"/>
            <a:satOff val="-2006"/>
            <a:lumOff val="1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a:t>
          </a:r>
          <a:r>
            <a:rPr lang="id-ID" sz="3000" kern="1200" dirty="0"/>
            <a:t>ahun 1920-an sampai dengan tahun 1950-an.</a:t>
          </a:r>
          <a:endParaRPr lang="en-US" sz="3000" kern="1200" dirty="0"/>
        </a:p>
      </dsp:txBody>
      <dsp:txXfrm>
        <a:off x="35125" y="911680"/>
        <a:ext cx="9489707" cy="649299"/>
      </dsp:txXfrm>
    </dsp:sp>
    <dsp:sp modelId="{DD8F3F67-7317-46D5-A9DE-F69333BDAFE0}">
      <dsp:nvSpPr>
        <dsp:cNvPr id="0" name=""/>
        <dsp:cNvSpPr/>
      </dsp:nvSpPr>
      <dsp:spPr>
        <a:xfrm>
          <a:off x="0" y="1682505"/>
          <a:ext cx="9559957" cy="719549"/>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id-ID" sz="3000" kern="1200"/>
            <a:t>Penelitian Warner: </a:t>
          </a:r>
          <a:endParaRPr lang="en-US" sz="3000" kern="1200"/>
        </a:p>
      </dsp:txBody>
      <dsp:txXfrm>
        <a:off x="35125" y="1717630"/>
        <a:ext cx="9489707" cy="649299"/>
      </dsp:txXfrm>
    </dsp:sp>
    <dsp:sp modelId="{E0290BE2-B176-401D-A1A6-87D2CBB3FB4C}">
      <dsp:nvSpPr>
        <dsp:cNvPr id="0" name=""/>
        <dsp:cNvSpPr/>
      </dsp:nvSpPr>
      <dsp:spPr>
        <a:xfrm>
          <a:off x="0" y="2402055"/>
          <a:ext cx="9559957" cy="3412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529"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id-ID" sz="2300" kern="1200" dirty="0"/>
            <a:t>Mempelajari stratifikasi sosial, dimana kelas sosial terdiri dari kelompok orang-orang yang menikmati tempat dalam hirarki evaluasi sosial dan asosiasi yang sama (Tumin, 1967:82). </a:t>
          </a:r>
          <a:endParaRPr lang="en-US" sz="2300" kern="1200" dirty="0"/>
        </a:p>
        <a:p>
          <a:pPr marL="228600" lvl="1" indent="-228600" algn="l" defTabSz="1022350">
            <a:lnSpc>
              <a:spcPct val="90000"/>
            </a:lnSpc>
            <a:spcBef>
              <a:spcPct val="0"/>
            </a:spcBef>
            <a:spcAft>
              <a:spcPct val="20000"/>
            </a:spcAft>
            <a:buChar char="•"/>
          </a:pPr>
          <a:r>
            <a:rPr lang="id-ID" sz="2300" kern="1200"/>
            <a:t>Orang-orang saling menilai tingkatan sosial masing-masing (Svalastoga,1989:23). </a:t>
          </a:r>
          <a:endParaRPr lang="en-US" sz="2300" kern="1200"/>
        </a:p>
        <a:p>
          <a:pPr marL="228600" lvl="1" indent="-228600" algn="l" defTabSz="1022350">
            <a:lnSpc>
              <a:spcPct val="90000"/>
            </a:lnSpc>
            <a:spcBef>
              <a:spcPct val="0"/>
            </a:spcBef>
            <a:spcAft>
              <a:spcPct val="20000"/>
            </a:spcAft>
            <a:buChar char="•"/>
          </a:pPr>
          <a:r>
            <a:rPr lang="id-ID" sz="2300" kern="1200" dirty="0"/>
            <a:t>Penelitian di Komunitas Yankee City: ia membagi komunitas dalam enam strata: strata atas-atas, atas-bawah, menengah-atas, menengah-bawah, bawah-atas, dan bawah-bawah. </a:t>
          </a:r>
          <a:endParaRPr lang="en-US" sz="2300" kern="1200" dirty="0"/>
        </a:p>
      </dsp:txBody>
      <dsp:txXfrm>
        <a:off x="0" y="2402055"/>
        <a:ext cx="9559957" cy="34127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0F3E8-223A-4579-B152-DF462ADC13F1}">
      <dsp:nvSpPr>
        <dsp:cNvPr id="0" name=""/>
        <dsp:cNvSpPr/>
      </dsp:nvSpPr>
      <dsp:spPr>
        <a:xfrm>
          <a:off x="3286" y="432753"/>
          <a:ext cx="3203971" cy="1254715"/>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a:t>Asumsi:</a:t>
          </a:r>
          <a:endParaRPr lang="en-US" sz="2000" kern="1200"/>
        </a:p>
      </dsp:txBody>
      <dsp:txXfrm>
        <a:off x="3286" y="432753"/>
        <a:ext cx="3203971" cy="1254715"/>
      </dsp:txXfrm>
    </dsp:sp>
    <dsp:sp modelId="{94AE3A26-A318-4A53-AE00-E0ADE4678963}">
      <dsp:nvSpPr>
        <dsp:cNvPr id="0" name=""/>
        <dsp:cNvSpPr/>
      </dsp:nvSpPr>
      <dsp:spPr>
        <a:xfrm>
          <a:off x="3286" y="1687469"/>
          <a:ext cx="3203971" cy="3170474"/>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id-ID" sz="2000" kern="1200"/>
            <a:t>Pengukuran obyektif dapat diperoleh dari persepsi subyektif responden dari berbagai level. </a:t>
          </a:r>
          <a:endParaRPr lang="en-US" sz="2000" kern="1200"/>
        </a:p>
        <a:p>
          <a:pPr marL="228600" lvl="1" indent="-228600" algn="l" defTabSz="889000">
            <a:lnSpc>
              <a:spcPct val="90000"/>
            </a:lnSpc>
            <a:spcBef>
              <a:spcPct val="0"/>
            </a:spcBef>
            <a:spcAft>
              <a:spcPct val="15000"/>
            </a:spcAft>
            <a:buChar char="•"/>
          </a:pPr>
          <a:r>
            <a:rPr lang="id-ID" sz="2000" kern="1200"/>
            <a:t>Terdapat kesepatan atau kesamaan persepsi dalam masyarakat terhadap hirarki prestise. </a:t>
          </a:r>
          <a:endParaRPr lang="en-US" sz="2000" kern="1200"/>
        </a:p>
      </dsp:txBody>
      <dsp:txXfrm>
        <a:off x="3286" y="1687469"/>
        <a:ext cx="3203971" cy="3170474"/>
      </dsp:txXfrm>
    </dsp:sp>
    <dsp:sp modelId="{15AD577E-AB51-4BDB-A8C0-D64D4889E47E}">
      <dsp:nvSpPr>
        <dsp:cNvPr id="0" name=""/>
        <dsp:cNvSpPr/>
      </dsp:nvSpPr>
      <dsp:spPr>
        <a:xfrm>
          <a:off x="3655814" y="432753"/>
          <a:ext cx="3203971" cy="1254715"/>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dirty="0"/>
            <a:t>Pekerjaan diposisikan pada posisi/hirarki tinggi karena:  </a:t>
          </a:r>
          <a:endParaRPr lang="en-US" sz="2000" kern="1200" dirty="0"/>
        </a:p>
      </dsp:txBody>
      <dsp:txXfrm>
        <a:off x="3655814" y="432753"/>
        <a:ext cx="3203971" cy="1254715"/>
      </dsp:txXfrm>
    </dsp:sp>
    <dsp:sp modelId="{25C833FF-EAD4-4D46-8727-9DB3CBF721F2}">
      <dsp:nvSpPr>
        <dsp:cNvPr id="0" name=""/>
        <dsp:cNvSpPr/>
      </dsp:nvSpPr>
      <dsp:spPr>
        <a:xfrm>
          <a:off x="3655814" y="1687469"/>
          <a:ext cx="3203971" cy="3170474"/>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id-ID" sz="2000" kern="1200"/>
            <a:t>Fungsi pekerjaan penting bagi masyarakat </a:t>
          </a:r>
          <a:endParaRPr lang="en-US" sz="2000" kern="1200"/>
        </a:p>
        <a:p>
          <a:pPr marL="228600" lvl="1" indent="-228600" algn="l" defTabSz="889000">
            <a:lnSpc>
              <a:spcPct val="90000"/>
            </a:lnSpc>
            <a:spcBef>
              <a:spcPct val="0"/>
            </a:spcBef>
            <a:spcAft>
              <a:spcPct val="15000"/>
            </a:spcAft>
            <a:buChar char="•"/>
          </a:pPr>
          <a:r>
            <a:rPr lang="id-ID" sz="2000" kern="1200"/>
            <a:t>Pekerjaan tersebut membutuhkan pendidikan dan ketrampilan tinggi </a:t>
          </a:r>
          <a:endParaRPr lang="en-US" sz="2000" kern="1200"/>
        </a:p>
        <a:p>
          <a:pPr marL="228600" lvl="1" indent="-228600" algn="l" defTabSz="889000">
            <a:lnSpc>
              <a:spcPct val="90000"/>
            </a:lnSpc>
            <a:spcBef>
              <a:spcPct val="0"/>
            </a:spcBef>
            <a:spcAft>
              <a:spcPct val="15000"/>
            </a:spcAft>
            <a:buChar char="•"/>
          </a:pPr>
          <a:r>
            <a:rPr lang="id-ID" sz="2000" kern="1200"/>
            <a:t>Maka pantas memperoleh imbalan tinggi  </a:t>
          </a:r>
          <a:endParaRPr lang="en-US" sz="2000" kern="1200"/>
        </a:p>
      </dsp:txBody>
      <dsp:txXfrm>
        <a:off x="3655814" y="1687469"/>
        <a:ext cx="3203971" cy="3170474"/>
      </dsp:txXfrm>
    </dsp:sp>
    <dsp:sp modelId="{EE273D9F-9C6E-4E9B-8ED8-3160FBB075D7}">
      <dsp:nvSpPr>
        <dsp:cNvPr id="0" name=""/>
        <dsp:cNvSpPr/>
      </dsp:nvSpPr>
      <dsp:spPr>
        <a:xfrm>
          <a:off x="7308342" y="432753"/>
          <a:ext cx="3203971" cy="1254715"/>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a:t>Pemikiran ini mendukung pandangan fungsionalis. </a:t>
          </a:r>
          <a:endParaRPr lang="en-US" sz="2000" kern="1200"/>
        </a:p>
      </dsp:txBody>
      <dsp:txXfrm>
        <a:off x="7308342" y="432753"/>
        <a:ext cx="3203971" cy="1254715"/>
      </dsp:txXfrm>
    </dsp:sp>
    <dsp:sp modelId="{19A3F267-837D-40BC-97C5-F164F1A404E3}">
      <dsp:nvSpPr>
        <dsp:cNvPr id="0" name=""/>
        <dsp:cNvSpPr/>
      </dsp:nvSpPr>
      <dsp:spPr>
        <a:xfrm>
          <a:off x="7308342" y="1687469"/>
          <a:ext cx="3203971" cy="3170474"/>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1FB56-817F-4FC3-945C-3B1DB246057A}">
      <dsp:nvSpPr>
        <dsp:cNvPr id="0" name=""/>
        <dsp:cNvSpPr/>
      </dsp:nvSpPr>
      <dsp:spPr>
        <a:xfrm>
          <a:off x="0" y="125570"/>
          <a:ext cx="10515600" cy="2414879"/>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dirty="0"/>
            <a:t>The </a:t>
          </a:r>
          <a:r>
            <a:rPr lang="en-US" sz="2400" kern="1200" dirty="0"/>
            <a:t>most important</a:t>
          </a:r>
          <a:r>
            <a:rPr lang="id-ID" sz="2400" kern="1200" dirty="0"/>
            <a:t> contribution of Blau &amp; Duncan research is </a:t>
          </a:r>
          <a:r>
            <a:rPr lang="en-US" sz="2400" kern="1200" dirty="0"/>
            <a:t>the introduction of indirect effects (path) models into sociology (Duncan &amp; Hodge 1963, Duncan1966b) led to the formulation of the </a:t>
          </a:r>
          <a:r>
            <a:rPr lang="en-US" sz="2400" kern="1200" dirty="0" err="1"/>
            <a:t>Blau</a:t>
          </a:r>
          <a:r>
            <a:rPr lang="en-US" sz="2400" kern="1200" dirty="0"/>
            <a:t> &amp; Duncan (1967:Ch. 5) status attainment model, which made it possible to assess the relative importance of education and family background for status attainment</a:t>
          </a:r>
          <a:r>
            <a:rPr lang="id-ID" sz="2400" kern="1200" dirty="0"/>
            <a:t> (Ganzeboom, et.al, 1991).</a:t>
          </a:r>
          <a:endParaRPr lang="en-US" sz="2400" kern="1200" dirty="0"/>
        </a:p>
      </dsp:txBody>
      <dsp:txXfrm>
        <a:off x="117885" y="243455"/>
        <a:ext cx="10279830" cy="2179109"/>
      </dsp:txXfrm>
    </dsp:sp>
    <dsp:sp modelId="{F47CA78E-EEA0-4A2A-9471-EE54C643E5B4}">
      <dsp:nvSpPr>
        <dsp:cNvPr id="0" name=""/>
        <dsp:cNvSpPr/>
      </dsp:nvSpPr>
      <dsp:spPr>
        <a:xfrm>
          <a:off x="0" y="2609570"/>
          <a:ext cx="10515600" cy="2414879"/>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dirty="0"/>
            <a:t>Atau menggunakan teknik </a:t>
          </a:r>
          <a:r>
            <a:rPr lang="id-ID" sz="2400" i="1" kern="1200" dirty="0"/>
            <a:t>path analysis</a:t>
          </a:r>
          <a:r>
            <a:rPr lang="id-ID" sz="2400" kern="1200" dirty="0"/>
            <a:t> sebagai prosedur untuk memberikan interpretasi kuantitatif terhadap hubungan kausal yang diasumsikan bekerja dalam masyarakat tertentu</a:t>
          </a:r>
          <a:endParaRPr lang="en-US" sz="2400" kern="1200" dirty="0"/>
        </a:p>
      </dsp:txBody>
      <dsp:txXfrm>
        <a:off x="117885" y="2727455"/>
        <a:ext cx="10279830" cy="217910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CFFD38-9969-40CB-8D6F-CBA9FA9FF08D}">
      <dsp:nvSpPr>
        <dsp:cNvPr id="0" name=""/>
        <dsp:cNvSpPr/>
      </dsp:nvSpPr>
      <dsp:spPr>
        <a:xfrm>
          <a:off x="0" y="3125603"/>
          <a:ext cx="10515600" cy="2050734"/>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kern="1200"/>
            <a:t>T</a:t>
          </a:r>
          <a:r>
            <a:rPr lang="en-US" sz="2600" kern="1200"/>
            <a:t>he Blau-Duncan model was made up of only five predictors. These included</a:t>
          </a:r>
          <a:r>
            <a:rPr lang="id-ID" sz="2600" kern="1200"/>
            <a:t>:</a:t>
          </a:r>
          <a:endParaRPr lang="en-US" sz="2600" kern="1200"/>
        </a:p>
      </dsp:txBody>
      <dsp:txXfrm>
        <a:off x="0" y="3125603"/>
        <a:ext cx="10515600" cy="1107396"/>
      </dsp:txXfrm>
    </dsp:sp>
    <dsp:sp modelId="{73B14F90-B042-45EF-9CC7-95ECB16E18DF}">
      <dsp:nvSpPr>
        <dsp:cNvPr id="0" name=""/>
        <dsp:cNvSpPr/>
      </dsp:nvSpPr>
      <dsp:spPr>
        <a:xfrm>
          <a:off x="1283" y="4191985"/>
          <a:ext cx="2102606" cy="943337"/>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father's education </a:t>
          </a:r>
        </a:p>
      </dsp:txBody>
      <dsp:txXfrm>
        <a:off x="1283" y="4191985"/>
        <a:ext cx="2102606" cy="943337"/>
      </dsp:txXfrm>
    </dsp:sp>
    <dsp:sp modelId="{AB3EC019-95A2-4457-851A-8475D643FA45}">
      <dsp:nvSpPr>
        <dsp:cNvPr id="0" name=""/>
        <dsp:cNvSpPr/>
      </dsp:nvSpPr>
      <dsp:spPr>
        <a:xfrm>
          <a:off x="2103890" y="4191985"/>
          <a:ext cx="2102606" cy="943337"/>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a:t>father’s </a:t>
          </a:r>
          <a:r>
            <a:rPr lang="en-US" sz="1900" kern="1200"/>
            <a:t>occupation</a:t>
          </a:r>
        </a:p>
      </dsp:txBody>
      <dsp:txXfrm>
        <a:off x="2103890" y="4191985"/>
        <a:ext cx="2102606" cy="943337"/>
      </dsp:txXfrm>
    </dsp:sp>
    <dsp:sp modelId="{07DCCEB3-FFB3-4781-94C5-3C32148B2EDC}">
      <dsp:nvSpPr>
        <dsp:cNvPr id="0" name=""/>
        <dsp:cNvSpPr/>
      </dsp:nvSpPr>
      <dsp:spPr>
        <a:xfrm>
          <a:off x="4206496" y="4191985"/>
          <a:ext cx="2102606" cy="943337"/>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individual's education </a:t>
          </a:r>
        </a:p>
      </dsp:txBody>
      <dsp:txXfrm>
        <a:off x="4206496" y="4191985"/>
        <a:ext cx="2102606" cy="943337"/>
      </dsp:txXfrm>
    </dsp:sp>
    <dsp:sp modelId="{62DD0E8D-0F57-428A-B0E2-CF7FF243A08B}">
      <dsp:nvSpPr>
        <dsp:cNvPr id="0" name=""/>
        <dsp:cNvSpPr/>
      </dsp:nvSpPr>
      <dsp:spPr>
        <a:xfrm>
          <a:off x="6309103" y="4191985"/>
          <a:ext cx="2102606" cy="943337"/>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a:t>individual’s </a:t>
          </a:r>
          <a:r>
            <a:rPr lang="en-US" sz="1900" kern="1200"/>
            <a:t>first job</a:t>
          </a:r>
        </a:p>
      </dsp:txBody>
      <dsp:txXfrm>
        <a:off x="6309103" y="4191985"/>
        <a:ext cx="2102606" cy="943337"/>
      </dsp:txXfrm>
    </dsp:sp>
    <dsp:sp modelId="{8829662C-C6F7-487E-870C-8CD226E8DAE5}">
      <dsp:nvSpPr>
        <dsp:cNvPr id="0" name=""/>
        <dsp:cNvSpPr/>
      </dsp:nvSpPr>
      <dsp:spPr>
        <a:xfrm>
          <a:off x="8411709" y="4191985"/>
          <a:ext cx="2102606" cy="943337"/>
        </a:xfrm>
        <a:prstGeom prst="rect">
          <a:avLst/>
        </a:prstGeom>
        <a:solidFill>
          <a:schemeClr val="accent2">
            <a:alpha val="90000"/>
            <a:tint val="40000"/>
            <a:hueOff val="0"/>
            <a:satOff val="0"/>
            <a:lumOff val="0"/>
            <a:alphaOff val="0"/>
          </a:schemeClr>
        </a:solidFill>
        <a:ln w="19050" cap="rnd"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individual's jo</a:t>
          </a:r>
          <a:r>
            <a:rPr lang="id-ID" sz="1900" kern="1200"/>
            <a:t>b (when research conducted)</a:t>
          </a:r>
          <a:endParaRPr lang="en-US" sz="1900" kern="1200"/>
        </a:p>
      </dsp:txBody>
      <dsp:txXfrm>
        <a:off x="8411709" y="4191985"/>
        <a:ext cx="2102606" cy="943337"/>
      </dsp:txXfrm>
    </dsp:sp>
    <dsp:sp modelId="{C825EB6A-AC87-4CD7-A2E5-598F1026DECF}">
      <dsp:nvSpPr>
        <dsp:cNvPr id="0" name=""/>
        <dsp:cNvSpPr/>
      </dsp:nvSpPr>
      <dsp:spPr>
        <a:xfrm rot="10800000">
          <a:off x="0" y="2335"/>
          <a:ext cx="10515600" cy="3154029"/>
        </a:xfrm>
        <a:prstGeom prst="upArrowCallou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kern="1200" dirty="0"/>
            <a:t>Menelusuri saling ketergantungan antara </a:t>
          </a:r>
          <a:r>
            <a:rPr lang="id-ID" sz="2600" i="1" kern="1200" dirty="0"/>
            <a:t>social origin (</a:t>
          </a:r>
          <a:r>
            <a:rPr lang="id-ID" sz="2600" kern="1200" dirty="0"/>
            <a:t>pekerjaan ayah dan pendidikan ayah), awal karier, dan pendidikan, dan menguji pengaruh langsung dan tidak langsungnya terhadap pencapaian dalam pekerjaan.</a:t>
          </a:r>
          <a:endParaRPr lang="en-US" sz="2600" kern="1200" dirty="0"/>
        </a:p>
      </dsp:txBody>
      <dsp:txXfrm rot="10800000">
        <a:off x="0" y="2335"/>
        <a:ext cx="10515600" cy="20493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C9528-D26F-411E-90F5-D417DAA1C247}">
      <dsp:nvSpPr>
        <dsp:cNvPr id="0" name=""/>
        <dsp:cNvSpPr/>
      </dsp:nvSpPr>
      <dsp:spPr>
        <a:xfrm>
          <a:off x="0" y="962155"/>
          <a:ext cx="10515600" cy="504000"/>
        </a:xfrm>
        <a:prstGeom prst="rect">
          <a:avLst/>
        </a:prstGeom>
        <a:solidFill>
          <a:schemeClr val="lt1">
            <a:alpha val="90000"/>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34D374-DA1D-4641-9291-171850AE1136}">
      <dsp:nvSpPr>
        <dsp:cNvPr id="0" name=""/>
        <dsp:cNvSpPr/>
      </dsp:nvSpPr>
      <dsp:spPr>
        <a:xfrm>
          <a:off x="525780" y="666955"/>
          <a:ext cx="7360920" cy="59040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kern="1200"/>
            <a:t>For measurement, the</a:t>
          </a:r>
          <a:r>
            <a:rPr lang="id-ID" sz="2000" kern="1200"/>
            <a:t>y</a:t>
          </a:r>
          <a:r>
            <a:rPr lang="en-US" sz="2000" kern="1200"/>
            <a:t> relied upon continuous scales. </a:t>
          </a:r>
        </a:p>
      </dsp:txBody>
      <dsp:txXfrm>
        <a:off x="554601" y="695776"/>
        <a:ext cx="7303278" cy="532758"/>
      </dsp:txXfrm>
    </dsp:sp>
    <dsp:sp modelId="{3B3AC109-79CC-4D47-83CB-4A168BD16A34}">
      <dsp:nvSpPr>
        <dsp:cNvPr id="0" name=""/>
        <dsp:cNvSpPr/>
      </dsp:nvSpPr>
      <dsp:spPr>
        <a:xfrm>
          <a:off x="0" y="1869355"/>
          <a:ext cx="10515600" cy="1386000"/>
        </a:xfrm>
        <a:prstGeom prst="rect">
          <a:avLst/>
        </a:prstGeom>
        <a:solidFill>
          <a:schemeClr val="lt1">
            <a:alpha val="90000"/>
            <a:hueOff val="0"/>
            <a:satOff val="0"/>
            <a:lumOff val="0"/>
            <a:alphaOff val="0"/>
          </a:schemeClr>
        </a:solidFill>
        <a:ln w="19050" cap="rnd" cmpd="sng" algn="ctr">
          <a:solidFill>
            <a:schemeClr val="accent5">
              <a:hueOff val="3118619"/>
              <a:satOff val="-2006"/>
              <a:lumOff val="137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16127" tIns="416560" rIns="816127" bIns="142240" numCol="1" spcCol="1270" anchor="t" anchorCtr="0">
          <a:noAutofit/>
        </a:bodyPr>
        <a:lstStyle/>
        <a:p>
          <a:pPr marL="228600" lvl="1" indent="-228600" algn="l" defTabSz="889000">
            <a:lnSpc>
              <a:spcPct val="90000"/>
            </a:lnSpc>
            <a:spcBef>
              <a:spcPct val="0"/>
            </a:spcBef>
            <a:spcAft>
              <a:spcPct val="15000"/>
            </a:spcAft>
            <a:buChar char="•"/>
          </a:pPr>
          <a:r>
            <a:rPr lang="id-ID" sz="2000" kern="1200"/>
            <a:t>The </a:t>
          </a:r>
          <a:r>
            <a:rPr lang="en-US" sz="2000" kern="1200"/>
            <a:t>more economically developed countries the direct effect of parental status on respondent’s education and the status of the current occupation is weaker than in less developed countries</a:t>
          </a:r>
          <a:r>
            <a:rPr lang="id-ID" sz="2000" kern="1200"/>
            <a:t>.</a:t>
          </a:r>
          <a:endParaRPr lang="en-US" sz="2000" kern="1200"/>
        </a:p>
      </dsp:txBody>
      <dsp:txXfrm>
        <a:off x="0" y="1869355"/>
        <a:ext cx="10515600" cy="1386000"/>
      </dsp:txXfrm>
    </dsp:sp>
    <dsp:sp modelId="{8EDEC365-B20E-4B4E-A184-AC250936EC43}">
      <dsp:nvSpPr>
        <dsp:cNvPr id="0" name=""/>
        <dsp:cNvSpPr/>
      </dsp:nvSpPr>
      <dsp:spPr>
        <a:xfrm>
          <a:off x="525780" y="1574155"/>
          <a:ext cx="7360920" cy="590400"/>
        </a:xfrm>
        <a:prstGeom prst="roundRect">
          <a:avLst/>
        </a:prstGeom>
        <a:solidFill>
          <a:schemeClr val="accent5">
            <a:hueOff val="3118619"/>
            <a:satOff val="-2006"/>
            <a:lumOff val="1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id-ID" sz="2000" kern="1200"/>
            <a:t>Hypothesis:</a:t>
          </a:r>
          <a:endParaRPr lang="en-US" sz="2000" kern="1200"/>
        </a:p>
      </dsp:txBody>
      <dsp:txXfrm>
        <a:off x="554601" y="1602976"/>
        <a:ext cx="7303278" cy="532758"/>
      </dsp:txXfrm>
    </dsp:sp>
    <dsp:sp modelId="{39A62015-C02F-4C60-99E6-EE738C10CFBE}">
      <dsp:nvSpPr>
        <dsp:cNvPr id="0" name=""/>
        <dsp:cNvSpPr/>
      </dsp:nvSpPr>
      <dsp:spPr>
        <a:xfrm>
          <a:off x="0" y="3658555"/>
          <a:ext cx="10515600" cy="1134000"/>
        </a:xfrm>
        <a:prstGeom prst="rect">
          <a:avLst/>
        </a:prstGeom>
        <a:solidFill>
          <a:schemeClr val="lt1">
            <a:alpha val="90000"/>
            <a:hueOff val="0"/>
            <a:satOff val="0"/>
            <a:lumOff val="0"/>
            <a:alphaOff val="0"/>
          </a:schemeClr>
        </a:solidFill>
        <a:ln w="19050" cap="rnd" cmpd="sng" algn="ctr">
          <a:solidFill>
            <a:schemeClr val="accent5">
              <a:hueOff val="6237238"/>
              <a:satOff val="-4013"/>
              <a:lumOff val="274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16127" tIns="416560" rIns="816127" bIns="142240" numCol="1" spcCol="1270" anchor="t" anchorCtr="0">
          <a:noAutofit/>
        </a:bodyPr>
        <a:lstStyle/>
        <a:p>
          <a:pPr marL="228600" lvl="1" indent="-228600" algn="l" defTabSz="889000">
            <a:lnSpc>
              <a:spcPct val="90000"/>
            </a:lnSpc>
            <a:spcBef>
              <a:spcPct val="0"/>
            </a:spcBef>
            <a:spcAft>
              <a:spcPct val="15000"/>
            </a:spcAft>
            <a:buChar char="•"/>
          </a:pPr>
          <a:r>
            <a:rPr lang="id-ID" sz="2000" kern="1200"/>
            <a:t>Kesuksesan individu dipengaruhi oleh latar belakang sosial, tetapi prestasi pendidikan memainkan peranan yang lebih besar. </a:t>
          </a:r>
          <a:endParaRPr lang="en-US" sz="2000" kern="1200"/>
        </a:p>
      </dsp:txBody>
      <dsp:txXfrm>
        <a:off x="0" y="3658555"/>
        <a:ext cx="10515600" cy="1134000"/>
      </dsp:txXfrm>
    </dsp:sp>
    <dsp:sp modelId="{61F992E2-0674-482F-9C00-E5B143D0854C}">
      <dsp:nvSpPr>
        <dsp:cNvPr id="0" name=""/>
        <dsp:cNvSpPr/>
      </dsp:nvSpPr>
      <dsp:spPr>
        <a:xfrm>
          <a:off x="525780" y="3363355"/>
          <a:ext cx="7360920" cy="590400"/>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id-ID" sz="2000" kern="1200"/>
            <a:t>Proposisi penelitian:</a:t>
          </a:r>
          <a:endParaRPr lang="en-US" sz="2000" kern="1200"/>
        </a:p>
      </dsp:txBody>
      <dsp:txXfrm>
        <a:off x="554601" y="3392176"/>
        <a:ext cx="7303278" cy="53275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E2664-0E42-49AD-A3F1-9339696D360F}">
      <dsp:nvSpPr>
        <dsp:cNvPr id="0" name=""/>
        <dsp:cNvSpPr/>
      </dsp:nvSpPr>
      <dsp:spPr>
        <a:xfrm>
          <a:off x="0" y="48439"/>
          <a:ext cx="6513603" cy="2858273"/>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d-ID" sz="2500" kern="1200"/>
            <a:t>SNSE: suatu kerangka data yang dapat merangkum variabel sosial-ekonomi dalam suatu bentuk matriks yang kompak dan terpadu.</a:t>
          </a:r>
          <a:endParaRPr lang="en-US" sz="2500" kern="1200"/>
        </a:p>
      </dsp:txBody>
      <dsp:txXfrm>
        <a:off x="139529" y="187968"/>
        <a:ext cx="6234545" cy="2579215"/>
      </dsp:txXfrm>
    </dsp:sp>
    <dsp:sp modelId="{DAD5EB91-EA73-406B-9BD9-F24616339DB8}">
      <dsp:nvSpPr>
        <dsp:cNvPr id="0" name=""/>
        <dsp:cNvSpPr/>
      </dsp:nvSpPr>
      <dsp:spPr>
        <a:xfrm>
          <a:off x="0" y="2978713"/>
          <a:ext cx="6513603" cy="2858273"/>
        </a:xfrm>
        <a:prstGeom prst="round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d-ID" sz="2500" kern="1200"/>
            <a:t>Variabel-variabelnya lebih terfokus pada kelompok rumah tangga, yang dijabarkan dalam bentuk pemerataan pendapatan, struktur dan pola konsumsi, kemampuan menabung, kondisi tenaga kerja dan informasi tambahan lainnya.</a:t>
          </a:r>
          <a:endParaRPr lang="en-US" sz="2500" kern="1200"/>
        </a:p>
      </dsp:txBody>
      <dsp:txXfrm>
        <a:off x="139529" y="3118242"/>
        <a:ext cx="6234545" cy="257921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78B72-0594-4B2D-9790-551AE3646E38}">
      <dsp:nvSpPr>
        <dsp:cNvPr id="0" name=""/>
        <dsp:cNvSpPr/>
      </dsp:nvSpPr>
      <dsp:spPr>
        <a:xfrm>
          <a:off x="0" y="98807"/>
          <a:ext cx="10515600" cy="914940"/>
        </a:xfrm>
        <a:prstGeom prst="round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Keluarga Sejahtera dirumuskan dengan mengelompokkan keluarga secara bertahap yaitu keluarga sejahtera I, II, III dan III plus. </a:t>
          </a:r>
          <a:endParaRPr lang="en-US" sz="2300" kern="1200"/>
        </a:p>
      </dsp:txBody>
      <dsp:txXfrm>
        <a:off x="44664" y="143471"/>
        <a:ext cx="10426272" cy="825612"/>
      </dsp:txXfrm>
    </dsp:sp>
    <dsp:sp modelId="{230C47D2-8744-4AC9-80B5-EC9C60221821}">
      <dsp:nvSpPr>
        <dsp:cNvPr id="0" name=""/>
        <dsp:cNvSpPr/>
      </dsp:nvSpPr>
      <dsp:spPr>
        <a:xfrm>
          <a:off x="0" y="1079987"/>
          <a:ext cx="10515600" cy="914940"/>
        </a:xfrm>
        <a:prstGeom prst="roundRect">
          <a:avLst/>
        </a:prstGeom>
        <a:gradFill rotWithShape="0">
          <a:gsLst>
            <a:gs pos="0">
              <a:schemeClr val="accent5">
                <a:hueOff val="1559309"/>
                <a:satOff val="-1003"/>
                <a:lumOff val="686"/>
                <a:alphaOff val="0"/>
                <a:tint val="98000"/>
                <a:lumMod val="114000"/>
              </a:schemeClr>
            </a:gs>
            <a:gs pos="100000">
              <a:schemeClr val="accent5">
                <a:hueOff val="1559309"/>
                <a:satOff val="-1003"/>
                <a:lumOff val="686"/>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Definisi konseptual: kemampuan keluarga dalam memenuhi kebutuhan dasar, sosial, psikologis, pengembangan, dan kepedulian sosial. </a:t>
          </a:r>
          <a:endParaRPr lang="en-US" sz="2300" kern="1200"/>
        </a:p>
      </dsp:txBody>
      <dsp:txXfrm>
        <a:off x="44664" y="1124651"/>
        <a:ext cx="10426272" cy="825612"/>
      </dsp:txXfrm>
    </dsp:sp>
    <dsp:sp modelId="{0E191768-BC71-4AE8-B6FA-989880828C3D}">
      <dsp:nvSpPr>
        <dsp:cNvPr id="0" name=""/>
        <dsp:cNvSpPr/>
      </dsp:nvSpPr>
      <dsp:spPr>
        <a:xfrm>
          <a:off x="0" y="2061167"/>
          <a:ext cx="10515600" cy="914940"/>
        </a:xfrm>
        <a:prstGeom prst="roundRect">
          <a:avLst/>
        </a:prstGeom>
        <a:gradFill rotWithShape="0">
          <a:gsLst>
            <a:gs pos="0">
              <a:schemeClr val="accent5">
                <a:hueOff val="3118619"/>
                <a:satOff val="-2006"/>
                <a:lumOff val="1372"/>
                <a:alphaOff val="0"/>
                <a:tint val="98000"/>
                <a:lumMod val="114000"/>
              </a:schemeClr>
            </a:gs>
            <a:gs pos="100000">
              <a:schemeClr val="accent5">
                <a:hueOff val="3118619"/>
                <a:satOff val="-2006"/>
                <a:lumOff val="137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Pengukuran: menggunakan 23 indikator, dimana untuk masing-masing tahapan menggunakan indikator-indikator yang berbeda-beda.</a:t>
          </a:r>
          <a:endParaRPr lang="en-US" sz="2300" kern="1200"/>
        </a:p>
      </dsp:txBody>
      <dsp:txXfrm>
        <a:off x="44664" y="2105831"/>
        <a:ext cx="10426272" cy="825612"/>
      </dsp:txXfrm>
    </dsp:sp>
    <dsp:sp modelId="{D85744CC-5F58-40C6-B5FF-3E872F524915}">
      <dsp:nvSpPr>
        <dsp:cNvPr id="0" name=""/>
        <dsp:cNvSpPr/>
      </dsp:nvSpPr>
      <dsp:spPr>
        <a:xfrm>
          <a:off x="0" y="3042347"/>
          <a:ext cx="10515600" cy="914940"/>
        </a:xfrm>
        <a:prstGeom prst="roundRect">
          <a:avLst/>
        </a:prstGeom>
        <a:gradFill rotWithShape="0">
          <a:gsLst>
            <a:gs pos="0">
              <a:schemeClr val="accent5">
                <a:hueOff val="4677928"/>
                <a:satOff val="-3010"/>
                <a:lumOff val="2058"/>
                <a:alphaOff val="0"/>
                <a:tint val="98000"/>
                <a:lumMod val="114000"/>
              </a:schemeClr>
            </a:gs>
            <a:gs pos="100000">
              <a:schemeClr val="accent5">
                <a:hueOff val="4677928"/>
                <a:satOff val="-3010"/>
                <a:lumOff val="2058"/>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Indikator keluarga sejahtera digunakan sejak awal tahun 1994 di seluruh Indonesia.  </a:t>
          </a:r>
          <a:endParaRPr lang="en-US" sz="2300" kern="1200"/>
        </a:p>
      </dsp:txBody>
      <dsp:txXfrm>
        <a:off x="44664" y="3087011"/>
        <a:ext cx="10426272" cy="825612"/>
      </dsp:txXfrm>
    </dsp:sp>
    <dsp:sp modelId="{3A077FB1-4A22-4F81-BAAF-11F04B4B6DB6}">
      <dsp:nvSpPr>
        <dsp:cNvPr id="0" name=""/>
        <dsp:cNvSpPr/>
      </dsp:nvSpPr>
      <dsp:spPr>
        <a:xfrm>
          <a:off x="0" y="4023527"/>
          <a:ext cx="10515600" cy="914940"/>
        </a:xfrm>
        <a:prstGeom prst="roundRect">
          <a:avLst/>
        </a:prstGeom>
        <a:gradFill rotWithShape="0">
          <a:gsLst>
            <a:gs pos="0">
              <a:schemeClr val="accent5">
                <a:hueOff val="6237238"/>
                <a:satOff val="-4013"/>
                <a:lumOff val="2744"/>
                <a:alphaOff val="0"/>
                <a:tint val="98000"/>
                <a:lumMod val="114000"/>
              </a:schemeClr>
            </a:gs>
            <a:gs pos="100000">
              <a:schemeClr val="accent5">
                <a:hueOff val="6237238"/>
                <a:satOff val="-4013"/>
                <a:lumOff val="2744"/>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kern="1200"/>
            <a:t>Unit analisis: keluarga. </a:t>
          </a:r>
          <a:endParaRPr lang="en-US" sz="2300" kern="1200"/>
        </a:p>
      </dsp:txBody>
      <dsp:txXfrm>
        <a:off x="44664" y="4068191"/>
        <a:ext cx="10426272" cy="82561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A01EE-51C9-4959-89C7-040FE4A0E216}" type="datetimeFigureOut">
              <a:rPr lang="en-US" smtClean="0"/>
              <a:t>10/14/2020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DD551-601E-457A-B74E-6E5F42854180}" type="slidenum">
              <a:rPr lang="en-US" smtClean="0"/>
              <a:t>‹#›</a:t>
            </a:fld>
            <a:endParaRPr lang="en-US"/>
          </a:p>
        </p:txBody>
      </p:sp>
    </p:spTree>
    <p:extLst>
      <p:ext uri="{BB962C8B-B14F-4D97-AF65-F5344CB8AC3E}">
        <p14:creationId xmlns:p14="http://schemas.microsoft.com/office/powerpoint/2010/main" val="323911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CDE005-7C41-44DE-9CF1-E947B51F0678}"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97432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2061A-33CE-4A51-BD7C-466A8EEE32ED}" type="datetime1">
              <a:rPr lang="id-ID" smtClean="0"/>
              <a:t>14/10/2020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603873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F283FE-2E13-4F61-A3E9-61F7260528EC}"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069000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8F4C51-EC37-4481-94B8-D60D1160E930}"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17438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A5ACDE-5BD7-4965-A88B-7BC7B6E7E80A}"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929323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4A8FFF-20BB-42BB-A9AF-BC3320F9CF49}" type="datetime1">
              <a:rPr lang="id-ID" smtClean="0"/>
              <a:t>14/10/2020</a:t>
            </a:fld>
            <a:endParaRPr lang="id-ID"/>
          </a:p>
        </p:txBody>
      </p:sp>
      <p:sp>
        <p:nvSpPr>
          <p:cNvPr id="4"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157399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ED42D1F-2D0E-4E1A-94B1-5EA83DE0B224}" type="datetime1">
              <a:rPr lang="id-ID" smtClean="0"/>
              <a:t>14/10/2020</a:t>
            </a:fld>
            <a:endParaRPr lang="id-ID"/>
          </a:p>
        </p:txBody>
      </p:sp>
      <p:sp>
        <p:nvSpPr>
          <p:cNvPr id="4"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067788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246AFF-751A-445F-86D5-ECEF313889C4}"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4007450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4FD0C6-EF4C-40C4-B19E-C88F6EF790C0}"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47758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B1F2210-68F3-4695-9132-2658FFDB1897}"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291696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C294F7-3B36-40C3-936E-2D1B9E22A48B}" type="datetime1">
              <a:rPr lang="id-ID" smtClean="0"/>
              <a:t>14/10/2020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46363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706BA-AB85-4A64-B71E-71B97B1E7963}" type="datetime1">
              <a:rPr lang="id-ID" smtClean="0"/>
              <a:t>14/10/2020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336340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DF5EA7-36A2-45C7-A21D-A0AC53B6CD6F}" type="datetime1">
              <a:rPr lang="id-ID" smtClean="0"/>
              <a:t>14/10/2020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218590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E5CB48B-285C-429A-97A8-E413189E88F9}" type="datetime1">
              <a:rPr lang="id-ID" smtClean="0"/>
              <a:t>14/10/2020</a:t>
            </a:fld>
            <a:endParaRPr lang="id-ID"/>
          </a:p>
        </p:txBody>
      </p:sp>
      <p:sp>
        <p:nvSpPr>
          <p:cNvPr id="5" name="Footer Placeholder 3"/>
          <p:cNvSpPr>
            <a:spLocks noGrp="1"/>
          </p:cNvSpPr>
          <p:nvPr>
            <p:ph type="ftr" sz="quarter" idx="11"/>
          </p:nvPr>
        </p:nvSpPr>
        <p:spPr/>
        <p:txBody>
          <a:bodyPr/>
          <a:lstStyle/>
          <a:p>
            <a:endParaRPr lang="id-ID"/>
          </a:p>
        </p:txBody>
      </p:sp>
      <p:sp>
        <p:nvSpPr>
          <p:cNvPr id="6" name="Slide Number Placeholder 4"/>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149196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EB4AE0D-0861-47C6-82E8-B86F9CCC2A88}" type="datetime1">
              <a:rPr lang="id-ID" smtClean="0"/>
              <a:t>14/10/2020</a:t>
            </a:fld>
            <a:endParaRPr lang="id-ID"/>
          </a:p>
        </p:txBody>
      </p:sp>
      <p:sp>
        <p:nvSpPr>
          <p:cNvPr id="5" name="Footer Placeholder 2"/>
          <p:cNvSpPr>
            <a:spLocks noGrp="1"/>
          </p:cNvSpPr>
          <p:nvPr>
            <p:ph type="ftr" sz="quarter" idx="11"/>
          </p:nvPr>
        </p:nvSpPr>
        <p:spPr/>
        <p:txBody>
          <a:bodyPr/>
          <a:lstStyle/>
          <a:p>
            <a:endParaRPr lang="id-ID"/>
          </a:p>
        </p:txBody>
      </p:sp>
      <p:sp>
        <p:nvSpPr>
          <p:cNvPr id="6" name="Slide Number Placeholder 3"/>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696763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9E57DC-AE4F-4B3C-8DD1-578B1DE991D2}" type="datetime1">
              <a:rPr lang="id-ID" smtClean="0"/>
              <a:t>14/10/2020</a:t>
            </a:fld>
            <a:endParaRPr lang="id-ID"/>
          </a:p>
        </p:txBody>
      </p:sp>
      <p:sp>
        <p:nvSpPr>
          <p:cNvPr id="5" name="Footer Placeholder 5"/>
          <p:cNvSpPr>
            <a:spLocks noGrp="1"/>
          </p:cNvSpPr>
          <p:nvPr>
            <p:ph type="ftr" sz="quarter" idx="11"/>
          </p:nvPr>
        </p:nvSpPr>
        <p:spPr/>
        <p:txBody>
          <a:bodyPr/>
          <a:lstStyle/>
          <a:p>
            <a:endParaRPr lang="id-ID"/>
          </a:p>
        </p:txBody>
      </p:sp>
      <p:sp>
        <p:nvSpPr>
          <p:cNvPr id="6"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1510509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60AA16-DFD9-44E9-AE72-3E170CD998E1}" type="datetime1">
              <a:rPr lang="id-ID" smtClean="0"/>
              <a:t>14/10/2020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43A8421-0890-4771-AB59-E381227E90FF}" type="slidenum">
              <a:rPr lang="id-ID" smtClean="0"/>
              <a:t>‹#›</a:t>
            </a:fld>
            <a:endParaRPr lang="id-ID"/>
          </a:p>
        </p:txBody>
      </p:sp>
    </p:spTree>
    <p:extLst>
      <p:ext uri="{BB962C8B-B14F-4D97-AF65-F5344CB8AC3E}">
        <p14:creationId xmlns:p14="http://schemas.microsoft.com/office/powerpoint/2010/main" val="3967893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A5F059-E25A-4AC9-B7B0-E69A3A010C22}" type="datetime1">
              <a:rPr lang="id-ID" smtClean="0"/>
              <a:t>14/10/2020</a:t>
            </a:fld>
            <a:endParaRPr lang="id-ID"/>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d-ID"/>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43A8421-0890-4771-AB59-E381227E90FF}" type="slidenum">
              <a:rPr lang="id-ID" smtClean="0"/>
              <a:t>‹#›</a:t>
            </a:fld>
            <a:endParaRPr lang="id-ID"/>
          </a:p>
        </p:txBody>
      </p:sp>
    </p:spTree>
    <p:extLst>
      <p:ext uri="{BB962C8B-B14F-4D97-AF65-F5344CB8AC3E}">
        <p14:creationId xmlns:p14="http://schemas.microsoft.com/office/powerpoint/2010/main" val="1296097543"/>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6.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Upward_mobility#cite_note-2#cite_note-2"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6.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6.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965505" y="623571"/>
            <a:ext cx="10260990" cy="3478646"/>
          </a:xfrm>
        </p:spPr>
        <p:txBody>
          <a:bodyPr>
            <a:normAutofit/>
          </a:bodyPr>
          <a:lstStyle/>
          <a:p>
            <a:pPr algn="ctr" eaLnBrk="1" hangingPunct="1">
              <a:lnSpc>
                <a:spcPct val="90000"/>
              </a:lnSpc>
            </a:pPr>
            <a:r>
              <a:rPr lang="en-US" altLang="en-US" sz="5400" b="1" dirty="0">
                <a:solidFill>
                  <a:srgbClr val="FFFF00"/>
                </a:solidFill>
              </a:rPr>
              <a:t>MODEL PENELITIAN  STRAFIKASI DAN MOBILITAS</a:t>
            </a:r>
            <a:r>
              <a:rPr lang="id-ID" altLang="en-US" sz="5400" b="1" dirty="0">
                <a:solidFill>
                  <a:srgbClr val="FFFF00"/>
                </a:solidFill>
              </a:rPr>
              <a:t> </a:t>
            </a:r>
            <a:r>
              <a:rPr lang="en-US" altLang="en-US" sz="5400" b="1" dirty="0">
                <a:solidFill>
                  <a:srgbClr val="FFFF00"/>
                </a:solidFill>
              </a:rPr>
              <a:t>SOSIAL</a:t>
            </a:r>
            <a:br>
              <a:rPr lang="id-ID" altLang="en-US" sz="5400" b="1" dirty="0">
                <a:solidFill>
                  <a:srgbClr val="FFFF00"/>
                </a:solidFill>
              </a:rPr>
            </a:br>
            <a:r>
              <a:rPr lang="en-US" altLang="en-US" sz="5400" b="1" dirty="0">
                <a:solidFill>
                  <a:srgbClr val="FFFF00"/>
                </a:solidFill>
              </a:rPr>
              <a:t>KULIAH 6</a:t>
            </a:r>
            <a:endParaRPr lang="id-ID" altLang="en-US" sz="5400" b="1" dirty="0">
              <a:solidFill>
                <a:srgbClr val="FFFF00"/>
              </a:solidFill>
            </a:endParaRPr>
          </a:p>
        </p:txBody>
      </p:sp>
      <p:sp>
        <p:nvSpPr>
          <p:cNvPr id="3" name="Subtitle 2"/>
          <p:cNvSpPr>
            <a:spLocks noGrp="1"/>
          </p:cNvSpPr>
          <p:nvPr>
            <p:ph type="subTitle" idx="1"/>
          </p:nvPr>
        </p:nvSpPr>
        <p:spPr>
          <a:xfrm>
            <a:off x="965505" y="4777380"/>
            <a:ext cx="10260990" cy="1209763"/>
          </a:xfrm>
        </p:spPr>
        <p:txBody>
          <a:bodyPr rtlCol="0">
            <a:noAutofit/>
          </a:bodyPr>
          <a:lstStyle/>
          <a:p>
            <a:pPr algn="ctr" eaLnBrk="1" fontAlgn="auto" hangingPunct="1">
              <a:lnSpc>
                <a:spcPct val="90000"/>
              </a:lnSpc>
              <a:spcAft>
                <a:spcPts val="0"/>
              </a:spcAft>
              <a:buClr>
                <a:schemeClr val="bg2">
                  <a:lumMod val="40000"/>
                  <a:lumOff val="60000"/>
                </a:schemeClr>
              </a:buClr>
              <a:buFont typeface="Wingdings 3" charset="2"/>
              <a:buNone/>
              <a:defRPr/>
            </a:pPr>
            <a:r>
              <a:rPr lang="id-ID" b="1" dirty="0">
                <a:solidFill>
                  <a:schemeClr val="tx1"/>
                </a:solidFill>
              </a:rPr>
              <a:t>Mata Kuliah Stratifikasi Sosial</a:t>
            </a:r>
          </a:p>
          <a:p>
            <a:pPr algn="ctr" eaLnBrk="1" fontAlgn="auto" hangingPunct="1">
              <a:lnSpc>
                <a:spcPct val="90000"/>
              </a:lnSpc>
              <a:spcAft>
                <a:spcPts val="0"/>
              </a:spcAft>
              <a:buClr>
                <a:schemeClr val="bg2">
                  <a:lumMod val="40000"/>
                  <a:lumOff val="60000"/>
                </a:schemeClr>
              </a:buClr>
              <a:buFont typeface="Wingdings 3" charset="2"/>
              <a:buNone/>
              <a:defRPr/>
            </a:pPr>
            <a:r>
              <a:rPr lang="id-ID" b="1" dirty="0">
                <a:solidFill>
                  <a:schemeClr val="tx1"/>
                </a:solidFill>
              </a:rPr>
              <a:t>Program Studi Sarjana Sosiologi FISIP UI</a:t>
            </a:r>
          </a:p>
          <a:p>
            <a:pPr algn="ctr">
              <a:lnSpc>
                <a:spcPct val="90000"/>
              </a:lnSpc>
              <a:defRPr/>
            </a:pPr>
            <a:r>
              <a:rPr lang="id-ID" b="1" dirty="0">
                <a:solidFill>
                  <a:schemeClr val="tx1"/>
                </a:solidFill>
              </a:rPr>
              <a:t>Materi kuliah, harap tidak dikutip</a:t>
            </a:r>
          </a:p>
          <a:p>
            <a:pPr algn="ctr" eaLnBrk="1" fontAlgn="auto" hangingPunct="1">
              <a:lnSpc>
                <a:spcPct val="90000"/>
              </a:lnSpc>
              <a:spcAft>
                <a:spcPts val="0"/>
              </a:spcAft>
              <a:buClr>
                <a:schemeClr val="bg2">
                  <a:lumMod val="40000"/>
                  <a:lumOff val="60000"/>
                </a:schemeClr>
              </a:buClr>
              <a:buFont typeface="Wingdings 3" charset="2"/>
              <a:buNone/>
              <a:defRPr/>
            </a:pPr>
            <a:endParaRPr lang="id-ID" b="1" dirty="0">
              <a:solidFill>
                <a:schemeClr val="tx1"/>
              </a:solidFill>
            </a:endParaRPr>
          </a:p>
        </p:txBody>
      </p:sp>
      <p:sp>
        <p:nvSpPr>
          <p:cNvPr id="7172" name="Slide Number Placeholder 3"/>
          <p:cNvSpPr>
            <a:spLocks noGrp="1"/>
          </p:cNvSpPr>
          <p:nvPr>
            <p:ph type="sldNum" sz="quarter" idx="12"/>
          </p:nvPr>
        </p:nvSpPr>
        <p:spPr>
          <a:xfrm>
            <a:off x="11040512" y="6355080"/>
            <a:ext cx="838199" cy="301752"/>
          </a:xfrm>
        </p:spPr>
        <p:txBody>
          <a:bodyPr anchor="ctr">
            <a:normAutofit/>
          </a:bodyPr>
          <a:lstStyle/>
          <a:p>
            <a:pPr algn="l">
              <a:lnSpc>
                <a:spcPct val="90000"/>
              </a:lnSpc>
              <a:spcAft>
                <a:spcPts val="600"/>
              </a:spcAft>
            </a:pPr>
            <a:fld id="{143DF9E8-B44D-43BF-A293-84EC131638B5}" type="slidenum">
              <a:rPr lang="id-ID" altLang="en-US" sz="1400">
                <a:solidFill>
                  <a:schemeClr val="bg1">
                    <a:alpha val="60000"/>
                  </a:schemeClr>
                </a:solidFill>
              </a:rPr>
              <a:pPr algn="l">
                <a:lnSpc>
                  <a:spcPct val="90000"/>
                </a:lnSpc>
                <a:spcAft>
                  <a:spcPts val="600"/>
                </a:spcAft>
              </a:pPr>
              <a:t>1</a:t>
            </a:fld>
            <a:endParaRPr lang="id-ID" altLang="en-US" sz="1400">
              <a:solidFill>
                <a:schemeClr val="bg1">
                  <a:alpha val="60000"/>
                </a:schemeClr>
              </a:solidFill>
            </a:endParaRPr>
          </a:p>
        </p:txBody>
      </p:sp>
      <p:pic>
        <p:nvPicPr>
          <p:cNvPr id="2" name="Picture 1">
            <a:extLst>
              <a:ext uri="{FF2B5EF4-FFF2-40B4-BE49-F238E27FC236}">
                <a16:creationId xmlns:a16="http://schemas.microsoft.com/office/drawing/2014/main" id="{F76596B1-E9A7-409C-AD22-D2C82FF0ED25}"/>
              </a:ext>
            </a:extLst>
          </p:cNvPr>
          <p:cNvPicPr>
            <a:picLocks noChangeAspect="1"/>
          </p:cNvPicPr>
          <p:nvPr/>
        </p:nvPicPr>
        <p:blipFill>
          <a:blip r:embed="rId2"/>
          <a:stretch>
            <a:fillRect/>
          </a:stretch>
        </p:blipFill>
        <p:spPr>
          <a:xfrm>
            <a:off x="0" y="0"/>
            <a:ext cx="1001261" cy="10634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276" y="712268"/>
            <a:ext cx="10410524" cy="230267"/>
          </a:xfrm>
        </p:spPr>
        <p:txBody>
          <a:bodyPr>
            <a:normAutofit fontScale="90000"/>
          </a:bodyPr>
          <a:lstStyle/>
          <a:p>
            <a:endParaRPr lang="id-ID" dirty="0">
              <a:solidFill>
                <a:srgbClr val="FFFFFF"/>
              </a:solidFill>
            </a:endParaRPr>
          </a:p>
        </p:txBody>
      </p:sp>
      <p:sp>
        <p:nvSpPr>
          <p:cNvPr id="21" name="Content Placeholder 2"/>
          <p:cNvSpPr>
            <a:spLocks noGrp="1"/>
          </p:cNvSpPr>
          <p:nvPr>
            <p:ph idx="1"/>
          </p:nvPr>
        </p:nvSpPr>
        <p:spPr>
          <a:xfrm>
            <a:off x="943276" y="942535"/>
            <a:ext cx="10410524" cy="5234428"/>
          </a:xfrm>
        </p:spPr>
        <p:txBody>
          <a:bodyPr>
            <a:normAutofit/>
          </a:bodyPr>
          <a:lstStyle/>
          <a:p>
            <a:pPr>
              <a:buFont typeface="Wingdings" panose="05000000000000000000" pitchFamily="2" charset="2"/>
              <a:buChar char="Ø"/>
            </a:pPr>
            <a:r>
              <a:rPr lang="id-ID" dirty="0">
                <a:solidFill>
                  <a:schemeClr val="bg1"/>
                </a:solidFill>
              </a:rPr>
              <a:t>Tokoh: Treiman, Ganzeboom</a:t>
            </a:r>
          </a:p>
          <a:p>
            <a:pPr>
              <a:buFont typeface="Wingdings" panose="05000000000000000000" pitchFamily="2" charset="2"/>
              <a:buChar char="Ø"/>
            </a:pPr>
            <a:r>
              <a:rPr lang="id-ID" b="1" dirty="0"/>
              <a:t>Skala prestige:</a:t>
            </a:r>
          </a:p>
          <a:p>
            <a:pPr lvl="1">
              <a:buFont typeface="Wingdings" panose="05000000000000000000" pitchFamily="2" charset="2"/>
              <a:buChar char="§"/>
            </a:pPr>
            <a:r>
              <a:rPr lang="id-ID" sz="2800" b="1" dirty="0"/>
              <a:t>SIOPS (Standard International Occupational Prestige Scale)</a:t>
            </a:r>
          </a:p>
          <a:p>
            <a:pPr lvl="1">
              <a:buFont typeface="Wingdings" panose="05000000000000000000" pitchFamily="2" charset="2"/>
              <a:buChar char="§"/>
            </a:pPr>
            <a:r>
              <a:rPr lang="id-ID" sz="2800" b="1" dirty="0"/>
              <a:t>ISCO (International Standard Classification of Occupations)</a:t>
            </a:r>
          </a:p>
          <a:p>
            <a:pPr>
              <a:buFont typeface="Wingdings" panose="05000000000000000000" pitchFamily="2" charset="2"/>
              <a:buChar char="Ø"/>
            </a:pPr>
            <a:r>
              <a:rPr lang="id-ID" b="1" dirty="0"/>
              <a:t>Merupakan pendekatan reputasional. </a:t>
            </a:r>
          </a:p>
          <a:p>
            <a:pPr>
              <a:buFont typeface="Wingdings" panose="05000000000000000000" pitchFamily="2" charset="2"/>
              <a:buChar char="Ø"/>
            </a:pPr>
            <a:r>
              <a:rPr lang="id-ID" b="1" dirty="0"/>
              <a:t>Deskripsi tentang sistem stratifikasi berdasarkan evaluasi/persepsi subyektif responden tentang posisi-posisi pekerjaan dalam sistem sosial. </a:t>
            </a:r>
          </a:p>
          <a:p>
            <a:pPr>
              <a:buFont typeface="Wingdings" panose="05000000000000000000" pitchFamily="2" charset="2"/>
              <a:buChar char="Ø"/>
            </a:pPr>
            <a:r>
              <a:rPr lang="id-ID" b="1" dirty="0"/>
              <a:t>Skala prestise didasarkan pada pemikiran bahwa struktur stratifikasi dapat dipetakan dengan melihat reputasi umum terhadap posisi pekerjaan. </a:t>
            </a:r>
          </a:p>
          <a:p>
            <a:pPr marL="0" indent="0">
              <a:buNone/>
            </a:pPr>
            <a:endParaRPr lang="id-ID" sz="2400" dirty="0">
              <a:solidFill>
                <a:srgbClr val="FFFFFF"/>
              </a:solidFill>
            </a:endParaRPr>
          </a:p>
        </p:txBody>
      </p:sp>
      <p:sp>
        <p:nvSpPr>
          <p:cNvPr id="3" name="Slide Number Placeholder 2">
            <a:extLst>
              <a:ext uri="{FF2B5EF4-FFF2-40B4-BE49-F238E27FC236}">
                <a16:creationId xmlns:a16="http://schemas.microsoft.com/office/drawing/2014/main" id="{7B7575A9-16A2-4765-96B2-6994BF9FADB9}"/>
              </a:ext>
            </a:extLst>
          </p:cNvPr>
          <p:cNvSpPr>
            <a:spLocks noGrp="1"/>
          </p:cNvSpPr>
          <p:nvPr>
            <p:ph type="sldNum" sz="quarter" idx="12"/>
          </p:nvPr>
        </p:nvSpPr>
        <p:spPr/>
        <p:txBody>
          <a:bodyPr/>
          <a:lstStyle/>
          <a:p>
            <a:fld id="{843A8421-0890-4771-AB59-E381227E90FF}" type="slidenum">
              <a:rPr lang="id-ID" smtClean="0"/>
              <a:t>10</a:t>
            </a:fld>
            <a:endParaRPr lang="id-ID"/>
          </a:p>
        </p:txBody>
      </p:sp>
      <p:pic>
        <p:nvPicPr>
          <p:cNvPr id="4" name="Picture 3">
            <a:extLst>
              <a:ext uri="{FF2B5EF4-FFF2-40B4-BE49-F238E27FC236}">
                <a16:creationId xmlns:a16="http://schemas.microsoft.com/office/drawing/2014/main" id="{FF624F05-7BDE-4D72-8CC1-002889B18FEA}"/>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73580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5912"/>
          </a:xfrm>
        </p:spPr>
        <p:txBody>
          <a:bodyPr>
            <a:normAutofit fontScale="90000"/>
          </a:bodyPr>
          <a:lstStyle/>
          <a:p>
            <a:endParaRPr lang="id-ID" b="1" dirty="0">
              <a:latin typeface="+mn-lt"/>
            </a:endParaRPr>
          </a:p>
        </p:txBody>
      </p:sp>
      <p:graphicFrame>
        <p:nvGraphicFramePr>
          <p:cNvPr id="5" name="Content Placeholder 2">
            <a:extLst>
              <a:ext uri="{FF2B5EF4-FFF2-40B4-BE49-F238E27FC236}">
                <a16:creationId xmlns:a16="http://schemas.microsoft.com/office/drawing/2014/main" id="{656E055A-4092-4C10-B848-9BA93079559F}"/>
              </a:ext>
            </a:extLst>
          </p:cNvPr>
          <p:cNvGraphicFramePr>
            <a:graphicFrameLocks noGrp="1"/>
          </p:cNvGraphicFramePr>
          <p:nvPr>
            <p:ph idx="1"/>
            <p:extLst>
              <p:ext uri="{D42A27DB-BD31-4B8C-83A1-F6EECF244321}">
                <p14:modId xmlns:p14="http://schemas.microsoft.com/office/powerpoint/2010/main" val="1721498476"/>
              </p:ext>
            </p:extLst>
          </p:nvPr>
        </p:nvGraphicFramePr>
        <p:xfrm>
          <a:off x="838200" y="886265"/>
          <a:ext cx="10515600" cy="5290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E1DA8600-7B51-425F-8103-63CEFFCDCC19}"/>
              </a:ext>
            </a:extLst>
          </p:cNvPr>
          <p:cNvSpPr>
            <a:spLocks noGrp="1"/>
          </p:cNvSpPr>
          <p:nvPr>
            <p:ph type="sldNum" sz="quarter" idx="12"/>
          </p:nvPr>
        </p:nvSpPr>
        <p:spPr/>
        <p:txBody>
          <a:bodyPr/>
          <a:lstStyle/>
          <a:p>
            <a:fld id="{843A8421-0890-4771-AB59-E381227E90FF}" type="slidenum">
              <a:rPr lang="id-ID" smtClean="0"/>
              <a:t>11</a:t>
            </a:fld>
            <a:endParaRPr lang="id-ID"/>
          </a:p>
        </p:txBody>
      </p:sp>
      <p:pic>
        <p:nvPicPr>
          <p:cNvPr id="4" name="Picture 3">
            <a:extLst>
              <a:ext uri="{FF2B5EF4-FFF2-40B4-BE49-F238E27FC236}">
                <a16:creationId xmlns:a16="http://schemas.microsoft.com/office/drawing/2014/main" id="{30656BCE-239B-474A-9829-79E843047488}"/>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5110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574123"/>
          </a:xfrm>
        </p:spPr>
        <p:txBody>
          <a:bodyPr>
            <a:normAutofit fontScale="90000"/>
          </a:bodyPr>
          <a:lstStyle/>
          <a:p>
            <a:pPr lvl="1" algn="ctr" rtl="0">
              <a:spcBef>
                <a:spcPct val="0"/>
              </a:spcBef>
            </a:pPr>
            <a:br>
              <a:rPr lang="id-ID" b="1" dirty="0"/>
            </a:br>
            <a:r>
              <a:rPr lang="id-ID" sz="2700" dirty="0">
                <a:solidFill>
                  <a:srgbClr val="FFFF00"/>
                </a:solidFill>
              </a:rPr>
              <a:t>Treiman’s Standard International Occupational Prestige Scale (SIOPS) </a:t>
            </a:r>
            <a:br>
              <a:rPr lang="id-ID" sz="2700" dirty="0"/>
            </a:br>
            <a:br>
              <a:rPr lang="id-ID" sz="2700" dirty="0"/>
            </a:br>
            <a:endParaRPr lang="id-ID" sz="2700" dirty="0"/>
          </a:p>
        </p:txBody>
      </p:sp>
      <p:sp>
        <p:nvSpPr>
          <p:cNvPr id="24" name="Content Placeholder 2"/>
          <p:cNvSpPr>
            <a:spLocks noGrp="1"/>
          </p:cNvSpPr>
          <p:nvPr>
            <p:ph idx="1"/>
          </p:nvPr>
        </p:nvSpPr>
        <p:spPr>
          <a:xfrm>
            <a:off x="838200" y="1033670"/>
            <a:ext cx="10515600" cy="4895492"/>
          </a:xfrm>
        </p:spPr>
        <p:txBody>
          <a:bodyPr>
            <a:normAutofit fontScale="85000" lnSpcReduction="10000"/>
          </a:bodyPr>
          <a:lstStyle/>
          <a:p>
            <a:pPr>
              <a:buFont typeface="Wingdings" panose="05000000000000000000" pitchFamily="2" charset="2"/>
              <a:buChar char="Ø"/>
            </a:pPr>
            <a:endParaRPr lang="en-US" sz="1900" b="1" dirty="0"/>
          </a:p>
          <a:p>
            <a:pPr>
              <a:buFont typeface="Wingdings" panose="05000000000000000000" pitchFamily="2" charset="2"/>
              <a:buChar char="Ø"/>
            </a:pPr>
            <a:r>
              <a:rPr lang="id-ID" sz="2400" b="1" dirty="0"/>
              <a:t>A standardized prestige measure that can be used to code occupations in any country and to make cross-national comparisons.</a:t>
            </a:r>
          </a:p>
          <a:p>
            <a:pPr>
              <a:buFont typeface="Wingdings" panose="05000000000000000000" pitchFamily="2" charset="2"/>
              <a:buChar char="Ø"/>
            </a:pPr>
            <a:r>
              <a:rPr lang="id-ID" sz="2400" b="1" dirty="0"/>
              <a:t>The scale is superior to study international comparisons of occupational status.</a:t>
            </a:r>
          </a:p>
          <a:p>
            <a:pPr>
              <a:buFont typeface="Wingdings" panose="05000000000000000000" pitchFamily="2" charset="2"/>
              <a:buChar char="Ø"/>
            </a:pPr>
            <a:r>
              <a:rPr lang="id-ID" sz="2400" b="1" dirty="0"/>
              <a:t>He bases this generalization on a comparative analysis of some 85 studies of occupational prestige conducted in nearly 60 countries throughout the world.</a:t>
            </a:r>
          </a:p>
          <a:p>
            <a:pPr>
              <a:buFont typeface="Wingdings" panose="05000000000000000000" pitchFamily="2" charset="2"/>
              <a:buChar char="Ø"/>
            </a:pPr>
            <a:r>
              <a:rPr lang="id-ID" sz="2400" b="1" dirty="0"/>
              <a:t>The scale consists of prestige scores for 509 occupations.</a:t>
            </a:r>
          </a:p>
          <a:p>
            <a:pPr>
              <a:buFont typeface="Wingdings" panose="05000000000000000000" pitchFamily="2" charset="2"/>
              <a:buChar char="Ø"/>
            </a:pPr>
            <a:r>
              <a:rPr lang="id-ID" sz="2400" b="1" dirty="0"/>
              <a:t>Reliability </a:t>
            </a:r>
            <a:r>
              <a:rPr lang="id-ID" sz="2400" b="1" dirty="0">
                <a:sym typeface="Wingdings" panose="05000000000000000000" pitchFamily="2" charset="2"/>
              </a:rPr>
              <a:t> t</a:t>
            </a:r>
            <a:r>
              <a:rPr lang="id-ID" sz="2400" b="1" dirty="0"/>
              <a:t>he scale has been shown to be highly reliable.</a:t>
            </a:r>
          </a:p>
          <a:p>
            <a:pPr>
              <a:buFont typeface="Wingdings" panose="05000000000000000000" pitchFamily="2" charset="2"/>
              <a:buChar char="Ø"/>
            </a:pPr>
            <a:r>
              <a:rPr lang="id-ID" sz="2400" b="1" dirty="0"/>
              <a:t>Validity </a:t>
            </a:r>
            <a:r>
              <a:rPr lang="id-ID" sz="2400" b="1" dirty="0">
                <a:sym typeface="Wingdings" panose="05000000000000000000" pitchFamily="2" charset="2"/>
              </a:rPr>
              <a:t> the scale is extremely highly correlated with prestige hierarchies of 55 countries.</a:t>
            </a:r>
            <a:endParaRPr lang="id-ID" sz="2400" b="1" dirty="0"/>
          </a:p>
          <a:p>
            <a:pPr>
              <a:buFont typeface="Wingdings" panose="05000000000000000000" pitchFamily="2" charset="2"/>
              <a:buChar char="Ø"/>
            </a:pPr>
            <a:r>
              <a:rPr lang="id-ID" sz="2400" b="1" dirty="0"/>
              <a:t>Because of the basic similarity of prestige evaluations in all societies, Treiman has been able to produce the first prestige scale that can be validly used to assign prestige scores to occupations in any countries.</a:t>
            </a:r>
          </a:p>
          <a:p>
            <a:pPr>
              <a:buFont typeface="Wingdings" panose="05000000000000000000" pitchFamily="2" charset="2"/>
              <a:buChar char="Ø"/>
            </a:pPr>
            <a:endParaRPr lang="id-ID" sz="2400" b="1" dirty="0"/>
          </a:p>
          <a:p>
            <a:endParaRPr lang="id-ID" sz="2400" b="1" dirty="0"/>
          </a:p>
          <a:p>
            <a:pPr>
              <a:buFont typeface="Wingdings" panose="05000000000000000000" pitchFamily="2" charset="2"/>
              <a:buChar char="Ø"/>
            </a:pPr>
            <a:endParaRPr lang="id-ID" sz="2400" dirty="0"/>
          </a:p>
          <a:p>
            <a:pPr marL="0" indent="0">
              <a:buNone/>
            </a:pPr>
            <a:endParaRPr lang="id-ID" sz="1900" dirty="0"/>
          </a:p>
          <a:p>
            <a:pPr marL="0" indent="0">
              <a:buNone/>
            </a:pPr>
            <a:endParaRPr lang="id-ID" sz="1900" dirty="0"/>
          </a:p>
        </p:txBody>
      </p:sp>
      <p:sp>
        <p:nvSpPr>
          <p:cNvPr id="3" name="Slide Number Placeholder 2">
            <a:extLst>
              <a:ext uri="{FF2B5EF4-FFF2-40B4-BE49-F238E27FC236}">
                <a16:creationId xmlns:a16="http://schemas.microsoft.com/office/drawing/2014/main" id="{E0011059-1053-44BA-937A-5847E7D7FFA9}"/>
              </a:ext>
            </a:extLst>
          </p:cNvPr>
          <p:cNvSpPr>
            <a:spLocks noGrp="1"/>
          </p:cNvSpPr>
          <p:nvPr>
            <p:ph type="sldNum" sz="quarter" idx="12"/>
          </p:nvPr>
        </p:nvSpPr>
        <p:spPr/>
        <p:txBody>
          <a:bodyPr/>
          <a:lstStyle/>
          <a:p>
            <a:fld id="{843A8421-0890-4771-AB59-E381227E90FF}" type="slidenum">
              <a:rPr lang="id-ID" smtClean="0"/>
              <a:t>12</a:t>
            </a:fld>
            <a:endParaRPr lang="id-ID"/>
          </a:p>
        </p:txBody>
      </p:sp>
      <p:pic>
        <p:nvPicPr>
          <p:cNvPr id="4" name="Picture 3">
            <a:extLst>
              <a:ext uri="{FF2B5EF4-FFF2-40B4-BE49-F238E27FC236}">
                <a16:creationId xmlns:a16="http://schemas.microsoft.com/office/drawing/2014/main" id="{5C180499-C656-4545-86DB-5AE13715C72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888264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rmAutofit/>
          </a:bodyPr>
          <a:lstStyle/>
          <a:p>
            <a:pPr algn="ctr"/>
            <a:r>
              <a:rPr lang="id-ID" sz="2800" b="1" dirty="0">
                <a:solidFill>
                  <a:srgbClr val="FFFF00"/>
                </a:solidFill>
              </a:rPr>
              <a:t>International Standard Classification of Occupation</a:t>
            </a:r>
            <a:endParaRPr lang="en-US" sz="28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1584052"/>
              </p:ext>
            </p:extLst>
          </p:nvPr>
        </p:nvGraphicFramePr>
        <p:xfrm>
          <a:off x="1169895" y="1237130"/>
          <a:ext cx="8848164" cy="5292760"/>
        </p:xfrm>
        <a:graphic>
          <a:graphicData uri="http://schemas.openxmlformats.org/drawingml/2006/table">
            <a:tbl>
              <a:tblPr firstRow="1" firstCol="1" bandRow="1">
                <a:tableStyleId>{5C22544A-7EE6-4342-B048-85BDC9FD1C3A}</a:tableStyleId>
              </a:tblPr>
              <a:tblGrid>
                <a:gridCol w="560023">
                  <a:extLst>
                    <a:ext uri="{9D8B030D-6E8A-4147-A177-3AD203B41FA5}">
                      <a16:colId xmlns:a16="http://schemas.microsoft.com/office/drawing/2014/main" val="20000"/>
                    </a:ext>
                  </a:extLst>
                </a:gridCol>
                <a:gridCol w="1010925">
                  <a:extLst>
                    <a:ext uri="{9D8B030D-6E8A-4147-A177-3AD203B41FA5}">
                      <a16:colId xmlns:a16="http://schemas.microsoft.com/office/drawing/2014/main" val="20001"/>
                    </a:ext>
                  </a:extLst>
                </a:gridCol>
                <a:gridCol w="5578616">
                  <a:extLst>
                    <a:ext uri="{9D8B030D-6E8A-4147-A177-3AD203B41FA5}">
                      <a16:colId xmlns:a16="http://schemas.microsoft.com/office/drawing/2014/main" val="20002"/>
                    </a:ext>
                  </a:extLst>
                </a:gridCol>
                <a:gridCol w="1698600">
                  <a:extLst>
                    <a:ext uri="{9D8B030D-6E8A-4147-A177-3AD203B41FA5}">
                      <a16:colId xmlns:a16="http://schemas.microsoft.com/office/drawing/2014/main" val="20003"/>
                    </a:ext>
                  </a:extLst>
                </a:gridCol>
              </a:tblGrid>
              <a:tr h="962320">
                <a:tc>
                  <a:txBody>
                    <a:bodyPr/>
                    <a:lstStyle/>
                    <a:p>
                      <a:pPr algn="ctr">
                        <a:lnSpc>
                          <a:spcPct val="150000"/>
                        </a:lnSpc>
                        <a:spcAft>
                          <a:spcPts val="0"/>
                        </a:spcAft>
                      </a:pPr>
                      <a:r>
                        <a:rPr lang="id-ID" sz="1600" dirty="0">
                          <a:effectLst/>
                        </a:rPr>
                        <a:t>No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dirty="0">
                          <a:effectLst/>
                        </a:rPr>
                        <a:t>Kode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dirty="0">
                          <a:effectLst/>
                        </a:rPr>
                        <a:t>Deskripsi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Tingkat Pendidikan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81160">
                <a:tc>
                  <a:txBody>
                    <a:bodyPr/>
                    <a:lstStyle/>
                    <a:p>
                      <a:pPr algn="ctr">
                        <a:lnSpc>
                          <a:spcPct val="150000"/>
                        </a:lnSpc>
                        <a:spcAft>
                          <a:spcPts val="0"/>
                        </a:spcAft>
                      </a:pPr>
                      <a:r>
                        <a:rPr lang="id-ID"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pPr>
                      <a:r>
                        <a:rPr lang="en-US" sz="1600" dirty="0">
                          <a:effectLst/>
                        </a:rPr>
                        <a:t>Legislators, Senior Officials and Managers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pPr>
                      <a:r>
                        <a:rPr lang="id-ID" sz="1600">
                          <a:effectLst/>
                        </a:rPr>
                        <a:t>Not applicable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81160">
                <a:tc>
                  <a:txBody>
                    <a:bodyPr/>
                    <a:lstStyle/>
                    <a:p>
                      <a:pPr algn="ctr">
                        <a:lnSpc>
                          <a:spcPct val="150000"/>
                        </a:lnSpc>
                        <a:spcAft>
                          <a:spcPts val="0"/>
                        </a:spcAft>
                      </a:pPr>
                      <a:r>
                        <a:rPr lang="id-ID"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2000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a:effectLst/>
                        </a:rPr>
                        <a:t>Professionals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id-ID" sz="1600">
                          <a:effectLst/>
                        </a:rPr>
                        <a:t>Fourth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81160">
                <a:tc>
                  <a:txBody>
                    <a:bodyPr/>
                    <a:lstStyle/>
                    <a:p>
                      <a:pPr algn="ctr">
                        <a:lnSpc>
                          <a:spcPct val="150000"/>
                        </a:lnSpc>
                        <a:spcAft>
                          <a:spcPts val="0"/>
                        </a:spcAft>
                      </a:pPr>
                      <a:r>
                        <a:rPr lang="id-ID"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3000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Technicians and Associate Professionals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Third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81160">
                <a:tc>
                  <a:txBody>
                    <a:bodyPr/>
                    <a:lstStyle/>
                    <a:p>
                      <a:pPr algn="ctr">
                        <a:lnSpc>
                          <a:spcPct val="150000"/>
                        </a:lnSpc>
                        <a:spcAft>
                          <a:spcPts val="0"/>
                        </a:spcAft>
                      </a:pPr>
                      <a:r>
                        <a:rPr lang="id-ID"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4000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Clerks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Second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81160">
                <a:tc>
                  <a:txBody>
                    <a:bodyPr/>
                    <a:lstStyle/>
                    <a:p>
                      <a:pPr algn="ctr">
                        <a:lnSpc>
                          <a:spcPct val="150000"/>
                        </a:lnSpc>
                        <a:spcAft>
                          <a:spcPts val="0"/>
                        </a:spcAft>
                      </a:pPr>
                      <a:r>
                        <a:rPr lang="id-ID"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5000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Service Workers and Shop and Market Sales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81160">
                <a:tc>
                  <a:txBody>
                    <a:bodyPr/>
                    <a:lstStyle/>
                    <a:p>
                      <a:pPr algn="ctr">
                        <a:lnSpc>
                          <a:spcPct val="150000"/>
                        </a:lnSpc>
                        <a:spcAft>
                          <a:spcPts val="0"/>
                        </a:spcAft>
                      </a:pPr>
                      <a:r>
                        <a:rPr lang="id-ID"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6000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Skilled Agricultural and Fishery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81160">
                <a:tc>
                  <a:txBody>
                    <a:bodyPr/>
                    <a:lstStyle/>
                    <a:p>
                      <a:pPr algn="ctr">
                        <a:lnSpc>
                          <a:spcPct val="150000"/>
                        </a:lnSpc>
                        <a:spcAft>
                          <a:spcPts val="0"/>
                        </a:spcAft>
                      </a:pPr>
                      <a:r>
                        <a:rPr lang="id-ID"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7000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Craft and Related Trades Workers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481160">
                <a:tc>
                  <a:txBody>
                    <a:bodyPr/>
                    <a:lstStyle/>
                    <a:p>
                      <a:pPr algn="ctr">
                        <a:lnSpc>
                          <a:spcPct val="150000"/>
                        </a:lnSpc>
                        <a:spcAft>
                          <a:spcPts val="0"/>
                        </a:spcAft>
                      </a:pPr>
                      <a:r>
                        <a:rPr lang="id-ID"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8000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600" dirty="0">
                          <a:effectLst/>
                        </a:rPr>
                        <a:t>Plant and Machine Operators and Assemblers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dirty="0">
                          <a:effectLst/>
                        </a:rPr>
                        <a:t>Second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481160">
                <a:tc>
                  <a:txBody>
                    <a:bodyPr/>
                    <a:lstStyle/>
                    <a:p>
                      <a:pPr algn="ctr">
                        <a:lnSpc>
                          <a:spcPct val="150000"/>
                        </a:lnSpc>
                        <a:spcAft>
                          <a:spcPts val="0"/>
                        </a:spcAft>
                      </a:pPr>
                      <a:r>
                        <a:rPr lang="id-ID" sz="1600">
                          <a:effectLst/>
                        </a:rPr>
                        <a:t>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id-ID" sz="1600">
                          <a:effectLst/>
                        </a:rPr>
                        <a:t>9000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600" dirty="0">
                          <a:effectLst/>
                        </a:rPr>
                        <a:t>Elementary Occupations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id-ID" sz="1600" dirty="0">
                          <a:effectLst/>
                        </a:rPr>
                        <a:t>First</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id-ID"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Skala Prestise dan Tingkatan Pendidikan ISCO 88</a:t>
            </a:r>
            <a:endParaRPr kumimoji="0" lang="en-US" altLang="en-US" sz="11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Sumber: Ganzeboom, 1996: 205-206 dan Bergman, no.date:8</a:t>
            </a:r>
            <a:endParaRPr kumimoji="0" lang="id-ID"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B04DD0D4-5A2B-4164-81F0-651BFBCF6D55}"/>
              </a:ext>
            </a:extLst>
          </p:cNvPr>
          <p:cNvSpPr>
            <a:spLocks noGrp="1"/>
          </p:cNvSpPr>
          <p:nvPr>
            <p:ph type="sldNum" sz="quarter" idx="12"/>
          </p:nvPr>
        </p:nvSpPr>
        <p:spPr/>
        <p:txBody>
          <a:bodyPr/>
          <a:lstStyle/>
          <a:p>
            <a:fld id="{843A8421-0890-4771-AB59-E381227E90FF}" type="slidenum">
              <a:rPr lang="id-ID" smtClean="0"/>
              <a:t>13</a:t>
            </a:fld>
            <a:endParaRPr lang="id-ID"/>
          </a:p>
        </p:txBody>
      </p:sp>
      <p:pic>
        <p:nvPicPr>
          <p:cNvPr id="7" name="Picture 6">
            <a:extLst>
              <a:ext uri="{FF2B5EF4-FFF2-40B4-BE49-F238E27FC236}">
                <a16:creationId xmlns:a16="http://schemas.microsoft.com/office/drawing/2014/main" id="{B6C96EEB-8EFE-4E76-9DD2-CA383591C3F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920373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3C4FA-DFE4-42C5-BBD1-1874BFBC5359}"/>
              </a:ext>
            </a:extLst>
          </p:cNvPr>
          <p:cNvSpPr>
            <a:spLocks noGrp="1"/>
          </p:cNvSpPr>
          <p:nvPr>
            <p:ph type="title"/>
          </p:nvPr>
        </p:nvSpPr>
        <p:spPr/>
        <p:txBody>
          <a:bodyPr/>
          <a:lstStyle/>
          <a:p>
            <a:pPr algn="ctr"/>
            <a:r>
              <a:rPr lang="en-US" dirty="0"/>
              <a:t>3</a:t>
            </a:r>
            <a:r>
              <a:rPr lang="en-US" b="1" dirty="0"/>
              <a:t>. Socio-Economic Index</a:t>
            </a:r>
          </a:p>
        </p:txBody>
      </p:sp>
      <p:sp>
        <p:nvSpPr>
          <p:cNvPr id="3" name="Text Placeholder 2">
            <a:extLst>
              <a:ext uri="{FF2B5EF4-FFF2-40B4-BE49-F238E27FC236}">
                <a16:creationId xmlns:a16="http://schemas.microsoft.com/office/drawing/2014/main" id="{F8DCFDF7-E6D4-4666-855F-38D02A4148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4DA50F2-F7F0-4F61-A468-846BB669E308}"/>
              </a:ext>
            </a:extLst>
          </p:cNvPr>
          <p:cNvSpPr>
            <a:spLocks noGrp="1"/>
          </p:cNvSpPr>
          <p:nvPr>
            <p:ph type="sldNum" sz="quarter" idx="12"/>
          </p:nvPr>
        </p:nvSpPr>
        <p:spPr/>
        <p:txBody>
          <a:bodyPr/>
          <a:lstStyle/>
          <a:p>
            <a:fld id="{843A8421-0890-4771-AB59-E381227E90FF}" type="slidenum">
              <a:rPr lang="id-ID" smtClean="0"/>
              <a:t>14</a:t>
            </a:fld>
            <a:endParaRPr lang="id-ID"/>
          </a:p>
        </p:txBody>
      </p:sp>
    </p:spTree>
    <p:extLst>
      <p:ext uri="{BB962C8B-B14F-4D97-AF65-F5344CB8AC3E}">
        <p14:creationId xmlns:p14="http://schemas.microsoft.com/office/powerpoint/2010/main" val="2294617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276" y="712269"/>
            <a:ext cx="10410524" cy="114056"/>
          </a:xfrm>
        </p:spPr>
        <p:txBody>
          <a:bodyPr>
            <a:normAutofit fontScale="90000"/>
          </a:bodyPr>
          <a:lstStyle/>
          <a:p>
            <a:endParaRPr lang="en-US" b="1" dirty="0">
              <a:solidFill>
                <a:srgbClr val="FFFFFF"/>
              </a:solidFill>
            </a:endParaRPr>
          </a:p>
        </p:txBody>
      </p:sp>
      <p:sp>
        <p:nvSpPr>
          <p:cNvPr id="3" name="Content Placeholder 2"/>
          <p:cNvSpPr>
            <a:spLocks noGrp="1"/>
          </p:cNvSpPr>
          <p:nvPr>
            <p:ph idx="1"/>
          </p:nvPr>
        </p:nvSpPr>
        <p:spPr>
          <a:xfrm>
            <a:off x="943276" y="1242865"/>
            <a:ext cx="10410524" cy="4934098"/>
          </a:xfrm>
        </p:spPr>
        <p:txBody>
          <a:bodyPr>
            <a:normAutofit fontScale="92500" lnSpcReduction="10000"/>
          </a:bodyPr>
          <a:lstStyle/>
          <a:p>
            <a:pPr>
              <a:buFont typeface="Wingdings" panose="05000000000000000000" pitchFamily="2" charset="2"/>
              <a:buChar char="§"/>
            </a:pPr>
            <a:r>
              <a:rPr lang="id-ID" sz="2400" dirty="0">
                <a:solidFill>
                  <a:srgbClr val="FFFFFF"/>
                </a:solidFill>
              </a:rPr>
              <a:t>Landasan Konseptual</a:t>
            </a:r>
          </a:p>
          <a:p>
            <a:pPr lvl="1">
              <a:buFont typeface="Courier New" panose="02070309020205020404" pitchFamily="49" charset="0"/>
              <a:buChar char="o"/>
            </a:pPr>
            <a:r>
              <a:rPr lang="id-ID" b="1" dirty="0">
                <a:solidFill>
                  <a:srgbClr val="FFFFFF"/>
                </a:solidFill>
              </a:rPr>
              <a:t>Struktural fungsional.</a:t>
            </a:r>
          </a:p>
          <a:p>
            <a:pPr lvl="1">
              <a:buFont typeface="Courier New" panose="02070309020205020404" pitchFamily="49" charset="0"/>
              <a:buChar char="o"/>
            </a:pPr>
            <a:r>
              <a:rPr lang="id-ID" b="1" dirty="0">
                <a:solidFill>
                  <a:srgbClr val="FFFFFF"/>
                </a:solidFill>
              </a:rPr>
              <a:t>B</a:t>
            </a:r>
            <a:r>
              <a:rPr lang="en-US" b="1" dirty="0" err="1">
                <a:solidFill>
                  <a:srgbClr val="FFFFFF"/>
                </a:solidFill>
              </a:rPr>
              <a:t>lau</a:t>
            </a:r>
            <a:r>
              <a:rPr lang="en-US" b="1" dirty="0">
                <a:solidFill>
                  <a:srgbClr val="FFFFFF"/>
                </a:solidFill>
              </a:rPr>
              <a:t>-Duncan model were based heavily on "structural factors as explanatory variables“</a:t>
            </a:r>
            <a:endParaRPr lang="id-ID" b="1" dirty="0">
              <a:solidFill>
                <a:srgbClr val="FFFFFF"/>
              </a:solidFill>
            </a:endParaRPr>
          </a:p>
          <a:p>
            <a:pPr lvl="1">
              <a:buFont typeface="Courier New" panose="02070309020205020404" pitchFamily="49" charset="0"/>
              <a:buChar char="o"/>
            </a:pPr>
            <a:r>
              <a:rPr lang="id-ID" b="1" dirty="0">
                <a:solidFill>
                  <a:srgbClr val="FFFFFF"/>
                </a:solidFill>
              </a:rPr>
              <a:t>Ascribed &amp; achieved status</a:t>
            </a:r>
          </a:p>
          <a:p>
            <a:pPr>
              <a:buFont typeface="Wingdings" panose="05000000000000000000" pitchFamily="2" charset="2"/>
              <a:buChar char="§"/>
            </a:pPr>
            <a:r>
              <a:rPr lang="id-ID" sz="2400" b="1" dirty="0">
                <a:solidFill>
                  <a:srgbClr val="FFFFFF"/>
                </a:solidFill>
              </a:rPr>
              <a:t>Tokoh: Peter Blau dan Otis Dudley Duncan</a:t>
            </a:r>
          </a:p>
          <a:p>
            <a:pPr>
              <a:buFont typeface="Wingdings" panose="05000000000000000000" pitchFamily="2" charset="2"/>
              <a:buChar char="§"/>
            </a:pPr>
            <a:r>
              <a:rPr lang="id-ID" sz="2400" b="1" dirty="0">
                <a:solidFill>
                  <a:srgbClr val="FFFFFF"/>
                </a:solidFill>
              </a:rPr>
              <a:t>Dikenal pada awal tahun 1960an </a:t>
            </a:r>
          </a:p>
          <a:p>
            <a:pPr>
              <a:buFont typeface="Wingdings" panose="05000000000000000000" pitchFamily="2" charset="2"/>
              <a:buChar char="§"/>
            </a:pPr>
            <a:r>
              <a:rPr lang="id-ID" sz="2400" b="1" dirty="0">
                <a:solidFill>
                  <a:srgbClr val="FFFFFF"/>
                </a:solidFill>
              </a:rPr>
              <a:t>Model ini berpengaruh kuat di Amerika Serikat pada masa itu </a:t>
            </a:r>
            <a:r>
              <a:rPr lang="id-ID" sz="2400" b="1" dirty="0">
                <a:solidFill>
                  <a:srgbClr val="FFFFFF"/>
                </a:solidFill>
                <a:sym typeface="Wingdings" panose="05000000000000000000" pitchFamily="2" charset="2"/>
              </a:rPr>
              <a:t> </a:t>
            </a:r>
            <a:r>
              <a:rPr lang="id-ID" sz="2400" b="1" dirty="0">
                <a:solidFill>
                  <a:srgbClr val="FFFFFF"/>
                </a:solidFill>
              </a:rPr>
              <a:t> pengaruh perspektif fungsionalisme normatif Parsons sangat kuat. </a:t>
            </a:r>
          </a:p>
          <a:p>
            <a:pPr>
              <a:buFont typeface="Wingdings" panose="05000000000000000000" pitchFamily="2" charset="2"/>
              <a:buChar char="§"/>
            </a:pPr>
            <a:r>
              <a:rPr lang="id-ID" sz="2400" b="1" dirty="0">
                <a:solidFill>
                  <a:srgbClr val="FFFFFF"/>
                </a:solidFill>
              </a:rPr>
              <a:t>Penggunaan skala obyektif mengenai stratifikasi: pendidikan, penghasilan, prestise pekerjaan.</a:t>
            </a:r>
          </a:p>
          <a:p>
            <a:pPr>
              <a:buFont typeface="Wingdings" panose="05000000000000000000" pitchFamily="2" charset="2"/>
              <a:buChar char="§"/>
            </a:pPr>
            <a:r>
              <a:rPr lang="id-ID" sz="2400" b="1" dirty="0">
                <a:solidFill>
                  <a:srgbClr val="FFFFFF"/>
                </a:solidFill>
              </a:rPr>
              <a:t>Cara terbaik untuk memahami stratifikasi sosial pada masyarakat modern adalah melakukan penelitian sistematik mengenai status dan mobilitas pekerjaan </a:t>
            </a:r>
          </a:p>
          <a:p>
            <a:pPr marL="0" indent="0">
              <a:buNone/>
            </a:pPr>
            <a:endParaRPr lang="id-ID" sz="2400" dirty="0">
              <a:solidFill>
                <a:srgbClr val="FFFFFF"/>
              </a:solidFill>
            </a:endParaRPr>
          </a:p>
          <a:p>
            <a:pPr>
              <a:buFont typeface="Wingdings" panose="05000000000000000000" pitchFamily="2" charset="2"/>
              <a:buChar char="§"/>
            </a:pPr>
            <a:endParaRPr lang="id-ID" sz="2400" dirty="0">
              <a:solidFill>
                <a:srgbClr val="FFFFFF"/>
              </a:solidFill>
            </a:endParaRPr>
          </a:p>
          <a:p>
            <a:pPr lvl="1">
              <a:buFont typeface="Wingdings" panose="05000000000000000000" pitchFamily="2" charset="2"/>
              <a:buChar char="§"/>
            </a:pPr>
            <a:endParaRPr lang="id-ID" sz="2000" dirty="0">
              <a:solidFill>
                <a:srgbClr val="FFFFFF"/>
              </a:solidFill>
            </a:endParaRPr>
          </a:p>
        </p:txBody>
      </p:sp>
      <p:sp>
        <p:nvSpPr>
          <p:cNvPr id="4" name="Slide Number Placeholder 3">
            <a:extLst>
              <a:ext uri="{FF2B5EF4-FFF2-40B4-BE49-F238E27FC236}">
                <a16:creationId xmlns:a16="http://schemas.microsoft.com/office/drawing/2014/main" id="{9C39D534-5F97-4A81-9F9D-D2A33124C7C7}"/>
              </a:ext>
            </a:extLst>
          </p:cNvPr>
          <p:cNvSpPr>
            <a:spLocks noGrp="1"/>
          </p:cNvSpPr>
          <p:nvPr>
            <p:ph type="sldNum" sz="quarter" idx="12"/>
          </p:nvPr>
        </p:nvSpPr>
        <p:spPr/>
        <p:txBody>
          <a:bodyPr/>
          <a:lstStyle/>
          <a:p>
            <a:fld id="{843A8421-0890-4771-AB59-E381227E90FF}" type="slidenum">
              <a:rPr lang="id-ID" smtClean="0"/>
              <a:t>15</a:t>
            </a:fld>
            <a:endParaRPr lang="id-ID"/>
          </a:p>
        </p:txBody>
      </p:sp>
      <p:pic>
        <p:nvPicPr>
          <p:cNvPr id="5" name="Picture 4">
            <a:extLst>
              <a:ext uri="{FF2B5EF4-FFF2-40B4-BE49-F238E27FC236}">
                <a16:creationId xmlns:a16="http://schemas.microsoft.com/office/drawing/2014/main" id="{94B9DCD4-5492-4B9F-953D-D2AFDF57A257}"/>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4059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002" y="365125"/>
            <a:ext cx="10520702" cy="70973"/>
          </a:xfrm>
        </p:spPr>
        <p:txBody>
          <a:bodyPr>
            <a:normAutofit fontScale="90000"/>
          </a:bodyPr>
          <a:lstStyle/>
          <a:p>
            <a:endParaRPr lang="id-ID" dirty="0">
              <a:solidFill>
                <a:srgbClr val="FFFFFF"/>
              </a:solidFill>
              <a:latin typeface="+mn-lt"/>
            </a:endParaRPr>
          </a:p>
        </p:txBody>
      </p:sp>
      <p:sp>
        <p:nvSpPr>
          <p:cNvPr id="3" name="Content Placeholder 2"/>
          <p:cNvSpPr>
            <a:spLocks noGrp="1"/>
          </p:cNvSpPr>
          <p:nvPr>
            <p:ph idx="1"/>
          </p:nvPr>
        </p:nvSpPr>
        <p:spPr>
          <a:xfrm>
            <a:off x="838201" y="801223"/>
            <a:ext cx="10515598" cy="5375740"/>
          </a:xfrm>
        </p:spPr>
        <p:txBody>
          <a:bodyPr>
            <a:normAutofit/>
          </a:bodyPr>
          <a:lstStyle/>
          <a:p>
            <a:pPr>
              <a:buFont typeface="Wingdings" panose="05000000000000000000" pitchFamily="2" charset="2"/>
              <a:buChar char="Ø"/>
            </a:pPr>
            <a:r>
              <a:rPr lang="id-ID" sz="2400" b="1" dirty="0">
                <a:solidFill>
                  <a:srgbClr val="FFFFFF"/>
                </a:solidFill>
              </a:rPr>
              <a:t>Status sosial ekonomi dikonseptualisasikan dalam terminologi kondisi obyektif yang mempengaruhi gaya hidup terkait dengan pekerjaan.</a:t>
            </a:r>
          </a:p>
          <a:p>
            <a:pPr>
              <a:buFont typeface="Wingdings" panose="05000000000000000000" pitchFamily="2" charset="2"/>
              <a:buChar char="Ø"/>
            </a:pPr>
            <a:r>
              <a:rPr lang="id-ID" sz="2400" b="1" dirty="0">
                <a:solidFill>
                  <a:srgbClr val="FFFFFF"/>
                </a:solidFill>
              </a:rPr>
              <a:t>Tidak ada pengukuran langsung mengenai gaya hidup, maka digunakan pendidikan dan penghasilan untuk mengukur gaya hidup, (melakukan </a:t>
            </a:r>
            <a:r>
              <a:rPr lang="id-ID" sz="2400" b="1" i="1" dirty="0">
                <a:solidFill>
                  <a:srgbClr val="FFFFFF"/>
                </a:solidFill>
              </a:rPr>
              <a:t>weighted combination</a:t>
            </a:r>
            <a:r>
              <a:rPr lang="id-ID" sz="2400" b="1" dirty="0">
                <a:solidFill>
                  <a:srgbClr val="FFFFFF"/>
                </a:solidFill>
              </a:rPr>
              <a:t> tentang tingkat rata-rata pendidikan dan penghasilan dari sebuah kelompok pekerjaaan yang digunakan untuk menempatkan pekerjaan tersebut dalam skala pekerjaan secara keseluruhan)</a:t>
            </a:r>
          </a:p>
          <a:p>
            <a:pPr>
              <a:buFont typeface="Wingdings" panose="05000000000000000000" pitchFamily="2" charset="2"/>
              <a:buChar char="Ø"/>
            </a:pPr>
            <a:r>
              <a:rPr lang="id-ID" altLang="en-US" sz="2400" b="1" dirty="0">
                <a:solidFill>
                  <a:srgbClr val="FFFFFF"/>
                </a:solidFill>
              </a:rPr>
              <a:t>Index dibentuk melalui akumulasi skor dari jawaban responden. </a:t>
            </a:r>
          </a:p>
          <a:p>
            <a:pPr>
              <a:buFont typeface="Wingdings" panose="05000000000000000000" pitchFamily="2" charset="2"/>
              <a:buChar char="Ø"/>
            </a:pPr>
            <a:r>
              <a:rPr lang="en-US" altLang="en-US" sz="2400" b="1" dirty="0" err="1">
                <a:solidFill>
                  <a:srgbClr val="FFFFFF"/>
                </a:solidFill>
              </a:rPr>
              <a:t>Inde</a:t>
            </a:r>
            <a:r>
              <a:rPr lang="id-ID" altLang="en-US" sz="2400" b="1" dirty="0">
                <a:solidFill>
                  <a:srgbClr val="FFFFFF"/>
                </a:solidFill>
              </a:rPr>
              <a:t>x </a:t>
            </a:r>
            <a:r>
              <a:rPr lang="en-US" altLang="en-US" sz="2400" b="1" dirty="0" err="1">
                <a:solidFill>
                  <a:srgbClr val="FFFFFF"/>
                </a:solidFill>
              </a:rPr>
              <a:t>digunakan</a:t>
            </a:r>
            <a:r>
              <a:rPr lang="en-US" altLang="en-US" sz="2400" b="1" dirty="0">
                <a:solidFill>
                  <a:srgbClr val="FFFFFF"/>
                </a:solidFill>
              </a:rPr>
              <a:t> </a:t>
            </a:r>
            <a:r>
              <a:rPr lang="en-US" altLang="en-US" sz="2400" b="1" dirty="0" err="1">
                <a:solidFill>
                  <a:srgbClr val="FFFFFF"/>
                </a:solidFill>
              </a:rPr>
              <a:t>untuk</a:t>
            </a:r>
            <a:r>
              <a:rPr lang="en-US" altLang="en-US" sz="2400" b="1" dirty="0">
                <a:solidFill>
                  <a:srgbClr val="FFFFFF"/>
                </a:solidFill>
              </a:rPr>
              <a:t> </a:t>
            </a:r>
            <a:r>
              <a:rPr lang="en-US" altLang="en-US" sz="2400" b="1" dirty="0" err="1">
                <a:solidFill>
                  <a:srgbClr val="FFFFFF"/>
                </a:solidFill>
              </a:rPr>
              <a:t>mengkombinasikan</a:t>
            </a:r>
            <a:r>
              <a:rPr lang="en-US" altLang="en-US" sz="2400" b="1" dirty="0">
                <a:solidFill>
                  <a:srgbClr val="FFFFFF"/>
                </a:solidFill>
              </a:rPr>
              <a:t> </a:t>
            </a:r>
            <a:r>
              <a:rPr lang="en-US" altLang="en-US" sz="2400" b="1" dirty="0" err="1">
                <a:solidFill>
                  <a:srgbClr val="FFFFFF"/>
                </a:solidFill>
              </a:rPr>
              <a:t>beberapa</a:t>
            </a:r>
            <a:r>
              <a:rPr lang="en-US" altLang="en-US" sz="2400" b="1" dirty="0">
                <a:solidFill>
                  <a:srgbClr val="FFFFFF"/>
                </a:solidFill>
              </a:rPr>
              <a:t> </a:t>
            </a:r>
            <a:r>
              <a:rPr lang="en-US" altLang="en-US" sz="2400" b="1" dirty="0" err="1">
                <a:solidFill>
                  <a:srgbClr val="FFFFFF"/>
                </a:solidFill>
              </a:rPr>
              <a:t>pertanyaan</a:t>
            </a:r>
            <a:r>
              <a:rPr lang="en-US" altLang="en-US" sz="2400" b="1" dirty="0">
                <a:solidFill>
                  <a:srgbClr val="FFFFFF"/>
                </a:solidFill>
              </a:rPr>
              <a:t> s</a:t>
            </a:r>
            <a:r>
              <a:rPr lang="id-ID" altLang="en-US" sz="2400" b="1" dirty="0">
                <a:solidFill>
                  <a:srgbClr val="FFFFFF"/>
                </a:solidFill>
              </a:rPr>
              <a:t>ehingga</a:t>
            </a:r>
            <a:r>
              <a:rPr lang="en-US" altLang="en-US" sz="2400" b="1" dirty="0">
                <a:solidFill>
                  <a:srgbClr val="FFFFFF"/>
                </a:solidFill>
              </a:rPr>
              <a:t> </a:t>
            </a:r>
            <a:r>
              <a:rPr lang="en-US" altLang="en-US" sz="2400" b="1" dirty="0" err="1">
                <a:solidFill>
                  <a:srgbClr val="FFFFFF"/>
                </a:solidFill>
              </a:rPr>
              <a:t>menghindari</a:t>
            </a:r>
            <a:r>
              <a:rPr lang="en-US" altLang="en-US" sz="2400" b="1" dirty="0">
                <a:solidFill>
                  <a:srgbClr val="FFFFFF"/>
                </a:solidFill>
              </a:rPr>
              <a:t> bias </a:t>
            </a:r>
            <a:r>
              <a:rPr lang="en-US" altLang="en-US" sz="2400" b="1" dirty="0" err="1">
                <a:solidFill>
                  <a:srgbClr val="FFFFFF"/>
                </a:solidFill>
              </a:rPr>
              <a:t>dari</a:t>
            </a:r>
            <a:r>
              <a:rPr lang="en-US" altLang="en-US" sz="2400" b="1" dirty="0">
                <a:solidFill>
                  <a:srgbClr val="FFFFFF"/>
                </a:solidFill>
              </a:rPr>
              <a:t> 1 </a:t>
            </a:r>
            <a:r>
              <a:rPr lang="en-US" altLang="en-US" sz="2400" b="1" dirty="0" err="1">
                <a:solidFill>
                  <a:srgbClr val="FFFFFF"/>
                </a:solidFill>
              </a:rPr>
              <a:t>pertanyaan</a:t>
            </a:r>
            <a:r>
              <a:rPr lang="en-US" altLang="en-US" sz="2400" b="1" dirty="0">
                <a:solidFill>
                  <a:srgbClr val="FFFFFF"/>
                </a:solidFill>
              </a:rPr>
              <a:t> </a:t>
            </a:r>
            <a:r>
              <a:rPr lang="en-US" altLang="en-US" sz="2400" b="1" dirty="0" err="1">
                <a:solidFill>
                  <a:srgbClr val="FFFFFF"/>
                </a:solidFill>
              </a:rPr>
              <a:t>saja</a:t>
            </a:r>
            <a:endParaRPr lang="en-US" altLang="en-US" sz="2400" b="1" dirty="0">
              <a:solidFill>
                <a:srgbClr val="FFFFFF"/>
              </a:solidFill>
            </a:endParaRPr>
          </a:p>
          <a:p>
            <a:pPr marL="0" indent="0">
              <a:buNone/>
            </a:pPr>
            <a:endParaRPr lang="en-US" altLang="en-US" b="1" dirty="0">
              <a:solidFill>
                <a:srgbClr val="FFFFFF"/>
              </a:solidFill>
            </a:endParaRPr>
          </a:p>
          <a:p>
            <a:pPr>
              <a:buFont typeface="Wingdings" panose="05000000000000000000" pitchFamily="2" charset="2"/>
              <a:buChar char="Ø"/>
            </a:pPr>
            <a:endParaRPr lang="id-ID" sz="2000" dirty="0">
              <a:solidFill>
                <a:srgbClr val="FFFFFF"/>
              </a:solidFill>
            </a:endParaRPr>
          </a:p>
        </p:txBody>
      </p:sp>
      <p:sp>
        <p:nvSpPr>
          <p:cNvPr id="4" name="Slide Number Placeholder 3">
            <a:extLst>
              <a:ext uri="{FF2B5EF4-FFF2-40B4-BE49-F238E27FC236}">
                <a16:creationId xmlns:a16="http://schemas.microsoft.com/office/drawing/2014/main" id="{31E82AAC-F81E-407B-8100-67A27D934DF0}"/>
              </a:ext>
            </a:extLst>
          </p:cNvPr>
          <p:cNvSpPr>
            <a:spLocks noGrp="1"/>
          </p:cNvSpPr>
          <p:nvPr>
            <p:ph type="sldNum" sz="quarter" idx="12"/>
          </p:nvPr>
        </p:nvSpPr>
        <p:spPr/>
        <p:txBody>
          <a:bodyPr/>
          <a:lstStyle/>
          <a:p>
            <a:fld id="{843A8421-0890-4771-AB59-E381227E90FF}" type="slidenum">
              <a:rPr lang="id-ID" smtClean="0"/>
              <a:t>16</a:t>
            </a:fld>
            <a:endParaRPr lang="id-ID"/>
          </a:p>
        </p:txBody>
      </p:sp>
      <p:pic>
        <p:nvPicPr>
          <p:cNvPr id="5" name="Picture 4">
            <a:extLst>
              <a:ext uri="{FF2B5EF4-FFF2-40B4-BE49-F238E27FC236}">
                <a16:creationId xmlns:a16="http://schemas.microsoft.com/office/drawing/2014/main" id="{24358232-3859-4151-936A-84F2B5A61E66}"/>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317384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816777"/>
          </a:xfrm>
        </p:spPr>
        <p:txBody>
          <a:bodyPr>
            <a:normAutofit/>
          </a:bodyPr>
          <a:lstStyle/>
          <a:p>
            <a:pPr algn="ctr"/>
            <a:r>
              <a:rPr lang="id-ID" b="1" dirty="0">
                <a:solidFill>
                  <a:srgbClr val="FFFF00"/>
                </a:solidFill>
              </a:rPr>
              <a:t>Status Attainment</a:t>
            </a:r>
          </a:p>
        </p:txBody>
      </p:sp>
      <p:sp>
        <p:nvSpPr>
          <p:cNvPr id="3" name="Content Placeholder 2"/>
          <p:cNvSpPr>
            <a:spLocks noGrp="1"/>
          </p:cNvSpPr>
          <p:nvPr>
            <p:ph idx="1"/>
          </p:nvPr>
        </p:nvSpPr>
        <p:spPr>
          <a:xfrm>
            <a:off x="838200" y="1448602"/>
            <a:ext cx="10515600" cy="4480560"/>
          </a:xfrm>
        </p:spPr>
        <p:txBody>
          <a:bodyPr>
            <a:normAutofit fontScale="92500" lnSpcReduction="20000"/>
          </a:bodyPr>
          <a:lstStyle/>
          <a:p>
            <a:pPr>
              <a:buFont typeface="Wingdings" panose="05000000000000000000" pitchFamily="2" charset="2"/>
              <a:buChar char="§"/>
            </a:pPr>
            <a:r>
              <a:rPr lang="id-ID" sz="3200" b="1" dirty="0"/>
              <a:t>Blau &amp; Duncan research on “The American Occupational Status”</a:t>
            </a:r>
          </a:p>
          <a:p>
            <a:pPr>
              <a:buFont typeface="Wingdings" panose="05000000000000000000" pitchFamily="2" charset="2"/>
              <a:buChar char="§"/>
            </a:pPr>
            <a:r>
              <a:rPr lang="id-ID" sz="3200" b="1" dirty="0"/>
              <a:t>They </a:t>
            </a:r>
            <a:r>
              <a:rPr lang="en-US" sz="3200" b="1" dirty="0"/>
              <a:t>established the first model of social mobility</a:t>
            </a:r>
            <a:r>
              <a:rPr lang="id-ID" sz="3200" b="1" dirty="0"/>
              <a:t>. </a:t>
            </a:r>
          </a:p>
          <a:p>
            <a:pPr>
              <a:buFont typeface="Wingdings" panose="05000000000000000000" pitchFamily="2" charset="2"/>
              <a:buChar char="§"/>
            </a:pPr>
            <a:r>
              <a:rPr lang="id-ID" sz="3200" b="1" dirty="0"/>
              <a:t>They </a:t>
            </a:r>
            <a:r>
              <a:rPr lang="en-US" sz="3200" b="1" dirty="0"/>
              <a:t>collected mobility data along with the U.S. Bureau of the Census in 1962.</a:t>
            </a:r>
            <a:endParaRPr lang="id-ID" sz="3200" b="1" dirty="0"/>
          </a:p>
          <a:p>
            <a:pPr>
              <a:buFont typeface="Wingdings" panose="05000000000000000000" pitchFamily="2" charset="2"/>
              <a:buChar char="§"/>
            </a:pPr>
            <a:r>
              <a:rPr lang="en-US" sz="3200" b="1" dirty="0"/>
              <a:t>Duncan( 1961) introduced a new scale for occupational status to be used with continuous data analysis techniques</a:t>
            </a:r>
            <a:r>
              <a:rPr lang="id-ID" sz="3200" b="1" dirty="0"/>
              <a:t>.</a:t>
            </a:r>
          </a:p>
          <a:p>
            <a:pPr>
              <a:buFont typeface="Wingdings" panose="05000000000000000000" pitchFamily="2" charset="2"/>
              <a:buChar char="§"/>
            </a:pPr>
            <a:r>
              <a:rPr lang="id-ID" sz="3200" b="1" dirty="0"/>
              <a:t>T</a:t>
            </a:r>
            <a:r>
              <a:rPr lang="en-US" sz="3200" b="1" dirty="0"/>
              <a:t>he data included info</a:t>
            </a:r>
            <a:r>
              <a:rPr lang="en-US" sz="3200" dirty="0"/>
              <a:t>rmation on occupational family backgrounds. </a:t>
            </a:r>
            <a:endParaRPr lang="id-ID" sz="3200" dirty="0"/>
          </a:p>
          <a:p>
            <a:pPr>
              <a:buFont typeface="Wingdings" panose="05000000000000000000" pitchFamily="2" charset="2"/>
              <a:buChar char="§"/>
            </a:pPr>
            <a:endParaRPr lang="id-ID" sz="3200" dirty="0"/>
          </a:p>
          <a:p>
            <a:pPr lvl="1"/>
            <a:endParaRPr lang="id-ID" sz="2000" dirty="0"/>
          </a:p>
        </p:txBody>
      </p:sp>
      <p:sp>
        <p:nvSpPr>
          <p:cNvPr id="4" name="Slide Number Placeholder 3">
            <a:extLst>
              <a:ext uri="{FF2B5EF4-FFF2-40B4-BE49-F238E27FC236}">
                <a16:creationId xmlns:a16="http://schemas.microsoft.com/office/drawing/2014/main" id="{43EEF4A1-F440-4366-BA72-615C9285A111}"/>
              </a:ext>
            </a:extLst>
          </p:cNvPr>
          <p:cNvSpPr>
            <a:spLocks noGrp="1"/>
          </p:cNvSpPr>
          <p:nvPr>
            <p:ph type="sldNum" sz="quarter" idx="12"/>
          </p:nvPr>
        </p:nvSpPr>
        <p:spPr/>
        <p:txBody>
          <a:bodyPr/>
          <a:lstStyle/>
          <a:p>
            <a:fld id="{843A8421-0890-4771-AB59-E381227E90FF}" type="slidenum">
              <a:rPr lang="id-ID" smtClean="0"/>
              <a:t>17</a:t>
            </a:fld>
            <a:endParaRPr lang="id-ID"/>
          </a:p>
        </p:txBody>
      </p:sp>
      <p:pic>
        <p:nvPicPr>
          <p:cNvPr id="5" name="Picture 4">
            <a:extLst>
              <a:ext uri="{FF2B5EF4-FFF2-40B4-BE49-F238E27FC236}">
                <a16:creationId xmlns:a16="http://schemas.microsoft.com/office/drawing/2014/main" id="{830E3064-0FF7-42F0-92B9-9FE3C49ABB2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450173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F5F8-E260-4B4F-AC75-F6CDFA4356BE}"/>
              </a:ext>
            </a:extLst>
          </p:cNvPr>
          <p:cNvSpPr>
            <a:spLocks noGrp="1"/>
          </p:cNvSpPr>
          <p:nvPr>
            <p:ph type="title"/>
          </p:nvPr>
        </p:nvSpPr>
        <p:spPr>
          <a:xfrm>
            <a:off x="838200" y="365126"/>
            <a:ext cx="10515600" cy="315912"/>
          </a:xfrm>
        </p:spPr>
        <p:txBody>
          <a:bodyPr>
            <a:normAutofit fontScale="90000"/>
          </a:bodyPr>
          <a:lstStyle/>
          <a:p>
            <a:endParaRPr lang="en-US" dirty="0"/>
          </a:p>
        </p:txBody>
      </p:sp>
      <p:graphicFrame>
        <p:nvGraphicFramePr>
          <p:cNvPr id="13" name="Content Placeholder 2">
            <a:extLst>
              <a:ext uri="{FF2B5EF4-FFF2-40B4-BE49-F238E27FC236}">
                <a16:creationId xmlns:a16="http://schemas.microsoft.com/office/drawing/2014/main" id="{BACD1FF7-6CD2-479C-BA42-8A8E5B3D80AE}"/>
              </a:ext>
            </a:extLst>
          </p:cNvPr>
          <p:cNvGraphicFramePr>
            <a:graphicFrameLocks noGrp="1"/>
          </p:cNvGraphicFramePr>
          <p:nvPr>
            <p:ph idx="1"/>
            <p:extLst>
              <p:ext uri="{D42A27DB-BD31-4B8C-83A1-F6EECF244321}">
                <p14:modId xmlns:p14="http://schemas.microsoft.com/office/powerpoint/2010/main" val="3198079796"/>
              </p:ext>
            </p:extLst>
          </p:nvPr>
        </p:nvGraphicFramePr>
        <p:xfrm>
          <a:off x="838200" y="1026942"/>
          <a:ext cx="10515600" cy="5150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96E7A2D4-583D-41A5-9089-C3D5014227DF}"/>
              </a:ext>
            </a:extLst>
          </p:cNvPr>
          <p:cNvSpPr>
            <a:spLocks noGrp="1"/>
          </p:cNvSpPr>
          <p:nvPr>
            <p:ph type="sldNum" sz="quarter" idx="12"/>
          </p:nvPr>
        </p:nvSpPr>
        <p:spPr/>
        <p:txBody>
          <a:bodyPr/>
          <a:lstStyle/>
          <a:p>
            <a:fld id="{843A8421-0890-4771-AB59-E381227E90FF}" type="slidenum">
              <a:rPr lang="id-ID" smtClean="0"/>
              <a:t>18</a:t>
            </a:fld>
            <a:endParaRPr lang="id-ID"/>
          </a:p>
        </p:txBody>
      </p:sp>
      <p:pic>
        <p:nvPicPr>
          <p:cNvPr id="4" name="Picture 3">
            <a:extLst>
              <a:ext uri="{FF2B5EF4-FFF2-40B4-BE49-F238E27FC236}">
                <a16:creationId xmlns:a16="http://schemas.microsoft.com/office/drawing/2014/main" id="{F225334B-ECDA-4C7B-BCA9-2E0D547BDC4F}"/>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268519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graphicFrame>
        <p:nvGraphicFramePr>
          <p:cNvPr id="5" name="Content Placeholder 2">
            <a:extLst>
              <a:ext uri="{FF2B5EF4-FFF2-40B4-BE49-F238E27FC236}">
                <a16:creationId xmlns:a16="http://schemas.microsoft.com/office/drawing/2014/main" id="{6198FBBB-974E-4B70-A66B-B01D85D9EC8D}"/>
              </a:ext>
            </a:extLst>
          </p:cNvPr>
          <p:cNvGraphicFramePr>
            <a:graphicFrameLocks noGrp="1"/>
          </p:cNvGraphicFramePr>
          <p:nvPr>
            <p:ph idx="1"/>
            <p:extLst>
              <p:ext uri="{D42A27DB-BD31-4B8C-83A1-F6EECF244321}">
                <p14:modId xmlns:p14="http://schemas.microsoft.com/office/powerpoint/2010/main" val="1733390262"/>
              </p:ext>
            </p:extLst>
          </p:nvPr>
        </p:nvGraphicFramePr>
        <p:xfrm>
          <a:off x="838200" y="998289"/>
          <a:ext cx="10515600" cy="5178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689C17E-74CD-4E92-A933-FF6E752C4D2F}"/>
              </a:ext>
            </a:extLst>
          </p:cNvPr>
          <p:cNvSpPr>
            <a:spLocks noGrp="1"/>
          </p:cNvSpPr>
          <p:nvPr>
            <p:ph type="sldNum" sz="quarter" idx="12"/>
          </p:nvPr>
        </p:nvSpPr>
        <p:spPr/>
        <p:txBody>
          <a:bodyPr/>
          <a:lstStyle/>
          <a:p>
            <a:fld id="{843A8421-0890-4771-AB59-E381227E90FF}" type="slidenum">
              <a:rPr lang="id-ID" smtClean="0"/>
              <a:t>19</a:t>
            </a:fld>
            <a:endParaRPr lang="id-ID"/>
          </a:p>
        </p:txBody>
      </p:sp>
      <p:pic>
        <p:nvPicPr>
          <p:cNvPr id="4" name="Picture 3">
            <a:extLst>
              <a:ext uri="{FF2B5EF4-FFF2-40B4-BE49-F238E27FC236}">
                <a16:creationId xmlns:a16="http://schemas.microsoft.com/office/drawing/2014/main" id="{C09C4207-B845-4ECC-9E00-05C8F68688FC}"/>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4289277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sz="4000" b="1" dirty="0">
                <a:solidFill>
                  <a:srgbClr val="FFFF00"/>
                </a:solidFill>
              </a:rPr>
              <a:t>Model Penelitian</a:t>
            </a:r>
            <a:endParaRPr lang="en-US" sz="40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3266208"/>
              </p:ext>
            </p:extLst>
          </p:nvPr>
        </p:nvGraphicFramePr>
        <p:xfrm>
          <a:off x="1103313" y="2052638"/>
          <a:ext cx="894715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70A68DAF-5EFA-4038-8E41-ECFF0E346DE3}"/>
              </a:ext>
            </a:extLst>
          </p:cNvPr>
          <p:cNvSpPr>
            <a:spLocks noGrp="1"/>
          </p:cNvSpPr>
          <p:nvPr>
            <p:ph type="sldNum" sz="quarter" idx="12"/>
          </p:nvPr>
        </p:nvSpPr>
        <p:spPr/>
        <p:txBody>
          <a:bodyPr/>
          <a:lstStyle/>
          <a:p>
            <a:fld id="{843A8421-0890-4771-AB59-E381227E90FF}" type="slidenum">
              <a:rPr lang="id-ID" smtClean="0"/>
              <a:t>2</a:t>
            </a:fld>
            <a:endParaRPr lang="id-ID"/>
          </a:p>
        </p:txBody>
      </p:sp>
      <p:pic>
        <p:nvPicPr>
          <p:cNvPr id="6" name="Picture 5">
            <a:extLst>
              <a:ext uri="{FF2B5EF4-FFF2-40B4-BE49-F238E27FC236}">
                <a16:creationId xmlns:a16="http://schemas.microsoft.com/office/drawing/2014/main" id="{5F8F38DA-98A2-49FF-84CE-80D46758CCF4}"/>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3059538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3515"/>
          </a:xfrm>
        </p:spPr>
        <p:txBody>
          <a:bodyPr>
            <a:normAutofit fontScale="90000"/>
          </a:bodyPr>
          <a:lstStyle/>
          <a:p>
            <a:endParaRPr lang="en-US" dirty="0"/>
          </a:p>
        </p:txBody>
      </p:sp>
      <p:graphicFrame>
        <p:nvGraphicFramePr>
          <p:cNvPr id="30" name="Content Placeholder 2">
            <a:extLst>
              <a:ext uri="{FF2B5EF4-FFF2-40B4-BE49-F238E27FC236}">
                <a16:creationId xmlns:a16="http://schemas.microsoft.com/office/drawing/2014/main" id="{B3143AEB-37FF-405F-9BD5-D09A7ACD8EE2}"/>
              </a:ext>
            </a:extLst>
          </p:cNvPr>
          <p:cNvGraphicFramePr>
            <a:graphicFrameLocks noGrp="1"/>
          </p:cNvGraphicFramePr>
          <p:nvPr>
            <p:ph idx="1"/>
            <p:extLst>
              <p:ext uri="{D42A27DB-BD31-4B8C-83A1-F6EECF244321}">
                <p14:modId xmlns:p14="http://schemas.microsoft.com/office/powerpoint/2010/main" val="696724588"/>
              </p:ext>
            </p:extLst>
          </p:nvPr>
        </p:nvGraphicFramePr>
        <p:xfrm>
          <a:off x="838200" y="717452"/>
          <a:ext cx="10515600" cy="5459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F1D5AF93-486B-463B-9AA7-043B00527464}"/>
              </a:ext>
            </a:extLst>
          </p:cNvPr>
          <p:cNvSpPr>
            <a:spLocks noGrp="1"/>
          </p:cNvSpPr>
          <p:nvPr>
            <p:ph type="sldNum" sz="quarter" idx="12"/>
          </p:nvPr>
        </p:nvSpPr>
        <p:spPr/>
        <p:txBody>
          <a:bodyPr/>
          <a:lstStyle/>
          <a:p>
            <a:fld id="{843A8421-0890-4771-AB59-E381227E90FF}" type="slidenum">
              <a:rPr lang="id-ID" smtClean="0"/>
              <a:t>20</a:t>
            </a:fld>
            <a:endParaRPr lang="id-ID"/>
          </a:p>
        </p:txBody>
      </p:sp>
      <p:pic>
        <p:nvPicPr>
          <p:cNvPr id="4" name="Picture 3">
            <a:extLst>
              <a:ext uri="{FF2B5EF4-FFF2-40B4-BE49-F238E27FC236}">
                <a16:creationId xmlns:a16="http://schemas.microsoft.com/office/drawing/2014/main" id="{12B05D3D-29B7-4F51-AE3E-0B19BCE458C0}"/>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1154515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073" y="466578"/>
            <a:ext cx="11139854" cy="930447"/>
          </a:xfrm>
        </p:spPr>
        <p:txBody>
          <a:bodyPr vert="horz" lIns="91440" tIns="45720" rIns="91440" bIns="45720" rtlCol="0" anchor="b">
            <a:normAutofit/>
          </a:bodyPr>
          <a:lstStyle/>
          <a:p>
            <a:pPr algn="ctr"/>
            <a:r>
              <a:rPr lang="en-US" sz="3200" b="1" kern="1200" dirty="0">
                <a:solidFill>
                  <a:srgbClr val="FFFF00"/>
                </a:solidFill>
                <a:latin typeface="+mj-lt"/>
                <a:ea typeface="+mj-ea"/>
                <a:cs typeface="+mj-cs"/>
              </a:rPr>
              <a:t>Path Diagram for </a:t>
            </a:r>
            <a:r>
              <a:rPr lang="en-US" sz="3200" b="1" kern="1200" dirty="0" err="1">
                <a:solidFill>
                  <a:srgbClr val="FFFF00"/>
                </a:solidFill>
                <a:latin typeface="+mj-lt"/>
                <a:ea typeface="+mj-ea"/>
                <a:cs typeface="+mj-cs"/>
              </a:rPr>
              <a:t>Blau</a:t>
            </a:r>
            <a:r>
              <a:rPr lang="en-US" sz="3200" b="1" kern="1200" dirty="0">
                <a:solidFill>
                  <a:srgbClr val="FFFF00"/>
                </a:solidFill>
                <a:latin typeface="+mj-lt"/>
                <a:ea typeface="+mj-ea"/>
                <a:cs typeface="+mj-cs"/>
              </a:rPr>
              <a:t> &amp; Duncan Model</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8266" y="1567875"/>
            <a:ext cx="10660369" cy="4939674"/>
          </a:xfrm>
          <a:prstGeom prst="rect">
            <a:avLst/>
          </a:prstGeom>
        </p:spPr>
      </p:pic>
      <p:sp>
        <p:nvSpPr>
          <p:cNvPr id="3" name="Slide Number Placeholder 2">
            <a:extLst>
              <a:ext uri="{FF2B5EF4-FFF2-40B4-BE49-F238E27FC236}">
                <a16:creationId xmlns:a16="http://schemas.microsoft.com/office/drawing/2014/main" id="{0CF50CE1-7350-4BA1-A8DD-A12E56C711E4}"/>
              </a:ext>
            </a:extLst>
          </p:cNvPr>
          <p:cNvSpPr>
            <a:spLocks noGrp="1"/>
          </p:cNvSpPr>
          <p:nvPr>
            <p:ph type="sldNum" sz="quarter" idx="12"/>
          </p:nvPr>
        </p:nvSpPr>
        <p:spPr/>
        <p:txBody>
          <a:bodyPr/>
          <a:lstStyle/>
          <a:p>
            <a:fld id="{843A8421-0890-4771-AB59-E381227E90FF}" type="slidenum">
              <a:rPr lang="id-ID" smtClean="0"/>
              <a:t>21</a:t>
            </a:fld>
            <a:endParaRPr lang="id-ID"/>
          </a:p>
        </p:txBody>
      </p:sp>
      <p:pic>
        <p:nvPicPr>
          <p:cNvPr id="4" name="Picture 3">
            <a:extLst>
              <a:ext uri="{FF2B5EF4-FFF2-40B4-BE49-F238E27FC236}">
                <a16:creationId xmlns:a16="http://schemas.microsoft.com/office/drawing/2014/main" id="{94FE264B-B96E-4FE1-B051-EF65E0EFB730}"/>
              </a:ext>
            </a:extLst>
          </p:cNvPr>
          <p:cNvPicPr>
            <a:picLocks noChangeAspect="1"/>
          </p:cNvPicPr>
          <p:nvPr/>
        </p:nvPicPr>
        <p:blipFill>
          <a:blip r:embed="rId3"/>
          <a:stretch>
            <a:fillRect/>
          </a:stretch>
        </p:blipFill>
        <p:spPr>
          <a:xfrm>
            <a:off x="0" y="0"/>
            <a:ext cx="1001261" cy="1063416"/>
          </a:xfrm>
          <a:prstGeom prst="rect">
            <a:avLst/>
          </a:prstGeom>
        </p:spPr>
      </p:pic>
    </p:spTree>
    <p:extLst>
      <p:ext uri="{BB962C8B-B14F-4D97-AF65-F5344CB8AC3E}">
        <p14:creationId xmlns:p14="http://schemas.microsoft.com/office/powerpoint/2010/main" val="696158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600627"/>
          </a:xfrm>
        </p:spPr>
        <p:txBody>
          <a:bodyPr>
            <a:normAutofit fontScale="90000"/>
          </a:bodyPr>
          <a:lstStyle/>
          <a:p>
            <a:pPr algn="ctr"/>
            <a:r>
              <a:rPr lang="id-ID" b="1" dirty="0">
                <a:solidFill>
                  <a:srgbClr val="FFFF00"/>
                </a:solidFill>
              </a:rPr>
              <a:t>Research Findings</a:t>
            </a:r>
            <a:endParaRPr lang="en-US" b="1" dirty="0">
              <a:solidFill>
                <a:srgbClr val="FFFF00"/>
              </a:solidFill>
            </a:endParaRPr>
          </a:p>
        </p:txBody>
      </p:sp>
      <p:sp>
        <p:nvSpPr>
          <p:cNvPr id="3" name="Content Placeholder 2"/>
          <p:cNvSpPr>
            <a:spLocks noGrp="1"/>
          </p:cNvSpPr>
          <p:nvPr>
            <p:ph idx="1"/>
          </p:nvPr>
        </p:nvSpPr>
        <p:spPr>
          <a:xfrm>
            <a:off x="838200" y="1351722"/>
            <a:ext cx="10515600" cy="4577440"/>
          </a:xfrm>
        </p:spPr>
        <p:txBody>
          <a:bodyPr>
            <a:normAutofit fontScale="92500" lnSpcReduction="10000"/>
          </a:bodyPr>
          <a:lstStyle/>
          <a:p>
            <a:pPr>
              <a:buFont typeface="Wingdings" panose="05000000000000000000" pitchFamily="2" charset="2"/>
              <a:buChar char="§"/>
            </a:pPr>
            <a:r>
              <a:rPr lang="en-US" sz="2400" b="1" dirty="0"/>
              <a:t>In 1962, 56.8% of son's with fathers who had occupations in upper non</a:t>
            </a:r>
            <a:r>
              <a:rPr lang="id-ID" sz="2400" b="1" dirty="0"/>
              <a:t>-</a:t>
            </a:r>
            <a:r>
              <a:rPr lang="en-US" sz="2400" b="1" dirty="0"/>
              <a:t>manual ended up with occupations in the same level. </a:t>
            </a:r>
            <a:endParaRPr lang="id-ID" sz="2400" b="1" dirty="0"/>
          </a:p>
          <a:p>
            <a:pPr>
              <a:buFont typeface="Wingdings" panose="05000000000000000000" pitchFamily="2" charset="2"/>
              <a:buChar char="§"/>
            </a:pPr>
            <a:r>
              <a:rPr lang="en-US" sz="2400" b="1" dirty="0"/>
              <a:t>Only 1.2% of sons with fathers who had farming occupations ended up in upper non</a:t>
            </a:r>
            <a:r>
              <a:rPr lang="id-ID" sz="2400" b="1" dirty="0"/>
              <a:t>-</a:t>
            </a:r>
            <a:r>
              <a:rPr lang="en-US" sz="2400" b="1" dirty="0"/>
              <a:t>manual occupations. </a:t>
            </a:r>
            <a:endParaRPr lang="id-ID" sz="2400" b="1" dirty="0"/>
          </a:p>
          <a:p>
            <a:pPr>
              <a:buFont typeface="Wingdings" panose="05000000000000000000" pitchFamily="2" charset="2"/>
              <a:buChar char="§"/>
            </a:pPr>
            <a:r>
              <a:rPr lang="en-US" sz="2400" b="1" dirty="0"/>
              <a:t>In 1973, these differences increased. 59.4% of sons with fathers in upper non</a:t>
            </a:r>
            <a:r>
              <a:rPr lang="id-ID" sz="2400" b="1" dirty="0"/>
              <a:t>-</a:t>
            </a:r>
            <a:r>
              <a:rPr lang="en-US" sz="2400" b="1" dirty="0"/>
              <a:t>manual occupations achieved occupations of this same level and .9% of sons with fathers in farming occupations ended up in upper non</a:t>
            </a:r>
            <a:r>
              <a:rPr lang="id-ID" sz="2400" b="1" dirty="0"/>
              <a:t>-</a:t>
            </a:r>
            <a:r>
              <a:rPr lang="en-US" sz="2400" b="1" dirty="0"/>
              <a:t>manual occupations. </a:t>
            </a:r>
            <a:endParaRPr lang="id-ID" sz="2400" b="1" dirty="0"/>
          </a:p>
          <a:p>
            <a:pPr>
              <a:buFont typeface="Wingdings" panose="05000000000000000000" pitchFamily="2" charset="2"/>
              <a:buChar char="§"/>
            </a:pPr>
            <a:r>
              <a:rPr lang="en-US" sz="2400" b="1" dirty="0"/>
              <a:t>However, the occupational structure is more rigid towards the top and bottom. Those in lower non</a:t>
            </a:r>
            <a:r>
              <a:rPr lang="id-ID" sz="2400" b="1" dirty="0"/>
              <a:t>-</a:t>
            </a:r>
            <a:r>
              <a:rPr lang="en-US" sz="2400" b="1" dirty="0"/>
              <a:t>manual occupations, and upper and lower manual occupations were more likely to be vertically mobile. Upper non</a:t>
            </a:r>
            <a:r>
              <a:rPr lang="id-ID" sz="2400" b="1" dirty="0"/>
              <a:t>-</a:t>
            </a:r>
            <a:r>
              <a:rPr lang="en-US" sz="2400" b="1" dirty="0"/>
              <a:t>manual occupations have the highest level of occupational inheritance.</a:t>
            </a:r>
            <a:r>
              <a:rPr lang="en-US" sz="2400" b="1" u="sng" baseline="30000" dirty="0">
                <a:hlinkClick r:id="rId2"/>
              </a:rPr>
              <a:t>[3]</a:t>
            </a:r>
            <a:endParaRPr lang="en-US" sz="2400" b="1" dirty="0"/>
          </a:p>
          <a:p>
            <a:endParaRPr lang="en-US" sz="2200" dirty="0"/>
          </a:p>
        </p:txBody>
      </p:sp>
      <p:sp>
        <p:nvSpPr>
          <p:cNvPr id="4" name="Slide Number Placeholder 3">
            <a:extLst>
              <a:ext uri="{FF2B5EF4-FFF2-40B4-BE49-F238E27FC236}">
                <a16:creationId xmlns:a16="http://schemas.microsoft.com/office/drawing/2014/main" id="{9A45F209-38F8-42FA-A755-EEB4323B5589}"/>
              </a:ext>
            </a:extLst>
          </p:cNvPr>
          <p:cNvSpPr>
            <a:spLocks noGrp="1"/>
          </p:cNvSpPr>
          <p:nvPr>
            <p:ph type="sldNum" sz="quarter" idx="12"/>
          </p:nvPr>
        </p:nvSpPr>
        <p:spPr/>
        <p:txBody>
          <a:bodyPr/>
          <a:lstStyle/>
          <a:p>
            <a:fld id="{843A8421-0890-4771-AB59-E381227E90FF}" type="slidenum">
              <a:rPr lang="id-ID" smtClean="0"/>
              <a:t>22</a:t>
            </a:fld>
            <a:endParaRPr lang="id-ID"/>
          </a:p>
        </p:txBody>
      </p:sp>
      <p:pic>
        <p:nvPicPr>
          <p:cNvPr id="5" name="Picture 4">
            <a:extLst>
              <a:ext uri="{FF2B5EF4-FFF2-40B4-BE49-F238E27FC236}">
                <a16:creationId xmlns:a16="http://schemas.microsoft.com/office/drawing/2014/main" id="{8211626E-4BF3-40C1-9702-12C5F60D683F}"/>
              </a:ext>
            </a:extLst>
          </p:cNvPr>
          <p:cNvPicPr>
            <a:picLocks noChangeAspect="1"/>
          </p:cNvPicPr>
          <p:nvPr/>
        </p:nvPicPr>
        <p:blipFill>
          <a:blip r:embed="rId3"/>
          <a:stretch>
            <a:fillRect/>
          </a:stretch>
        </p:blipFill>
        <p:spPr>
          <a:xfrm>
            <a:off x="0" y="0"/>
            <a:ext cx="1001261" cy="1063416"/>
          </a:xfrm>
          <a:prstGeom prst="rect">
            <a:avLst/>
          </a:prstGeom>
        </p:spPr>
      </p:pic>
    </p:spTree>
    <p:extLst>
      <p:ext uri="{BB962C8B-B14F-4D97-AF65-F5344CB8AC3E}">
        <p14:creationId xmlns:p14="http://schemas.microsoft.com/office/powerpoint/2010/main" val="3376618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1840684"/>
          </a:xfrm>
        </p:spPr>
        <p:txBody>
          <a:bodyPr>
            <a:normAutofit/>
          </a:bodyPr>
          <a:lstStyle/>
          <a:p>
            <a:pPr algn="ctr"/>
            <a:r>
              <a:rPr lang="en-US" sz="5400" b="1" dirty="0">
                <a:solidFill>
                  <a:srgbClr val="FFFF00"/>
                </a:solidFill>
              </a:rPr>
              <a:t>4. </a:t>
            </a:r>
            <a:r>
              <a:rPr lang="id-ID" sz="5400" b="1" dirty="0">
                <a:solidFill>
                  <a:srgbClr val="FFFF00"/>
                </a:solidFill>
              </a:rPr>
              <a:t>Class Category</a:t>
            </a:r>
            <a:endParaRPr lang="en-US" sz="5400" b="1" dirty="0">
              <a:solidFill>
                <a:srgbClr val="FFFF00"/>
              </a:solidFill>
            </a:endParaRPr>
          </a:p>
        </p:txBody>
      </p:sp>
      <p:sp>
        <p:nvSpPr>
          <p:cNvPr id="3" name="Subtitle 2"/>
          <p:cNvSpPr>
            <a:spLocks noGrp="1"/>
          </p:cNvSpPr>
          <p:nvPr>
            <p:ph type="subTitle" idx="1"/>
          </p:nvPr>
        </p:nvSpPr>
        <p:spPr/>
        <p:txBody>
          <a:bodyPr>
            <a:noAutofit/>
          </a:bodyPr>
          <a:lstStyle/>
          <a:p>
            <a:endParaRPr lang="en-US" sz="3200" b="1" dirty="0"/>
          </a:p>
        </p:txBody>
      </p:sp>
      <p:sp>
        <p:nvSpPr>
          <p:cNvPr id="4" name="Slide Number Placeholder 3">
            <a:extLst>
              <a:ext uri="{FF2B5EF4-FFF2-40B4-BE49-F238E27FC236}">
                <a16:creationId xmlns:a16="http://schemas.microsoft.com/office/drawing/2014/main" id="{8F0FACBF-47CA-46FD-9795-96C30BF37B81}"/>
              </a:ext>
            </a:extLst>
          </p:cNvPr>
          <p:cNvSpPr>
            <a:spLocks noGrp="1"/>
          </p:cNvSpPr>
          <p:nvPr>
            <p:ph type="sldNum" sz="quarter" idx="12"/>
          </p:nvPr>
        </p:nvSpPr>
        <p:spPr/>
        <p:txBody>
          <a:bodyPr/>
          <a:lstStyle/>
          <a:p>
            <a:fld id="{843A8421-0890-4771-AB59-E381227E90FF}" type="slidenum">
              <a:rPr lang="id-ID" smtClean="0"/>
              <a:t>23</a:t>
            </a:fld>
            <a:endParaRPr lang="id-ID"/>
          </a:p>
        </p:txBody>
      </p:sp>
      <p:pic>
        <p:nvPicPr>
          <p:cNvPr id="6" name="Picture 5">
            <a:extLst>
              <a:ext uri="{FF2B5EF4-FFF2-40B4-BE49-F238E27FC236}">
                <a16:creationId xmlns:a16="http://schemas.microsoft.com/office/drawing/2014/main" id="{CAB8C6A0-BA36-49CB-BE2E-AEC34AB501A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563413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26546"/>
          </a:xfrm>
        </p:spPr>
        <p:txBody>
          <a:bodyPr>
            <a:normAutofit fontScale="90000"/>
          </a:bodyPr>
          <a:lstStyle/>
          <a:p>
            <a:pPr algn="ctr"/>
            <a:endParaRPr lang="en-US" b="1" dirty="0"/>
          </a:p>
        </p:txBody>
      </p:sp>
      <p:sp>
        <p:nvSpPr>
          <p:cNvPr id="3" name="Content Placeholder 2"/>
          <p:cNvSpPr>
            <a:spLocks noGrp="1"/>
          </p:cNvSpPr>
          <p:nvPr>
            <p:ph idx="1"/>
          </p:nvPr>
        </p:nvSpPr>
        <p:spPr>
          <a:xfrm>
            <a:off x="838200" y="874059"/>
            <a:ext cx="10515600" cy="5302904"/>
          </a:xfrm>
        </p:spPr>
        <p:txBody>
          <a:bodyPr>
            <a:normAutofit/>
          </a:bodyPr>
          <a:lstStyle/>
          <a:p>
            <a:pPr>
              <a:buFont typeface="Wingdings" panose="05000000000000000000" pitchFamily="2" charset="2"/>
              <a:buChar char="Ø"/>
            </a:pPr>
            <a:r>
              <a:rPr lang="id-ID" sz="3200" b="1" dirty="0"/>
              <a:t>Tokoh: John Goldthorpe &amp; Erickson</a:t>
            </a:r>
          </a:p>
          <a:p>
            <a:pPr>
              <a:buFont typeface="Wingdings" panose="05000000000000000000" pitchFamily="2" charset="2"/>
              <a:buChar char="Ø"/>
            </a:pPr>
            <a:r>
              <a:rPr lang="id-ID" sz="3200" b="1" dirty="0"/>
              <a:t>Diperkenalkan pada tahun 1970-an</a:t>
            </a:r>
          </a:p>
          <a:p>
            <a:pPr>
              <a:buFont typeface="Wingdings" panose="05000000000000000000" pitchFamily="2" charset="2"/>
              <a:buChar char="Ø"/>
            </a:pPr>
            <a:r>
              <a:rPr lang="id-ID" sz="3200" b="1" dirty="0"/>
              <a:t>Model ini banyak menjadi referensi  bagi berbagai peneliti di dunia sampai saat ini. </a:t>
            </a:r>
          </a:p>
          <a:p>
            <a:pPr lvl="0">
              <a:buFont typeface="Wingdings" panose="05000000000000000000" pitchFamily="2" charset="2"/>
              <a:buChar char="Ø"/>
            </a:pPr>
            <a:r>
              <a:rPr lang="id-ID" sz="3200" b="1" dirty="0"/>
              <a:t>Kelas merupakan konsep sosiologi utama yang digunakan untuk menjelaskan stratifikasi sosial dalam masyarakat. </a:t>
            </a:r>
            <a:endParaRPr lang="en-US" sz="3200" b="1" dirty="0"/>
          </a:p>
          <a:p>
            <a:pPr lvl="0">
              <a:buFont typeface="Wingdings" panose="05000000000000000000" pitchFamily="2" charset="2"/>
              <a:buChar char="Ø"/>
            </a:pPr>
            <a:r>
              <a:rPr lang="id-ID" sz="3200" b="1" dirty="0"/>
              <a:t>Model </a:t>
            </a:r>
            <a:r>
              <a:rPr lang="id-ID" sz="3200" b="1" i="1" dirty="0"/>
              <a:t>class category </a:t>
            </a:r>
            <a:r>
              <a:rPr lang="id-ID" sz="3200" b="1" dirty="0"/>
              <a:t>menekankan pada </a:t>
            </a:r>
            <a:r>
              <a:rPr lang="id-ID" sz="3200" b="1" dirty="0">
                <a:solidFill>
                  <a:srgbClr val="FF0000"/>
                </a:solidFill>
              </a:rPr>
              <a:t>relasi ekonomi </a:t>
            </a:r>
            <a:r>
              <a:rPr lang="id-ID" sz="3200" b="1" dirty="0"/>
              <a:t>yang menjadi dasar stratifikasi sosial. </a:t>
            </a:r>
          </a:p>
          <a:p>
            <a:pPr marL="0" indent="0">
              <a:buNone/>
            </a:pPr>
            <a:endParaRPr lang="id-ID" dirty="0"/>
          </a:p>
          <a:p>
            <a:pPr>
              <a:buFont typeface="Wingdings" panose="05000000000000000000" pitchFamily="2" charset="2"/>
              <a:buChar char="Ø"/>
            </a:pPr>
            <a:endParaRPr lang="id-ID" dirty="0"/>
          </a:p>
          <a:p>
            <a:pPr>
              <a:buFont typeface="Wingdings" panose="05000000000000000000" pitchFamily="2" charset="2"/>
              <a:buChar char="Ø"/>
            </a:pPr>
            <a:endParaRPr lang="id-ID" dirty="0"/>
          </a:p>
          <a:p>
            <a:pPr marL="0" indent="0">
              <a:buNone/>
            </a:pPr>
            <a:endParaRPr lang="en-US" dirty="0"/>
          </a:p>
        </p:txBody>
      </p:sp>
      <p:sp>
        <p:nvSpPr>
          <p:cNvPr id="4" name="Slide Number Placeholder 3">
            <a:extLst>
              <a:ext uri="{FF2B5EF4-FFF2-40B4-BE49-F238E27FC236}">
                <a16:creationId xmlns:a16="http://schemas.microsoft.com/office/drawing/2014/main" id="{92FE3810-D994-4A3E-9E60-F9AE5F35B7F2}"/>
              </a:ext>
            </a:extLst>
          </p:cNvPr>
          <p:cNvSpPr>
            <a:spLocks noGrp="1"/>
          </p:cNvSpPr>
          <p:nvPr>
            <p:ph type="sldNum" sz="quarter" idx="12"/>
          </p:nvPr>
        </p:nvSpPr>
        <p:spPr/>
        <p:txBody>
          <a:bodyPr/>
          <a:lstStyle/>
          <a:p>
            <a:fld id="{843A8421-0890-4771-AB59-E381227E90FF}" type="slidenum">
              <a:rPr lang="id-ID" smtClean="0"/>
              <a:t>24</a:t>
            </a:fld>
            <a:endParaRPr lang="id-ID"/>
          </a:p>
        </p:txBody>
      </p:sp>
      <p:pic>
        <p:nvPicPr>
          <p:cNvPr id="6" name="Picture 5">
            <a:extLst>
              <a:ext uri="{FF2B5EF4-FFF2-40B4-BE49-F238E27FC236}">
                <a16:creationId xmlns:a16="http://schemas.microsoft.com/office/drawing/2014/main" id="{91F652DA-387F-47CC-A16F-9DE9D0F6317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936119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endParaRPr lang="en-US" dirty="0"/>
          </a:p>
        </p:txBody>
      </p:sp>
      <p:sp>
        <p:nvSpPr>
          <p:cNvPr id="3" name="Content Placeholder 2"/>
          <p:cNvSpPr>
            <a:spLocks noGrp="1"/>
          </p:cNvSpPr>
          <p:nvPr>
            <p:ph idx="1"/>
          </p:nvPr>
        </p:nvSpPr>
        <p:spPr>
          <a:xfrm>
            <a:off x="838200" y="874059"/>
            <a:ext cx="10515600" cy="5302904"/>
          </a:xfrm>
        </p:spPr>
        <p:txBody>
          <a:bodyPr>
            <a:normAutofit/>
          </a:bodyPr>
          <a:lstStyle/>
          <a:p>
            <a:pPr>
              <a:buFont typeface="Wingdings" panose="05000000000000000000" pitchFamily="2" charset="2"/>
              <a:buChar char="Ø"/>
            </a:pPr>
            <a:r>
              <a:rPr lang="id-ID" sz="3000" b="1" dirty="0"/>
              <a:t>Perspektif pemikiran model ini: perspektif konflik, khususnya pemikiran Weberian. </a:t>
            </a:r>
            <a:endParaRPr lang="en-US" sz="3000" b="1" dirty="0"/>
          </a:p>
          <a:p>
            <a:pPr lvl="0">
              <a:buFont typeface="Wingdings" panose="05000000000000000000" pitchFamily="2" charset="2"/>
              <a:buChar char="Ø"/>
            </a:pPr>
            <a:r>
              <a:rPr lang="id-ID" sz="3000" b="1" dirty="0"/>
              <a:t>Inti pemikiran: terdapat perbedaan </a:t>
            </a:r>
            <a:r>
              <a:rPr lang="id-ID" sz="3000" b="1" dirty="0">
                <a:solidFill>
                  <a:srgbClr val="FF0000"/>
                </a:solidFill>
              </a:rPr>
              <a:t>kesempatan hidup (</a:t>
            </a:r>
            <a:r>
              <a:rPr lang="id-ID" sz="3000" b="1" i="1" dirty="0">
                <a:solidFill>
                  <a:srgbClr val="FF0000"/>
                </a:solidFill>
              </a:rPr>
              <a:t>life chance</a:t>
            </a:r>
            <a:r>
              <a:rPr lang="id-ID" sz="3000" b="1" dirty="0">
                <a:solidFill>
                  <a:srgbClr val="FF0000"/>
                </a:solidFill>
              </a:rPr>
              <a:t>) </a:t>
            </a:r>
            <a:r>
              <a:rPr lang="id-ID" sz="3000" b="1" dirty="0"/>
              <a:t>yang diakibatkan oleh perbedaan kesempatan dalam pasar tenaga kerja dan pekerjaan. </a:t>
            </a:r>
          </a:p>
          <a:p>
            <a:pPr>
              <a:buFont typeface="Wingdings" panose="05000000000000000000" pitchFamily="2" charset="2"/>
              <a:buChar char="Ø"/>
            </a:pPr>
            <a:r>
              <a:rPr lang="id-ID" sz="3000" b="1" dirty="0"/>
              <a:t>Sumber daya yang dimiliki oleh kelas mempengaruhi kesempatan hidup dan hubungan sosial dari orang-orang yang berada dalam kategori tertentu.</a:t>
            </a:r>
            <a:endParaRPr lang="en-US" sz="3000" b="1" dirty="0"/>
          </a:p>
          <a:p>
            <a:endParaRPr lang="en-US" sz="3200" dirty="0"/>
          </a:p>
        </p:txBody>
      </p:sp>
      <p:sp>
        <p:nvSpPr>
          <p:cNvPr id="4" name="Slide Number Placeholder 3">
            <a:extLst>
              <a:ext uri="{FF2B5EF4-FFF2-40B4-BE49-F238E27FC236}">
                <a16:creationId xmlns:a16="http://schemas.microsoft.com/office/drawing/2014/main" id="{1413EF65-CFC9-4CC9-9F70-3D90124B9D87}"/>
              </a:ext>
            </a:extLst>
          </p:cNvPr>
          <p:cNvSpPr>
            <a:spLocks noGrp="1"/>
          </p:cNvSpPr>
          <p:nvPr>
            <p:ph type="sldNum" sz="quarter" idx="12"/>
          </p:nvPr>
        </p:nvSpPr>
        <p:spPr/>
        <p:txBody>
          <a:bodyPr/>
          <a:lstStyle/>
          <a:p>
            <a:fld id="{843A8421-0890-4771-AB59-E381227E90FF}" type="slidenum">
              <a:rPr lang="id-ID" smtClean="0"/>
              <a:t>25</a:t>
            </a:fld>
            <a:endParaRPr lang="id-ID"/>
          </a:p>
        </p:txBody>
      </p:sp>
      <p:pic>
        <p:nvPicPr>
          <p:cNvPr id="6" name="Picture 5">
            <a:extLst>
              <a:ext uri="{FF2B5EF4-FFF2-40B4-BE49-F238E27FC236}">
                <a16:creationId xmlns:a16="http://schemas.microsoft.com/office/drawing/2014/main" id="{588F86A5-905A-4EB3-9A08-EA30BABC99B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399193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3780"/>
          </a:xfrm>
        </p:spPr>
        <p:txBody>
          <a:bodyPr>
            <a:normAutofit fontScale="90000"/>
          </a:bodyPr>
          <a:lstStyle/>
          <a:p>
            <a:pPr algn="ctr"/>
            <a:r>
              <a:rPr lang="id-ID" b="1" dirty="0">
                <a:solidFill>
                  <a:srgbClr val="FFFF00"/>
                </a:solidFill>
              </a:rPr>
              <a:t>Metode Penelitian</a:t>
            </a:r>
            <a:endParaRPr lang="en-US" b="1" dirty="0">
              <a:solidFill>
                <a:srgbClr val="FFFF00"/>
              </a:solidFill>
            </a:endParaRPr>
          </a:p>
        </p:txBody>
      </p:sp>
      <p:sp>
        <p:nvSpPr>
          <p:cNvPr id="3" name="Content Placeholder 2"/>
          <p:cNvSpPr>
            <a:spLocks noGrp="1"/>
          </p:cNvSpPr>
          <p:nvPr>
            <p:ph idx="1"/>
          </p:nvPr>
        </p:nvSpPr>
        <p:spPr>
          <a:xfrm>
            <a:off x="838200" y="900954"/>
            <a:ext cx="10515600" cy="5276009"/>
          </a:xfrm>
        </p:spPr>
        <p:txBody>
          <a:bodyPr>
            <a:normAutofit lnSpcReduction="10000"/>
          </a:bodyPr>
          <a:lstStyle/>
          <a:p>
            <a:pPr lvl="0">
              <a:buFont typeface="Wingdings" panose="05000000000000000000" pitchFamily="2" charset="2"/>
              <a:buChar char="Ø"/>
            </a:pPr>
            <a:r>
              <a:rPr lang="id-ID" sz="3200" b="1" dirty="0"/>
              <a:t>Pendekatan kuantitatif</a:t>
            </a:r>
          </a:p>
          <a:p>
            <a:pPr lvl="0">
              <a:buFont typeface="Wingdings" panose="05000000000000000000" pitchFamily="2" charset="2"/>
              <a:buChar char="Ø"/>
            </a:pPr>
            <a:r>
              <a:rPr lang="id-ID" sz="3200" b="1" dirty="0"/>
              <a:t>Metode penelitian survey</a:t>
            </a:r>
          </a:p>
          <a:p>
            <a:pPr lvl="0">
              <a:buFont typeface="Wingdings" panose="05000000000000000000" pitchFamily="2" charset="2"/>
              <a:buChar char="Ø"/>
            </a:pPr>
            <a:r>
              <a:rPr lang="id-ID" sz="3200" b="1" dirty="0"/>
              <a:t>Menggunakan loglinear, menggantikan regresi linear multivariate</a:t>
            </a:r>
          </a:p>
          <a:p>
            <a:pPr lvl="0">
              <a:buFont typeface="Wingdings" panose="05000000000000000000" pitchFamily="2" charset="2"/>
              <a:buChar char="Ø"/>
            </a:pPr>
            <a:r>
              <a:rPr lang="en-US" sz="3200" b="1" dirty="0"/>
              <a:t>Log-linear analysis is a technique used in statistics to examine the relationship between more than two categorical variables. The technique is used for both hypothesis testing and model building.</a:t>
            </a:r>
            <a:endParaRPr lang="id-ID" sz="3200" b="1" dirty="0"/>
          </a:p>
          <a:p>
            <a:pPr lvl="1"/>
            <a:r>
              <a:rPr lang="id-ID" b="1" dirty="0"/>
              <a:t>Salah satu keuntungan penggunaan model loglinear adalah mampu membedakan antara mobilitas absolut dan kesempatan mobilitas relatif atau kecairan sosial </a:t>
            </a:r>
            <a:r>
              <a:rPr lang="id-ID" b="1" i="1" dirty="0"/>
              <a:t>(social fluidity). </a:t>
            </a:r>
            <a:endParaRPr lang="en-US" b="1" i="1" dirty="0"/>
          </a:p>
        </p:txBody>
      </p:sp>
      <p:sp>
        <p:nvSpPr>
          <p:cNvPr id="4" name="Slide Number Placeholder 3">
            <a:extLst>
              <a:ext uri="{FF2B5EF4-FFF2-40B4-BE49-F238E27FC236}">
                <a16:creationId xmlns:a16="http://schemas.microsoft.com/office/drawing/2014/main" id="{15CCC834-1F57-4BDD-8D75-9D94AA5EB2CF}"/>
              </a:ext>
            </a:extLst>
          </p:cNvPr>
          <p:cNvSpPr>
            <a:spLocks noGrp="1"/>
          </p:cNvSpPr>
          <p:nvPr>
            <p:ph type="sldNum" sz="quarter" idx="12"/>
          </p:nvPr>
        </p:nvSpPr>
        <p:spPr/>
        <p:txBody>
          <a:bodyPr/>
          <a:lstStyle/>
          <a:p>
            <a:fld id="{843A8421-0890-4771-AB59-E381227E90FF}" type="slidenum">
              <a:rPr lang="id-ID" smtClean="0"/>
              <a:t>26</a:t>
            </a:fld>
            <a:endParaRPr lang="id-ID"/>
          </a:p>
        </p:txBody>
      </p:sp>
      <p:pic>
        <p:nvPicPr>
          <p:cNvPr id="6" name="Picture 5">
            <a:extLst>
              <a:ext uri="{FF2B5EF4-FFF2-40B4-BE49-F238E27FC236}">
                <a16:creationId xmlns:a16="http://schemas.microsoft.com/office/drawing/2014/main" id="{6BF43EA5-BBA9-42B2-9607-7425D08C554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8694598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pPr algn="ctr"/>
            <a:endParaRPr lang="en-US" b="1" dirty="0"/>
          </a:p>
        </p:txBody>
      </p:sp>
      <p:sp>
        <p:nvSpPr>
          <p:cNvPr id="3" name="Content Placeholder 2"/>
          <p:cNvSpPr>
            <a:spLocks noGrp="1"/>
          </p:cNvSpPr>
          <p:nvPr>
            <p:ph idx="1"/>
          </p:nvPr>
        </p:nvSpPr>
        <p:spPr>
          <a:xfrm>
            <a:off x="838200" y="981635"/>
            <a:ext cx="10515600" cy="5195328"/>
          </a:xfrm>
        </p:spPr>
        <p:txBody>
          <a:bodyPr>
            <a:normAutofit lnSpcReduction="10000"/>
          </a:bodyPr>
          <a:lstStyle/>
          <a:p>
            <a:pPr lvl="0">
              <a:buFont typeface="Wingdings" panose="05000000000000000000" pitchFamily="2" charset="2"/>
              <a:buChar char="Ø"/>
            </a:pPr>
            <a:r>
              <a:rPr lang="id-ID" sz="3200" b="1" dirty="0"/>
              <a:t>Model ini memungkinkan peneliti melihat imobilitas kelas. </a:t>
            </a:r>
            <a:endParaRPr lang="en-US" sz="3200" b="1" dirty="0"/>
          </a:p>
          <a:p>
            <a:pPr>
              <a:buFont typeface="Wingdings" panose="05000000000000000000" pitchFamily="2" charset="2"/>
              <a:buChar char="Ø"/>
            </a:pPr>
            <a:r>
              <a:rPr lang="id-ID" sz="3200" b="1" dirty="0"/>
              <a:t>Model ini membedakan pekerjaan dalam hubungan dengan relasi kerja.</a:t>
            </a:r>
          </a:p>
          <a:p>
            <a:pPr lvl="0">
              <a:buFont typeface="Wingdings" panose="05000000000000000000" pitchFamily="2" charset="2"/>
              <a:buChar char="Ø"/>
            </a:pPr>
            <a:r>
              <a:rPr lang="id-ID" sz="3200" b="1" dirty="0"/>
              <a:t>Model ini berusaha untuk memetakan stratifikasi, pada tingkat nasional dan antar-negara, dengan mengelompokkan pekerjaan-pekerjaan yang memiliki hubungan dalam relasi pasar tenaga kerja </a:t>
            </a:r>
            <a:r>
              <a:rPr lang="id-ID" sz="3200" b="1" i="1" dirty="0"/>
              <a:t>(labour market) </a:t>
            </a:r>
            <a:r>
              <a:rPr lang="id-ID" sz="3200" b="1" dirty="0"/>
              <a:t>dan hubungan pekerjaan (</a:t>
            </a:r>
            <a:r>
              <a:rPr lang="id-ID" sz="3200" b="1" i="1" dirty="0"/>
              <a:t>employment</a:t>
            </a:r>
            <a:r>
              <a:rPr lang="id-ID" sz="3200" b="1" dirty="0"/>
              <a:t>) yang serupa (Bottero, 2005:77). </a:t>
            </a:r>
            <a:endParaRPr lang="en-US" sz="3200" b="1" dirty="0"/>
          </a:p>
          <a:p>
            <a:pPr marL="0" indent="0">
              <a:buNone/>
            </a:pPr>
            <a:endParaRPr lang="id-ID" dirty="0"/>
          </a:p>
        </p:txBody>
      </p:sp>
      <p:sp>
        <p:nvSpPr>
          <p:cNvPr id="4" name="Slide Number Placeholder 3">
            <a:extLst>
              <a:ext uri="{FF2B5EF4-FFF2-40B4-BE49-F238E27FC236}">
                <a16:creationId xmlns:a16="http://schemas.microsoft.com/office/drawing/2014/main" id="{B4342029-76E4-4455-A33B-89E64C0C3F18}"/>
              </a:ext>
            </a:extLst>
          </p:cNvPr>
          <p:cNvSpPr>
            <a:spLocks noGrp="1"/>
          </p:cNvSpPr>
          <p:nvPr>
            <p:ph type="sldNum" sz="quarter" idx="12"/>
          </p:nvPr>
        </p:nvSpPr>
        <p:spPr/>
        <p:txBody>
          <a:bodyPr/>
          <a:lstStyle/>
          <a:p>
            <a:fld id="{843A8421-0890-4771-AB59-E381227E90FF}" type="slidenum">
              <a:rPr lang="id-ID" smtClean="0"/>
              <a:t>27</a:t>
            </a:fld>
            <a:endParaRPr lang="id-ID"/>
          </a:p>
        </p:txBody>
      </p:sp>
      <p:pic>
        <p:nvPicPr>
          <p:cNvPr id="6" name="Picture 5">
            <a:extLst>
              <a:ext uri="{FF2B5EF4-FFF2-40B4-BE49-F238E27FC236}">
                <a16:creationId xmlns:a16="http://schemas.microsoft.com/office/drawing/2014/main" id="{265999D5-7457-4A4A-9FAB-A35C453E9C26}"/>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960331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722"/>
          </a:xfrm>
        </p:spPr>
        <p:txBody>
          <a:bodyPr>
            <a:noAutofit/>
          </a:bodyPr>
          <a:lstStyle/>
          <a:p>
            <a:pPr algn="ctr"/>
            <a:r>
              <a:rPr lang="id-ID" sz="3600" b="1" dirty="0">
                <a:solidFill>
                  <a:srgbClr val="FFFF00"/>
                </a:solidFill>
              </a:rPr>
              <a:t>Penelitian Goldthorpe &amp; Erickson</a:t>
            </a:r>
            <a:endParaRPr lang="en-US" sz="3600" b="1" dirty="0">
              <a:solidFill>
                <a:srgbClr val="FFFF00"/>
              </a:solidFill>
            </a:endParaRPr>
          </a:p>
        </p:txBody>
      </p:sp>
      <p:sp>
        <p:nvSpPr>
          <p:cNvPr id="3" name="Content Placeholder 2"/>
          <p:cNvSpPr>
            <a:spLocks noGrp="1"/>
          </p:cNvSpPr>
          <p:nvPr>
            <p:ph idx="1"/>
          </p:nvPr>
        </p:nvSpPr>
        <p:spPr>
          <a:xfrm>
            <a:off x="838200" y="927848"/>
            <a:ext cx="10515600" cy="5565026"/>
          </a:xfrm>
        </p:spPr>
        <p:txBody>
          <a:bodyPr>
            <a:normAutofit fontScale="85000" lnSpcReduction="10000"/>
          </a:bodyPr>
          <a:lstStyle/>
          <a:p>
            <a:pPr lvl="0">
              <a:buFont typeface="Wingdings" panose="05000000000000000000" pitchFamily="2" charset="2"/>
              <a:buChar char="§"/>
            </a:pPr>
            <a:r>
              <a:rPr lang="id-ID" sz="2600" b="1" dirty="0"/>
              <a:t>Goldthorpe dan Erickson melakukan penelitian yang bernama CASMIN </a:t>
            </a:r>
            <a:r>
              <a:rPr lang="id-ID" sz="2600" b="1" i="1" dirty="0"/>
              <a:t>(Comparative Analysis of Social Mobility in Industrial Nations)</a:t>
            </a:r>
            <a:r>
              <a:rPr lang="id-ID" sz="2600" b="1" dirty="0"/>
              <a:t> pada akhir tahun 1970-an sampai 1990-an (Breen, 2004:2). </a:t>
            </a:r>
          </a:p>
          <a:p>
            <a:pPr>
              <a:buFont typeface="Wingdings" panose="05000000000000000000" pitchFamily="2" charset="2"/>
              <a:buChar char="§"/>
            </a:pPr>
            <a:r>
              <a:rPr lang="id-ID" sz="2600" b="1" dirty="0"/>
              <a:t>Perbandingan pola mobilitas sosial antar generasi di 11 negara industri: </a:t>
            </a:r>
            <a:r>
              <a:rPr lang="en-US" sz="2600" b="1" dirty="0" err="1"/>
              <a:t>Inggris</a:t>
            </a:r>
            <a:r>
              <a:rPr lang="en-US" sz="2600" b="1" dirty="0"/>
              <a:t>, </a:t>
            </a:r>
            <a:r>
              <a:rPr lang="en-US" sz="2600" b="1" dirty="0" err="1"/>
              <a:t>Perancis</a:t>
            </a:r>
            <a:r>
              <a:rPr lang="en-US" sz="2600" b="1" dirty="0"/>
              <a:t>, </a:t>
            </a:r>
            <a:r>
              <a:rPr lang="en-US" sz="2600" b="1" dirty="0" err="1"/>
              <a:t>Irlandia</a:t>
            </a:r>
            <a:r>
              <a:rPr lang="en-US" sz="2600" b="1" dirty="0"/>
              <a:t>, </a:t>
            </a:r>
            <a:r>
              <a:rPr lang="en-US" sz="2600" b="1" dirty="0" err="1"/>
              <a:t>Jerman</a:t>
            </a:r>
            <a:r>
              <a:rPr lang="en-US" sz="2600" b="1" dirty="0"/>
              <a:t> Barat, </a:t>
            </a:r>
            <a:r>
              <a:rPr lang="en-US" sz="2600" b="1" dirty="0" err="1"/>
              <a:t>Belanda</a:t>
            </a:r>
            <a:r>
              <a:rPr lang="en-US" sz="2600" b="1" dirty="0"/>
              <a:t>, </a:t>
            </a:r>
            <a:r>
              <a:rPr lang="en-US" sz="2600" b="1" dirty="0" err="1"/>
              <a:t>Itali</a:t>
            </a:r>
            <a:r>
              <a:rPr lang="en-US" sz="2600" b="1" dirty="0"/>
              <a:t>, </a:t>
            </a:r>
            <a:r>
              <a:rPr lang="en-US" sz="2600" b="1" dirty="0" err="1"/>
              <a:t>Swedia</a:t>
            </a:r>
            <a:r>
              <a:rPr lang="en-US" sz="2600" b="1" dirty="0"/>
              <a:t>, </a:t>
            </a:r>
            <a:r>
              <a:rPr lang="en-US" sz="2600" b="1" dirty="0" err="1"/>
              <a:t>Norwegia</a:t>
            </a:r>
            <a:r>
              <a:rPr lang="en-US" sz="2600" b="1" dirty="0"/>
              <a:t>, </a:t>
            </a:r>
            <a:r>
              <a:rPr lang="en-US" sz="2600" b="1" dirty="0" err="1"/>
              <a:t>Polandia</a:t>
            </a:r>
            <a:r>
              <a:rPr lang="en-US" sz="2600" b="1" dirty="0"/>
              <a:t>, </a:t>
            </a:r>
            <a:r>
              <a:rPr lang="en-US" sz="2600" b="1" dirty="0" err="1"/>
              <a:t>Hungaria</a:t>
            </a:r>
            <a:r>
              <a:rPr lang="en-US" sz="2600" b="1" dirty="0"/>
              <a:t> </a:t>
            </a:r>
            <a:r>
              <a:rPr lang="en-US" sz="2600" b="1" dirty="0" err="1"/>
              <a:t>dan</a:t>
            </a:r>
            <a:r>
              <a:rPr lang="en-US" sz="2600" b="1" dirty="0"/>
              <a:t> Israel</a:t>
            </a:r>
            <a:r>
              <a:rPr lang="id-ID" sz="2600" b="1" dirty="0"/>
              <a:t>.</a:t>
            </a:r>
          </a:p>
          <a:p>
            <a:pPr lvl="0">
              <a:buFont typeface="Wingdings" panose="05000000000000000000" pitchFamily="2" charset="2"/>
              <a:buChar char="§"/>
            </a:pPr>
            <a:r>
              <a:rPr lang="id-ID" sz="2600" b="1" dirty="0"/>
              <a:t>Salah satu hasil penelitiannya adalah sistem kategori kelas yang dikenal dengan nama </a:t>
            </a:r>
            <a:r>
              <a:rPr lang="id-ID" sz="2600" b="1" i="1" dirty="0"/>
              <a:t>EGP Categories</a:t>
            </a:r>
            <a:r>
              <a:rPr lang="id-ID" sz="2600" b="1" dirty="0"/>
              <a:t> (Erickson, Goldthorpe, Portocarero).  </a:t>
            </a:r>
          </a:p>
          <a:p>
            <a:pPr>
              <a:buFont typeface="Wingdings" panose="05000000000000000000" pitchFamily="2" charset="2"/>
              <a:buChar char="§"/>
            </a:pPr>
            <a:r>
              <a:rPr lang="id-ID" sz="2600" b="1" dirty="0"/>
              <a:t>Goldthorpe membedakan posisi kelas dalam hubungan pekerjaan yang meliputi: siapa yang memiliki alat produksi dan tidak memiliki, dan didasarkan pada hubungan pekerja dan pemberi kerja (Breen, 2004:10).</a:t>
            </a:r>
          </a:p>
          <a:p>
            <a:pPr lvl="0">
              <a:buFont typeface="Wingdings" panose="05000000000000000000" pitchFamily="2" charset="2"/>
              <a:buChar char="§"/>
            </a:pPr>
            <a:r>
              <a:rPr lang="id-ID" sz="2600" b="1" dirty="0"/>
              <a:t>Ia berusaha membedakan pekerjaan dalam hubungan dengan relasi kerja. </a:t>
            </a:r>
            <a:endParaRPr lang="en-US" sz="2600" b="1" dirty="0"/>
          </a:p>
          <a:p>
            <a:pPr lvl="0">
              <a:buFont typeface="Wingdings" panose="05000000000000000000" pitchFamily="2" charset="2"/>
              <a:buChar char="§"/>
            </a:pPr>
            <a:r>
              <a:rPr lang="id-ID" sz="2600" b="1" dirty="0"/>
              <a:t>Dalam beberapa kasus dilakukan modifikasi skema kelas yang disesuaikan dengan kondisi negara tersebut. </a:t>
            </a:r>
            <a:r>
              <a:rPr lang="id-ID" b="1" dirty="0"/>
              <a:t> </a:t>
            </a:r>
            <a:endParaRPr lang="en-US" b="1" dirty="0"/>
          </a:p>
          <a:p>
            <a:pPr marL="0" lvl="0" indent="0">
              <a:buNone/>
            </a:pPr>
            <a:endParaRPr lang="en-US" dirty="0"/>
          </a:p>
          <a:p>
            <a:pPr marL="0" indent="0">
              <a:buNone/>
            </a:pPr>
            <a:endParaRPr lang="id-ID" dirty="0"/>
          </a:p>
          <a:p>
            <a:pPr>
              <a:buFont typeface="Wingdings" panose="05000000000000000000" pitchFamily="2" charset="2"/>
              <a:buChar char="Ø"/>
            </a:pPr>
            <a:endParaRPr lang="en-US" dirty="0"/>
          </a:p>
        </p:txBody>
      </p:sp>
      <p:sp>
        <p:nvSpPr>
          <p:cNvPr id="4" name="Slide Number Placeholder 3">
            <a:extLst>
              <a:ext uri="{FF2B5EF4-FFF2-40B4-BE49-F238E27FC236}">
                <a16:creationId xmlns:a16="http://schemas.microsoft.com/office/drawing/2014/main" id="{94683630-BECB-4069-994E-94ECF0694847}"/>
              </a:ext>
            </a:extLst>
          </p:cNvPr>
          <p:cNvSpPr>
            <a:spLocks noGrp="1"/>
          </p:cNvSpPr>
          <p:nvPr>
            <p:ph type="sldNum" sz="quarter" idx="12"/>
          </p:nvPr>
        </p:nvSpPr>
        <p:spPr/>
        <p:txBody>
          <a:bodyPr/>
          <a:lstStyle/>
          <a:p>
            <a:fld id="{843A8421-0890-4771-AB59-E381227E90FF}" type="slidenum">
              <a:rPr lang="id-ID" smtClean="0"/>
              <a:t>28</a:t>
            </a:fld>
            <a:endParaRPr lang="id-ID"/>
          </a:p>
        </p:txBody>
      </p:sp>
      <p:pic>
        <p:nvPicPr>
          <p:cNvPr id="6" name="Picture 5">
            <a:extLst>
              <a:ext uri="{FF2B5EF4-FFF2-40B4-BE49-F238E27FC236}">
                <a16:creationId xmlns:a16="http://schemas.microsoft.com/office/drawing/2014/main" id="{EFD0548F-0C46-4193-81EA-04FA1D54FF45}"/>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6062335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0640"/>
          </a:xfrm>
        </p:spPr>
        <p:txBody>
          <a:bodyPr/>
          <a:lstStyle/>
          <a:p>
            <a:pPr algn="ctr"/>
            <a:r>
              <a:rPr lang="id-ID" b="1" dirty="0">
                <a:solidFill>
                  <a:srgbClr val="FFFF00"/>
                </a:solidFill>
              </a:rPr>
              <a:t>Indikator </a:t>
            </a:r>
            <a:endParaRPr lang="en-US" b="1" dirty="0">
              <a:solidFill>
                <a:srgbClr val="FFFF00"/>
              </a:solidFill>
            </a:endParaRPr>
          </a:p>
        </p:txBody>
      </p:sp>
      <p:sp>
        <p:nvSpPr>
          <p:cNvPr id="3" name="Content Placeholder 2"/>
          <p:cNvSpPr>
            <a:spLocks noGrp="1"/>
          </p:cNvSpPr>
          <p:nvPr>
            <p:ph idx="1"/>
          </p:nvPr>
        </p:nvSpPr>
        <p:spPr>
          <a:xfrm>
            <a:off x="838200" y="1358153"/>
            <a:ext cx="10515600" cy="4818810"/>
          </a:xfrm>
        </p:spPr>
        <p:txBody>
          <a:bodyPr>
            <a:normAutofit lnSpcReduction="10000"/>
          </a:bodyPr>
          <a:lstStyle/>
          <a:p>
            <a:pPr>
              <a:buFont typeface="Wingdings" panose="05000000000000000000" pitchFamily="2" charset="2"/>
              <a:buChar char="Ø"/>
            </a:pPr>
            <a:r>
              <a:rPr lang="id-ID" b="1" dirty="0"/>
              <a:t>Relasi status kerja yang terdiri dari:</a:t>
            </a:r>
          </a:p>
          <a:p>
            <a:pPr lvl="1"/>
            <a:r>
              <a:rPr lang="id-ID" sz="2800" b="1" dirty="0"/>
              <a:t>Employer</a:t>
            </a:r>
          </a:p>
          <a:p>
            <a:pPr lvl="1"/>
            <a:r>
              <a:rPr lang="id-ID" sz="2800" b="1" dirty="0"/>
              <a:t>Self-employed without employee</a:t>
            </a:r>
          </a:p>
          <a:p>
            <a:pPr lvl="1"/>
            <a:r>
              <a:rPr lang="id-ID" sz="2800" b="1" dirty="0"/>
              <a:t>Employee</a:t>
            </a:r>
          </a:p>
          <a:p>
            <a:pPr marL="457200" lvl="1" indent="0">
              <a:buNone/>
            </a:pPr>
            <a:r>
              <a:rPr lang="id-ID" sz="2800" b="1" dirty="0"/>
              <a:t>Relasi kerja antara employer dan employee memperhitungkan:</a:t>
            </a:r>
          </a:p>
          <a:p>
            <a:pPr lvl="1"/>
            <a:r>
              <a:rPr lang="id-ID" sz="2800" b="1" dirty="0"/>
              <a:t>Pendidikan employee</a:t>
            </a:r>
          </a:p>
          <a:p>
            <a:pPr lvl="1"/>
            <a:r>
              <a:rPr lang="id-ID" sz="2800" b="1" dirty="0"/>
              <a:t>Keterampilan employee</a:t>
            </a:r>
          </a:p>
          <a:p>
            <a:pPr lvl="0">
              <a:buFont typeface="Wingdings" panose="05000000000000000000" pitchFamily="2" charset="2"/>
              <a:buChar char="Ø"/>
            </a:pPr>
            <a:r>
              <a:rPr lang="id-ID" b="1" dirty="0"/>
              <a:t>Tunjangan kerja </a:t>
            </a:r>
          </a:p>
          <a:p>
            <a:pPr lvl="0">
              <a:buFont typeface="Wingdings" panose="05000000000000000000" pitchFamily="2" charset="2"/>
              <a:buChar char="Ø"/>
            </a:pPr>
            <a:r>
              <a:rPr lang="id-ID" b="1" dirty="0"/>
              <a:t>Keberadaan kontrak kerja </a:t>
            </a:r>
            <a:endParaRPr lang="en-US" b="1" dirty="0"/>
          </a:p>
          <a:p>
            <a:pPr>
              <a:buFont typeface="Wingdings" panose="05000000000000000000" pitchFamily="2" charset="2"/>
              <a:buChar char="Ø"/>
            </a:pPr>
            <a:endParaRPr lang="id-ID" i="1" dirty="0"/>
          </a:p>
        </p:txBody>
      </p:sp>
      <p:sp>
        <p:nvSpPr>
          <p:cNvPr id="4" name="Slide Number Placeholder 3">
            <a:extLst>
              <a:ext uri="{FF2B5EF4-FFF2-40B4-BE49-F238E27FC236}">
                <a16:creationId xmlns:a16="http://schemas.microsoft.com/office/drawing/2014/main" id="{4ABFEA9A-BC53-4572-9D4E-9EDBBB15F9A6}"/>
              </a:ext>
            </a:extLst>
          </p:cNvPr>
          <p:cNvSpPr>
            <a:spLocks noGrp="1"/>
          </p:cNvSpPr>
          <p:nvPr>
            <p:ph type="sldNum" sz="quarter" idx="12"/>
          </p:nvPr>
        </p:nvSpPr>
        <p:spPr/>
        <p:txBody>
          <a:bodyPr/>
          <a:lstStyle/>
          <a:p>
            <a:fld id="{843A8421-0890-4771-AB59-E381227E90FF}" type="slidenum">
              <a:rPr lang="id-ID" smtClean="0"/>
              <a:t>29</a:t>
            </a:fld>
            <a:endParaRPr lang="id-ID"/>
          </a:p>
        </p:txBody>
      </p:sp>
      <p:pic>
        <p:nvPicPr>
          <p:cNvPr id="6" name="Picture 5">
            <a:extLst>
              <a:ext uri="{FF2B5EF4-FFF2-40B4-BE49-F238E27FC236}">
                <a16:creationId xmlns:a16="http://schemas.microsoft.com/office/drawing/2014/main" id="{EB8D2EC4-395A-4CD1-B5A4-6F2ADB06D05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07059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76362"/>
            <a:ext cx="9144000" cy="2603274"/>
          </a:xfrm>
        </p:spPr>
        <p:txBody>
          <a:bodyPr>
            <a:normAutofit/>
          </a:bodyPr>
          <a:lstStyle/>
          <a:p>
            <a:r>
              <a:rPr lang="en-US" b="1" dirty="0">
                <a:solidFill>
                  <a:srgbClr val="FFFF00"/>
                </a:solidFill>
              </a:rPr>
              <a:t>1. </a:t>
            </a:r>
            <a:r>
              <a:rPr lang="id-ID" b="1" dirty="0">
                <a:solidFill>
                  <a:srgbClr val="FFFF00"/>
                </a:solidFill>
              </a:rPr>
              <a:t>Studi Komunitas</a:t>
            </a:r>
            <a:endParaRPr lang="en-US" b="1" dirty="0">
              <a:solidFill>
                <a:srgbClr val="FFFF00"/>
              </a:solidFill>
            </a:endParaRPr>
          </a:p>
        </p:txBody>
      </p:sp>
      <p:sp>
        <p:nvSpPr>
          <p:cNvPr id="3" name="Subtitle 2"/>
          <p:cNvSpPr>
            <a:spLocks noGrp="1"/>
          </p:cNvSpPr>
          <p:nvPr>
            <p:ph type="subTitle" idx="1"/>
          </p:nvPr>
        </p:nvSpPr>
        <p:spPr>
          <a:xfrm>
            <a:off x="1524000" y="4118088"/>
            <a:ext cx="9144000" cy="1393711"/>
          </a:xfrm>
        </p:spPr>
        <p:txBody>
          <a:bodyPr>
            <a:normAutofit/>
          </a:bodyPr>
          <a:lstStyle/>
          <a:p>
            <a:endParaRPr lang="en-US"/>
          </a:p>
        </p:txBody>
      </p:sp>
      <p:sp>
        <p:nvSpPr>
          <p:cNvPr id="4" name="Slide Number Placeholder 3">
            <a:extLst>
              <a:ext uri="{FF2B5EF4-FFF2-40B4-BE49-F238E27FC236}">
                <a16:creationId xmlns:a16="http://schemas.microsoft.com/office/drawing/2014/main" id="{50CCFC40-C008-419D-9E6E-FCDB1AD9D21D}"/>
              </a:ext>
            </a:extLst>
          </p:cNvPr>
          <p:cNvSpPr>
            <a:spLocks noGrp="1"/>
          </p:cNvSpPr>
          <p:nvPr>
            <p:ph type="sldNum" sz="quarter" idx="12"/>
          </p:nvPr>
        </p:nvSpPr>
        <p:spPr/>
        <p:txBody>
          <a:bodyPr/>
          <a:lstStyle/>
          <a:p>
            <a:fld id="{843A8421-0890-4771-AB59-E381227E90FF}" type="slidenum">
              <a:rPr lang="id-ID" smtClean="0"/>
              <a:t>3</a:t>
            </a:fld>
            <a:endParaRPr lang="id-ID"/>
          </a:p>
        </p:txBody>
      </p:sp>
      <p:pic>
        <p:nvPicPr>
          <p:cNvPr id="6" name="Picture 5">
            <a:extLst>
              <a:ext uri="{FF2B5EF4-FFF2-40B4-BE49-F238E27FC236}">
                <a16:creationId xmlns:a16="http://schemas.microsoft.com/office/drawing/2014/main" id="{563F4B6B-EE1B-4BFE-AC11-72301E27148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596295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2770"/>
          </a:xfrm>
        </p:spPr>
        <p:txBody>
          <a:bodyPr>
            <a:normAutofit fontScale="90000"/>
          </a:bodyPr>
          <a:lstStyle/>
          <a:p>
            <a:pPr algn="ctr"/>
            <a:r>
              <a:rPr lang="id-ID" b="1" dirty="0">
                <a:solidFill>
                  <a:srgbClr val="FFFF00"/>
                </a:solidFill>
              </a:rPr>
              <a:t>Skema Kelas</a:t>
            </a:r>
            <a:endParaRPr lang="en-US" b="1" dirty="0">
              <a:solidFill>
                <a:srgbClr val="FFFF00"/>
              </a:solidFill>
            </a:endParaRPr>
          </a:p>
        </p:txBody>
      </p:sp>
      <p:sp>
        <p:nvSpPr>
          <p:cNvPr id="3" name="Content Placeholder 2"/>
          <p:cNvSpPr>
            <a:spLocks noGrp="1"/>
          </p:cNvSpPr>
          <p:nvPr>
            <p:ph idx="1"/>
          </p:nvPr>
        </p:nvSpPr>
        <p:spPr>
          <a:xfrm>
            <a:off x="838200" y="1073426"/>
            <a:ext cx="10515600" cy="5103537"/>
          </a:xfrm>
        </p:spPr>
        <p:txBody>
          <a:bodyPr>
            <a:normAutofit fontScale="92500" lnSpcReduction="10000"/>
          </a:bodyPr>
          <a:lstStyle/>
          <a:p>
            <a:pPr lvl="0"/>
            <a:r>
              <a:rPr lang="id-ID" sz="2600" b="1" dirty="0"/>
              <a:t>Skema </a:t>
            </a:r>
            <a:r>
              <a:rPr lang="id-ID" sz="2600" b="1" i="1" dirty="0"/>
              <a:t>class category</a:t>
            </a:r>
            <a:r>
              <a:rPr lang="id-ID" sz="2600" b="1" dirty="0"/>
              <a:t> awalnya dibangun oleh John Goldthorpe sebagai sistem kelas tujuh-kategori untuk menganalisis studi mobilitas sosial yang dilakukan di Universitas Oxford (1972), dibuat pembagian jenis pekerjaan yang merupakan ciri pekerjaan di Inggris </a:t>
            </a:r>
            <a:endParaRPr lang="en-US" sz="2600" b="1" dirty="0"/>
          </a:p>
          <a:p>
            <a:pPr lvl="0"/>
            <a:r>
              <a:rPr lang="id-ID" sz="2600" b="1" dirty="0"/>
              <a:t>Lalu dibangun sistem kelas sepuluh-kategori untuk Inggris, Perancis, dan Swedia oleh Erickson, Goldthorpe dan Portocarero (EGP) (1979). </a:t>
            </a:r>
            <a:endParaRPr lang="en-US" sz="2600" b="1" dirty="0"/>
          </a:p>
          <a:p>
            <a:pPr lvl="0"/>
            <a:r>
              <a:rPr lang="id-ID" sz="2600" b="1" dirty="0"/>
              <a:t>Dua kategori lagi ditambahkan oleh Erickson dan G</a:t>
            </a:r>
            <a:r>
              <a:rPr lang="en-US" sz="2600" b="1" dirty="0" err="1"/>
              <a:t>oldthorpe</a:t>
            </a:r>
            <a:r>
              <a:rPr lang="id-ID" sz="2600" b="1" dirty="0"/>
              <a:t> pada tahun </a:t>
            </a:r>
            <a:r>
              <a:rPr lang="en-US" sz="2600" b="1" dirty="0"/>
              <a:t>1992 </a:t>
            </a:r>
            <a:r>
              <a:rPr lang="en-US" sz="2600" b="1" dirty="0" err="1"/>
              <a:t>dalam</a:t>
            </a:r>
            <a:r>
              <a:rPr lang="id-ID" sz="2600" b="1" dirty="0"/>
              <a:t> penelitian CASMIN. </a:t>
            </a:r>
            <a:endParaRPr lang="en-US" sz="2600" b="1" dirty="0"/>
          </a:p>
          <a:p>
            <a:r>
              <a:rPr lang="id-ID" sz="2600" b="1" dirty="0"/>
              <a:t>Lebih dari dua dekade terakhir, skema kategori kelas Erickson-Goldthrope-</a:t>
            </a:r>
            <a:r>
              <a:rPr lang="en-US" sz="2600" b="1" dirty="0" err="1"/>
              <a:t>Portocarero</a:t>
            </a:r>
            <a:r>
              <a:rPr lang="en-US" sz="2600" b="1" dirty="0"/>
              <a:t> </a:t>
            </a:r>
            <a:r>
              <a:rPr lang="id-ID" sz="2600" b="1" i="1" dirty="0"/>
              <a:t>(EGP class category)</a:t>
            </a:r>
            <a:r>
              <a:rPr lang="id-ID" sz="2600" b="1" dirty="0"/>
              <a:t> merupakan skema kelas yang paling banyak diterima dan digunakan di dunia. </a:t>
            </a:r>
          </a:p>
          <a:p>
            <a:pPr lvl="0"/>
            <a:endParaRPr lang="id-ID" sz="2600" b="1" dirty="0"/>
          </a:p>
          <a:p>
            <a:pPr lvl="0"/>
            <a:endParaRPr lang="id-ID" dirty="0"/>
          </a:p>
          <a:p>
            <a:endParaRPr lang="en-US" dirty="0"/>
          </a:p>
        </p:txBody>
      </p:sp>
      <p:sp>
        <p:nvSpPr>
          <p:cNvPr id="4" name="Slide Number Placeholder 3">
            <a:extLst>
              <a:ext uri="{FF2B5EF4-FFF2-40B4-BE49-F238E27FC236}">
                <a16:creationId xmlns:a16="http://schemas.microsoft.com/office/drawing/2014/main" id="{A2DC5DB4-C346-45C6-B4DE-2573A483C2DF}"/>
              </a:ext>
            </a:extLst>
          </p:cNvPr>
          <p:cNvSpPr>
            <a:spLocks noGrp="1"/>
          </p:cNvSpPr>
          <p:nvPr>
            <p:ph type="sldNum" sz="quarter" idx="12"/>
          </p:nvPr>
        </p:nvSpPr>
        <p:spPr/>
        <p:txBody>
          <a:bodyPr/>
          <a:lstStyle/>
          <a:p>
            <a:fld id="{843A8421-0890-4771-AB59-E381227E90FF}" type="slidenum">
              <a:rPr lang="id-ID" smtClean="0"/>
              <a:t>30</a:t>
            </a:fld>
            <a:endParaRPr lang="id-ID"/>
          </a:p>
        </p:txBody>
      </p:sp>
      <p:pic>
        <p:nvPicPr>
          <p:cNvPr id="6" name="Picture 5">
            <a:extLst>
              <a:ext uri="{FF2B5EF4-FFF2-40B4-BE49-F238E27FC236}">
                <a16:creationId xmlns:a16="http://schemas.microsoft.com/office/drawing/2014/main" id="{64CF4C9C-AEAB-4DCD-BB0B-988F28F930A7}"/>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302252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53440"/>
          </a:xfrm>
        </p:spPr>
        <p:txBody>
          <a:bodyPr>
            <a:normAutofit fontScale="90000"/>
          </a:bodyPr>
          <a:lstStyle/>
          <a:p>
            <a:endParaRPr lang="en-US" b="1" dirty="0"/>
          </a:p>
        </p:txBody>
      </p:sp>
      <p:sp>
        <p:nvSpPr>
          <p:cNvPr id="3" name="Content Placeholder 2"/>
          <p:cNvSpPr>
            <a:spLocks noGrp="1"/>
          </p:cNvSpPr>
          <p:nvPr>
            <p:ph idx="1"/>
          </p:nvPr>
        </p:nvSpPr>
        <p:spPr>
          <a:xfrm>
            <a:off x="838200" y="874059"/>
            <a:ext cx="10515600" cy="5302904"/>
          </a:xfrm>
        </p:spPr>
        <p:txBody>
          <a:bodyPr>
            <a:normAutofit/>
          </a:bodyPr>
          <a:lstStyle/>
          <a:p>
            <a:pPr lvl="0">
              <a:buFont typeface="Wingdings" panose="05000000000000000000" pitchFamily="2" charset="2"/>
              <a:buChar char="§"/>
            </a:pPr>
            <a:r>
              <a:rPr lang="id-ID" b="1" dirty="0"/>
              <a:t>Skema kelas mengidentifikasi bahwa sumber daya yang dimiliki oleh kelas mempengaruhi kesempatan hidup dan hubungan sosial dari orang-orang yang berada dalam kategori tertentu (Bottero, 2005:78). </a:t>
            </a:r>
            <a:endParaRPr lang="en-US" b="1" dirty="0"/>
          </a:p>
          <a:p>
            <a:pPr lvl="0">
              <a:buFont typeface="Wingdings" panose="05000000000000000000" pitchFamily="2" charset="2"/>
              <a:buChar char="§"/>
            </a:pPr>
            <a:r>
              <a:rPr lang="id-ID" b="1" dirty="0"/>
              <a:t>Skema kelas Goldthrope didasarkan pada prinsip yang mengalokasikan posisi kelas berdasarkan dimensi perbedaan dalam </a:t>
            </a:r>
            <a:r>
              <a:rPr lang="id-ID" b="1" i="1" dirty="0"/>
              <a:t>labor market</a:t>
            </a:r>
            <a:r>
              <a:rPr lang="id-ID" b="1" dirty="0"/>
              <a:t> dan unit-unit produksi yang menghasilkan perbedaan kesempatan hidup (Breen, 2004: 9).  </a:t>
            </a:r>
          </a:p>
          <a:p>
            <a:pPr lvl="0">
              <a:buFont typeface="Wingdings" panose="05000000000000000000" pitchFamily="2" charset="2"/>
              <a:buChar char="§"/>
            </a:pPr>
            <a:r>
              <a:rPr lang="id-ID" b="1" dirty="0"/>
              <a:t>Skema kelasnya bersifat kategorikal, diskrete. </a:t>
            </a:r>
          </a:p>
          <a:p>
            <a:pPr>
              <a:buFont typeface="Wingdings" panose="05000000000000000000" pitchFamily="2" charset="2"/>
              <a:buChar char="§"/>
            </a:pPr>
            <a:r>
              <a:rPr lang="id-ID" b="1" dirty="0"/>
              <a:t>Para teoritisi memiliki argumentasi bahwa kelas sosial pada dasarnya bersifat diskret dan tidak ada order (urutan). </a:t>
            </a:r>
          </a:p>
          <a:p>
            <a:pPr>
              <a:buFont typeface="Wingdings" panose="05000000000000000000" pitchFamily="2" charset="2"/>
              <a:buChar char="§"/>
            </a:pPr>
            <a:r>
              <a:rPr lang="id-ID" b="1" dirty="0"/>
              <a:t>Maka, relasi-relasi pertukaran antar kelas-kelas sosial tidak tepat menggunakan ukuran-ukuran “hirarkis” dan model linear seperti penelitian-penelitian stratifikasi sosial sebelumnya (Ganzeboom, et.al, 1997:286).</a:t>
            </a:r>
            <a:endParaRPr lang="en-US" b="1" dirty="0"/>
          </a:p>
          <a:p>
            <a:pPr lvl="0"/>
            <a:endParaRPr lang="id-ID" dirty="0"/>
          </a:p>
        </p:txBody>
      </p:sp>
      <p:sp>
        <p:nvSpPr>
          <p:cNvPr id="4" name="Slide Number Placeholder 3">
            <a:extLst>
              <a:ext uri="{FF2B5EF4-FFF2-40B4-BE49-F238E27FC236}">
                <a16:creationId xmlns:a16="http://schemas.microsoft.com/office/drawing/2014/main" id="{E613FBB2-673B-4D55-BB26-3D6FCE4542AE}"/>
              </a:ext>
            </a:extLst>
          </p:cNvPr>
          <p:cNvSpPr>
            <a:spLocks noGrp="1"/>
          </p:cNvSpPr>
          <p:nvPr>
            <p:ph type="sldNum" sz="quarter" idx="12"/>
          </p:nvPr>
        </p:nvSpPr>
        <p:spPr/>
        <p:txBody>
          <a:bodyPr/>
          <a:lstStyle/>
          <a:p>
            <a:fld id="{843A8421-0890-4771-AB59-E381227E90FF}" type="slidenum">
              <a:rPr lang="id-ID" smtClean="0"/>
              <a:t>31</a:t>
            </a:fld>
            <a:endParaRPr lang="id-ID"/>
          </a:p>
        </p:txBody>
      </p:sp>
      <p:pic>
        <p:nvPicPr>
          <p:cNvPr id="6" name="Picture 5">
            <a:extLst>
              <a:ext uri="{FF2B5EF4-FFF2-40B4-BE49-F238E27FC236}">
                <a16:creationId xmlns:a16="http://schemas.microsoft.com/office/drawing/2014/main" id="{968E082D-64D7-4B15-AF8C-7FF2CCE28FFD}"/>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42820217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3141948"/>
              </p:ext>
            </p:extLst>
          </p:nvPr>
        </p:nvGraphicFramePr>
        <p:xfrm>
          <a:off x="808383" y="503584"/>
          <a:ext cx="10561983" cy="5979762"/>
        </p:xfrm>
        <a:graphic>
          <a:graphicData uri="http://schemas.openxmlformats.org/drawingml/2006/table">
            <a:tbl>
              <a:tblPr/>
              <a:tblGrid>
                <a:gridCol w="2067339">
                  <a:extLst>
                    <a:ext uri="{9D8B030D-6E8A-4147-A177-3AD203B41FA5}">
                      <a16:colId xmlns:a16="http://schemas.microsoft.com/office/drawing/2014/main" val="20000"/>
                    </a:ext>
                  </a:extLst>
                </a:gridCol>
                <a:gridCol w="8494644">
                  <a:extLst>
                    <a:ext uri="{9D8B030D-6E8A-4147-A177-3AD203B41FA5}">
                      <a16:colId xmlns:a16="http://schemas.microsoft.com/office/drawing/2014/main" val="20001"/>
                    </a:ext>
                  </a:extLst>
                </a:gridCol>
              </a:tblGrid>
              <a:tr h="762508">
                <a:tc>
                  <a:txBody>
                    <a:bodyPr/>
                    <a:lstStyle/>
                    <a:p>
                      <a:pPr marL="35560" algn="ctr">
                        <a:lnSpc>
                          <a:spcPct val="115000"/>
                        </a:lnSpc>
                        <a:spcBef>
                          <a:spcPts val="105"/>
                        </a:spcBef>
                        <a:spcAft>
                          <a:spcPts val="0"/>
                        </a:spcAft>
                      </a:pPr>
                      <a:r>
                        <a:rPr lang="id-ID" sz="2400" b="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Goldthorpe</a:t>
                      </a:r>
                    </a:p>
                    <a:p>
                      <a:pPr marL="35560" algn="ctr">
                        <a:lnSpc>
                          <a:spcPct val="115000"/>
                        </a:lnSpc>
                        <a:spcBef>
                          <a:spcPts val="105"/>
                        </a:spcBef>
                        <a:spcAft>
                          <a:spcPts val="0"/>
                        </a:spcAft>
                      </a:pPr>
                      <a:r>
                        <a:rPr lang="id-ID" sz="2400" b="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Class</a:t>
                      </a:r>
                      <a:endParaRPr lang="id-ID"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5560" algn="ctr">
                        <a:lnSpc>
                          <a:spcPct val="115000"/>
                        </a:lnSpc>
                        <a:spcBef>
                          <a:spcPts val="105"/>
                        </a:spcBef>
                        <a:spcAft>
                          <a:spcPts val="0"/>
                        </a:spcAft>
                      </a:pPr>
                      <a:r>
                        <a:rPr lang="id-ID" sz="2400" b="1" dirty="0">
                          <a:effectLst/>
                          <a:latin typeface="Calibri" panose="020F0502020204030204" pitchFamily="34" charset="0"/>
                          <a:ea typeface="Calibri" panose="020F0502020204030204" pitchFamily="34" charset="0"/>
                          <a:cs typeface="Calibri" panose="020F0502020204030204" pitchFamily="34" charset="0"/>
                        </a:rPr>
                        <a:t> </a:t>
                      </a:r>
                      <a:endParaRPr lang="id-ID"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algn="ctr">
                        <a:lnSpc>
                          <a:spcPct val="115000"/>
                        </a:lnSpc>
                        <a:spcBef>
                          <a:spcPts val="105"/>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De</a:t>
                      </a:r>
                      <a:r>
                        <a:rPr lang="en-US" sz="2400" b="1" spc="-5" dirty="0">
                          <a:effectLst/>
                          <a:latin typeface="Calibri" panose="020F0502020204030204" pitchFamily="34" charset="0"/>
                          <a:ea typeface="Calibri" panose="020F0502020204030204" pitchFamily="34" charset="0"/>
                          <a:cs typeface="Calibri" panose="020F0502020204030204" pitchFamily="34" charset="0"/>
                        </a:rPr>
                        <a:t>s</a:t>
                      </a:r>
                      <a:r>
                        <a:rPr lang="en-US" sz="2400" b="1" dirty="0">
                          <a:effectLst/>
                          <a:latin typeface="Calibri" panose="020F0502020204030204" pitchFamily="34" charset="0"/>
                          <a:ea typeface="Calibri" panose="020F0502020204030204" pitchFamily="34" charset="0"/>
                          <a:cs typeface="Calibri" panose="020F0502020204030204" pitchFamily="34" charset="0"/>
                        </a:rPr>
                        <a:t>crip</a:t>
                      </a:r>
                      <a:r>
                        <a:rPr lang="en-US" sz="2400" b="1" spc="-30" dirty="0">
                          <a:effectLst/>
                          <a:latin typeface="Calibri" panose="020F0502020204030204" pitchFamily="34" charset="0"/>
                          <a:ea typeface="Calibri" panose="020F0502020204030204" pitchFamily="34" charset="0"/>
                          <a:cs typeface="Calibri" panose="020F0502020204030204" pitchFamily="34" charset="0"/>
                        </a:rPr>
                        <a:t>t</a:t>
                      </a:r>
                      <a:r>
                        <a:rPr lang="en-US" sz="2400" b="1" dirty="0">
                          <a:effectLst/>
                          <a:latin typeface="Calibri" panose="020F0502020204030204" pitchFamily="34" charset="0"/>
                          <a:ea typeface="Calibri" panose="020F0502020204030204" pitchFamily="34" charset="0"/>
                          <a:cs typeface="Calibri" panose="020F0502020204030204" pitchFamily="34" charset="0"/>
                        </a:rPr>
                        <a:t>ion</a:t>
                      </a:r>
                      <a:endParaRPr lang="id-ID"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3745">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Hig</a:t>
                      </a:r>
                      <a:r>
                        <a:rPr lang="en-US" sz="2000" spc="-25" dirty="0">
                          <a:effectLst/>
                          <a:latin typeface="Calibri" panose="020F0502020204030204" pitchFamily="34" charset="0"/>
                          <a:ea typeface="Calibri" panose="020F0502020204030204" pitchFamily="34" charset="0"/>
                          <a:cs typeface="Calibri" panose="020F0502020204030204" pitchFamily="34" charset="0"/>
                        </a:rPr>
                        <a:t>h</a:t>
                      </a:r>
                      <a:r>
                        <a:rPr lang="en-US" sz="2000" dirty="0">
                          <a:effectLst/>
                          <a:latin typeface="Calibri" panose="020F0502020204030204" pitchFamily="34" charset="0"/>
                          <a:ea typeface="Calibri" panose="020F0502020204030204" pitchFamily="34" charset="0"/>
                          <a:cs typeface="Calibri" panose="020F0502020204030204" pitchFamily="34" charset="0"/>
                        </a:rPr>
                        <a:t>er-gr</a:t>
                      </a:r>
                      <a:r>
                        <a:rPr lang="en-US" sz="2000" spc="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fe</a:t>
                      </a:r>
                      <a:r>
                        <a:rPr lang="en-US" sz="2000" spc="-1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si</a:t>
                      </a:r>
                      <a:r>
                        <a:rPr lang="en-US" sz="2000" spc="-15"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nal</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admin</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strator</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a:t>
                      </a:r>
                      <a:r>
                        <a:rPr lang="en-US" sz="2000" spc="-15" dirty="0">
                          <a:effectLst/>
                          <a:latin typeface="Calibri" panose="020F0502020204030204" pitchFamily="34" charset="0"/>
                          <a:ea typeface="Calibri" panose="020F0502020204030204" pitchFamily="34" charset="0"/>
                          <a:cs typeface="Calibri" panose="020F0502020204030204" pitchFamily="34" charset="0"/>
                        </a:rPr>
                        <a:t>f</a:t>
                      </a:r>
                      <a:r>
                        <a:rPr lang="en-US" sz="2000" spc="-10" dirty="0">
                          <a:effectLst/>
                          <a:latin typeface="Calibri" panose="020F0502020204030204" pitchFamily="34" charset="0"/>
                          <a:ea typeface="Calibri" panose="020F0502020204030204" pitchFamily="34" charset="0"/>
                          <a:cs typeface="Calibri" panose="020F0502020204030204" pitchFamily="34" charset="0"/>
                        </a:rPr>
                        <a:t>ﬁ</a:t>
                      </a:r>
                      <a:r>
                        <a:rPr lang="en-US" sz="2000" dirty="0">
                          <a:effectLst/>
                          <a:latin typeface="Calibri" panose="020F0502020204030204" pitchFamily="34" charset="0"/>
                          <a:ea typeface="Calibri" panose="020F0502020204030204" pitchFamily="34" charset="0"/>
                          <a:cs typeface="Calibri" panose="020F0502020204030204" pitchFamily="34" charset="0"/>
                        </a:rPr>
                        <a:t>c</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als;</a:t>
                      </a:r>
                      <a:r>
                        <a:rPr lang="en-US" sz="2000" spc="150"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anager</a:t>
                      </a:r>
                      <a:r>
                        <a:rPr lang="en-US" sz="2000" spc="35" dirty="0">
                          <a:effectLst/>
                          <a:latin typeface="Calibri" panose="020F0502020204030204" pitchFamily="34" charset="0"/>
                          <a:ea typeface="Calibri" panose="020F0502020204030204" pitchFamily="34" charset="0"/>
                          <a:cs typeface="Calibri" panose="020F0502020204030204" pitchFamily="34" charset="0"/>
                        </a:rPr>
                        <a:t>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large</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ustrial estab</a:t>
                      </a:r>
                      <a:r>
                        <a:rPr lang="en-US" sz="2000" spc="-25"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is</a:t>
                      </a:r>
                      <a:r>
                        <a:rPr lang="en-US" sz="2000" spc="-10" dirty="0">
                          <a:effectLst/>
                          <a:latin typeface="Calibri" panose="020F0502020204030204" pitchFamily="34" charset="0"/>
                          <a:ea typeface="Calibri" panose="020F0502020204030204" pitchFamily="34" charset="0"/>
                          <a:cs typeface="Calibri" panose="020F0502020204030204" pitchFamily="34" charset="0"/>
                        </a:rPr>
                        <a:t>h</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ent</a:t>
                      </a:r>
                      <a:r>
                        <a:rPr lang="en-US" sz="2000" spc="-2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2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large</a:t>
                      </a:r>
                      <a:r>
                        <a:rPr lang="en-US" sz="2000" spc="75" dirty="0">
                          <a:effectLst/>
                          <a:latin typeface="Calibri" panose="020F0502020204030204" pitchFamily="34" charset="0"/>
                          <a:ea typeface="Calibri" panose="020F0502020204030204" pitchFamily="34" charset="0"/>
                          <a:cs typeface="Calibri" panose="020F0502020204030204" pitchFamily="34" charset="0"/>
                        </a:rPr>
                        <a:t> </a:t>
                      </a:r>
                      <a:r>
                        <a:rPr lang="id-ID" sz="2000" spc="75" dirty="0">
                          <a:effectLst/>
                          <a:latin typeface="Calibri" panose="020F0502020204030204" pitchFamily="34" charset="0"/>
                          <a:ea typeface="Calibri" panose="020F0502020204030204" pitchFamily="34" charset="0"/>
                          <a:cs typeface="Calibri" panose="020F0502020204030204" pitchFamily="34" charset="0"/>
                        </a:rPr>
                        <a:t>proprietors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2831">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3970">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30"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fess</a:t>
                      </a:r>
                      <a:r>
                        <a:rPr lang="en-US" sz="2000" spc="-20"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on</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2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2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admin</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strator</a:t>
                      </a:r>
                      <a:r>
                        <a:rPr lang="en-US" sz="2000" spc="-3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a:t>
                      </a:r>
                      <a:r>
                        <a:rPr lang="en-US" sz="2000" spc="-15" dirty="0">
                          <a:effectLst/>
                          <a:latin typeface="Calibri" panose="020F0502020204030204" pitchFamily="34" charset="0"/>
                          <a:ea typeface="Calibri" panose="020F0502020204030204" pitchFamily="34" charset="0"/>
                          <a:cs typeface="Calibri" panose="020F0502020204030204" pitchFamily="34" charset="0"/>
                        </a:rPr>
                        <a:t>f</a:t>
                      </a:r>
                      <a:r>
                        <a:rPr lang="en-US" sz="2000" spc="-10" dirty="0">
                          <a:effectLst/>
                          <a:latin typeface="Calibri" panose="020F0502020204030204" pitchFamily="34" charset="0"/>
                          <a:ea typeface="Calibri" panose="020F0502020204030204" pitchFamily="34" charset="0"/>
                          <a:cs typeface="Calibri" panose="020F0502020204030204" pitchFamily="34" charset="0"/>
                        </a:rPr>
                        <a:t>ﬁ</a:t>
                      </a:r>
                      <a:r>
                        <a:rPr lang="en-US" sz="2000" dirty="0">
                          <a:effectLst/>
                          <a:latin typeface="Calibri" panose="020F0502020204030204" pitchFamily="34" charset="0"/>
                          <a:ea typeface="Calibri" panose="020F0502020204030204" pitchFamily="34" charset="0"/>
                          <a:cs typeface="Calibri" panose="020F0502020204030204" pitchFamily="34" charset="0"/>
                        </a:rPr>
                        <a:t>c</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als;</a:t>
                      </a:r>
                      <a:r>
                        <a:rPr lang="en-US" sz="2000" spc="1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hi</a:t>
                      </a:r>
                      <a:r>
                        <a:rPr lang="en-US" sz="2000" spc="-25"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her-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5"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te</a:t>
                      </a:r>
                      <a:r>
                        <a:rPr lang="en-US" sz="2000" spc="-2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hni</a:t>
                      </a:r>
                      <a:r>
                        <a:rPr lang="en-US" sz="2000" spc="-25"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ians; </a:t>
                      </a:r>
                      <a:r>
                        <a:rPr lang="en-US" sz="2000" spc="35"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anagers</a:t>
                      </a:r>
                      <a:r>
                        <a:rPr lang="en-US" sz="2000" spc="10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6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sm</a:t>
                      </a:r>
                      <a:r>
                        <a:rPr lang="en-US" sz="2000" spc="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ll</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ind</a:t>
                      </a:r>
                      <a:r>
                        <a:rPr lang="en-US" sz="2000" spc="-10"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str</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al</a:t>
                      </a:r>
                      <a:r>
                        <a:rPr lang="en-US" sz="2000" spc="19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esta</a:t>
                      </a:r>
                      <a:r>
                        <a:rPr lang="en-US" sz="2000" spc="-20" dirty="0">
                          <a:effectLst/>
                          <a:latin typeface="Calibri" panose="020F0502020204030204" pitchFamily="34" charset="0"/>
                          <a:ea typeface="Calibri" panose="020F0502020204030204" pitchFamily="34" charset="0"/>
                          <a:cs typeface="Calibri" panose="020F0502020204030204" pitchFamily="34" charset="0"/>
                        </a:rPr>
                        <a:t>b</a:t>
                      </a:r>
                      <a:r>
                        <a:rPr lang="en-US" sz="2000" dirty="0">
                          <a:effectLst/>
                          <a:latin typeface="Calibri" panose="020F0502020204030204" pitchFamily="34" charset="0"/>
                          <a:ea typeface="Calibri" panose="020F0502020204030204" pitchFamily="34" charset="0"/>
                          <a:cs typeface="Calibri" panose="020F0502020204030204" pitchFamily="34" charset="0"/>
                        </a:rPr>
                        <a:t>lish</a:t>
                      </a:r>
                      <a:r>
                        <a:rPr lang="en-US" sz="2000" spc="-2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ent</a:t>
                      </a:r>
                      <a:r>
                        <a:rPr lang="en-US" sz="2000" spc="-2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 supe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visors</a:t>
                      </a:r>
                      <a:r>
                        <a:rPr lang="en-US" sz="2000" spc="12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of</a:t>
                      </a:r>
                      <a:r>
                        <a:rPr lang="en-US" sz="2000" spc="2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3377">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IIIa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64135" algn="just">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Routine </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a:t>
                      </a:r>
                      <a:r>
                        <a:rPr lang="en-US" sz="2000" spc="-6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hi</a:t>
                      </a:r>
                      <a:r>
                        <a:rPr lang="en-US" sz="2000" spc="-2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her-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  (adminis</a:t>
                      </a:r>
                      <a:r>
                        <a:rPr lang="en-US" sz="2000" spc="-30"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tion</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 com</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erce)</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67265">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IIIb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8953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Routine </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non</a:t>
                      </a:r>
                      <a:r>
                        <a:rPr lang="en-US" sz="2000" spc="-20" dirty="0">
                          <a:effectLst/>
                          <a:latin typeface="Calibri" panose="020F0502020204030204" pitchFamily="34" charset="0"/>
                          <a:ea typeface="Calibri" panose="020F0502020204030204" pitchFamily="34" charset="0"/>
                          <a:cs typeface="Calibri" panose="020F0502020204030204" pitchFamily="34" charset="0"/>
                        </a:rPr>
                        <a:t>-</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employee</a:t>
                      </a:r>
                      <a:r>
                        <a:rPr lang="en-US" sz="2000" spc="-60"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25"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r-gr</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de </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(sales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13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se</a:t>
                      </a:r>
                      <a:r>
                        <a:rPr lang="en-US" sz="2000" spc="3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vi</a:t>
                      </a:r>
                      <a:r>
                        <a:rPr lang="en-US" sz="2000" spc="-1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3099">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a:t>
                      </a:r>
                      <a:r>
                        <a:rPr lang="id-ID" sz="2000" spc="-55" noProof="0" dirty="0">
                          <a:effectLst/>
                          <a:latin typeface="Calibri" panose="020F0502020204030204" pitchFamily="34" charset="0"/>
                          <a:ea typeface="Calibri" panose="020F0502020204030204" pitchFamily="34" charset="0"/>
                          <a:cs typeface="Calibri" panose="020F0502020204030204" pitchFamily="34" charset="0"/>
                        </a:rPr>
                        <a:t>V</a:t>
                      </a:r>
                      <a:r>
                        <a:rPr lang="id-ID" sz="2000" noProof="0" dirty="0">
                          <a:effectLst/>
                          <a:latin typeface="Calibri" panose="020F0502020204030204" pitchFamily="34" charset="0"/>
                          <a:ea typeface="Calibri" panose="020F0502020204030204" pitchFamily="34" charset="0"/>
                          <a:cs typeface="Calibri" panose="020F0502020204030204" pitchFamily="34" charset="0"/>
                        </a:rPr>
                        <a:t>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8745">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Sma</a:t>
                      </a:r>
                      <a:r>
                        <a:rPr lang="en-US" sz="2000" spc="-10"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prie</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ors, </a:t>
                      </a:r>
                      <a:r>
                        <a:rPr lang="en-US" sz="2000" spc="1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2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tis</a:t>
                      </a:r>
                      <a:r>
                        <a:rPr lang="en-US" sz="2000" spc="-10"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ns,</a:t>
                      </a:r>
                      <a:r>
                        <a:rPr lang="en-US" sz="2000" spc="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wi</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h</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a:t>
                      </a:r>
                      <a:r>
                        <a:rPr lang="en-US" sz="2000" spc="-10" dirty="0">
                          <a:effectLst/>
                          <a:latin typeface="Calibri" panose="020F0502020204030204" pitchFamily="34" charset="0"/>
                          <a:ea typeface="Calibri" panose="020F0502020204030204" pitchFamily="34" charset="0"/>
                          <a:cs typeface="Calibri" panose="020F0502020204030204" pitchFamily="34" charset="0"/>
                        </a:rPr>
                        <a:t>p</a:t>
                      </a:r>
                      <a:r>
                        <a:rPr lang="en-US" sz="2000" dirty="0">
                          <a:effectLst/>
                          <a:latin typeface="Calibri" panose="020F0502020204030204" pitchFamily="34" charset="0"/>
                          <a:ea typeface="Calibri" panose="020F0502020204030204" pitchFamily="34" charset="0"/>
                          <a:cs typeface="Calibri" panose="020F0502020204030204" pitchFamily="34" charset="0"/>
                        </a:rPr>
                        <a:t>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3099">
                <a:tc>
                  <a:txBody>
                    <a:bodyPr/>
                    <a:lstStyle/>
                    <a:p>
                      <a:pPr marL="35560" algn="ctr">
                        <a:lnSpc>
                          <a:spcPct val="115000"/>
                        </a:lnSpc>
                        <a:spcBef>
                          <a:spcPts val="10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IVb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8745">
                        <a:lnSpc>
                          <a:spcPct val="115000"/>
                        </a:lnSpc>
                        <a:spcBef>
                          <a:spcPts val="10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Sma</a:t>
                      </a:r>
                      <a:r>
                        <a:rPr lang="en-US" sz="2000" spc="-10" dirty="0">
                          <a:effectLst/>
                          <a:latin typeface="Calibri" panose="020F0502020204030204" pitchFamily="34" charset="0"/>
                          <a:ea typeface="Calibri" panose="020F0502020204030204" pitchFamily="34" charset="0"/>
                          <a:cs typeface="Calibri" panose="020F0502020204030204" pitchFamily="34" charset="0"/>
                        </a:rPr>
                        <a:t>l</a:t>
                      </a:r>
                      <a:r>
                        <a:rPr lang="en-US" sz="2000" dirty="0">
                          <a:effectLst/>
                          <a:latin typeface="Calibri" panose="020F0502020204030204" pitchFamily="34" charset="0"/>
                          <a:ea typeface="Calibri" panose="020F0502020204030204" pitchFamily="34" charset="0"/>
                          <a:cs typeface="Calibri" panose="020F0502020204030204" pitchFamily="34" charset="0"/>
                        </a:rPr>
                        <a:t>l</a:t>
                      </a:r>
                      <a:r>
                        <a:rPr lang="en-US" sz="2000" spc="5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a:t>
                      </a:r>
                      <a:r>
                        <a:rPr lang="en-US" sz="2000" spc="-1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prie</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ors, </a:t>
                      </a:r>
                      <a:r>
                        <a:rPr lang="en-US" sz="2000" spc="9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2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tis</a:t>
                      </a:r>
                      <a:r>
                        <a:rPr lang="en-US" sz="2000" spc="-15" dirty="0">
                          <a:effectLst/>
                          <a:latin typeface="Calibri" panose="020F0502020204030204" pitchFamily="34" charset="0"/>
                          <a:ea typeface="Calibri" panose="020F0502020204030204" pitchFamily="34" charset="0"/>
                          <a:cs typeface="Calibri" panose="020F0502020204030204" pitchFamily="34" charset="0"/>
                        </a:rPr>
                        <a:t>a</a:t>
                      </a:r>
                      <a:r>
                        <a:rPr lang="en-US" sz="2000" dirty="0">
                          <a:effectLst/>
                          <a:latin typeface="Calibri" panose="020F0502020204030204" pitchFamily="34" charset="0"/>
                          <a:ea typeface="Calibri" panose="020F0502020204030204" pitchFamily="34" charset="0"/>
                          <a:cs typeface="Calibri" panose="020F0502020204030204" pitchFamily="34" charset="0"/>
                        </a:rPr>
                        <a:t>ns,</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r>
                        <a:rPr lang="en-US" sz="2000" spc="-6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wi</a:t>
                      </a:r>
                      <a:r>
                        <a:rPr lang="en-US" sz="2000" spc="-20"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hout </a:t>
                      </a:r>
                      <a:r>
                        <a:rPr lang="en-US" sz="2000" spc="1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em</a:t>
                      </a:r>
                      <a:r>
                        <a:rPr lang="en-US" sz="2000" spc="-10" dirty="0">
                          <a:effectLst/>
                          <a:latin typeface="Calibri" panose="020F0502020204030204" pitchFamily="34" charset="0"/>
                          <a:ea typeface="Calibri" panose="020F0502020204030204" pitchFamily="34" charset="0"/>
                          <a:cs typeface="Calibri" panose="020F0502020204030204" pitchFamily="34" charset="0"/>
                        </a:rPr>
                        <a:t>p</a:t>
                      </a:r>
                      <a:r>
                        <a:rPr lang="en-US" sz="2000" dirty="0">
                          <a:effectLst/>
                          <a:latin typeface="Calibri" panose="020F0502020204030204" pitchFamily="34" charset="0"/>
                          <a:ea typeface="Calibri" panose="020F0502020204030204" pitchFamily="34" charset="0"/>
                          <a:cs typeface="Calibri" panose="020F0502020204030204" pitchFamily="34" charset="0"/>
                        </a:rPr>
                        <a:t>loyees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6171">
                <a:tc>
                  <a:txBody>
                    <a:bodyPr/>
                    <a:lstStyle/>
                    <a:p>
                      <a:pPr marL="35560"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IVc</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5560" marR="11430">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Fa</a:t>
                      </a:r>
                      <a:r>
                        <a:rPr lang="en-US" sz="2000" spc="30" dirty="0">
                          <a:effectLst/>
                          <a:latin typeface="Calibri" panose="020F0502020204030204" pitchFamily="34" charset="0"/>
                          <a:ea typeface="Calibri" panose="020F0502020204030204" pitchFamily="34" charset="0"/>
                          <a:cs typeface="Calibri" panose="020F0502020204030204" pitchFamily="34" charset="0"/>
                        </a:rPr>
                        <a:t>r</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ers</a:t>
                      </a:r>
                      <a:r>
                        <a:rPr lang="id-ID" sz="20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allh</a:t>
                      </a:r>
                      <a:r>
                        <a:rPr lang="en-US" sz="2000" spc="-20" dirty="0">
                          <a:effectLst/>
                          <a:latin typeface="Calibri" panose="020F0502020204030204" pitchFamily="34" charset="0"/>
                          <a:ea typeface="Calibri" panose="020F0502020204030204" pitchFamily="34" charset="0"/>
                          <a:cs typeface="Calibri" panose="020F0502020204030204" pitchFamily="34" charset="0"/>
                        </a:rPr>
                        <a:t>o</a:t>
                      </a:r>
                      <a:r>
                        <a:rPr lang="en-US" sz="2000" dirty="0">
                          <a:effectLst/>
                          <a:latin typeface="Calibri" panose="020F0502020204030204" pitchFamily="34" charset="0"/>
                          <a:ea typeface="Calibri" panose="020F0502020204030204" pitchFamily="34" charset="0"/>
                          <a:cs typeface="Calibri" panose="020F0502020204030204" pitchFamily="34" charset="0"/>
                        </a:rPr>
                        <a:t>lder</a:t>
                      </a:r>
                      <a:r>
                        <a:rPr lang="en-US" sz="2000" spc="-15" dirty="0">
                          <a:effectLst/>
                          <a:latin typeface="Calibri" panose="020F0502020204030204" pitchFamily="34" charset="0"/>
                          <a:ea typeface="Calibri" panose="020F0502020204030204" pitchFamily="34" charset="0"/>
                          <a:cs typeface="Calibri" panose="020F0502020204030204" pitchFamily="34" charset="0"/>
                        </a:rPr>
                        <a:t>s</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ot</a:t>
                      </a:r>
                      <a:r>
                        <a:rPr lang="en-US" sz="2000" spc="-15" dirty="0">
                          <a:effectLst/>
                          <a:latin typeface="Calibri" panose="020F0502020204030204" pitchFamily="34" charset="0"/>
                          <a:ea typeface="Calibri" panose="020F0502020204030204" pitchFamily="34" charset="0"/>
                          <a:cs typeface="Calibri" panose="020F0502020204030204" pitchFamily="34" charset="0"/>
                        </a:rPr>
                        <a:t>h</a:t>
                      </a:r>
                      <a:r>
                        <a:rPr lang="en-US" sz="2000" dirty="0">
                          <a:effectLst/>
                          <a:latin typeface="Calibri" panose="020F0502020204030204" pitchFamily="34" charset="0"/>
                          <a:ea typeface="Calibri" panose="020F0502020204030204" pitchFamily="34" charset="0"/>
                          <a:cs typeface="Calibri" panose="020F0502020204030204" pitchFamily="34" charset="0"/>
                        </a:rPr>
                        <a:t>er</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self-</a:t>
                      </a:r>
                      <a:r>
                        <a:rPr lang="en-US" sz="2000" spc="-25" dirty="0">
                          <a:effectLst/>
                          <a:latin typeface="Calibri" panose="020F0502020204030204" pitchFamily="34" charset="0"/>
                          <a:ea typeface="Calibri" panose="020F0502020204030204" pitchFamily="34" charset="0"/>
                          <a:cs typeface="Calibri" panose="020F0502020204030204" pitchFamily="34" charset="0"/>
                        </a:rPr>
                        <a:t>e</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ployed</a:t>
                      </a:r>
                      <a:r>
                        <a:rPr lang="en-US" sz="2000" spc="7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pri</a:t>
                      </a:r>
                      <a:r>
                        <a:rPr lang="en-US" sz="2000" spc="-10"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3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y pro</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uct</a:t>
                      </a:r>
                      <a:r>
                        <a:rPr lang="en-US" sz="2000" spc="-2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on</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3099">
                <a:tc>
                  <a:txBody>
                    <a:bodyPr/>
                    <a:lstStyle/>
                    <a:p>
                      <a:pPr marL="35560"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10160">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Low</a:t>
                      </a:r>
                      <a:r>
                        <a:rPr lang="en-US" sz="2000" spc="-30" dirty="0">
                          <a:effectLst/>
                          <a:latin typeface="Calibri" panose="020F0502020204030204" pitchFamily="34" charset="0"/>
                          <a:ea typeface="Calibri" panose="020F0502020204030204" pitchFamily="34" charset="0"/>
                          <a:cs typeface="Calibri" panose="020F0502020204030204" pitchFamily="34" charset="0"/>
                        </a:rPr>
                        <a:t>e</a:t>
                      </a:r>
                      <a:r>
                        <a:rPr lang="en-US" sz="2000" dirty="0">
                          <a:effectLst/>
                          <a:latin typeface="Calibri" panose="020F0502020204030204" pitchFamily="34" charset="0"/>
                          <a:ea typeface="Calibri" panose="020F0502020204030204" pitchFamily="34" charset="0"/>
                          <a:cs typeface="Calibri" panose="020F0502020204030204" pitchFamily="34" charset="0"/>
                        </a:rPr>
                        <a:t>r-</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ra</a:t>
                      </a:r>
                      <a:r>
                        <a:rPr lang="en-US" sz="2000" spc="10" dirty="0">
                          <a:effectLst/>
                          <a:latin typeface="Calibri" panose="020F0502020204030204" pitchFamily="34" charset="0"/>
                          <a:ea typeface="Calibri" panose="020F0502020204030204" pitchFamily="34" charset="0"/>
                          <a:cs typeface="Calibri" panose="020F0502020204030204" pitchFamily="34" charset="0"/>
                        </a:rPr>
                        <a:t>d</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1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te</a:t>
                      </a:r>
                      <a:r>
                        <a:rPr lang="en-US" sz="2000" spc="-20"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hni</a:t>
                      </a:r>
                      <a:r>
                        <a:rPr lang="en-US" sz="2000" spc="-25" dirty="0">
                          <a:effectLst/>
                          <a:latin typeface="Calibri" panose="020F0502020204030204" pitchFamily="34" charset="0"/>
                          <a:ea typeface="Calibri" panose="020F0502020204030204" pitchFamily="34" charset="0"/>
                          <a:cs typeface="Calibri" panose="020F0502020204030204" pitchFamily="34" charset="0"/>
                        </a:rPr>
                        <a:t>c</a:t>
                      </a:r>
                      <a:r>
                        <a:rPr lang="en-US" sz="2000" dirty="0">
                          <a:effectLst/>
                          <a:latin typeface="Calibri" panose="020F0502020204030204" pitchFamily="34" charset="0"/>
                          <a:ea typeface="Calibri" panose="020F0502020204030204" pitchFamily="34" charset="0"/>
                          <a:cs typeface="Calibri" panose="020F0502020204030204" pitchFamily="34" charset="0"/>
                        </a:rPr>
                        <a:t>ia</a:t>
                      </a:r>
                      <a:r>
                        <a:rPr lang="en-US" sz="2000" spc="-10" dirty="0">
                          <a:effectLst/>
                          <a:latin typeface="Calibri" panose="020F0502020204030204" pitchFamily="34" charset="0"/>
                          <a:ea typeface="Calibri" panose="020F0502020204030204" pitchFamily="34" charset="0"/>
                          <a:cs typeface="Calibri" panose="020F0502020204030204" pitchFamily="34" charset="0"/>
                        </a:rPr>
                        <a:t>n</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a:t>
                      </a:r>
                      <a:r>
                        <a:rPr lang="en-US" sz="2000" spc="5"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pe</a:t>
                      </a:r>
                      <a:r>
                        <a:rPr lang="en-US" sz="2000" spc="15" dirty="0">
                          <a:effectLst/>
                          <a:latin typeface="Calibri" panose="020F0502020204030204" pitchFamily="34" charset="0"/>
                          <a:ea typeface="Calibri" panose="020F0502020204030204" pitchFamily="34" charset="0"/>
                          <a:cs typeface="Calibri" panose="020F0502020204030204" pitchFamily="34" charset="0"/>
                        </a:rPr>
                        <a:t>r</a:t>
                      </a:r>
                      <a:r>
                        <a:rPr lang="en-US" sz="2000" spc="5" dirty="0">
                          <a:effectLst/>
                          <a:latin typeface="Calibri" panose="020F0502020204030204" pitchFamily="34" charset="0"/>
                          <a:ea typeface="Calibri" panose="020F0502020204030204" pitchFamily="34" charset="0"/>
                          <a:cs typeface="Calibri" panose="020F0502020204030204" pitchFamily="34" charset="0"/>
                        </a:rPr>
                        <a:t>v</a:t>
                      </a:r>
                      <a:r>
                        <a:rPr lang="en-US" sz="2000" dirty="0">
                          <a:effectLst/>
                          <a:latin typeface="Calibri" panose="020F0502020204030204" pitchFamily="34" charset="0"/>
                          <a:ea typeface="Calibri" panose="020F0502020204030204" pitchFamily="34" charset="0"/>
                          <a:cs typeface="Calibri" panose="020F0502020204030204" pitchFamily="34" charset="0"/>
                        </a:rPr>
                        <a:t>isors</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of</a:t>
                      </a:r>
                      <a:r>
                        <a:rPr lang="en-US" sz="2000" spc="20" dirty="0">
                          <a:effectLst/>
                          <a:latin typeface="Calibri" panose="020F0502020204030204" pitchFamily="34" charset="0"/>
                          <a:ea typeface="Calibri" panose="020F0502020204030204" pitchFamily="34" charset="0"/>
                          <a:cs typeface="Calibri" panose="020F0502020204030204" pitchFamily="34" charset="0"/>
                        </a:rPr>
                        <a:t> </a:t>
                      </a:r>
                      <a:r>
                        <a:rPr lang="en-US" sz="2000" spc="5" dirty="0">
                          <a:effectLst/>
                          <a:latin typeface="Calibri" panose="020F0502020204030204" pitchFamily="34" charset="0"/>
                          <a:ea typeface="Calibri" panose="020F0502020204030204" pitchFamily="34" charset="0"/>
                          <a:cs typeface="Calibri" panose="020F0502020204030204" pitchFamily="34" charset="0"/>
                        </a:rPr>
                        <a:t>m</a:t>
                      </a:r>
                      <a:r>
                        <a:rPr lang="en-US" sz="2000" dirty="0">
                          <a:effectLst/>
                          <a:latin typeface="Calibri" panose="020F0502020204030204" pitchFamily="34" charset="0"/>
                          <a:ea typeface="Calibri" panose="020F0502020204030204" pitchFamily="34" charset="0"/>
                          <a:cs typeface="Calibri" panose="020F0502020204030204" pitchFamily="34" charset="0"/>
                        </a:rPr>
                        <a:t>anual</a:t>
                      </a:r>
                      <a:r>
                        <a:rPr lang="en-US" sz="2000" spc="9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a:t>
                      </a:r>
                      <a:r>
                        <a:rPr lang="en-US" sz="2000" spc="-25"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s</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83099">
                <a:tc>
                  <a:txBody>
                    <a:bodyPr/>
                    <a:lstStyle/>
                    <a:p>
                      <a:pPr marL="36195"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Sk</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lled</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8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83099">
                <a:tc>
                  <a:txBody>
                    <a:bodyPr/>
                    <a:lstStyle/>
                    <a:p>
                      <a:pPr marL="36195" algn="ctr">
                        <a:lnSpc>
                          <a:spcPct val="115000"/>
                        </a:lnSpc>
                        <a:spcBef>
                          <a:spcPts val="110"/>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VIIa</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1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Sem</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4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uns</a:t>
                      </a:r>
                      <a:r>
                        <a:rPr lang="en-US" sz="2000" spc="5" dirty="0">
                          <a:effectLst/>
                          <a:latin typeface="Calibri" panose="020F0502020204030204" pitchFamily="34" charset="0"/>
                          <a:ea typeface="Calibri" panose="020F0502020204030204" pitchFamily="34" charset="0"/>
                          <a:cs typeface="Calibri" panose="020F0502020204030204" pitchFamily="34" charset="0"/>
                        </a:rPr>
                        <a:t>k</a:t>
                      </a:r>
                      <a:r>
                        <a:rPr lang="en-US" sz="2000" dirty="0">
                          <a:effectLst/>
                          <a:latin typeface="Calibri" panose="020F0502020204030204" pitchFamily="34" charset="0"/>
                          <a:ea typeface="Calibri" panose="020F0502020204030204" pitchFamily="34" charset="0"/>
                          <a:cs typeface="Calibri" panose="020F0502020204030204" pitchFamily="34" charset="0"/>
                        </a:rPr>
                        <a:t>illed</a:t>
                      </a:r>
                      <a:r>
                        <a:rPr lang="en-US" sz="2000" spc="1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1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workers(</a:t>
                      </a:r>
                      <a:r>
                        <a:rPr lang="en-US" sz="2000" spc="-10" dirty="0">
                          <a:effectLst/>
                          <a:latin typeface="Calibri" panose="020F0502020204030204" pitchFamily="34" charset="0"/>
                          <a:ea typeface="Calibri" panose="020F0502020204030204" pitchFamily="34" charset="0"/>
                          <a:cs typeface="Calibri" panose="020F0502020204030204" pitchFamily="34" charset="0"/>
                        </a:rPr>
                        <a:t>n</a:t>
                      </a:r>
                      <a:r>
                        <a:rPr lang="en-US" sz="2000" dirty="0">
                          <a:effectLst/>
                          <a:latin typeface="Calibri" panose="020F0502020204030204" pitchFamily="34" charset="0"/>
                          <a:ea typeface="Calibri" panose="020F0502020204030204" pitchFamily="34" charset="0"/>
                          <a:cs typeface="Calibri" panose="020F0502020204030204" pitchFamily="34" charset="0"/>
                        </a:rPr>
                        <a:t>ot</a:t>
                      </a:r>
                      <a:r>
                        <a:rPr lang="en-US" sz="2000" spc="7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ric</a:t>
                      </a:r>
                      <a:r>
                        <a:rPr lang="en-US" sz="2000" spc="-10" dirty="0">
                          <a:effectLst/>
                          <a:latin typeface="Calibri" panose="020F0502020204030204" pitchFamily="34" charset="0"/>
                          <a:ea typeface="Calibri" panose="020F0502020204030204" pitchFamily="34" charset="0"/>
                          <a:cs typeface="Calibri" panose="020F0502020204030204" pitchFamily="34" charset="0"/>
                        </a:rPr>
                        <a:t>u</a:t>
                      </a:r>
                      <a:r>
                        <a:rPr lang="en-US" sz="2000" dirty="0">
                          <a:effectLst/>
                          <a:latin typeface="Calibri" panose="020F0502020204030204" pitchFamily="34" charset="0"/>
                          <a:ea typeface="Calibri" panose="020F0502020204030204" pitchFamily="34" charset="0"/>
                          <a:cs typeface="Calibri" panose="020F0502020204030204" pitchFamily="34" charset="0"/>
                        </a:rPr>
                        <a:t>ltu</a:t>
                      </a:r>
                      <a:r>
                        <a:rPr lang="en-US" sz="2000" spc="-10" dirty="0">
                          <a:effectLst/>
                          <a:latin typeface="Calibri" panose="020F0502020204030204" pitchFamily="34" charset="0"/>
                          <a:ea typeface="Calibri" panose="020F0502020204030204" pitchFamily="34" charset="0"/>
                          <a:cs typeface="Calibri" panose="020F0502020204030204" pitchFamily="34" charset="0"/>
                        </a:rPr>
                        <a:t>r</a:t>
                      </a:r>
                      <a:r>
                        <a:rPr lang="en-US" sz="2000" dirty="0">
                          <a:effectLst/>
                          <a:latin typeface="Calibri" panose="020F0502020204030204" pitchFamily="34" charset="0"/>
                          <a:ea typeface="Calibri" panose="020F0502020204030204" pitchFamily="34" charset="0"/>
                          <a:cs typeface="Calibri" panose="020F0502020204030204" pitchFamily="34" charset="0"/>
                        </a:rPr>
                        <a:t>e,</a:t>
                      </a:r>
                      <a:r>
                        <a:rPr lang="en-US" sz="2000" spc="16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etc.)</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83099">
                <a:tc>
                  <a:txBody>
                    <a:bodyPr/>
                    <a:lstStyle/>
                    <a:p>
                      <a:pPr marL="36195" algn="ctr">
                        <a:lnSpc>
                          <a:spcPct val="115000"/>
                        </a:lnSpc>
                        <a:spcBef>
                          <a:spcPts val="105"/>
                        </a:spcBef>
                        <a:spcAft>
                          <a:spcPts val="0"/>
                        </a:spcAft>
                      </a:pPr>
                      <a:r>
                        <a:rPr lang="id-ID" sz="2000" noProof="0" dirty="0">
                          <a:effectLst/>
                          <a:latin typeface="Calibri" panose="020F0502020204030204" pitchFamily="34" charset="0"/>
                          <a:ea typeface="Calibri" panose="020F0502020204030204" pitchFamily="34" charset="0"/>
                          <a:cs typeface="Calibri" panose="020F0502020204030204" pitchFamily="34" charset="0"/>
                        </a:rPr>
                        <a:t>VIIb</a:t>
                      </a:r>
                      <a:endParaRPr lang="id-ID"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nSpc>
                          <a:spcPct val="115000"/>
                        </a:lnSpc>
                        <a:spcBef>
                          <a:spcPts val="105"/>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Sem</a:t>
                      </a:r>
                      <a:r>
                        <a:rPr lang="en-US" sz="2000" spc="-15" dirty="0">
                          <a:effectLst/>
                          <a:latin typeface="Calibri" panose="020F0502020204030204" pitchFamily="34" charset="0"/>
                          <a:ea typeface="Calibri" panose="020F0502020204030204" pitchFamily="34" charset="0"/>
                          <a:cs typeface="Calibri" panose="020F0502020204030204" pitchFamily="34" charset="0"/>
                        </a:rPr>
                        <a:t>i</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spc="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and</a:t>
                      </a:r>
                      <a:r>
                        <a:rPr lang="en-US" sz="2000" spc="65"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uns</a:t>
                      </a:r>
                      <a:r>
                        <a:rPr lang="en-US" sz="2000" spc="5" dirty="0">
                          <a:effectLst/>
                          <a:latin typeface="Calibri" panose="020F0502020204030204" pitchFamily="34" charset="0"/>
                          <a:ea typeface="Calibri" panose="020F0502020204030204" pitchFamily="34" charset="0"/>
                          <a:cs typeface="Calibri" panose="020F0502020204030204" pitchFamily="34" charset="0"/>
                        </a:rPr>
                        <a:t>k</a:t>
                      </a:r>
                      <a:r>
                        <a:rPr lang="en-US" sz="2000" dirty="0">
                          <a:effectLst/>
                          <a:latin typeface="Calibri" panose="020F0502020204030204" pitchFamily="34" charset="0"/>
                          <a:ea typeface="Calibri" panose="020F0502020204030204" pitchFamily="34" charset="0"/>
                          <a:cs typeface="Calibri" panose="020F0502020204030204" pitchFamily="34" charset="0"/>
                        </a:rPr>
                        <a:t>illed</a:t>
                      </a:r>
                      <a:r>
                        <a:rPr lang="en-US" sz="2000" spc="14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manual</a:t>
                      </a:r>
                      <a:r>
                        <a:rPr lang="en-US" sz="2000" spc="5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worker</a:t>
                      </a:r>
                      <a:r>
                        <a:rPr lang="en-US" sz="2000" spc="35" dirty="0">
                          <a:effectLst/>
                          <a:latin typeface="Calibri" panose="020F0502020204030204" pitchFamily="34" charset="0"/>
                          <a:ea typeface="Calibri" panose="020F0502020204030204" pitchFamily="34" charset="0"/>
                          <a:cs typeface="Calibri" panose="020F0502020204030204" pitchFamily="34" charset="0"/>
                        </a:rPr>
                        <a:t>s</a:t>
                      </a:r>
                      <a:r>
                        <a:rPr lang="en-US" sz="2000" spc="3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in</a:t>
                      </a:r>
                      <a:r>
                        <a:rPr lang="en-US" sz="2000" spc="-8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spc="10" dirty="0">
                          <a:effectLst/>
                          <a:latin typeface="Calibri" panose="020F0502020204030204" pitchFamily="34" charset="0"/>
                          <a:ea typeface="Calibri" panose="020F0502020204030204" pitchFamily="34" charset="0"/>
                          <a:cs typeface="Calibri" panose="020F0502020204030204" pitchFamily="34" charset="0"/>
                        </a:rPr>
                        <a:t>g</a:t>
                      </a:r>
                      <a:r>
                        <a:rPr lang="en-US" sz="2000" dirty="0">
                          <a:effectLst/>
                          <a:latin typeface="Calibri" panose="020F0502020204030204" pitchFamily="34" charset="0"/>
                          <a:ea typeface="Calibri" panose="020F0502020204030204" pitchFamily="34" charset="0"/>
                          <a:cs typeface="Calibri" panose="020F0502020204030204" pitchFamily="34" charset="0"/>
                        </a:rPr>
                        <a:t>ricul</a:t>
                      </a:r>
                      <a:r>
                        <a:rPr lang="en-US" sz="2000" spc="-25" dirty="0">
                          <a:effectLst/>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ure</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3" name="Rectangle 1"/>
          <p:cNvSpPr>
            <a:spLocks noChangeArrowheads="1"/>
          </p:cNvSpPr>
          <p:nvPr/>
        </p:nvSpPr>
        <p:spPr bwMode="auto">
          <a:xfrm>
            <a:off x="3867150" y="1825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4" name="Slide Number Placeholder 3">
            <a:extLst>
              <a:ext uri="{FF2B5EF4-FFF2-40B4-BE49-F238E27FC236}">
                <a16:creationId xmlns:a16="http://schemas.microsoft.com/office/drawing/2014/main" id="{33E58BD7-FEE8-4B12-A91E-513E58648511}"/>
              </a:ext>
            </a:extLst>
          </p:cNvPr>
          <p:cNvSpPr>
            <a:spLocks noGrp="1"/>
          </p:cNvSpPr>
          <p:nvPr>
            <p:ph type="sldNum" sz="quarter" idx="12"/>
          </p:nvPr>
        </p:nvSpPr>
        <p:spPr/>
        <p:txBody>
          <a:bodyPr/>
          <a:lstStyle/>
          <a:p>
            <a:fld id="{843A8421-0890-4771-AB59-E381227E90FF}" type="slidenum">
              <a:rPr lang="id-ID" smtClean="0"/>
              <a:t>32</a:t>
            </a:fld>
            <a:endParaRPr lang="id-ID"/>
          </a:p>
        </p:txBody>
      </p:sp>
      <p:pic>
        <p:nvPicPr>
          <p:cNvPr id="6" name="Picture 5">
            <a:extLst>
              <a:ext uri="{FF2B5EF4-FFF2-40B4-BE49-F238E27FC236}">
                <a16:creationId xmlns:a16="http://schemas.microsoft.com/office/drawing/2014/main" id="{923F0BD4-06AD-4C03-A168-1F48EBBF7792}"/>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481915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484" y="1191796"/>
            <a:ext cx="10021446" cy="2976344"/>
          </a:xfrm>
        </p:spPr>
        <p:txBody>
          <a:bodyPr vert="horz" lIns="91440" tIns="45720" rIns="91440" bIns="45720" rtlCol="0" anchor="ctr">
            <a:normAutofit/>
          </a:bodyPr>
          <a:lstStyle/>
          <a:p>
            <a:r>
              <a:rPr lang="en-US" sz="6600" b="1" kern="1200" dirty="0">
                <a:solidFill>
                  <a:srgbClr val="FFFF00"/>
                </a:solidFill>
                <a:latin typeface="+mj-lt"/>
                <a:ea typeface="+mj-ea"/>
                <a:cs typeface="+mj-cs"/>
              </a:rPr>
              <a:t>Badan Pusat </a:t>
            </a:r>
            <a:r>
              <a:rPr lang="en-US" sz="6600" b="1" kern="1200" dirty="0" err="1">
                <a:solidFill>
                  <a:srgbClr val="FFFF00"/>
                </a:solidFill>
                <a:latin typeface="+mj-lt"/>
                <a:ea typeface="+mj-ea"/>
                <a:cs typeface="+mj-cs"/>
              </a:rPr>
              <a:t>Statistik</a:t>
            </a:r>
            <a:r>
              <a:rPr lang="en-US" sz="6600" b="1" kern="1200" dirty="0">
                <a:solidFill>
                  <a:srgbClr val="FFFF00"/>
                </a:solidFill>
                <a:latin typeface="+mj-lt"/>
                <a:ea typeface="+mj-ea"/>
                <a:cs typeface="+mj-cs"/>
              </a:rPr>
              <a:t> (BPS)</a:t>
            </a:r>
          </a:p>
        </p:txBody>
      </p:sp>
      <p:sp>
        <p:nvSpPr>
          <p:cNvPr id="3" name="Text Placeholder 2"/>
          <p:cNvSpPr>
            <a:spLocks noGrp="1"/>
          </p:cNvSpPr>
          <p:nvPr>
            <p:ph type="body" idx="1"/>
          </p:nvPr>
        </p:nvSpPr>
        <p:spPr>
          <a:xfrm>
            <a:off x="804788" y="5318990"/>
            <a:ext cx="9416898" cy="723670"/>
          </a:xfrm>
        </p:spPr>
        <p:txBody>
          <a:bodyPr vert="horz" lIns="91440" tIns="45720" rIns="91440" bIns="45720" rtlCol="0" anchor="t">
            <a:normAutofit/>
          </a:bodyPr>
          <a:lstStyle/>
          <a:p>
            <a:endParaRPr lang="en-US" sz="1800" kern="1200">
              <a:solidFill>
                <a:srgbClr val="000000"/>
              </a:solidFill>
              <a:latin typeface="+mn-lt"/>
              <a:ea typeface="+mn-ea"/>
              <a:cs typeface="+mn-cs"/>
            </a:endParaRPr>
          </a:p>
        </p:txBody>
      </p:sp>
      <p:sp>
        <p:nvSpPr>
          <p:cNvPr id="4" name="Slide Number Placeholder 3">
            <a:extLst>
              <a:ext uri="{FF2B5EF4-FFF2-40B4-BE49-F238E27FC236}">
                <a16:creationId xmlns:a16="http://schemas.microsoft.com/office/drawing/2014/main" id="{5C5F522F-3268-45F0-827E-2ADE6276A392}"/>
              </a:ext>
            </a:extLst>
          </p:cNvPr>
          <p:cNvSpPr>
            <a:spLocks noGrp="1"/>
          </p:cNvSpPr>
          <p:nvPr>
            <p:ph type="sldNum" sz="quarter" idx="12"/>
          </p:nvPr>
        </p:nvSpPr>
        <p:spPr/>
        <p:txBody>
          <a:bodyPr/>
          <a:lstStyle/>
          <a:p>
            <a:fld id="{843A8421-0890-4771-AB59-E381227E90FF}" type="slidenum">
              <a:rPr lang="id-ID" smtClean="0"/>
              <a:t>33</a:t>
            </a:fld>
            <a:endParaRPr lang="id-ID"/>
          </a:p>
        </p:txBody>
      </p:sp>
      <p:pic>
        <p:nvPicPr>
          <p:cNvPr id="5" name="Picture 4">
            <a:extLst>
              <a:ext uri="{FF2B5EF4-FFF2-40B4-BE49-F238E27FC236}">
                <a16:creationId xmlns:a16="http://schemas.microsoft.com/office/drawing/2014/main" id="{BF609A08-0230-4181-84EC-5DA36FBE5574}"/>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823612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3877"/>
            <a:ext cx="3494362" cy="4930246"/>
          </a:xfrm>
        </p:spPr>
        <p:txBody>
          <a:bodyPr>
            <a:normAutofit/>
          </a:bodyPr>
          <a:lstStyle/>
          <a:p>
            <a:pPr algn="r"/>
            <a:r>
              <a:rPr lang="id-ID" b="1" dirty="0">
                <a:solidFill>
                  <a:srgbClr val="FFFF00"/>
                </a:solidFill>
              </a:rPr>
              <a:t>Survey Sosial Ekonomi Nasional (Susenas)</a:t>
            </a:r>
            <a:endParaRPr lang="en-US" b="1" dirty="0">
              <a:solidFill>
                <a:srgbClr val="FFFF00"/>
              </a:solidFill>
            </a:endParaRPr>
          </a:p>
        </p:txBody>
      </p:sp>
      <p:sp>
        <p:nvSpPr>
          <p:cNvPr id="3" name="Content Placeholder 2"/>
          <p:cNvSpPr>
            <a:spLocks noGrp="1"/>
          </p:cNvSpPr>
          <p:nvPr>
            <p:ph idx="1"/>
          </p:nvPr>
        </p:nvSpPr>
        <p:spPr>
          <a:xfrm>
            <a:off x="4976031" y="963877"/>
            <a:ext cx="6377769" cy="4930246"/>
          </a:xfrm>
        </p:spPr>
        <p:txBody>
          <a:bodyPr anchor="ctr">
            <a:normAutofit fontScale="92500" lnSpcReduction="10000"/>
          </a:bodyPr>
          <a:lstStyle/>
          <a:p>
            <a:r>
              <a:rPr lang="en-US" sz="2400" b="1" noProof="1"/>
              <a:t>Dimulai tahun 1963 dan dilakukan setiap tahun</a:t>
            </a:r>
          </a:p>
          <a:p>
            <a:r>
              <a:rPr lang="en-US" sz="2400" b="1" noProof="1"/>
              <a:t>Survei Sosial Ekonomi Nasional (Susenas): survei berbasis rumah tangga yang mengumpulkan informasi-informasi mengenai karakteristik sosial ekonomi seperti: </a:t>
            </a:r>
          </a:p>
          <a:p>
            <a:pPr lvl="1"/>
            <a:r>
              <a:rPr lang="en-US" b="1" noProof="1"/>
              <a:t>pendidikan</a:t>
            </a:r>
          </a:p>
          <a:p>
            <a:pPr lvl="1"/>
            <a:r>
              <a:rPr lang="en-US" b="1" noProof="1"/>
              <a:t>kesehatan</a:t>
            </a:r>
          </a:p>
          <a:p>
            <a:pPr lvl="1"/>
            <a:r>
              <a:rPr lang="en-US" b="1" noProof="1"/>
              <a:t>keluarga berencana</a:t>
            </a:r>
          </a:p>
          <a:p>
            <a:pPr lvl="1"/>
            <a:r>
              <a:rPr lang="en-US" b="1" noProof="1"/>
              <a:t>keterangan bepergian </a:t>
            </a:r>
          </a:p>
          <a:p>
            <a:pPr lvl="1"/>
            <a:r>
              <a:rPr lang="en-US" b="1" noProof="1"/>
              <a:t>Kriminalitas</a:t>
            </a:r>
          </a:p>
          <a:p>
            <a:pPr lvl="1"/>
            <a:r>
              <a:rPr lang="en-US" b="1" noProof="1"/>
              <a:t>perumahan </a:t>
            </a:r>
          </a:p>
          <a:p>
            <a:pPr lvl="1"/>
            <a:r>
              <a:rPr lang="en-US" b="1" noProof="1"/>
              <a:t>perlindungan sosial</a:t>
            </a:r>
          </a:p>
        </p:txBody>
      </p:sp>
      <p:sp>
        <p:nvSpPr>
          <p:cNvPr id="4" name="Slide Number Placeholder 3">
            <a:extLst>
              <a:ext uri="{FF2B5EF4-FFF2-40B4-BE49-F238E27FC236}">
                <a16:creationId xmlns:a16="http://schemas.microsoft.com/office/drawing/2014/main" id="{24F1CE4B-663E-471F-BEC7-1C18B070BE51}"/>
              </a:ext>
            </a:extLst>
          </p:cNvPr>
          <p:cNvSpPr>
            <a:spLocks noGrp="1"/>
          </p:cNvSpPr>
          <p:nvPr>
            <p:ph type="sldNum" sz="quarter" idx="12"/>
          </p:nvPr>
        </p:nvSpPr>
        <p:spPr/>
        <p:txBody>
          <a:bodyPr/>
          <a:lstStyle/>
          <a:p>
            <a:fld id="{843A8421-0890-4771-AB59-E381227E90FF}" type="slidenum">
              <a:rPr lang="id-ID" smtClean="0"/>
              <a:t>34</a:t>
            </a:fld>
            <a:endParaRPr lang="id-ID"/>
          </a:p>
        </p:txBody>
      </p:sp>
      <p:pic>
        <p:nvPicPr>
          <p:cNvPr id="5" name="Picture 4">
            <a:extLst>
              <a:ext uri="{FF2B5EF4-FFF2-40B4-BE49-F238E27FC236}">
                <a16:creationId xmlns:a16="http://schemas.microsoft.com/office/drawing/2014/main" id="{E0FFFCB7-833A-4CDC-B8B9-CB7E1696A8F0}"/>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263095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029" y="1012004"/>
            <a:ext cx="3416158" cy="4795408"/>
          </a:xfrm>
        </p:spPr>
        <p:txBody>
          <a:bodyPr>
            <a:normAutofit/>
          </a:bodyPr>
          <a:lstStyle/>
          <a:p>
            <a:r>
              <a:rPr lang="id-ID" b="1" dirty="0">
                <a:solidFill>
                  <a:srgbClr val="FFFF00"/>
                </a:solidFill>
              </a:rPr>
              <a:t>Sistem Neraca Sosial Ekonomi (SNSE)</a:t>
            </a:r>
            <a:endParaRPr lang="en-US" b="1" dirty="0">
              <a:solidFill>
                <a:srgbClr val="FFFF00"/>
              </a:solidFill>
            </a:endParaRPr>
          </a:p>
        </p:txBody>
      </p:sp>
      <p:graphicFrame>
        <p:nvGraphicFramePr>
          <p:cNvPr id="5" name="Content Placeholder 2">
            <a:extLst>
              <a:ext uri="{FF2B5EF4-FFF2-40B4-BE49-F238E27FC236}">
                <a16:creationId xmlns:a16="http://schemas.microsoft.com/office/drawing/2014/main" id="{9D80422D-3C86-4431-923F-032B1DB6BDFB}"/>
              </a:ext>
            </a:extLst>
          </p:cNvPr>
          <p:cNvGraphicFramePr>
            <a:graphicFrameLocks noGrp="1"/>
          </p:cNvGraphicFramePr>
          <p:nvPr>
            <p:ph idx="1"/>
            <p:extLst>
              <p:ext uri="{D42A27DB-BD31-4B8C-83A1-F6EECF244321}">
                <p14:modId xmlns:p14="http://schemas.microsoft.com/office/powerpoint/2010/main" val="406947471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F40F6C3E-4862-4AAE-85D1-D78DC09A9B3A}"/>
              </a:ext>
            </a:extLst>
          </p:cNvPr>
          <p:cNvSpPr>
            <a:spLocks noGrp="1"/>
          </p:cNvSpPr>
          <p:nvPr>
            <p:ph type="sldNum" sz="quarter" idx="12"/>
          </p:nvPr>
        </p:nvSpPr>
        <p:spPr/>
        <p:txBody>
          <a:bodyPr/>
          <a:lstStyle/>
          <a:p>
            <a:fld id="{843A8421-0890-4771-AB59-E381227E90FF}" type="slidenum">
              <a:rPr lang="id-ID" smtClean="0"/>
              <a:t>35</a:t>
            </a:fld>
            <a:endParaRPr lang="id-ID"/>
          </a:p>
        </p:txBody>
      </p:sp>
      <p:pic>
        <p:nvPicPr>
          <p:cNvPr id="4" name="Picture 3">
            <a:extLst>
              <a:ext uri="{FF2B5EF4-FFF2-40B4-BE49-F238E27FC236}">
                <a16:creationId xmlns:a16="http://schemas.microsoft.com/office/drawing/2014/main" id="{44FE3AE4-E4D0-452B-85BC-DABF4F38ABD0}"/>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0707971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id-ID" sz="2800" b="1" dirty="0">
                <a:solidFill>
                  <a:srgbClr val="FFFF00"/>
                </a:solidFill>
              </a:rPr>
              <a:t>Persentase Jumlah Penduduk Menurut </a:t>
            </a:r>
            <a:br>
              <a:rPr lang="id-ID" sz="2800" b="1" dirty="0">
                <a:solidFill>
                  <a:srgbClr val="FFFF00"/>
                </a:solidFill>
              </a:rPr>
            </a:br>
            <a:r>
              <a:rPr lang="id-ID" sz="2800" b="1" dirty="0">
                <a:solidFill>
                  <a:srgbClr val="FFFF00"/>
                </a:solidFill>
              </a:rPr>
              <a:t>Golongan Rumah Tangga Tahun 1975-2005 </a:t>
            </a:r>
            <a:br>
              <a:rPr lang="en-US" sz="2800" b="1">
                <a:solidFill>
                  <a:srgbClr val="FFFF00"/>
                </a:solidFill>
              </a:rPr>
            </a:br>
            <a:r>
              <a:rPr lang="id-ID" sz="2800" b="1">
                <a:solidFill>
                  <a:srgbClr val="FFFF00"/>
                </a:solidFill>
              </a:rPr>
              <a:t>(</a:t>
            </a:r>
            <a:r>
              <a:rPr lang="id-ID" sz="2800" b="1" dirty="0">
                <a:solidFill>
                  <a:srgbClr val="FFFF00"/>
                </a:solidFill>
              </a:rPr>
              <a:t>SNSE, BPS, 2005)</a:t>
            </a:r>
            <a:br>
              <a:rPr lang="id-ID" sz="2800" b="1" dirty="0">
                <a:solidFill>
                  <a:srgbClr val="FFFF00"/>
                </a:solidFill>
              </a:rPr>
            </a:br>
            <a:endParaRPr lang="id-ID" sz="2800" b="1" dirty="0">
              <a:solidFill>
                <a:srgbClr val="FFFF00"/>
              </a:solidFill>
            </a:endParaRPr>
          </a:p>
        </p:txBody>
      </p:sp>
      <p:graphicFrame>
        <p:nvGraphicFramePr>
          <p:cNvPr id="4" name="Content Placeholder 3"/>
          <p:cNvGraphicFramePr>
            <a:graphicFrameLocks noGrp="1"/>
          </p:cNvGraphicFramePr>
          <p:nvPr>
            <p:ph idx="1"/>
          </p:nvPr>
        </p:nvGraphicFramePr>
        <p:xfrm>
          <a:off x="270457" y="1793367"/>
          <a:ext cx="11719774" cy="5090160"/>
        </p:xfrm>
        <a:graphic>
          <a:graphicData uri="http://schemas.openxmlformats.org/drawingml/2006/table">
            <a:tbl>
              <a:tblPr firstRow="1" bandRow="1">
                <a:tableStyleId>{5C22544A-7EE6-4342-B048-85BDC9FD1C3A}</a:tableStyleId>
              </a:tblPr>
              <a:tblGrid>
                <a:gridCol w="463639">
                  <a:extLst>
                    <a:ext uri="{9D8B030D-6E8A-4147-A177-3AD203B41FA5}">
                      <a16:colId xmlns:a16="http://schemas.microsoft.com/office/drawing/2014/main" val="20000"/>
                    </a:ext>
                  </a:extLst>
                </a:gridCol>
                <a:gridCol w="5679583">
                  <a:extLst>
                    <a:ext uri="{9D8B030D-6E8A-4147-A177-3AD203B41FA5}">
                      <a16:colId xmlns:a16="http://schemas.microsoft.com/office/drawing/2014/main" val="20001"/>
                    </a:ext>
                  </a:extLst>
                </a:gridCol>
                <a:gridCol w="731878">
                  <a:extLst>
                    <a:ext uri="{9D8B030D-6E8A-4147-A177-3AD203B41FA5}">
                      <a16:colId xmlns:a16="http://schemas.microsoft.com/office/drawing/2014/main" val="20002"/>
                    </a:ext>
                  </a:extLst>
                </a:gridCol>
                <a:gridCol w="913868">
                  <a:extLst>
                    <a:ext uri="{9D8B030D-6E8A-4147-A177-3AD203B41FA5}">
                      <a16:colId xmlns:a16="http://schemas.microsoft.com/office/drawing/2014/main" val="20003"/>
                    </a:ext>
                  </a:extLst>
                </a:gridCol>
                <a:gridCol w="759214">
                  <a:extLst>
                    <a:ext uri="{9D8B030D-6E8A-4147-A177-3AD203B41FA5}">
                      <a16:colId xmlns:a16="http://schemas.microsoft.com/office/drawing/2014/main" val="20004"/>
                    </a:ext>
                  </a:extLst>
                </a:gridCol>
                <a:gridCol w="941987">
                  <a:extLst>
                    <a:ext uri="{9D8B030D-6E8A-4147-A177-3AD203B41FA5}">
                      <a16:colId xmlns:a16="http://schemas.microsoft.com/office/drawing/2014/main" val="20005"/>
                    </a:ext>
                  </a:extLst>
                </a:gridCol>
                <a:gridCol w="759215">
                  <a:extLst>
                    <a:ext uri="{9D8B030D-6E8A-4147-A177-3AD203B41FA5}">
                      <a16:colId xmlns:a16="http://schemas.microsoft.com/office/drawing/2014/main" val="20006"/>
                    </a:ext>
                  </a:extLst>
                </a:gridCol>
                <a:gridCol w="717035">
                  <a:extLst>
                    <a:ext uri="{9D8B030D-6E8A-4147-A177-3AD203B41FA5}">
                      <a16:colId xmlns:a16="http://schemas.microsoft.com/office/drawing/2014/main" val="20007"/>
                    </a:ext>
                  </a:extLst>
                </a:gridCol>
                <a:gridCol w="753355">
                  <a:extLst>
                    <a:ext uri="{9D8B030D-6E8A-4147-A177-3AD203B41FA5}">
                      <a16:colId xmlns:a16="http://schemas.microsoft.com/office/drawing/2014/main" val="20008"/>
                    </a:ext>
                  </a:extLst>
                </a:gridCol>
              </a:tblGrid>
              <a:tr h="511951">
                <a:tc>
                  <a:txBody>
                    <a:bodyPr/>
                    <a:lstStyle/>
                    <a:p>
                      <a:pPr algn="ctr"/>
                      <a:r>
                        <a:rPr lang="id-ID" b="0" dirty="0"/>
                        <a:t>No</a:t>
                      </a:r>
                      <a:endParaRPr lang="en-US" b="0" dirty="0"/>
                    </a:p>
                  </a:txBody>
                  <a:tcPr/>
                </a:tc>
                <a:tc>
                  <a:txBody>
                    <a:bodyPr/>
                    <a:lstStyle/>
                    <a:p>
                      <a:pPr algn="ctr"/>
                      <a:r>
                        <a:rPr lang="id-ID" b="0" dirty="0"/>
                        <a:t>Golongan rumah tangga</a:t>
                      </a:r>
                      <a:endParaRPr lang="en-US" b="0" dirty="0"/>
                    </a:p>
                  </a:txBody>
                  <a:tcPr/>
                </a:tc>
                <a:tc>
                  <a:txBody>
                    <a:bodyPr/>
                    <a:lstStyle/>
                    <a:p>
                      <a:pPr algn="ctr"/>
                      <a:r>
                        <a:rPr lang="id-ID" b="0" dirty="0"/>
                        <a:t>1975</a:t>
                      </a:r>
                      <a:endParaRPr lang="en-US" b="0" dirty="0"/>
                    </a:p>
                  </a:txBody>
                  <a:tcPr/>
                </a:tc>
                <a:tc>
                  <a:txBody>
                    <a:bodyPr/>
                    <a:lstStyle/>
                    <a:p>
                      <a:pPr algn="ctr"/>
                      <a:r>
                        <a:rPr lang="id-ID" b="0" dirty="0"/>
                        <a:t>1980</a:t>
                      </a:r>
                      <a:endParaRPr lang="en-US" b="0" dirty="0"/>
                    </a:p>
                  </a:txBody>
                  <a:tcPr/>
                </a:tc>
                <a:tc>
                  <a:txBody>
                    <a:bodyPr/>
                    <a:lstStyle/>
                    <a:p>
                      <a:pPr algn="ctr"/>
                      <a:r>
                        <a:rPr lang="id-ID" b="0" dirty="0"/>
                        <a:t>1985</a:t>
                      </a:r>
                      <a:endParaRPr lang="en-US" b="0" dirty="0"/>
                    </a:p>
                  </a:txBody>
                  <a:tcPr/>
                </a:tc>
                <a:tc>
                  <a:txBody>
                    <a:bodyPr/>
                    <a:lstStyle/>
                    <a:p>
                      <a:pPr algn="ctr"/>
                      <a:r>
                        <a:rPr lang="id-ID" b="0" dirty="0"/>
                        <a:t>1990</a:t>
                      </a:r>
                      <a:endParaRPr lang="en-US" b="0" dirty="0"/>
                    </a:p>
                  </a:txBody>
                  <a:tcPr/>
                </a:tc>
                <a:tc>
                  <a:txBody>
                    <a:bodyPr/>
                    <a:lstStyle/>
                    <a:p>
                      <a:pPr algn="ctr"/>
                      <a:r>
                        <a:rPr lang="id-ID" b="0" dirty="0"/>
                        <a:t>1995</a:t>
                      </a:r>
                      <a:endParaRPr lang="en-US" b="0" dirty="0"/>
                    </a:p>
                  </a:txBody>
                  <a:tcPr/>
                </a:tc>
                <a:tc>
                  <a:txBody>
                    <a:bodyPr/>
                    <a:lstStyle/>
                    <a:p>
                      <a:pPr algn="ctr"/>
                      <a:r>
                        <a:rPr lang="id-ID" b="0" dirty="0"/>
                        <a:t>2000</a:t>
                      </a:r>
                      <a:endParaRPr lang="en-US" b="0" dirty="0"/>
                    </a:p>
                  </a:txBody>
                  <a:tcPr/>
                </a:tc>
                <a:tc>
                  <a:txBody>
                    <a:bodyPr/>
                    <a:lstStyle/>
                    <a:p>
                      <a:pPr algn="ctr"/>
                      <a:r>
                        <a:rPr lang="id-ID" b="0" dirty="0"/>
                        <a:t>2005</a:t>
                      </a:r>
                      <a:endParaRPr lang="en-US" b="0" dirty="0"/>
                    </a:p>
                  </a:txBody>
                  <a:tcPr/>
                </a:tc>
                <a:extLst>
                  <a:ext uri="{0D108BD9-81ED-4DB2-BD59-A6C34878D82A}">
                    <a16:rowId xmlns:a16="http://schemas.microsoft.com/office/drawing/2014/main" val="10000"/>
                  </a:ext>
                </a:extLst>
              </a:tr>
              <a:tr h="370840">
                <a:tc>
                  <a:txBody>
                    <a:bodyPr/>
                    <a:lstStyle/>
                    <a:p>
                      <a:r>
                        <a:rPr lang="id-ID" sz="1700" dirty="0"/>
                        <a:t>1</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buruh tani</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11,67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10,43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7,01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8,73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10,68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15,18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13,46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1"/>
                  </a:ext>
                </a:extLst>
              </a:tr>
              <a:tr h="370840">
                <a:tc>
                  <a:txBody>
                    <a:bodyPr/>
                    <a:lstStyle/>
                    <a:p>
                      <a:r>
                        <a:rPr lang="id-ID" sz="1700" dirty="0"/>
                        <a:t>2</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petani gurem (lahan</a:t>
                      </a:r>
                      <a:r>
                        <a:rPr lang="id-ID" sz="1700" baseline="0" noProof="0" dirty="0">
                          <a:effectLst/>
                          <a:latin typeface="Book Antiqua" panose="02040602050305030304" pitchFamily="18" charset="0"/>
                          <a:ea typeface="Calibri" panose="020F0502020204030204" pitchFamily="34" charset="0"/>
                          <a:cs typeface="Arial" panose="020B0604020202020204" pitchFamily="34" charset="0"/>
                        </a:rPr>
                        <a:t> </a:t>
                      </a:r>
                      <a:r>
                        <a:rPr lang="id-ID" sz="1700" noProof="0" dirty="0">
                          <a:effectLst/>
                          <a:latin typeface="Book Antiqua" panose="02040602050305030304" pitchFamily="18" charset="0"/>
                          <a:ea typeface="Calibri" panose="020F0502020204030204" pitchFamily="34" charset="0"/>
                          <a:cs typeface="Arial" panose="020B0604020202020204" pitchFamily="34" charset="0"/>
                        </a:rPr>
                        <a:t>pertanian</a:t>
                      </a:r>
                      <a:r>
                        <a:rPr lang="id-ID" sz="1700" baseline="0" noProof="0" dirty="0">
                          <a:effectLst/>
                          <a:latin typeface="Book Antiqua" panose="02040602050305030304" pitchFamily="18" charset="0"/>
                          <a:ea typeface="Calibri" panose="020F0502020204030204" pitchFamily="34" charset="0"/>
                          <a:cs typeface="Arial" panose="020B0604020202020204" pitchFamily="34" charset="0"/>
                        </a:rPr>
                        <a:t> &lt; </a:t>
                      </a:r>
                      <a:r>
                        <a:rPr lang="id-ID" sz="1700" noProof="0" dirty="0">
                          <a:effectLst/>
                          <a:latin typeface="Book Antiqua" panose="02040602050305030304" pitchFamily="18" charset="0"/>
                          <a:ea typeface="Calibri" panose="020F0502020204030204" pitchFamily="34" charset="0"/>
                          <a:cs typeface="Book Antiqua" panose="02040602050305030304" pitchFamily="18" charset="0"/>
                        </a:rPr>
                        <a:t>0,5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22,20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21,06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23,83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27,64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16,94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18,93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solidFill>
                            <a:schemeClr val="tx1"/>
                          </a:solidFill>
                          <a:effectLst/>
                          <a:latin typeface="Book Antiqua" panose="02040602050305030304" pitchFamily="18" charset="0"/>
                          <a:ea typeface="Calibri" panose="020F0502020204030204" pitchFamily="34" charset="0"/>
                          <a:cs typeface="Arial" panose="020B0604020202020204" pitchFamily="34" charset="0"/>
                        </a:rPr>
                        <a:t>17,70</a:t>
                      </a:r>
                      <a:endPar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2"/>
                  </a:ext>
                </a:extLst>
              </a:tr>
              <a:tr h="370840">
                <a:tc>
                  <a:txBody>
                    <a:bodyPr/>
                    <a:lstStyle/>
                    <a:p>
                      <a:r>
                        <a:rPr lang="id-ID" sz="1700" dirty="0"/>
                        <a:t>3</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0,501-1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11,98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10,50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7,98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6,23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7,08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6,39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6,62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3"/>
                  </a:ext>
                </a:extLst>
              </a:tr>
              <a:tr h="370840">
                <a:tc>
                  <a:txBody>
                    <a:bodyPr/>
                    <a:lstStyle/>
                    <a:p>
                      <a:r>
                        <a:rPr lang="id-ID" sz="1700" dirty="0"/>
                        <a:t>4</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&gt; 1 ha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13,73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15,00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9,69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6,45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5,49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4,84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4,61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4"/>
                  </a:ext>
                </a:extLst>
              </a:tr>
              <a:tr h="370840">
                <a:tc>
                  <a:txBody>
                    <a:bodyPr/>
                    <a:lstStyle/>
                    <a:p>
                      <a:r>
                        <a:rPr lang="id-ID" sz="1700" dirty="0"/>
                        <a:t>5</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14,72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14,93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13,35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9,01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14,74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14,59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15,77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5"/>
                  </a:ext>
                </a:extLst>
              </a:tr>
              <a:tr h="370840">
                <a:tc>
                  <a:txBody>
                    <a:bodyPr/>
                    <a:lstStyle/>
                    <a:p>
                      <a:r>
                        <a:rPr lang="id-ID" sz="1700" dirty="0"/>
                        <a:t>6</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Bukan angkatan kerja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2,97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3,75</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5,12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1,56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4,67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5,13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4,76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6"/>
                  </a:ext>
                </a:extLst>
              </a:tr>
              <a:tr h="370840">
                <a:tc>
                  <a:txBody>
                    <a:bodyPr/>
                    <a:lstStyle/>
                    <a:p>
                      <a:r>
                        <a:rPr lang="id-ID" sz="1700" dirty="0"/>
                        <a:t>7</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desa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5,95</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3,89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8,17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13,18</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7,84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6,46</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6,89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7"/>
                  </a:ext>
                </a:extLst>
              </a:tr>
              <a:tr h="370840">
                <a:tc>
                  <a:txBody>
                    <a:bodyPr/>
                    <a:lstStyle/>
                    <a:p>
                      <a:r>
                        <a:rPr lang="id-ID" sz="1700" dirty="0"/>
                        <a:t>8</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9,23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11,79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12,61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12,63</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17,37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a:effectLst/>
                          <a:latin typeface="Book Antiqua" panose="02040602050305030304" pitchFamily="18" charset="0"/>
                          <a:ea typeface="Calibri" panose="020F0502020204030204" pitchFamily="34" charset="0"/>
                          <a:cs typeface="Arial" panose="020B0604020202020204" pitchFamily="34" charset="0"/>
                        </a:rPr>
                        <a:t>14,82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15,99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8"/>
                  </a:ext>
                </a:extLst>
              </a:tr>
              <a:tr h="370840">
                <a:tc>
                  <a:txBody>
                    <a:bodyPr/>
                    <a:lstStyle/>
                    <a:p>
                      <a:r>
                        <a:rPr lang="id-ID" sz="1700" dirty="0"/>
                        <a:t>9</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Bukan angkatan kerja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1,45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3,14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3,84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2,61</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5,24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5,14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5,37</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09"/>
                  </a:ext>
                </a:extLst>
              </a:tr>
              <a:tr h="370840">
                <a:tc>
                  <a:txBody>
                    <a:bodyPr/>
                    <a:lstStyle/>
                    <a:p>
                      <a:r>
                        <a:rPr lang="id-ID" sz="1700" dirty="0"/>
                        <a:t>10</a:t>
                      </a:r>
                      <a:endParaRPr lang="en-US" sz="1700" dirty="0"/>
                    </a:p>
                  </a:txBody>
                  <a:tcPr/>
                </a:tc>
                <a:tc>
                  <a:txBody>
                    <a:bodyPr/>
                    <a:lstStyle/>
                    <a:p>
                      <a:pPr marL="114300" indent="-148590">
                        <a:lnSpc>
                          <a:spcPts val="1200"/>
                        </a:lnSpc>
                        <a:spcBef>
                          <a:spcPts val="600"/>
                        </a:spcBef>
                        <a:spcAft>
                          <a:spcPts val="600"/>
                        </a:spcAft>
                        <a:tabLst>
                          <a:tab pos="-807720" algn="l"/>
                          <a:tab pos="-457200" algn="l"/>
                          <a:tab pos="342900" algn="l"/>
                          <a:tab pos="457200" algn="l"/>
                          <a:tab pos="914400" algn="l"/>
                          <a:tab pos="1371600" algn="l"/>
                          <a:tab pos="1828800" algn="l"/>
                        </a:tabLst>
                      </a:pPr>
                      <a:r>
                        <a:rPr lang="id-ID" sz="17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kota</a:t>
                      </a:r>
                      <a:endParaRPr lang="id-ID" sz="17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6,10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5,52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a:effectLst/>
                          <a:latin typeface="Book Antiqua" panose="02040602050305030304" pitchFamily="18" charset="0"/>
                          <a:ea typeface="Calibri" panose="020F0502020204030204" pitchFamily="34" charset="0"/>
                          <a:cs typeface="Arial" panose="020B0604020202020204" pitchFamily="34" charset="0"/>
                        </a:rPr>
                        <a:t>8,41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11,96</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tabLst>
                          <a:tab pos="-807720" algn="l"/>
                          <a:tab pos="-457200" algn="l"/>
                          <a:tab pos="342900" algn="l"/>
                          <a:tab pos="457200" algn="l"/>
                        </a:tabLst>
                      </a:pPr>
                      <a:r>
                        <a:rPr lang="en-US" sz="1700" dirty="0">
                          <a:effectLst/>
                          <a:latin typeface="Book Antiqua" panose="02040602050305030304" pitchFamily="18" charset="0"/>
                          <a:ea typeface="Calibri" panose="020F0502020204030204" pitchFamily="34" charset="0"/>
                          <a:cs typeface="Arial" panose="020B0604020202020204" pitchFamily="34" charset="0"/>
                        </a:rPr>
                        <a:t>9,59</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8,52</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tc>
                  <a:txBody>
                    <a:bodyPr/>
                    <a:lstStyle/>
                    <a:p>
                      <a:pPr algn="r">
                        <a:lnSpc>
                          <a:spcPts val="1200"/>
                        </a:lnSpc>
                        <a:spcBef>
                          <a:spcPts val="600"/>
                        </a:spcBef>
                        <a:spcAft>
                          <a:spcPts val="600"/>
                        </a:spcAft>
                      </a:pPr>
                      <a:r>
                        <a:rPr lang="en-US" sz="1700" dirty="0">
                          <a:effectLst/>
                          <a:latin typeface="Book Antiqua" panose="02040602050305030304" pitchFamily="18" charset="0"/>
                          <a:ea typeface="Calibri" panose="020F0502020204030204" pitchFamily="34" charset="0"/>
                          <a:cs typeface="Arial" panose="020B0604020202020204" pitchFamily="34" charset="0"/>
                        </a:rPr>
                        <a:t>8,84</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tc>
                <a:extLst>
                  <a:ext uri="{0D108BD9-81ED-4DB2-BD59-A6C34878D82A}">
                    <a16:rowId xmlns:a16="http://schemas.microsoft.com/office/drawing/2014/main" val="10010"/>
                  </a:ext>
                </a:extLst>
              </a:tr>
              <a:tr h="370840">
                <a:tc>
                  <a:txBody>
                    <a:bodyPr/>
                    <a:lstStyle/>
                    <a:p>
                      <a:endParaRPr lang="en-US" dirty="0"/>
                    </a:p>
                  </a:txBody>
                  <a:tcPr/>
                </a:tc>
                <a:tc>
                  <a:txBody>
                    <a:bodyPr/>
                    <a:lstStyle/>
                    <a:p>
                      <a:endParaRPr lang="id-ID" sz="1800" noProof="0" dirty="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10011"/>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12"/>
                  </a:ext>
                </a:extLst>
              </a:tr>
            </a:tbl>
          </a:graphicData>
        </a:graphic>
      </p:graphicFrame>
      <p:sp>
        <p:nvSpPr>
          <p:cNvPr id="3" name="Slide Number Placeholder 2">
            <a:extLst>
              <a:ext uri="{FF2B5EF4-FFF2-40B4-BE49-F238E27FC236}">
                <a16:creationId xmlns:a16="http://schemas.microsoft.com/office/drawing/2014/main" id="{419DAB3F-1FCC-426F-A3B4-9B69DDE5A8DA}"/>
              </a:ext>
            </a:extLst>
          </p:cNvPr>
          <p:cNvSpPr>
            <a:spLocks noGrp="1"/>
          </p:cNvSpPr>
          <p:nvPr>
            <p:ph type="sldNum" sz="quarter" idx="12"/>
          </p:nvPr>
        </p:nvSpPr>
        <p:spPr/>
        <p:txBody>
          <a:bodyPr/>
          <a:lstStyle/>
          <a:p>
            <a:fld id="{843A8421-0890-4771-AB59-E381227E90FF}" type="slidenum">
              <a:rPr lang="id-ID" smtClean="0"/>
              <a:t>36</a:t>
            </a:fld>
            <a:endParaRPr lang="id-ID"/>
          </a:p>
        </p:txBody>
      </p:sp>
      <p:pic>
        <p:nvPicPr>
          <p:cNvPr id="6" name="Picture 5">
            <a:extLst>
              <a:ext uri="{FF2B5EF4-FFF2-40B4-BE49-F238E27FC236}">
                <a16:creationId xmlns:a16="http://schemas.microsoft.com/office/drawing/2014/main" id="{80C54736-1FFB-4738-9317-258A8EAFBE02}"/>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2438122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sz="2800" b="1" dirty="0">
                <a:solidFill>
                  <a:srgbClr val="FFFF00"/>
                </a:solidFill>
              </a:rPr>
              <a:t>Pengeluaran Konsumsi Rumah Tangga Dirinci Menurut </a:t>
            </a:r>
            <a:br>
              <a:rPr lang="id-ID" sz="2800" b="1" dirty="0">
                <a:solidFill>
                  <a:srgbClr val="FFFF00"/>
                </a:solidFill>
              </a:rPr>
            </a:br>
            <a:r>
              <a:rPr lang="id-ID" sz="2800" b="1" dirty="0">
                <a:solidFill>
                  <a:srgbClr val="FFFF00"/>
                </a:solidFill>
              </a:rPr>
              <a:t>Golongan Rumah Tangga Indonesia, 2005 (SNSE, BPS, 2005 )</a:t>
            </a:r>
            <a:endParaRPr lang="en-US" sz="2800" b="1" dirty="0">
              <a:solidFill>
                <a:srgbClr val="FFFF00"/>
              </a:solidFill>
            </a:endParaRPr>
          </a:p>
        </p:txBody>
      </p:sp>
      <p:graphicFrame>
        <p:nvGraphicFramePr>
          <p:cNvPr id="4" name="Content Placeholder 3"/>
          <p:cNvGraphicFramePr>
            <a:graphicFrameLocks noGrp="1"/>
          </p:cNvGraphicFramePr>
          <p:nvPr>
            <p:ph idx="1"/>
          </p:nvPr>
        </p:nvGraphicFramePr>
        <p:xfrm>
          <a:off x="373487" y="1825625"/>
          <a:ext cx="11513713" cy="4993640"/>
        </p:xfrm>
        <a:graphic>
          <a:graphicData uri="http://schemas.openxmlformats.org/drawingml/2006/table">
            <a:tbl>
              <a:tblPr firstRow="1" bandRow="1">
                <a:tableStyleId>{5C22544A-7EE6-4342-B048-85BDC9FD1C3A}</a:tableStyleId>
              </a:tblPr>
              <a:tblGrid>
                <a:gridCol w="536801">
                  <a:extLst>
                    <a:ext uri="{9D8B030D-6E8A-4147-A177-3AD203B41FA5}">
                      <a16:colId xmlns:a16="http://schemas.microsoft.com/office/drawing/2014/main" val="20000"/>
                    </a:ext>
                  </a:extLst>
                </a:gridCol>
                <a:gridCol w="6095819">
                  <a:extLst>
                    <a:ext uri="{9D8B030D-6E8A-4147-A177-3AD203B41FA5}">
                      <a16:colId xmlns:a16="http://schemas.microsoft.com/office/drawing/2014/main" val="20001"/>
                    </a:ext>
                  </a:extLst>
                </a:gridCol>
                <a:gridCol w="1326524">
                  <a:extLst>
                    <a:ext uri="{9D8B030D-6E8A-4147-A177-3AD203B41FA5}">
                      <a16:colId xmlns:a16="http://schemas.microsoft.com/office/drawing/2014/main" val="20002"/>
                    </a:ext>
                  </a:extLst>
                </a:gridCol>
                <a:gridCol w="1854558">
                  <a:extLst>
                    <a:ext uri="{9D8B030D-6E8A-4147-A177-3AD203B41FA5}">
                      <a16:colId xmlns:a16="http://schemas.microsoft.com/office/drawing/2014/main" val="20003"/>
                    </a:ext>
                  </a:extLst>
                </a:gridCol>
                <a:gridCol w="1700011">
                  <a:extLst>
                    <a:ext uri="{9D8B030D-6E8A-4147-A177-3AD203B41FA5}">
                      <a16:colId xmlns:a16="http://schemas.microsoft.com/office/drawing/2014/main" val="20004"/>
                    </a:ext>
                  </a:extLst>
                </a:gridCol>
              </a:tblGrid>
              <a:tr h="370840">
                <a:tc>
                  <a:txBody>
                    <a:bodyPr/>
                    <a:lstStyle/>
                    <a:p>
                      <a:pPr algn="ctr"/>
                      <a:r>
                        <a:rPr lang="id-ID" dirty="0"/>
                        <a:t>No</a:t>
                      </a:r>
                      <a:endParaRPr lang="en-US" dirty="0"/>
                    </a:p>
                  </a:txBody>
                  <a:tcPr/>
                </a:tc>
                <a:tc>
                  <a:txBody>
                    <a:bodyPr/>
                    <a:lstStyle/>
                    <a:p>
                      <a:pPr algn="ctr"/>
                      <a:r>
                        <a:rPr lang="id-ID" dirty="0"/>
                        <a:t>Golongan</a:t>
                      </a:r>
                      <a:r>
                        <a:rPr lang="id-ID" baseline="0" dirty="0"/>
                        <a:t> Rumah Tangga</a:t>
                      </a:r>
                      <a:endParaRPr lang="en-US" dirty="0"/>
                    </a:p>
                  </a:txBody>
                  <a:tcPr/>
                </a:tc>
                <a:tc>
                  <a:txBody>
                    <a:bodyPr/>
                    <a:lstStyle/>
                    <a:p>
                      <a:pPr algn="ctr"/>
                      <a:r>
                        <a:rPr lang="id-ID" dirty="0"/>
                        <a:t>Jumlah</a:t>
                      </a:r>
                      <a:r>
                        <a:rPr lang="id-ID" baseline="0" dirty="0"/>
                        <a:t> Penduduk</a:t>
                      </a:r>
                    </a:p>
                    <a:p>
                      <a:pPr algn="ctr"/>
                      <a:endParaRPr lang="en-US" dirty="0"/>
                    </a:p>
                  </a:txBody>
                  <a:tcPr/>
                </a:tc>
                <a:tc>
                  <a:txBody>
                    <a:bodyPr/>
                    <a:lstStyle/>
                    <a:p>
                      <a:pPr algn="ctr"/>
                      <a:r>
                        <a:rPr lang="id-ID" dirty="0"/>
                        <a:t>Pengeluaran</a:t>
                      </a:r>
                      <a:r>
                        <a:rPr lang="id-ID" baseline="0" dirty="0"/>
                        <a:t> Konsumsi RT (Rp)</a:t>
                      </a:r>
                      <a:endParaRPr lang="en-US" dirty="0"/>
                    </a:p>
                  </a:txBody>
                  <a:tcPr/>
                </a:tc>
                <a:tc>
                  <a:txBody>
                    <a:bodyPr/>
                    <a:lstStyle/>
                    <a:p>
                      <a:pPr algn="ctr"/>
                      <a:r>
                        <a:rPr lang="id-ID" dirty="0"/>
                        <a:t>Konsumsi</a:t>
                      </a:r>
                      <a:r>
                        <a:rPr lang="id-ID" baseline="0" dirty="0"/>
                        <a:t> RT per Kapita (Rp)</a:t>
                      </a:r>
                      <a:endParaRPr lang="en-US" dirty="0"/>
                    </a:p>
                  </a:txBody>
                  <a:tcPr/>
                </a:tc>
                <a:extLst>
                  <a:ext uri="{0D108BD9-81ED-4DB2-BD59-A6C34878D82A}">
                    <a16:rowId xmlns:a16="http://schemas.microsoft.com/office/drawing/2014/main" val="10000"/>
                  </a:ext>
                </a:extLst>
              </a:tr>
              <a:tr h="370840">
                <a:tc>
                  <a:txBody>
                    <a:bodyPr/>
                    <a:lstStyle/>
                    <a:p>
                      <a:pPr algn="ctr"/>
                      <a:r>
                        <a:rPr lang="id-ID" sz="1800" dirty="0"/>
                        <a:t>1</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buruh tani</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29.453.137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120.971,46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4.107,25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1"/>
                  </a:ext>
                </a:extLst>
              </a:tr>
              <a:tr h="370840">
                <a:tc>
                  <a:txBody>
                    <a:bodyPr/>
                    <a:lstStyle/>
                    <a:p>
                      <a:pPr algn="ctr"/>
                      <a:r>
                        <a:rPr lang="id-ID" sz="1800" dirty="0"/>
                        <a:t>2</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petani gurem (lahan &lt; 0,5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38.729.997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178.211,91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4.601,39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2"/>
                  </a:ext>
                </a:extLst>
              </a:tr>
              <a:tr h="370840">
                <a:tc>
                  <a:txBody>
                    <a:bodyPr/>
                    <a:lstStyle/>
                    <a:p>
                      <a:pPr algn="ctr"/>
                      <a:r>
                        <a:rPr lang="id-ID" sz="1800" dirty="0"/>
                        <a:t>3</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a:t>
                      </a:r>
                      <a:r>
                        <a:rPr lang="id-ID" sz="1800" baseline="0" noProof="0" dirty="0">
                          <a:effectLst/>
                          <a:latin typeface="Book Antiqua" panose="02040602050305030304" pitchFamily="18" charset="0"/>
                          <a:ea typeface="Calibri" panose="020F0502020204030204" pitchFamily="34" charset="0"/>
                          <a:cs typeface="Arial" panose="020B0604020202020204" pitchFamily="34" charset="0"/>
                        </a:rPr>
                        <a:t> tangga pengusaha pertanian (lahan 0,501-1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14.489.130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99.722,85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6.882,60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3"/>
                  </a:ext>
                </a:extLst>
              </a:tr>
              <a:tr h="370840">
                <a:tc>
                  <a:txBody>
                    <a:bodyPr/>
                    <a:lstStyle/>
                    <a:p>
                      <a:pPr algn="ctr"/>
                      <a:r>
                        <a:rPr lang="id-ID" sz="1800" dirty="0"/>
                        <a:t>4</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pengusaha pertanian (lahan 1 ha)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10.093.637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93.580,69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9.271,26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4"/>
                  </a:ext>
                </a:extLst>
              </a:tr>
              <a:tr h="370840">
                <a:tc>
                  <a:txBody>
                    <a:bodyPr/>
                    <a:lstStyle/>
                    <a:p>
                      <a:pPr algn="ctr"/>
                      <a:r>
                        <a:rPr lang="id-ID" sz="1800" dirty="0"/>
                        <a:t>5</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rendah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34.525.413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267.961,02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7.761,27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5"/>
                  </a:ext>
                </a:extLst>
              </a:tr>
              <a:tr h="370840">
                <a:tc>
                  <a:txBody>
                    <a:bodyPr/>
                    <a:lstStyle/>
                    <a:p>
                      <a:pPr algn="ctr"/>
                      <a:r>
                        <a:rPr lang="id-ID" sz="1800" dirty="0"/>
                        <a:t>6</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Bukan angkatan kerja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10.408.762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87.765,95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8.431,93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6"/>
                  </a:ext>
                </a:extLst>
              </a:tr>
              <a:tr h="370840">
                <a:tc>
                  <a:txBody>
                    <a:bodyPr/>
                    <a:lstStyle/>
                    <a:p>
                      <a:pPr algn="ctr"/>
                      <a:r>
                        <a:rPr lang="id-ID" sz="1800" dirty="0"/>
                        <a:t>7</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desa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15.073.094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199.810,36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13.256,09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7"/>
                  </a:ext>
                </a:extLst>
              </a:tr>
              <a:tr h="370840">
                <a:tc>
                  <a:txBody>
                    <a:bodyPr/>
                    <a:lstStyle/>
                    <a:p>
                      <a:pPr algn="ctr"/>
                      <a:r>
                        <a:rPr lang="id-ID" sz="1800" dirty="0"/>
                        <a:t>8</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a:t>
                      </a:r>
                      <a:r>
                        <a:rPr lang="id-ID" sz="1800" baseline="0" noProof="0" dirty="0">
                          <a:effectLst/>
                          <a:latin typeface="Book Antiqua" panose="02040602050305030304" pitchFamily="18" charset="0"/>
                          <a:ea typeface="Calibri" panose="020F0502020204030204" pitchFamily="34" charset="0"/>
                          <a:cs typeface="Arial" panose="020B0604020202020204" pitchFamily="34" charset="0"/>
                        </a:rPr>
                        <a:t> rendah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35.006.413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343.911,04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9.824,23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8"/>
                  </a:ext>
                </a:extLst>
              </a:tr>
              <a:tr h="370840">
                <a:tc>
                  <a:txBody>
                    <a:bodyPr/>
                    <a:lstStyle/>
                    <a:p>
                      <a:pPr algn="ctr"/>
                      <a:r>
                        <a:rPr lang="id-ID" sz="1800" dirty="0"/>
                        <a:t>9</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Bukan angkatan kerja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11.745.549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115.875,31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9.865,47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09"/>
                  </a:ext>
                </a:extLst>
              </a:tr>
              <a:tr h="370840">
                <a:tc>
                  <a:txBody>
                    <a:bodyPr/>
                    <a:lstStyle/>
                    <a:p>
                      <a:pPr algn="ctr"/>
                      <a:r>
                        <a:rPr lang="id-ID" sz="1800" dirty="0"/>
                        <a:t>10</a:t>
                      </a:r>
                      <a:endParaRPr lang="en-US" sz="1800" dirty="0"/>
                    </a:p>
                  </a:txBody>
                  <a:tcP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Rumah tangga bukan pertanian golongan atas di kota</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19.343.868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361.730,35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18.700,00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10"/>
                  </a:ext>
                </a:extLst>
              </a:tr>
              <a:tr h="370840">
                <a:tc>
                  <a:txBody>
                    <a:bodyPr/>
                    <a:lstStyle/>
                    <a:p>
                      <a:pPr algn="r">
                        <a:lnSpc>
                          <a:spcPct val="107000"/>
                        </a:lnSpc>
                        <a:spcAft>
                          <a:spcPts val="800"/>
                        </a:spcAft>
                      </a:pPr>
                      <a:r>
                        <a:rPr lang="en-US" sz="1800" dirty="0">
                          <a:effectLst/>
                          <a:latin typeface="Book Antiqua" panose="02040602050305030304" pitchFamily="18" charset="0"/>
                          <a:ea typeface="Arial Unicode MS" panose="020B0604020202020204" pitchFamily="34" charset="-128"/>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nSpc>
                          <a:spcPct val="107000"/>
                        </a:lnSpc>
                        <a:spcAft>
                          <a:spcPts val="800"/>
                        </a:spcAft>
                      </a:pPr>
                      <a:r>
                        <a:rPr lang="id-ID" sz="1800" noProof="0" dirty="0">
                          <a:effectLst/>
                          <a:latin typeface="Book Antiqua" panose="02040602050305030304" pitchFamily="18" charset="0"/>
                          <a:ea typeface="Calibri" panose="020F0502020204030204" pitchFamily="34" charset="0"/>
                          <a:cs typeface="Arial" panose="020B0604020202020204" pitchFamily="34" charset="0"/>
                        </a:rPr>
                        <a:t>Jumlah</a:t>
                      </a:r>
                      <a:endParaRPr lang="id-ID" sz="18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r">
                        <a:lnSpc>
                          <a:spcPct val="107000"/>
                        </a:lnSpc>
                        <a:spcAft>
                          <a:spcPts val="800"/>
                        </a:spcAft>
                      </a:pPr>
                      <a:r>
                        <a:rPr lang="en-US" sz="1800">
                          <a:effectLst/>
                          <a:latin typeface="Book Antiqua" panose="02040602050305030304" pitchFamily="18" charset="0"/>
                          <a:ea typeface="Calibri" panose="020F0502020204030204" pitchFamily="34" charset="0"/>
                          <a:cs typeface="Arial" panose="020B0604020202020204" pitchFamily="34" charset="0"/>
                        </a:rPr>
                        <a:t>218.869.000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1.869.540,95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8.541,83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0011"/>
                  </a:ext>
                </a:extLst>
              </a:tr>
            </a:tbl>
          </a:graphicData>
        </a:graphic>
      </p:graphicFrame>
      <p:sp>
        <p:nvSpPr>
          <p:cNvPr id="3" name="Slide Number Placeholder 2">
            <a:extLst>
              <a:ext uri="{FF2B5EF4-FFF2-40B4-BE49-F238E27FC236}">
                <a16:creationId xmlns:a16="http://schemas.microsoft.com/office/drawing/2014/main" id="{C36EEC70-B08E-45A4-BC60-08CD741FC215}"/>
              </a:ext>
            </a:extLst>
          </p:cNvPr>
          <p:cNvSpPr>
            <a:spLocks noGrp="1"/>
          </p:cNvSpPr>
          <p:nvPr>
            <p:ph type="sldNum" sz="quarter" idx="12"/>
          </p:nvPr>
        </p:nvSpPr>
        <p:spPr/>
        <p:txBody>
          <a:bodyPr/>
          <a:lstStyle/>
          <a:p>
            <a:fld id="{843A8421-0890-4771-AB59-E381227E90FF}" type="slidenum">
              <a:rPr lang="id-ID" smtClean="0"/>
              <a:t>37</a:t>
            </a:fld>
            <a:endParaRPr lang="id-ID"/>
          </a:p>
        </p:txBody>
      </p:sp>
      <p:pic>
        <p:nvPicPr>
          <p:cNvPr id="6" name="Picture 5">
            <a:extLst>
              <a:ext uri="{FF2B5EF4-FFF2-40B4-BE49-F238E27FC236}">
                <a16:creationId xmlns:a16="http://schemas.microsoft.com/office/drawing/2014/main" id="{7872538D-A1A0-43F9-B8F3-1F3E5E67399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8248909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2840037"/>
          </a:xfrm>
        </p:spPr>
        <p:txBody>
          <a:bodyPr>
            <a:normAutofit fontScale="90000"/>
          </a:bodyPr>
          <a:lstStyle/>
          <a:p>
            <a:r>
              <a:rPr lang="id-ID" sz="5800" b="1" dirty="0">
                <a:solidFill>
                  <a:srgbClr val="FFFF00"/>
                </a:solidFill>
              </a:rPr>
              <a:t>Badan Koordinasi Keluarga Berencana (BKKBN): Keluarga Sejahtera</a:t>
            </a:r>
            <a:endParaRPr lang="en-US" sz="5800" b="1" dirty="0">
              <a:solidFill>
                <a:srgbClr val="FFFF00"/>
              </a:solidFill>
            </a:endParaRPr>
          </a:p>
        </p:txBody>
      </p:sp>
      <p:sp>
        <p:nvSpPr>
          <p:cNvPr id="3" name="Subtitle 2"/>
          <p:cNvSpPr>
            <a:spLocks noGrp="1"/>
          </p:cNvSpPr>
          <p:nvPr>
            <p:ph type="subTitle" idx="1"/>
          </p:nvPr>
        </p:nvSpPr>
        <p:spPr>
          <a:xfrm>
            <a:off x="1524000" y="4256436"/>
            <a:ext cx="9144000" cy="1600818"/>
          </a:xfrm>
        </p:spPr>
        <p:txBody>
          <a:bodyPr>
            <a:normAutofit/>
          </a:bodyPr>
          <a:lstStyle/>
          <a:p>
            <a:endParaRPr lang="en-US">
              <a:solidFill>
                <a:schemeClr val="accent1"/>
              </a:solidFill>
            </a:endParaRPr>
          </a:p>
        </p:txBody>
      </p:sp>
      <p:sp>
        <p:nvSpPr>
          <p:cNvPr id="4" name="Slide Number Placeholder 3">
            <a:extLst>
              <a:ext uri="{FF2B5EF4-FFF2-40B4-BE49-F238E27FC236}">
                <a16:creationId xmlns:a16="http://schemas.microsoft.com/office/drawing/2014/main" id="{8C298230-8364-4E6A-A564-B0279C607B4F}"/>
              </a:ext>
            </a:extLst>
          </p:cNvPr>
          <p:cNvSpPr>
            <a:spLocks noGrp="1"/>
          </p:cNvSpPr>
          <p:nvPr>
            <p:ph type="sldNum" sz="quarter" idx="12"/>
          </p:nvPr>
        </p:nvSpPr>
        <p:spPr/>
        <p:txBody>
          <a:bodyPr/>
          <a:lstStyle/>
          <a:p>
            <a:fld id="{843A8421-0890-4771-AB59-E381227E90FF}" type="slidenum">
              <a:rPr lang="id-ID" smtClean="0"/>
              <a:t>38</a:t>
            </a:fld>
            <a:endParaRPr lang="id-ID"/>
          </a:p>
        </p:txBody>
      </p:sp>
      <p:pic>
        <p:nvPicPr>
          <p:cNvPr id="5" name="Picture 4">
            <a:extLst>
              <a:ext uri="{FF2B5EF4-FFF2-40B4-BE49-F238E27FC236}">
                <a16:creationId xmlns:a16="http://schemas.microsoft.com/office/drawing/2014/main" id="{C38CB5AA-B063-4791-B74D-05C89966F148}"/>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552181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468" y="365126"/>
            <a:ext cx="9440332" cy="774562"/>
          </a:xfrm>
          <a:prstGeom prst="ellipse">
            <a:avLst/>
          </a:prstGeom>
        </p:spPr>
        <p:txBody>
          <a:bodyPr vert="horz" lIns="91440" tIns="45720" rIns="91440" bIns="45720" rtlCol="0">
            <a:normAutofit fontScale="90000"/>
          </a:bodyPr>
          <a:lstStyle/>
          <a:p>
            <a:pPr algn="ctr"/>
            <a:r>
              <a:rPr lang="en-US" b="1" kern="1200" dirty="0">
                <a:solidFill>
                  <a:srgbClr val="FFFF00"/>
                </a:solidFill>
                <a:latin typeface="+mj-lt"/>
                <a:ea typeface="+mj-ea"/>
                <a:cs typeface="+mj-cs"/>
              </a:rPr>
              <a:t>BKKBN</a:t>
            </a:r>
          </a:p>
        </p:txBody>
      </p:sp>
      <p:graphicFrame>
        <p:nvGraphicFramePr>
          <p:cNvPr id="10" name="Content Placeholder 2">
            <a:extLst>
              <a:ext uri="{FF2B5EF4-FFF2-40B4-BE49-F238E27FC236}">
                <a16:creationId xmlns:a16="http://schemas.microsoft.com/office/drawing/2014/main" id="{49252F14-A2BC-4D35-88A9-C982AF04EB31}"/>
              </a:ext>
            </a:extLst>
          </p:cNvPr>
          <p:cNvGraphicFramePr>
            <a:graphicFrameLocks noGrp="1"/>
          </p:cNvGraphicFramePr>
          <p:nvPr>
            <p:ph idx="1"/>
            <p:extLst>
              <p:ext uri="{D42A27DB-BD31-4B8C-83A1-F6EECF244321}">
                <p14:modId xmlns:p14="http://schemas.microsoft.com/office/powerpoint/2010/main" val="2578121413"/>
              </p:ext>
            </p:extLst>
          </p:nvPr>
        </p:nvGraphicFramePr>
        <p:xfrm>
          <a:off x="838200" y="1139688"/>
          <a:ext cx="10515600" cy="5037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6ACC5BE-0653-4893-852A-75F7B77D1394}"/>
              </a:ext>
            </a:extLst>
          </p:cNvPr>
          <p:cNvSpPr>
            <a:spLocks noGrp="1"/>
          </p:cNvSpPr>
          <p:nvPr>
            <p:ph type="sldNum" sz="quarter" idx="12"/>
          </p:nvPr>
        </p:nvSpPr>
        <p:spPr/>
        <p:txBody>
          <a:bodyPr/>
          <a:lstStyle/>
          <a:p>
            <a:fld id="{843A8421-0890-4771-AB59-E381227E90FF}" type="slidenum">
              <a:rPr lang="id-ID" smtClean="0"/>
              <a:t>39</a:t>
            </a:fld>
            <a:endParaRPr lang="id-ID"/>
          </a:p>
        </p:txBody>
      </p:sp>
      <p:pic>
        <p:nvPicPr>
          <p:cNvPr id="4" name="Picture 3">
            <a:extLst>
              <a:ext uri="{FF2B5EF4-FFF2-40B4-BE49-F238E27FC236}">
                <a16:creationId xmlns:a16="http://schemas.microsoft.com/office/drawing/2014/main" id="{2FF54B8D-0C1A-4350-A0D2-4817664379A7}"/>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10464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id-ID" b="1">
                <a:latin typeface="+mn-lt"/>
              </a:rPr>
            </a:br>
            <a:endParaRPr lang="id-ID" b="1"/>
          </a:p>
        </p:txBody>
      </p:sp>
      <p:graphicFrame>
        <p:nvGraphicFramePr>
          <p:cNvPr id="5" name="Content Placeholder 2">
            <a:extLst>
              <a:ext uri="{FF2B5EF4-FFF2-40B4-BE49-F238E27FC236}">
                <a16:creationId xmlns:a16="http://schemas.microsoft.com/office/drawing/2014/main" id="{0B1D8F65-6E49-4F3B-94FB-86724B64F883}"/>
              </a:ext>
            </a:extLst>
          </p:cNvPr>
          <p:cNvGraphicFramePr>
            <a:graphicFrameLocks noGrp="1"/>
          </p:cNvGraphicFramePr>
          <p:nvPr>
            <p:ph idx="1"/>
            <p:extLst>
              <p:ext uri="{D42A27DB-BD31-4B8C-83A1-F6EECF244321}">
                <p14:modId xmlns:p14="http://schemas.microsoft.com/office/powerpoint/2010/main" val="1452888363"/>
              </p:ext>
            </p:extLst>
          </p:nvPr>
        </p:nvGraphicFramePr>
        <p:xfrm>
          <a:off x="838200" y="661182"/>
          <a:ext cx="10515600" cy="5515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0C7317E5-D3F8-488A-ABDB-C1BEEAD67754}"/>
              </a:ext>
            </a:extLst>
          </p:cNvPr>
          <p:cNvSpPr>
            <a:spLocks noGrp="1"/>
          </p:cNvSpPr>
          <p:nvPr>
            <p:ph type="sldNum" sz="quarter" idx="12"/>
          </p:nvPr>
        </p:nvSpPr>
        <p:spPr/>
        <p:txBody>
          <a:bodyPr/>
          <a:lstStyle/>
          <a:p>
            <a:fld id="{843A8421-0890-4771-AB59-E381227E90FF}" type="slidenum">
              <a:rPr lang="id-ID" smtClean="0"/>
              <a:t>4</a:t>
            </a:fld>
            <a:endParaRPr lang="id-ID"/>
          </a:p>
        </p:txBody>
      </p:sp>
      <p:pic>
        <p:nvPicPr>
          <p:cNvPr id="4" name="Picture 3">
            <a:extLst>
              <a:ext uri="{FF2B5EF4-FFF2-40B4-BE49-F238E27FC236}">
                <a16:creationId xmlns:a16="http://schemas.microsoft.com/office/drawing/2014/main" id="{52778ED2-B30A-492C-99E1-9AA68454A857}"/>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6081638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55146"/>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05472"/>
              </p:ext>
            </p:extLst>
          </p:nvPr>
        </p:nvGraphicFramePr>
        <p:xfrm>
          <a:off x="838200" y="927847"/>
          <a:ext cx="10515600" cy="5379477"/>
        </p:xfrm>
        <a:graphic>
          <a:graphicData uri="http://schemas.openxmlformats.org/drawingml/2006/table">
            <a:tbl>
              <a:tblPr firstRow="1" bandRow="1">
                <a:tableStyleId>{5C22544A-7EE6-4342-B048-85BDC9FD1C3A}</a:tableStyleId>
              </a:tblPr>
              <a:tblGrid>
                <a:gridCol w="2389094">
                  <a:extLst>
                    <a:ext uri="{9D8B030D-6E8A-4147-A177-3AD203B41FA5}">
                      <a16:colId xmlns:a16="http://schemas.microsoft.com/office/drawing/2014/main" val="20000"/>
                    </a:ext>
                  </a:extLst>
                </a:gridCol>
                <a:gridCol w="2904565">
                  <a:extLst>
                    <a:ext uri="{9D8B030D-6E8A-4147-A177-3AD203B41FA5}">
                      <a16:colId xmlns:a16="http://schemas.microsoft.com/office/drawing/2014/main" val="20001"/>
                    </a:ext>
                  </a:extLst>
                </a:gridCol>
                <a:gridCol w="5221941">
                  <a:extLst>
                    <a:ext uri="{9D8B030D-6E8A-4147-A177-3AD203B41FA5}">
                      <a16:colId xmlns:a16="http://schemas.microsoft.com/office/drawing/2014/main" val="20002"/>
                    </a:ext>
                  </a:extLst>
                </a:gridCol>
              </a:tblGrid>
              <a:tr h="446606">
                <a:tc>
                  <a:txBody>
                    <a:bodyPr/>
                    <a:lstStyle/>
                    <a:p>
                      <a:pPr algn="ctr"/>
                      <a:r>
                        <a:rPr lang="id-ID" sz="1800" dirty="0"/>
                        <a:t>Tipe</a:t>
                      </a:r>
                      <a:r>
                        <a:rPr lang="id-ID" sz="1800" baseline="0" dirty="0"/>
                        <a:t> Keluarga</a:t>
                      </a:r>
                      <a:endParaRPr lang="en-US" sz="1800" dirty="0"/>
                    </a:p>
                  </a:txBody>
                  <a:tcPr/>
                </a:tc>
                <a:tc>
                  <a:txBody>
                    <a:bodyPr/>
                    <a:lstStyle/>
                    <a:p>
                      <a:pPr algn="ctr"/>
                      <a:r>
                        <a:rPr lang="id-ID" sz="1800" dirty="0"/>
                        <a:t>Definisi</a:t>
                      </a:r>
                      <a:endParaRPr lang="en-US" sz="1800" dirty="0"/>
                    </a:p>
                  </a:txBody>
                  <a:tcPr/>
                </a:tc>
                <a:tc>
                  <a:txBody>
                    <a:bodyPr/>
                    <a:lstStyle/>
                    <a:p>
                      <a:pPr algn="ctr"/>
                      <a:r>
                        <a:rPr lang="id-ID" sz="1800" dirty="0"/>
                        <a:t>Indikator</a:t>
                      </a:r>
                      <a:endParaRPr lang="en-US" sz="1800" dirty="0"/>
                    </a:p>
                  </a:txBody>
                  <a:tcPr/>
                </a:tc>
                <a:extLst>
                  <a:ext uri="{0D108BD9-81ED-4DB2-BD59-A6C34878D82A}">
                    <a16:rowId xmlns:a16="http://schemas.microsoft.com/office/drawing/2014/main" val="10000"/>
                  </a:ext>
                </a:extLst>
              </a:tr>
              <a:tr h="968188">
                <a:tc>
                  <a:txBody>
                    <a:bodyPr/>
                    <a:lstStyle/>
                    <a:p>
                      <a:r>
                        <a:rPr lang="id-ID" sz="1800" dirty="0"/>
                        <a:t>Keluarga</a:t>
                      </a:r>
                      <a:r>
                        <a:rPr lang="id-ID" sz="1800" baseline="0" dirty="0"/>
                        <a:t> Pra-sejahtera</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belum mampu memenuhi kebutuan dasar. </a:t>
                      </a:r>
                    </a:p>
                    <a:p>
                      <a:endParaRPr lang="en-US" sz="1800" dirty="0"/>
                    </a:p>
                  </a:txBody>
                  <a:tcPr/>
                </a:tc>
                <a:tc>
                  <a:txBody>
                    <a:bodyPr/>
                    <a:lstStyle/>
                    <a:p>
                      <a:endParaRPr lang="en-US" sz="1800" dirty="0"/>
                    </a:p>
                  </a:txBody>
                  <a:tcPr/>
                </a:tc>
                <a:extLst>
                  <a:ext uri="{0D108BD9-81ED-4DB2-BD59-A6C34878D82A}">
                    <a16:rowId xmlns:a16="http://schemas.microsoft.com/office/drawing/2014/main" val="10001"/>
                  </a:ext>
                </a:extLst>
              </a:tr>
              <a:tr h="3744151">
                <a:tc>
                  <a:txBody>
                    <a:bodyPr/>
                    <a:lstStyle/>
                    <a:p>
                      <a:r>
                        <a:rPr lang="id-ID" sz="1800" dirty="0"/>
                        <a:t>Keluarga sejahtera 1 (KS 1)</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mampu memenuhi kebutuhan dasar tetapi belum mampu memenuhi kebutuhan sosial psikologis. </a:t>
                      </a:r>
                    </a:p>
                    <a:p>
                      <a:endParaRPr lang="en-US" sz="1800" dirty="0"/>
                    </a:p>
                  </a:txBody>
                  <a:tcPr/>
                </a:tc>
                <a:tc>
                  <a:txBody>
                    <a:bodyPr/>
                    <a:lstStyle/>
                    <a:p>
                      <a:pPr marL="342900" lvl="0" indent="-342900">
                        <a:buFont typeface="+mj-lt"/>
                        <a:buAutoNum type="arabicPeriod"/>
                      </a:pPr>
                      <a:r>
                        <a:rPr lang="id-ID" sz="1800" kern="1200" dirty="0">
                          <a:solidFill>
                            <a:schemeClr val="dk1"/>
                          </a:solidFill>
                          <a:effectLst/>
                          <a:latin typeface="+mn-lt"/>
                          <a:ea typeface="+mn-ea"/>
                          <a:cs typeface="+mn-cs"/>
                        </a:rPr>
                        <a:t>Melaksanakan ibadah menurut agama oleh masing-masing anggota keluarga.</a:t>
                      </a:r>
                    </a:p>
                    <a:p>
                      <a:pPr marL="342900" lvl="0" indent="-342900">
                        <a:buFont typeface="+mj-lt"/>
                        <a:buAutoNum type="arabicPeriod"/>
                      </a:pPr>
                      <a:r>
                        <a:rPr lang="id-ID" sz="1800" kern="1200" dirty="0">
                          <a:solidFill>
                            <a:schemeClr val="dk1"/>
                          </a:solidFill>
                          <a:effectLst/>
                          <a:latin typeface="+mn-lt"/>
                          <a:ea typeface="+mn-ea"/>
                          <a:cs typeface="+mn-cs"/>
                        </a:rPr>
                        <a:t>Pada umumnya seluruh anggota keluarga makan 2 (dua) kali sehari atau lebih.</a:t>
                      </a:r>
                    </a:p>
                    <a:p>
                      <a:pPr marL="342900" lvl="0" indent="-342900">
                        <a:buFont typeface="+mj-lt"/>
                        <a:buAutoNum type="arabicPeriod"/>
                      </a:pPr>
                      <a:r>
                        <a:rPr lang="id-ID" sz="1800" kern="1200" dirty="0">
                          <a:solidFill>
                            <a:schemeClr val="dk1"/>
                          </a:solidFill>
                          <a:effectLst/>
                          <a:latin typeface="+mn-lt"/>
                          <a:ea typeface="+mn-ea"/>
                          <a:cs typeface="+mn-cs"/>
                        </a:rPr>
                        <a:t>Seluruh anggota keluarga memiliki pakaian yang berbeda untuk di rumah, bekerja/sekolah dan bepergian.</a:t>
                      </a:r>
                    </a:p>
                    <a:p>
                      <a:pPr marL="342900" lvl="0" indent="-342900">
                        <a:buFont typeface="+mj-lt"/>
                        <a:buAutoNum type="arabicPeriod"/>
                      </a:pPr>
                      <a:r>
                        <a:rPr lang="id-ID" sz="1800" kern="1200" dirty="0">
                          <a:solidFill>
                            <a:schemeClr val="dk1"/>
                          </a:solidFill>
                          <a:effectLst/>
                          <a:latin typeface="+mn-lt"/>
                          <a:ea typeface="+mn-ea"/>
                          <a:cs typeface="+mn-cs"/>
                        </a:rPr>
                        <a:t>Bagian yang terluas dari lantai rumah bukan dari tanah</a:t>
                      </a:r>
                    </a:p>
                    <a:p>
                      <a:pPr marL="342900" lvl="0" indent="-342900">
                        <a:buFont typeface="+mj-lt"/>
                        <a:buAutoNum type="arabicPeriod"/>
                      </a:pPr>
                      <a:r>
                        <a:rPr lang="id-ID" sz="1800" kern="1200" dirty="0">
                          <a:solidFill>
                            <a:schemeClr val="dk1"/>
                          </a:solidFill>
                          <a:effectLst/>
                          <a:latin typeface="+mn-lt"/>
                          <a:ea typeface="+mn-ea"/>
                          <a:cs typeface="+mn-cs"/>
                        </a:rPr>
                        <a:t>Bi</a:t>
                      </a:r>
                      <a:r>
                        <a:rPr lang="en-US" sz="1800" kern="1200" dirty="0">
                          <a:solidFill>
                            <a:schemeClr val="dk1"/>
                          </a:solidFill>
                          <a:effectLst/>
                          <a:latin typeface="+mn-lt"/>
                          <a:ea typeface="+mn-ea"/>
                          <a:cs typeface="+mn-cs"/>
                        </a:rPr>
                        <a:t>la </a:t>
                      </a:r>
                      <a:r>
                        <a:rPr lang="en-US" sz="1800" kern="1200" dirty="0" err="1">
                          <a:solidFill>
                            <a:schemeClr val="dk1"/>
                          </a:solidFill>
                          <a:effectLst/>
                          <a:latin typeface="+mn-lt"/>
                          <a:ea typeface="+mn-ea"/>
                          <a:cs typeface="+mn-cs"/>
                        </a:rPr>
                        <a:t>anak</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sakit</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atau</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pasangan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usia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subur</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ingin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ber</a:t>
                      </a:r>
                      <a:r>
                        <a:rPr lang="en-US" sz="1800" kern="1200" dirty="0">
                          <a:solidFill>
                            <a:schemeClr val="dk1"/>
                          </a:solidFill>
                          <a:effectLst/>
                          <a:latin typeface="+mn-lt"/>
                          <a:ea typeface="+mn-ea"/>
                          <a:cs typeface="+mn-cs"/>
                        </a:rPr>
                        <a:t> KB, </a:t>
                      </a:r>
                      <a:r>
                        <a:rPr lang="en-US" sz="1800" kern="1200" dirty="0" err="1">
                          <a:solidFill>
                            <a:schemeClr val="dk1"/>
                          </a:solidFill>
                          <a:effectLst/>
                          <a:latin typeface="+mn-lt"/>
                          <a:ea typeface="+mn-ea"/>
                          <a:cs typeface="+mn-cs"/>
                        </a:rPr>
                        <a:t>dibawa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sarana</a:t>
                      </a:r>
                      <a:r>
                        <a:rPr lang="en-US" sz="1800" kern="1200" dirty="0">
                          <a:solidFill>
                            <a:schemeClr val="dk1"/>
                          </a:solidFill>
                          <a:effectLst/>
                          <a:latin typeface="+mn-lt"/>
                          <a:ea typeface="+mn-ea"/>
                          <a:cs typeface="+mn-cs"/>
                        </a:rPr>
                        <a:t>/</a:t>
                      </a:r>
                      <a:r>
                        <a:rPr lang="en-US" sz="1800" kern="1200" dirty="0" err="1">
                          <a:solidFill>
                            <a:schemeClr val="dk1"/>
                          </a:solidFill>
                          <a:effectLst/>
                          <a:latin typeface="+mn-lt"/>
                          <a:ea typeface="+mn-ea"/>
                          <a:cs typeface="+mn-cs"/>
                        </a:rPr>
                        <a:t>petugas</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kesehatan</a:t>
                      </a:r>
                      <a:endParaRPr lang="en-US" sz="1800" dirty="0"/>
                    </a:p>
                  </a:txBody>
                  <a:tcPr/>
                </a:tc>
                <a:extLst>
                  <a:ext uri="{0D108BD9-81ED-4DB2-BD59-A6C34878D82A}">
                    <a16:rowId xmlns:a16="http://schemas.microsoft.com/office/drawing/2014/main" val="10002"/>
                  </a:ext>
                </a:extLst>
              </a:tr>
            </a:tbl>
          </a:graphicData>
        </a:graphic>
      </p:graphicFrame>
      <p:sp>
        <p:nvSpPr>
          <p:cNvPr id="3" name="Slide Number Placeholder 2">
            <a:extLst>
              <a:ext uri="{FF2B5EF4-FFF2-40B4-BE49-F238E27FC236}">
                <a16:creationId xmlns:a16="http://schemas.microsoft.com/office/drawing/2014/main" id="{AC24F76D-E233-4DCB-A690-61DC7D512662}"/>
              </a:ext>
            </a:extLst>
          </p:cNvPr>
          <p:cNvSpPr>
            <a:spLocks noGrp="1"/>
          </p:cNvSpPr>
          <p:nvPr>
            <p:ph type="sldNum" sz="quarter" idx="12"/>
          </p:nvPr>
        </p:nvSpPr>
        <p:spPr/>
        <p:txBody>
          <a:bodyPr/>
          <a:lstStyle/>
          <a:p>
            <a:fld id="{843A8421-0890-4771-AB59-E381227E90FF}" type="slidenum">
              <a:rPr lang="id-ID" smtClean="0"/>
              <a:t>40</a:t>
            </a:fld>
            <a:endParaRPr lang="id-ID"/>
          </a:p>
        </p:txBody>
      </p:sp>
      <p:pic>
        <p:nvPicPr>
          <p:cNvPr id="6" name="Picture 5">
            <a:extLst>
              <a:ext uri="{FF2B5EF4-FFF2-40B4-BE49-F238E27FC236}">
                <a16:creationId xmlns:a16="http://schemas.microsoft.com/office/drawing/2014/main" id="{FDCE6E73-17C0-4D14-B1B5-C25E5EB6541B}"/>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2503522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942"/>
            <a:ext cx="10515600" cy="141904"/>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9493404"/>
              </p:ext>
            </p:extLst>
          </p:nvPr>
        </p:nvGraphicFramePr>
        <p:xfrm>
          <a:off x="838200" y="524434"/>
          <a:ext cx="11049000" cy="5943600"/>
        </p:xfrm>
        <a:graphic>
          <a:graphicData uri="http://schemas.openxmlformats.org/drawingml/2006/table">
            <a:tbl>
              <a:tblPr firstRow="1" bandRow="1">
                <a:tableStyleId>{5C22544A-7EE6-4342-B048-85BDC9FD1C3A}</a:tableStyleId>
              </a:tblPr>
              <a:tblGrid>
                <a:gridCol w="2200835">
                  <a:extLst>
                    <a:ext uri="{9D8B030D-6E8A-4147-A177-3AD203B41FA5}">
                      <a16:colId xmlns:a16="http://schemas.microsoft.com/office/drawing/2014/main" val="20000"/>
                    </a:ext>
                  </a:extLst>
                </a:gridCol>
                <a:gridCol w="2380130">
                  <a:extLst>
                    <a:ext uri="{9D8B030D-6E8A-4147-A177-3AD203B41FA5}">
                      <a16:colId xmlns:a16="http://schemas.microsoft.com/office/drawing/2014/main" val="20001"/>
                    </a:ext>
                  </a:extLst>
                </a:gridCol>
                <a:gridCol w="6468035">
                  <a:extLst>
                    <a:ext uri="{9D8B030D-6E8A-4147-A177-3AD203B41FA5}">
                      <a16:colId xmlns:a16="http://schemas.microsoft.com/office/drawing/2014/main" val="20002"/>
                    </a:ext>
                  </a:extLst>
                </a:gridCol>
              </a:tblGrid>
              <a:tr h="336762">
                <a:tc>
                  <a:txBody>
                    <a:bodyPr/>
                    <a:lstStyle/>
                    <a:p>
                      <a:pPr algn="ctr"/>
                      <a:r>
                        <a:rPr lang="id-ID" sz="1800" dirty="0"/>
                        <a:t>Tipe Keluarga</a:t>
                      </a:r>
                      <a:endParaRPr lang="en-US" sz="1800" dirty="0"/>
                    </a:p>
                  </a:txBody>
                  <a:tcPr/>
                </a:tc>
                <a:tc>
                  <a:txBody>
                    <a:bodyPr/>
                    <a:lstStyle/>
                    <a:p>
                      <a:pPr algn="ctr"/>
                      <a:r>
                        <a:rPr lang="id-ID" sz="1800" dirty="0"/>
                        <a:t>Definisi</a:t>
                      </a:r>
                      <a:endParaRPr lang="en-US" sz="1800" dirty="0"/>
                    </a:p>
                  </a:txBody>
                  <a:tcPr/>
                </a:tc>
                <a:tc>
                  <a:txBody>
                    <a:bodyPr/>
                    <a:lstStyle/>
                    <a:p>
                      <a:pPr algn="ctr"/>
                      <a:r>
                        <a:rPr lang="id-ID" sz="1800" dirty="0"/>
                        <a:t>Indikator</a:t>
                      </a:r>
                      <a:endParaRPr lang="en-US" sz="1800" dirty="0"/>
                    </a:p>
                  </a:txBody>
                  <a:tcPr/>
                </a:tc>
                <a:extLst>
                  <a:ext uri="{0D108BD9-81ED-4DB2-BD59-A6C34878D82A}">
                    <a16:rowId xmlns:a16="http://schemas.microsoft.com/office/drawing/2014/main" val="10000"/>
                  </a:ext>
                </a:extLst>
              </a:tr>
              <a:tr h="5135608">
                <a:tc>
                  <a:txBody>
                    <a:bodyPr/>
                    <a:lstStyle/>
                    <a:p>
                      <a:r>
                        <a:rPr lang="id-ID" sz="1800" kern="1200" dirty="0">
                          <a:solidFill>
                            <a:schemeClr val="dk1"/>
                          </a:solidFill>
                          <a:effectLst/>
                          <a:latin typeface="+mn-lt"/>
                          <a:ea typeface="+mn-ea"/>
                          <a:cs typeface="+mn-cs"/>
                        </a:rPr>
                        <a:t>Keluarga Sejahtera II (KS II)</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800" dirty="0"/>
                        <a:t>keluarga yang mampu memenuhi kebutuhan dasar dan psikologis, tetapi belum mampu memenuhi kebutuhan pengembangan. </a:t>
                      </a:r>
                    </a:p>
                    <a:p>
                      <a:endParaRPr lang="en-US" sz="1800" dirty="0"/>
                    </a:p>
                  </a:txBody>
                  <a:tcPr/>
                </a:tc>
                <a:tc>
                  <a:txBody>
                    <a:bodyPr/>
                    <a:lstStyle/>
                    <a:p>
                      <a:pPr marL="342900" lvl="0" indent="-342900">
                        <a:buFont typeface="+mj-lt"/>
                        <a:buAutoNum type="arabicPeriod" startAt="6"/>
                      </a:pPr>
                      <a:r>
                        <a:rPr lang="id-ID" sz="1800" kern="1200" dirty="0">
                          <a:solidFill>
                            <a:schemeClr val="dk1"/>
                          </a:solidFill>
                          <a:effectLst/>
                          <a:latin typeface="+mn-lt"/>
                          <a:ea typeface="+mn-ea"/>
                          <a:cs typeface="+mn-cs"/>
                        </a:rPr>
                        <a:t>AnggotaKeluarga melaksanakan ibadah secara teratur.</a:t>
                      </a:r>
                    </a:p>
                    <a:p>
                      <a:pPr marL="342900" lvl="0" indent="-342900">
                        <a:buFont typeface="+mj-lt"/>
                        <a:buAutoNum type="arabicPeriod" startAt="6"/>
                      </a:pPr>
                      <a:r>
                        <a:rPr lang="id-ID" sz="1800" kern="1200" dirty="0">
                          <a:solidFill>
                            <a:schemeClr val="dk1"/>
                          </a:solidFill>
                          <a:effectLst/>
                          <a:latin typeface="+mn-lt"/>
                          <a:ea typeface="+mn-ea"/>
                          <a:cs typeface="+mn-cs"/>
                        </a:rPr>
                        <a:t>Paling kurang, sekali seminggu keluarga menyediakan daging/ikan/telur sebagai lauk pauk.</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memperoleh paling kurang satu stel pakaian baru per tahun.</a:t>
                      </a:r>
                    </a:p>
                    <a:p>
                      <a:pPr marL="342900" lvl="0" indent="-342900">
                        <a:buFont typeface="+mj-lt"/>
                        <a:buAutoNum type="arabicPeriod" startAt="6"/>
                      </a:pPr>
                      <a:r>
                        <a:rPr lang="id-ID" sz="1800" kern="1200" dirty="0">
                          <a:solidFill>
                            <a:schemeClr val="dk1"/>
                          </a:solidFill>
                          <a:effectLst/>
                          <a:latin typeface="+mn-lt"/>
                          <a:ea typeface="+mn-ea"/>
                          <a:cs typeface="+mn-cs"/>
                        </a:rPr>
                        <a:t>Luas lantai rumah paling kurang delapan meter persegi tiap penghuni rumah.</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dalam 3 bulan terakhir dalam keadaan sehat.</a:t>
                      </a:r>
                    </a:p>
                    <a:p>
                      <a:pPr marL="342900" lvl="0" indent="-342900">
                        <a:buFont typeface="+mj-lt"/>
                        <a:buAutoNum type="arabicPeriod" startAt="6"/>
                      </a:pPr>
                      <a:r>
                        <a:rPr lang="id-ID" sz="1800" kern="1200" dirty="0">
                          <a:solidFill>
                            <a:schemeClr val="dk1"/>
                          </a:solidFill>
                          <a:effectLst/>
                          <a:latin typeface="+mn-lt"/>
                          <a:ea typeface="+mn-ea"/>
                          <a:cs typeface="+mn-cs"/>
                        </a:rPr>
                        <a:t>Paling kurang 1 (satu) orang anggota keluarga yang berumur 15 tahun keatas mempunyai penghasilan tetap</a:t>
                      </a:r>
                    </a:p>
                    <a:p>
                      <a:pPr marL="342900" lvl="0" indent="-342900">
                        <a:buFont typeface="+mj-lt"/>
                        <a:buAutoNum type="arabicPeriod" startAt="6"/>
                      </a:pPr>
                      <a:r>
                        <a:rPr lang="id-ID" sz="1800" kern="1200" dirty="0">
                          <a:solidFill>
                            <a:schemeClr val="dk1"/>
                          </a:solidFill>
                          <a:effectLst/>
                          <a:latin typeface="+mn-lt"/>
                          <a:ea typeface="+mn-ea"/>
                          <a:cs typeface="+mn-cs"/>
                        </a:rPr>
                        <a:t>Seluruh anggota keluarga yang berumur 10-60 tahun bisa membaca tulisan latin</a:t>
                      </a:r>
                    </a:p>
                    <a:p>
                      <a:pPr marL="342900" lvl="0" indent="-342900">
                        <a:buFont typeface="+mj-lt"/>
                        <a:buAutoNum type="arabicPeriod" startAt="6"/>
                      </a:pPr>
                      <a:r>
                        <a:rPr lang="id-ID" sz="1800" kern="1200" dirty="0">
                          <a:solidFill>
                            <a:schemeClr val="dk1"/>
                          </a:solidFill>
                          <a:effectLst/>
                          <a:latin typeface="+mn-lt"/>
                          <a:ea typeface="+mn-ea"/>
                          <a:cs typeface="+mn-cs"/>
                        </a:rPr>
                        <a:t>Seluruh anak berusia 5 - 15 tahun bersekolah pada saat ini</a:t>
                      </a:r>
                    </a:p>
                    <a:p>
                      <a:pPr marL="342900" lvl="0" indent="-342900">
                        <a:buFont typeface="+mj-lt"/>
                        <a:buAutoNum type="arabicPeriod" startAt="6"/>
                      </a:pPr>
                      <a:r>
                        <a:rPr lang="id-ID" sz="1800" kern="1200" dirty="0">
                          <a:solidFill>
                            <a:schemeClr val="dk1"/>
                          </a:solidFill>
                          <a:effectLst/>
                          <a:latin typeface="+mn-lt"/>
                          <a:ea typeface="+mn-ea"/>
                          <a:cs typeface="+mn-cs"/>
                        </a:rPr>
                        <a:t>B</a:t>
                      </a:r>
                      <a:r>
                        <a:rPr lang="en-US" sz="1800" kern="1200" dirty="0" err="1">
                          <a:solidFill>
                            <a:schemeClr val="dk1"/>
                          </a:solidFill>
                          <a:effectLst/>
                          <a:latin typeface="+mn-lt"/>
                          <a:ea typeface="+mn-ea"/>
                          <a:cs typeface="+mn-cs"/>
                        </a:rPr>
                        <a:t>ila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anak</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hidup</a:t>
                      </a:r>
                      <a:r>
                        <a:rPr lang="en-US" sz="1800" kern="1200" dirty="0">
                          <a:solidFill>
                            <a:schemeClr val="dk1"/>
                          </a:solidFill>
                          <a:effectLst/>
                          <a:latin typeface="+mn-lt"/>
                          <a:ea typeface="+mn-ea"/>
                          <a:cs typeface="+mn-cs"/>
                        </a:rPr>
                        <a:t> 2 </a:t>
                      </a:r>
                      <a:r>
                        <a:rPr lang="en-US" sz="1800" kern="1200" dirty="0" err="1">
                          <a:solidFill>
                            <a:schemeClr val="dk1"/>
                          </a:solidFill>
                          <a:effectLst/>
                          <a:latin typeface="+mn-lt"/>
                          <a:ea typeface="+mn-ea"/>
                          <a:cs typeface="+mn-cs"/>
                        </a:rPr>
                        <a:t>atau</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lebih</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keluarga</a:t>
                      </a:r>
                      <a:r>
                        <a:rPr lang="en-US" sz="1800" kern="1200" dirty="0">
                          <a:solidFill>
                            <a:schemeClr val="dk1"/>
                          </a:solidFill>
                          <a:effectLst/>
                          <a:latin typeface="+mn-lt"/>
                          <a:ea typeface="+mn-ea"/>
                          <a:cs typeface="+mn-cs"/>
                        </a:rPr>
                        <a:t> yang </a:t>
                      </a:r>
                      <a:r>
                        <a:rPr lang="en-US" sz="1800" kern="1200" dirty="0" err="1">
                          <a:solidFill>
                            <a:schemeClr val="dk1"/>
                          </a:solidFill>
                          <a:effectLst/>
                          <a:latin typeface="+mn-lt"/>
                          <a:ea typeface="+mn-ea"/>
                          <a:cs typeface="+mn-cs"/>
                        </a:rPr>
                        <a:t>masih</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pasangan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usia</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subur</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memakai</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kontrasepsi</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kecuali</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sedang</a:t>
                      </a:r>
                      <a:r>
                        <a:rPr lang="id-ID"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hamil</a:t>
                      </a:r>
                      <a:r>
                        <a:rPr lang="en-US" sz="1800" kern="1200" dirty="0">
                          <a:solidFill>
                            <a:schemeClr val="dk1"/>
                          </a:solidFill>
                          <a:effectLst/>
                          <a:latin typeface="+mn-lt"/>
                          <a:ea typeface="+mn-ea"/>
                          <a:cs typeface="+mn-cs"/>
                        </a:rPr>
                        <a:t>)</a:t>
                      </a:r>
                      <a:endParaRPr lang="en-US" sz="18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7F917F0C-D7C0-4720-B187-4330E4FB6F33}"/>
              </a:ext>
            </a:extLst>
          </p:cNvPr>
          <p:cNvSpPr>
            <a:spLocks noGrp="1"/>
          </p:cNvSpPr>
          <p:nvPr>
            <p:ph type="sldNum" sz="quarter" idx="12"/>
          </p:nvPr>
        </p:nvSpPr>
        <p:spPr/>
        <p:txBody>
          <a:bodyPr/>
          <a:lstStyle/>
          <a:p>
            <a:fld id="{843A8421-0890-4771-AB59-E381227E90FF}" type="slidenum">
              <a:rPr lang="id-ID" smtClean="0"/>
              <a:t>41</a:t>
            </a:fld>
            <a:endParaRPr lang="id-ID"/>
          </a:p>
        </p:txBody>
      </p:sp>
      <p:pic>
        <p:nvPicPr>
          <p:cNvPr id="6" name="Picture 5">
            <a:extLst>
              <a:ext uri="{FF2B5EF4-FFF2-40B4-BE49-F238E27FC236}">
                <a16:creationId xmlns:a16="http://schemas.microsoft.com/office/drawing/2014/main" id="{FC5194E9-ED22-4808-B4F3-180BAC537B84}"/>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2246423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2757"/>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5987700"/>
              </p:ext>
            </p:extLst>
          </p:nvPr>
        </p:nvGraphicFramePr>
        <p:xfrm>
          <a:off x="838200" y="451968"/>
          <a:ext cx="10515600" cy="5916706"/>
        </p:xfrm>
        <a:graphic>
          <a:graphicData uri="http://schemas.openxmlformats.org/drawingml/2006/table">
            <a:tbl>
              <a:tblPr firstRow="1" bandRow="1">
                <a:tableStyleId>{5C22544A-7EE6-4342-B048-85BDC9FD1C3A}</a:tableStyleId>
              </a:tblPr>
              <a:tblGrid>
                <a:gridCol w="2523565">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4791635">
                  <a:extLst>
                    <a:ext uri="{9D8B030D-6E8A-4147-A177-3AD203B41FA5}">
                      <a16:colId xmlns:a16="http://schemas.microsoft.com/office/drawing/2014/main" val="20002"/>
                    </a:ext>
                  </a:extLst>
                </a:gridCol>
              </a:tblGrid>
              <a:tr h="424781">
                <a:tc>
                  <a:txBody>
                    <a:bodyPr/>
                    <a:lstStyle/>
                    <a:p>
                      <a:pPr algn="ctr"/>
                      <a:r>
                        <a:rPr lang="id-ID" sz="1600" dirty="0"/>
                        <a:t>Tipe Keluarga</a:t>
                      </a:r>
                      <a:endParaRPr lang="en-US" sz="1600" dirty="0"/>
                    </a:p>
                  </a:txBody>
                  <a:tcPr/>
                </a:tc>
                <a:tc>
                  <a:txBody>
                    <a:bodyPr/>
                    <a:lstStyle/>
                    <a:p>
                      <a:pPr algn="ctr"/>
                      <a:r>
                        <a:rPr lang="id-ID" sz="1600" dirty="0"/>
                        <a:t>Definisi</a:t>
                      </a:r>
                      <a:endParaRPr lang="en-US" sz="1600" dirty="0"/>
                    </a:p>
                  </a:txBody>
                  <a:tcPr/>
                </a:tc>
                <a:tc>
                  <a:txBody>
                    <a:bodyPr/>
                    <a:lstStyle/>
                    <a:p>
                      <a:pPr algn="ctr"/>
                      <a:r>
                        <a:rPr lang="id-ID" sz="1600" dirty="0"/>
                        <a:t>Indikator</a:t>
                      </a:r>
                      <a:endParaRPr lang="en-US" sz="1600" dirty="0"/>
                    </a:p>
                  </a:txBody>
                  <a:tcPr/>
                </a:tc>
                <a:extLst>
                  <a:ext uri="{0D108BD9-81ED-4DB2-BD59-A6C34878D82A}">
                    <a16:rowId xmlns:a16="http://schemas.microsoft.com/office/drawing/2014/main" val="10000"/>
                  </a:ext>
                </a:extLst>
              </a:tr>
              <a:tr h="5491925">
                <a:tc>
                  <a:txBody>
                    <a:bodyPr/>
                    <a:lstStyle/>
                    <a:p>
                      <a:r>
                        <a:rPr lang="id-ID" sz="1600" kern="1200" dirty="0">
                          <a:solidFill>
                            <a:schemeClr val="dk1"/>
                          </a:solidFill>
                          <a:effectLst/>
                          <a:latin typeface="+mn-lt"/>
                          <a:ea typeface="+mn-ea"/>
                          <a:cs typeface="+mn-cs"/>
                        </a:rPr>
                        <a:t>Keluarga Sejahtera III </a:t>
                      </a:r>
                      <a:endParaRPr lang="en-US" sz="1600" kern="1200" dirty="0">
                        <a:solidFill>
                          <a:schemeClr val="dk1"/>
                        </a:solidFill>
                        <a:effectLst/>
                        <a:latin typeface="+mn-lt"/>
                        <a:ea typeface="+mn-ea"/>
                        <a:cs typeface="+mn-cs"/>
                      </a:endParaRPr>
                    </a:p>
                    <a:p>
                      <a:r>
                        <a:rPr lang="id-ID" sz="1600" kern="1200" dirty="0">
                          <a:solidFill>
                            <a:schemeClr val="dk1"/>
                          </a:solidFill>
                          <a:effectLst/>
                          <a:latin typeface="+mn-lt"/>
                          <a:ea typeface="+mn-ea"/>
                          <a:cs typeface="+mn-cs"/>
                        </a:rPr>
                        <a:t>(KS III)</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1600" dirty="0"/>
                        <a:t>keluarga yang mampu memenuhi kebutuhan dasar, sosial psikologis, pengembangan, namun belum memberikan sumbangan nyata pada masyarakat. </a:t>
                      </a:r>
                    </a:p>
                    <a:p>
                      <a:endParaRPr lang="en-US" sz="1600" dirty="0"/>
                    </a:p>
                  </a:txBody>
                  <a:tcPr/>
                </a:tc>
                <a:tc>
                  <a:txBody>
                    <a:bodyPr/>
                    <a:lstStyle/>
                    <a:p>
                      <a:pPr marL="342900" lvl="0" indent="-342900">
                        <a:buFont typeface="+mj-lt"/>
                        <a:buAutoNum type="arabicPeriod" startAt="15"/>
                      </a:pPr>
                      <a:r>
                        <a:rPr lang="id-ID" sz="1600" kern="1200" dirty="0">
                          <a:solidFill>
                            <a:schemeClr val="dk1"/>
                          </a:solidFill>
                          <a:effectLst/>
                          <a:latin typeface="+mn-lt"/>
                          <a:ea typeface="+mn-ea"/>
                          <a:cs typeface="+mn-cs"/>
                        </a:rPr>
                        <a:t>Mempunyaiupaya untuk meningkatkan pengetahuan agama</a:t>
                      </a:r>
                    </a:p>
                    <a:p>
                      <a:pPr marL="342900" lvl="0" indent="-342900">
                        <a:buFont typeface="+mj-lt"/>
                        <a:buAutoNum type="arabicPeriod" startAt="15"/>
                      </a:pPr>
                      <a:r>
                        <a:rPr lang="id-ID" sz="1600" kern="1200" dirty="0">
                          <a:solidFill>
                            <a:schemeClr val="dk1"/>
                          </a:solidFill>
                          <a:effectLst/>
                          <a:latin typeface="+mn-lt"/>
                          <a:ea typeface="+mn-ea"/>
                          <a:cs typeface="+mn-cs"/>
                        </a:rPr>
                        <a:t>Sebagian dari penghasilan keluarga dapat disisihkan untuk tabungan keluarga untuk tabungan keluarga</a:t>
                      </a:r>
                    </a:p>
                    <a:p>
                      <a:pPr marL="342900" lvl="0" indent="-342900">
                        <a:buFont typeface="+mj-lt"/>
                        <a:buAutoNum type="arabicPeriod" startAt="15"/>
                      </a:pPr>
                      <a:r>
                        <a:rPr lang="id-ID" sz="1600" kern="1200" dirty="0">
                          <a:solidFill>
                            <a:schemeClr val="dk1"/>
                          </a:solidFill>
                          <a:effectLst/>
                          <a:latin typeface="+mn-lt"/>
                          <a:ea typeface="+mn-ea"/>
                          <a:cs typeface="+mn-cs"/>
                        </a:rPr>
                        <a:t>Biasanya makan bersama paling kurang sekali sehari dan kesempatan itu dimanfaatkan untuk berkomunikasi antar anggota keluarga</a:t>
                      </a:r>
                    </a:p>
                    <a:p>
                      <a:pPr marL="342900" lvl="0" indent="-342900">
                        <a:buFont typeface="+mj-lt"/>
                        <a:buAutoNum type="arabicPeriod" startAt="15"/>
                      </a:pPr>
                      <a:r>
                        <a:rPr lang="id-ID" sz="1600" kern="1200" dirty="0">
                          <a:solidFill>
                            <a:schemeClr val="dk1"/>
                          </a:solidFill>
                          <a:effectLst/>
                          <a:latin typeface="+mn-lt"/>
                          <a:ea typeface="+mn-ea"/>
                          <a:cs typeface="+mn-cs"/>
                        </a:rPr>
                        <a:t>Ikut serta dalam kegiatan masyarakat di lingkungan tempat tinggalnya</a:t>
                      </a:r>
                    </a:p>
                    <a:p>
                      <a:pPr marL="342900" lvl="0" indent="-342900">
                        <a:buFont typeface="+mj-lt"/>
                        <a:buAutoNum type="arabicPeriod" startAt="15"/>
                      </a:pPr>
                      <a:r>
                        <a:rPr lang="id-ID" sz="1600" kern="1200" dirty="0">
                          <a:solidFill>
                            <a:schemeClr val="dk1"/>
                          </a:solidFill>
                          <a:effectLst/>
                          <a:latin typeface="+mn-lt"/>
                          <a:ea typeface="+mn-ea"/>
                          <a:cs typeface="+mn-cs"/>
                        </a:rPr>
                        <a:t>Mengadakan rekreasi bersama diluar rumah paling kurang 1 kali/6 bulan</a:t>
                      </a:r>
                    </a:p>
                    <a:p>
                      <a:pPr marL="342900" lvl="0" indent="-342900">
                        <a:buFont typeface="+mj-lt"/>
                        <a:buAutoNum type="arabicPeriod" startAt="15"/>
                      </a:pPr>
                      <a:r>
                        <a:rPr lang="id-ID" sz="1600" kern="1200" dirty="0">
                          <a:solidFill>
                            <a:schemeClr val="dk1"/>
                          </a:solidFill>
                          <a:effectLst/>
                          <a:latin typeface="+mn-lt"/>
                          <a:ea typeface="+mn-ea"/>
                          <a:cs typeface="+mn-cs"/>
                        </a:rPr>
                        <a:t>Dapat memperoleh berita dari surat kabar/TV/majalah</a:t>
                      </a:r>
                    </a:p>
                    <a:p>
                      <a:pPr marL="342900" lvl="0" indent="-342900">
                        <a:buFont typeface="+mj-lt"/>
                        <a:buAutoNum type="arabicPeriod" startAt="15"/>
                      </a:pPr>
                      <a:r>
                        <a:rPr lang="id-ID" sz="1600" kern="1200" dirty="0">
                          <a:solidFill>
                            <a:schemeClr val="dk1"/>
                          </a:solidFill>
                          <a:effectLst/>
                          <a:latin typeface="+mn-lt"/>
                          <a:ea typeface="+mn-ea"/>
                          <a:cs typeface="+mn-cs"/>
                        </a:rPr>
                        <a:t>An</a:t>
                      </a:r>
                      <a:r>
                        <a:rPr lang="en-US" sz="1600" kern="1200" dirty="0" err="1">
                          <a:solidFill>
                            <a:schemeClr val="dk1"/>
                          </a:solidFill>
                          <a:effectLst/>
                          <a:latin typeface="+mn-lt"/>
                          <a:ea typeface="+mn-ea"/>
                          <a:cs typeface="+mn-cs"/>
                        </a:rPr>
                        <a:t>ggota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keluarga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mampu</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menggunakan</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sarana</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transportasi</a:t>
                      </a:r>
                      <a:r>
                        <a:rPr lang="en-US" sz="1600" kern="1200" dirty="0">
                          <a:solidFill>
                            <a:schemeClr val="dk1"/>
                          </a:solidFill>
                          <a:effectLst/>
                          <a:latin typeface="+mn-lt"/>
                          <a:ea typeface="+mn-ea"/>
                          <a:cs typeface="+mn-cs"/>
                        </a:rPr>
                        <a:t> yang </a:t>
                      </a:r>
                      <a:r>
                        <a:rPr lang="en-US" sz="1600" kern="1200" dirty="0" err="1">
                          <a:solidFill>
                            <a:schemeClr val="dk1"/>
                          </a:solidFill>
                          <a:effectLst/>
                          <a:latin typeface="+mn-lt"/>
                          <a:ea typeface="+mn-ea"/>
                          <a:cs typeface="+mn-cs"/>
                        </a:rPr>
                        <a:t>sesuai</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dengan</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kondisi</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daerah</a:t>
                      </a:r>
                      <a:r>
                        <a:rPr lang="en-US" sz="1600" kern="1200" dirty="0">
                          <a:solidFill>
                            <a:schemeClr val="dk1"/>
                          </a:solidFill>
                          <a:effectLst/>
                          <a:latin typeface="+mn-lt"/>
                          <a:ea typeface="+mn-ea"/>
                          <a:cs typeface="+mn-cs"/>
                        </a:rPr>
                        <a:t> </a:t>
                      </a:r>
                      <a:r>
                        <a:rPr lang="en-US" sz="1600" kern="1200" dirty="0" err="1">
                          <a:solidFill>
                            <a:schemeClr val="dk1"/>
                          </a:solidFill>
                          <a:effectLst/>
                          <a:latin typeface="+mn-lt"/>
                          <a:ea typeface="+mn-ea"/>
                          <a:cs typeface="+mn-cs"/>
                        </a:rPr>
                        <a:t>setempat</a:t>
                      </a:r>
                      <a:endParaRPr lang="en-US" sz="16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E0F6110A-B8A4-42DA-81A7-00DF428E66BD}"/>
              </a:ext>
            </a:extLst>
          </p:cNvPr>
          <p:cNvSpPr>
            <a:spLocks noGrp="1"/>
          </p:cNvSpPr>
          <p:nvPr>
            <p:ph type="sldNum" sz="quarter" idx="12"/>
          </p:nvPr>
        </p:nvSpPr>
        <p:spPr/>
        <p:txBody>
          <a:bodyPr/>
          <a:lstStyle/>
          <a:p>
            <a:fld id="{843A8421-0890-4771-AB59-E381227E90FF}" type="slidenum">
              <a:rPr lang="id-ID" smtClean="0"/>
              <a:t>42</a:t>
            </a:fld>
            <a:endParaRPr lang="id-ID"/>
          </a:p>
        </p:txBody>
      </p:sp>
      <p:pic>
        <p:nvPicPr>
          <p:cNvPr id="6" name="Picture 5">
            <a:extLst>
              <a:ext uri="{FF2B5EF4-FFF2-40B4-BE49-F238E27FC236}">
                <a16:creationId xmlns:a16="http://schemas.microsoft.com/office/drawing/2014/main" id="{690083A5-EB12-4ACD-A8AE-097A2C2FDB3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3083552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1699"/>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3221265"/>
              </p:ext>
            </p:extLst>
          </p:nvPr>
        </p:nvGraphicFramePr>
        <p:xfrm>
          <a:off x="838200" y="1035424"/>
          <a:ext cx="10515600" cy="4595936"/>
        </p:xfrm>
        <a:graphic>
          <a:graphicData uri="http://schemas.openxmlformats.org/drawingml/2006/table">
            <a:tbl>
              <a:tblPr firstRow="1" bandRow="1">
                <a:tableStyleId>{5C22544A-7EE6-4342-B048-85BDC9FD1C3A}</a:tableStyleId>
              </a:tblPr>
              <a:tblGrid>
                <a:gridCol w="2698376">
                  <a:extLst>
                    <a:ext uri="{9D8B030D-6E8A-4147-A177-3AD203B41FA5}">
                      <a16:colId xmlns:a16="http://schemas.microsoft.com/office/drawing/2014/main" val="20000"/>
                    </a:ext>
                  </a:extLst>
                </a:gridCol>
                <a:gridCol w="3818965">
                  <a:extLst>
                    <a:ext uri="{9D8B030D-6E8A-4147-A177-3AD203B41FA5}">
                      <a16:colId xmlns:a16="http://schemas.microsoft.com/office/drawing/2014/main" val="20001"/>
                    </a:ext>
                  </a:extLst>
                </a:gridCol>
                <a:gridCol w="3998259">
                  <a:extLst>
                    <a:ext uri="{9D8B030D-6E8A-4147-A177-3AD203B41FA5}">
                      <a16:colId xmlns:a16="http://schemas.microsoft.com/office/drawing/2014/main" val="20002"/>
                    </a:ext>
                  </a:extLst>
                </a:gridCol>
              </a:tblGrid>
              <a:tr h="481136">
                <a:tc>
                  <a:txBody>
                    <a:bodyPr/>
                    <a:lstStyle/>
                    <a:p>
                      <a:pPr algn="ctr"/>
                      <a:r>
                        <a:rPr lang="id-ID" sz="2400" dirty="0"/>
                        <a:t>Tipe Keluarga</a:t>
                      </a:r>
                      <a:endParaRPr lang="en-US" sz="2400" dirty="0"/>
                    </a:p>
                  </a:txBody>
                  <a:tcPr/>
                </a:tc>
                <a:tc>
                  <a:txBody>
                    <a:bodyPr/>
                    <a:lstStyle/>
                    <a:p>
                      <a:pPr algn="ctr"/>
                      <a:r>
                        <a:rPr lang="id-ID" sz="2400" dirty="0"/>
                        <a:t>Definisi</a:t>
                      </a:r>
                      <a:endParaRPr lang="en-US" sz="2400" dirty="0"/>
                    </a:p>
                  </a:txBody>
                  <a:tcPr/>
                </a:tc>
                <a:tc>
                  <a:txBody>
                    <a:bodyPr/>
                    <a:lstStyle/>
                    <a:p>
                      <a:pPr algn="ctr"/>
                      <a:r>
                        <a:rPr lang="id-ID" sz="2400" dirty="0"/>
                        <a:t>Indikator</a:t>
                      </a:r>
                      <a:endParaRPr lang="en-US" sz="2400" dirty="0"/>
                    </a:p>
                  </a:txBody>
                  <a:tcPr/>
                </a:tc>
                <a:extLst>
                  <a:ext uri="{0D108BD9-81ED-4DB2-BD59-A6C34878D82A}">
                    <a16:rowId xmlns:a16="http://schemas.microsoft.com/office/drawing/2014/main" val="10000"/>
                  </a:ext>
                </a:extLst>
              </a:tr>
              <a:tr h="2965905">
                <a:tc>
                  <a:txBody>
                    <a:bodyPr/>
                    <a:lstStyle/>
                    <a:p>
                      <a:r>
                        <a:rPr lang="id-ID" sz="2400" kern="1200" dirty="0">
                          <a:solidFill>
                            <a:schemeClr val="dk1"/>
                          </a:solidFill>
                          <a:effectLst/>
                          <a:latin typeface="+mn-lt"/>
                          <a:ea typeface="+mn-ea"/>
                          <a:cs typeface="+mn-cs"/>
                        </a:rPr>
                        <a:t>Keluarga Sejahtera III Plus </a:t>
                      </a:r>
                      <a:endParaRPr lang="en-US" sz="2400" kern="1200" dirty="0">
                        <a:solidFill>
                          <a:schemeClr val="dk1"/>
                        </a:solidFill>
                        <a:effectLst/>
                        <a:latin typeface="+mn-lt"/>
                        <a:ea typeface="+mn-ea"/>
                        <a:cs typeface="+mn-cs"/>
                      </a:endParaRPr>
                    </a:p>
                    <a:p>
                      <a:r>
                        <a:rPr lang="id-ID" sz="2400" kern="1200" dirty="0">
                          <a:solidFill>
                            <a:schemeClr val="dk1"/>
                          </a:solidFill>
                          <a:effectLst/>
                          <a:latin typeface="+mn-lt"/>
                          <a:ea typeface="+mn-ea"/>
                          <a:cs typeface="+mn-cs"/>
                        </a:rPr>
                        <a:t>(KS III Plus)</a:t>
                      </a:r>
                      <a:endParaRPr lang="en-US" sz="2400" dirty="0"/>
                    </a:p>
                  </a:txBody>
                  <a:tcPr/>
                </a:tc>
                <a:tc>
                  <a:txBody>
                    <a:bodyPr/>
                    <a:lstStyle/>
                    <a:p>
                      <a:r>
                        <a:rPr lang="id-ID" sz="2400" dirty="0"/>
                        <a:t>keluarga yang sudah dapat memenuhi kebutuhan dasar, sosial psikologis, pengembangan, dan sudah mampu memberikan sumbangan nyata kepada masyarakat. </a:t>
                      </a:r>
                      <a:endParaRPr lang="en-US" sz="2400" dirty="0"/>
                    </a:p>
                    <a:p>
                      <a:endParaRPr lang="en-US" sz="2400" dirty="0"/>
                    </a:p>
                    <a:p>
                      <a:endParaRPr lang="en-US" sz="2400" dirty="0"/>
                    </a:p>
                  </a:txBody>
                  <a:tcPr/>
                </a:tc>
                <a:tc>
                  <a:txBody>
                    <a:bodyPr/>
                    <a:lstStyle/>
                    <a:p>
                      <a:pPr marL="342900" lvl="0" indent="-342900">
                        <a:buFont typeface="+mj-lt"/>
                        <a:buAutoNum type="arabicPeriod" startAt="22"/>
                      </a:pPr>
                      <a:r>
                        <a:rPr lang="id-ID" sz="2400" kern="1200" dirty="0">
                          <a:solidFill>
                            <a:schemeClr val="dk1"/>
                          </a:solidFill>
                          <a:effectLst/>
                          <a:latin typeface="+mn-lt"/>
                          <a:ea typeface="+mn-ea"/>
                          <a:cs typeface="+mn-cs"/>
                        </a:rPr>
                        <a:t>Secarateraturataupadawaktutertentudengansukarelamemberikansumbanganbagikegiatansosial masyarakat dalam bentuk materiil</a:t>
                      </a:r>
                    </a:p>
                    <a:p>
                      <a:pPr marL="342900" lvl="0" indent="-342900">
                        <a:buFont typeface="+mj-lt"/>
                        <a:buAutoNum type="arabicPeriod" startAt="22"/>
                      </a:pPr>
                      <a:r>
                        <a:rPr lang="id-ID" sz="2400" kern="1200" dirty="0">
                          <a:solidFill>
                            <a:schemeClr val="dk1"/>
                          </a:solidFill>
                          <a:effectLst/>
                          <a:latin typeface="+mn-lt"/>
                          <a:ea typeface="+mn-ea"/>
                          <a:cs typeface="+mn-cs"/>
                        </a:rPr>
                        <a:t>K</a:t>
                      </a:r>
                      <a:r>
                        <a:rPr lang="en-US" sz="2400" kern="1200" dirty="0" err="1">
                          <a:solidFill>
                            <a:schemeClr val="dk1"/>
                          </a:solidFill>
                          <a:effectLst/>
                          <a:latin typeface="+mn-lt"/>
                          <a:ea typeface="+mn-ea"/>
                          <a:cs typeface="+mn-cs"/>
                        </a:rPr>
                        <a:t>epala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Keluarga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atau</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anggota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keluarga</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aktif</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sebagai</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pengurus</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perkumpulan</a:t>
                      </a:r>
                      <a:r>
                        <a:rPr lang="en-US" sz="2400" kern="1200" dirty="0">
                          <a:solidFill>
                            <a:schemeClr val="dk1"/>
                          </a:solidFill>
                          <a:effectLst/>
                          <a:latin typeface="+mn-lt"/>
                          <a:ea typeface="+mn-ea"/>
                          <a:cs typeface="+mn-cs"/>
                        </a:rPr>
                        <a:t>/</a:t>
                      </a:r>
                      <a:r>
                        <a:rPr lang="en-US" sz="2400" kern="1200" dirty="0" err="1">
                          <a:solidFill>
                            <a:schemeClr val="dk1"/>
                          </a:solidFill>
                          <a:effectLst/>
                          <a:latin typeface="+mn-lt"/>
                          <a:ea typeface="+mn-ea"/>
                          <a:cs typeface="+mn-cs"/>
                        </a:rPr>
                        <a:t>yayasan</a:t>
                      </a:r>
                      <a:r>
                        <a:rPr lang="en-US" sz="2400" kern="1200" dirty="0">
                          <a:solidFill>
                            <a:schemeClr val="dk1"/>
                          </a:solidFill>
                          <a:effectLst/>
                          <a:latin typeface="+mn-lt"/>
                          <a:ea typeface="+mn-ea"/>
                          <a:cs typeface="+mn-cs"/>
                        </a:rPr>
                        <a:t>/</a:t>
                      </a:r>
                      <a:r>
                        <a:rPr lang="en-US" sz="2400" kern="1200" dirty="0" err="1">
                          <a:solidFill>
                            <a:schemeClr val="dk1"/>
                          </a:solidFill>
                          <a:effectLst/>
                          <a:latin typeface="+mn-lt"/>
                          <a:ea typeface="+mn-ea"/>
                          <a:cs typeface="+mn-cs"/>
                        </a:rPr>
                        <a:t>institusi</a:t>
                      </a:r>
                      <a:r>
                        <a:rPr lang="en-US" sz="2400" kern="1200" dirty="0">
                          <a:solidFill>
                            <a:schemeClr val="dk1"/>
                          </a:solidFill>
                          <a:effectLst/>
                          <a:latin typeface="+mn-lt"/>
                          <a:ea typeface="+mn-ea"/>
                          <a:cs typeface="+mn-cs"/>
                        </a:rPr>
                        <a:t> </a:t>
                      </a:r>
                      <a:r>
                        <a:rPr lang="en-US" sz="2400" kern="1200" dirty="0" err="1">
                          <a:solidFill>
                            <a:schemeClr val="dk1"/>
                          </a:solidFill>
                          <a:effectLst/>
                          <a:latin typeface="+mn-lt"/>
                          <a:ea typeface="+mn-ea"/>
                          <a:cs typeface="+mn-cs"/>
                        </a:rPr>
                        <a:t>masyarakat</a:t>
                      </a:r>
                      <a:endParaRPr lang="en-US" sz="2400" dirty="0"/>
                    </a:p>
                  </a:txBody>
                  <a:tcPr/>
                </a:tc>
                <a:extLst>
                  <a:ext uri="{0D108BD9-81ED-4DB2-BD59-A6C34878D82A}">
                    <a16:rowId xmlns:a16="http://schemas.microsoft.com/office/drawing/2014/main" val="10001"/>
                  </a:ext>
                </a:extLst>
              </a:tr>
            </a:tbl>
          </a:graphicData>
        </a:graphic>
      </p:graphicFrame>
      <p:sp>
        <p:nvSpPr>
          <p:cNvPr id="3" name="Slide Number Placeholder 2">
            <a:extLst>
              <a:ext uri="{FF2B5EF4-FFF2-40B4-BE49-F238E27FC236}">
                <a16:creationId xmlns:a16="http://schemas.microsoft.com/office/drawing/2014/main" id="{520B9D78-035C-435F-98AE-1D5388909D71}"/>
              </a:ext>
            </a:extLst>
          </p:cNvPr>
          <p:cNvSpPr>
            <a:spLocks noGrp="1"/>
          </p:cNvSpPr>
          <p:nvPr>
            <p:ph type="sldNum" sz="quarter" idx="12"/>
          </p:nvPr>
        </p:nvSpPr>
        <p:spPr/>
        <p:txBody>
          <a:bodyPr/>
          <a:lstStyle/>
          <a:p>
            <a:fld id="{843A8421-0890-4771-AB59-E381227E90FF}" type="slidenum">
              <a:rPr lang="id-ID" smtClean="0"/>
              <a:t>43</a:t>
            </a:fld>
            <a:endParaRPr lang="id-ID"/>
          </a:p>
        </p:txBody>
      </p:sp>
      <p:pic>
        <p:nvPicPr>
          <p:cNvPr id="6" name="Picture 5">
            <a:extLst>
              <a:ext uri="{FF2B5EF4-FFF2-40B4-BE49-F238E27FC236}">
                <a16:creationId xmlns:a16="http://schemas.microsoft.com/office/drawing/2014/main" id="{25ED520F-1239-49E1-AADF-1750200A75D9}"/>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516103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029" y="1012004"/>
            <a:ext cx="3416158" cy="4795408"/>
          </a:xfrm>
        </p:spPr>
        <p:txBody>
          <a:bodyPr>
            <a:normAutofit/>
          </a:bodyPr>
          <a:lstStyle/>
          <a:p>
            <a:br>
              <a:rPr lang="id-ID" b="1">
                <a:solidFill>
                  <a:srgbClr val="FFFFFF"/>
                </a:solidFill>
                <a:latin typeface="+mn-lt"/>
              </a:rPr>
            </a:br>
            <a:endParaRPr lang="id-ID">
              <a:solidFill>
                <a:srgbClr val="FFFFFF"/>
              </a:solidFill>
              <a:latin typeface="+mn-lt"/>
            </a:endParaRPr>
          </a:p>
        </p:txBody>
      </p:sp>
      <p:graphicFrame>
        <p:nvGraphicFramePr>
          <p:cNvPr id="40" name="Content Placeholder 2">
            <a:extLst>
              <a:ext uri="{FF2B5EF4-FFF2-40B4-BE49-F238E27FC236}">
                <a16:creationId xmlns:a16="http://schemas.microsoft.com/office/drawing/2014/main" id="{DB04CB77-0843-4813-9250-6E07E4818AAA}"/>
              </a:ext>
            </a:extLst>
          </p:cNvPr>
          <p:cNvGraphicFramePr>
            <a:graphicFrameLocks noGrp="1"/>
          </p:cNvGraphicFramePr>
          <p:nvPr>
            <p:ph idx="1"/>
            <p:extLst>
              <p:ext uri="{D42A27DB-BD31-4B8C-83A1-F6EECF244321}">
                <p14:modId xmlns:p14="http://schemas.microsoft.com/office/powerpoint/2010/main" val="4210736381"/>
              </p:ext>
            </p:extLst>
          </p:nvPr>
        </p:nvGraphicFramePr>
        <p:xfrm>
          <a:off x="2306973" y="470925"/>
          <a:ext cx="9559958"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E0E910B-70FD-46B9-97EC-027D88E836B0}"/>
              </a:ext>
            </a:extLst>
          </p:cNvPr>
          <p:cNvSpPr>
            <a:spLocks noGrp="1"/>
          </p:cNvSpPr>
          <p:nvPr>
            <p:ph type="sldNum" sz="quarter" idx="12"/>
          </p:nvPr>
        </p:nvSpPr>
        <p:spPr/>
        <p:txBody>
          <a:bodyPr/>
          <a:lstStyle/>
          <a:p>
            <a:fld id="{843A8421-0890-4771-AB59-E381227E90FF}" type="slidenum">
              <a:rPr lang="id-ID" smtClean="0"/>
              <a:t>5</a:t>
            </a:fld>
            <a:endParaRPr lang="id-ID"/>
          </a:p>
        </p:txBody>
      </p:sp>
      <p:pic>
        <p:nvPicPr>
          <p:cNvPr id="4" name="Picture 3">
            <a:extLst>
              <a:ext uri="{FF2B5EF4-FFF2-40B4-BE49-F238E27FC236}">
                <a16:creationId xmlns:a16="http://schemas.microsoft.com/office/drawing/2014/main" id="{A19EFB29-9085-4E15-A761-6308F5EA117B}"/>
              </a:ext>
            </a:extLst>
          </p:cNvPr>
          <p:cNvPicPr>
            <a:picLocks noChangeAspect="1"/>
          </p:cNvPicPr>
          <p:nvPr/>
        </p:nvPicPr>
        <p:blipFill>
          <a:blip r:embed="rId7"/>
          <a:stretch>
            <a:fillRect/>
          </a:stretch>
        </p:blipFill>
        <p:spPr>
          <a:xfrm>
            <a:off x="0" y="0"/>
            <a:ext cx="1001261" cy="1063416"/>
          </a:xfrm>
          <a:prstGeom prst="rect">
            <a:avLst/>
          </a:prstGeom>
        </p:spPr>
      </p:pic>
    </p:spTree>
    <p:extLst>
      <p:ext uri="{BB962C8B-B14F-4D97-AF65-F5344CB8AC3E}">
        <p14:creationId xmlns:p14="http://schemas.microsoft.com/office/powerpoint/2010/main" val="24614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Autofit/>
          </a:bodyPr>
          <a:lstStyle/>
          <a:p>
            <a:pPr algn="ctr"/>
            <a:br>
              <a:rPr lang="id-ID" b="1" dirty="0"/>
            </a:br>
            <a:r>
              <a:rPr lang="id-ID" sz="3600" b="1" dirty="0"/>
              <a:t>Kelas Sosial W. Lloyd Warner</a:t>
            </a:r>
            <a:br>
              <a:rPr lang="en-US" sz="3600" b="1" dirty="0"/>
            </a:b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5110850"/>
              </p:ext>
            </p:extLst>
          </p:nvPr>
        </p:nvGraphicFramePr>
        <p:xfrm>
          <a:off x="860612" y="1223683"/>
          <a:ext cx="10125635" cy="5529430"/>
        </p:xfrm>
        <a:graphic>
          <a:graphicData uri="http://schemas.openxmlformats.org/drawingml/2006/table">
            <a:tbl>
              <a:tblPr firstRow="1" firstCol="1" bandRow="1">
                <a:tableStyleId>{5C22544A-7EE6-4342-B048-85BDC9FD1C3A}</a:tableStyleId>
              </a:tblPr>
              <a:tblGrid>
                <a:gridCol w="656909">
                  <a:extLst>
                    <a:ext uri="{9D8B030D-6E8A-4147-A177-3AD203B41FA5}">
                      <a16:colId xmlns:a16="http://schemas.microsoft.com/office/drawing/2014/main" val="20000"/>
                    </a:ext>
                  </a:extLst>
                </a:gridCol>
                <a:gridCol w="1953443">
                  <a:extLst>
                    <a:ext uri="{9D8B030D-6E8A-4147-A177-3AD203B41FA5}">
                      <a16:colId xmlns:a16="http://schemas.microsoft.com/office/drawing/2014/main" val="20001"/>
                    </a:ext>
                  </a:extLst>
                </a:gridCol>
                <a:gridCol w="7515283">
                  <a:extLst>
                    <a:ext uri="{9D8B030D-6E8A-4147-A177-3AD203B41FA5}">
                      <a16:colId xmlns:a16="http://schemas.microsoft.com/office/drawing/2014/main" val="20002"/>
                    </a:ext>
                  </a:extLst>
                </a:gridCol>
              </a:tblGrid>
              <a:tr h="416858">
                <a:tc>
                  <a:txBody>
                    <a:bodyPr/>
                    <a:lstStyle/>
                    <a:p>
                      <a:pPr algn="ctr">
                        <a:spcAft>
                          <a:spcPts val="0"/>
                        </a:spcAft>
                      </a:pPr>
                      <a:r>
                        <a:rPr lang="id-ID" sz="2400" dirty="0">
                          <a:effectLst/>
                        </a:rPr>
                        <a:t>No</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id-ID" sz="2400">
                          <a:effectLst/>
                        </a:rPr>
                        <a:t>Kelas Sosial</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id-ID" sz="2400" dirty="0">
                          <a:effectLst/>
                        </a:rPr>
                        <a:t>Deskripsi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16858">
                <a:tc>
                  <a:txBody>
                    <a:bodyPr/>
                    <a:lstStyle/>
                    <a:p>
                      <a:pPr algn="ctr">
                        <a:spcAft>
                          <a:spcPts val="0"/>
                        </a:spcAft>
                      </a:pPr>
                      <a:r>
                        <a:rPr lang="id-ID" sz="2400">
                          <a:effectLst/>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id-ID" sz="2400" dirty="0">
                          <a:effectLst/>
                        </a:rPr>
                        <a:t>Atas-atas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Orang-orang kaya lama</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33718">
                <a:tc>
                  <a:txBody>
                    <a:bodyPr/>
                    <a:lstStyle/>
                    <a:p>
                      <a:pPr algn="ctr">
                        <a:spcAft>
                          <a:spcPts val="0"/>
                        </a:spcAft>
                      </a:pPr>
                      <a:r>
                        <a:rPr lang="id-ID" sz="2400">
                          <a:effectLst/>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id-ID" sz="2400" dirty="0">
                          <a:effectLst/>
                        </a:rPr>
                        <a:t>Atas-bawah</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Orang-orang yang menjadi kaya karena usaha sendiri selama hidupnya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833718">
                <a:tc>
                  <a:txBody>
                    <a:bodyPr/>
                    <a:lstStyle/>
                    <a:p>
                      <a:pPr algn="ctr">
                        <a:spcAft>
                          <a:spcPts val="0"/>
                        </a:spcAft>
                      </a:pPr>
                      <a:r>
                        <a:rPr lang="id-ID" sz="2400">
                          <a:effectLst/>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Tengah-atas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Profesional dengan penghasilan besar, seperti dokter, pengacara, kaum eksekutif perusahaan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250576">
                <a:tc>
                  <a:txBody>
                    <a:bodyPr/>
                    <a:lstStyle/>
                    <a:p>
                      <a:pPr algn="ctr">
                        <a:spcAft>
                          <a:spcPts val="0"/>
                        </a:spcAft>
                      </a:pPr>
                      <a:r>
                        <a:rPr lang="id-ID" sz="2400">
                          <a:effectLst/>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Tengah-bawah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Profesional dengan penghasilan yang lebih rendah, tetapi bukan tenaga kerja manual, seperti polisi, pekerja perusahaan non-manajerial, pemilik usaha skala kecil</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833718">
                <a:tc>
                  <a:txBody>
                    <a:bodyPr/>
                    <a:lstStyle/>
                    <a:p>
                      <a:pPr algn="ctr">
                        <a:spcAft>
                          <a:spcPts val="0"/>
                        </a:spcAft>
                      </a:pPr>
                      <a:r>
                        <a:rPr lang="id-ID" sz="2400">
                          <a:effectLst/>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Bawah-atas</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Disebut sebagai “kelas pekerja” yang terdiri dari pekerja kerah biru dan pekerja manual</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16858">
                <a:tc>
                  <a:txBody>
                    <a:bodyPr/>
                    <a:lstStyle/>
                    <a:p>
                      <a:pPr algn="ctr">
                        <a:spcAft>
                          <a:spcPts val="0"/>
                        </a:spcAft>
                      </a:pPr>
                      <a:r>
                        <a:rPr lang="id-ID" sz="2400">
                          <a:effectLst/>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a:effectLst/>
                        </a:rPr>
                        <a:t>Bawah-bawah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id-ID" sz="2400" dirty="0">
                          <a:effectLst/>
                        </a:rPr>
                        <a:t>Pengangguran, gelandangan, dan pekerja miskin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bl>
          </a:graphicData>
        </a:graphic>
      </p:graphicFrame>
      <p:sp>
        <p:nvSpPr>
          <p:cNvPr id="3" name="Slide Number Placeholder 2">
            <a:extLst>
              <a:ext uri="{FF2B5EF4-FFF2-40B4-BE49-F238E27FC236}">
                <a16:creationId xmlns:a16="http://schemas.microsoft.com/office/drawing/2014/main" id="{D92F5372-BCFC-46EF-953A-311A5DBF2E06}"/>
              </a:ext>
            </a:extLst>
          </p:cNvPr>
          <p:cNvSpPr>
            <a:spLocks noGrp="1"/>
          </p:cNvSpPr>
          <p:nvPr>
            <p:ph type="sldNum" sz="quarter" idx="12"/>
          </p:nvPr>
        </p:nvSpPr>
        <p:spPr/>
        <p:txBody>
          <a:bodyPr/>
          <a:lstStyle/>
          <a:p>
            <a:fld id="{843A8421-0890-4771-AB59-E381227E90FF}" type="slidenum">
              <a:rPr lang="id-ID" smtClean="0"/>
              <a:t>6</a:t>
            </a:fld>
            <a:endParaRPr lang="id-ID" dirty="0"/>
          </a:p>
        </p:txBody>
      </p:sp>
      <p:pic>
        <p:nvPicPr>
          <p:cNvPr id="6" name="Picture 5">
            <a:extLst>
              <a:ext uri="{FF2B5EF4-FFF2-40B4-BE49-F238E27FC236}">
                <a16:creationId xmlns:a16="http://schemas.microsoft.com/office/drawing/2014/main" id="{EC6AEDD6-36F6-49B2-B028-6A96E922AA23}"/>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88336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2987050"/>
          </a:xfrm>
        </p:spPr>
        <p:txBody>
          <a:bodyPr>
            <a:normAutofit/>
          </a:bodyPr>
          <a:lstStyle/>
          <a:p>
            <a:r>
              <a:rPr lang="en-US" sz="5800" b="1" dirty="0">
                <a:solidFill>
                  <a:srgbClr val="FFFF00"/>
                </a:solidFill>
              </a:rPr>
              <a:t>2.</a:t>
            </a:r>
            <a:r>
              <a:rPr lang="id-ID" sz="5800" b="1" dirty="0">
                <a:solidFill>
                  <a:srgbClr val="FFFF00"/>
                </a:solidFill>
              </a:rPr>
              <a:t>Pengukuran Prestise</a:t>
            </a:r>
            <a:endParaRPr lang="en-US" sz="5800" b="1" dirty="0">
              <a:solidFill>
                <a:srgbClr val="FFFF00"/>
              </a:solidFill>
            </a:endParaRPr>
          </a:p>
        </p:txBody>
      </p:sp>
      <p:sp>
        <p:nvSpPr>
          <p:cNvPr id="3" name="Subtitle 2"/>
          <p:cNvSpPr>
            <a:spLocks noGrp="1"/>
          </p:cNvSpPr>
          <p:nvPr>
            <p:ph type="subTitle" idx="1"/>
          </p:nvPr>
        </p:nvSpPr>
        <p:spPr>
          <a:xfrm>
            <a:off x="1524000" y="4256436"/>
            <a:ext cx="9144000" cy="1600818"/>
          </a:xfrm>
        </p:spPr>
        <p:txBody>
          <a:bodyPr>
            <a:normAutofit/>
          </a:bodyPr>
          <a:lstStyle/>
          <a:p>
            <a:endParaRPr lang="en-US">
              <a:solidFill>
                <a:schemeClr val="accent1"/>
              </a:solidFill>
            </a:endParaRPr>
          </a:p>
        </p:txBody>
      </p:sp>
      <p:sp>
        <p:nvSpPr>
          <p:cNvPr id="4" name="Slide Number Placeholder 3">
            <a:extLst>
              <a:ext uri="{FF2B5EF4-FFF2-40B4-BE49-F238E27FC236}">
                <a16:creationId xmlns:a16="http://schemas.microsoft.com/office/drawing/2014/main" id="{C00498A6-C1EF-4594-BBA6-672E61B8FAF8}"/>
              </a:ext>
            </a:extLst>
          </p:cNvPr>
          <p:cNvSpPr>
            <a:spLocks noGrp="1"/>
          </p:cNvSpPr>
          <p:nvPr>
            <p:ph type="sldNum" sz="quarter" idx="12"/>
          </p:nvPr>
        </p:nvSpPr>
        <p:spPr/>
        <p:txBody>
          <a:bodyPr/>
          <a:lstStyle/>
          <a:p>
            <a:fld id="{843A8421-0890-4771-AB59-E381227E90FF}" type="slidenum">
              <a:rPr lang="id-ID" smtClean="0"/>
              <a:t>7</a:t>
            </a:fld>
            <a:endParaRPr lang="id-ID"/>
          </a:p>
        </p:txBody>
      </p:sp>
      <p:pic>
        <p:nvPicPr>
          <p:cNvPr id="5" name="Picture 4">
            <a:extLst>
              <a:ext uri="{FF2B5EF4-FFF2-40B4-BE49-F238E27FC236}">
                <a16:creationId xmlns:a16="http://schemas.microsoft.com/office/drawing/2014/main" id="{394135F5-4A43-44AF-8A8D-A8A8B62582A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1494587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297013"/>
          </a:xfrm>
        </p:spPr>
        <p:txBody>
          <a:bodyPr>
            <a:normAutofit fontScale="90000"/>
          </a:bodyPr>
          <a:lstStyle/>
          <a:p>
            <a:endParaRPr lang="en-US" b="1" dirty="0"/>
          </a:p>
        </p:txBody>
      </p:sp>
      <p:sp>
        <p:nvSpPr>
          <p:cNvPr id="3" name="Content Placeholder 2"/>
          <p:cNvSpPr>
            <a:spLocks noGrp="1"/>
          </p:cNvSpPr>
          <p:nvPr>
            <p:ph idx="1"/>
          </p:nvPr>
        </p:nvSpPr>
        <p:spPr>
          <a:xfrm>
            <a:off x="838200" y="1069145"/>
            <a:ext cx="10515600" cy="4860017"/>
          </a:xfrm>
        </p:spPr>
        <p:txBody>
          <a:bodyPr>
            <a:normAutofit fontScale="92500" lnSpcReduction="20000"/>
          </a:bodyPr>
          <a:lstStyle/>
          <a:p>
            <a:r>
              <a:rPr lang="id-ID" b="1" dirty="0"/>
              <a:t>Model ini diawali dengan penelitian David Glass.</a:t>
            </a:r>
          </a:p>
          <a:p>
            <a:r>
              <a:rPr lang="id-ID" b="1" dirty="0"/>
              <a:t>Penelitian di 12 negara Barat, dimulai sekitar tahun 1950. </a:t>
            </a:r>
          </a:p>
          <a:p>
            <a:r>
              <a:rPr lang="id-ID" b="1" dirty="0"/>
              <a:t>Penggunakan data dari survey nasional berkala mengenai stratifikasi dan mobilitas sosial di setiap negara. </a:t>
            </a:r>
            <a:endParaRPr lang="en-US" b="1" dirty="0"/>
          </a:p>
          <a:p>
            <a:r>
              <a:rPr lang="id-ID" b="1" dirty="0"/>
              <a:t>Analisis: mobilitas inflow dan outflow. </a:t>
            </a:r>
          </a:p>
          <a:p>
            <a:pPr lvl="1">
              <a:buFont typeface="Courier New" panose="02070309020205020404" pitchFamily="49" charset="0"/>
              <a:buChar char="o"/>
            </a:pPr>
            <a:r>
              <a:rPr lang="id-ID" sz="2800" b="1" dirty="0"/>
              <a:t>Mobilitas inflow: keragaman kelas sosial anak (saat ini) berasal dari orang tua dengan latar belakang sosial ekonomi seperti apa. </a:t>
            </a:r>
          </a:p>
          <a:p>
            <a:pPr lvl="1">
              <a:buFont typeface="Courier New" panose="02070309020205020404" pitchFamily="49" charset="0"/>
              <a:buChar char="o"/>
            </a:pPr>
            <a:r>
              <a:rPr lang="id-ID" sz="2800" b="1" dirty="0"/>
              <a:t>Mobilitas outflow menunjukkan </a:t>
            </a:r>
            <a:r>
              <a:rPr lang="id-ID" sz="2800" b="1" i="1" dirty="0"/>
              <a:t>class</a:t>
            </a:r>
            <a:r>
              <a:rPr lang="id-ID" sz="2800" b="1" dirty="0"/>
              <a:t> </a:t>
            </a:r>
            <a:r>
              <a:rPr lang="id-ID" sz="2800" b="1" i="1" dirty="0"/>
              <a:t>destination </a:t>
            </a:r>
            <a:r>
              <a:rPr lang="id-ID" sz="2800" b="1" dirty="0"/>
              <a:t>dari setiap kategori </a:t>
            </a:r>
            <a:r>
              <a:rPr lang="id-ID" sz="2800" b="1" i="1" dirty="0"/>
              <a:t>class origin class. </a:t>
            </a:r>
            <a:r>
              <a:rPr lang="id-ID" sz="2800" b="1" dirty="0"/>
              <a:t>Mobilitas outflow memungkinkan peneliti untuk mempelajari pergerakan ke atas atau ke bawah seseorang dalam skema kelas (Heath</a:t>
            </a:r>
            <a:r>
              <a:rPr lang="en-US" sz="2800" b="1" dirty="0"/>
              <a:t> dan Payne</a:t>
            </a:r>
            <a:r>
              <a:rPr lang="id-ID" sz="2800" b="1" dirty="0"/>
              <a:t>, 1999:11</a:t>
            </a:r>
            <a:r>
              <a:rPr lang="en-US" sz="2800" b="1" dirty="0"/>
              <a:t>)</a:t>
            </a:r>
            <a:r>
              <a:rPr lang="id-ID" sz="2800" b="1" dirty="0"/>
              <a:t>.</a:t>
            </a:r>
            <a:endParaRPr lang="en-US" sz="2800" b="1" dirty="0"/>
          </a:p>
          <a:p>
            <a:endParaRPr lang="en-US" sz="2200" dirty="0"/>
          </a:p>
        </p:txBody>
      </p:sp>
      <p:sp>
        <p:nvSpPr>
          <p:cNvPr id="4" name="Slide Number Placeholder 3">
            <a:extLst>
              <a:ext uri="{FF2B5EF4-FFF2-40B4-BE49-F238E27FC236}">
                <a16:creationId xmlns:a16="http://schemas.microsoft.com/office/drawing/2014/main" id="{B8D3DD14-FE05-4AE0-8D05-5F7F336C56B1}"/>
              </a:ext>
            </a:extLst>
          </p:cNvPr>
          <p:cNvSpPr>
            <a:spLocks noGrp="1"/>
          </p:cNvSpPr>
          <p:nvPr>
            <p:ph type="sldNum" sz="quarter" idx="12"/>
          </p:nvPr>
        </p:nvSpPr>
        <p:spPr/>
        <p:txBody>
          <a:bodyPr/>
          <a:lstStyle/>
          <a:p>
            <a:fld id="{843A8421-0890-4771-AB59-E381227E90FF}" type="slidenum">
              <a:rPr lang="id-ID" smtClean="0"/>
              <a:t>8</a:t>
            </a:fld>
            <a:endParaRPr lang="id-ID"/>
          </a:p>
        </p:txBody>
      </p:sp>
      <p:pic>
        <p:nvPicPr>
          <p:cNvPr id="5" name="Picture 4">
            <a:extLst>
              <a:ext uri="{FF2B5EF4-FFF2-40B4-BE49-F238E27FC236}">
                <a16:creationId xmlns:a16="http://schemas.microsoft.com/office/drawing/2014/main" id="{66ECD3FA-D7FF-4837-BFB1-B4809F5566EE}"/>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715354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825"/>
            <a:ext cx="10515600" cy="113763"/>
          </a:xfrm>
        </p:spPr>
        <p:txBody>
          <a:bodyPr>
            <a:normAutofit fontScale="90000"/>
          </a:bodyPr>
          <a:lstStyle/>
          <a:p>
            <a:endParaRPr lang="en-US" dirty="0"/>
          </a:p>
        </p:txBody>
      </p:sp>
      <p:sp>
        <p:nvSpPr>
          <p:cNvPr id="3" name="Content Placeholder 2"/>
          <p:cNvSpPr>
            <a:spLocks noGrp="1"/>
          </p:cNvSpPr>
          <p:nvPr>
            <p:ph idx="1"/>
          </p:nvPr>
        </p:nvSpPr>
        <p:spPr>
          <a:xfrm>
            <a:off x="838200" y="914400"/>
            <a:ext cx="10515600" cy="5014762"/>
          </a:xfrm>
        </p:spPr>
        <p:txBody>
          <a:bodyPr>
            <a:normAutofit fontScale="85000" lnSpcReduction="10000"/>
          </a:bodyPr>
          <a:lstStyle/>
          <a:p>
            <a:r>
              <a:rPr lang="id-ID" sz="3200" dirty="0"/>
              <a:t>Hipotesis utama: </a:t>
            </a:r>
          </a:p>
          <a:p>
            <a:pPr marL="914400" lvl="1" indent="-457200">
              <a:buFont typeface="+mj-lt"/>
              <a:buAutoNum type="arabicPeriod"/>
            </a:pPr>
            <a:r>
              <a:rPr lang="id-ID" sz="3200" b="1" dirty="0"/>
              <a:t>Dari keseluruhan pola mobilitas sosial, tampak adanya kesamaan di berbagai negara barat. </a:t>
            </a:r>
          </a:p>
          <a:p>
            <a:pPr marL="914400" lvl="1" indent="-457200">
              <a:buFont typeface="+mj-lt"/>
              <a:buAutoNum type="arabicPeriod"/>
            </a:pPr>
            <a:r>
              <a:rPr lang="id-ID" sz="3200" b="1" dirty="0"/>
              <a:t>Tingkat mobilitas cenderung lebih tinggi di masyarakat negara industri daripada masyarakat non industri. </a:t>
            </a:r>
          </a:p>
          <a:p>
            <a:pPr marL="914400" lvl="1" indent="-457200">
              <a:buFont typeface="+mj-lt"/>
              <a:buAutoNum type="arabicPeriod"/>
            </a:pPr>
            <a:r>
              <a:rPr lang="id-ID" sz="3200" b="1" dirty="0"/>
              <a:t>Terdapat pengaruh dari struktur politik terhadap besarnya mobiltias antar generasi (Ganzeboom, et.al, 1991:281). Dalam penelitian ini, pengukuran yang digunakan adalah skala pengukuran kontinum. </a:t>
            </a:r>
            <a:endParaRPr lang="en-US" sz="3200" b="1" dirty="0"/>
          </a:p>
          <a:p>
            <a:r>
              <a:rPr lang="id-ID" sz="3200" b="1" dirty="0"/>
              <a:t>Penelitian ini menciptakan skala prestise okupasi di setiap negara. </a:t>
            </a:r>
          </a:p>
          <a:p>
            <a:pPr marL="0" indent="0">
              <a:buNone/>
            </a:pPr>
            <a:endParaRPr lang="en-US" sz="2400" dirty="0"/>
          </a:p>
        </p:txBody>
      </p:sp>
      <p:sp>
        <p:nvSpPr>
          <p:cNvPr id="4" name="Slide Number Placeholder 3">
            <a:extLst>
              <a:ext uri="{FF2B5EF4-FFF2-40B4-BE49-F238E27FC236}">
                <a16:creationId xmlns:a16="http://schemas.microsoft.com/office/drawing/2014/main" id="{076DE7BB-2425-4498-8517-814C5A74FD49}"/>
              </a:ext>
            </a:extLst>
          </p:cNvPr>
          <p:cNvSpPr>
            <a:spLocks noGrp="1"/>
          </p:cNvSpPr>
          <p:nvPr>
            <p:ph type="sldNum" sz="quarter" idx="12"/>
          </p:nvPr>
        </p:nvSpPr>
        <p:spPr/>
        <p:txBody>
          <a:bodyPr/>
          <a:lstStyle/>
          <a:p>
            <a:fld id="{843A8421-0890-4771-AB59-E381227E90FF}" type="slidenum">
              <a:rPr lang="id-ID" smtClean="0"/>
              <a:t>9</a:t>
            </a:fld>
            <a:endParaRPr lang="id-ID"/>
          </a:p>
        </p:txBody>
      </p:sp>
      <p:pic>
        <p:nvPicPr>
          <p:cNvPr id="5" name="Picture 4">
            <a:extLst>
              <a:ext uri="{FF2B5EF4-FFF2-40B4-BE49-F238E27FC236}">
                <a16:creationId xmlns:a16="http://schemas.microsoft.com/office/drawing/2014/main" id="{439981F7-96BD-42DD-AA77-AE2FD848C1F1}"/>
              </a:ext>
            </a:extLst>
          </p:cNvPr>
          <p:cNvPicPr>
            <a:picLocks noChangeAspect="1"/>
          </p:cNvPicPr>
          <p:nvPr/>
        </p:nvPicPr>
        <p:blipFill>
          <a:blip r:embed="rId2"/>
          <a:stretch>
            <a:fillRect/>
          </a:stretch>
        </p:blipFill>
        <p:spPr>
          <a:xfrm>
            <a:off x="0" y="0"/>
            <a:ext cx="1001261" cy="1063416"/>
          </a:xfrm>
          <a:prstGeom prst="rect">
            <a:avLst/>
          </a:prstGeom>
        </p:spPr>
      </p:pic>
    </p:spTree>
    <p:extLst>
      <p:ext uri="{BB962C8B-B14F-4D97-AF65-F5344CB8AC3E}">
        <p14:creationId xmlns:p14="http://schemas.microsoft.com/office/powerpoint/2010/main" val="2666672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407</TotalTime>
  <Words>3179</Words>
  <Application>Microsoft Office PowerPoint</Application>
  <PresentationFormat>Widescreen</PresentationFormat>
  <Paragraphs>520</Paragraphs>
  <Slides>43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Book Antiqua</vt:lpstr>
      <vt:lpstr>Calibri</vt:lpstr>
      <vt:lpstr>Century Gothic</vt:lpstr>
      <vt:lpstr>Courier New</vt:lpstr>
      <vt:lpstr>Times New Roman</vt:lpstr>
      <vt:lpstr>Wingdings</vt:lpstr>
      <vt:lpstr>Wingdings 3</vt:lpstr>
      <vt:lpstr>Ion</vt:lpstr>
      <vt:lpstr>MODEL PENELITIAN  STRAFIKASI DAN MOBILITAS SOSIAL KULIAH 6</vt:lpstr>
      <vt:lpstr>Model Penelitian</vt:lpstr>
      <vt:lpstr>1. Studi Komunitas</vt:lpstr>
      <vt:lpstr> </vt:lpstr>
      <vt:lpstr> </vt:lpstr>
      <vt:lpstr> Kelas Sosial W. Lloyd Warner </vt:lpstr>
      <vt:lpstr>2.Pengukuran Prestise</vt:lpstr>
      <vt:lpstr>PowerPoint Presentation</vt:lpstr>
      <vt:lpstr>PowerPoint Presentation</vt:lpstr>
      <vt:lpstr>PowerPoint Presentation</vt:lpstr>
      <vt:lpstr>PowerPoint Presentation</vt:lpstr>
      <vt:lpstr> Treiman’s Standard International Occupational Prestige Scale (SIOPS)   </vt:lpstr>
      <vt:lpstr>International Standard Classification of Occupation</vt:lpstr>
      <vt:lpstr>3. Socio-Economic Index</vt:lpstr>
      <vt:lpstr>PowerPoint Presentation</vt:lpstr>
      <vt:lpstr>PowerPoint Presentation</vt:lpstr>
      <vt:lpstr>Status Attainment</vt:lpstr>
      <vt:lpstr>PowerPoint Presentation</vt:lpstr>
      <vt:lpstr>PowerPoint Presentation</vt:lpstr>
      <vt:lpstr>PowerPoint Presentation</vt:lpstr>
      <vt:lpstr>Path Diagram for Blau &amp; Duncan Model</vt:lpstr>
      <vt:lpstr>Research Findings</vt:lpstr>
      <vt:lpstr>4. Class Category</vt:lpstr>
      <vt:lpstr>PowerPoint Presentation</vt:lpstr>
      <vt:lpstr>PowerPoint Presentation</vt:lpstr>
      <vt:lpstr>Metode Penelitian</vt:lpstr>
      <vt:lpstr>PowerPoint Presentation</vt:lpstr>
      <vt:lpstr>Penelitian Goldthorpe &amp; Erickson</vt:lpstr>
      <vt:lpstr>Indikator </vt:lpstr>
      <vt:lpstr>Skema Kelas</vt:lpstr>
      <vt:lpstr>PowerPoint Presentation</vt:lpstr>
      <vt:lpstr>PowerPoint Presentation</vt:lpstr>
      <vt:lpstr>Badan Pusat Statistik (BPS)</vt:lpstr>
      <vt:lpstr>Survey Sosial Ekonomi Nasional (Susenas)</vt:lpstr>
      <vt:lpstr>Sistem Neraca Sosial Ekonomi (SNSE)</vt:lpstr>
      <vt:lpstr>Persentase Jumlah Penduduk Menurut  Golongan Rumah Tangga Tahun 1975-2005  (SNSE, BPS, 2005) </vt:lpstr>
      <vt:lpstr>Pengeluaran Konsumsi Rumah Tangga Dirinci Menurut  Golongan Rumah Tangga Indonesia, 2005 (SNSE, BPS, 2005 )</vt:lpstr>
      <vt:lpstr>Badan Koordinasi Keluarga Berencana (BKKBN): Keluarga Sejahtera</vt:lpstr>
      <vt:lpstr>BKKBN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Penelitian  Stratifikasi dan Mobilitas Sosial</dc:title>
  <dc:creator>Indera Pattinasarany</dc:creator>
  <cp:lastModifiedBy>Indera Pattinasarany</cp:lastModifiedBy>
  <cp:revision>14</cp:revision>
  <dcterms:created xsi:type="dcterms:W3CDTF">2020-09-23T13:46:03Z</dcterms:created>
  <dcterms:modified xsi:type="dcterms:W3CDTF">2020-10-14T02:32:07Z</dcterms:modified>
</cp:coreProperties>
</file>