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18"/>
  </p:notesMasterIdLst>
  <p:handoutMasterIdLst>
    <p:handoutMasterId r:id="rId19"/>
  </p:handoutMasterIdLst>
  <p:sldIdLst>
    <p:sldId id="311" r:id="rId2"/>
    <p:sldId id="458" r:id="rId3"/>
    <p:sldId id="483" r:id="rId4"/>
    <p:sldId id="472" r:id="rId5"/>
    <p:sldId id="471" r:id="rId6"/>
    <p:sldId id="520" r:id="rId7"/>
    <p:sldId id="508" r:id="rId8"/>
    <p:sldId id="532" r:id="rId9"/>
    <p:sldId id="509" r:id="rId10"/>
    <p:sldId id="531" r:id="rId11"/>
    <p:sldId id="377" r:id="rId12"/>
    <p:sldId id="521" r:id="rId13"/>
    <p:sldId id="523" r:id="rId14"/>
    <p:sldId id="528" r:id="rId15"/>
    <p:sldId id="529" r:id="rId16"/>
    <p:sldId id="49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7" autoAdjust="0"/>
    <p:restoredTop sz="94727"/>
  </p:normalViewPr>
  <p:slideViewPr>
    <p:cSldViewPr>
      <p:cViewPr varScale="1">
        <p:scale>
          <a:sx n="82" d="100"/>
          <a:sy n="82" d="100"/>
        </p:scale>
        <p:origin x="22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FC60870-A821-486E-A2A6-46DFD407D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00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BA3E22E2-2E44-4779-88DB-FB971FD3ABF1}" type="datetimeFigureOut">
              <a:rPr lang="en-US"/>
              <a:pPr>
                <a:defRPr/>
              </a:pPr>
              <a:t>9/24/20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4FB0990-44F8-43E2-9D02-A7EC3986E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12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FD429-B8D9-4A76-B9B9-7A36FECAF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235FB-E7B4-4316-BB60-6A6021371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8DC12-A718-48C5-987D-8A0691DA1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9466C-91F6-4796-99A2-84266230A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2118C-3770-4DBF-ABD6-6DA68D113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ED9EB-7D92-4669-AD86-47372E912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A8B2B-DC38-4E21-95C4-FADFDCEDC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0D3E5-DFFC-4FC3-B82C-930100369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5C36F-ED67-4943-971B-C2722930B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792DC-C5BA-47ED-ADA1-E0BA14FB3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0B1F9-E215-46C5-BC83-3CF17B5F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F18BD-E55E-471B-953C-235E4B5BC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cs typeface="Arial" pitchFamily="34" charset="0"/>
              </a:defRPr>
            </a:lvl1pPr>
            <a:extLst/>
          </a:lstStyle>
          <a:p>
            <a:pPr>
              <a:defRPr/>
            </a:pPr>
            <a:fld id="{C9E13D48-E6E3-40AE-844F-760E9C450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41" r:id="rId2"/>
    <p:sldLayoutId id="2147484150" r:id="rId3"/>
    <p:sldLayoutId id="2147484142" r:id="rId4"/>
    <p:sldLayoutId id="2147484143" r:id="rId5"/>
    <p:sldLayoutId id="2147484144" r:id="rId6"/>
    <p:sldLayoutId id="2147484151" r:id="rId7"/>
    <p:sldLayoutId id="2147484152" r:id="rId8"/>
    <p:sldLayoutId id="2147484153" r:id="rId9"/>
    <p:sldLayoutId id="2147484145" r:id="rId10"/>
    <p:sldLayoutId id="2147484154" r:id="rId11"/>
    <p:sldLayoutId id="214748414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143000"/>
            <a:ext cx="87630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satMod val="150000"/>
                  </a:schemeClr>
                </a:solidFill>
              </a:rPr>
              <a:t>PENURUNAN  SIFAT BERDASARKAN </a:t>
            </a:r>
            <a:br>
              <a:rPr lang="en-US" sz="36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>
                <a:solidFill>
                  <a:schemeClr val="accent1">
                    <a:satMod val="150000"/>
                  </a:schemeClr>
                </a:solidFill>
              </a:rPr>
              <a:t>HUKUM MENDEL &amp; NON MENDELIAN  </a:t>
            </a:r>
            <a:br>
              <a:rPr lang="en-US" sz="3600" dirty="0">
                <a:solidFill>
                  <a:schemeClr val="accent1">
                    <a:satMod val="150000"/>
                  </a:schemeClr>
                </a:solidFill>
              </a:rPr>
            </a:br>
            <a:endParaRPr lang="en-US" sz="36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429000"/>
            <a:ext cx="8077200" cy="1500188"/>
          </a:xfrm>
        </p:spPr>
        <p:txBody>
          <a:bodyPr/>
          <a:lstStyle/>
          <a:p>
            <a:pPr eaLnBrk="1" hangingPunct="1"/>
            <a:r>
              <a:rPr lang="en-US" sz="3200"/>
              <a:t>Dwi Anita Suryandari </a:t>
            </a:r>
          </a:p>
          <a:p>
            <a:pPr eaLnBrk="1" hangingPunct="1"/>
            <a:r>
              <a:rPr lang="en-US" sz="3200"/>
              <a:t>Departemen Biologi Kedokteran FKUI</a:t>
            </a:r>
          </a:p>
          <a:p>
            <a:pPr eaLnBrk="1" hangingPunct="1"/>
            <a:endParaRPr lang="en-US" sz="32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Alel</a:t>
            </a:r>
            <a:r>
              <a:rPr lang="en-US" dirty="0"/>
              <a:t> </a:t>
            </a:r>
            <a:r>
              <a:rPr lang="en-US" dirty="0" err="1"/>
              <a:t>letal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8077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Alel</a:t>
            </a:r>
            <a:r>
              <a:rPr lang="en-US" sz="3200" dirty="0"/>
              <a:t> </a:t>
            </a:r>
            <a:r>
              <a:rPr lang="en-US" sz="3200" dirty="0" err="1"/>
              <a:t>homozigot</a:t>
            </a:r>
            <a:r>
              <a:rPr lang="en-US" sz="3200" dirty="0"/>
              <a:t> </a:t>
            </a:r>
            <a:r>
              <a:rPr lang="en-US" sz="3200" dirty="0" err="1"/>
              <a:t>dominan</a:t>
            </a:r>
            <a:r>
              <a:rPr lang="en-US" sz="3200" dirty="0"/>
              <a:t>/</a:t>
            </a:r>
            <a:r>
              <a:rPr lang="en-US" sz="3200" dirty="0" err="1"/>
              <a:t>resesif</a:t>
            </a:r>
            <a:r>
              <a:rPr lang="en-US" sz="3200" dirty="0"/>
              <a:t> yang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menimbulkan</a:t>
            </a:r>
            <a:r>
              <a:rPr lang="en-US" sz="3200" dirty="0"/>
              <a:t> </a:t>
            </a:r>
            <a:r>
              <a:rPr lang="en-US" sz="3200" dirty="0" err="1"/>
              <a:t>kematian</a:t>
            </a:r>
            <a:r>
              <a:rPr lang="en-US" sz="3200" dirty="0"/>
              <a:t> </a:t>
            </a:r>
          </a:p>
          <a:p>
            <a:endParaRPr lang="en-US" sz="3200" dirty="0"/>
          </a:p>
          <a:p>
            <a:r>
              <a:rPr lang="en-US" sz="3200" dirty="0" err="1"/>
              <a:t>Contohnya</a:t>
            </a:r>
            <a:r>
              <a:rPr lang="en-US" sz="3200" dirty="0"/>
              <a:t> :</a:t>
            </a:r>
          </a:p>
          <a:p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err="1"/>
              <a:t>Polidactily</a:t>
            </a: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err="1"/>
              <a:t>Hemofilia</a:t>
            </a:r>
            <a:endParaRPr lang="en-US" sz="3200" dirty="0"/>
          </a:p>
          <a:p>
            <a:pPr marL="342900" indent="-342900">
              <a:buAutoNum type="arabicPeriod"/>
            </a:pPr>
            <a:r>
              <a:rPr lang="en-US" sz="3200" dirty="0" err="1"/>
              <a:t>Acondroplasia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672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2" descr="http://www2.le.ac.uk/departments/emfpu/profiling/explained/images/mtDNA-egg-and-sperm.gif">
            <a:extLst>
              <a:ext uri="{FF2B5EF4-FFF2-40B4-BE49-F238E27FC236}">
                <a16:creationId xmlns:a16="http://schemas.microsoft.com/office/drawing/2014/main" id="{E15D4F87-77CC-5040-9D81-DFADA6E34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447800"/>
            <a:ext cx="4800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94A1A1FB-75E2-0546-ACA7-A1C22B39A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938" y="2590800"/>
            <a:ext cx="2709862" cy="3276600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FDDFE7-DE22-814D-ACF9-685436622B31}"/>
              </a:ext>
            </a:extLst>
          </p:cNvPr>
          <p:cNvSpPr txBox="1"/>
          <p:nvPr/>
        </p:nvSpPr>
        <p:spPr>
          <a:xfrm>
            <a:off x="457200" y="4572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Pewarisan</a:t>
            </a:r>
            <a:r>
              <a:rPr lang="en-US" sz="2800" dirty="0"/>
              <a:t> </a:t>
            </a:r>
            <a:r>
              <a:rPr lang="en-US" sz="2800" dirty="0" err="1"/>
              <a:t>mtDNA</a:t>
            </a:r>
            <a:r>
              <a:rPr lang="en-US" sz="2800" dirty="0"/>
              <a:t>/</a:t>
            </a:r>
            <a:r>
              <a:rPr lang="en-US" sz="2800" dirty="0" err="1"/>
              <a:t>sitoplasmik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2737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61473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 err="1">
                <a:solidFill>
                  <a:schemeClr val="tx1"/>
                </a:solidFill>
              </a:rPr>
              <a:t>Poligen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en-US" altLang="en-US" dirty="0" err="1">
                <a:solidFill>
                  <a:schemeClr val="tx1"/>
                </a:solidFill>
              </a:rPr>
              <a:t>Multifaktor</a:t>
            </a:r>
            <a:r>
              <a:rPr lang="en-US" altLang="en-US" dirty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49156" name="Picture 4" descr="Fig181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86200" y="914400"/>
            <a:ext cx="5072062" cy="5334000"/>
          </a:xfrm>
          <a:noFill/>
        </p:spPr>
      </p:pic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E561FA-5E8D-4C23-A34A-A456A3F6EF7A}" type="slidenum">
              <a:rPr lang="en-US" smtClean="0">
                <a:solidFill>
                  <a:srgbClr val="898989"/>
                </a:solidFill>
                <a:latin typeface="Times New Roman" pitchFamily="18" charset="0"/>
              </a:rPr>
              <a:pPr/>
              <a:t>12</a:t>
            </a:fld>
            <a:endParaRPr lang="en-US">
              <a:solidFill>
                <a:srgbClr val="89898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605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91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468313" y="404813"/>
            <a:ext cx="2374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d-ID" sz="3200"/>
              <a:t>Mosaicism 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214313" y="4143375"/>
            <a:ext cx="85010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d-ID" sz="2400" b="1" dirty="0"/>
              <a:t>Mosaicism : </a:t>
            </a:r>
          </a:p>
          <a:p>
            <a:pPr eaLnBrk="1" hangingPunct="1"/>
            <a:r>
              <a:rPr lang="id-ID" sz="2400" dirty="0"/>
              <a:t>adanya lebih dari satu </a:t>
            </a:r>
            <a:r>
              <a:rPr lang="en-US" sz="2400" i="1" dirty="0"/>
              <a:t>c</a:t>
            </a:r>
            <a:r>
              <a:rPr lang="id-ID" sz="2400" i="1" dirty="0"/>
              <a:t>ell line </a:t>
            </a:r>
            <a:r>
              <a:rPr lang="id-ID" sz="2400" dirty="0"/>
              <a:t>dalam satu individu</a:t>
            </a:r>
          </a:p>
          <a:p>
            <a:pPr eaLnBrk="1" hangingPunct="1"/>
            <a:endParaRPr lang="id-ID" sz="2400" dirty="0"/>
          </a:p>
          <a:p>
            <a:pPr eaLnBrk="1" hangingPunct="1"/>
            <a:r>
              <a:rPr lang="id-ID" sz="2400" b="1" dirty="0"/>
              <a:t>Somatic mosaicism </a:t>
            </a:r>
            <a:r>
              <a:rPr lang="id-ID" sz="2400" dirty="0"/>
              <a:t>biasanya disebabkan mutasi pasca zygotic yang akan berpengaruh terhadap persentase komposisi sel </a:t>
            </a:r>
          </a:p>
        </p:txBody>
      </p:sp>
      <p:pic>
        <p:nvPicPr>
          <p:cNvPr id="8" name="Picture 4" descr="Mosaicism | BioNin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" y="411740"/>
            <a:ext cx="7934325" cy="256698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52413" y="3119656"/>
            <a:ext cx="8462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www.google.com/url?sa=i&amp;url=http%3A%2F%2Fib.bioninja.com.au%2Fstandard-level%2Ftopic-3-genetics%2F34-inheritance%2Fmosaicism.html&amp;psig=AOvVaw2Pwr1Du70iGMToMCc54qAF&amp;ust=1600849226832000&amp;source=images&amp;cd=vfe&amp;ved=0CAIQjRxqFwoTCMiE6Z6q_OsCFQAAAAAdAAAAABAl</a:t>
            </a:r>
          </a:p>
        </p:txBody>
      </p:sp>
    </p:spTree>
    <p:extLst>
      <p:ext uri="{BB962C8B-B14F-4D97-AF65-F5344CB8AC3E}">
        <p14:creationId xmlns:p14="http://schemas.microsoft.com/office/powerpoint/2010/main" val="1511038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8351838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6019800"/>
            <a:ext cx="8351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https://www.google.com/url?sa=i&amp;url=https%3A%2F%2Fen.wikipedia.org%2Fwiki%2FEpigenetics&amp;psig=AOvVaw0vD5y9bU94zqaYTqwNm3Py&amp;ust=1600849495860000&amp;source=images&amp;cd=vfe&amp;ved=0CA0QjhxqFwoTCJCeqZ2r_OsCFQAAAAAdAAAAABAD</a:t>
            </a:r>
          </a:p>
        </p:txBody>
      </p:sp>
    </p:spTree>
    <p:extLst>
      <p:ext uri="{BB962C8B-B14F-4D97-AF65-F5344CB8AC3E}">
        <p14:creationId xmlns:p14="http://schemas.microsoft.com/office/powerpoint/2010/main" val="2612002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41300"/>
            <a:ext cx="5616575" cy="637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TextBox 4"/>
          <p:cNvSpPr txBox="1">
            <a:spLocks noChangeArrowheads="1"/>
          </p:cNvSpPr>
          <p:nvPr/>
        </p:nvSpPr>
        <p:spPr bwMode="auto">
          <a:xfrm>
            <a:off x="611188" y="188913"/>
            <a:ext cx="4176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d-ID" sz="2000" dirty="0"/>
              <a:t>Contoh klasik genetik Imprinting</a:t>
            </a: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 rotWithShape="1">
          <a:blip r:embed="rId3"/>
          <a:srcRect r="68525"/>
          <a:stretch/>
        </p:blipFill>
        <p:spPr bwMode="auto">
          <a:xfrm>
            <a:off x="6019800" y="550286"/>
            <a:ext cx="2720686" cy="5715000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860598" y="1071449"/>
            <a:ext cx="835602" cy="18466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28560" y="3581400"/>
            <a:ext cx="132484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24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WordArt 2"/>
          <p:cNvSpPr>
            <a:spLocks noChangeArrowheads="1" noChangeShapeType="1" noTextEdit="1"/>
          </p:cNvSpPr>
          <p:nvPr/>
        </p:nvSpPr>
        <p:spPr bwMode="auto">
          <a:xfrm>
            <a:off x="762000" y="2133600"/>
            <a:ext cx="7696200" cy="16271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TERIMA    KASIH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PEWARISAN  SIFAT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5791200" cy="46259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err="1"/>
              <a:t>Sifat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karakter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ditentukan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b="1" dirty="0"/>
              <a:t>ayah </a:t>
            </a:r>
            <a:r>
              <a:rPr lang="en-US" sz="2800" b="1" dirty="0" err="1"/>
              <a:t>dan</a:t>
            </a:r>
            <a:r>
              <a:rPr lang="en-US" sz="2800" b="1" dirty="0"/>
              <a:t> </a:t>
            </a:r>
            <a:r>
              <a:rPr lang="en-US" sz="2800" b="1" dirty="0" err="1"/>
              <a:t>ibunya</a:t>
            </a:r>
            <a:r>
              <a:rPr lang="en-US" sz="2800" b="1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materi</a:t>
            </a:r>
            <a:r>
              <a:rPr lang="en-US" sz="2800" dirty="0"/>
              <a:t> </a:t>
            </a:r>
            <a:r>
              <a:rPr lang="en-US" sz="2800" dirty="0" err="1"/>
              <a:t>hereditas</a:t>
            </a:r>
            <a:r>
              <a:rPr lang="en-US" sz="2800" dirty="0"/>
              <a:t> yang </a:t>
            </a:r>
            <a:r>
              <a:rPr lang="en-US" sz="2800" dirty="0" err="1"/>
              <a:t>terdapat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b="1" dirty="0" err="1"/>
              <a:t>kromosom</a:t>
            </a:r>
            <a:r>
              <a:rPr lang="en-US" sz="2800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err="1"/>
              <a:t>Pewarisan</a:t>
            </a:r>
            <a:r>
              <a:rPr lang="en-US" sz="2800" dirty="0"/>
              <a:t> </a:t>
            </a:r>
            <a:r>
              <a:rPr lang="en-US" sz="2800" dirty="0" err="1"/>
              <a:t>sifat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keturunannya</a:t>
            </a:r>
            <a:r>
              <a:rPr lang="en-US" sz="2800" dirty="0"/>
              <a:t> 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b="1" dirty="0" err="1"/>
              <a:t>fertilisasi</a:t>
            </a:r>
            <a:r>
              <a:rPr lang="en-US" sz="2800" dirty="0"/>
              <a:t>. </a:t>
            </a:r>
          </a:p>
        </p:txBody>
      </p:sp>
      <p:pic>
        <p:nvPicPr>
          <p:cNvPr id="4" name="Picture 9" descr="mend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6910" y="1447800"/>
            <a:ext cx="2094689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781800" y="4876800"/>
            <a:ext cx="1981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Gregor</a:t>
            </a:r>
            <a:r>
              <a:rPr lang="en-US" dirty="0"/>
              <a:t> Johann Mendel </a:t>
            </a:r>
            <a:r>
              <a:rPr lang="en-US" dirty="0" err="1"/>
              <a:t>abad</a:t>
            </a:r>
            <a:r>
              <a:rPr lang="en-US" dirty="0"/>
              <a:t> ke-19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Bapak</a:t>
            </a:r>
            <a:r>
              <a:rPr lang="en-US" dirty="0"/>
              <a:t> GENETIKA</a:t>
            </a:r>
          </a:p>
          <a:p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7772400" y="4267200"/>
            <a:ext cx="685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2899" y="6206837"/>
            <a:ext cx="8648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https://www.google.com/url?sa=i&amp;url=https%3A%2F%2Fwww.biography.com%2Fscientist%2Fgregor-mendel&amp;psig=AOvVaw3F3ZD6j2-GJ0CquzOhcsZ1&amp;ust=1600849544149000&amp;source=images&amp;cd=vfe&amp;ved=0CAIQjRxqFwoTCKir2rSr_OsCFQAAAAAdAAAAABAD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Postulat</a:t>
            </a:r>
            <a:r>
              <a:rPr lang="en-US" dirty="0"/>
              <a:t>  Mendel (4) 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5334000" cy="4625975"/>
          </a:xfrm>
        </p:spPr>
        <p:txBody>
          <a:bodyPr/>
          <a:lstStyle/>
          <a:p>
            <a:pPr marL="574675" lvl="1" indent="-457200"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Corbel" pitchFamily="34" charset="0"/>
              <a:buAutoNum type="arabicPeriod"/>
            </a:pPr>
            <a:r>
              <a:rPr lang="pt-BR" dirty="0">
                <a:latin typeface="Tahoma" pitchFamily="34" charset="0"/>
                <a:cs typeface="Tahoma" pitchFamily="34" charset="0"/>
              </a:rPr>
              <a:t>Faktor keturunan berupa benda dan selalu berpasangan pada individu </a:t>
            </a:r>
            <a:r>
              <a:rPr lang="pt-BR" b="1" dirty="0">
                <a:latin typeface="Tahoma" pitchFamily="34" charset="0"/>
                <a:cs typeface="Tahoma" pitchFamily="34" charset="0"/>
              </a:rPr>
              <a:t>diploid</a:t>
            </a:r>
            <a:r>
              <a:rPr lang="pt-BR" dirty="0">
                <a:latin typeface="Tahoma" pitchFamily="34" charset="0"/>
                <a:cs typeface="Tahoma" pitchFamily="34" charset="0"/>
              </a:rPr>
              <a:t>.</a:t>
            </a:r>
          </a:p>
          <a:p>
            <a:pPr marL="574675" lvl="1" indent="-457200"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Corbel" pitchFamily="34" charset="0"/>
              <a:buAutoNum type="arabicPeriod"/>
            </a:pPr>
            <a:endParaRPr lang="pt-BR" dirty="0">
              <a:latin typeface="Tahoma" pitchFamily="34" charset="0"/>
              <a:cs typeface="Tahoma" pitchFamily="34" charset="0"/>
            </a:endParaRPr>
          </a:p>
          <a:p>
            <a:pPr marL="574675" lvl="1" indent="-457200"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Corbel" pitchFamily="34" charset="0"/>
              <a:buAutoNum type="arabicPeriod"/>
            </a:pPr>
            <a:endParaRPr lang="pt-BR" dirty="0">
              <a:latin typeface="Tahoma" pitchFamily="34" charset="0"/>
              <a:cs typeface="Tahoma" pitchFamily="34" charset="0"/>
            </a:endParaRPr>
          </a:p>
          <a:p>
            <a:pPr marL="117475" lvl="1" indent="0" algn="ctr" eaLnBrk="1" hangingPunct="1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r>
              <a:rPr lang="pt-BR" dirty="0">
                <a:latin typeface="Tahoma" pitchFamily="34" charset="0"/>
                <a:cs typeface="Tahoma" pitchFamily="34" charset="0"/>
              </a:rPr>
              <a:t>Status genotip/alotip suatu individu di dalam populasi</a:t>
            </a:r>
          </a:p>
          <a:p>
            <a:pPr marL="574675" lvl="1" indent="-457200"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Corbel" pitchFamily="34" charset="0"/>
              <a:buAutoNum type="arabicPeriod"/>
            </a:pPr>
            <a:endParaRPr lang="pt-BR" dirty="0">
              <a:latin typeface="Tahoma" pitchFamily="34" charset="0"/>
              <a:cs typeface="Tahoma" pitchFamily="34" charset="0"/>
            </a:endParaRPr>
          </a:p>
          <a:p>
            <a:pPr marL="574675" indent="-457200" eaLnBrk="1" hangingPunct="1">
              <a:buFont typeface="Corbel" pitchFamily="34" charset="0"/>
              <a:buAutoNum type="arabicPeriod"/>
            </a:pP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49" name="Picture 25" descr="PELANGI MEGA: LOKUS - GEN - AL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550" y="1911927"/>
            <a:ext cx="260985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0945" y="6086564"/>
            <a:ext cx="8229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https://www.google.com/url?sa=i&amp;url=http%3A%2F%2Fbiologimantaya.blogspot.com%2F2012%2F10%2Flokus-gen-alela.html&amp;psig=AOvVaw0pZ71qtwZC7SI3ezHOcKFT&amp;ust=1600849608470000&amp;source=images&amp;cd=vfe&amp;ved=0CAIQjRxqFwoTCPCT9NWr_OsCFQAAAAAdAAAAABAO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H. Mendel-1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4625975"/>
          </a:xfrm>
        </p:spPr>
        <p:txBody>
          <a:bodyPr/>
          <a:lstStyle/>
          <a:p>
            <a:pPr marL="574675" lvl="1" indent="-457200"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" pitchFamily="2" charset="2"/>
              <a:buAutoNum type="arabicPeriod" startAt="2"/>
            </a:pPr>
            <a:r>
              <a:rPr lang="pt-BR" dirty="0">
                <a:latin typeface="Tahoma" pitchFamily="34" charset="0"/>
                <a:cs typeface="Tahoma" pitchFamily="34" charset="0"/>
              </a:rPr>
              <a:t>Pada gametogenesis, kedua faktor keturunan berpisah/ segregasi sehingga setiap gamet hanya memiliki salah satu dari pasangan faktor tersebut. </a:t>
            </a:r>
          </a:p>
          <a:p>
            <a:pPr marL="574675" lvl="1" indent="-457200"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t-BR" dirty="0">
                <a:latin typeface="Tahoma" pitchFamily="34" charset="0"/>
                <a:cs typeface="Tahoma" pitchFamily="34" charset="0"/>
              </a:rPr>
              <a:t>	</a:t>
            </a:r>
          </a:p>
          <a:p>
            <a:pPr marL="574675" lvl="1" indent="-457200"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pt-BR" dirty="0">
                <a:latin typeface="Tahoma" pitchFamily="34" charset="0"/>
                <a:cs typeface="Tahoma" pitchFamily="34" charset="0"/>
              </a:rPr>
              <a:t>	Postulat ini dikenal sebagai </a:t>
            </a:r>
            <a:r>
              <a:rPr lang="pt-BR" b="1" dirty="0">
                <a:latin typeface="Tahoma" pitchFamily="34" charset="0"/>
                <a:cs typeface="Tahoma" pitchFamily="34" charset="0"/>
              </a:rPr>
              <a:t>Hukum  segregasi  </a:t>
            </a:r>
            <a:r>
              <a:rPr lang="pt-BR" dirty="0">
                <a:latin typeface="Tahoma" pitchFamily="34" charset="0"/>
                <a:cs typeface="Tahoma" pitchFamily="34" charset="0"/>
              </a:rPr>
              <a:t>atau </a:t>
            </a:r>
            <a:r>
              <a:rPr lang="pt-BR" b="1" dirty="0">
                <a:latin typeface="Tahoma" pitchFamily="34" charset="0"/>
                <a:cs typeface="Tahoma" pitchFamily="34" charset="0"/>
              </a:rPr>
              <a:t>Hukum  Mendel-I</a:t>
            </a:r>
          </a:p>
          <a:p>
            <a:pPr marL="574675" lvl="1" indent="-457200"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" pitchFamily="2" charset="2"/>
              <a:buAutoNum type="arabicPeriod" startAt="2"/>
            </a:pPr>
            <a:endParaRPr lang="pt-BR" dirty="0">
              <a:latin typeface="Tahoma" pitchFamily="34" charset="0"/>
              <a:cs typeface="Tahoma" pitchFamily="34" charset="0"/>
            </a:endParaRPr>
          </a:p>
          <a:p>
            <a:pPr marL="574675" lvl="1" indent="-457200" eaLnBrk="1" hangingPunct="1">
              <a:spcBef>
                <a:spcPct val="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nl-NL" dirty="0">
                <a:latin typeface="Tahoma" pitchFamily="34" charset="0"/>
                <a:cs typeface="Tahoma" pitchFamily="34" charset="0"/>
              </a:rPr>
              <a:t>3.  Faktor keturunan ada yang bersifat dominan dan resesif.</a:t>
            </a:r>
            <a:endParaRPr lang="pt-BR" dirty="0">
              <a:latin typeface="Tahoma" pitchFamily="34" charset="0"/>
              <a:cs typeface="Tahoma" pitchFamily="34" charset="0"/>
            </a:endParaRPr>
          </a:p>
          <a:p>
            <a:pPr marL="574675" indent="-457200" eaLnBrk="1" hangingPunct="1">
              <a:buFont typeface="Corbel" pitchFamily="34" charset="0"/>
              <a:buAutoNum type="arabicPeriod"/>
            </a:pP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Hukum</a:t>
            </a:r>
            <a:r>
              <a:rPr lang="en-US" dirty="0"/>
              <a:t> Mendel-2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52400" y="1676400"/>
            <a:ext cx="533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400" dirty="0"/>
              <a:t>Bila ada 2 faktor keturunan/lebih yang diperiksa, maka pada      gametogenesis dapat memisah secara bebas atau terjadi pilihan bebas sehingga akan terjadi </a:t>
            </a:r>
            <a:r>
              <a:rPr lang="nl-NL" sz="2400" b="1" dirty="0"/>
              <a:t>bermacam-macam kombinasi</a:t>
            </a:r>
            <a:r>
              <a:rPr lang="nl-NL" sz="2400" dirty="0"/>
              <a:t>.</a:t>
            </a:r>
          </a:p>
          <a:p>
            <a:r>
              <a:rPr lang="nl-NL" sz="2400" dirty="0"/>
              <a:t> </a:t>
            </a:r>
          </a:p>
          <a:p>
            <a:r>
              <a:rPr lang="nl-NL" sz="2400" dirty="0"/>
              <a:t>Postulat ini dikenal sebagai hukum  </a:t>
            </a:r>
            <a:r>
              <a:rPr lang="nl-NL" sz="2400" i="1" dirty="0"/>
              <a:t>independent assortment</a:t>
            </a:r>
            <a:r>
              <a:rPr lang="nl-NL" sz="2400" dirty="0"/>
              <a:t>  atau  </a:t>
            </a:r>
            <a:r>
              <a:rPr lang="nl-NL" sz="2400" b="1" dirty="0"/>
              <a:t>H.Mendel II.</a:t>
            </a:r>
            <a:endParaRPr lang="en-US" sz="2400" b="1" dirty="0"/>
          </a:p>
        </p:txBody>
      </p:sp>
      <p:pic>
        <p:nvPicPr>
          <p:cNvPr id="2050" name="Picture 2" descr="Copyright © 2005 Pearson Education, Inc. publishing as Benjamin Cummings  PowerPoint Lectures for Biology, Seventh Edition Neil Campbell and Jane  Reece. - ppt downlo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3" r="19041"/>
          <a:stretch/>
        </p:blipFill>
        <p:spPr bwMode="auto">
          <a:xfrm>
            <a:off x="5486400" y="13855"/>
            <a:ext cx="3657600" cy="631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19600" y="63246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2014 Pearson Education, Inc. AP Bio 02.04.16 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HUKUM MENDEL = PROBABILITAS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 algn="ctr">
              <a:buNone/>
            </a:pPr>
            <a:endParaRPr lang="en-US" sz="4400" b="1" dirty="0"/>
          </a:p>
          <a:p>
            <a:pPr marL="119062" indent="0" algn="ctr">
              <a:buNone/>
            </a:pPr>
            <a:r>
              <a:rPr lang="en-US" sz="4400" b="1" dirty="0"/>
              <a:t>H. Mendel 1 = 3;1</a:t>
            </a:r>
          </a:p>
          <a:p>
            <a:pPr marL="119062" indent="0" algn="ctr">
              <a:buNone/>
            </a:pPr>
            <a:r>
              <a:rPr lang="en-US" sz="4400" b="1" dirty="0"/>
              <a:t>H. Mendel 2 = 9;3;3;1</a:t>
            </a:r>
          </a:p>
        </p:txBody>
      </p:sp>
      <p:sp>
        <p:nvSpPr>
          <p:cNvPr id="4" name="Down Arrow 3"/>
          <p:cNvSpPr/>
          <p:nvPr/>
        </p:nvSpPr>
        <p:spPr>
          <a:xfrm>
            <a:off x="3962400" y="4267200"/>
            <a:ext cx="533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1054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SEGITIGA   PASCAL </a:t>
            </a:r>
          </a:p>
        </p:txBody>
      </p:sp>
    </p:spTree>
    <p:extLst>
      <p:ext uri="{BB962C8B-B14F-4D97-AF65-F5344CB8AC3E}">
        <p14:creationId xmlns:p14="http://schemas.microsoft.com/office/powerpoint/2010/main" val="153018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Penyimpangan</a:t>
            </a:r>
            <a:r>
              <a:rPr lang="en-US" dirty="0"/>
              <a:t> </a:t>
            </a:r>
            <a:r>
              <a:rPr lang="en-US" dirty="0" err="1"/>
              <a:t>semu</a:t>
            </a:r>
            <a:r>
              <a:rPr lang="en-US" dirty="0"/>
              <a:t> H. Mendel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412" indent="-514350">
              <a:buAutoNum type="arabicPeriod"/>
            </a:pPr>
            <a:r>
              <a:rPr lang="en-US" sz="4000" dirty="0" err="1"/>
              <a:t>Kriptomeri</a:t>
            </a:r>
            <a:r>
              <a:rPr lang="en-US" sz="4000" dirty="0"/>
              <a:t> 			(9;3;4)</a:t>
            </a:r>
          </a:p>
          <a:p>
            <a:pPr marL="633412" indent="-514350">
              <a:buAutoNum type="arabicPeriod"/>
            </a:pPr>
            <a:r>
              <a:rPr lang="en-US" sz="4000" dirty="0"/>
              <a:t>Epistasis </a:t>
            </a:r>
            <a:r>
              <a:rPr lang="en-US" sz="4000" dirty="0" err="1"/>
              <a:t>ganda</a:t>
            </a:r>
            <a:r>
              <a:rPr lang="en-US" sz="4000" dirty="0"/>
              <a:t> 		(9;6;1)</a:t>
            </a:r>
          </a:p>
          <a:p>
            <a:pPr marL="633412" indent="-514350">
              <a:buAutoNum type="arabicPeriod"/>
            </a:pPr>
            <a:r>
              <a:rPr lang="en-US" sz="4000" dirty="0" err="1"/>
              <a:t>Komplementer</a:t>
            </a:r>
            <a:r>
              <a:rPr lang="en-US" sz="4000" dirty="0"/>
              <a:t> 		(9;7)</a:t>
            </a:r>
          </a:p>
          <a:p>
            <a:pPr marL="633412" indent="-514350">
              <a:buAutoNum type="arabicPeriod"/>
            </a:pPr>
            <a:r>
              <a:rPr lang="en-US" sz="4000" dirty="0"/>
              <a:t>Epistasis </a:t>
            </a:r>
            <a:r>
              <a:rPr lang="en-US" sz="4000" dirty="0" err="1"/>
              <a:t>hipostasis</a:t>
            </a:r>
            <a:r>
              <a:rPr lang="en-US" sz="4000" dirty="0"/>
              <a:t> 	(12;3;1)</a:t>
            </a:r>
          </a:p>
          <a:p>
            <a:pPr marL="633412" indent="-514350">
              <a:buFont typeface="Wingdings 2" pitchFamily="18" charset="2"/>
              <a:buAutoNum type="arabicPeriod"/>
            </a:pPr>
            <a:r>
              <a:rPr lang="en-US" sz="4000" dirty="0" err="1"/>
              <a:t>Polimeri</a:t>
            </a:r>
            <a:r>
              <a:rPr lang="en-US" sz="4000" dirty="0"/>
              <a:t> 				(15;1)</a:t>
            </a:r>
          </a:p>
          <a:p>
            <a:pPr marL="633412" indent="-514350">
              <a:buAutoNum type="arabicPeriod"/>
            </a:pPr>
            <a:endParaRPr lang="en-US" sz="4000" dirty="0"/>
          </a:p>
          <a:p>
            <a:pPr marL="633412" indent="-514350">
              <a:buAutoNum type="arabicPeriod"/>
            </a:pPr>
            <a:endParaRPr lang="en-US" sz="4000" dirty="0"/>
          </a:p>
          <a:p>
            <a:pPr marL="633412" indent="-514350"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50125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1"/>
          <p:cNvSpPr txBox="1">
            <a:spLocks noChangeArrowheads="1"/>
          </p:cNvSpPr>
          <p:nvPr/>
        </p:nvSpPr>
        <p:spPr bwMode="auto">
          <a:xfrm>
            <a:off x="0" y="2571749"/>
            <a:ext cx="2714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latin typeface="Constantia" pitchFamily="18" charset="0"/>
              </a:rPr>
              <a:t>KROMOSOM    </a:t>
            </a:r>
          </a:p>
        </p:txBody>
      </p:sp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2714625" y="1500188"/>
            <a:ext cx="20002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nstantia" pitchFamily="18" charset="0"/>
              </a:rPr>
              <a:t>AUTOSOM</a:t>
            </a:r>
          </a:p>
          <a:p>
            <a:r>
              <a:rPr lang="en-US">
                <a:latin typeface="Constantia" pitchFamily="18" charset="0"/>
              </a:rPr>
              <a:t>Laki-laki/ perempuan</a:t>
            </a:r>
          </a:p>
          <a:p>
            <a:endParaRPr lang="en-US" sz="2400">
              <a:latin typeface="Constantia" pitchFamily="18" charset="0"/>
            </a:endParaRPr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2714625" y="3857625"/>
            <a:ext cx="23574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nstantia" pitchFamily="18" charset="0"/>
              </a:rPr>
              <a:t>RANGKAI  SEKS</a:t>
            </a:r>
          </a:p>
          <a:p>
            <a:r>
              <a:rPr lang="en-US" i="1">
                <a:latin typeface="Constantia" pitchFamily="18" charset="0"/>
              </a:rPr>
              <a:t>Criss cross inheritence</a:t>
            </a:r>
            <a:r>
              <a:rPr lang="en-US">
                <a:latin typeface="Constantia" pitchFamily="18" charset="0"/>
              </a:rPr>
              <a:t> 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5214938" y="357188"/>
            <a:ext cx="3429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nstantia" pitchFamily="18" charset="0"/>
              </a:rPr>
              <a:t>AUTOSOM DOMINAN</a:t>
            </a:r>
          </a:p>
          <a:p>
            <a:r>
              <a:rPr lang="en-US">
                <a:latin typeface="Constantia" pitchFamily="18" charset="0"/>
              </a:rPr>
              <a:t>Ditemukan pada setiap generasi  </a:t>
            </a:r>
          </a:p>
        </p:txBody>
      </p:sp>
      <p:sp>
        <p:nvSpPr>
          <p:cNvPr id="46086" name="TextBox 5"/>
          <p:cNvSpPr txBox="1">
            <a:spLocks noChangeArrowheads="1"/>
          </p:cNvSpPr>
          <p:nvPr/>
        </p:nvSpPr>
        <p:spPr bwMode="auto">
          <a:xfrm>
            <a:off x="5214938" y="1643063"/>
            <a:ext cx="33575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nstantia" pitchFamily="18" charset="0"/>
              </a:rPr>
              <a:t>AUTOSOM RESESIF</a:t>
            </a:r>
          </a:p>
          <a:p>
            <a:r>
              <a:rPr lang="en-US">
                <a:latin typeface="Constantia" pitchFamily="18" charset="0"/>
              </a:rPr>
              <a:t>Tidak ditemukan pada tiap  generasi </a:t>
            </a:r>
          </a:p>
        </p:txBody>
      </p:sp>
      <p:sp>
        <p:nvSpPr>
          <p:cNvPr id="46087" name="TextBox 6"/>
          <p:cNvSpPr txBox="1">
            <a:spLocks noChangeArrowheads="1"/>
          </p:cNvSpPr>
          <p:nvPr/>
        </p:nvSpPr>
        <p:spPr bwMode="auto">
          <a:xfrm>
            <a:off x="5214938" y="3000375"/>
            <a:ext cx="3014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nstantia" pitchFamily="18" charset="0"/>
              </a:rPr>
              <a:t>RANGKAI  SEKS-X    - DOMINAN</a:t>
            </a:r>
          </a:p>
          <a:p>
            <a:r>
              <a:rPr lang="en-US" sz="2400">
                <a:latin typeface="Constantia" pitchFamily="18" charset="0"/>
              </a:rPr>
              <a:t>- RESESIF </a:t>
            </a:r>
          </a:p>
        </p:txBody>
      </p:sp>
      <p:sp>
        <p:nvSpPr>
          <p:cNvPr id="46088" name="TextBox 7"/>
          <p:cNvSpPr txBox="1">
            <a:spLocks noChangeArrowheads="1"/>
          </p:cNvSpPr>
          <p:nvPr/>
        </p:nvSpPr>
        <p:spPr bwMode="auto">
          <a:xfrm>
            <a:off x="5214938" y="5214938"/>
            <a:ext cx="2714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nstantia" pitchFamily="18" charset="0"/>
              </a:rPr>
              <a:t>RANGKAI  SEKS-Y</a:t>
            </a:r>
          </a:p>
          <a:p>
            <a:r>
              <a:rPr lang="en-US">
                <a:latin typeface="Constantia" pitchFamily="18" charset="0"/>
              </a:rPr>
              <a:t>Hanya diderita oleh laki-laki  </a:t>
            </a:r>
          </a:p>
        </p:txBody>
      </p:sp>
      <p:sp>
        <p:nvSpPr>
          <p:cNvPr id="9" name="Left Brace 8"/>
          <p:cNvSpPr/>
          <p:nvPr/>
        </p:nvSpPr>
        <p:spPr>
          <a:xfrm>
            <a:off x="2286000" y="1785938"/>
            <a:ext cx="285750" cy="2214562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4643438" y="571500"/>
            <a:ext cx="428625" cy="1357313"/>
          </a:xfrm>
          <a:prstGeom prst="lef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Left Brace 10"/>
          <p:cNvSpPr/>
          <p:nvPr/>
        </p:nvSpPr>
        <p:spPr>
          <a:xfrm>
            <a:off x="4572000" y="3286125"/>
            <a:ext cx="714375" cy="221456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2400" y="762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POLA POLA PENURUNAN  </a:t>
            </a:r>
          </a:p>
        </p:txBody>
      </p:sp>
    </p:spTree>
    <p:extLst>
      <p:ext uri="{BB962C8B-B14F-4D97-AF65-F5344CB8AC3E}">
        <p14:creationId xmlns:p14="http://schemas.microsoft.com/office/powerpoint/2010/main" val="2130070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endParaRPr lang="en-US" sz="3600" dirty="0"/>
          </a:p>
          <a:p>
            <a:r>
              <a:rPr lang="en-US" sz="3600" dirty="0"/>
              <a:t>ALEL LETAL</a:t>
            </a:r>
          </a:p>
          <a:p>
            <a:r>
              <a:rPr lang="en-US" sz="3600" i="1" dirty="0"/>
              <a:t>MATERNAL HEREDITY/SITOPLASMIC </a:t>
            </a:r>
          </a:p>
          <a:p>
            <a:r>
              <a:rPr lang="en-US" sz="3600" dirty="0"/>
              <a:t>POLIGEN &amp; MULTIFAKTOR </a:t>
            </a:r>
          </a:p>
          <a:p>
            <a:r>
              <a:rPr lang="en-US" sz="3600" i="1" dirty="0"/>
              <a:t>MOSAICISM</a:t>
            </a:r>
          </a:p>
          <a:p>
            <a:r>
              <a:rPr lang="en-US" sz="3600" i="1" dirty="0"/>
              <a:t>REARRANGEMENT GENE</a:t>
            </a:r>
          </a:p>
          <a:p>
            <a:r>
              <a:rPr lang="en-US" sz="3600" i="1" dirty="0"/>
              <a:t>GENETIC IMPRINTING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304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C000"/>
                </a:solidFill>
              </a:rPr>
              <a:t>PEWARISAN SIFAT NON MENDELIAN </a:t>
            </a:r>
          </a:p>
        </p:txBody>
      </p:sp>
    </p:spTree>
    <p:extLst>
      <p:ext uri="{BB962C8B-B14F-4D97-AF65-F5344CB8AC3E}">
        <p14:creationId xmlns:p14="http://schemas.microsoft.com/office/powerpoint/2010/main" val="434247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2421</TotalTime>
  <Words>578</Words>
  <Application>Microsoft Macintosh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Calibri</vt:lpstr>
      <vt:lpstr>Constantia</vt:lpstr>
      <vt:lpstr>Corbel</vt:lpstr>
      <vt:lpstr>Impact</vt:lpstr>
      <vt:lpstr>Tahoma</vt:lpstr>
      <vt:lpstr>Times New Roman</vt:lpstr>
      <vt:lpstr>Wingdings</vt:lpstr>
      <vt:lpstr>Wingdings 2</vt:lpstr>
      <vt:lpstr>Wingdings 3</vt:lpstr>
      <vt:lpstr>Module</vt:lpstr>
      <vt:lpstr>PENURUNAN  SIFAT BERDASARKAN  HUKUM MENDEL &amp; NON MENDELIAN   </vt:lpstr>
      <vt:lpstr>PEWARISAN  SIFAT </vt:lpstr>
      <vt:lpstr>Postulat  Mendel (4) </vt:lpstr>
      <vt:lpstr>H. Mendel-1</vt:lpstr>
      <vt:lpstr>Hukum Mendel-2</vt:lpstr>
      <vt:lpstr>HUKUM MENDEL = PROBABILITAS </vt:lpstr>
      <vt:lpstr>Penyimpangan semu H. Mendel</vt:lpstr>
      <vt:lpstr>PowerPoint Presentation</vt:lpstr>
      <vt:lpstr>PowerPoint Presentation</vt:lpstr>
      <vt:lpstr>Alel letal</vt:lpstr>
      <vt:lpstr>PowerPoint Presentation</vt:lpstr>
      <vt:lpstr>     Poligen (Multifaktor)</vt:lpstr>
      <vt:lpstr>PowerPoint Presentation</vt:lpstr>
      <vt:lpstr>PowerPoint Presentation</vt:lpstr>
      <vt:lpstr>PowerPoint Presentation</vt:lpstr>
      <vt:lpstr>PowerPoint Presentation</vt:lpstr>
    </vt:vector>
  </TitlesOfParts>
  <Company>purnomo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Genetika Mendel &amp; Non-Mendel  Oleh : Purnomo Soeharso</dc:title>
  <dc:creator>purnomo</dc:creator>
  <cp:lastModifiedBy>Dwi Anita Suryandari</cp:lastModifiedBy>
  <cp:revision>91</cp:revision>
  <dcterms:created xsi:type="dcterms:W3CDTF">2006-01-15T05:21:50Z</dcterms:created>
  <dcterms:modified xsi:type="dcterms:W3CDTF">2020-09-24T00:45:38Z</dcterms:modified>
</cp:coreProperties>
</file>