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4"/>
  </p:notesMasterIdLst>
  <p:sldIdLst>
    <p:sldId id="317" r:id="rId2"/>
    <p:sldId id="316" r:id="rId3"/>
    <p:sldId id="302" r:id="rId4"/>
    <p:sldId id="261" r:id="rId5"/>
    <p:sldId id="312" r:id="rId6"/>
    <p:sldId id="318" r:id="rId7"/>
    <p:sldId id="319" r:id="rId8"/>
    <p:sldId id="320" r:id="rId9"/>
    <p:sldId id="308" r:id="rId10"/>
    <p:sldId id="321" r:id="rId11"/>
    <p:sldId id="283" r:id="rId12"/>
    <p:sldId id="322" r:id="rId13"/>
  </p:sldIdLst>
  <p:sldSz cx="9144000" cy="5143500" type="screen16x9"/>
  <p:notesSz cx="6858000" cy="9144000"/>
  <p:embeddedFontLst>
    <p:embeddedFont>
      <p:font typeface="Montserrat" charset="0"/>
      <p:regular r:id="rId15"/>
      <p:bold r:id="rId16"/>
      <p:italic r:id="rId17"/>
      <p:boldItalic r:id="rId18"/>
    </p:embeddedFont>
    <p:embeddedFont>
      <p:font typeface="Corbel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27B237F-20C3-49B6-82CC-2EDB711BA0A5}">
  <a:tblStyle styleId="{C27B237F-20C3-49B6-82CC-2EDB711BA0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7" autoAdjust="0"/>
    <p:restoredTop sz="69352" autoAdjust="0"/>
  </p:normalViewPr>
  <p:slideViewPr>
    <p:cSldViewPr>
      <p:cViewPr>
        <p:scale>
          <a:sx n="50" d="100"/>
          <a:sy n="50" d="100"/>
        </p:scale>
        <p:origin x="-1262" y="-16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8253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52232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6408f92c8c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6408f92c8c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mtClean="0"/>
              <a:t>This is our</a:t>
            </a:r>
            <a:r>
              <a:rPr baseline="0" dirty="0" smtClean="0"/>
              <a:t> reference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289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 smtClean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51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3daf6a34a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3daf6a34a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233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3daf6a34a_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3daf6a34a_3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d-ID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d-ID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8894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3f76a5452_0_1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3f76a5452_0_12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789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3daf6a34a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3daf6a34a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233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65442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3f76a5452_0_1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3f76a5452_0_12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7890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1728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95163" y="1690704"/>
            <a:ext cx="3247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95163" y="3108204"/>
            <a:ext cx="3247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1641413" y="1367754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18250" y="1345650"/>
            <a:ext cx="2808000" cy="29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848400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3"/>
          </p:nvPr>
        </p:nvSpPr>
        <p:spPr>
          <a:xfrm>
            <a:off x="848400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848400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4" hasCustomPrompt="1"/>
          </p:nvPr>
        </p:nvSpPr>
        <p:spPr>
          <a:xfrm>
            <a:off x="2765499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5"/>
          </p:nvPr>
        </p:nvSpPr>
        <p:spPr>
          <a:xfrm>
            <a:off x="2765499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6"/>
          </p:nvPr>
        </p:nvSpPr>
        <p:spPr>
          <a:xfrm>
            <a:off x="2765499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7" hasCustomPrompt="1"/>
          </p:nvPr>
        </p:nvSpPr>
        <p:spPr>
          <a:xfrm>
            <a:off x="4682598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8"/>
          </p:nvPr>
        </p:nvSpPr>
        <p:spPr>
          <a:xfrm>
            <a:off x="4682598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9"/>
          </p:nvPr>
        </p:nvSpPr>
        <p:spPr>
          <a:xfrm>
            <a:off x="4682598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3" hasCustomPrompt="1"/>
          </p:nvPr>
        </p:nvSpPr>
        <p:spPr>
          <a:xfrm>
            <a:off x="6599697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4"/>
          </p:nvPr>
        </p:nvSpPr>
        <p:spPr>
          <a:xfrm>
            <a:off x="6599697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5"/>
          </p:nvPr>
        </p:nvSpPr>
        <p:spPr>
          <a:xfrm>
            <a:off x="6599697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3">
  <p:cSld name="SECTION_TITLE_AND_DESCRIPTION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895163" y="1690704"/>
            <a:ext cx="3247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ubTitle" idx="1"/>
          </p:nvPr>
        </p:nvSpPr>
        <p:spPr>
          <a:xfrm>
            <a:off x="895163" y="3108204"/>
            <a:ext cx="3247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title" idx="2" hasCustomPrompt="1"/>
          </p:nvPr>
        </p:nvSpPr>
        <p:spPr>
          <a:xfrm>
            <a:off x="1641413" y="1367754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20"/>
          <p:cNvSpPr/>
          <p:nvPr/>
        </p:nvSpPr>
        <p:spPr>
          <a:xfrm>
            <a:off x="6524625" y="0"/>
            <a:ext cx="2619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TWO_COLUMNS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985975" y="1185700"/>
            <a:ext cx="3366900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2"/>
          </p:nvPr>
        </p:nvSpPr>
        <p:spPr>
          <a:xfrm>
            <a:off x="4791125" y="1185700"/>
            <a:ext cx="3366900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●"/>
              <a:defRPr sz="1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8" r:id="rId3"/>
    <p:sldLayoutId id="2147483659" r:id="rId4"/>
    <p:sldLayoutId id="2147483666" r:id="rId5"/>
    <p:sldLayoutId id="2147483670" r:id="rId6"/>
    <p:sldLayoutId id="214748367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hyperlink" Target="http://clipart-library.com/search2/?q=consumption#gsc.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jarah Lambang Makara UI | Erick Azo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5361" y="903884"/>
            <a:ext cx="3216352" cy="313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6" descr="C:\Users\ecs\AppData\Local\Temp\220px-Makara-ui-fk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59149" y="539861"/>
            <a:ext cx="2500561" cy="3864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logo-newest"/>
          <p:cNvSpPr>
            <a:spLocks noChangeAspect="1" noChangeArrowheads="1"/>
          </p:cNvSpPr>
          <p:nvPr/>
        </p:nvSpPr>
        <p:spPr bwMode="auto">
          <a:xfrm>
            <a:off x="155575" y="-2743200"/>
            <a:ext cx="80867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36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95536" y="1181931"/>
            <a:ext cx="4032448" cy="3118011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id-ID" sz="1600" dirty="0" smtClean="0"/>
              <a:t>Main food </a:t>
            </a:r>
          </a:p>
          <a:p>
            <a:pPr marL="625475" indent="-184150">
              <a:buFont typeface="Courier New" pitchFamily="49" charset="0"/>
              <a:buChar char="o"/>
            </a:pPr>
            <a:r>
              <a:rPr lang="id-ID" sz="1600" dirty="0" smtClean="0"/>
              <a:t>carbohidrat,  protein,  vitamin and mineral </a:t>
            </a:r>
          </a:p>
          <a:p>
            <a:pPr marL="625475" indent="-184150">
              <a:buFont typeface="Courier New" pitchFamily="49" charset="0"/>
              <a:buChar char="o"/>
            </a:pPr>
            <a:r>
              <a:rPr lang="id-ID" sz="1600" dirty="0" smtClean="0"/>
              <a:t>Rice, egg/fish/chichen, tempeh, vegetables, fruit </a:t>
            </a:r>
          </a:p>
          <a:p>
            <a:pPr marL="625475" indent="-184150">
              <a:buFont typeface="Courier New" pitchFamily="49" charset="0"/>
              <a:buChar char="o"/>
            </a:pPr>
            <a:endParaRPr lang="id-ID" dirty="0"/>
          </a:p>
          <a:p>
            <a:pPr marL="441325" indent="-258763">
              <a:buNone/>
            </a:pPr>
            <a:r>
              <a:rPr lang="id-ID" sz="1600" dirty="0" smtClean="0"/>
              <a:t>Nutrient :</a:t>
            </a:r>
          </a:p>
          <a:p>
            <a:r>
              <a:rPr lang="id-ID" sz="1600" dirty="0" smtClean="0"/>
              <a:t>400 – 600 Cal</a:t>
            </a:r>
          </a:p>
          <a:p>
            <a:r>
              <a:rPr lang="id-ID" sz="1600" dirty="0" smtClean="0"/>
              <a:t>20 – 25 gram protein</a:t>
            </a:r>
            <a:endParaRPr lang="id-ID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Meals 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81931"/>
            <a:ext cx="3312368" cy="311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85340" y="4469219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800" dirty="0"/>
              <a:t>https://www.freepik.com/premium-vector/lunch-boxes-with-food-seamless-pattern_5696103.htm#page=2&amp;query=school+meals&amp;position=3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22"/>
            <a:ext cx="2043708" cy="72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9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55"/>
          <p:cNvSpPr txBox="1">
            <a:spLocks noGrp="1"/>
          </p:cNvSpPr>
          <p:nvPr>
            <p:ph type="body" idx="1"/>
          </p:nvPr>
        </p:nvSpPr>
        <p:spPr>
          <a:xfrm>
            <a:off x="99493" y="915566"/>
            <a:ext cx="2600300" cy="26642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sz="1800" b="1" dirty="0" smtClean="0">
                <a:solidFill>
                  <a:schemeClr val="accent1">
                    <a:lumMod val="75000"/>
                  </a:schemeClr>
                </a:solidFill>
              </a:rPr>
              <a:t>Review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x-none" sz="1800" b="1">
              <a:solidFill>
                <a:schemeClr val="accent1">
                  <a:lumMod val="75000"/>
                </a:schemeClr>
              </a:solidFill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x-none" smtClean="0">
                <a:solidFill>
                  <a:schemeClr val="accent1">
                    <a:lumMod val="75000"/>
                  </a:schemeClr>
                </a:solidFill>
              </a:rPr>
              <a:t>Design harus di buat agar masyarakat bisa meniru hal baik sehingga perilaku yang dipelajari berubah menjadi kebiasaan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35" name="Google Shape;935;p55"/>
          <p:cNvSpPr txBox="1">
            <a:spLocks noGrp="1"/>
          </p:cNvSpPr>
          <p:nvPr>
            <p:ph type="title"/>
          </p:nvPr>
        </p:nvSpPr>
        <p:spPr>
          <a:xfrm>
            <a:off x="6171644" y="411510"/>
            <a:ext cx="24576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Reference</a:t>
            </a:r>
            <a:endParaRPr dirty="0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5999" r="15334" b="13000"/>
          <a:stretch>
            <a:fillRect/>
          </a:stretch>
        </p:blipFill>
        <p:spPr bwMode="auto">
          <a:xfrm>
            <a:off x="6084168" y="1203598"/>
            <a:ext cx="2632558" cy="351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2"/>
            <a:ext cx="1539652" cy="54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933;p55"/>
          <p:cNvSpPr txBox="1">
            <a:spLocks noGrp="1"/>
          </p:cNvSpPr>
          <p:nvPr>
            <p:ph type="body" idx="1"/>
          </p:nvPr>
        </p:nvSpPr>
        <p:spPr>
          <a:xfrm>
            <a:off x="2987824" y="915566"/>
            <a:ext cx="2600300" cy="26642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sz="1800" b="1" dirty="0" err="1" smtClean="0">
                <a:solidFill>
                  <a:schemeClr val="accent1">
                    <a:lumMod val="75000"/>
                  </a:schemeClr>
                </a:solidFill>
              </a:rPr>
              <a:t>Tugas</a:t>
            </a:r>
            <a:r>
              <a:rPr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x-none" sz="1800" b="1">
              <a:solidFill>
                <a:schemeClr val="accent1">
                  <a:lumMod val="75000"/>
                </a:schemeClr>
              </a:solidFill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x-none" smtClean="0">
                <a:solidFill>
                  <a:schemeClr val="accent1">
                    <a:lumMod val="75000"/>
                  </a:schemeClr>
                </a:solidFill>
              </a:rPr>
              <a:t>Membuat design berdasar skenario 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-29344" y="0"/>
            <a:ext cx="9188629" cy="68941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endParaRPr lang="id-ID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id-ID" sz="2000" b="1" dirty="0" smtClean="0">
                <a:solidFill>
                  <a:schemeClr val="bg1"/>
                </a:solidFill>
                <a:latin typeface="Montserrat" charset="0"/>
                <a:cs typeface="Montserrat" charset="0"/>
              </a:rPr>
              <a:t>VIDEO </a:t>
            </a:r>
            <a:r>
              <a:rPr lang="id-ID" sz="2000" b="1" dirty="0">
                <a:solidFill>
                  <a:schemeClr val="bg1"/>
                </a:solidFill>
                <a:latin typeface="Montserrat" charset="0"/>
                <a:cs typeface="Montserrat" charset="0"/>
              </a:rPr>
              <a:t>BANTUAN DANA MATA KULIAH MOOCs </a:t>
            </a:r>
            <a:r>
              <a:rPr lang="id-ID" sz="2000" b="1" dirty="0" smtClean="0">
                <a:solidFill>
                  <a:schemeClr val="bg1"/>
                </a:solidFill>
                <a:latin typeface="Montserrat" charset="0"/>
                <a:cs typeface="Montserrat" charset="0"/>
              </a:rPr>
              <a:t>DPASDP </a:t>
            </a:r>
            <a:r>
              <a:rPr lang="id-ID" sz="2000" b="1" dirty="0">
                <a:solidFill>
                  <a:schemeClr val="bg1"/>
                </a:solidFill>
                <a:latin typeface="Montserrat" charset="0"/>
                <a:cs typeface="Montserrat" charset="0"/>
              </a:rPr>
              <a:t>UI 2020</a:t>
            </a:r>
          </a:p>
          <a:p>
            <a:pPr lvl="0" algn="ctr">
              <a:spcAft>
                <a:spcPts val="600"/>
              </a:spcAft>
            </a:pPr>
            <a:endParaRPr lang="id-ID" sz="1800" b="1" dirty="0">
              <a:solidFill>
                <a:schemeClr val="bg1"/>
              </a:solidFill>
              <a:latin typeface="Montserrat" charset="0"/>
              <a:cs typeface="Montserrat" charset="0"/>
            </a:endParaRPr>
          </a:p>
          <a:p>
            <a:pPr lvl="0" algn="ctr">
              <a:spcAft>
                <a:spcPts val="600"/>
              </a:spcAft>
            </a:pPr>
            <a:r>
              <a:rPr lang="id-ID" sz="1800" b="1" dirty="0">
                <a:solidFill>
                  <a:schemeClr val="bg1"/>
                </a:solidFill>
                <a:latin typeface="Montserrat" charset="0"/>
                <a:cs typeface="Montserrat" charset="0"/>
              </a:rPr>
              <a:t>Copyright @ Universitas Indonesia 2020</a:t>
            </a:r>
          </a:p>
          <a:p>
            <a:pPr lvl="0" algn="ctr">
              <a:spcAft>
                <a:spcPts val="600"/>
              </a:spcAft>
            </a:pPr>
            <a:endParaRPr lang="id-ID" sz="1800" b="1" dirty="0" smtClean="0">
              <a:solidFill>
                <a:schemeClr val="bg1"/>
              </a:solidFill>
              <a:latin typeface="Montserrat" charset="0"/>
              <a:cs typeface="Montserrat" charset="0"/>
            </a:endParaRPr>
          </a:p>
          <a:p>
            <a:pPr lvl="0" algn="ctr">
              <a:spcAft>
                <a:spcPts val="600"/>
              </a:spcAft>
            </a:pPr>
            <a:r>
              <a:rPr lang="id-ID" sz="1800" b="1" dirty="0" smtClean="0">
                <a:solidFill>
                  <a:schemeClr val="bg1"/>
                </a:solidFill>
                <a:latin typeface="Montserrat" charset="0"/>
                <a:cs typeface="Montserrat" charset="0"/>
              </a:rPr>
              <a:t>Produksi </a:t>
            </a:r>
            <a:r>
              <a:rPr lang="id-ID" sz="1800" b="1" dirty="0">
                <a:solidFill>
                  <a:schemeClr val="bg1"/>
                </a:solidFill>
                <a:latin typeface="Montserrat" charset="0"/>
                <a:cs typeface="Montserrat" charset="0"/>
              </a:rPr>
              <a:t>S1 Gizi, FKM </a:t>
            </a:r>
            <a:r>
              <a:rPr lang="id-ID" sz="1800" b="1" dirty="0" smtClean="0">
                <a:solidFill>
                  <a:schemeClr val="bg1"/>
                </a:solidFill>
                <a:latin typeface="Montserrat" charset="0"/>
                <a:cs typeface="Montserrat" charset="0"/>
              </a:rPr>
              <a:t>UI</a:t>
            </a: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id-ID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id-ID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40;p28"/>
          <p:cNvSpPr txBox="1">
            <a:spLocks/>
          </p:cNvSpPr>
          <p:nvPr/>
        </p:nvSpPr>
        <p:spPr>
          <a:xfrm>
            <a:off x="4211960" y="566222"/>
            <a:ext cx="4680520" cy="265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POSITIVE DEVIANCE APPROACH IN NUTRITION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id-ID" sz="2000" dirty="0"/>
              <a:t>7</a:t>
            </a:r>
            <a:r>
              <a:rPr lang="id-ID" sz="2000" baseline="30000" dirty="0" smtClean="0"/>
              <a:t>th</a:t>
            </a:r>
            <a:r>
              <a:rPr lang="id-ID" sz="2000" dirty="0" smtClean="0"/>
              <a:t> </a:t>
            </a:r>
            <a:r>
              <a:rPr lang="en-US" sz="2000" dirty="0" smtClean="0"/>
              <a:t> session</a:t>
            </a:r>
            <a:br>
              <a:rPr lang="en-US" sz="2000" dirty="0" smtClean="0"/>
            </a:br>
            <a:r>
              <a:rPr lang="id-ID" sz="2000" smtClean="0"/>
              <a:t>DESIGN 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211960" y="3666172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800" b="1" dirty="0" smtClean="0">
                <a:solidFill>
                  <a:schemeClr val="accent1"/>
                </a:solidFill>
                <a:latin typeface="Montserrat" charset="0"/>
              </a:rPr>
              <a:t>Diah M. Utari</a:t>
            </a:r>
          </a:p>
          <a:p>
            <a:pPr algn="ctr"/>
            <a:r>
              <a:rPr lang="id-ID" sz="1800" b="1" dirty="0" smtClean="0">
                <a:solidFill>
                  <a:schemeClr val="accent1"/>
                </a:solidFill>
                <a:latin typeface="Montserrat" charset="0"/>
              </a:rPr>
              <a:t>Department of Public Health</a:t>
            </a:r>
            <a:r>
              <a:rPr lang="en-US" sz="1800" b="1" dirty="0" smtClean="0">
                <a:solidFill>
                  <a:schemeClr val="accent1"/>
                </a:solidFill>
                <a:latin typeface="Montserrat" charset="0"/>
              </a:rPr>
              <a:t> Nutrition</a:t>
            </a:r>
            <a:endParaRPr lang="id-ID" sz="1800" b="1" dirty="0" smtClean="0">
              <a:solidFill>
                <a:schemeClr val="accent1"/>
              </a:solidFill>
              <a:latin typeface="Montserrat" charset="0"/>
            </a:endParaRPr>
          </a:p>
          <a:p>
            <a:pPr algn="ctr"/>
            <a:r>
              <a:rPr lang="id-ID" sz="1800" b="1" dirty="0" smtClean="0">
                <a:solidFill>
                  <a:schemeClr val="accent1"/>
                </a:solidFill>
                <a:latin typeface="Montserrat" charset="0"/>
              </a:rPr>
              <a:t>Faculty of Public Health</a:t>
            </a:r>
          </a:p>
          <a:p>
            <a:pPr algn="ctr"/>
            <a:r>
              <a:rPr lang="id-ID" sz="1800" b="1" dirty="0" smtClean="0">
                <a:solidFill>
                  <a:schemeClr val="accent1"/>
                </a:solidFill>
                <a:latin typeface="Montserrat" charset="0"/>
              </a:rPr>
              <a:t>Universitas Indonesia</a:t>
            </a:r>
          </a:p>
          <a:p>
            <a:pPr algn="ctr"/>
            <a:endParaRPr lang="id-ID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625" y="1121"/>
            <a:ext cx="26463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Bermain menunggu masakan siap Kedaung Bar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5"/>
          <a:stretch>
            <a:fillRect/>
          </a:stretch>
        </p:blipFill>
        <p:spPr bwMode="auto">
          <a:xfrm>
            <a:off x="467544" y="1306160"/>
            <a:ext cx="2729116" cy="335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6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Google Shape;154;p30"/>
          <p:cNvCxnSpPr/>
          <p:nvPr/>
        </p:nvCxnSpPr>
        <p:spPr>
          <a:xfrm>
            <a:off x="-14700" y="2271925"/>
            <a:ext cx="9173400" cy="0"/>
          </a:xfrm>
          <a:prstGeom prst="straightConnector1">
            <a:avLst/>
          </a:prstGeom>
          <a:noFill/>
          <a:ln w="19050" cap="flat" cmpd="sng">
            <a:solidFill>
              <a:srgbClr val="FBD76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Google Shape;155;p30"/>
          <p:cNvSpPr/>
          <p:nvPr/>
        </p:nvSpPr>
        <p:spPr>
          <a:xfrm>
            <a:off x="2145000" y="194092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0"/>
          <p:cNvSpPr/>
          <p:nvPr/>
        </p:nvSpPr>
        <p:spPr>
          <a:xfrm>
            <a:off x="6084168" y="194092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1659150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61" name="Google Shape;161;p30"/>
          <p:cNvSpPr txBox="1">
            <a:spLocks noGrp="1"/>
          </p:cNvSpPr>
          <p:nvPr>
            <p:ph type="title" idx="3"/>
          </p:nvPr>
        </p:nvSpPr>
        <p:spPr>
          <a:xfrm>
            <a:off x="1354621" y="2676225"/>
            <a:ext cx="215686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 smtClean="0"/>
              <a:t>Behavior changes</a:t>
            </a:r>
            <a:endParaRPr sz="1600"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title" idx="4"/>
          </p:nvPr>
        </p:nvSpPr>
        <p:spPr>
          <a:xfrm>
            <a:off x="5580112" y="2038700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64" name="Google Shape;164;p30"/>
          <p:cNvSpPr txBox="1">
            <a:spLocks noGrp="1"/>
          </p:cNvSpPr>
          <p:nvPr>
            <p:ph type="title" idx="5"/>
          </p:nvPr>
        </p:nvSpPr>
        <p:spPr>
          <a:xfrm>
            <a:off x="5083666" y="2722900"/>
            <a:ext cx="287271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 smtClean="0"/>
              <a:t>To create a design </a:t>
            </a:r>
            <a:endParaRPr sz="1600" dirty="0"/>
          </a:p>
        </p:txBody>
      </p:sp>
      <p:cxnSp>
        <p:nvCxnSpPr>
          <p:cNvPr id="172" name="Google Shape;172;p30"/>
          <p:cNvCxnSpPr/>
          <p:nvPr/>
        </p:nvCxnSpPr>
        <p:spPr>
          <a:xfrm>
            <a:off x="916600" y="962050"/>
            <a:ext cx="3668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09;p35"/>
          <p:cNvSpPr txBox="1">
            <a:spLocks noGrp="1"/>
          </p:cNvSpPr>
          <p:nvPr>
            <p:ph type="title"/>
          </p:nvPr>
        </p:nvSpPr>
        <p:spPr>
          <a:xfrm>
            <a:off x="817563" y="460375"/>
            <a:ext cx="7508875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STUDY OBJECTIVES</a:t>
            </a:r>
            <a:endParaRPr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68" y="1122"/>
            <a:ext cx="2316520" cy="82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00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/>
          <p:nvPr/>
        </p:nvSpPr>
        <p:spPr>
          <a:xfrm>
            <a:off x="0" y="0"/>
            <a:ext cx="4427896" cy="5221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title"/>
          </p:nvPr>
        </p:nvSpPr>
        <p:spPr>
          <a:xfrm>
            <a:off x="4427896" y="627534"/>
            <a:ext cx="4716104" cy="8090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sz="2800" dirty="0" smtClean="0">
                <a:solidFill>
                  <a:schemeClr val="tx1"/>
                </a:solidFill>
              </a:rPr>
              <a:t>Behavior changes ???</a:t>
            </a:r>
            <a:endParaRPr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53" y="2537376"/>
            <a:ext cx="23812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241" y="479082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1100" dirty="0" smtClean="0">
                <a:hlinkClick r:id="rId4"/>
              </a:rPr>
              <a:t>http</a:t>
            </a:r>
            <a:r>
              <a:rPr lang="id-ID" sz="1100" dirty="0">
                <a:hlinkClick r:id="rId4"/>
              </a:rPr>
              <a:t>://clipart-library.com/search2/?</a:t>
            </a:r>
            <a:r>
              <a:rPr lang="id-ID" sz="1100" dirty="0" smtClean="0">
                <a:hlinkClick r:id="rId4"/>
              </a:rPr>
              <a:t>q=consumption#gsc.t</a:t>
            </a:r>
            <a:r>
              <a:rPr lang="id-ID" sz="1100" dirty="0" smtClean="0"/>
              <a:t> ab=1&amp;gsc.q=consumption&amp;gsc.page=1</a:t>
            </a:r>
            <a:endParaRPr lang="id-ID" sz="1100" dirty="0"/>
          </a:p>
        </p:txBody>
      </p:sp>
      <p:pic>
        <p:nvPicPr>
          <p:cNvPr id="1029" name="Picture 5" descr="massachusetts college of liberal arts - Clip 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79" y="430282"/>
            <a:ext cx="2076598" cy="16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Google Shape;193;p33"/>
          <p:cNvSpPr txBox="1">
            <a:spLocks noGrp="1"/>
          </p:cNvSpPr>
          <p:nvPr>
            <p:ph type="title"/>
          </p:nvPr>
        </p:nvSpPr>
        <p:spPr>
          <a:xfrm>
            <a:off x="4443880" y="1779662"/>
            <a:ext cx="4716104" cy="20162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>
              <a:lnSpc>
                <a:spcPct val="130000"/>
              </a:lnSpc>
            </a:pPr>
            <a:r>
              <a:rPr sz="1800" dirty="0" smtClean="0">
                <a:solidFill>
                  <a:schemeClr val="tx1"/>
                </a:solidFill>
              </a:rPr>
              <a:t>Behavior :</a:t>
            </a:r>
            <a:br>
              <a:rPr sz="1800" dirty="0" smtClean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The process of </a:t>
            </a:r>
            <a:r>
              <a:rPr lang="en-US" sz="1600" dirty="0" smtClean="0">
                <a:solidFill>
                  <a:schemeClr val="tx1"/>
                </a:solidFill>
              </a:rPr>
              <a:t>action </a:t>
            </a:r>
            <a:r>
              <a:rPr lang="id-ID" sz="1600" dirty="0" smtClean="0">
                <a:solidFill>
                  <a:schemeClr val="tx1"/>
                </a:solidFill>
              </a:rPr>
              <a:t>– reaction </a:t>
            </a:r>
            <a:r>
              <a:rPr lang="en-US" sz="1600" dirty="0" smtClean="0">
                <a:solidFill>
                  <a:schemeClr val="tx1"/>
                </a:solidFill>
              </a:rPr>
              <a:t>between </a:t>
            </a:r>
            <a:r>
              <a:rPr lang="en-US" sz="1600" dirty="0">
                <a:solidFill>
                  <a:schemeClr val="tx1"/>
                </a:solidFill>
              </a:rPr>
              <a:t>stimulus and response </a:t>
            </a:r>
            <a:r>
              <a:rPr lang="id-ID" sz="1600" dirty="0" smtClean="0">
                <a:solidFill>
                  <a:schemeClr val="tx1"/>
                </a:solidFill>
              </a:rPr>
              <a:t>that </a:t>
            </a:r>
            <a:r>
              <a:rPr lang="en-US" sz="1600" dirty="0" smtClean="0">
                <a:solidFill>
                  <a:schemeClr val="tx1"/>
                </a:solidFill>
              </a:rPr>
              <a:t>receive</a:t>
            </a:r>
            <a:r>
              <a:rPr lang="id-ID" sz="1600" dirty="0" smtClean="0">
                <a:solidFill>
                  <a:schemeClr val="tx1"/>
                </a:solidFill>
              </a:rPr>
              <a:t>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by individuals and the environment, such as other individuals, groups, and </a:t>
            </a:r>
            <a:r>
              <a:rPr lang="en-US" sz="1600" dirty="0" smtClean="0">
                <a:solidFill>
                  <a:schemeClr val="tx1"/>
                </a:solidFill>
              </a:rPr>
              <a:t>environment</a:t>
            </a:r>
            <a:r>
              <a:rPr sz="1600" dirty="0" smtClean="0">
                <a:solidFill>
                  <a:schemeClr val="tx1"/>
                </a:solidFill>
              </a:rPr>
              <a:t> </a:t>
            </a:r>
            <a:br>
              <a:rPr sz="1600" dirty="0" smtClean="0">
                <a:solidFill>
                  <a:schemeClr val="tx1"/>
                </a:solidFill>
              </a:rPr>
            </a:b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55" name="Google Shape;193;p33"/>
          <p:cNvSpPr txBox="1">
            <a:spLocks noGrp="1"/>
          </p:cNvSpPr>
          <p:nvPr>
            <p:ph type="title"/>
          </p:nvPr>
        </p:nvSpPr>
        <p:spPr>
          <a:xfrm>
            <a:off x="4427896" y="3167991"/>
            <a:ext cx="4716104" cy="25868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>
              <a:lnSpc>
                <a:spcPct val="130000"/>
              </a:lnSpc>
            </a:pPr>
            <a:r>
              <a:rPr sz="1800" dirty="0" smtClean="0">
                <a:solidFill>
                  <a:schemeClr val="tx1"/>
                </a:solidFill>
              </a:rPr>
              <a:t/>
            </a:r>
            <a:br>
              <a:rPr sz="1800" dirty="0" smtClean="0">
                <a:solidFill>
                  <a:schemeClr val="tx1"/>
                </a:solidFill>
              </a:rPr>
            </a:br>
            <a:r>
              <a:rPr sz="1800" dirty="0" smtClean="0">
                <a:solidFill>
                  <a:schemeClr val="tx1"/>
                </a:solidFill>
              </a:rPr>
              <a:t>Behavior changes :</a:t>
            </a:r>
            <a:br>
              <a:rPr sz="1800" dirty="0" smtClean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In applying the PD concept, the key to success is implementing behavioral practices </a:t>
            </a:r>
            <a:r>
              <a:rPr lang="en-US" sz="1600" dirty="0" smtClean="0">
                <a:solidFill>
                  <a:schemeClr val="tx1"/>
                </a:solidFill>
              </a:rPr>
              <a:t>become </a:t>
            </a:r>
            <a:r>
              <a:rPr lang="en-US" sz="1600" dirty="0">
                <a:solidFill>
                  <a:schemeClr val="tx1"/>
                </a:solidFill>
              </a:rPr>
              <a:t>habits</a:t>
            </a:r>
            <a:r>
              <a:rPr sz="1600" dirty="0" smtClean="0">
                <a:solidFill>
                  <a:schemeClr val="tx1"/>
                </a:solidFill>
              </a:rPr>
              <a:t/>
            </a:r>
            <a:br>
              <a:rPr sz="1600" dirty="0" smtClean="0">
                <a:solidFill>
                  <a:schemeClr val="tx1"/>
                </a:solidFill>
              </a:rPr>
            </a:br>
            <a:r>
              <a:rPr sz="1600" dirty="0" smtClean="0">
                <a:solidFill>
                  <a:schemeClr val="tx1"/>
                </a:solidFill>
              </a:rPr>
              <a:t/>
            </a:r>
            <a:br>
              <a:rPr sz="1600" dirty="0" smtClean="0">
                <a:solidFill>
                  <a:schemeClr val="tx1"/>
                </a:solidFill>
              </a:rPr>
            </a:b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22"/>
            <a:ext cx="2043708" cy="72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6"/>
          <p:cNvSpPr txBox="1">
            <a:spLocks noGrp="1"/>
          </p:cNvSpPr>
          <p:nvPr>
            <p:ph type="subTitle" idx="1"/>
          </p:nvPr>
        </p:nvSpPr>
        <p:spPr>
          <a:xfrm>
            <a:off x="-5060" y="1429014"/>
            <a:ext cx="6192688" cy="32659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id-ID" sz="2000" b="1" dirty="0" smtClean="0"/>
              <a:t>Design = local specific</a:t>
            </a:r>
          </a:p>
          <a:p>
            <a:pPr algn="l"/>
            <a:endParaRPr lang="id-ID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spcAft>
                <a:spcPts val="600"/>
              </a:spcAft>
            </a:pPr>
            <a:r>
              <a:rPr lang="id-ID" sz="1800" b="1" dirty="0" smtClean="0">
                <a:solidFill>
                  <a:schemeClr val="accent5">
                    <a:lumMod val="75000"/>
                  </a:schemeClr>
                </a:solidFill>
              </a:rPr>
              <a:t>Pos Gizi</a:t>
            </a:r>
          </a:p>
          <a:p>
            <a:pPr marL="92075" indent="0" algn="l"/>
            <a:r>
              <a:rPr lang="en-US" dirty="0"/>
              <a:t>It is a gathering place for malnourished </a:t>
            </a:r>
            <a:r>
              <a:rPr lang="id-ID" dirty="0" smtClean="0"/>
              <a:t>children </a:t>
            </a:r>
            <a:r>
              <a:rPr lang="en-US" dirty="0" smtClean="0"/>
              <a:t> </a:t>
            </a:r>
            <a:r>
              <a:rPr lang="en-US" dirty="0"/>
              <a:t>and caregivers (</a:t>
            </a:r>
            <a:r>
              <a:rPr lang="en-US" dirty="0" smtClean="0"/>
              <a:t>mother/father/grandmother</a:t>
            </a:r>
            <a:r>
              <a:rPr lang="id-ID" dirty="0" smtClean="0"/>
              <a:t>) </a:t>
            </a:r>
            <a:r>
              <a:rPr lang="en-US" dirty="0" smtClean="0"/>
              <a:t>to </a:t>
            </a:r>
            <a:r>
              <a:rPr lang="en-US" dirty="0"/>
              <a:t>practice PD behavior obtained based on tracing the </a:t>
            </a:r>
            <a:r>
              <a:rPr lang="id-ID" dirty="0" smtClean="0"/>
              <a:t>discover </a:t>
            </a:r>
            <a:r>
              <a:rPr lang="en-US" dirty="0" smtClean="0"/>
              <a:t>stage</a:t>
            </a:r>
            <a:endParaRPr lang="id-ID" dirty="0" smtClean="0"/>
          </a:p>
          <a:p>
            <a:pPr marL="92075" indent="0" algn="l"/>
            <a:endParaRPr lang="id-ID" dirty="0"/>
          </a:p>
          <a:p>
            <a:pPr algn="l"/>
            <a:r>
              <a:rPr lang="id-ID" dirty="0"/>
              <a:t>The objective of POS GIZI are </a:t>
            </a:r>
          </a:p>
          <a:p>
            <a:pPr algn="l"/>
            <a:r>
              <a:rPr lang="id-ID" dirty="0"/>
              <a:t>- Improve nutritional status </a:t>
            </a:r>
          </a:p>
          <a:p>
            <a:pPr algn="l"/>
            <a:r>
              <a:rPr lang="id-ID" dirty="0"/>
              <a:t>- Maintain good nutritional status</a:t>
            </a:r>
          </a:p>
          <a:p>
            <a:pPr marL="274638" indent="-160338" algn="l"/>
            <a:r>
              <a:rPr lang="id-ID" dirty="0"/>
              <a:t>- P</a:t>
            </a:r>
            <a:r>
              <a:rPr lang="id-ID" dirty="0" smtClean="0"/>
              <a:t>revent </a:t>
            </a:r>
            <a:r>
              <a:rPr lang="id-ID" dirty="0"/>
              <a:t>the occurrence of </a:t>
            </a:r>
            <a:r>
              <a:rPr lang="id-ID" dirty="0" smtClean="0"/>
              <a:t>malnourished</a:t>
            </a:r>
            <a:endParaRPr lang="id-ID" dirty="0"/>
          </a:p>
        </p:txBody>
      </p:sp>
      <p:sp>
        <p:nvSpPr>
          <p:cNvPr id="39" name="Google Shape;193;p33"/>
          <p:cNvSpPr txBox="1">
            <a:spLocks noGrp="1"/>
          </p:cNvSpPr>
          <p:nvPr>
            <p:ph type="title"/>
          </p:nvPr>
        </p:nvSpPr>
        <p:spPr>
          <a:xfrm>
            <a:off x="899592" y="131162"/>
            <a:ext cx="4680520" cy="8090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800" dirty="0" smtClean="0"/>
              <a:t>Design</a:t>
            </a:r>
            <a:endParaRPr sz="2800" dirty="0"/>
          </a:p>
        </p:txBody>
      </p:sp>
      <p:pic>
        <p:nvPicPr>
          <p:cNvPr id="29" name="Picture 2" descr="Bermain menunggu masakan siap Kedaung Bar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5"/>
          <a:stretch>
            <a:fillRect/>
          </a:stretch>
        </p:blipFill>
        <p:spPr bwMode="auto">
          <a:xfrm>
            <a:off x="6516216" y="1707654"/>
            <a:ext cx="2640280" cy="309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22"/>
            <a:ext cx="2619772" cy="72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2240" y="480633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Sumber: PDRC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23046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531096" y="321297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7392" y="3227715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1</a:t>
            </a:r>
            <a:endParaRPr lang="id-ID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547664" y="3227715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5</a:t>
            </a:r>
            <a:endParaRPr lang="id-ID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8019928" y="3195449"/>
            <a:ext cx="440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30</a:t>
            </a:r>
            <a:endParaRPr lang="id-ID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159360" y="2865666"/>
            <a:ext cx="12961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Posyandu</a:t>
            </a:r>
            <a:endParaRPr lang="id-ID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267744" y="321297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7</a:t>
            </a:r>
            <a:endParaRPr lang="id-ID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4860032" y="321297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18</a:t>
            </a:r>
            <a:endParaRPr lang="id-ID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411760" y="2826117"/>
            <a:ext cx="2700300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 smtClean="0">
                <a:solidFill>
                  <a:srgbClr val="FF0000"/>
                </a:solidFill>
              </a:rPr>
              <a:t>P O S   G I Z I  </a:t>
            </a:r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20072" y="2826117"/>
            <a:ext cx="3159896" cy="3385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/>
              <a:t>Home visit</a:t>
            </a:r>
            <a:endParaRPr lang="id-ID" sz="1600" dirty="0"/>
          </a:p>
        </p:txBody>
      </p:sp>
      <p:sp>
        <p:nvSpPr>
          <p:cNvPr id="34" name="Google Shape;193;p33"/>
          <p:cNvSpPr txBox="1">
            <a:spLocks noGrp="1"/>
          </p:cNvSpPr>
          <p:nvPr>
            <p:ph type="title"/>
          </p:nvPr>
        </p:nvSpPr>
        <p:spPr>
          <a:xfrm>
            <a:off x="627412" y="725676"/>
            <a:ext cx="7776864" cy="8090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800" dirty="0" err="1" smtClean="0"/>
              <a:t>Pos</a:t>
            </a:r>
            <a:r>
              <a:rPr sz="2800" dirty="0" smtClean="0"/>
              <a:t> </a:t>
            </a:r>
            <a:r>
              <a:rPr sz="2800" dirty="0" err="1" smtClean="0"/>
              <a:t>Gizi</a:t>
            </a:r>
            <a:r>
              <a:rPr sz="2800" dirty="0" smtClean="0"/>
              <a:t> Implementation session </a:t>
            </a:r>
            <a:endParaRPr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47392" y="3867894"/>
            <a:ext cx="79325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solidFill>
                  <a:srgbClr val="00B050"/>
                </a:solidFill>
                <a:latin typeface="Montserrat" charset="0"/>
              </a:rPr>
              <a:t>1 session = 1 month </a:t>
            </a:r>
          </a:p>
          <a:p>
            <a:r>
              <a:rPr lang="id-ID" sz="1600" dirty="0" smtClean="0">
                <a:solidFill>
                  <a:srgbClr val="00B050"/>
                </a:solidFill>
                <a:latin typeface="Montserrat" charset="0"/>
              </a:rPr>
              <a:t>10-12 days POS GIZI in 1 month</a:t>
            </a:r>
          </a:p>
          <a:p>
            <a:r>
              <a:rPr lang="id-ID" sz="1600" dirty="0" smtClean="0">
                <a:solidFill>
                  <a:srgbClr val="00B050"/>
                </a:solidFill>
                <a:latin typeface="Montserrat" charset="0"/>
              </a:rPr>
              <a:t>Behavior </a:t>
            </a:r>
            <a:r>
              <a:rPr lang="id-ID" sz="1600" dirty="0" smtClean="0">
                <a:solidFill>
                  <a:srgbClr val="00B050"/>
                </a:solidFill>
                <a:latin typeface="Montserrat" charset="0"/>
                <a:sym typeface="Wingdings" pitchFamily="2" charset="2"/>
              </a:rPr>
              <a:t> Habit  (</a:t>
            </a:r>
            <a:r>
              <a:rPr lang="id-ID" sz="1600" dirty="0" smtClean="0">
                <a:solidFill>
                  <a:srgbClr val="00B050"/>
                </a:solidFill>
                <a:latin typeface="Montserrat" charset="0"/>
              </a:rPr>
              <a:t>Minimal 3 session or 3 month) </a:t>
            </a:r>
          </a:p>
          <a:p>
            <a:endParaRPr lang="id-ID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60432" y="3195449"/>
            <a:ext cx="683568" cy="306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days</a:t>
            </a:r>
            <a:endParaRPr lang="id-ID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22"/>
            <a:ext cx="2043708" cy="72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66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62355"/>
            <a:ext cx="7507500" cy="572700"/>
          </a:xfrm>
        </p:spPr>
        <p:txBody>
          <a:bodyPr/>
          <a:lstStyle/>
          <a:p>
            <a:pPr algn="ctr"/>
            <a:r>
              <a:rPr lang="id-ID" dirty="0" smtClean="0"/>
              <a:t>Aggrement to open the Pos Gizi </a:t>
            </a:r>
            <a:endParaRPr lang="id-ID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2732"/>
            <a:ext cx="3046146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23928" y="1542732"/>
            <a:ext cx="47525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/>
            <a:r>
              <a:rPr lang="en-US" dirty="0"/>
              <a:t>• </a:t>
            </a:r>
            <a:r>
              <a:rPr lang="id-ID" dirty="0" smtClean="0"/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The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time to open the </a:t>
            </a:r>
            <a:r>
              <a:rPr lang="id-ID" sz="16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Pos gizi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 is agreed upon by the mother </a:t>
            </a:r>
            <a:r>
              <a:rPr lang="id-ID" sz="16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or others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caregiver</a:t>
            </a:r>
            <a:r>
              <a:rPr lang="id-ID" sz="1600" dirty="0" smtClean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s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for </a:t>
            </a:r>
            <a:r>
              <a:rPr lang="id-ID" sz="16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children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participating in </a:t>
            </a:r>
            <a:r>
              <a:rPr lang="id-ID" sz="16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pos gizi </a:t>
            </a:r>
          </a:p>
          <a:p>
            <a:pPr marL="171450" indent="-171450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• </a:t>
            </a:r>
            <a:r>
              <a:rPr lang="id-ID" sz="1600" dirty="0" smtClean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 Not </a:t>
            </a:r>
            <a:r>
              <a:rPr lang="id-ID" sz="16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allowed during mealtime, but between meals</a:t>
            </a:r>
          </a:p>
          <a:p>
            <a:pPr marL="171450" indent="-171450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• </a:t>
            </a:r>
            <a:r>
              <a:rPr lang="id-ID" sz="1600" dirty="0" smtClean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Could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be around: 9am in the morning or 3pm in the evening</a:t>
            </a:r>
            <a:endParaRPr lang="id-ID" sz="1600" dirty="0">
              <a:solidFill>
                <a:schemeClr val="accent1">
                  <a:lumMod val="75000"/>
                </a:schemeClr>
              </a:solidFill>
              <a:latin typeface="Montserrat" charset="0"/>
            </a:endParaRPr>
          </a:p>
          <a:p>
            <a:pPr marL="171450" indent="-171450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• </a:t>
            </a:r>
            <a:r>
              <a:rPr lang="id-ID" sz="1600" dirty="0" smtClean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The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location of the </a:t>
            </a:r>
            <a:r>
              <a:rPr lang="id-ID" sz="1600" dirty="0" smtClean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Pos </a:t>
            </a:r>
            <a:r>
              <a:rPr lang="id-ID" sz="16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Gizi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was agreed upon by the participants, </a:t>
            </a:r>
            <a:endParaRPr lang="id-ID" sz="1600" dirty="0" smtClean="0">
              <a:solidFill>
                <a:schemeClr val="accent1">
                  <a:lumMod val="75000"/>
                </a:schemeClr>
              </a:solidFill>
              <a:latin typeface="Montserrat" charset="0"/>
            </a:endParaRPr>
          </a:p>
          <a:p>
            <a:pPr marL="171450" indent="-171450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•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The place must have a kitchen and can accommodate </a:t>
            </a:r>
            <a:r>
              <a:rPr lang="id-ID" sz="16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6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 -</a:t>
            </a:r>
            <a:r>
              <a:rPr lang="id-ID" sz="16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12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 </a:t>
            </a:r>
            <a:r>
              <a:rPr lang="id-ID" sz="16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 </a:t>
            </a:r>
            <a:r>
              <a:rPr lang="id-ID" sz="1600" dirty="0" smtClean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children </a:t>
            </a:r>
            <a:endParaRPr lang="id-ID" sz="1600" dirty="0">
              <a:solidFill>
                <a:schemeClr val="accent1">
                  <a:lumMod val="75000"/>
                </a:schemeClr>
              </a:solidFill>
              <a:latin typeface="Montserrat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22"/>
            <a:ext cx="2043708" cy="72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10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Participant criteria</a:t>
            </a:r>
            <a:endParaRPr lang="id-ID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1542731"/>
            <a:ext cx="4968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• </a:t>
            </a:r>
            <a:r>
              <a:rPr lang="id-ID" sz="1600" dirty="0" smtClean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  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Children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under five are </a:t>
            </a:r>
            <a:r>
              <a:rPr lang="id-ID" sz="1800" dirty="0" smtClean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malnourished</a:t>
            </a:r>
            <a:endParaRPr lang="id-ID" sz="1800" dirty="0" smtClean="0">
              <a:solidFill>
                <a:schemeClr val="accent1">
                  <a:lumMod val="75000"/>
                </a:schemeClr>
              </a:solidFill>
              <a:latin typeface="Montserrat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over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1 year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old.</a:t>
            </a:r>
            <a:endParaRPr lang="id-ID" sz="1800" dirty="0">
              <a:solidFill>
                <a:schemeClr val="accent1">
                  <a:lumMod val="75000"/>
                </a:schemeClr>
              </a:solidFill>
              <a:latin typeface="Montserrat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Body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weight </a:t>
            </a:r>
            <a:r>
              <a:rPr lang="id-ID" sz="1800" dirty="0" smtClean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doestn’t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gain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for 3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months</a:t>
            </a:r>
            <a:endParaRPr lang="id-ID" sz="1800" dirty="0">
              <a:solidFill>
                <a:schemeClr val="accent1">
                  <a:lumMod val="75000"/>
                </a:schemeClr>
              </a:solidFill>
              <a:latin typeface="Montserrat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Do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not suffer from chronic disease </a:t>
            </a:r>
            <a:endParaRPr lang="id-ID" sz="1800" dirty="0" smtClean="0">
              <a:solidFill>
                <a:schemeClr val="accent1">
                  <a:lumMod val="75000"/>
                </a:schemeClr>
              </a:solidFill>
              <a:latin typeface="Montserrat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id-ID" sz="18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E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conomic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status is not a criterion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,</a:t>
            </a:r>
            <a:r>
              <a:rPr lang="id-ID" sz="1600" dirty="0" smtClean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  </a:t>
            </a:r>
            <a:endParaRPr lang="id-ID" sz="1600" dirty="0">
              <a:solidFill>
                <a:schemeClr val="accent1">
                  <a:lumMod val="75000"/>
                </a:schemeClr>
              </a:solidFill>
              <a:latin typeface="Montserrat" charset="0"/>
            </a:endParaRPr>
          </a:p>
        </p:txBody>
      </p:sp>
      <p:pic>
        <p:nvPicPr>
          <p:cNvPr id="5" name="Picture 2" descr="Bermain menunggu masakan siap Kedaung Bar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5"/>
          <a:stretch>
            <a:fillRect/>
          </a:stretch>
        </p:blipFill>
        <p:spPr bwMode="auto">
          <a:xfrm>
            <a:off x="6084168" y="1542731"/>
            <a:ext cx="291581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22"/>
            <a:ext cx="2043708" cy="72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4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"/>
          <p:cNvSpPr txBox="1">
            <a:spLocks noGrp="1"/>
          </p:cNvSpPr>
          <p:nvPr>
            <p:ph type="title"/>
          </p:nvPr>
        </p:nvSpPr>
        <p:spPr>
          <a:xfrm>
            <a:off x="0" y="628392"/>
            <a:ext cx="4248472" cy="6480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sz="2400" dirty="0" err="1" smtClean="0">
                <a:solidFill>
                  <a:schemeClr val="accent5">
                    <a:lumMod val="75000"/>
                  </a:schemeClr>
                </a:solidFill>
              </a:rPr>
              <a:t>Pos</a:t>
            </a:r>
            <a:r>
              <a:rPr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2400" dirty="0" err="1" smtClean="0">
                <a:solidFill>
                  <a:schemeClr val="accent5">
                    <a:lumMod val="75000"/>
                  </a:schemeClr>
                </a:solidFill>
              </a:rPr>
              <a:t>Gizi</a:t>
            </a:r>
            <a:r>
              <a:rPr sz="2400" dirty="0" smtClean="0">
                <a:solidFill>
                  <a:schemeClr val="accent5">
                    <a:lumMod val="75000"/>
                  </a:schemeClr>
                </a:solidFill>
              </a:rPr>
              <a:t> Activities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60497" y="4876586"/>
            <a:ext cx="19875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mtClean="0">
                <a:solidFill>
                  <a:schemeClr val="bg1"/>
                </a:solidFill>
                <a:latin typeface="Montserrat" panose="020B0604020202020204" charset="0"/>
              </a:rPr>
              <a:t>Dokumentasi oleh PDRC FKM UI</a:t>
            </a:r>
            <a:endParaRPr lang="en-US" sz="80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06433"/>
            <a:ext cx="46085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id-ID" sz="1800" dirty="0" smtClean="0">
                <a:solidFill>
                  <a:schemeClr val="accent1">
                    <a:lumMod val="75000"/>
                  </a:schemeClr>
                </a:solidFill>
              </a:rPr>
              <a:t>Taking a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ttendance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d-ID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id-ID" sz="1800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ood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contribution </a:t>
            </a:r>
            <a:endParaRPr lang="id-ID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id-ID" sz="18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ooking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d-ID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id-ID" sz="180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id-ID" sz="1800" dirty="0" smtClean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aying</a:t>
            </a:r>
            <a:endParaRPr lang="id-ID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id-ID" sz="1800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ealth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messages </a:t>
            </a:r>
            <a:endParaRPr lang="id-ID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id-ID" sz="1800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ashing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hands </a:t>
            </a:r>
            <a:endParaRPr lang="id-ID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id-ID" sz="18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ating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together </a:t>
            </a:r>
            <a:endParaRPr lang="id-ID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id-ID" sz="180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lanning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meals for tomorrow and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contributions </a:t>
            </a:r>
            <a:endParaRPr lang="id-ID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id-ID" sz="1800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ecording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and reporting</a:t>
            </a:r>
            <a:endParaRPr lang="id-ID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15566"/>
            <a:ext cx="3779912" cy="381642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91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1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rsing Capston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F7444"/>
      </a:accent1>
      <a:accent2>
        <a:srgbClr val="434343"/>
      </a:accent2>
      <a:accent3>
        <a:srgbClr val="FBD76D"/>
      </a:accent3>
      <a:accent4>
        <a:srgbClr val="DA3030"/>
      </a:accent4>
      <a:accent5>
        <a:srgbClr val="52AC79"/>
      </a:accent5>
      <a:accent6>
        <a:srgbClr val="E0B945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3658</TotalTime>
  <Words>368</Words>
  <Application>Microsoft Office PowerPoint</Application>
  <PresentationFormat>On-screen Show (16:9)</PresentationFormat>
  <Paragraphs>97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Montserrat</vt:lpstr>
      <vt:lpstr>Courier New</vt:lpstr>
      <vt:lpstr>Corbel</vt:lpstr>
      <vt:lpstr>Wingdings</vt:lpstr>
      <vt:lpstr>Nursing Capstone</vt:lpstr>
      <vt:lpstr>PowerPoint Presentation</vt:lpstr>
      <vt:lpstr>PowerPoint Presentation</vt:lpstr>
      <vt:lpstr>01</vt:lpstr>
      <vt:lpstr>Behavior changes ???</vt:lpstr>
      <vt:lpstr>Design</vt:lpstr>
      <vt:lpstr>Pos Gizi Implementation session </vt:lpstr>
      <vt:lpstr>Aggrement to open the Pos Gizi </vt:lpstr>
      <vt:lpstr>Participant criteria</vt:lpstr>
      <vt:lpstr>Pos Gizi Activities</vt:lpstr>
      <vt:lpstr>Meals </vt:lpstr>
      <vt:lpstr>Reference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ecs</dc:creator>
  <cp:lastModifiedBy>ecs</cp:lastModifiedBy>
  <cp:revision>132</cp:revision>
  <dcterms:modified xsi:type="dcterms:W3CDTF">2020-11-03T13:06:34Z</dcterms:modified>
</cp:coreProperties>
</file>