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4"/>
  </p:notesMasterIdLst>
  <p:sldIdLst>
    <p:sldId id="317" r:id="rId2"/>
    <p:sldId id="316" r:id="rId3"/>
    <p:sldId id="302" r:id="rId4"/>
    <p:sldId id="261" r:id="rId5"/>
    <p:sldId id="312" r:id="rId6"/>
    <p:sldId id="318" r:id="rId7"/>
    <p:sldId id="319" r:id="rId8"/>
    <p:sldId id="320" r:id="rId9"/>
    <p:sldId id="308" r:id="rId10"/>
    <p:sldId id="321" r:id="rId11"/>
    <p:sldId id="283" r:id="rId12"/>
    <p:sldId id="322" r:id="rId13"/>
  </p:sldIdLst>
  <p:sldSz cx="9144000" cy="5143500" type="screen16x9"/>
  <p:notesSz cx="6858000" cy="9144000"/>
  <p:embeddedFontLst>
    <p:embeddedFont>
      <p:font typeface="Montserrat" charset="0"/>
      <p:regular r:id="rId15"/>
      <p:bold r:id="rId16"/>
      <p:italic r:id="rId17"/>
      <p:boldItalic r:id="rId18"/>
    </p:embeddedFont>
    <p:embeddedFont>
      <p:font typeface="Corbel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7" autoAdjust="0"/>
    <p:restoredTop sz="69352" autoAdjust="0"/>
  </p:normalViewPr>
  <p:slideViewPr>
    <p:cSldViewPr>
      <p:cViewPr>
        <p:scale>
          <a:sx n="50" d="100"/>
          <a:sy n="50" d="100"/>
        </p:scale>
        <p:origin x="-1262" y="-16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52232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mtClean="0"/>
              <a:t>This is our</a:t>
            </a:r>
            <a:r>
              <a:rPr baseline="0" dirty="0" smtClean="0"/>
              <a:t> reference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 smtClean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d-ID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d-ID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8894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65442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1728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8" r:id="rId3"/>
    <p:sldLayoutId id="2147483659" r:id="rId4"/>
    <p:sldLayoutId id="2147483666" r:id="rId5"/>
    <p:sldLayoutId id="2147483670" r:id="rId6"/>
    <p:sldLayoutId id="214748367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hyperlink" Target="http://clipart-library.com/search2/?q=consumption#gsc.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logo-newest"/>
          <p:cNvSpPr>
            <a:spLocks noChangeAspect="1" noChangeArrowheads="1"/>
          </p:cNvSpPr>
          <p:nvPr/>
        </p:nvSpPr>
        <p:spPr bwMode="auto">
          <a:xfrm>
            <a:off x="155575" y="-2743200"/>
            <a:ext cx="80867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95536" y="1181931"/>
            <a:ext cx="4032448" cy="3118011"/>
          </a:xfrm>
          <a:ln>
            <a:solidFill>
              <a:srgbClr val="00B050"/>
            </a:solidFill>
          </a:ln>
        </p:spPr>
        <p:txBody>
          <a:bodyPr/>
          <a:lstStyle/>
          <a:p>
            <a:r>
              <a:rPr lang="id-ID" sz="1600" dirty="0" smtClean="0"/>
              <a:t>Main food </a:t>
            </a:r>
          </a:p>
          <a:p>
            <a:pPr marL="625475" indent="-184150">
              <a:buFont typeface="Courier New" pitchFamily="49" charset="0"/>
              <a:buChar char="o"/>
            </a:pPr>
            <a:r>
              <a:rPr lang="id-ID" sz="1600" dirty="0" smtClean="0"/>
              <a:t>carbohidrat,  protein,  vitamin and mineral </a:t>
            </a:r>
          </a:p>
          <a:p>
            <a:pPr marL="625475" indent="-184150">
              <a:buFont typeface="Courier New" pitchFamily="49" charset="0"/>
              <a:buChar char="o"/>
            </a:pPr>
            <a:r>
              <a:rPr lang="id-ID" sz="1600" dirty="0" smtClean="0"/>
              <a:t>Rice, egg/fish/chichen, tempeh, vegetables, fruit </a:t>
            </a:r>
          </a:p>
          <a:p>
            <a:pPr marL="625475" indent="-184150">
              <a:buFont typeface="Courier New" pitchFamily="49" charset="0"/>
              <a:buChar char="o"/>
            </a:pPr>
            <a:endParaRPr lang="id-ID" dirty="0"/>
          </a:p>
          <a:p>
            <a:pPr marL="441325" indent="-258763">
              <a:buNone/>
            </a:pPr>
            <a:r>
              <a:rPr lang="id-ID" sz="1600" dirty="0" smtClean="0"/>
              <a:t>Nutrient :</a:t>
            </a:r>
          </a:p>
          <a:p>
            <a:r>
              <a:rPr lang="id-ID" sz="1600" dirty="0" smtClean="0"/>
              <a:t>400 – 600 Cal</a:t>
            </a:r>
          </a:p>
          <a:p>
            <a:r>
              <a:rPr lang="id-ID" sz="1600" dirty="0" smtClean="0"/>
              <a:t>20 – 25 gram protein</a:t>
            </a:r>
            <a:endParaRPr lang="id-ID" sz="1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Meals 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81931"/>
            <a:ext cx="3312368" cy="311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85340" y="4469219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800" dirty="0"/>
              <a:t>https://www.freepik.com/premium-vector/lunch-boxes-with-food-seamless-pattern_5696103.htm#page=2&amp;query=school+meals&amp;position=3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2"/>
            <a:ext cx="2043708" cy="7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9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99493" y="915566"/>
            <a:ext cx="2600300" cy="26642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b="1" dirty="0" smtClean="0">
                <a:solidFill>
                  <a:schemeClr val="accent1">
                    <a:lumMod val="75000"/>
                  </a:schemeClr>
                </a:solidFill>
              </a:rPr>
              <a:t>Review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x-none" sz="1800" b="1">
              <a:solidFill>
                <a:schemeClr val="accent1">
                  <a:lumMod val="75000"/>
                </a:schemeClr>
              </a:solidFill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mtClean="0">
                <a:solidFill>
                  <a:schemeClr val="accent1">
                    <a:lumMod val="75000"/>
                  </a:schemeClr>
                </a:solidFill>
              </a:rPr>
              <a:t>Design harus di buat agar masyarakat bisa meniru hal baik sehingga perilaku yang dipelajari berubah menjadi kebiasaan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6171644" y="411510"/>
            <a:ext cx="245760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Reference</a:t>
            </a:r>
            <a:endParaRPr dirty="0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6084168" y="1203598"/>
            <a:ext cx="2632558" cy="351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2"/>
            <a:ext cx="1539652" cy="54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933;p55"/>
          <p:cNvSpPr txBox="1">
            <a:spLocks noGrp="1"/>
          </p:cNvSpPr>
          <p:nvPr>
            <p:ph type="body" idx="1"/>
          </p:nvPr>
        </p:nvSpPr>
        <p:spPr>
          <a:xfrm>
            <a:off x="2987824" y="915566"/>
            <a:ext cx="2600300" cy="26642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b="1" dirty="0" err="1" smtClean="0">
                <a:solidFill>
                  <a:schemeClr val="accent1">
                    <a:lumMod val="75000"/>
                  </a:schemeClr>
                </a:solidFill>
              </a:rPr>
              <a:t>Tugas</a:t>
            </a:r>
            <a:r>
              <a:rPr sz="1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x-none" sz="1800" b="1">
              <a:solidFill>
                <a:schemeClr val="accent1">
                  <a:lumMod val="75000"/>
                </a:schemeClr>
              </a:solidFill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mtClean="0">
                <a:solidFill>
                  <a:schemeClr val="accent1">
                    <a:lumMod val="75000"/>
                  </a:schemeClr>
                </a:solidFill>
              </a:rPr>
              <a:t>Membuat design berdasar skenario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VIDEO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BANTUAN DANA MATA KULIAH MOOCs </a:t>
            </a: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DPASDP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 smtClean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S1 Gizi, FKM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86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4211960" y="566222"/>
            <a:ext cx="4680520" cy="26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POSITIVE DEVIANCE APPROACH IN NUTRITION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id-ID" sz="2000" dirty="0"/>
              <a:t>7</a:t>
            </a:r>
            <a:r>
              <a:rPr lang="id-ID" sz="2000" baseline="30000" dirty="0" smtClean="0"/>
              <a:t>th</a:t>
            </a:r>
            <a:r>
              <a:rPr lang="id-ID" sz="2000" dirty="0" smtClean="0"/>
              <a:t> </a:t>
            </a:r>
            <a:r>
              <a:rPr lang="en-US" sz="2000" dirty="0" smtClean="0"/>
              <a:t> session</a:t>
            </a:r>
            <a:br>
              <a:rPr lang="en-US" sz="2000" dirty="0" smtClean="0"/>
            </a:br>
            <a:r>
              <a:rPr lang="id-ID" sz="2000" smtClean="0"/>
              <a:t>DESIGN 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 smtClean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sz="1800" b="1" dirty="0" smtClean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sz="1800" b="1" dirty="0" smtClean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800" b="1" dirty="0" smtClean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800" b="1" dirty="0" smtClean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800" b="1" dirty="0" smtClean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ermain menunggu masakan siap Kedaung Bar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/>
          <a:stretch>
            <a:fillRect/>
          </a:stretch>
        </p:blipFill>
        <p:spPr bwMode="auto">
          <a:xfrm>
            <a:off x="467544" y="1306160"/>
            <a:ext cx="2729116" cy="3353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2145000" y="19409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6084168" y="19409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65915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354621" y="2676225"/>
            <a:ext cx="215686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 smtClean="0"/>
              <a:t>Behavior changes</a:t>
            </a:r>
            <a:endParaRPr sz="1600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5580112" y="20387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5083666" y="2722900"/>
            <a:ext cx="287271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 smtClean="0"/>
              <a:t>To create a design </a:t>
            </a:r>
            <a:endParaRPr sz="16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468" y="1122"/>
            <a:ext cx="2316520" cy="82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0" y="0"/>
            <a:ext cx="4427896" cy="52217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4427896" y="627534"/>
            <a:ext cx="4716104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sz="2800" dirty="0" smtClean="0">
                <a:solidFill>
                  <a:schemeClr val="tx1"/>
                </a:solidFill>
              </a:rPr>
              <a:t>Behavior changes ???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53" y="2537376"/>
            <a:ext cx="23812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241" y="479082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100" dirty="0" smtClean="0">
                <a:hlinkClick r:id="rId4"/>
              </a:rPr>
              <a:t>http</a:t>
            </a:r>
            <a:r>
              <a:rPr lang="id-ID" sz="1100" dirty="0">
                <a:hlinkClick r:id="rId4"/>
              </a:rPr>
              <a:t>://clipart-library.com/search2/?</a:t>
            </a:r>
            <a:r>
              <a:rPr lang="id-ID" sz="1100" dirty="0" smtClean="0">
                <a:hlinkClick r:id="rId4"/>
              </a:rPr>
              <a:t>q=consumption#gsc.t</a:t>
            </a:r>
            <a:r>
              <a:rPr lang="id-ID" sz="1100" dirty="0" smtClean="0"/>
              <a:t> ab=1&amp;gsc.q=consumption&amp;gsc.page=1</a:t>
            </a:r>
            <a:endParaRPr lang="id-ID" sz="1100" dirty="0"/>
          </a:p>
        </p:txBody>
      </p:sp>
      <p:pic>
        <p:nvPicPr>
          <p:cNvPr id="1029" name="Picture 5" descr="massachusetts college of liberal arts - Clip Art Libra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79" y="430282"/>
            <a:ext cx="2076598" cy="162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Google Shape;193;p33"/>
          <p:cNvSpPr txBox="1">
            <a:spLocks noGrp="1"/>
          </p:cNvSpPr>
          <p:nvPr>
            <p:ph type="title"/>
          </p:nvPr>
        </p:nvSpPr>
        <p:spPr>
          <a:xfrm>
            <a:off x="4443880" y="1779662"/>
            <a:ext cx="4716104" cy="201622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>
              <a:lnSpc>
                <a:spcPct val="130000"/>
              </a:lnSpc>
            </a:pPr>
            <a:r>
              <a:rPr sz="1800" dirty="0" smtClean="0">
                <a:solidFill>
                  <a:schemeClr val="tx1"/>
                </a:solidFill>
              </a:rPr>
              <a:t>Behavior :</a:t>
            </a:r>
            <a:br>
              <a:rPr sz="1800" dirty="0" smtClean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The process of </a:t>
            </a:r>
            <a:r>
              <a:rPr lang="en-US" sz="1600" dirty="0" smtClean="0">
                <a:solidFill>
                  <a:schemeClr val="tx1"/>
                </a:solidFill>
              </a:rPr>
              <a:t>action </a:t>
            </a:r>
            <a:r>
              <a:rPr lang="id-ID" sz="1600" dirty="0" smtClean="0">
                <a:solidFill>
                  <a:schemeClr val="tx1"/>
                </a:solidFill>
              </a:rPr>
              <a:t>– reaction </a:t>
            </a:r>
            <a:r>
              <a:rPr lang="en-US" sz="1600" dirty="0" smtClean="0">
                <a:solidFill>
                  <a:schemeClr val="tx1"/>
                </a:solidFill>
              </a:rPr>
              <a:t>between </a:t>
            </a:r>
            <a:r>
              <a:rPr lang="en-US" sz="1600" dirty="0">
                <a:solidFill>
                  <a:schemeClr val="tx1"/>
                </a:solidFill>
              </a:rPr>
              <a:t>stimulus and response </a:t>
            </a:r>
            <a:r>
              <a:rPr lang="id-ID" sz="1600" dirty="0" smtClean="0">
                <a:solidFill>
                  <a:schemeClr val="tx1"/>
                </a:solidFill>
              </a:rPr>
              <a:t>that </a:t>
            </a:r>
            <a:r>
              <a:rPr lang="en-US" sz="1600" dirty="0" smtClean="0">
                <a:solidFill>
                  <a:schemeClr val="tx1"/>
                </a:solidFill>
              </a:rPr>
              <a:t>receive</a:t>
            </a:r>
            <a:r>
              <a:rPr lang="id-ID" sz="1600" dirty="0" smtClean="0">
                <a:solidFill>
                  <a:schemeClr val="tx1"/>
                </a:solidFill>
              </a:rPr>
              <a:t>d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by individuals and the environment, such as other individuals, groups, and </a:t>
            </a:r>
            <a:r>
              <a:rPr lang="en-US" sz="1600" dirty="0" smtClean="0">
                <a:solidFill>
                  <a:schemeClr val="tx1"/>
                </a:solidFill>
              </a:rPr>
              <a:t>environment</a:t>
            </a:r>
            <a:r>
              <a:rPr sz="1600" dirty="0" smtClean="0">
                <a:solidFill>
                  <a:schemeClr val="tx1"/>
                </a:solidFill>
              </a:rPr>
              <a:t> </a:t>
            </a:r>
            <a:br>
              <a:rPr sz="1600" dirty="0" smtClean="0">
                <a:solidFill>
                  <a:schemeClr val="tx1"/>
                </a:solidFill>
              </a:rPr>
            </a:b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55" name="Google Shape;193;p33"/>
          <p:cNvSpPr txBox="1">
            <a:spLocks noGrp="1"/>
          </p:cNvSpPr>
          <p:nvPr>
            <p:ph type="title"/>
          </p:nvPr>
        </p:nvSpPr>
        <p:spPr>
          <a:xfrm>
            <a:off x="4427896" y="3167991"/>
            <a:ext cx="4716104" cy="258686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>
              <a:lnSpc>
                <a:spcPct val="130000"/>
              </a:lnSpc>
            </a:pPr>
            <a:r>
              <a:rPr sz="1800" dirty="0" smtClean="0">
                <a:solidFill>
                  <a:schemeClr val="tx1"/>
                </a:solidFill>
              </a:rPr>
              <a:t/>
            </a:r>
            <a:br>
              <a:rPr sz="1800" dirty="0" smtClean="0">
                <a:solidFill>
                  <a:schemeClr val="tx1"/>
                </a:solidFill>
              </a:rPr>
            </a:br>
            <a:r>
              <a:rPr sz="1800" dirty="0" smtClean="0">
                <a:solidFill>
                  <a:schemeClr val="tx1"/>
                </a:solidFill>
              </a:rPr>
              <a:t>Behavior changes :</a:t>
            </a:r>
            <a:br>
              <a:rPr sz="1800" dirty="0" smtClean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In applying the PD concept, the key to success is implementing behavioral practices </a:t>
            </a:r>
            <a:r>
              <a:rPr lang="en-US" sz="1600" dirty="0" smtClean="0">
                <a:solidFill>
                  <a:schemeClr val="tx1"/>
                </a:solidFill>
              </a:rPr>
              <a:t>become </a:t>
            </a:r>
            <a:r>
              <a:rPr lang="en-US" sz="1600" dirty="0">
                <a:solidFill>
                  <a:schemeClr val="tx1"/>
                </a:solidFill>
              </a:rPr>
              <a:t>habits</a:t>
            </a:r>
            <a:r>
              <a:rPr sz="1600" dirty="0" smtClean="0">
                <a:solidFill>
                  <a:schemeClr val="tx1"/>
                </a:solidFill>
              </a:rPr>
              <a:t/>
            </a:r>
            <a:br>
              <a:rPr sz="1600" dirty="0" smtClean="0">
                <a:solidFill>
                  <a:schemeClr val="tx1"/>
                </a:solidFill>
              </a:rPr>
            </a:br>
            <a:r>
              <a:rPr sz="1600" dirty="0" smtClean="0">
                <a:solidFill>
                  <a:schemeClr val="tx1"/>
                </a:solidFill>
              </a:rPr>
              <a:t/>
            </a:r>
            <a:br>
              <a:rPr sz="1600" dirty="0" smtClean="0">
                <a:solidFill>
                  <a:schemeClr val="tx1"/>
                </a:solidFill>
              </a:rPr>
            </a:br>
            <a:endParaRPr sz="1600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2"/>
            <a:ext cx="2043708" cy="7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-5060" y="1429014"/>
            <a:ext cx="6192688" cy="32659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d-ID" sz="2000" b="1" dirty="0" smtClean="0"/>
              <a:t>Design = local specific</a:t>
            </a:r>
          </a:p>
          <a:p>
            <a:pPr algn="l"/>
            <a:endParaRPr lang="id-ID" sz="2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l">
              <a:spcAft>
                <a:spcPts val="600"/>
              </a:spcAft>
            </a:pPr>
            <a:r>
              <a:rPr lang="id-ID" sz="1800" b="1" dirty="0" smtClean="0">
                <a:solidFill>
                  <a:schemeClr val="accent5">
                    <a:lumMod val="75000"/>
                  </a:schemeClr>
                </a:solidFill>
              </a:rPr>
              <a:t>Pos Gizi</a:t>
            </a:r>
          </a:p>
          <a:p>
            <a:pPr marL="92075" indent="0" algn="l"/>
            <a:r>
              <a:rPr lang="en-US" dirty="0"/>
              <a:t>It is a gathering place for malnourished </a:t>
            </a:r>
            <a:r>
              <a:rPr lang="id-ID" dirty="0" smtClean="0"/>
              <a:t>children </a:t>
            </a:r>
            <a:r>
              <a:rPr lang="en-US" dirty="0" smtClean="0"/>
              <a:t> </a:t>
            </a:r>
            <a:r>
              <a:rPr lang="en-US" dirty="0"/>
              <a:t>and caregivers (</a:t>
            </a:r>
            <a:r>
              <a:rPr lang="en-US" dirty="0" smtClean="0"/>
              <a:t>mother/father/grandmother</a:t>
            </a:r>
            <a:r>
              <a:rPr lang="id-ID" dirty="0" smtClean="0"/>
              <a:t>) </a:t>
            </a:r>
            <a:r>
              <a:rPr lang="en-US" dirty="0" smtClean="0"/>
              <a:t>to </a:t>
            </a:r>
            <a:r>
              <a:rPr lang="en-US" dirty="0"/>
              <a:t>practice PD behavior obtained based on tracing the </a:t>
            </a:r>
            <a:r>
              <a:rPr lang="id-ID" dirty="0" smtClean="0"/>
              <a:t>discover </a:t>
            </a:r>
            <a:r>
              <a:rPr lang="en-US" dirty="0" smtClean="0"/>
              <a:t>stage</a:t>
            </a:r>
            <a:endParaRPr lang="id-ID" dirty="0" smtClean="0"/>
          </a:p>
          <a:p>
            <a:pPr marL="92075" indent="0" algn="l"/>
            <a:endParaRPr lang="id-ID" dirty="0"/>
          </a:p>
          <a:p>
            <a:pPr algn="l"/>
            <a:r>
              <a:rPr lang="id-ID" dirty="0"/>
              <a:t>The objective of POS GIZI are </a:t>
            </a:r>
          </a:p>
          <a:p>
            <a:pPr algn="l"/>
            <a:r>
              <a:rPr lang="id-ID" dirty="0"/>
              <a:t>- Improve nutritional status </a:t>
            </a:r>
          </a:p>
          <a:p>
            <a:pPr algn="l"/>
            <a:r>
              <a:rPr lang="id-ID" dirty="0"/>
              <a:t>- Maintain good nutritional status</a:t>
            </a:r>
          </a:p>
          <a:p>
            <a:pPr marL="274638" indent="-160338" algn="l"/>
            <a:r>
              <a:rPr lang="id-ID" dirty="0"/>
              <a:t>- P</a:t>
            </a:r>
            <a:r>
              <a:rPr lang="id-ID" dirty="0" smtClean="0"/>
              <a:t>revent </a:t>
            </a:r>
            <a:r>
              <a:rPr lang="id-ID" dirty="0"/>
              <a:t>the occurrence of </a:t>
            </a:r>
            <a:r>
              <a:rPr lang="id-ID" dirty="0" smtClean="0"/>
              <a:t>malnourished</a:t>
            </a:r>
            <a:endParaRPr lang="id-ID" dirty="0"/>
          </a:p>
        </p:txBody>
      </p:sp>
      <p:sp>
        <p:nvSpPr>
          <p:cNvPr id="39" name="Google Shape;193;p33"/>
          <p:cNvSpPr txBox="1">
            <a:spLocks noGrp="1"/>
          </p:cNvSpPr>
          <p:nvPr>
            <p:ph type="title"/>
          </p:nvPr>
        </p:nvSpPr>
        <p:spPr>
          <a:xfrm>
            <a:off x="899592" y="131162"/>
            <a:ext cx="468052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800" dirty="0" smtClean="0"/>
              <a:t>Design</a:t>
            </a:r>
            <a:endParaRPr sz="2800" dirty="0"/>
          </a:p>
        </p:txBody>
      </p:sp>
      <p:pic>
        <p:nvPicPr>
          <p:cNvPr id="29" name="Picture 2" descr="Bermain menunggu masakan siap Kedaung Bar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/>
          <a:stretch>
            <a:fillRect/>
          </a:stretch>
        </p:blipFill>
        <p:spPr bwMode="auto">
          <a:xfrm>
            <a:off x="6516216" y="1707654"/>
            <a:ext cx="2640280" cy="309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22"/>
            <a:ext cx="2619772" cy="7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32240" y="480633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 smtClean="0"/>
              <a:t>Sumber: PDRC</a:t>
            </a:r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2304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/>
        </p:nvCxnSpPr>
        <p:spPr>
          <a:xfrm>
            <a:off x="531096" y="3212976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47392" y="322771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1</a:t>
            </a:r>
            <a:endParaRPr lang="id-ID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547664" y="322771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5</a:t>
            </a:r>
            <a:endParaRPr lang="id-ID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8019928" y="3195449"/>
            <a:ext cx="440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30</a:t>
            </a:r>
            <a:endParaRPr lang="id-ID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159360" y="2865666"/>
            <a:ext cx="129614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Posyandu</a:t>
            </a:r>
            <a:endParaRPr lang="id-ID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267744" y="3212976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7</a:t>
            </a:r>
            <a:endParaRPr lang="id-ID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4860032" y="3212976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18</a:t>
            </a:r>
            <a:endParaRPr lang="id-ID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2411760" y="2826117"/>
            <a:ext cx="2700300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 smtClean="0">
                <a:solidFill>
                  <a:srgbClr val="FF0000"/>
                </a:solidFill>
              </a:rPr>
              <a:t>P O S   G I Z I  </a:t>
            </a:r>
            <a:endParaRPr lang="id-ID" sz="16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20072" y="2826117"/>
            <a:ext cx="3159896" cy="3385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1600" dirty="0" smtClean="0"/>
              <a:t>Home visit</a:t>
            </a:r>
            <a:endParaRPr lang="id-ID" sz="1600" dirty="0"/>
          </a:p>
        </p:txBody>
      </p:sp>
      <p:sp>
        <p:nvSpPr>
          <p:cNvPr id="34" name="Google Shape;193;p33"/>
          <p:cNvSpPr txBox="1">
            <a:spLocks noGrp="1"/>
          </p:cNvSpPr>
          <p:nvPr>
            <p:ph type="title"/>
          </p:nvPr>
        </p:nvSpPr>
        <p:spPr>
          <a:xfrm>
            <a:off x="627412" y="725676"/>
            <a:ext cx="7776864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800" dirty="0" err="1" smtClean="0"/>
              <a:t>Pos</a:t>
            </a:r>
            <a:r>
              <a:rPr sz="2800" dirty="0" smtClean="0"/>
              <a:t> </a:t>
            </a:r>
            <a:r>
              <a:rPr sz="2800" dirty="0" err="1" smtClean="0"/>
              <a:t>Gizi</a:t>
            </a:r>
            <a:r>
              <a:rPr sz="2800" dirty="0" smtClean="0"/>
              <a:t> Implementation session </a:t>
            </a:r>
            <a:endParaRPr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47392" y="3867894"/>
            <a:ext cx="79325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>
                <a:solidFill>
                  <a:srgbClr val="00B050"/>
                </a:solidFill>
                <a:latin typeface="Montserrat" charset="0"/>
              </a:rPr>
              <a:t>1 session = 1 month </a:t>
            </a:r>
          </a:p>
          <a:p>
            <a:r>
              <a:rPr lang="id-ID" sz="1600" dirty="0" smtClean="0">
                <a:solidFill>
                  <a:srgbClr val="00B050"/>
                </a:solidFill>
                <a:latin typeface="Montserrat" charset="0"/>
              </a:rPr>
              <a:t>10-12 days POS GIZI in 1 month</a:t>
            </a:r>
          </a:p>
          <a:p>
            <a:r>
              <a:rPr lang="id-ID" sz="1600" dirty="0" smtClean="0">
                <a:solidFill>
                  <a:srgbClr val="00B050"/>
                </a:solidFill>
                <a:latin typeface="Montserrat" charset="0"/>
              </a:rPr>
              <a:t>Behavior </a:t>
            </a:r>
            <a:r>
              <a:rPr lang="id-ID" sz="1600" dirty="0" smtClean="0">
                <a:solidFill>
                  <a:srgbClr val="00B050"/>
                </a:solidFill>
                <a:latin typeface="Montserrat" charset="0"/>
                <a:sym typeface="Wingdings" pitchFamily="2" charset="2"/>
              </a:rPr>
              <a:t> Habit  (</a:t>
            </a:r>
            <a:r>
              <a:rPr lang="id-ID" sz="1600" dirty="0" smtClean="0">
                <a:solidFill>
                  <a:srgbClr val="00B050"/>
                </a:solidFill>
                <a:latin typeface="Montserrat" charset="0"/>
              </a:rPr>
              <a:t>Minimal 3 session or 3 month) </a:t>
            </a:r>
          </a:p>
          <a:p>
            <a:endParaRPr lang="id-ID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60432" y="3195449"/>
            <a:ext cx="683568" cy="306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days</a:t>
            </a:r>
            <a:endParaRPr lang="id-ID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2"/>
            <a:ext cx="2043708" cy="7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6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62355"/>
            <a:ext cx="7507500" cy="572700"/>
          </a:xfrm>
        </p:spPr>
        <p:txBody>
          <a:bodyPr/>
          <a:lstStyle/>
          <a:p>
            <a:pPr algn="ctr"/>
            <a:r>
              <a:rPr lang="id-ID" dirty="0" smtClean="0"/>
              <a:t>Aggrement to open the Pos Gizi </a:t>
            </a:r>
            <a:endParaRPr lang="id-ID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42732"/>
            <a:ext cx="304614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923928" y="1542732"/>
            <a:ext cx="47525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/>
            <a:r>
              <a:rPr lang="en-US" dirty="0"/>
              <a:t>• </a:t>
            </a:r>
            <a:r>
              <a:rPr lang="id-ID" dirty="0" smtClean="0"/>
              <a:t>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The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time to open the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Pos gizi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is agreed upon by the mother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or others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caregiver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s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for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children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participating in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pos gizi </a:t>
            </a:r>
          </a:p>
          <a:p>
            <a:pPr marL="171450" indent="-171450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• 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Not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allowed during mealtime, but between meals</a:t>
            </a:r>
          </a:p>
          <a:p>
            <a:pPr marL="171450" indent="-171450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• 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Could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be around: 9am in the morning or 3pm in the evening</a:t>
            </a:r>
            <a:endParaRPr lang="id-ID" sz="1600" dirty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171450" indent="-171450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• 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The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location of the 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Pos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Gizi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was agreed upon by the participants, </a:t>
            </a:r>
            <a:endParaRPr lang="id-ID" sz="1600" dirty="0" smtClean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171450" indent="-171450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•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The place must have a kitchen and can accommodate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6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-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12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</a:t>
            </a:r>
            <a:r>
              <a:rPr lang="id-ID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children </a:t>
            </a:r>
            <a:endParaRPr lang="id-ID" sz="1600" dirty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2"/>
            <a:ext cx="2043708" cy="7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1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Participant criteria</a:t>
            </a:r>
            <a:endParaRPr lang="id-ID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1542731"/>
            <a:ext cx="4968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• 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 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Children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under five are </a:t>
            </a:r>
            <a:r>
              <a:rPr lang="id-ID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malnourished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over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1 year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old.</a:t>
            </a:r>
            <a:endParaRPr lang="id-ID" sz="1800" dirty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Body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weight </a:t>
            </a:r>
            <a:r>
              <a:rPr lang="id-ID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doestn’t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gain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for 3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months</a:t>
            </a:r>
            <a:endParaRPr lang="id-ID" sz="1800" dirty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Do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not suffer from chronic disease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E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conomic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status is not a criterion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,</a:t>
            </a:r>
            <a:r>
              <a:rPr lang="id-ID" sz="1600" dirty="0" smtClean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  </a:t>
            </a:r>
            <a:endParaRPr lang="id-ID" sz="1600" dirty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</p:txBody>
      </p:sp>
      <p:pic>
        <p:nvPicPr>
          <p:cNvPr id="5" name="Picture 2" descr="Bermain menunggu masakan siap Kedaung Bar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/>
          <a:stretch>
            <a:fillRect/>
          </a:stretch>
        </p:blipFill>
        <p:spPr bwMode="auto">
          <a:xfrm>
            <a:off x="6084168" y="1542731"/>
            <a:ext cx="291581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2"/>
            <a:ext cx="2043708" cy="7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14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0" y="628392"/>
            <a:ext cx="4248472" cy="6480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sz="2400" dirty="0" err="1" smtClean="0">
                <a:solidFill>
                  <a:schemeClr val="accent5">
                    <a:lumMod val="75000"/>
                  </a:schemeClr>
                </a:solidFill>
              </a:rPr>
              <a:t>Pos</a:t>
            </a:r>
            <a:r>
              <a:rPr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sz="2400" dirty="0" err="1" smtClean="0">
                <a:solidFill>
                  <a:schemeClr val="accent5">
                    <a:lumMod val="75000"/>
                  </a:schemeClr>
                </a:solidFill>
              </a:rPr>
              <a:t>Gizi</a:t>
            </a:r>
            <a:r>
              <a:rPr sz="2400" dirty="0" smtClean="0">
                <a:solidFill>
                  <a:schemeClr val="accent5">
                    <a:lumMod val="75000"/>
                  </a:schemeClr>
                </a:solidFill>
              </a:rPr>
              <a:t> Activities</a:t>
            </a:r>
            <a:endParaRPr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60497" y="4876586"/>
            <a:ext cx="19875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smtClean="0">
                <a:solidFill>
                  <a:schemeClr val="bg1"/>
                </a:solidFill>
                <a:latin typeface="Montserrat" panose="020B0604020202020204" charset="0"/>
              </a:rPr>
              <a:t>Dokumentasi oleh PDRC FKM UI</a:t>
            </a:r>
            <a:endParaRPr lang="en-US" sz="800">
              <a:solidFill>
                <a:schemeClr val="bg1"/>
              </a:solidFill>
              <a:latin typeface="Montserrat" panose="020B060402020202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506433"/>
            <a:ext cx="46085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 smtClean="0">
                <a:solidFill>
                  <a:schemeClr val="accent1">
                    <a:lumMod val="75000"/>
                  </a:schemeClr>
                </a:solidFill>
              </a:rPr>
              <a:t>Taking a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ttendance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ood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contribution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ooking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id-ID" sz="1800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aying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ealth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messages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ashing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hands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ating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together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lanning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meals for tomorrow and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contributions </a:t>
            </a:r>
            <a:endParaRPr lang="id-ID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d-ID" sz="1800" dirty="0" smtClean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ecording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and reporting</a:t>
            </a:r>
            <a:endParaRPr lang="id-ID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915566"/>
            <a:ext cx="3779912" cy="381642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0"/>
            <a:ext cx="2627784" cy="91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3658</TotalTime>
  <Words>368</Words>
  <Application>Microsoft Office PowerPoint</Application>
  <PresentationFormat>On-screen Show (16:9)</PresentationFormat>
  <Paragraphs>97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Montserrat</vt:lpstr>
      <vt:lpstr>Courier New</vt:lpstr>
      <vt:lpstr>Corbel</vt:lpstr>
      <vt:lpstr>Wingdings</vt:lpstr>
      <vt:lpstr>Nursing Capstone</vt:lpstr>
      <vt:lpstr>PowerPoint Presentation</vt:lpstr>
      <vt:lpstr>PowerPoint Presentation</vt:lpstr>
      <vt:lpstr>01</vt:lpstr>
      <vt:lpstr>Behavior changes ???</vt:lpstr>
      <vt:lpstr>Design</vt:lpstr>
      <vt:lpstr>Pos Gizi Implementation session </vt:lpstr>
      <vt:lpstr>Aggrement to open the Pos Gizi </vt:lpstr>
      <vt:lpstr>Participant criteria</vt:lpstr>
      <vt:lpstr>Pos Gizi Activities</vt:lpstr>
      <vt:lpstr>Meals </vt:lpstr>
      <vt:lpstr>Reference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ecs</cp:lastModifiedBy>
  <cp:revision>132</cp:revision>
  <dcterms:modified xsi:type="dcterms:W3CDTF">2020-11-03T13:06:34Z</dcterms:modified>
</cp:coreProperties>
</file>