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0"/>
  </p:notesMasterIdLst>
  <p:sldIdLst>
    <p:sldId id="312" r:id="rId2"/>
    <p:sldId id="258" r:id="rId3"/>
    <p:sldId id="317" r:id="rId4"/>
    <p:sldId id="320" r:id="rId5"/>
    <p:sldId id="302" r:id="rId6"/>
    <p:sldId id="311" r:id="rId7"/>
    <p:sldId id="313" r:id="rId8"/>
    <p:sldId id="318" r:id="rId9"/>
  </p:sldIdLst>
  <p:sldSz cx="9144000" cy="5143500" type="screen16x9"/>
  <p:notesSz cx="6858000" cy="9144000"/>
  <p:embeddedFontLst>
    <p:embeddedFont>
      <p:font typeface="Montserrat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27B237F-20C3-49B6-82CC-2EDB711BA0A5}">
  <a:tblStyle styleId="{C27B237F-20C3-49B6-82CC-2EDB711BA0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3" d="100"/>
          <a:sy n="103" d="100"/>
        </p:scale>
        <p:origin x="802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995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031305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63daf6a34a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63daf6a34a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63daf6a34a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63daf6a34a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63daf6a34a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63daf6a34a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63daf6a34a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63daf6a34a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987075" y="781525"/>
            <a:ext cx="3437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987075" y="2834125"/>
            <a:ext cx="2514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985975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2"/>
          </p:nvPr>
        </p:nvSpPr>
        <p:spPr>
          <a:xfrm>
            <a:off x="4791124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title" idx="3"/>
          </p:nvPr>
        </p:nvSpPr>
        <p:spPr>
          <a:xfrm>
            <a:off x="98597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 idx="4"/>
          </p:nvPr>
        </p:nvSpPr>
        <p:spPr>
          <a:xfrm>
            <a:off x="479112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AND_BODY_1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2" hasCustomPrompt="1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4" hasCustomPrompt="1"/>
          </p:nvPr>
        </p:nvSpPr>
        <p:spPr>
          <a:xfrm>
            <a:off x="2765499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6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7" hasCustomPrompt="1"/>
          </p:nvPr>
        </p:nvSpPr>
        <p:spPr>
          <a:xfrm>
            <a:off x="4682598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8"/>
          </p:nvPr>
        </p:nvSpPr>
        <p:spPr>
          <a:xfrm>
            <a:off x="4682598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ubTitle" idx="9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3" hasCustomPrompt="1"/>
          </p:nvPr>
        </p:nvSpPr>
        <p:spPr>
          <a:xfrm>
            <a:off x="6599697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5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TITLE_AND_TWO_COLUMNS_1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98597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2"/>
          </p:nvPr>
        </p:nvSpPr>
        <p:spPr>
          <a:xfrm>
            <a:off x="479112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AND_BODY_1_1_1_1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EFE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ontserrat"/>
              <a:buNone/>
              <a:defRPr sz="28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Char char="●"/>
              <a:defRPr sz="18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9" r:id="rId4"/>
    <p:sldLayoutId id="2147483670" r:id="rId5"/>
    <p:sldLayoutId id="2147483671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ho.int/toolkits/growth-reference-data-for-5to19-years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8137" y="2014261"/>
            <a:ext cx="6747725" cy="956825"/>
          </a:xfrm>
        </p:spPr>
        <p:txBody>
          <a:bodyPr/>
          <a:lstStyle/>
          <a:p>
            <a:pPr algn="ctr"/>
            <a:r>
              <a:rPr lang="en-US" dirty="0"/>
              <a:t>M.K. GIZI DAUR KEHIDUPAN</a:t>
            </a:r>
          </a:p>
          <a:p>
            <a:pPr algn="ctr"/>
            <a:r>
              <a:rPr lang="en-US" dirty="0"/>
              <a:t>GIZI KESMAS FKM-UI</a:t>
            </a:r>
          </a:p>
          <a:p>
            <a:pPr algn="ctr"/>
            <a:r>
              <a:rPr lang="en-US" dirty="0"/>
              <a:t>2020</a:t>
            </a:r>
          </a:p>
          <a:p>
            <a:endParaRPr lang="en-US" dirty="0"/>
          </a:p>
        </p:txBody>
      </p:sp>
      <p:sp>
        <p:nvSpPr>
          <p:cNvPr id="4" name="Google Shape;140;p28"/>
          <p:cNvSpPr txBox="1">
            <a:spLocks noGrp="1"/>
          </p:cNvSpPr>
          <p:nvPr>
            <p:ph type="ctrTitle"/>
          </p:nvPr>
        </p:nvSpPr>
        <p:spPr>
          <a:xfrm>
            <a:off x="1560510" y="64848"/>
            <a:ext cx="6134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PENILAIAN STATUS GIZI</a:t>
            </a:r>
            <a:br>
              <a:rPr lang="en" dirty="0"/>
            </a:br>
            <a:r>
              <a:rPr lang="en" dirty="0"/>
              <a:t>ANAK SEKOLAH </a:t>
            </a:r>
            <a:endParaRPr dirty="0"/>
          </a:p>
        </p:txBody>
      </p:sp>
      <p:sp>
        <p:nvSpPr>
          <p:cNvPr id="2" name="AutoShape 2" descr="Growth reference data for 5-19 years illust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41" y="2590656"/>
            <a:ext cx="2796559" cy="209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56051DC-1DBB-4531-9E0D-F4A777E57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02483"/>
            <a:ext cx="899570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3CBDA654-97CF-4704-8E7B-FD36EC2E7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111" y="133350"/>
            <a:ext cx="914689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50F94F2-E151-4024-9351-0F45E74BE500}"/>
              </a:ext>
            </a:extLst>
          </p:cNvPr>
          <p:cNvSpPr txBox="1"/>
          <p:nvPr/>
        </p:nvSpPr>
        <p:spPr>
          <a:xfrm>
            <a:off x="6248400" y="4781550"/>
            <a:ext cx="259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Ir. Siti </a:t>
            </a:r>
            <a:r>
              <a:rPr lang="en-US" dirty="0" err="1"/>
              <a:t>Arifah</a:t>
            </a:r>
            <a:r>
              <a:rPr lang="en-US" dirty="0"/>
              <a:t> </a:t>
            </a:r>
            <a:r>
              <a:rPr lang="en-US" dirty="0" err="1"/>
              <a:t>Pujonarti</a:t>
            </a:r>
            <a:r>
              <a:rPr lang="en-US" dirty="0"/>
              <a:t>, MPH</a:t>
            </a:r>
          </a:p>
        </p:txBody>
      </p:sp>
    </p:spTree>
    <p:extLst>
      <p:ext uri="{BB962C8B-B14F-4D97-AF65-F5344CB8AC3E}">
        <p14:creationId xmlns:p14="http://schemas.microsoft.com/office/powerpoint/2010/main" val="3366380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>
            <a:off x="-14700" y="1872600"/>
            <a:ext cx="9173400" cy="0"/>
          </a:xfrm>
          <a:prstGeom prst="straightConnector1">
            <a:avLst/>
          </a:prstGeom>
          <a:noFill/>
          <a:ln w="19050" cap="flat" cmpd="sng">
            <a:solidFill>
              <a:srgbClr val="FBD76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30"/>
          <p:cNvSpPr/>
          <p:nvPr/>
        </p:nvSpPr>
        <p:spPr>
          <a:xfrm>
            <a:off x="1328700" y="1504950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30"/>
          <p:cNvSpPr/>
          <p:nvPr/>
        </p:nvSpPr>
        <p:spPr>
          <a:xfrm>
            <a:off x="3245800" y="1504950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30"/>
          <p:cNvSpPr/>
          <p:nvPr/>
        </p:nvSpPr>
        <p:spPr>
          <a:xfrm>
            <a:off x="5162900" y="1504950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30"/>
          <p:cNvSpPr/>
          <p:nvPr/>
        </p:nvSpPr>
        <p:spPr>
          <a:xfrm>
            <a:off x="7080000" y="1504950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Sistematika</a:t>
            </a:r>
            <a:r>
              <a:rPr lang="en-US" dirty="0"/>
              <a:t> </a:t>
            </a:r>
            <a:r>
              <a:rPr lang="en-US" dirty="0" err="1"/>
              <a:t>Penyajian</a:t>
            </a:r>
            <a:endParaRPr dirty="0"/>
          </a:p>
        </p:txBody>
      </p:sp>
      <p:sp>
        <p:nvSpPr>
          <p:cNvPr id="160" name="Google Shape;160;p30"/>
          <p:cNvSpPr txBox="1">
            <a:spLocks noGrp="1"/>
          </p:cNvSpPr>
          <p:nvPr>
            <p:ph type="title" idx="2"/>
          </p:nvPr>
        </p:nvSpPr>
        <p:spPr>
          <a:xfrm>
            <a:off x="848400" y="1620150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848400" y="2461775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PENGANTAR</a:t>
            </a:r>
            <a:endParaRPr dirty="0"/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 idx="4"/>
          </p:nvPr>
        </p:nvSpPr>
        <p:spPr>
          <a:xfrm>
            <a:off x="2765499" y="1620150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2590800" y="2461775"/>
            <a:ext cx="1994199" cy="8536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REFERENSI PERTUMBUHAN ANAK SEKOLAH</a:t>
            </a:r>
            <a:endParaRPr dirty="0"/>
          </a:p>
        </p:txBody>
      </p:sp>
      <p:sp>
        <p:nvSpPr>
          <p:cNvPr id="166" name="Google Shape;166;p30"/>
          <p:cNvSpPr txBox="1">
            <a:spLocks noGrp="1"/>
          </p:cNvSpPr>
          <p:nvPr>
            <p:ph type="title" idx="7"/>
          </p:nvPr>
        </p:nvSpPr>
        <p:spPr>
          <a:xfrm>
            <a:off x="4682598" y="1620150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67" name="Google Shape;167;p30"/>
          <p:cNvSpPr txBox="1">
            <a:spLocks noGrp="1"/>
          </p:cNvSpPr>
          <p:nvPr>
            <p:ph type="title" idx="8"/>
          </p:nvPr>
        </p:nvSpPr>
        <p:spPr>
          <a:xfrm>
            <a:off x="4572000" y="2461775"/>
            <a:ext cx="2057400" cy="8536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50" dirty="0"/>
              <a:t>INDIKATOR PERTUMBUHAN ANAK SEKOLAH</a:t>
            </a:r>
            <a:endParaRPr sz="1350" dirty="0"/>
          </a:p>
        </p:txBody>
      </p:sp>
      <p:sp>
        <p:nvSpPr>
          <p:cNvPr id="169" name="Google Shape;169;p30"/>
          <p:cNvSpPr txBox="1">
            <a:spLocks noGrp="1"/>
          </p:cNvSpPr>
          <p:nvPr>
            <p:ph type="title" idx="13"/>
          </p:nvPr>
        </p:nvSpPr>
        <p:spPr>
          <a:xfrm>
            <a:off x="6599697" y="1620150"/>
            <a:ext cx="1695900" cy="504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70" name="Google Shape;170;p30"/>
          <p:cNvSpPr txBox="1">
            <a:spLocks noGrp="1"/>
          </p:cNvSpPr>
          <p:nvPr>
            <p:ph type="title" idx="14"/>
          </p:nvPr>
        </p:nvSpPr>
        <p:spPr>
          <a:xfrm>
            <a:off x="6599697" y="2461775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KESIMPULAN</a:t>
            </a:r>
            <a:endParaRPr dirty="0"/>
          </a:p>
        </p:txBody>
      </p:sp>
      <p:cxnSp>
        <p:nvCxnSpPr>
          <p:cNvPr id="172" name="Google Shape;172;p30"/>
          <p:cNvCxnSpPr/>
          <p:nvPr/>
        </p:nvCxnSpPr>
        <p:spPr>
          <a:xfrm>
            <a:off x="916600" y="96205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Subtitle 1"/>
          <p:cNvSpPr>
            <a:spLocks noGrp="1"/>
          </p:cNvSpPr>
          <p:nvPr>
            <p:ph type="subTitle" idx="15"/>
          </p:nvPr>
        </p:nvSpPr>
        <p:spPr>
          <a:xfrm>
            <a:off x="6599697" y="2966125"/>
            <a:ext cx="1695900" cy="79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400" y="2966125"/>
            <a:ext cx="1695900" cy="79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196732-83C8-4580-93A6-F8DE55AC1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/>
          <p:nvPr/>
        </p:nvSpPr>
        <p:spPr>
          <a:xfrm>
            <a:off x="291764" y="94064"/>
            <a:ext cx="6867861" cy="4621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5" name="Google Shape;195;p33"/>
          <p:cNvSpPr txBox="1">
            <a:spLocks noGrp="1"/>
          </p:cNvSpPr>
          <p:nvPr>
            <p:ph type="title"/>
          </p:nvPr>
        </p:nvSpPr>
        <p:spPr>
          <a:xfrm>
            <a:off x="76200" y="45612"/>
            <a:ext cx="6904557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lt1"/>
                </a:solidFill>
              </a:rPr>
              <a:t>01.  PENGANTAR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62000" y="1047750"/>
            <a:ext cx="5407025" cy="274320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166688" indent="-166688"/>
            <a:r>
              <a:rPr lang="en-US" sz="1600" dirty="0" err="1"/>
              <a:t>Periode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err="1"/>
              <a:t>periode</a:t>
            </a:r>
            <a:r>
              <a:rPr lang="en-US" sz="1600" dirty="0"/>
              <a:t> </a:t>
            </a:r>
            <a:r>
              <a:rPr lang="en-US" sz="1600" dirty="0" err="1"/>
              <a:t>pertambahan</a:t>
            </a:r>
            <a:r>
              <a:rPr lang="en-US" sz="1600" dirty="0"/>
              <a:t> BB </a:t>
            </a:r>
            <a:r>
              <a:rPr lang="en-US" sz="1600" dirty="0" err="1"/>
              <a:t>dan</a:t>
            </a:r>
            <a:r>
              <a:rPr lang="en-US" sz="1600" dirty="0"/>
              <a:t> TB </a:t>
            </a:r>
            <a:r>
              <a:rPr lang="en-US" sz="1600" dirty="0" err="1"/>
              <a:t>relatif</a:t>
            </a:r>
            <a:r>
              <a:rPr lang="en-US" sz="1600" dirty="0"/>
              <a:t> </a:t>
            </a:r>
            <a:r>
              <a:rPr lang="en-US" sz="1600" dirty="0" err="1"/>
              <a:t>kecil</a:t>
            </a:r>
            <a:endParaRPr lang="en-US" sz="1600" dirty="0"/>
          </a:p>
          <a:p>
            <a:pPr marL="166688" indent="-166688"/>
            <a:r>
              <a:rPr lang="en-US" sz="1600" dirty="0" err="1"/>
              <a:t>Periode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/>
              <a:t> </a:t>
            </a:r>
            <a:r>
              <a:rPr lang="en-US" sz="1600" dirty="0" err="1"/>
              <a:t>pertumbuhan</a:t>
            </a:r>
            <a:r>
              <a:rPr lang="en-US" sz="1600" dirty="0"/>
              <a:t> </a:t>
            </a:r>
            <a:r>
              <a:rPr lang="en-US" sz="1600" dirty="0" err="1"/>
              <a:t>cepat</a:t>
            </a:r>
            <a:r>
              <a:rPr lang="en-US" sz="1600" dirty="0"/>
              <a:t> BB </a:t>
            </a:r>
            <a:r>
              <a:rPr lang="en-US" sz="1600" dirty="0" err="1"/>
              <a:t>dan</a:t>
            </a:r>
            <a:r>
              <a:rPr lang="en-US" sz="1600" dirty="0"/>
              <a:t> TB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komposisi</a:t>
            </a:r>
            <a:r>
              <a:rPr lang="en-US" sz="1600" dirty="0"/>
              <a:t> </a:t>
            </a:r>
            <a:r>
              <a:rPr lang="en-US" sz="1600" dirty="0" err="1"/>
              <a:t>tubuh</a:t>
            </a:r>
            <a:endParaRPr lang="en-US" sz="1600" dirty="0"/>
          </a:p>
          <a:p>
            <a:pPr marL="166688" indent="-166688"/>
            <a:r>
              <a:rPr lang="en-US" sz="1600" dirty="0" err="1"/>
              <a:t>Pertambahan</a:t>
            </a:r>
            <a:r>
              <a:rPr lang="en-US" sz="1600" dirty="0"/>
              <a:t> BB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dibedakan</a:t>
            </a:r>
            <a:r>
              <a:rPr lang="en-US" sz="1600" dirty="0"/>
              <a:t> </a:t>
            </a: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pertambahan</a:t>
            </a:r>
            <a:r>
              <a:rPr lang="en-US" sz="1600" dirty="0"/>
              <a:t> TB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masa</a:t>
            </a:r>
            <a:r>
              <a:rPr lang="en-US" sz="1600" dirty="0"/>
              <a:t> </a:t>
            </a:r>
            <a:r>
              <a:rPr lang="en-US" sz="1600" dirty="0" err="1"/>
              <a:t>sel</a:t>
            </a:r>
            <a:r>
              <a:rPr lang="en-US" sz="1600" dirty="0"/>
              <a:t> </a:t>
            </a:r>
            <a:r>
              <a:rPr lang="en-US" sz="1600" dirty="0" err="1"/>
              <a:t>tubuh</a:t>
            </a:r>
            <a:endParaRPr lang="en-US" sz="1600" dirty="0"/>
          </a:p>
          <a:p>
            <a:pPr marL="166688" indent="-166688"/>
            <a:r>
              <a:rPr lang="en-US" sz="1600" dirty="0" err="1"/>
              <a:t>Referensi</a:t>
            </a:r>
            <a:r>
              <a:rPr lang="en-US" sz="1600" dirty="0"/>
              <a:t> WHO 2007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referensi</a:t>
            </a:r>
            <a:r>
              <a:rPr lang="en-US" sz="1600" dirty="0"/>
              <a:t> </a:t>
            </a:r>
            <a:r>
              <a:rPr lang="en-US" sz="1600" dirty="0" err="1"/>
              <a:t>pertumbuhan</a:t>
            </a:r>
            <a:r>
              <a:rPr lang="en-US" sz="1600" dirty="0"/>
              <a:t> yang </a:t>
            </a:r>
            <a:r>
              <a:rPr lang="en-US" sz="1600" dirty="0" err="1"/>
              <a:t>sejalan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standar</a:t>
            </a:r>
            <a:r>
              <a:rPr lang="en-US" sz="1600" dirty="0"/>
              <a:t> </a:t>
            </a:r>
            <a:r>
              <a:rPr lang="en-US" sz="1600" dirty="0" err="1"/>
              <a:t>pertumbuhan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WHO 2006</a:t>
            </a:r>
          </a:p>
        </p:txBody>
      </p:sp>
      <p:sp>
        <p:nvSpPr>
          <p:cNvPr id="7" name="AutoShape 4" descr="Harga Rumput Laut Anjlok Semenjak Pandemi Covid-19 - Bisnis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7" descr="https://sultantv.co/wp-content/uploads/2019/04/150281_ikan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AF4A1FE-A443-4286-8DEA-3620E2604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638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/>
          <p:nvPr/>
        </p:nvSpPr>
        <p:spPr>
          <a:xfrm>
            <a:off x="66368" y="104630"/>
            <a:ext cx="7165259" cy="4621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5" name="Google Shape;195;p33"/>
          <p:cNvSpPr txBox="1">
            <a:spLocks noGrp="1"/>
          </p:cNvSpPr>
          <p:nvPr>
            <p:ph type="title"/>
          </p:nvPr>
        </p:nvSpPr>
        <p:spPr>
          <a:xfrm>
            <a:off x="-152400" y="56178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lt1"/>
                </a:solidFill>
              </a:rPr>
              <a:t>02.  REFERENSI PERTUMBUHAN ANAK SEKOLAH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3"/>
          </p:nvPr>
        </p:nvSpPr>
        <p:spPr>
          <a:xfrm>
            <a:off x="460375" y="727990"/>
            <a:ext cx="4416425" cy="381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b="0" dirty="0"/>
              <a:t>Reference  WHO 2007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89029" y="1170230"/>
            <a:ext cx="3962400" cy="365760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225425" indent="-166688"/>
            <a:r>
              <a:rPr lang="en-US" dirty="0" err="1"/>
              <a:t>Menggabungkan</a:t>
            </a:r>
            <a:r>
              <a:rPr lang="en-US" dirty="0"/>
              <a:t> data National Center for Health Statistics (NCHS) 1977 /WHO growth reference (1–24 </a:t>
            </a:r>
            <a:r>
              <a:rPr lang="en-US" dirty="0" err="1"/>
              <a:t>th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data cross-sectional (18–71 </a:t>
            </a:r>
            <a:r>
              <a:rPr lang="en-US" dirty="0" err="1"/>
              <a:t>bln</a:t>
            </a:r>
            <a:r>
              <a:rPr lang="en-US" dirty="0"/>
              <a:t>) </a:t>
            </a:r>
            <a:r>
              <a:rPr lang="en-US" dirty="0" err="1"/>
              <a:t>Balita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pertumbuhan</a:t>
            </a:r>
            <a:endParaRPr lang="en-US" dirty="0"/>
          </a:p>
          <a:p>
            <a:pPr marL="225425" indent="-166688"/>
            <a:r>
              <a:rPr lang="en-US" dirty="0"/>
              <a:t>Data </a:t>
            </a:r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TB|U. BB|U </a:t>
            </a:r>
            <a:r>
              <a:rPr lang="en-US" dirty="0" err="1"/>
              <a:t>dan</a:t>
            </a:r>
            <a:r>
              <a:rPr lang="en-US" dirty="0"/>
              <a:t> IMT|U</a:t>
            </a:r>
          </a:p>
          <a:p>
            <a:pPr marL="225425" indent="-166688"/>
            <a:r>
              <a:rPr lang="en-US" dirty="0"/>
              <a:t>IMT|U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5 </a:t>
            </a:r>
            <a:r>
              <a:rPr lang="en-US" dirty="0" err="1"/>
              <a:t>th</a:t>
            </a:r>
            <a:r>
              <a:rPr lang="en-US" dirty="0"/>
              <a:t> 0.0 kg/m² </a:t>
            </a:r>
            <a:r>
              <a:rPr lang="en-US" dirty="0" err="1"/>
              <a:t>sd</a:t>
            </a:r>
            <a:r>
              <a:rPr lang="en-US" dirty="0"/>
              <a:t> 0.1 kg/m². </a:t>
            </a:r>
          </a:p>
          <a:p>
            <a:pPr marL="225425" indent="-166688"/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19 </a:t>
            </a:r>
            <a:r>
              <a:rPr lang="en-US" dirty="0" err="1"/>
              <a:t>th</a:t>
            </a:r>
            <a:r>
              <a:rPr lang="en-US" dirty="0"/>
              <a:t> , </a:t>
            </a:r>
            <a:r>
              <a:rPr lang="en-US" dirty="0" err="1"/>
              <a:t>nilai</a:t>
            </a:r>
            <a:r>
              <a:rPr lang="en-US" dirty="0"/>
              <a:t> IMT  +1 SD </a:t>
            </a:r>
            <a:r>
              <a:rPr lang="en-US" dirty="0" err="1"/>
              <a:t>sebesar</a:t>
            </a:r>
            <a:r>
              <a:rPr lang="en-US" dirty="0"/>
              <a:t> 25.4 kg/m²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25.0 kg/m²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; IMT +2 SD (29.7 kg/m² </a:t>
            </a:r>
            <a:r>
              <a:rPr lang="en-US" dirty="0" err="1"/>
              <a:t>untuk</a:t>
            </a:r>
            <a:r>
              <a:rPr lang="en-US" dirty="0"/>
              <a:t> laki2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perempuan</a:t>
            </a:r>
            <a:endParaRPr lang="en-US" dirty="0"/>
          </a:p>
        </p:txBody>
      </p:sp>
      <p:sp>
        <p:nvSpPr>
          <p:cNvPr id="7" name="AutoShape 4" descr="Harga Rumput Laut Anjlok Semenjak Pandemi Covid-19 - Bisnis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7" descr="https://sultantv.co/wp-content/uploads/2019/04/150281_ikan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863" y="1572865"/>
            <a:ext cx="2590800" cy="199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 idx="3"/>
          </p:nvPr>
        </p:nvSpPr>
        <p:spPr>
          <a:xfrm>
            <a:off x="4724400" y="666750"/>
            <a:ext cx="3962400" cy="747039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sz="1000" b="0" dirty="0"/>
              <a:t>Comparison between the 1991 and 2007body mass index-for age percentile curves – girls (top) and boys (bottom)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24" y="1170230"/>
            <a:ext cx="2590800" cy="1999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FB7164A-E507-4E85-91EF-70B4BFFBC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63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/>
          <p:nvPr/>
        </p:nvSpPr>
        <p:spPr>
          <a:xfrm>
            <a:off x="31595" y="143483"/>
            <a:ext cx="7212943" cy="4621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5" name="Google Shape;195;p33"/>
          <p:cNvSpPr txBox="1">
            <a:spLocks noGrp="1"/>
          </p:cNvSpPr>
          <p:nvPr>
            <p:ph type="title"/>
          </p:nvPr>
        </p:nvSpPr>
        <p:spPr>
          <a:xfrm>
            <a:off x="-152400" y="5306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lt1"/>
                </a:solidFill>
              </a:rPr>
              <a:t>03.  INDIKATOR PERTUMBUHAN ANAK SEKOLAH 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3"/>
          </p:nvPr>
        </p:nvSpPr>
        <p:spPr>
          <a:xfrm>
            <a:off x="214152" y="714230"/>
            <a:ext cx="4495800" cy="124792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sz="1600" b="0" dirty="0" err="1"/>
              <a:t>Indikator</a:t>
            </a:r>
            <a:r>
              <a:rPr lang="en-US" sz="1600" b="0" dirty="0"/>
              <a:t> reference WHO 2007</a:t>
            </a:r>
            <a:br>
              <a:rPr lang="en-US" sz="1600" b="0" dirty="0"/>
            </a:br>
            <a:r>
              <a:rPr lang="en-US" sz="1600" b="0" dirty="0"/>
              <a:t>HAZ </a:t>
            </a:r>
            <a:r>
              <a:rPr lang="en-US" sz="1600" b="0" dirty="0" err="1"/>
              <a:t>atau</a:t>
            </a:r>
            <a:r>
              <a:rPr lang="en-US" sz="1600" b="0" dirty="0"/>
              <a:t> TB|U (5 – 19 </a:t>
            </a:r>
            <a:r>
              <a:rPr lang="en-US" sz="1600" b="0" dirty="0" err="1"/>
              <a:t>th</a:t>
            </a:r>
            <a:r>
              <a:rPr lang="en-US" sz="1600" b="0" dirty="0"/>
              <a:t>)</a:t>
            </a:r>
            <a:br>
              <a:rPr lang="en-US" sz="1600" b="0" dirty="0"/>
            </a:br>
            <a:r>
              <a:rPr lang="en-US" sz="1600" b="0" dirty="0"/>
              <a:t>WAZ </a:t>
            </a:r>
            <a:r>
              <a:rPr lang="en-US" sz="1600" b="0" dirty="0" err="1"/>
              <a:t>atau</a:t>
            </a:r>
            <a:r>
              <a:rPr lang="en-US" sz="1600" b="0" dirty="0"/>
              <a:t> BB|U ( 5 – 10 </a:t>
            </a:r>
            <a:r>
              <a:rPr lang="en-US" sz="1600" b="0" dirty="0" err="1"/>
              <a:t>th</a:t>
            </a:r>
            <a:r>
              <a:rPr lang="en-US" sz="1600" b="0" dirty="0"/>
              <a:t>)</a:t>
            </a:r>
            <a:br>
              <a:rPr lang="en-US" sz="1600" b="0" dirty="0"/>
            </a:br>
            <a:r>
              <a:rPr lang="en-US" sz="1600" b="0" dirty="0"/>
              <a:t>BAZ </a:t>
            </a:r>
            <a:r>
              <a:rPr lang="en-US" sz="1600" b="0" dirty="0" err="1"/>
              <a:t>atau</a:t>
            </a:r>
            <a:r>
              <a:rPr lang="en-US" sz="1600" b="0" dirty="0"/>
              <a:t> IMT|U ( 5 – 19 </a:t>
            </a:r>
            <a:r>
              <a:rPr lang="en-US" sz="1600" b="0" dirty="0" err="1"/>
              <a:t>th</a:t>
            </a:r>
            <a:r>
              <a:rPr lang="en-US" sz="1600" b="0" dirty="0"/>
              <a:t>)</a:t>
            </a:r>
            <a:br>
              <a:rPr lang="en-US" sz="1600" b="0" dirty="0"/>
            </a:br>
            <a:endParaRPr lang="en-US" sz="1600" b="0" dirty="0"/>
          </a:p>
        </p:txBody>
      </p:sp>
      <p:sp>
        <p:nvSpPr>
          <p:cNvPr id="7" name="AutoShape 4" descr="Harga Rumput Laut Anjlok Semenjak Pandemi Covid-19 - Bisnis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7" descr="https://sultantv.co/wp-content/uploads/2019/04/150281_ikan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idx="3"/>
          </p:nvPr>
        </p:nvSpPr>
        <p:spPr>
          <a:xfrm>
            <a:off x="4876800" y="714230"/>
            <a:ext cx="4090219" cy="17526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sz="1600" dirty="0"/>
              <a:t>BAZ </a:t>
            </a:r>
            <a:r>
              <a:rPr lang="en-US" sz="1600" dirty="0" err="1"/>
              <a:t>atau</a:t>
            </a:r>
            <a:r>
              <a:rPr lang="en-US" sz="1600" dirty="0"/>
              <a:t> IMT|U</a:t>
            </a:r>
            <a:br>
              <a:rPr lang="en-US" sz="1600" b="0" dirty="0"/>
            </a:br>
            <a:r>
              <a:rPr lang="en-US" sz="1600" b="0" dirty="0"/>
              <a:t>Obesity: &gt;+2SD</a:t>
            </a:r>
            <a:br>
              <a:rPr lang="en-US" sz="1600" b="0" dirty="0"/>
            </a:br>
            <a:r>
              <a:rPr lang="en-US" sz="1600" b="0" dirty="0"/>
              <a:t>Overweight: &gt;+1SD</a:t>
            </a:r>
            <a:br>
              <a:rPr lang="en-US" sz="1600" dirty="0"/>
            </a:br>
            <a:r>
              <a:rPr lang="en-US" sz="1600" b="0" dirty="0"/>
              <a:t>Normal : -2SD – 1 SD</a:t>
            </a:r>
            <a:br>
              <a:rPr lang="en-US" sz="1600" dirty="0"/>
            </a:br>
            <a:r>
              <a:rPr lang="en-US" sz="1600" b="0" dirty="0"/>
              <a:t>Thinness: &lt;-2 SD</a:t>
            </a:r>
            <a:br>
              <a:rPr lang="en-US" sz="1600" dirty="0"/>
            </a:br>
            <a:r>
              <a:rPr lang="en-US" sz="1600" b="0" dirty="0"/>
              <a:t>Severe thinness: &lt; -3 SD</a:t>
            </a:r>
            <a:br>
              <a:rPr lang="en-US" sz="1600" b="0" dirty="0"/>
            </a:br>
            <a:br>
              <a:rPr lang="en-US" sz="1600" b="0" dirty="0"/>
            </a:br>
            <a:endParaRPr lang="en-US" sz="1600" b="0" dirty="0"/>
          </a:p>
        </p:txBody>
      </p:sp>
      <p:sp>
        <p:nvSpPr>
          <p:cNvPr id="14" name="Title 1"/>
          <p:cNvSpPr>
            <a:spLocks noGrp="1"/>
          </p:cNvSpPr>
          <p:nvPr>
            <p:ph type="title" idx="3"/>
          </p:nvPr>
        </p:nvSpPr>
        <p:spPr>
          <a:xfrm>
            <a:off x="214152" y="2038350"/>
            <a:ext cx="4495800" cy="1524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sz="1600" dirty="0"/>
              <a:t>WAZ </a:t>
            </a:r>
            <a:r>
              <a:rPr lang="en-US" sz="1600" dirty="0" err="1"/>
              <a:t>atau</a:t>
            </a:r>
            <a:r>
              <a:rPr lang="en-US" sz="1600" dirty="0"/>
              <a:t> BB|U</a:t>
            </a:r>
            <a:br>
              <a:rPr lang="en-US" sz="1600" b="0" dirty="0"/>
            </a:br>
            <a:r>
              <a:rPr lang="en-US" sz="1600" b="0" dirty="0"/>
              <a:t>Risk of overweight : &gt; 1SD</a:t>
            </a:r>
            <a:br>
              <a:rPr lang="en-US" sz="1600" b="0" dirty="0"/>
            </a:br>
            <a:r>
              <a:rPr lang="en-US" sz="1600" b="0" dirty="0"/>
              <a:t>Normal 	: -2 SD – 1SD</a:t>
            </a:r>
            <a:br>
              <a:rPr lang="en-US" sz="1600" b="0" dirty="0"/>
            </a:br>
            <a:r>
              <a:rPr lang="en-US" sz="1600" b="0" dirty="0"/>
              <a:t>Underweight	: -3 SD -- &lt;-2 SD</a:t>
            </a:r>
            <a:br>
              <a:rPr lang="en-US" sz="1600" b="0" dirty="0"/>
            </a:br>
            <a:r>
              <a:rPr lang="en-US" sz="1600" b="0" dirty="0"/>
              <a:t>Severe underweight : &lt; -3 SD	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idx="3"/>
          </p:nvPr>
        </p:nvSpPr>
        <p:spPr>
          <a:xfrm>
            <a:off x="4876800" y="2571750"/>
            <a:ext cx="4090219" cy="1524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sz="1600" dirty="0"/>
              <a:t>HAZ </a:t>
            </a:r>
            <a:r>
              <a:rPr lang="en-US" sz="1600" dirty="0" err="1"/>
              <a:t>atau</a:t>
            </a:r>
            <a:r>
              <a:rPr lang="en-US" sz="1600" dirty="0"/>
              <a:t> TB|U</a:t>
            </a:r>
            <a:br>
              <a:rPr lang="en-US" sz="1600" b="0" dirty="0"/>
            </a:br>
            <a:r>
              <a:rPr lang="en-US" sz="1600" b="0" dirty="0"/>
              <a:t>High 		: &gt;3 SD</a:t>
            </a:r>
            <a:br>
              <a:rPr lang="en-US" sz="1600" b="0" dirty="0"/>
            </a:br>
            <a:r>
              <a:rPr lang="en-US" sz="1600" b="0" dirty="0"/>
              <a:t>Normal 	; -2 SD – 2 SD</a:t>
            </a:r>
            <a:br>
              <a:rPr lang="en-US" sz="1600" b="0" dirty="0"/>
            </a:br>
            <a:r>
              <a:rPr lang="en-US" sz="1600" b="0" dirty="0"/>
              <a:t>Stunted	: -3 SD - -2 SD</a:t>
            </a:r>
            <a:br>
              <a:rPr lang="en-US" sz="1600" b="0" dirty="0"/>
            </a:br>
            <a:r>
              <a:rPr lang="en-US" sz="1600" b="0" dirty="0"/>
              <a:t>Severe stunted	: &lt; -3 SD</a:t>
            </a:r>
            <a:br>
              <a:rPr lang="en-US" sz="1600" b="0" dirty="0"/>
            </a:br>
            <a:br>
              <a:rPr lang="en-US" sz="1600" b="0" dirty="0"/>
            </a:br>
            <a:endParaRPr lang="en-US" sz="16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5BE4E9-A4A5-4A16-9996-AA558EF3B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5807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/>
          <p:nvPr/>
        </p:nvSpPr>
        <p:spPr>
          <a:xfrm>
            <a:off x="1524000" y="248487"/>
            <a:ext cx="5875905" cy="4621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5" name="Google Shape;195;p33"/>
          <p:cNvSpPr txBox="1">
            <a:spLocks noGrp="1"/>
          </p:cNvSpPr>
          <p:nvPr>
            <p:ph type="title"/>
          </p:nvPr>
        </p:nvSpPr>
        <p:spPr>
          <a:xfrm>
            <a:off x="1313738" y="200035"/>
            <a:ext cx="59073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lt1"/>
                </a:solidFill>
              </a:rPr>
              <a:t>04 KESIMPULAN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3"/>
          </p:nvPr>
        </p:nvSpPr>
        <p:spPr>
          <a:xfrm>
            <a:off x="762000" y="895350"/>
            <a:ext cx="3810000" cy="3657600"/>
          </a:xfrm>
        </p:spPr>
        <p:txBody>
          <a:bodyPr/>
          <a:lstStyle/>
          <a:p>
            <a:pPr algn="l"/>
            <a:r>
              <a:rPr lang="en-US" sz="1700" dirty="0" err="1"/>
              <a:t>Referensi</a:t>
            </a:r>
            <a:r>
              <a:rPr lang="en-US" sz="1700" dirty="0"/>
              <a:t> </a:t>
            </a:r>
            <a:r>
              <a:rPr lang="en-US" sz="1700" dirty="0" err="1"/>
              <a:t>Pertumbuhan</a:t>
            </a:r>
            <a:r>
              <a:rPr lang="en-US" sz="1700" dirty="0"/>
              <a:t> </a:t>
            </a:r>
            <a:r>
              <a:rPr lang="en-US" sz="1700" dirty="0" err="1"/>
              <a:t>Anak</a:t>
            </a:r>
            <a:r>
              <a:rPr lang="en-US" sz="1700" dirty="0"/>
              <a:t> WHO 2007 </a:t>
            </a:r>
            <a:r>
              <a:rPr lang="en-US" sz="1700" dirty="0" err="1"/>
              <a:t>merupakan</a:t>
            </a:r>
            <a:r>
              <a:rPr lang="en-US" sz="1700" dirty="0"/>
              <a:t> </a:t>
            </a:r>
            <a:r>
              <a:rPr lang="en-US" sz="1700" dirty="0" err="1"/>
              <a:t>gabungan</a:t>
            </a:r>
            <a:r>
              <a:rPr lang="en-US" sz="1700" dirty="0"/>
              <a:t> </a:t>
            </a:r>
            <a:r>
              <a:rPr lang="en-US" sz="1700" dirty="0" err="1"/>
              <a:t>antara</a:t>
            </a:r>
            <a:r>
              <a:rPr lang="en-US" sz="1700" dirty="0"/>
              <a:t> data MGRS </a:t>
            </a:r>
            <a:r>
              <a:rPr lang="en-US" sz="1700" dirty="0" err="1"/>
              <a:t>dan</a:t>
            </a:r>
            <a:r>
              <a:rPr lang="en-US" sz="1700" dirty="0"/>
              <a:t> NCHS 1977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 err="1"/>
              <a:t>Indikator</a:t>
            </a:r>
            <a:r>
              <a:rPr lang="en-US" sz="1700" dirty="0"/>
              <a:t> </a:t>
            </a:r>
            <a:r>
              <a:rPr lang="en-US" sz="1700" dirty="0" err="1"/>
              <a:t>pertumbuhan</a:t>
            </a:r>
            <a:r>
              <a:rPr lang="en-US" sz="1700" dirty="0"/>
              <a:t> </a:t>
            </a:r>
            <a:r>
              <a:rPr lang="en-US" sz="1700" dirty="0" err="1"/>
              <a:t>anak</a:t>
            </a:r>
            <a:r>
              <a:rPr lang="en-US" sz="1700" dirty="0"/>
              <a:t> </a:t>
            </a:r>
            <a:r>
              <a:rPr lang="en-US" sz="1700" dirty="0" err="1"/>
              <a:t>dan</a:t>
            </a:r>
            <a:r>
              <a:rPr lang="en-US" sz="1700" dirty="0"/>
              <a:t> </a:t>
            </a:r>
            <a:r>
              <a:rPr lang="en-US" sz="1700" dirty="0" err="1"/>
              <a:t>remaja</a:t>
            </a:r>
            <a:r>
              <a:rPr lang="en-US" sz="1700" dirty="0"/>
              <a:t> :</a:t>
            </a:r>
            <a:br>
              <a:rPr lang="en-US" sz="1700" dirty="0"/>
            </a:br>
            <a:r>
              <a:rPr lang="en-US" sz="1700" dirty="0"/>
              <a:t>BB|U </a:t>
            </a:r>
            <a:r>
              <a:rPr lang="en-US" sz="1700" dirty="0" err="1"/>
              <a:t>anak</a:t>
            </a:r>
            <a:r>
              <a:rPr lang="en-US" sz="1700" dirty="0"/>
              <a:t> 5 – 10 </a:t>
            </a:r>
            <a:r>
              <a:rPr lang="en-US" sz="1700" dirty="0" err="1"/>
              <a:t>th</a:t>
            </a:r>
            <a:br>
              <a:rPr lang="en-US" sz="1700" dirty="0"/>
            </a:br>
            <a:r>
              <a:rPr lang="en-US" sz="1700" dirty="0"/>
              <a:t>TB|U </a:t>
            </a:r>
            <a:r>
              <a:rPr lang="en-US" sz="1700" dirty="0" err="1"/>
              <a:t>anak</a:t>
            </a:r>
            <a:r>
              <a:rPr lang="en-US" sz="1700" dirty="0"/>
              <a:t> 5 – 19 </a:t>
            </a:r>
            <a:r>
              <a:rPr lang="en-US" sz="1700" dirty="0" err="1"/>
              <a:t>th</a:t>
            </a:r>
            <a:br>
              <a:rPr lang="en-US" sz="1700" dirty="0"/>
            </a:br>
            <a:r>
              <a:rPr lang="en-US" sz="1700" dirty="0"/>
              <a:t>IMT|U </a:t>
            </a:r>
            <a:r>
              <a:rPr lang="en-US" sz="1700" dirty="0" err="1"/>
              <a:t>anak</a:t>
            </a:r>
            <a:r>
              <a:rPr lang="en-US" sz="1700" dirty="0"/>
              <a:t> 5 – 19 </a:t>
            </a:r>
            <a:r>
              <a:rPr lang="en-US" sz="1700" dirty="0" err="1"/>
              <a:t>th</a:t>
            </a:r>
            <a:br>
              <a:rPr lang="en-US" sz="1700" dirty="0"/>
            </a:br>
            <a:br>
              <a:rPr lang="en-US" sz="1700" dirty="0"/>
            </a:br>
            <a:br>
              <a:rPr lang="en-US" sz="1700" dirty="0"/>
            </a:br>
            <a:br>
              <a:rPr lang="en-US" sz="1700" dirty="0"/>
            </a:br>
            <a:endParaRPr lang="en-US" sz="17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876800" y="924622"/>
            <a:ext cx="4128900" cy="3810000"/>
          </a:xfrm>
        </p:spPr>
        <p:txBody>
          <a:bodyPr/>
          <a:lstStyle/>
          <a:p>
            <a:pPr marL="139700" indent="0">
              <a:lnSpc>
                <a:spcPct val="100000"/>
              </a:lnSpc>
              <a:buNone/>
            </a:pPr>
            <a:r>
              <a:rPr lang="en-US" sz="1700" b="1" dirty="0" err="1"/>
              <a:t>Diskusi</a:t>
            </a:r>
            <a:r>
              <a:rPr lang="en-US" sz="1700" b="1" dirty="0"/>
              <a:t> / </a:t>
            </a:r>
            <a:r>
              <a:rPr lang="en-US" sz="1700" b="1" dirty="0" err="1"/>
              <a:t>Tugas</a:t>
            </a:r>
            <a:endParaRPr lang="en-US" sz="1700" b="1" dirty="0"/>
          </a:p>
          <a:p>
            <a:pPr marL="139700" indent="0">
              <a:lnSpc>
                <a:spcPct val="100000"/>
              </a:lnSpc>
              <a:buNone/>
            </a:pPr>
            <a:endParaRPr lang="en-US" sz="1700" dirty="0"/>
          </a:p>
          <a:p>
            <a:pPr marL="139700" indent="0">
              <a:lnSpc>
                <a:spcPct val="100000"/>
              </a:lnSpc>
              <a:buNone/>
            </a:pPr>
            <a:r>
              <a:rPr lang="en-US" sz="1700" dirty="0" err="1"/>
              <a:t>Menurut</a:t>
            </a:r>
            <a:r>
              <a:rPr lang="en-US" sz="1700" dirty="0"/>
              <a:t> </a:t>
            </a:r>
            <a:r>
              <a:rPr lang="en-US" sz="1700" dirty="0" err="1"/>
              <a:t>saudara</a:t>
            </a:r>
            <a:r>
              <a:rPr lang="en-US" sz="1700" dirty="0"/>
              <a:t> </a:t>
            </a:r>
            <a:r>
              <a:rPr lang="en-US" sz="1700" dirty="0" err="1"/>
              <a:t>apakah</a:t>
            </a:r>
            <a:r>
              <a:rPr lang="en-US" sz="1700" dirty="0"/>
              <a:t> </a:t>
            </a:r>
            <a:r>
              <a:rPr lang="en-US" sz="1700" dirty="0" err="1"/>
              <a:t>penggunaan</a:t>
            </a:r>
            <a:r>
              <a:rPr lang="en-US" sz="1700" dirty="0"/>
              <a:t> </a:t>
            </a:r>
            <a:r>
              <a:rPr lang="en-US" sz="1700" dirty="0" err="1"/>
              <a:t>Referensi</a:t>
            </a:r>
            <a:r>
              <a:rPr lang="en-US" sz="1700" dirty="0"/>
              <a:t> </a:t>
            </a:r>
            <a:r>
              <a:rPr lang="en-US" sz="1700" dirty="0" err="1"/>
              <a:t>Pertumbuhan</a:t>
            </a:r>
            <a:r>
              <a:rPr lang="en-US" sz="1700" dirty="0"/>
              <a:t> </a:t>
            </a:r>
            <a:r>
              <a:rPr lang="en-US" sz="1700" dirty="0" err="1"/>
              <a:t>Anak</a:t>
            </a:r>
            <a:r>
              <a:rPr lang="en-US" sz="1700" dirty="0"/>
              <a:t> WHO 2007 </a:t>
            </a:r>
            <a:r>
              <a:rPr lang="en-US" sz="1700" dirty="0" err="1"/>
              <a:t>sesuai</a:t>
            </a:r>
            <a:r>
              <a:rPr lang="en-US" sz="1700" dirty="0"/>
              <a:t> </a:t>
            </a:r>
            <a:r>
              <a:rPr lang="en-US" sz="1700" dirty="0" err="1"/>
              <a:t>dipergunakan</a:t>
            </a:r>
            <a:r>
              <a:rPr lang="en-US" sz="1700" dirty="0"/>
              <a:t> di Indonesia?</a:t>
            </a:r>
          </a:p>
          <a:p>
            <a:pPr marL="139700" indent="0">
              <a:lnSpc>
                <a:spcPct val="100000"/>
              </a:lnSpc>
              <a:buNone/>
            </a:pPr>
            <a:endParaRPr lang="en-US" sz="1700" dirty="0"/>
          </a:p>
          <a:p>
            <a:pPr marL="139700" indent="0">
              <a:lnSpc>
                <a:spcPct val="100000"/>
              </a:lnSpc>
              <a:buNone/>
            </a:pPr>
            <a:r>
              <a:rPr lang="en-US" sz="1700" dirty="0" err="1"/>
              <a:t>Mengapa</a:t>
            </a:r>
            <a:r>
              <a:rPr lang="en-US" sz="1700" dirty="0"/>
              <a:t> </a:t>
            </a:r>
            <a:r>
              <a:rPr lang="en-US" sz="1700" dirty="0" err="1"/>
              <a:t>indikator</a:t>
            </a:r>
            <a:r>
              <a:rPr lang="en-US" sz="1700" dirty="0"/>
              <a:t> BB|U </a:t>
            </a:r>
            <a:r>
              <a:rPr lang="en-US" sz="1700" dirty="0" err="1"/>
              <a:t>hanya</a:t>
            </a:r>
            <a:r>
              <a:rPr lang="en-US" sz="1700" dirty="0"/>
              <a:t> </a:t>
            </a:r>
            <a:r>
              <a:rPr lang="en-US" sz="1700" dirty="0" err="1"/>
              <a:t>sampai</a:t>
            </a:r>
            <a:r>
              <a:rPr lang="en-US" sz="1700" dirty="0"/>
              <a:t> </a:t>
            </a:r>
            <a:r>
              <a:rPr lang="en-US" sz="1700" dirty="0" err="1"/>
              <a:t>umur</a:t>
            </a:r>
            <a:r>
              <a:rPr lang="en-US" sz="1700" dirty="0"/>
              <a:t> 10 </a:t>
            </a:r>
            <a:r>
              <a:rPr lang="en-US" sz="1700" dirty="0" err="1"/>
              <a:t>th</a:t>
            </a:r>
            <a:r>
              <a:rPr lang="en-US" sz="1700" dirty="0"/>
              <a:t>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94A5726-39D6-462B-857C-0BAF78634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256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234315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charset="0"/>
              </a:rPr>
              <a:t>TERIMA KASIH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43D8DE6-DA22-4661-A618-C8CD241E1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0040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85700"/>
            <a:ext cx="4200475" cy="3367250"/>
          </a:xfrm>
        </p:spPr>
        <p:txBody>
          <a:bodyPr/>
          <a:lstStyle/>
          <a:p>
            <a:pPr marL="139700" indent="0">
              <a:buNone/>
            </a:pPr>
            <a:r>
              <a:rPr lang="en-US" dirty="0">
                <a:hlinkClick r:id="rId2"/>
              </a:rPr>
              <a:t>https://www.who.int/toolkits/growth-reference-data-for-5to19-years</a:t>
            </a:r>
            <a:endParaRPr lang="en-US" dirty="0"/>
          </a:p>
          <a:p>
            <a:pPr marL="139700" indent="0">
              <a:buNone/>
            </a:pPr>
            <a:endParaRPr lang="fr-FR" dirty="0"/>
          </a:p>
          <a:p>
            <a:pPr marL="139700" indent="0">
              <a:buNone/>
            </a:pPr>
            <a:r>
              <a:rPr lang="fr-FR" dirty="0"/>
              <a:t>Mercedes de </a:t>
            </a:r>
            <a:r>
              <a:rPr lang="fr-FR" dirty="0" err="1"/>
              <a:t>Onis</a:t>
            </a:r>
            <a:r>
              <a:rPr lang="fr-FR" dirty="0"/>
              <a:t> et al., 2007. </a:t>
            </a:r>
            <a:r>
              <a:rPr lang="en-US" dirty="0"/>
              <a:t>Development of a WHO growth reference for school-aged children and adolescents. Bulletin of the World Health Organization 2007;85:660–667.</a:t>
            </a:r>
          </a:p>
          <a:p>
            <a:pPr marL="139700" indent="0">
              <a:buNone/>
            </a:pPr>
            <a:endParaRPr lang="en-US" dirty="0"/>
          </a:p>
          <a:p>
            <a:pPr marL="139700" indent="0">
              <a:buNone/>
            </a:pPr>
            <a:r>
              <a:rPr lang="id-ID" dirty="0"/>
              <a:t>PERATURAN MENTERI KESEHATAN REPUBLIK INDONESIA NOMOR 2 TAHUN 2020 TENTANG STANDAR ANTROPOMETRI ANAK</a:t>
            </a:r>
            <a:endParaRPr lang="en-US" dirty="0"/>
          </a:p>
          <a:p>
            <a:pPr marL="13970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A8B77DB-0662-492D-9280-D3DD03BED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4271204"/>
      </p:ext>
    </p:extLst>
  </p:cSld>
  <p:clrMapOvr>
    <a:masterClrMapping/>
  </p:clrMapOvr>
</p:sld>
</file>

<file path=ppt/theme/theme1.xml><?xml version="1.0" encoding="utf-8"?>
<a:theme xmlns:a="http://schemas.openxmlformats.org/drawingml/2006/main" name="Nursing Capston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1F7444"/>
      </a:accent1>
      <a:accent2>
        <a:srgbClr val="434343"/>
      </a:accent2>
      <a:accent3>
        <a:srgbClr val="FBD76D"/>
      </a:accent3>
      <a:accent4>
        <a:srgbClr val="DA3030"/>
      </a:accent4>
      <a:accent5>
        <a:srgbClr val="52AC79"/>
      </a:accent5>
      <a:accent6>
        <a:srgbClr val="E0B945"/>
      </a:accent6>
      <a:hlink>
        <a:srgbClr val="21212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5349</TotalTime>
  <Words>540</Words>
  <Application>Microsoft Office PowerPoint</Application>
  <PresentationFormat>On-screen Show (16:9)</PresentationFormat>
  <Paragraphs>45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Montserrat</vt:lpstr>
      <vt:lpstr>Nursing Capstone</vt:lpstr>
      <vt:lpstr>PENILAIAN STATUS GIZI ANAK SEKOLAH </vt:lpstr>
      <vt:lpstr>Sistematika Penyajian</vt:lpstr>
      <vt:lpstr>01.  PENGANTAR</vt:lpstr>
      <vt:lpstr>02.  REFERENSI PERTUMBUHAN ANAK SEKOLAH</vt:lpstr>
      <vt:lpstr>03.  INDIKATOR PERTUMBUHAN ANAK SEKOLAH </vt:lpstr>
      <vt:lpstr>04 KESIMPULAN</vt:lpstr>
      <vt:lpstr>PowerPoint Presentation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CAPSTONE</dc:title>
  <dc:creator>USER</dc:creator>
  <cp:lastModifiedBy>Novita Arie Setiawati</cp:lastModifiedBy>
  <cp:revision>96</cp:revision>
  <dcterms:modified xsi:type="dcterms:W3CDTF">2020-11-16T13:33:54Z</dcterms:modified>
</cp:coreProperties>
</file>