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0"/>
  </p:notesMasterIdLst>
  <p:handoutMasterIdLst>
    <p:handoutMasterId r:id="rId61"/>
  </p:handoutMasterIdLst>
  <p:sldIdLst>
    <p:sldId id="292" r:id="rId2"/>
    <p:sldId id="293" r:id="rId3"/>
    <p:sldId id="294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42" r:id="rId17"/>
    <p:sldId id="307" r:id="rId18"/>
    <p:sldId id="308" r:id="rId19"/>
    <p:sldId id="309" r:id="rId20"/>
    <p:sldId id="310" r:id="rId21"/>
    <p:sldId id="341" r:id="rId22"/>
    <p:sldId id="311" r:id="rId23"/>
    <p:sldId id="312" r:id="rId24"/>
    <p:sldId id="340" r:id="rId25"/>
    <p:sldId id="313" r:id="rId26"/>
    <p:sldId id="314" r:id="rId27"/>
    <p:sldId id="315" r:id="rId28"/>
    <p:sldId id="316" r:id="rId29"/>
    <p:sldId id="317" r:id="rId30"/>
    <p:sldId id="318" r:id="rId31"/>
    <p:sldId id="319" r:id="rId32"/>
    <p:sldId id="320" r:id="rId33"/>
    <p:sldId id="321" r:id="rId34"/>
    <p:sldId id="322" r:id="rId35"/>
    <p:sldId id="323" r:id="rId36"/>
    <p:sldId id="324" r:id="rId37"/>
    <p:sldId id="325" r:id="rId38"/>
    <p:sldId id="326" r:id="rId39"/>
    <p:sldId id="327" r:id="rId40"/>
    <p:sldId id="328" r:id="rId41"/>
    <p:sldId id="329" r:id="rId42"/>
    <p:sldId id="330" r:id="rId43"/>
    <p:sldId id="351" r:id="rId44"/>
    <p:sldId id="331" r:id="rId45"/>
    <p:sldId id="332" r:id="rId46"/>
    <p:sldId id="333" r:id="rId47"/>
    <p:sldId id="334" r:id="rId48"/>
    <p:sldId id="335" r:id="rId49"/>
    <p:sldId id="348" r:id="rId50"/>
    <p:sldId id="349" r:id="rId51"/>
    <p:sldId id="350" r:id="rId52"/>
    <p:sldId id="352" r:id="rId53"/>
    <p:sldId id="336" r:id="rId54"/>
    <p:sldId id="337" r:id="rId55"/>
    <p:sldId id="338" r:id="rId56"/>
    <p:sldId id="346" r:id="rId57"/>
    <p:sldId id="339" r:id="rId58"/>
    <p:sldId id="289" r:id="rId59"/>
  </p:sldIdLst>
  <p:sldSz cx="9144000" cy="6858000" type="screen4x3"/>
  <p:notesSz cx="7045325" cy="9345613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3300"/>
    <a:srgbClr val="6600FF"/>
    <a:srgbClr val="FF66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2" autoAdjust="0"/>
    <p:restoredTop sz="92294" autoAdjust="0"/>
  </p:normalViewPr>
  <p:slideViewPr>
    <p:cSldViewPr>
      <p:cViewPr>
        <p:scale>
          <a:sx n="81" d="100"/>
          <a:sy n="81" d="100"/>
        </p:scale>
        <p:origin x="-296" y="-1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/>
          <a:lstStyle>
            <a:lvl1pPr algn="r">
              <a:defRPr sz="1200"/>
            </a:lvl1pPr>
          </a:lstStyle>
          <a:p>
            <a:fld id="{D20398DD-2C85-47BF-A8B9-29E9359A0935}" type="datetimeFigureOut">
              <a:rPr lang="en-US" smtClean="0"/>
              <a:t>01-Sep-20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7671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 anchor="b"/>
          <a:lstStyle>
            <a:lvl1pPr algn="r">
              <a:defRPr sz="1200"/>
            </a:lvl1pPr>
          </a:lstStyle>
          <a:p>
            <a:fld id="{49E068CD-73F4-4EB3-8EB7-2260A5F16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7331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/>
          <a:lstStyle>
            <a:lvl1pPr algn="r">
              <a:defRPr sz="1200"/>
            </a:lvl1pPr>
          </a:lstStyle>
          <a:p>
            <a:fld id="{EB8F6F61-A6B6-44CC-8982-5E6424C5D8EA}" type="datetimeFigureOut">
              <a:rPr lang="id-ID" smtClean="0"/>
              <a:pPr/>
              <a:t>01/09/2020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62" tIns="46831" rIns="93662" bIns="46831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6"/>
            <a:ext cx="5636260" cy="4205526"/>
          </a:xfrm>
          <a:prstGeom prst="rect">
            <a:avLst/>
          </a:prstGeom>
        </p:spPr>
        <p:txBody>
          <a:bodyPr vert="horz" lIns="93662" tIns="46831" rIns="93662" bIns="468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7671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 anchor="b"/>
          <a:lstStyle>
            <a:lvl1pPr algn="r">
              <a:defRPr sz="1200"/>
            </a:lvl1pPr>
          </a:lstStyle>
          <a:p>
            <a:fld id="{CFBE885A-59E8-4962-9C14-7BACFC8EB2C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91373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BE885A-59E8-4962-9C14-7BACFC8EB2C1}" type="slidenum">
              <a:rPr lang="id-ID" smtClean="0"/>
              <a:pPr/>
              <a:t>16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Freeform 7"/>
          <p:cNvSpPr>
            <a:spLocks/>
          </p:cNvSpPr>
          <p:nvPr/>
        </p:nvSpPr>
        <p:spPr bwMode="gray">
          <a:xfrm>
            <a:off x="-1588" y="5881690"/>
            <a:ext cx="2917827" cy="977900"/>
          </a:xfrm>
          <a:custGeom>
            <a:avLst/>
            <a:gdLst/>
            <a:ahLst/>
            <a:cxnLst>
              <a:cxn ang="0">
                <a:pos x="0" y="74"/>
              </a:cxn>
              <a:cxn ang="0">
                <a:pos x="1589" y="0"/>
              </a:cxn>
              <a:cxn ang="0">
                <a:pos x="1838" y="618"/>
              </a:cxn>
              <a:cxn ang="0">
                <a:pos x="0" y="618"/>
              </a:cxn>
              <a:cxn ang="0">
                <a:pos x="0" y="74"/>
              </a:cxn>
            </a:cxnLst>
            <a:rect l="0" t="0" r="r" b="b"/>
            <a:pathLst>
              <a:path w="1838" h="618">
                <a:moveTo>
                  <a:pt x="0" y="74"/>
                </a:moveTo>
                <a:cubicBezTo>
                  <a:pt x="879" y="269"/>
                  <a:pt x="1589" y="0"/>
                  <a:pt x="1589" y="0"/>
                </a:cubicBezTo>
                <a:cubicBezTo>
                  <a:pt x="1652" y="335"/>
                  <a:pt x="1838" y="618"/>
                  <a:pt x="1838" y="618"/>
                </a:cubicBezTo>
                <a:lnTo>
                  <a:pt x="0" y="618"/>
                </a:lnTo>
                <a:cubicBezTo>
                  <a:pt x="0" y="618"/>
                  <a:pt x="0" y="346"/>
                  <a:pt x="0" y="74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0" name="Freeform 8"/>
          <p:cNvSpPr>
            <a:spLocks/>
          </p:cNvSpPr>
          <p:nvPr/>
        </p:nvSpPr>
        <p:spPr bwMode="gray">
          <a:xfrm>
            <a:off x="2559053" y="4684713"/>
            <a:ext cx="6596063" cy="2239962"/>
          </a:xfrm>
          <a:custGeom>
            <a:avLst/>
            <a:gdLst/>
            <a:ahLst/>
            <a:cxnLst>
              <a:cxn ang="0">
                <a:pos x="1114" y="0"/>
              </a:cxn>
              <a:cxn ang="0">
                <a:pos x="0" y="754"/>
              </a:cxn>
              <a:cxn ang="0">
                <a:pos x="406" y="1375"/>
              </a:cxn>
              <a:cxn ang="0">
                <a:pos x="4171" y="1375"/>
              </a:cxn>
              <a:cxn ang="0">
                <a:pos x="4171" y="468"/>
              </a:cxn>
              <a:cxn ang="0">
                <a:pos x="1114" y="0"/>
              </a:cxn>
            </a:cxnLst>
            <a:rect l="0" t="0" r="r" b="b"/>
            <a:pathLst>
              <a:path w="4171" h="1416">
                <a:moveTo>
                  <a:pt x="1114" y="0"/>
                </a:moveTo>
                <a:cubicBezTo>
                  <a:pt x="1114" y="0"/>
                  <a:pt x="557" y="377"/>
                  <a:pt x="0" y="754"/>
                </a:cubicBezTo>
                <a:cubicBezTo>
                  <a:pt x="180" y="1190"/>
                  <a:pt x="406" y="1375"/>
                  <a:pt x="406" y="1375"/>
                </a:cubicBezTo>
                <a:cubicBezTo>
                  <a:pt x="2288" y="1375"/>
                  <a:pt x="4171" y="1375"/>
                  <a:pt x="4171" y="1375"/>
                </a:cubicBezTo>
                <a:lnTo>
                  <a:pt x="4171" y="468"/>
                </a:lnTo>
                <a:cubicBezTo>
                  <a:pt x="4171" y="468"/>
                  <a:pt x="2546" y="1416"/>
                  <a:pt x="1114" y="0"/>
                </a:cubicBez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1" name="Freeform 9"/>
          <p:cNvSpPr>
            <a:spLocks/>
          </p:cNvSpPr>
          <p:nvPr/>
        </p:nvSpPr>
        <p:spPr bwMode="gray">
          <a:xfrm>
            <a:off x="4356102" y="641352"/>
            <a:ext cx="4787900" cy="5997575"/>
          </a:xfrm>
          <a:custGeom>
            <a:avLst/>
            <a:gdLst/>
            <a:ahLst/>
            <a:cxnLst>
              <a:cxn ang="0">
                <a:pos x="548" y="1300"/>
              </a:cxn>
              <a:cxn ang="0">
                <a:pos x="0" y="2525"/>
              </a:cxn>
              <a:cxn ang="0">
                <a:pos x="3016" y="2752"/>
              </a:cxn>
              <a:cxn ang="0">
                <a:pos x="3016" y="665"/>
              </a:cxn>
              <a:cxn ang="0">
                <a:pos x="1944" y="0"/>
              </a:cxn>
              <a:cxn ang="0">
                <a:pos x="548" y="1300"/>
              </a:cxn>
            </a:cxnLst>
            <a:rect l="0" t="0" r="r" b="b"/>
            <a:pathLst>
              <a:path w="3016" h="3791">
                <a:moveTo>
                  <a:pt x="548" y="1300"/>
                </a:moveTo>
                <a:cubicBezTo>
                  <a:pt x="274" y="1912"/>
                  <a:pt x="0" y="2525"/>
                  <a:pt x="0" y="2525"/>
                </a:cubicBezTo>
                <a:cubicBezTo>
                  <a:pt x="1458" y="3791"/>
                  <a:pt x="3016" y="2752"/>
                  <a:pt x="3016" y="2752"/>
                </a:cubicBezTo>
                <a:cubicBezTo>
                  <a:pt x="3016" y="2752"/>
                  <a:pt x="3016" y="1708"/>
                  <a:pt x="3016" y="665"/>
                </a:cubicBezTo>
                <a:cubicBezTo>
                  <a:pt x="2528" y="170"/>
                  <a:pt x="1944" y="0"/>
                  <a:pt x="1944" y="0"/>
                </a:cubicBezTo>
                <a:cubicBezTo>
                  <a:pt x="1944" y="0"/>
                  <a:pt x="1639" y="839"/>
                  <a:pt x="548" y="1300"/>
                </a:cubicBez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2" name="Freeform 10"/>
          <p:cNvSpPr>
            <a:spLocks/>
          </p:cNvSpPr>
          <p:nvPr/>
        </p:nvSpPr>
        <p:spPr bwMode="gray">
          <a:xfrm>
            <a:off x="4719637" y="1588"/>
            <a:ext cx="2508251" cy="26019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5" y="1645"/>
              </a:cxn>
              <a:cxn ang="0">
                <a:pos x="1569" y="0"/>
              </a:cxn>
              <a:cxn ang="0">
                <a:pos x="0" y="0"/>
              </a:cxn>
            </a:cxnLst>
            <a:rect l="0" t="0" r="r" b="b"/>
            <a:pathLst>
              <a:path w="1569" h="1645">
                <a:moveTo>
                  <a:pt x="0" y="0"/>
                </a:moveTo>
                <a:lnTo>
                  <a:pt x="335" y="1645"/>
                </a:lnTo>
                <a:cubicBezTo>
                  <a:pt x="335" y="1645"/>
                  <a:pt x="1394" y="1086"/>
                  <a:pt x="1569" y="0"/>
                </a:cubicBezTo>
                <a:cubicBezTo>
                  <a:pt x="784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3" name="Freeform 11"/>
          <p:cNvSpPr>
            <a:spLocks/>
          </p:cNvSpPr>
          <p:nvPr/>
        </p:nvSpPr>
        <p:spPr bwMode="gray">
          <a:xfrm>
            <a:off x="0" y="5889625"/>
            <a:ext cx="2935288" cy="977900"/>
          </a:xfrm>
          <a:custGeom>
            <a:avLst/>
            <a:gdLst/>
            <a:ahLst/>
            <a:cxnLst>
              <a:cxn ang="0">
                <a:pos x="0" y="74"/>
              </a:cxn>
              <a:cxn ang="0">
                <a:pos x="1589" y="0"/>
              </a:cxn>
              <a:cxn ang="0">
                <a:pos x="1838" y="618"/>
              </a:cxn>
              <a:cxn ang="0">
                <a:pos x="0" y="618"/>
              </a:cxn>
              <a:cxn ang="0">
                <a:pos x="0" y="74"/>
              </a:cxn>
            </a:cxnLst>
            <a:rect l="0" t="0" r="r" b="b"/>
            <a:pathLst>
              <a:path w="1838" h="618">
                <a:moveTo>
                  <a:pt x="0" y="74"/>
                </a:moveTo>
                <a:cubicBezTo>
                  <a:pt x="879" y="269"/>
                  <a:pt x="1589" y="0"/>
                  <a:pt x="1589" y="0"/>
                </a:cubicBezTo>
                <a:cubicBezTo>
                  <a:pt x="1652" y="335"/>
                  <a:pt x="1838" y="618"/>
                  <a:pt x="1838" y="618"/>
                </a:cubicBezTo>
                <a:lnTo>
                  <a:pt x="0" y="618"/>
                </a:lnTo>
                <a:cubicBezTo>
                  <a:pt x="0" y="618"/>
                  <a:pt x="0" y="346"/>
                  <a:pt x="0" y="74"/>
                </a:cubicBez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4" name="Freeform 12"/>
          <p:cNvSpPr>
            <a:spLocks/>
          </p:cNvSpPr>
          <p:nvPr/>
        </p:nvSpPr>
        <p:spPr bwMode="gray">
          <a:xfrm>
            <a:off x="2541590" y="4673602"/>
            <a:ext cx="6596063" cy="2239963"/>
          </a:xfrm>
          <a:custGeom>
            <a:avLst/>
            <a:gdLst/>
            <a:ahLst/>
            <a:cxnLst>
              <a:cxn ang="0">
                <a:pos x="1114" y="0"/>
              </a:cxn>
              <a:cxn ang="0">
                <a:pos x="0" y="754"/>
              </a:cxn>
              <a:cxn ang="0">
                <a:pos x="406" y="1375"/>
              </a:cxn>
              <a:cxn ang="0">
                <a:pos x="4171" y="1375"/>
              </a:cxn>
              <a:cxn ang="0">
                <a:pos x="4171" y="468"/>
              </a:cxn>
              <a:cxn ang="0">
                <a:pos x="1114" y="0"/>
              </a:cxn>
            </a:cxnLst>
            <a:rect l="0" t="0" r="r" b="b"/>
            <a:pathLst>
              <a:path w="4171" h="1416">
                <a:moveTo>
                  <a:pt x="1114" y="0"/>
                </a:moveTo>
                <a:cubicBezTo>
                  <a:pt x="1114" y="0"/>
                  <a:pt x="557" y="377"/>
                  <a:pt x="0" y="754"/>
                </a:cubicBezTo>
                <a:cubicBezTo>
                  <a:pt x="180" y="1190"/>
                  <a:pt x="406" y="1375"/>
                  <a:pt x="406" y="1375"/>
                </a:cubicBezTo>
                <a:cubicBezTo>
                  <a:pt x="2288" y="1375"/>
                  <a:pt x="4171" y="1375"/>
                  <a:pt x="4171" y="1375"/>
                </a:cubicBezTo>
                <a:lnTo>
                  <a:pt x="4171" y="468"/>
                </a:lnTo>
                <a:cubicBezTo>
                  <a:pt x="4171" y="468"/>
                  <a:pt x="2546" y="1416"/>
                  <a:pt x="1114" y="0"/>
                </a:cubicBez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5" name="Freeform 13"/>
          <p:cNvSpPr>
            <a:spLocks/>
          </p:cNvSpPr>
          <p:nvPr/>
        </p:nvSpPr>
        <p:spPr bwMode="gray">
          <a:xfrm>
            <a:off x="4348163" y="628650"/>
            <a:ext cx="4787900" cy="6008688"/>
          </a:xfrm>
          <a:custGeom>
            <a:avLst/>
            <a:gdLst/>
            <a:ahLst/>
            <a:cxnLst>
              <a:cxn ang="0">
                <a:pos x="548" y="1300"/>
              </a:cxn>
              <a:cxn ang="0">
                <a:pos x="0" y="2525"/>
              </a:cxn>
              <a:cxn ang="0">
                <a:pos x="3016" y="2752"/>
              </a:cxn>
              <a:cxn ang="0">
                <a:pos x="3016" y="665"/>
              </a:cxn>
              <a:cxn ang="0">
                <a:pos x="1944" y="0"/>
              </a:cxn>
              <a:cxn ang="0">
                <a:pos x="548" y="1300"/>
              </a:cxn>
            </a:cxnLst>
            <a:rect l="0" t="0" r="r" b="b"/>
            <a:pathLst>
              <a:path w="3016" h="3791">
                <a:moveTo>
                  <a:pt x="548" y="1300"/>
                </a:moveTo>
                <a:cubicBezTo>
                  <a:pt x="274" y="1912"/>
                  <a:pt x="0" y="2525"/>
                  <a:pt x="0" y="2525"/>
                </a:cubicBezTo>
                <a:cubicBezTo>
                  <a:pt x="1458" y="3791"/>
                  <a:pt x="3016" y="2752"/>
                  <a:pt x="3016" y="2752"/>
                </a:cubicBezTo>
                <a:cubicBezTo>
                  <a:pt x="3016" y="2752"/>
                  <a:pt x="3016" y="1708"/>
                  <a:pt x="3016" y="665"/>
                </a:cubicBezTo>
                <a:cubicBezTo>
                  <a:pt x="2528" y="170"/>
                  <a:pt x="1944" y="0"/>
                  <a:pt x="1944" y="0"/>
                </a:cubicBezTo>
                <a:cubicBezTo>
                  <a:pt x="1944" y="0"/>
                  <a:pt x="1639" y="839"/>
                  <a:pt x="548" y="1300"/>
                </a:cubicBezTo>
                <a:close/>
              </a:path>
            </a:pathLst>
          </a:cu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6" name="Freeform 14" descr="1"/>
          <p:cNvSpPr>
            <a:spLocks/>
          </p:cNvSpPr>
          <p:nvPr/>
        </p:nvSpPr>
        <p:spPr bwMode="gray">
          <a:xfrm>
            <a:off x="4694241" y="-1587"/>
            <a:ext cx="2543175" cy="263207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5" y="1645"/>
              </a:cxn>
              <a:cxn ang="0">
                <a:pos x="1569" y="0"/>
              </a:cxn>
              <a:cxn ang="0">
                <a:pos x="0" y="0"/>
              </a:cxn>
            </a:cxnLst>
            <a:rect l="0" t="0" r="r" b="b"/>
            <a:pathLst>
              <a:path w="1569" h="1645">
                <a:moveTo>
                  <a:pt x="0" y="0"/>
                </a:moveTo>
                <a:lnTo>
                  <a:pt x="335" y="1645"/>
                </a:lnTo>
                <a:cubicBezTo>
                  <a:pt x="335" y="1645"/>
                  <a:pt x="1394" y="1086"/>
                  <a:pt x="1569" y="0"/>
                </a:cubicBezTo>
                <a:cubicBezTo>
                  <a:pt x="784" y="0"/>
                  <a:pt x="0" y="0"/>
                  <a:pt x="0" y="0"/>
                </a:cubicBezTo>
                <a:close/>
              </a:path>
            </a:pathLst>
          </a:cu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7" name="Freeform 15"/>
          <p:cNvSpPr>
            <a:spLocks/>
          </p:cNvSpPr>
          <p:nvPr/>
        </p:nvSpPr>
        <p:spPr bwMode="gray">
          <a:xfrm>
            <a:off x="-3175" y="1590"/>
            <a:ext cx="5857875" cy="6794500"/>
          </a:xfrm>
          <a:custGeom>
            <a:avLst/>
            <a:gdLst/>
            <a:ahLst/>
            <a:cxnLst>
              <a:cxn ang="0">
                <a:pos x="0" y="3810"/>
              </a:cxn>
              <a:cxn ang="0">
                <a:pos x="0" y="1"/>
              </a:cxn>
              <a:cxn ang="0">
                <a:pos x="2974" y="0"/>
              </a:cxn>
              <a:cxn ang="0">
                <a:pos x="2768" y="2926"/>
              </a:cxn>
              <a:cxn ang="0">
                <a:pos x="0" y="3810"/>
              </a:cxn>
            </a:cxnLst>
            <a:rect l="0" t="0" r="r" b="b"/>
            <a:pathLst>
              <a:path w="3690" h="4280">
                <a:moveTo>
                  <a:pt x="0" y="3810"/>
                </a:moveTo>
                <a:lnTo>
                  <a:pt x="0" y="1"/>
                </a:lnTo>
                <a:lnTo>
                  <a:pt x="2974" y="0"/>
                </a:lnTo>
                <a:cubicBezTo>
                  <a:pt x="3284" y="452"/>
                  <a:pt x="3690" y="1776"/>
                  <a:pt x="2768" y="2926"/>
                </a:cubicBezTo>
                <a:cubicBezTo>
                  <a:pt x="1610" y="4280"/>
                  <a:pt x="0" y="3810"/>
                  <a:pt x="0" y="3810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8" name="Freeform 16"/>
          <p:cNvSpPr>
            <a:spLocks/>
          </p:cNvSpPr>
          <p:nvPr/>
        </p:nvSpPr>
        <p:spPr bwMode="gray">
          <a:xfrm>
            <a:off x="-3175" y="1588"/>
            <a:ext cx="5943600" cy="6437312"/>
          </a:xfrm>
          <a:custGeom>
            <a:avLst/>
            <a:gdLst/>
            <a:ahLst/>
            <a:cxnLst>
              <a:cxn ang="0">
                <a:pos x="0" y="3765"/>
              </a:cxn>
              <a:cxn ang="0">
                <a:pos x="0" y="0"/>
              </a:cxn>
              <a:cxn ang="0">
                <a:pos x="2767" y="0"/>
              </a:cxn>
              <a:cxn ang="0">
                <a:pos x="2567" y="2858"/>
              </a:cxn>
              <a:cxn ang="0">
                <a:pos x="0" y="3765"/>
              </a:cxn>
            </a:cxnLst>
            <a:rect l="0" t="0" r="r" b="b"/>
            <a:pathLst>
              <a:path w="3635" h="4115">
                <a:moveTo>
                  <a:pt x="0" y="3765"/>
                </a:moveTo>
                <a:lnTo>
                  <a:pt x="0" y="0"/>
                </a:lnTo>
                <a:lnTo>
                  <a:pt x="2767" y="0"/>
                </a:lnTo>
                <a:cubicBezTo>
                  <a:pt x="2767" y="0"/>
                  <a:pt x="3635" y="1445"/>
                  <a:pt x="2567" y="2858"/>
                </a:cubicBezTo>
                <a:cubicBezTo>
                  <a:pt x="1523" y="4115"/>
                  <a:pt x="0" y="3765"/>
                  <a:pt x="0" y="3765"/>
                </a:cubicBezTo>
                <a:close/>
              </a:path>
            </a:pathLst>
          </a:custGeom>
          <a:gradFill rotWithShape="1">
            <a:gsLst>
              <a:gs pos="0">
                <a:srgbClr val="FDF58D">
                  <a:gamma/>
                  <a:tint val="19216"/>
                  <a:invGamma/>
                </a:srgbClr>
              </a:gs>
              <a:gs pos="100000">
                <a:srgbClr val="FDF58D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250828" y="9527"/>
            <a:ext cx="4176713" cy="5908675"/>
            <a:chOff x="158" y="6"/>
            <a:chExt cx="2631" cy="3722"/>
          </a:xfrm>
        </p:grpSpPr>
        <p:sp>
          <p:nvSpPr>
            <p:cNvPr id="3090" name="Line 18"/>
            <p:cNvSpPr>
              <a:spLocks noChangeShapeType="1"/>
            </p:cNvSpPr>
            <p:nvPr/>
          </p:nvSpPr>
          <p:spPr bwMode="gray">
            <a:xfrm>
              <a:off x="158" y="6"/>
              <a:ext cx="0" cy="372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1" name="Line 19"/>
            <p:cNvSpPr>
              <a:spLocks noChangeShapeType="1"/>
            </p:cNvSpPr>
            <p:nvPr/>
          </p:nvSpPr>
          <p:spPr bwMode="gray">
            <a:xfrm>
              <a:off x="815" y="6"/>
              <a:ext cx="0" cy="372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2" name="Line 20"/>
            <p:cNvSpPr>
              <a:spLocks noChangeShapeType="1"/>
            </p:cNvSpPr>
            <p:nvPr/>
          </p:nvSpPr>
          <p:spPr bwMode="gray">
            <a:xfrm>
              <a:off x="1473" y="6"/>
              <a:ext cx="0" cy="358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3" name="Line 21"/>
            <p:cNvSpPr>
              <a:spLocks noChangeShapeType="1"/>
            </p:cNvSpPr>
            <p:nvPr/>
          </p:nvSpPr>
          <p:spPr bwMode="gray">
            <a:xfrm>
              <a:off x="2131" y="6"/>
              <a:ext cx="0" cy="325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4" name="Line 22"/>
            <p:cNvSpPr>
              <a:spLocks noChangeShapeType="1"/>
            </p:cNvSpPr>
            <p:nvPr/>
          </p:nvSpPr>
          <p:spPr bwMode="gray">
            <a:xfrm>
              <a:off x="2789" y="6"/>
              <a:ext cx="0" cy="2589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6351" y="260350"/>
            <a:ext cx="5041900" cy="5329238"/>
            <a:chOff x="4" y="164"/>
            <a:chExt cx="3176" cy="3357"/>
          </a:xfrm>
        </p:grpSpPr>
        <p:sp>
          <p:nvSpPr>
            <p:cNvPr id="3096" name="Line 24"/>
            <p:cNvSpPr>
              <a:spLocks noChangeShapeType="1"/>
            </p:cNvSpPr>
            <p:nvPr/>
          </p:nvSpPr>
          <p:spPr bwMode="gray">
            <a:xfrm rot="5400000">
              <a:off x="1466" y="-1298"/>
              <a:ext cx="0" cy="292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7" name="Line 25"/>
            <p:cNvSpPr>
              <a:spLocks noChangeShapeType="1"/>
            </p:cNvSpPr>
            <p:nvPr/>
          </p:nvSpPr>
          <p:spPr bwMode="gray">
            <a:xfrm rot="5400000">
              <a:off x="1575" y="-736"/>
              <a:ext cx="0" cy="314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8" name="Line 26"/>
            <p:cNvSpPr>
              <a:spLocks noChangeShapeType="1"/>
            </p:cNvSpPr>
            <p:nvPr/>
          </p:nvSpPr>
          <p:spPr bwMode="gray">
            <a:xfrm rot="5400000">
              <a:off x="1592" y="-82"/>
              <a:ext cx="0" cy="317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9" name="Line 27"/>
            <p:cNvSpPr>
              <a:spLocks noChangeShapeType="1"/>
            </p:cNvSpPr>
            <p:nvPr/>
          </p:nvSpPr>
          <p:spPr bwMode="gray">
            <a:xfrm rot="5400000">
              <a:off x="1508" y="674"/>
              <a:ext cx="0" cy="3008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100" name="Line 28"/>
            <p:cNvSpPr>
              <a:spLocks noChangeShapeType="1"/>
            </p:cNvSpPr>
            <p:nvPr/>
          </p:nvSpPr>
          <p:spPr bwMode="gray">
            <a:xfrm rot="5400000">
              <a:off x="1306" y="1547"/>
              <a:ext cx="0" cy="2603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101" name="Line 29"/>
            <p:cNvSpPr>
              <a:spLocks noChangeShapeType="1"/>
            </p:cNvSpPr>
            <p:nvPr/>
          </p:nvSpPr>
          <p:spPr bwMode="gray">
            <a:xfrm rot="5400000">
              <a:off x="838" y="2687"/>
              <a:ext cx="0" cy="1667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3102" name="Rectangle 30"/>
          <p:cNvSpPr>
            <a:spLocks noChangeArrowheads="1"/>
          </p:cNvSpPr>
          <p:nvPr/>
        </p:nvSpPr>
        <p:spPr bwMode="gray">
          <a:xfrm>
            <a:off x="2368553" y="288927"/>
            <a:ext cx="1012825" cy="1025525"/>
          </a:xfrm>
          <a:prstGeom prst="rect">
            <a:avLst/>
          </a:prstGeom>
          <a:solidFill>
            <a:srgbClr val="FFFFFF">
              <a:alpha val="64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3" name="Rectangle 31"/>
          <p:cNvSpPr>
            <a:spLocks noChangeArrowheads="1"/>
          </p:cNvSpPr>
          <p:nvPr/>
        </p:nvSpPr>
        <p:spPr bwMode="gray">
          <a:xfrm>
            <a:off x="285753" y="2435227"/>
            <a:ext cx="1012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4" name="Rectangle 32"/>
          <p:cNvSpPr>
            <a:spLocks noChangeArrowheads="1"/>
          </p:cNvSpPr>
          <p:nvPr/>
        </p:nvSpPr>
        <p:spPr bwMode="gray">
          <a:xfrm>
            <a:off x="2" y="279402"/>
            <a:ext cx="250825" cy="1025525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5" name="Rectangle 33"/>
          <p:cNvSpPr>
            <a:spLocks noChangeArrowheads="1"/>
          </p:cNvSpPr>
          <p:nvPr/>
        </p:nvSpPr>
        <p:spPr bwMode="gray">
          <a:xfrm>
            <a:off x="1331916" y="9526"/>
            <a:ext cx="1012825" cy="234950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6" name="Freeform 34"/>
          <p:cNvSpPr>
            <a:spLocks/>
          </p:cNvSpPr>
          <p:nvPr/>
        </p:nvSpPr>
        <p:spPr bwMode="gray">
          <a:xfrm>
            <a:off x="4452940" y="1347788"/>
            <a:ext cx="720725" cy="1047750"/>
          </a:xfrm>
          <a:custGeom>
            <a:avLst/>
            <a:gdLst/>
            <a:ahLst/>
            <a:cxnLst>
              <a:cxn ang="0">
                <a:pos x="363" y="0"/>
              </a:cxn>
              <a:cxn ang="0">
                <a:pos x="0" y="0"/>
              </a:cxn>
              <a:cxn ang="0">
                <a:pos x="0" y="680"/>
              </a:cxn>
              <a:cxn ang="0">
                <a:pos x="409" y="680"/>
              </a:cxn>
              <a:cxn ang="0">
                <a:pos x="454" y="317"/>
              </a:cxn>
              <a:cxn ang="0">
                <a:pos x="363" y="0"/>
              </a:cxn>
            </a:cxnLst>
            <a:rect l="0" t="0" r="r" b="b"/>
            <a:pathLst>
              <a:path w="454" h="680">
                <a:moveTo>
                  <a:pt x="363" y="0"/>
                </a:moveTo>
                <a:lnTo>
                  <a:pt x="0" y="0"/>
                </a:lnTo>
                <a:lnTo>
                  <a:pt x="0" y="680"/>
                </a:lnTo>
                <a:lnTo>
                  <a:pt x="409" y="680"/>
                </a:lnTo>
                <a:lnTo>
                  <a:pt x="454" y="317"/>
                </a:lnTo>
                <a:lnTo>
                  <a:pt x="363" y="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107" name="Freeform 35"/>
          <p:cNvSpPr>
            <a:spLocks/>
          </p:cNvSpPr>
          <p:nvPr/>
        </p:nvSpPr>
        <p:spPr bwMode="gray">
          <a:xfrm>
            <a:off x="2365375" y="4549777"/>
            <a:ext cx="1003300" cy="1023938"/>
          </a:xfrm>
          <a:custGeom>
            <a:avLst/>
            <a:gdLst/>
            <a:ahLst/>
            <a:cxnLst>
              <a:cxn ang="0">
                <a:pos x="635" y="0"/>
              </a:cxn>
              <a:cxn ang="0">
                <a:pos x="0" y="0"/>
              </a:cxn>
              <a:cxn ang="0">
                <a:pos x="0" y="681"/>
              </a:cxn>
              <a:cxn ang="0">
                <a:pos x="272" y="681"/>
              </a:cxn>
              <a:cxn ang="0">
                <a:pos x="680" y="454"/>
              </a:cxn>
              <a:cxn ang="0">
                <a:pos x="680" y="0"/>
              </a:cxn>
              <a:cxn ang="0">
                <a:pos x="635" y="0"/>
              </a:cxn>
            </a:cxnLst>
            <a:rect l="0" t="0" r="r" b="b"/>
            <a:pathLst>
              <a:path w="680" h="681">
                <a:moveTo>
                  <a:pt x="635" y="0"/>
                </a:moveTo>
                <a:lnTo>
                  <a:pt x="0" y="0"/>
                </a:lnTo>
                <a:lnTo>
                  <a:pt x="0" y="681"/>
                </a:lnTo>
                <a:lnTo>
                  <a:pt x="272" y="681"/>
                </a:lnTo>
                <a:lnTo>
                  <a:pt x="680" y="454"/>
                </a:lnTo>
                <a:lnTo>
                  <a:pt x="680" y="0"/>
                </a:lnTo>
                <a:lnTo>
                  <a:pt x="635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108" name="Freeform 36"/>
          <p:cNvSpPr>
            <a:spLocks/>
          </p:cNvSpPr>
          <p:nvPr/>
        </p:nvSpPr>
        <p:spPr bwMode="gray">
          <a:xfrm>
            <a:off x="7524751" y="2"/>
            <a:ext cx="1620839" cy="1230313"/>
          </a:xfrm>
          <a:custGeom>
            <a:avLst/>
            <a:gdLst/>
            <a:ahLst/>
            <a:cxnLst>
              <a:cxn ang="0">
                <a:pos x="34" y="0"/>
              </a:cxn>
              <a:cxn ang="0">
                <a:pos x="0" y="255"/>
              </a:cxn>
              <a:cxn ang="0">
                <a:pos x="1007" y="775"/>
              </a:cxn>
              <a:cxn ang="0">
                <a:pos x="1009" y="0"/>
              </a:cxn>
              <a:cxn ang="0">
                <a:pos x="34" y="0"/>
              </a:cxn>
            </a:cxnLst>
            <a:rect l="0" t="0" r="r" b="b"/>
            <a:pathLst>
              <a:path w="1009" h="775">
                <a:moveTo>
                  <a:pt x="34" y="0"/>
                </a:moveTo>
                <a:cubicBezTo>
                  <a:pt x="34" y="115"/>
                  <a:pt x="0" y="255"/>
                  <a:pt x="0" y="255"/>
                </a:cubicBezTo>
                <a:cubicBezTo>
                  <a:pt x="489" y="376"/>
                  <a:pt x="1007" y="775"/>
                  <a:pt x="1007" y="775"/>
                </a:cubicBezTo>
                <a:lnTo>
                  <a:pt x="1009" y="0"/>
                </a:lnTo>
                <a:cubicBezTo>
                  <a:pt x="1009" y="0"/>
                  <a:pt x="521" y="0"/>
                  <a:pt x="34" y="0"/>
                </a:cubicBezTo>
                <a:close/>
              </a:path>
            </a:pathLst>
          </a:custGeom>
          <a:solidFill>
            <a:srgbClr val="E8E8E8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pic>
        <p:nvPicPr>
          <p:cNvPr id="3109" name="Picture 37" descr="water"/>
          <p:cNvPicPr>
            <a:picLocks noChangeAspect="1" noChangeArrowheads="1"/>
          </p:cNvPicPr>
          <p:nvPr/>
        </p:nvPicPr>
        <p:blipFill>
          <a:blip r:embed="rId6"/>
          <a:srcRect l="22409" t="16374" b="27486"/>
          <a:stretch>
            <a:fillRect/>
          </a:stretch>
        </p:blipFill>
        <p:spPr bwMode="gray">
          <a:xfrm rot="393398">
            <a:off x="2268541" y="584200"/>
            <a:ext cx="2663825" cy="2197100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1884365"/>
            <a:ext cx="8229600" cy="1470025"/>
          </a:xfrm>
          <a:effectLst/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5084763"/>
            <a:ext cx="6400800" cy="457200"/>
          </a:xfrm>
        </p:spPr>
        <p:txBody>
          <a:bodyPr/>
          <a:lstStyle>
            <a:lvl1pPr marL="0" indent="0">
              <a:buFontTx/>
              <a:buNone/>
              <a:defRPr sz="1600">
                <a:latin typeface="Times New Roman" pitchFamily="18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D3D0193A-2F54-4A6E-BD7B-4DBC590980DE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3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60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400"/>
                            </p:stCondLst>
                            <p:childTnLst>
                              <p:par>
                                <p:cTn id="3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2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" grpId="0" animBg="1"/>
      <p:bldP spid="3080" grpId="0" animBg="1"/>
      <p:bldP spid="3081" grpId="0" animBg="1"/>
      <p:bldP spid="3082" grpId="0" animBg="1"/>
      <p:bldP spid="3083" grpId="0" animBg="1"/>
      <p:bldP spid="3083" grpId="1" animBg="1"/>
      <p:bldP spid="3084" grpId="0" animBg="1"/>
      <p:bldP spid="3084" grpId="1" animBg="1"/>
      <p:bldP spid="3084" grpId="2" animBg="1"/>
      <p:bldP spid="3085" grpId="0" animBg="1"/>
      <p:bldP spid="3085" grpId="1" animBg="1"/>
      <p:bldP spid="3086" grpId="0" animBg="1"/>
      <p:bldP spid="3086" grpId="1" animBg="1"/>
      <p:bldP spid="3086" grpId="2" animBg="1"/>
      <p:bldP spid="310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465C32-8737-46D5-B22D-4FB1BA970165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25439"/>
            <a:ext cx="2057400" cy="58007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25439"/>
            <a:ext cx="6019800" cy="58007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BF7BA4-EA40-4A27-9175-9B030450617B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40"/>
            <a:ext cx="8229600" cy="927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2"/>
            <a:ext cx="8229600" cy="4525963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D527BF9-C93B-4374-9605-76827F95C258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D73CB8-6A8E-44AE-A84F-3B7D9DCDD5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D44B43-EA09-412E-95D5-DD30F3E053A1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A060A9-2373-4FF5-9767-133B8B1067FA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E72491-87AE-48A6-9186-344027940611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088538-DCD6-4079-A3DC-0C6BE5512A23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20A450-7324-4D76-834A-0680A6393C72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6D3F2C-2B56-4C38-9FFA-E9B09E2A70A0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AB8925-7BF3-4A07-AF0E-1EE708CC9180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5868C5-88DA-43DF-BF83-DA1FD7329780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 7"/>
          <p:cNvSpPr>
            <a:spLocks/>
          </p:cNvSpPr>
          <p:nvPr/>
        </p:nvSpPr>
        <p:spPr bwMode="gray">
          <a:xfrm>
            <a:off x="-9525" y="-9525"/>
            <a:ext cx="9156700" cy="6865938"/>
          </a:xfrm>
          <a:custGeom>
            <a:avLst/>
            <a:gdLst/>
            <a:ahLst/>
            <a:cxnLst>
              <a:cxn ang="0">
                <a:pos x="5766" y="605"/>
              </a:cxn>
              <a:cxn ang="0">
                <a:pos x="5768" y="4325"/>
              </a:cxn>
              <a:cxn ang="0">
                <a:pos x="1331" y="4325"/>
              </a:cxn>
              <a:cxn ang="0">
                <a:pos x="4" y="3111"/>
              </a:cxn>
              <a:cxn ang="0">
                <a:pos x="0" y="0"/>
              </a:cxn>
              <a:cxn ang="0">
                <a:pos x="2428" y="7"/>
              </a:cxn>
              <a:cxn ang="0">
                <a:pos x="5766" y="605"/>
              </a:cxn>
            </a:cxnLst>
            <a:rect l="0" t="0" r="r" b="b"/>
            <a:pathLst>
              <a:path w="5768" h="4325">
                <a:moveTo>
                  <a:pt x="5766" y="605"/>
                </a:moveTo>
                <a:cubicBezTo>
                  <a:pt x="5767" y="2464"/>
                  <a:pt x="5768" y="4325"/>
                  <a:pt x="5768" y="4325"/>
                </a:cubicBezTo>
                <a:cubicBezTo>
                  <a:pt x="5768" y="4325"/>
                  <a:pt x="3549" y="4325"/>
                  <a:pt x="1331" y="4325"/>
                </a:cubicBezTo>
                <a:cubicBezTo>
                  <a:pt x="499" y="3811"/>
                  <a:pt x="0" y="3109"/>
                  <a:pt x="4" y="3111"/>
                </a:cubicBezTo>
                <a:lnTo>
                  <a:pt x="0" y="0"/>
                </a:lnTo>
                <a:lnTo>
                  <a:pt x="2428" y="7"/>
                </a:lnTo>
                <a:cubicBezTo>
                  <a:pt x="2428" y="12"/>
                  <a:pt x="3096" y="401"/>
                  <a:pt x="5766" y="605"/>
                </a:cubicBezTo>
                <a:close/>
              </a:path>
            </a:pathLst>
          </a:custGeom>
          <a:gradFill rotWithShape="1">
            <a:gsLst>
              <a:gs pos="0">
                <a:srgbClr val="FDF58D">
                  <a:gamma/>
                  <a:tint val="3137"/>
                  <a:invGamma/>
                </a:srgbClr>
              </a:gs>
              <a:gs pos="100000">
                <a:srgbClr val="FDF58D">
                  <a:alpha val="70000"/>
                </a:srgb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pic>
        <p:nvPicPr>
          <p:cNvPr id="1032" name="Picture 8" descr="5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gray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33" name="Freeform 9"/>
          <p:cNvSpPr>
            <a:spLocks/>
          </p:cNvSpPr>
          <p:nvPr/>
        </p:nvSpPr>
        <p:spPr bwMode="gray">
          <a:xfrm>
            <a:off x="6352" y="5113338"/>
            <a:ext cx="1852613" cy="17462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100"/>
              </a:cxn>
              <a:cxn ang="0">
                <a:pos x="1089" y="1100"/>
              </a:cxn>
              <a:cxn ang="0">
                <a:pos x="0" y="0"/>
              </a:cxn>
            </a:cxnLst>
            <a:rect l="0" t="0" r="r" b="b"/>
            <a:pathLst>
              <a:path w="1089" h="1100">
                <a:moveTo>
                  <a:pt x="0" y="0"/>
                </a:moveTo>
                <a:cubicBezTo>
                  <a:pt x="0" y="550"/>
                  <a:pt x="0" y="1100"/>
                  <a:pt x="0" y="1100"/>
                </a:cubicBezTo>
                <a:lnTo>
                  <a:pt x="1089" y="1100"/>
                </a:lnTo>
                <a:cubicBezTo>
                  <a:pt x="1089" y="1100"/>
                  <a:pt x="596" y="865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" y="2"/>
            <a:ext cx="9156700" cy="6875463"/>
            <a:chOff x="0" y="0"/>
            <a:chExt cx="5768" cy="4331"/>
          </a:xfrm>
        </p:grpSpPr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332" y="0"/>
              <a:ext cx="5080" cy="4331"/>
              <a:chOff x="332" y="0"/>
              <a:chExt cx="5080" cy="4331"/>
            </a:xfrm>
          </p:grpSpPr>
          <p:sp>
            <p:nvSpPr>
              <p:cNvPr id="1037" name="Line 13"/>
              <p:cNvSpPr>
                <a:spLocks noChangeShapeType="1"/>
              </p:cNvSpPr>
              <p:nvPr/>
            </p:nvSpPr>
            <p:spPr bwMode="gray">
              <a:xfrm>
                <a:off x="332" y="0"/>
                <a:ext cx="0" cy="3510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38" name="Line 14"/>
              <p:cNvSpPr>
                <a:spLocks noChangeShapeType="1"/>
              </p:cNvSpPr>
              <p:nvPr/>
            </p:nvSpPr>
            <p:spPr bwMode="gray">
              <a:xfrm>
                <a:off x="1057" y="0"/>
                <a:ext cx="0" cy="414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39" name="Line 15"/>
              <p:cNvSpPr>
                <a:spLocks noChangeShapeType="1"/>
              </p:cNvSpPr>
              <p:nvPr/>
            </p:nvSpPr>
            <p:spPr bwMode="gray">
              <a:xfrm>
                <a:off x="1783" y="0"/>
                <a:ext cx="0" cy="432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0" name="Line 16"/>
              <p:cNvSpPr>
                <a:spLocks noChangeShapeType="1"/>
              </p:cNvSpPr>
              <p:nvPr/>
            </p:nvSpPr>
            <p:spPr bwMode="gray">
              <a:xfrm>
                <a:off x="2509" y="0"/>
                <a:ext cx="0" cy="4331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1" name="Line 17"/>
              <p:cNvSpPr>
                <a:spLocks noChangeShapeType="1"/>
              </p:cNvSpPr>
              <p:nvPr/>
            </p:nvSpPr>
            <p:spPr bwMode="gray">
              <a:xfrm>
                <a:off x="3234" y="245"/>
                <a:ext cx="0" cy="408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2" name="Line 18"/>
              <p:cNvSpPr>
                <a:spLocks noChangeShapeType="1"/>
              </p:cNvSpPr>
              <p:nvPr/>
            </p:nvSpPr>
            <p:spPr bwMode="gray">
              <a:xfrm>
                <a:off x="3960" y="390"/>
                <a:ext cx="0" cy="3941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3" name="Line 19"/>
              <p:cNvSpPr>
                <a:spLocks noChangeShapeType="1"/>
              </p:cNvSpPr>
              <p:nvPr/>
            </p:nvSpPr>
            <p:spPr bwMode="gray">
              <a:xfrm>
                <a:off x="4686" y="487"/>
                <a:ext cx="0" cy="3844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4" name="Line 20"/>
              <p:cNvSpPr>
                <a:spLocks noChangeShapeType="1"/>
              </p:cNvSpPr>
              <p:nvPr/>
            </p:nvSpPr>
            <p:spPr bwMode="gray">
              <a:xfrm>
                <a:off x="5412" y="567"/>
                <a:ext cx="0" cy="3764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4" name="Group 21"/>
            <p:cNvGrpSpPr>
              <a:grpSpLocks/>
            </p:cNvGrpSpPr>
            <p:nvPr/>
          </p:nvGrpSpPr>
          <p:grpSpPr bwMode="auto">
            <a:xfrm>
              <a:off x="0" y="264"/>
              <a:ext cx="5768" cy="3538"/>
              <a:chOff x="0" y="264"/>
              <a:chExt cx="5768" cy="3538"/>
            </a:xfrm>
          </p:grpSpPr>
          <p:sp>
            <p:nvSpPr>
              <p:cNvPr id="1046" name="Line 22"/>
              <p:cNvSpPr>
                <a:spLocks noChangeShapeType="1"/>
              </p:cNvSpPr>
              <p:nvPr/>
            </p:nvSpPr>
            <p:spPr bwMode="gray">
              <a:xfrm rot="5400000">
                <a:off x="1635" y="-1371"/>
                <a:ext cx="0" cy="3270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7" name="Line 23"/>
              <p:cNvSpPr>
                <a:spLocks noChangeShapeType="1"/>
              </p:cNvSpPr>
              <p:nvPr/>
            </p:nvSpPr>
            <p:spPr bwMode="gray">
              <a:xfrm rot="5400000">
                <a:off x="2884" y="-1913"/>
                <a:ext cx="0" cy="5768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8" name="Line 24"/>
              <p:cNvSpPr>
                <a:spLocks noChangeShapeType="1"/>
              </p:cNvSpPr>
              <p:nvPr/>
            </p:nvSpPr>
            <p:spPr bwMode="gray">
              <a:xfrm rot="5400000">
                <a:off x="2884" y="-1205"/>
                <a:ext cx="0" cy="5768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9" name="Line 25"/>
              <p:cNvSpPr>
                <a:spLocks noChangeShapeType="1"/>
              </p:cNvSpPr>
              <p:nvPr/>
            </p:nvSpPr>
            <p:spPr bwMode="gray">
              <a:xfrm rot="5400000">
                <a:off x="2885" y="-497"/>
                <a:ext cx="0" cy="576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50" name="Line 26"/>
              <p:cNvSpPr>
                <a:spLocks noChangeShapeType="1"/>
              </p:cNvSpPr>
              <p:nvPr/>
            </p:nvSpPr>
            <p:spPr bwMode="gray">
              <a:xfrm rot="5400000">
                <a:off x="2885" y="211"/>
                <a:ext cx="0" cy="576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51" name="Line 27"/>
              <p:cNvSpPr>
                <a:spLocks noChangeShapeType="1"/>
              </p:cNvSpPr>
              <p:nvPr/>
            </p:nvSpPr>
            <p:spPr bwMode="gray">
              <a:xfrm rot="5400000">
                <a:off x="3192" y="1251"/>
                <a:ext cx="0" cy="510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</p:grpSp>
      </p:grp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4005263" y="2692401"/>
            <a:ext cx="1128712" cy="1079500"/>
          </a:xfrm>
          <a:prstGeom prst="rect">
            <a:avLst/>
          </a:prstGeom>
          <a:solidFill>
            <a:srgbClr val="FFFFFF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gray">
          <a:xfrm>
            <a:off x="7459666" y="4937127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549278" y="3808413"/>
            <a:ext cx="1128713" cy="1079500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gray">
          <a:xfrm>
            <a:off x="6307139" y="6064252"/>
            <a:ext cx="1128712" cy="796925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2846388" y="2"/>
            <a:ext cx="1128712" cy="404813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gray">
          <a:xfrm>
            <a:off x="2852741" y="4938714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gray">
          <a:xfrm>
            <a:off x="6300791" y="1566864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pic>
        <p:nvPicPr>
          <p:cNvPr id="1059" name="Picture 35" descr="3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gray">
          <a:xfrm>
            <a:off x="-180975" y="5638800"/>
            <a:ext cx="2016125" cy="12192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F0E12658-DEDB-4A76-B89C-0130D221509C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d-ID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60" name="Freeform 36" descr="11"/>
          <p:cNvSpPr>
            <a:spLocks/>
          </p:cNvSpPr>
          <p:nvPr/>
        </p:nvSpPr>
        <p:spPr bwMode="gray">
          <a:xfrm>
            <a:off x="4041775" y="2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blipFill dpi="0" rotWithShape="1">
            <a:blip r:embed="rId17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325440"/>
            <a:ext cx="82296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34" name="Freeform 10"/>
          <p:cNvSpPr>
            <a:spLocks/>
          </p:cNvSpPr>
          <p:nvPr/>
        </p:nvSpPr>
        <p:spPr bwMode="gray">
          <a:xfrm>
            <a:off x="4041775" y="1590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blipFill dpi="0" rotWithShape="1">
            <a:blip r:embed="rId18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34" grpId="0" animBg="1"/>
    </p:bldLst>
  </p:timing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7158" y="857232"/>
            <a:ext cx="4391028" cy="1470025"/>
          </a:xfrm>
        </p:spPr>
        <p:txBody>
          <a:bodyPr/>
          <a:lstStyle/>
          <a:p>
            <a:pPr eaLnBrk="1" hangingPunct="1"/>
            <a:r>
              <a:rPr lang="id-ID" dirty="0" smtClean="0">
                <a:latin typeface="Comic Sans MS" pitchFamily="66" charset="0"/>
              </a:rPr>
              <a:t>ZAT </a:t>
            </a:r>
            <a:r>
              <a:rPr lang="en-US" dirty="0" smtClean="0">
                <a:latin typeface="Comic Sans MS" pitchFamily="66" charset="0"/>
              </a:rPr>
              <a:t>GIZI MIKRO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28596" y="4286256"/>
            <a:ext cx="2843202" cy="1058881"/>
          </a:xfrm>
        </p:spPr>
        <p:txBody>
          <a:bodyPr/>
          <a:lstStyle/>
          <a:p>
            <a:pPr eaLnBrk="1" hangingPunct="1"/>
            <a:r>
              <a:rPr lang="en-US" sz="2000" b="1" dirty="0" smtClean="0">
                <a:latin typeface="Comic Sans MS" pitchFamily="66" charset="0"/>
              </a:rPr>
              <a:t>Dept. </a:t>
            </a:r>
            <a:r>
              <a:rPr lang="en-US" sz="2000" b="1" dirty="0" err="1" smtClean="0">
                <a:latin typeface="Comic Sans MS" pitchFamily="66" charset="0"/>
              </a:rPr>
              <a:t>Gizi</a:t>
            </a:r>
            <a:r>
              <a:rPr lang="en-US" sz="2000" b="1" dirty="0" smtClean="0">
                <a:latin typeface="Comic Sans MS" pitchFamily="66" charset="0"/>
              </a:rPr>
              <a:t> </a:t>
            </a:r>
            <a:r>
              <a:rPr lang="en-US" sz="2000" b="1" dirty="0" err="1" smtClean="0">
                <a:latin typeface="Comic Sans MS" pitchFamily="66" charset="0"/>
              </a:rPr>
              <a:t>Kesmas</a:t>
            </a:r>
            <a:endParaRPr lang="en-US" sz="2000" b="1" dirty="0" smtClean="0">
              <a:latin typeface="Comic Sans MS" pitchFamily="66" charset="0"/>
            </a:endParaRPr>
          </a:p>
          <a:p>
            <a:pPr eaLnBrk="1" hangingPunct="1"/>
            <a:r>
              <a:rPr lang="en-US" sz="2000" b="1" dirty="0" smtClean="0">
                <a:latin typeface="Comic Sans MS" pitchFamily="66" charset="0"/>
              </a:rPr>
              <a:t>FKM – UI</a:t>
            </a:r>
          </a:p>
          <a:p>
            <a:pPr eaLnBrk="1" hangingPunct="1"/>
            <a:r>
              <a:rPr lang="en-US" sz="2000" b="1" dirty="0" smtClean="0">
                <a:latin typeface="Comic Sans MS" pitchFamily="66" charset="0"/>
              </a:rPr>
              <a:t>2014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Vitamin A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400" dirty="0" err="1" smtClean="0">
                <a:latin typeface="Comic Sans MS" pitchFamily="66" charset="0"/>
              </a:rPr>
              <a:t>Fungsi</a:t>
            </a:r>
            <a:endParaRPr lang="en-US" sz="2400" dirty="0" smtClean="0">
              <a:latin typeface="Comic Sans MS" pitchFamily="66" charset="0"/>
            </a:endParaRPr>
          </a:p>
          <a:p>
            <a:pPr lvl="1" eaLnBrk="1" hangingPunct="1"/>
            <a:r>
              <a:rPr lang="en-US" sz="2000" dirty="0" err="1" smtClean="0">
                <a:latin typeface="Comic Sans MS" pitchFamily="66" charset="0"/>
              </a:rPr>
              <a:t>Penglihatan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/>
            <a:r>
              <a:rPr lang="en-US" sz="2000" dirty="0" err="1" smtClean="0">
                <a:latin typeface="Comic Sans MS" pitchFamily="66" charset="0"/>
              </a:rPr>
              <a:t>Pertumbuhan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/>
            <a:r>
              <a:rPr lang="en-US" sz="2000" dirty="0" err="1" smtClean="0">
                <a:latin typeface="Comic Sans MS" pitchFamily="66" charset="0"/>
              </a:rPr>
              <a:t>Reproduksi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/>
            <a:r>
              <a:rPr lang="en-US" sz="2000" dirty="0" err="1" smtClean="0">
                <a:latin typeface="Comic Sans MS" pitchFamily="66" charset="0"/>
              </a:rPr>
              <a:t>Peningkatan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imun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cegah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infeksi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/>
            <a:r>
              <a:rPr lang="en-US" sz="2000" dirty="0" err="1" smtClean="0">
                <a:latin typeface="Comic Sans MS" pitchFamily="66" charset="0"/>
              </a:rPr>
              <a:t>Antioksidan</a:t>
            </a:r>
            <a:endParaRPr lang="id-ID" sz="2000" dirty="0" smtClean="0">
              <a:latin typeface="Comic Sans MS" pitchFamily="66" charset="0"/>
            </a:endParaRPr>
          </a:p>
          <a:p>
            <a:pPr lvl="1" eaLnBrk="1" hangingPunct="1"/>
            <a:endParaRPr lang="id-ID" sz="20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d-ID" sz="2400" dirty="0" smtClean="0">
                <a:latin typeface="Comic Sans MS" pitchFamily="66" charset="0"/>
              </a:rPr>
              <a:t>Penyebab </a:t>
            </a:r>
            <a:r>
              <a:rPr lang="en-US" sz="2400" dirty="0" err="1" smtClean="0">
                <a:latin typeface="Comic Sans MS" pitchFamily="66" charset="0"/>
              </a:rPr>
              <a:t>Defisiensi</a:t>
            </a:r>
            <a:endParaRPr lang="en-US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Rendah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konsumsi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vit</a:t>
            </a:r>
            <a:r>
              <a:rPr lang="en-US" sz="2000" dirty="0" smtClean="0">
                <a:latin typeface="Comic Sans MS" pitchFamily="66" charset="0"/>
              </a:rPr>
              <a:t> A, </a:t>
            </a:r>
            <a:r>
              <a:rPr lang="en-US" sz="2000" dirty="0" err="1" smtClean="0">
                <a:latin typeface="Comic Sans MS" pitchFamily="66" charset="0"/>
              </a:rPr>
              <a:t>lemak</a:t>
            </a:r>
            <a:r>
              <a:rPr lang="en-US" sz="2000" dirty="0" smtClean="0">
                <a:latin typeface="Comic Sans MS" pitchFamily="66" charset="0"/>
              </a:rPr>
              <a:t>, protein, Zn </a:t>
            </a:r>
            <a:endParaRPr lang="id-ID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endParaRPr lang="id-ID" sz="20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d-ID" sz="2400" dirty="0" smtClean="0">
                <a:latin typeface="Comic Sans MS" pitchFamily="66" charset="0"/>
              </a:rPr>
              <a:t>Penyebab Keracunan</a:t>
            </a:r>
          </a:p>
          <a:p>
            <a:pPr lvl="1" eaLnBrk="1" hangingPunct="1">
              <a:lnSpc>
                <a:spcPct val="90000"/>
              </a:lnSpc>
            </a:pPr>
            <a:r>
              <a:rPr lang="id-ID" sz="2000" dirty="0" smtClean="0">
                <a:latin typeface="Comic Sans MS" pitchFamily="66" charset="0"/>
              </a:rPr>
              <a:t>Konsumsi </a:t>
            </a:r>
            <a:r>
              <a:rPr lang="en-US" sz="2000" dirty="0" smtClean="0">
                <a:latin typeface="Comic Sans MS" pitchFamily="66" charset="0"/>
              </a:rPr>
              <a:t>100 x AKG </a:t>
            </a:r>
            <a:r>
              <a:rPr lang="en-US" sz="2000" dirty="0" err="1" smtClean="0">
                <a:latin typeface="Comic Sans MS" pitchFamily="66" charset="0"/>
              </a:rPr>
              <a:t>setiap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hari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dalam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waktu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yg</a:t>
            </a:r>
            <a:r>
              <a:rPr lang="en-US" sz="2000" dirty="0" smtClean="0">
                <a:latin typeface="Comic Sans MS" pitchFamily="66" charset="0"/>
              </a:rPr>
              <a:t> lama</a:t>
            </a:r>
            <a:r>
              <a:rPr lang="id-ID" sz="2000" dirty="0" smtClean="0">
                <a:latin typeface="Comic Sans MS" pitchFamily="66" charset="0"/>
              </a:rPr>
              <a:t> (biasanya dalam bentuk suplementasi)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/>
            <a:endParaRPr lang="en-US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2800" dirty="0" smtClean="0">
                <a:latin typeface="Comic Sans MS" pitchFamily="66" charset="0"/>
              </a:rPr>
              <a:t>Efek defisiensi &amp; keracunan Vitamin A</a:t>
            </a:r>
            <a:endParaRPr lang="id-ID" sz="28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295400"/>
            <a:ext cx="8876962" cy="434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457200" y="5879068"/>
            <a:ext cx="6477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eaLnBrk="1" hangingPunct="1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Bumil</a:t>
            </a:r>
            <a:r>
              <a:rPr lang="en-US" sz="2000" dirty="0" smtClean="0">
                <a:latin typeface="Comic Sans MS" pitchFamily="66" charset="0"/>
              </a:rPr>
              <a:t> trimester I </a:t>
            </a:r>
            <a:r>
              <a:rPr lang="en-US" sz="2000" dirty="0" err="1" smtClean="0">
                <a:latin typeface="Comic Sans MS" pitchFamily="66" charset="0"/>
              </a:rPr>
              <a:t>dilarang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konsumsi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dosis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tinggi</a:t>
            </a:r>
            <a:endParaRPr lang="en-US" sz="20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838200"/>
            <a:ext cx="8480771" cy="5624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4000" dirty="0" smtClean="0">
                <a:latin typeface="Comic Sans MS" pitchFamily="66" charset="0"/>
              </a:rPr>
              <a:t>2. </a:t>
            </a:r>
            <a:r>
              <a:rPr lang="en-US" sz="4000" dirty="0" smtClean="0">
                <a:latin typeface="Comic Sans MS" pitchFamily="66" charset="0"/>
              </a:rPr>
              <a:t>Vitamin D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Dapat disintesa dr tubuh dgn bantuan SM</a:t>
            </a:r>
          </a:p>
          <a:p>
            <a:pPr eaLnBrk="1" hangingPunct="1"/>
            <a:r>
              <a:rPr lang="en-US" smtClean="0">
                <a:latin typeface="Comic Sans MS" pitchFamily="66" charset="0"/>
              </a:rPr>
              <a:t>Disimpan di hati, otak, tulang dan kulit</a:t>
            </a:r>
          </a:p>
          <a:p>
            <a:pPr eaLnBrk="1" hangingPunct="1">
              <a:buFontTx/>
              <a:buNone/>
            </a:pPr>
            <a:endParaRPr lang="en-US" smtClean="0">
              <a:latin typeface="Comic Sans MS" pitchFamily="66" charset="0"/>
            </a:endParaRPr>
          </a:p>
          <a:p>
            <a:pPr eaLnBrk="1" hangingPunct="1"/>
            <a:r>
              <a:rPr lang="en-US" smtClean="0">
                <a:latin typeface="Comic Sans MS" pitchFamily="66" charset="0"/>
                <a:sym typeface="Wingdings" pitchFamily="2" charset="2"/>
              </a:rPr>
              <a:t>Produksi Vit D oleh ginjal dipengaruhi oleh Ca dan P dlm serum serta PTH (paratiroid hormon)</a:t>
            </a:r>
            <a:endParaRPr lang="en-US" smtClean="0"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endParaRPr lang="en-US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en-US" sz="4000" smtClean="0">
                <a:latin typeface="Comic Sans MS" pitchFamily="66" charset="0"/>
              </a:rPr>
              <a:t>Vitamin D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Fungsi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Mengatur kadar Ca dan P dalam darah 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Pembentukan dan pemeliharaan tulang bersama Vit A dan C</a:t>
            </a:r>
          </a:p>
          <a:p>
            <a:pPr eaLnBrk="1" hangingPunct="1"/>
            <a:r>
              <a:rPr lang="en-US" smtClean="0">
                <a:latin typeface="Comic Sans MS" pitchFamily="66" charset="0"/>
              </a:rPr>
              <a:t>Kebutuhan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Bayi dengan baju, perlu sinar matahari 2 jam/mgg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Laki-laki dan wanita dewasa butuh 5 mgr/hr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 eaLnBrk="1" hangingPunct="1"/>
            <a:r>
              <a:rPr lang="en-US" sz="4000" smtClean="0">
                <a:latin typeface="Comic Sans MS" pitchFamily="66" charset="0"/>
              </a:rPr>
              <a:t>Vitamin D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Defisiensi</a:t>
            </a:r>
            <a:endParaRPr lang="en-US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Riketsia</a:t>
            </a:r>
            <a:r>
              <a:rPr lang="en-US" sz="2000" dirty="0" smtClean="0">
                <a:latin typeface="Comic Sans MS" pitchFamily="66" charset="0"/>
              </a:rPr>
              <a:t> (kaki </a:t>
            </a:r>
            <a:r>
              <a:rPr lang="en-US" sz="2000" dirty="0" err="1" smtClean="0">
                <a:latin typeface="Comic Sans MS" pitchFamily="66" charset="0"/>
              </a:rPr>
              <a:t>bengkok</a:t>
            </a:r>
            <a:r>
              <a:rPr lang="en-US" sz="2000" dirty="0" smtClean="0">
                <a:latin typeface="Comic Sans MS" pitchFamily="66" charset="0"/>
              </a:rPr>
              <a:t>), </a:t>
            </a:r>
            <a:r>
              <a:rPr lang="en-US" sz="2000" dirty="0" err="1" smtClean="0">
                <a:latin typeface="Comic Sans MS" pitchFamily="66" charset="0"/>
              </a:rPr>
              <a:t>pada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anak-anak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Osteomalacia</a:t>
            </a:r>
            <a:r>
              <a:rPr lang="en-US" sz="2000" dirty="0" smtClean="0">
                <a:latin typeface="Comic Sans MS" pitchFamily="66" charset="0"/>
              </a:rPr>
              <a:t> (</a:t>
            </a:r>
            <a:r>
              <a:rPr lang="en-US" sz="2000" dirty="0" err="1" smtClean="0">
                <a:latin typeface="Comic Sans MS" pitchFamily="66" charset="0"/>
              </a:rPr>
              <a:t>orang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dewasa</a:t>
            </a:r>
            <a:r>
              <a:rPr lang="en-US" sz="2000" dirty="0" smtClean="0">
                <a:latin typeface="Comic Sans MS" pitchFamily="66" charset="0"/>
              </a:rPr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latin typeface="Comic Sans MS" pitchFamily="66" charset="0"/>
              </a:rPr>
              <a:t>Osteoporosis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Hipokalsemia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sz="2000" dirty="0" err="1" smtClean="0">
                <a:latin typeface="Comic Sans MS" pitchFamily="66" charset="0"/>
                <a:sym typeface="Wingdings" pitchFamily="2" charset="2"/>
              </a:rPr>
              <a:t>terapi</a:t>
            </a: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 : </a:t>
            </a:r>
            <a:r>
              <a:rPr lang="en-US" sz="2000" dirty="0" err="1" smtClean="0">
                <a:latin typeface="Comic Sans MS" pitchFamily="66" charset="0"/>
                <a:sym typeface="Wingdings" pitchFamily="2" charset="2"/>
              </a:rPr>
              <a:t>minyak</a:t>
            </a: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000" dirty="0" err="1" smtClean="0">
                <a:latin typeface="Comic Sans MS" pitchFamily="66" charset="0"/>
                <a:sym typeface="Wingdings" pitchFamily="2" charset="2"/>
              </a:rPr>
              <a:t>ikan</a:t>
            </a: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 + </a:t>
            </a:r>
            <a:r>
              <a:rPr lang="en-US" sz="2000" dirty="0" err="1" smtClean="0">
                <a:latin typeface="Comic Sans MS" pitchFamily="66" charset="0"/>
                <a:sym typeface="Wingdings" pitchFamily="2" charset="2"/>
              </a:rPr>
              <a:t>sinar</a:t>
            </a: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000" dirty="0" err="1" smtClean="0">
                <a:latin typeface="Comic Sans MS" pitchFamily="66" charset="0"/>
                <a:sym typeface="Wingdings" pitchFamily="2" charset="2"/>
              </a:rPr>
              <a:t>mthr</a:t>
            </a:r>
            <a:endParaRPr lang="en-US" sz="2000" dirty="0" smtClean="0">
              <a:latin typeface="Comic Sans MS" pitchFamily="66" charset="0"/>
              <a:sym typeface="Wingdings" pitchFamily="2" charset="2"/>
            </a:endParaRP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20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Kelebihan</a:t>
            </a:r>
            <a:endParaRPr lang="en-US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latin typeface="Comic Sans MS" pitchFamily="66" charset="0"/>
              </a:rPr>
              <a:t>4-5 x AKG (&gt;1000 IU) </a:t>
            </a:r>
            <a:endParaRPr lang="en-US" sz="2000" dirty="0" smtClean="0">
              <a:latin typeface="Comic Sans MS" pitchFamily="66" charset="0"/>
              <a:sym typeface="Wingdings" pitchFamily="2" charset="2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Sering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terpapar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matahari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tidak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keracunan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Gejala</a:t>
            </a:r>
            <a:r>
              <a:rPr lang="en-US" sz="2000" dirty="0" smtClean="0">
                <a:latin typeface="Comic Sans MS" pitchFamily="66" charset="0"/>
              </a:rPr>
              <a:t> : </a:t>
            </a:r>
            <a:r>
              <a:rPr lang="id-ID" sz="2000" dirty="0" smtClean="0">
                <a:latin typeface="Comic Sans MS" pitchFamily="66" charset="0"/>
              </a:rPr>
              <a:t>e</a:t>
            </a:r>
            <a:r>
              <a:rPr lang="en-US" sz="2000" dirty="0" err="1" smtClean="0">
                <a:latin typeface="Comic Sans MS" pitchFamily="66" charset="0"/>
              </a:rPr>
              <a:t>neg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muntah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anoreksia</a:t>
            </a:r>
            <a:r>
              <a:rPr lang="en-US" sz="2000" dirty="0" smtClean="0">
                <a:latin typeface="Comic Sans MS" pitchFamily="66" charset="0"/>
              </a:rPr>
              <a:t>, BB </a:t>
            </a:r>
            <a:r>
              <a:rPr lang="en-US" sz="2000" dirty="0" err="1" smtClean="0">
                <a:latin typeface="Comic Sans MS" pitchFamily="66" charset="0"/>
              </a:rPr>
              <a:t>turun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gagal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tumbuh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diare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Hiperkalsemia</a:t>
            </a:r>
            <a:r>
              <a:rPr lang="en-US" sz="2000" dirty="0" smtClean="0">
                <a:latin typeface="Comic Sans MS" pitchFamily="66" charset="0"/>
              </a:rPr>
              <a:t> (</a:t>
            </a:r>
            <a:r>
              <a:rPr lang="en-US" sz="2000" dirty="0" err="1" smtClean="0">
                <a:latin typeface="Comic Sans MS" pitchFamily="66" charset="0"/>
              </a:rPr>
              <a:t>penumpukan</a:t>
            </a:r>
            <a:r>
              <a:rPr lang="en-US" sz="2000" dirty="0" smtClean="0">
                <a:latin typeface="Comic Sans MS" pitchFamily="66" charset="0"/>
              </a:rPr>
              <a:t> Ca </a:t>
            </a:r>
            <a:r>
              <a:rPr lang="en-US" sz="2000" dirty="0" err="1" smtClean="0">
                <a:latin typeface="Comic Sans MS" pitchFamily="66" charset="0"/>
              </a:rPr>
              <a:t>di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ginjal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paru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jantung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darah</a:t>
            </a:r>
            <a:r>
              <a:rPr lang="en-US" sz="2000" dirty="0" smtClean="0">
                <a:latin typeface="Comic Sans MS" pitchFamily="66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endParaRPr lang="en-US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16</a:t>
            </a:fld>
            <a:endParaRPr lang="id-ID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500198"/>
            <a:ext cx="8666570" cy="414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4000" dirty="0" smtClean="0">
                <a:latin typeface="Comic Sans MS" pitchFamily="66" charset="0"/>
              </a:rPr>
              <a:t>3. </a:t>
            </a:r>
            <a:r>
              <a:rPr lang="en-US" sz="4000" dirty="0" smtClean="0">
                <a:latin typeface="Comic Sans MS" pitchFamily="66" charset="0"/>
              </a:rPr>
              <a:t>Vitamin 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Jenis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  <a:sym typeface="Symbol" pitchFamily="18" charset="2"/>
              </a:rPr>
              <a:t>Tocoferol : , , , 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  <a:sym typeface="Symbol" pitchFamily="18" charset="2"/>
              </a:rPr>
              <a:t> tokoferol : &gt;&gt; di alam, aktif secara biologik, standar pengukuran dlm makanan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  <a:sym typeface="Symbol" pitchFamily="18" charset="2"/>
              </a:rPr>
              <a:t>Antioksidan : memcegah kerusakan pada membran sel (mencegah kerusakan sel pembuluh darah dr radikal bebas </a:t>
            </a:r>
            <a:r>
              <a:rPr lang="en-US" sz="2400" smtClean="0">
                <a:latin typeface="Comic Sans MS" pitchFamily="66" charset="0"/>
                <a:sym typeface="Wingdings" pitchFamily="2" charset="2"/>
              </a:rPr>
              <a:t> cegah PJK)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  <a:sym typeface="Symbol" pitchFamily="18" charset="2"/>
              </a:rPr>
              <a:t>Komersial : anti tengik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Sumber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Minyak tumbuhan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latin typeface="Comic Sans MS" pitchFamily="66" charset="0"/>
              </a:rPr>
              <a:t>Kerja antioksidan</a:t>
            </a:r>
            <a:endParaRPr lang="id-ID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368" y="1600200"/>
            <a:ext cx="8976432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/>
          <a:lstStyle/>
          <a:p>
            <a:pPr eaLnBrk="1" hangingPunct="1"/>
            <a:r>
              <a:rPr lang="en-US" sz="4000" smtClean="0">
                <a:latin typeface="Comic Sans MS" pitchFamily="66" charset="0"/>
              </a:rPr>
              <a:t>Vitamin 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err="1" smtClean="0">
                <a:latin typeface="Comic Sans MS" pitchFamily="66" charset="0"/>
              </a:rPr>
              <a:t>Defisiensi</a:t>
            </a:r>
            <a:endParaRPr lang="en-US" dirty="0" smtClean="0">
              <a:latin typeface="Comic Sans MS" pitchFamily="66" charset="0"/>
            </a:endParaRPr>
          </a:p>
          <a:p>
            <a:pPr lvl="1" eaLnBrk="1" hangingPunct="1"/>
            <a:r>
              <a:rPr lang="en-US" sz="2400" dirty="0" err="1" smtClean="0">
                <a:latin typeface="Comic Sans MS" pitchFamily="66" charset="0"/>
              </a:rPr>
              <a:t>Jarang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terjadi</a:t>
            </a:r>
            <a:r>
              <a:rPr lang="en-US" sz="2400" dirty="0" smtClean="0">
                <a:latin typeface="Comic Sans MS" pitchFamily="66" charset="0"/>
              </a:rPr>
              <a:t> (</a:t>
            </a:r>
            <a:r>
              <a:rPr lang="en-US" sz="2400" dirty="0" err="1" smtClean="0">
                <a:latin typeface="Comic Sans MS" pitchFamily="66" charset="0"/>
              </a:rPr>
              <a:t>krn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Vit</a:t>
            </a:r>
            <a:r>
              <a:rPr lang="en-US" sz="2400" dirty="0" smtClean="0">
                <a:latin typeface="Comic Sans MS" pitchFamily="66" charset="0"/>
              </a:rPr>
              <a:t> E </a:t>
            </a:r>
            <a:r>
              <a:rPr lang="en-US" sz="2400" dirty="0" err="1" smtClean="0">
                <a:latin typeface="Comic Sans MS" pitchFamily="66" charset="0"/>
              </a:rPr>
              <a:t>banyak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terdapat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pada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makanan</a:t>
            </a:r>
            <a:r>
              <a:rPr lang="en-US" sz="2400" dirty="0" smtClean="0">
                <a:latin typeface="Comic Sans MS" pitchFamily="66" charset="0"/>
              </a:rPr>
              <a:t>)</a:t>
            </a:r>
          </a:p>
          <a:p>
            <a:pPr lvl="1" eaLnBrk="1" hangingPunct="1"/>
            <a:r>
              <a:rPr lang="en-US" sz="2400" dirty="0" err="1" smtClean="0">
                <a:latin typeface="Comic Sans MS" pitchFamily="66" charset="0"/>
              </a:rPr>
              <a:t>Pada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dewasa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karena</a:t>
            </a:r>
            <a:r>
              <a:rPr lang="en-US" sz="2400" dirty="0" smtClean="0">
                <a:latin typeface="Comic Sans MS" pitchFamily="66" charset="0"/>
              </a:rPr>
              <a:t> : </a:t>
            </a:r>
            <a:r>
              <a:rPr lang="en-US" sz="2400" dirty="0" err="1" smtClean="0">
                <a:latin typeface="Comic Sans MS" pitchFamily="66" charset="0"/>
              </a:rPr>
              <a:t>gangguan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absorbsi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lemak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hati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pankreas</a:t>
            </a:r>
            <a:endParaRPr lang="en-US" sz="2400" dirty="0" smtClean="0">
              <a:latin typeface="Comic Sans MS" pitchFamily="66" charset="0"/>
            </a:endParaRPr>
          </a:p>
          <a:p>
            <a:pPr lvl="1" eaLnBrk="1" hangingPunct="1"/>
            <a:r>
              <a:rPr lang="en-US" sz="2400" dirty="0" err="1" smtClean="0">
                <a:latin typeface="Comic Sans MS" pitchFamily="66" charset="0"/>
              </a:rPr>
              <a:t>Hilangnya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koordinasi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otot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sindrom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kesemutan</a:t>
            </a:r>
            <a:endParaRPr lang="en-US" sz="2400" dirty="0" smtClean="0">
              <a:latin typeface="Comic Sans MS" pitchFamily="66" charset="0"/>
            </a:endParaRPr>
          </a:p>
          <a:p>
            <a:pPr eaLnBrk="1" hangingPunct="1"/>
            <a:r>
              <a:rPr lang="en-US" dirty="0" err="1" smtClean="0">
                <a:latin typeface="Comic Sans MS" pitchFamily="66" charset="0"/>
              </a:rPr>
              <a:t>Kelebihan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konsumsi</a:t>
            </a:r>
            <a:endParaRPr lang="id-ID" dirty="0" smtClean="0">
              <a:latin typeface="Comic Sans MS" pitchFamily="66" charset="0"/>
            </a:endParaRPr>
          </a:p>
          <a:p>
            <a:pPr lvl="1" eaLnBrk="1" hangingPunct="1"/>
            <a:r>
              <a:rPr lang="id-ID" sz="2400" dirty="0" smtClean="0">
                <a:latin typeface="Comic Sans MS" pitchFamily="66" charset="0"/>
              </a:rPr>
              <a:t>Jarang terjadi</a:t>
            </a:r>
          </a:p>
          <a:p>
            <a:pPr lvl="1" eaLnBrk="1" hangingPunct="1"/>
            <a:r>
              <a:rPr lang="id-ID" sz="2400" dirty="0" smtClean="0">
                <a:latin typeface="Comic Sans MS" pitchFamily="66" charset="0"/>
              </a:rPr>
              <a:t>Gangguan dlm pembekuan darah</a:t>
            </a:r>
          </a:p>
          <a:p>
            <a:pPr lvl="1" eaLnBrk="1" hangingPunct="1"/>
            <a:r>
              <a:rPr lang="id-ID" sz="2400" dirty="0" smtClean="0">
                <a:latin typeface="Comic Sans MS" pitchFamily="66" charset="0"/>
              </a:rPr>
              <a:t>Gangguan saluran cerna</a:t>
            </a:r>
            <a:endParaRPr lang="en-US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1198"/>
            <a:ext cx="6705600" cy="6395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5181600"/>
            <a:ext cx="3657600" cy="1143000"/>
          </a:xfrm>
        </p:spPr>
        <p:txBody>
          <a:bodyPr/>
          <a:lstStyle/>
          <a:p>
            <a:r>
              <a:rPr lang="id-ID" sz="2800" dirty="0" smtClean="0"/>
              <a:t>Fungsi zat gizi mikro secara umum</a:t>
            </a:r>
            <a:endParaRPr lang="id-ID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762000"/>
            <a:ext cx="8422673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21</a:t>
            </a:fld>
            <a:endParaRPr lang="id-ID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2" y="1785926"/>
            <a:ext cx="8746206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eaLnBrk="1" hangingPunct="1"/>
            <a:r>
              <a:rPr lang="id-ID" sz="4000" dirty="0" smtClean="0">
                <a:latin typeface="Comic Sans MS" pitchFamily="66" charset="0"/>
              </a:rPr>
              <a:t>4. </a:t>
            </a:r>
            <a:r>
              <a:rPr lang="en-US" sz="4000" dirty="0" smtClean="0">
                <a:latin typeface="Comic Sans MS" pitchFamily="66" charset="0"/>
              </a:rPr>
              <a:t>Vitamin K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>
                <a:latin typeface="Comic Sans MS" pitchFamily="66" charset="0"/>
              </a:rPr>
              <a:t>Vitamin </a:t>
            </a:r>
            <a:r>
              <a:rPr lang="en-US" sz="2800" dirty="0" err="1" smtClean="0">
                <a:latin typeface="Comic Sans MS" pitchFamily="66" charset="0"/>
              </a:rPr>
              <a:t>koagulasi</a:t>
            </a:r>
            <a:endParaRPr lang="en-US" sz="2800" dirty="0" smtClean="0">
              <a:latin typeface="Comic Sans MS" pitchFamily="66" charset="0"/>
            </a:endParaRPr>
          </a:p>
          <a:p>
            <a:pPr eaLnBrk="1" hangingPunct="1"/>
            <a:r>
              <a:rPr lang="en-US" sz="2800" dirty="0" err="1" smtClean="0">
                <a:latin typeface="Comic Sans MS" pitchFamily="66" charset="0"/>
              </a:rPr>
              <a:t>Sumber</a:t>
            </a:r>
            <a:endParaRPr lang="en-US" sz="2800" dirty="0" smtClean="0">
              <a:latin typeface="Comic Sans MS" pitchFamily="66" charset="0"/>
            </a:endParaRPr>
          </a:p>
          <a:p>
            <a:pPr lvl="1" eaLnBrk="1" hangingPunct="1"/>
            <a:r>
              <a:rPr lang="en-US" dirty="0" smtClean="0">
                <a:latin typeface="Comic Sans MS" pitchFamily="66" charset="0"/>
              </a:rPr>
              <a:t>Tumbuh2an </a:t>
            </a:r>
            <a:r>
              <a:rPr lang="en-US" dirty="0" err="1" smtClean="0">
                <a:latin typeface="Comic Sans MS" pitchFamily="66" charset="0"/>
              </a:rPr>
              <a:t>hijau</a:t>
            </a:r>
            <a:r>
              <a:rPr lang="en-US" dirty="0" smtClean="0">
                <a:latin typeface="Comic Sans MS" pitchFamily="66" charset="0"/>
              </a:rPr>
              <a:t> </a:t>
            </a:r>
          </a:p>
          <a:p>
            <a:pPr lvl="1" eaLnBrk="1" hangingPunct="1"/>
            <a:r>
              <a:rPr lang="en-US" dirty="0" err="1" smtClean="0">
                <a:latin typeface="Comic Sans MS" pitchFamily="66" charset="0"/>
              </a:rPr>
              <a:t>Minyak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ikan</a:t>
            </a:r>
            <a:r>
              <a:rPr lang="en-US" dirty="0" smtClean="0">
                <a:latin typeface="Comic Sans MS" pitchFamily="66" charset="0"/>
              </a:rPr>
              <a:t>/</a:t>
            </a:r>
            <a:r>
              <a:rPr lang="en-US" dirty="0" err="1" smtClean="0">
                <a:latin typeface="Comic Sans MS" pitchFamily="66" charset="0"/>
              </a:rPr>
              <a:t>daging</a:t>
            </a:r>
            <a:r>
              <a:rPr lang="en-US" dirty="0" smtClean="0">
                <a:latin typeface="Comic Sans MS" pitchFamily="66" charset="0"/>
              </a:rPr>
              <a:t>/</a:t>
            </a:r>
            <a:r>
              <a:rPr lang="en-US" dirty="0" err="1" smtClean="0">
                <a:latin typeface="Comic Sans MS" pitchFamily="66" charset="0"/>
              </a:rPr>
              <a:t>bakteri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saluran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cerna</a:t>
            </a:r>
            <a:r>
              <a:rPr lang="en-US" dirty="0" smtClean="0">
                <a:latin typeface="Comic Sans MS" pitchFamily="66" charset="0"/>
              </a:rPr>
              <a:t>  </a:t>
            </a:r>
          </a:p>
          <a:p>
            <a:pPr lvl="1" eaLnBrk="1" hangingPunct="1"/>
            <a:r>
              <a:rPr lang="en-US" dirty="0" smtClean="0">
                <a:latin typeface="Comic Sans MS" pitchFamily="66" charset="0"/>
              </a:rPr>
              <a:t>Vitamin K </a:t>
            </a:r>
            <a:r>
              <a:rPr lang="en-US" dirty="0" err="1" smtClean="0">
                <a:latin typeface="Comic Sans MS" pitchFamily="66" charset="0"/>
              </a:rPr>
              <a:t>sintetik</a:t>
            </a:r>
            <a:r>
              <a:rPr lang="en-US" dirty="0" smtClean="0">
                <a:latin typeface="Comic Sans MS" pitchFamily="66" charset="0"/>
              </a:rPr>
              <a:t> : </a:t>
            </a:r>
            <a:r>
              <a:rPr lang="en-US" dirty="0" err="1" smtClean="0">
                <a:latin typeface="Comic Sans MS" pitchFamily="66" charset="0"/>
              </a:rPr>
              <a:t>Menadion</a:t>
            </a:r>
            <a:endParaRPr lang="en-US" dirty="0" smtClean="0">
              <a:latin typeface="Comic Sans MS" pitchFamily="66" charset="0"/>
            </a:endParaRPr>
          </a:p>
          <a:p>
            <a:pPr eaLnBrk="1" hangingPunct="1"/>
            <a:r>
              <a:rPr lang="en-US" sz="2800" dirty="0" err="1" smtClean="0">
                <a:latin typeface="Comic Sans MS" pitchFamily="66" charset="0"/>
              </a:rPr>
              <a:t>Kebutuhan</a:t>
            </a:r>
            <a:endParaRPr lang="en-US" sz="2800" dirty="0" smtClean="0">
              <a:latin typeface="Comic Sans MS" pitchFamily="66" charset="0"/>
            </a:endParaRPr>
          </a:p>
          <a:p>
            <a:pPr lvl="1" eaLnBrk="1" hangingPunct="1"/>
            <a:r>
              <a:rPr lang="en-US" dirty="0" smtClean="0">
                <a:latin typeface="Comic Sans MS" pitchFamily="66" charset="0"/>
              </a:rPr>
              <a:t>Dari </a:t>
            </a:r>
            <a:r>
              <a:rPr lang="en-US" dirty="0" err="1" smtClean="0">
                <a:latin typeface="Comic Sans MS" pitchFamily="66" charset="0"/>
              </a:rPr>
              <a:t>saluran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cerna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dari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makanan</a:t>
            </a:r>
            <a:endParaRPr lang="id-ID" dirty="0" smtClean="0">
              <a:latin typeface="Comic Sans MS" pitchFamily="66" charset="0"/>
            </a:endParaRPr>
          </a:p>
          <a:p>
            <a:pPr lvl="1" eaLnBrk="1" hangingPunct="1"/>
            <a:r>
              <a:rPr lang="id-ID" dirty="0" smtClean="0">
                <a:latin typeface="Comic Sans MS" pitchFamily="66" charset="0"/>
              </a:rPr>
              <a:t>Laki-laki dewasa 65 µgr/hr</a:t>
            </a:r>
          </a:p>
          <a:p>
            <a:pPr lvl="1" eaLnBrk="1" hangingPunct="1"/>
            <a:r>
              <a:rPr lang="id-ID" dirty="0" smtClean="0">
                <a:latin typeface="Comic Sans MS" pitchFamily="66" charset="0"/>
              </a:rPr>
              <a:t>Perempuan dewasa 55 µgr/hr</a:t>
            </a:r>
            <a:endParaRPr lang="en-US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latin typeface="Comic Sans MS" pitchFamily="66" charset="0"/>
              </a:rPr>
              <a:t>Vitamin K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latin typeface="Comic Sans MS" pitchFamily="66" charset="0"/>
              </a:rPr>
              <a:t>Fungsi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Proses pembekuan darah (faktor VII, IX, X, protrombin)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Diperlukan pembentukan tulang dan gigi</a:t>
            </a:r>
          </a:p>
          <a:p>
            <a:pPr eaLnBrk="1" hangingPunct="1"/>
            <a:r>
              <a:rPr lang="en-US" sz="2800" smtClean="0">
                <a:latin typeface="Comic Sans MS" pitchFamily="66" charset="0"/>
              </a:rPr>
              <a:t>Defisiensi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Jarang terjadi (byk di makanan)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Darah sulit menggumpal</a:t>
            </a:r>
          </a:p>
          <a:p>
            <a:pPr eaLnBrk="1" hangingPunct="1"/>
            <a:r>
              <a:rPr lang="en-US" sz="2800" smtClean="0">
                <a:latin typeface="Comic Sans MS" pitchFamily="66" charset="0"/>
              </a:rPr>
              <a:t>Kelebihan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Overdosis pada bayi baru lahir </a:t>
            </a:r>
            <a:r>
              <a:rPr lang="en-US" sz="2400" smtClean="0">
                <a:latin typeface="Comic Sans MS" pitchFamily="66" charset="0"/>
                <a:sym typeface="Wingdings" pitchFamily="2" charset="2"/>
              </a:rPr>
              <a:t> peningkatan bilirubin  kuning  keracunan</a:t>
            </a:r>
            <a:endParaRPr lang="en-US" sz="240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24</a:t>
            </a:fld>
            <a:endParaRPr lang="id-ID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07655"/>
            <a:ext cx="8358246" cy="6002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Vitamin larut air</a:t>
            </a:r>
            <a:endParaRPr lang="id-ID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3600" dirty="0" smtClean="0">
                <a:latin typeface="Comic Sans MS" pitchFamily="66" charset="0"/>
              </a:rPr>
              <a:t>1. </a:t>
            </a:r>
            <a:r>
              <a:rPr lang="en-US" sz="3600" dirty="0" smtClean="0">
                <a:latin typeface="Comic Sans MS" pitchFamily="66" charset="0"/>
              </a:rPr>
              <a:t>Vitamin C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err="1" smtClean="0">
                <a:latin typeface="Comic Sans MS" pitchFamily="66" charset="0"/>
              </a:rPr>
              <a:t>Gejala</a:t>
            </a:r>
            <a:r>
              <a:rPr lang="en-US" dirty="0" smtClean="0">
                <a:latin typeface="Comic Sans MS" pitchFamily="66" charset="0"/>
              </a:rPr>
              <a:t> yang </a:t>
            </a:r>
            <a:r>
              <a:rPr lang="en-US" dirty="0" err="1" smtClean="0">
                <a:latin typeface="Comic Sans MS" pitchFamily="66" charset="0"/>
              </a:rPr>
              <a:t>terkenal</a:t>
            </a:r>
            <a:r>
              <a:rPr lang="en-US" dirty="0" smtClean="0">
                <a:latin typeface="Comic Sans MS" pitchFamily="66" charset="0"/>
              </a:rPr>
              <a:t> : </a:t>
            </a:r>
            <a:endParaRPr lang="id-ID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dirty="0" smtClean="0">
                <a:latin typeface="Comic Sans MS" pitchFamily="66" charset="0"/>
              </a:rPr>
              <a:t>scurvy yang </a:t>
            </a:r>
            <a:r>
              <a:rPr lang="en-US" dirty="0" err="1" smtClean="0">
                <a:latin typeface="Comic Sans MS" pitchFamily="66" charset="0"/>
              </a:rPr>
              <a:t>muncul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pada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pelaut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dan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sembuh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sth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diberi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jeruk</a:t>
            </a:r>
            <a:endParaRPr lang="en-US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dirty="0" err="1" smtClean="0">
                <a:latin typeface="Comic Sans MS" pitchFamily="66" charset="0"/>
              </a:rPr>
              <a:t>Bisa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disintesa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dari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glukosa</a:t>
            </a:r>
            <a:r>
              <a:rPr lang="en-US" dirty="0" smtClean="0">
                <a:latin typeface="Comic Sans MS" pitchFamily="66" charset="0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en-US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dirty="0" err="1" smtClean="0">
                <a:latin typeface="Comic Sans MS" pitchFamily="66" charset="0"/>
              </a:rPr>
              <a:t>Metabolisme</a:t>
            </a:r>
            <a:endParaRPr lang="en-US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dirty="0" err="1" smtClean="0">
                <a:latin typeface="Comic Sans MS" pitchFamily="66" charset="0"/>
              </a:rPr>
              <a:t>Mudah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diabsorbsi</a:t>
            </a:r>
            <a:r>
              <a:rPr lang="en-US" dirty="0" smtClean="0">
                <a:latin typeface="Comic Sans MS" pitchFamily="66" charset="0"/>
              </a:rPr>
              <a:t> (</a:t>
            </a:r>
            <a:r>
              <a:rPr lang="en-US" dirty="0" err="1" smtClean="0">
                <a:latin typeface="Comic Sans MS" pitchFamily="66" charset="0"/>
              </a:rPr>
              <a:t>mencapai</a:t>
            </a:r>
            <a:r>
              <a:rPr lang="en-US" dirty="0" smtClean="0">
                <a:latin typeface="Comic Sans MS" pitchFamily="66" charset="0"/>
              </a:rPr>
              <a:t> 90%, </a:t>
            </a:r>
            <a:r>
              <a:rPr lang="en-US" dirty="0" err="1" smtClean="0">
                <a:latin typeface="Comic Sans MS" pitchFamily="66" charset="0"/>
              </a:rPr>
              <a:t>tgt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jumlah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yg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dikonsumsi</a:t>
            </a:r>
            <a:r>
              <a:rPr lang="en-US" dirty="0" smtClean="0">
                <a:latin typeface="Comic Sans MS" pitchFamily="66" charset="0"/>
              </a:rPr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err="1" smtClean="0">
                <a:latin typeface="Comic Sans MS" pitchFamily="66" charset="0"/>
              </a:rPr>
              <a:t>Kelebihan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keluar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lewat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urin</a:t>
            </a:r>
            <a:endParaRPr lang="en-US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Comic Sans MS" pitchFamily="66" charset="0"/>
              </a:rPr>
              <a:t>Vitamin C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Fungsi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Formasi kolagen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Meningkatkan absorbsi Fe, Ca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Meningkatkan daya tahan tubuh thd infeksi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Antioksidan </a:t>
            </a:r>
            <a:r>
              <a:rPr lang="en-US" smtClean="0">
                <a:latin typeface="Comic Sans MS" pitchFamily="66" charset="0"/>
                <a:sym typeface="Wingdings" pitchFamily="2" charset="2"/>
              </a:rPr>
              <a:t> cegah ateroklerosis  PJK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  <a:sym typeface="Wingdings" pitchFamily="2" charset="2"/>
              </a:rPr>
              <a:t>Menurunkan takanan darah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  <a:sym typeface="Wingdings" pitchFamily="2" charset="2"/>
              </a:rPr>
              <a:t>Pembentukan karnitin (metabolisme lemak)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  <a:sym typeface="Wingdings" pitchFamily="2" charset="2"/>
              </a:rPr>
              <a:t>Pembawa serotonin ke otak (cegah ketegangan</a:t>
            </a:r>
            <a:r>
              <a:rPr lang="en-US" smtClean="0">
                <a:sym typeface="Wingdings" pitchFamily="2" charset="2"/>
              </a:rPr>
              <a:t>) </a:t>
            </a:r>
            <a:endParaRPr lang="en-US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Comic Sans MS" pitchFamily="66" charset="0"/>
              </a:rPr>
              <a:t>Vitamin C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dirty="0" err="1" smtClean="0">
                <a:latin typeface="Comic Sans MS" pitchFamily="66" charset="0"/>
              </a:rPr>
              <a:t>Sumber</a:t>
            </a:r>
            <a:endParaRPr lang="en-US" sz="28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400" dirty="0" err="1" smtClean="0">
                <a:latin typeface="Comic Sans MS" pitchFamily="66" charset="0"/>
              </a:rPr>
              <a:t>Jambu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biji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jeruk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strowberi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mangga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pepaya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tomat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sayur</a:t>
            </a:r>
            <a:r>
              <a:rPr lang="en-US" sz="2400" dirty="0" smtClean="0">
                <a:latin typeface="Comic Sans MS" pitchFamily="66" charset="0"/>
              </a:rPr>
              <a:t>. </a:t>
            </a:r>
            <a:endParaRPr lang="id-ID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  <a:buNone/>
            </a:pPr>
            <a:endParaRPr lang="en-US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 dirty="0" err="1" smtClean="0">
                <a:latin typeface="Comic Sans MS" pitchFamily="66" charset="0"/>
              </a:rPr>
              <a:t>Kebutuhan</a:t>
            </a:r>
            <a:endParaRPr lang="en-US" sz="28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400" dirty="0" err="1" smtClean="0">
                <a:latin typeface="Comic Sans MS" pitchFamily="66" charset="0"/>
              </a:rPr>
              <a:t>Bayi</a:t>
            </a:r>
            <a:r>
              <a:rPr lang="en-US" sz="2400" dirty="0" smtClean="0">
                <a:latin typeface="Comic Sans MS" pitchFamily="66" charset="0"/>
              </a:rPr>
              <a:t> 30-50 mg/hr, </a:t>
            </a:r>
          </a:p>
          <a:p>
            <a:pPr lvl="1" eaLnBrk="1" hangingPunct="1">
              <a:lnSpc>
                <a:spcPct val="80000"/>
              </a:lnSpc>
            </a:pPr>
            <a:r>
              <a:rPr lang="id-ID" sz="2400" dirty="0" smtClean="0">
                <a:latin typeface="Comic Sans MS" pitchFamily="66" charset="0"/>
              </a:rPr>
              <a:t>Perempuan dewasa</a:t>
            </a:r>
            <a:r>
              <a:rPr lang="en-US" sz="2400" dirty="0" smtClean="0">
                <a:latin typeface="Comic Sans MS" pitchFamily="66" charset="0"/>
              </a:rPr>
              <a:t> 75 mg/hr</a:t>
            </a:r>
            <a:endParaRPr lang="id-ID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id-ID" sz="2400" dirty="0" smtClean="0">
                <a:latin typeface="Comic Sans MS" pitchFamily="66" charset="0"/>
              </a:rPr>
              <a:t>Laki-laki dewasa 90 mg/hr</a:t>
            </a:r>
            <a:endParaRPr lang="en-US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400" dirty="0" err="1" smtClean="0">
                <a:latin typeface="Comic Sans MS" pitchFamily="66" charset="0"/>
              </a:rPr>
              <a:t>Perokok</a:t>
            </a:r>
            <a:r>
              <a:rPr lang="en-US" sz="2400" dirty="0" smtClean="0">
                <a:latin typeface="Comic Sans MS" pitchFamily="66" charset="0"/>
              </a:rPr>
              <a:t> minimal 100 mg/hr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8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2022" y="762000"/>
            <a:ext cx="8310978" cy="555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vitamin</a:t>
            </a:r>
            <a:endParaRPr lang="id-ID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Vitamin C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dirty="0" err="1" smtClean="0">
                <a:latin typeface="Comic Sans MS" pitchFamily="66" charset="0"/>
              </a:rPr>
              <a:t>Defisiensi</a:t>
            </a:r>
            <a:endParaRPr lang="en-US" sz="28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>
                <a:latin typeface="Comic Sans MS" pitchFamily="66" charset="0"/>
              </a:rPr>
              <a:t>Scurvy, </a:t>
            </a:r>
            <a:r>
              <a:rPr lang="en-US" sz="2400" dirty="0" err="1" smtClean="0">
                <a:latin typeface="Comic Sans MS" pitchFamily="66" charset="0"/>
              </a:rPr>
              <a:t>kulit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kering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bersisik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pembuluh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darah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rusak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rambut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rontok</a:t>
            </a:r>
            <a:endParaRPr lang="id-ID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  <a:buNone/>
            </a:pPr>
            <a:endParaRPr lang="en-US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 dirty="0" err="1" smtClean="0">
                <a:latin typeface="Comic Sans MS" pitchFamily="66" charset="0"/>
              </a:rPr>
              <a:t>Kelebihan</a:t>
            </a:r>
            <a:endParaRPr lang="en-US" sz="28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400" dirty="0" err="1" smtClean="0">
                <a:latin typeface="Comic Sans MS" pitchFamily="66" charset="0"/>
              </a:rPr>
              <a:t>Hiperoksaluria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risiko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batu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ginjal</a:t>
            </a:r>
            <a:endParaRPr lang="en-US" sz="2400" dirty="0" smtClean="0">
              <a:latin typeface="Comic Sans MS" pitchFamily="66" charset="0"/>
            </a:endParaRPr>
          </a:p>
          <a:p>
            <a:endParaRPr lang="id-ID" dirty="0"/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6110" y="4495800"/>
            <a:ext cx="547114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3600" dirty="0" smtClean="0">
                <a:latin typeface="Comic Sans MS" pitchFamily="66" charset="0"/>
              </a:rPr>
              <a:t>2. </a:t>
            </a:r>
            <a:r>
              <a:rPr lang="en-US" sz="3600" dirty="0" smtClean="0">
                <a:latin typeface="Comic Sans MS" pitchFamily="66" charset="0"/>
              </a:rPr>
              <a:t>Vitamin B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err="1" smtClean="0">
                <a:latin typeface="Comic Sans MS" pitchFamily="66" charset="0"/>
              </a:rPr>
              <a:t>Berhubungan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dengan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metabolisme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energi</a:t>
            </a:r>
            <a:r>
              <a:rPr lang="en-US" dirty="0" smtClean="0">
                <a:latin typeface="Comic Sans MS" pitchFamily="66" charset="0"/>
              </a:rPr>
              <a:t> (KH, </a:t>
            </a:r>
            <a:r>
              <a:rPr lang="en-US" dirty="0" err="1" smtClean="0">
                <a:latin typeface="Comic Sans MS" pitchFamily="66" charset="0"/>
              </a:rPr>
              <a:t>lemak</a:t>
            </a:r>
            <a:r>
              <a:rPr lang="en-US" dirty="0" smtClean="0">
                <a:latin typeface="Comic Sans MS" pitchFamily="66" charset="0"/>
              </a:rPr>
              <a:t>)</a:t>
            </a:r>
            <a:endParaRPr lang="id-ID" dirty="0" smtClean="0">
              <a:latin typeface="Comic Sans MS" pitchFamily="66" charset="0"/>
            </a:endParaRPr>
          </a:p>
          <a:p>
            <a:pPr lvl="1" eaLnBrk="1" hangingPunct="1"/>
            <a:r>
              <a:rPr lang="id-ID" dirty="0" smtClean="0">
                <a:latin typeface="Comic Sans MS" pitchFamily="66" charset="0"/>
              </a:rPr>
              <a:t>Bertindak sebagai bagian dari enzim </a:t>
            </a:r>
            <a:r>
              <a:rPr lang="id-ID" dirty="0" smtClean="0">
                <a:latin typeface="Comic Sans MS" pitchFamily="66" charset="0"/>
                <a:sym typeface="Wingdings" pitchFamily="2" charset="2"/>
              </a:rPr>
              <a:t> koenzim</a:t>
            </a:r>
            <a:endParaRPr lang="en-US" dirty="0" smtClean="0">
              <a:latin typeface="Comic Sans MS" pitchFamily="66" charset="0"/>
            </a:endParaRPr>
          </a:p>
          <a:p>
            <a:pPr eaLnBrk="1" hangingPunct="1"/>
            <a:r>
              <a:rPr lang="en-US" dirty="0" err="1" smtClean="0">
                <a:latin typeface="Comic Sans MS" pitchFamily="66" charset="0"/>
              </a:rPr>
              <a:t>Membantu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sintesa</a:t>
            </a:r>
            <a:r>
              <a:rPr lang="en-US" dirty="0" smtClean="0">
                <a:latin typeface="Comic Sans MS" pitchFamily="66" charset="0"/>
              </a:rPr>
              <a:t> protein </a:t>
            </a:r>
            <a:r>
              <a:rPr lang="en-US" dirty="0" err="1" smtClean="0">
                <a:latin typeface="Comic Sans MS" pitchFamily="66" charset="0"/>
              </a:rPr>
              <a:t>dan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sel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baru</a:t>
            </a:r>
            <a:endParaRPr lang="en-US" dirty="0" smtClean="0">
              <a:latin typeface="Comic Sans MS" pitchFamily="66" charset="0"/>
            </a:endParaRPr>
          </a:p>
          <a:p>
            <a:pPr eaLnBrk="1" hangingPunct="1"/>
            <a:r>
              <a:rPr lang="en-US" dirty="0" err="1" smtClean="0">
                <a:latin typeface="Comic Sans MS" pitchFamily="66" charset="0"/>
              </a:rPr>
              <a:t>Formasi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Hb</a:t>
            </a:r>
            <a:r>
              <a:rPr lang="en-US" dirty="0" smtClean="0">
                <a:latin typeface="Comic Sans MS" pitchFamily="66" charset="0"/>
              </a:rPr>
              <a:t> (</a:t>
            </a:r>
            <a:r>
              <a:rPr lang="en-US" dirty="0" err="1" smtClean="0">
                <a:latin typeface="Comic Sans MS" pitchFamily="66" charset="0"/>
              </a:rPr>
              <a:t>folat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vit</a:t>
            </a:r>
            <a:r>
              <a:rPr lang="en-US" dirty="0" smtClean="0">
                <a:latin typeface="Comic Sans MS" pitchFamily="66" charset="0"/>
              </a:rPr>
              <a:t> B6, </a:t>
            </a:r>
            <a:r>
              <a:rPr lang="en-US" dirty="0" err="1" smtClean="0">
                <a:latin typeface="Comic Sans MS" pitchFamily="66" charset="0"/>
              </a:rPr>
              <a:t>Vit</a:t>
            </a:r>
            <a:r>
              <a:rPr lang="en-US" dirty="0" smtClean="0">
                <a:latin typeface="Comic Sans MS" pitchFamily="66" charset="0"/>
              </a:rPr>
              <a:t> B12)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dirty="0" smtClean="0">
                <a:latin typeface="Comic Sans MS" pitchFamily="66" charset="0"/>
              </a:rPr>
              <a:t>Ilustrasi kerja koenzim</a:t>
            </a:r>
            <a:endParaRPr lang="id-ID" sz="40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524000"/>
            <a:ext cx="3571875" cy="47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1524000"/>
            <a:ext cx="3569277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4000" dirty="0" smtClean="0">
                <a:latin typeface="Comic Sans MS" pitchFamily="66" charset="0"/>
              </a:rPr>
              <a:t>2.1 </a:t>
            </a:r>
            <a:r>
              <a:rPr lang="en-US" sz="4000" dirty="0" err="1" smtClean="0">
                <a:latin typeface="Comic Sans MS" pitchFamily="66" charset="0"/>
              </a:rPr>
              <a:t>Vit</a:t>
            </a:r>
            <a:r>
              <a:rPr lang="en-US" sz="4000" dirty="0" smtClean="0">
                <a:latin typeface="Comic Sans MS" pitchFamily="66" charset="0"/>
              </a:rPr>
              <a:t> B1 (Thiamin)</a:t>
            </a:r>
          </a:p>
        </p:txBody>
      </p:sp>
      <p:graphicFrame>
        <p:nvGraphicFramePr>
          <p:cNvPr id="20515" name="Group 35"/>
          <p:cNvGraphicFramePr>
            <a:graphicFrameLocks noGrp="1"/>
          </p:cNvGraphicFramePr>
          <p:nvPr>
            <p:ph type="tbl" idx="1"/>
          </p:nvPr>
        </p:nvGraphicFramePr>
        <p:xfrm>
          <a:off x="457200" y="1600201"/>
          <a:ext cx="8229600" cy="3090671"/>
        </p:xfrm>
        <a:graphic>
          <a:graphicData uri="http://schemas.openxmlformats.org/drawingml/2006/table">
            <a:tbl>
              <a:tblPr/>
              <a:tblGrid>
                <a:gridCol w="1905000"/>
                <a:gridCol w="6324600"/>
              </a:tblGrid>
              <a:tr h="6128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Koenzim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TPP/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tiamin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piropospat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(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metabolisme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E)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Metabolisme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lemak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protein,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asam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nukleat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5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Serealia, daging, jeroan, ikan, kuning telur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54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Defisiensi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Beri-beri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(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kering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basah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54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Kebutuhan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Laki-laki 1,2 mg/hr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Perempuan 1,0 mg/hr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9473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24600" y="5105400"/>
            <a:ext cx="245745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4000" dirty="0" smtClean="0">
                <a:latin typeface="Comic Sans MS" pitchFamily="66" charset="0"/>
              </a:rPr>
              <a:t>2.2 </a:t>
            </a:r>
            <a:r>
              <a:rPr lang="en-US" sz="4000" dirty="0" err="1" smtClean="0">
                <a:latin typeface="Comic Sans MS" pitchFamily="66" charset="0"/>
              </a:rPr>
              <a:t>Vit</a:t>
            </a:r>
            <a:r>
              <a:rPr lang="en-US" sz="4000" dirty="0" smtClean="0">
                <a:latin typeface="Comic Sans MS" pitchFamily="66" charset="0"/>
              </a:rPr>
              <a:t> B 2 (Riboflavin)</a:t>
            </a:r>
          </a:p>
        </p:txBody>
      </p:sp>
      <p:graphicFrame>
        <p:nvGraphicFramePr>
          <p:cNvPr id="22561" name="Group 33"/>
          <p:cNvGraphicFramePr>
            <a:graphicFrameLocks noGrp="1"/>
          </p:cNvGraphicFramePr>
          <p:nvPr>
            <p:ph type="tbl" idx="1"/>
          </p:nvPr>
        </p:nvGraphicFramePr>
        <p:xfrm>
          <a:off x="457200" y="1584960"/>
          <a:ext cx="8305800" cy="3825240"/>
        </p:xfrm>
        <a:graphic>
          <a:graphicData uri="http://schemas.openxmlformats.org/drawingml/2006/table">
            <a:tbl>
              <a:tblPr/>
              <a:tblGrid>
                <a:gridCol w="1976438"/>
                <a:gridCol w="6329362"/>
              </a:tblGrid>
              <a:tr h="1066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Koenzim FAD &amp; FMN untuk metabolisme 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FAD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 mengubah triptopan jadi niasin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FMN  membantu fungsi B6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4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Susu, keju, daging, jeroan, sayur hijau, ikan telur, serealia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90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Defisiensi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Cheilosis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(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radang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bibir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),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glossitis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(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lidah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licin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warna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ungu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),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seborrheic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dermatitis (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kulit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minyak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kasar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),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gangguan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pertumbuhan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90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Kebutuhan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Laki-laki 1,3 mg/hr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Perempuan 1,1 mg/hr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497" name="Text Box 34"/>
          <p:cNvSpPr txBox="1">
            <a:spLocks noChangeArrowheads="1"/>
          </p:cNvSpPr>
          <p:nvPr/>
        </p:nvSpPr>
        <p:spPr bwMode="auto">
          <a:xfrm>
            <a:off x="457200" y="5643578"/>
            <a:ext cx="8229600" cy="10618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err="1">
                <a:latin typeface="Comic Sans MS" pitchFamily="66" charset="0"/>
              </a:rPr>
              <a:t>Biasanya</a:t>
            </a:r>
            <a:r>
              <a:rPr lang="en-US" dirty="0">
                <a:latin typeface="Comic Sans MS" pitchFamily="66" charset="0"/>
              </a:rPr>
              <a:t> def thiamin </a:t>
            </a:r>
            <a:r>
              <a:rPr lang="en-US" dirty="0" err="1">
                <a:latin typeface="Comic Sans MS" pitchFamily="66" charset="0"/>
              </a:rPr>
              <a:t>bersamaan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dengan</a:t>
            </a:r>
            <a:r>
              <a:rPr lang="en-US" dirty="0">
                <a:latin typeface="Comic Sans MS" pitchFamily="66" charset="0"/>
              </a:rPr>
              <a:t> riboflavin, </a:t>
            </a:r>
            <a:r>
              <a:rPr lang="en-US" dirty="0" err="1">
                <a:latin typeface="Comic Sans MS" pitchFamily="66" charset="0"/>
              </a:rPr>
              <a:t>krn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ada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dlm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makanan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yg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sama</a:t>
            </a:r>
            <a:endParaRPr lang="en-US" dirty="0" smtClean="0"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r>
              <a:rPr lang="en-US" dirty="0" smtClean="0">
                <a:latin typeface="Comic Sans MS" pitchFamily="66" charset="0"/>
              </a:rPr>
              <a:t>FAD (</a:t>
            </a:r>
            <a:r>
              <a:rPr lang="en-US" dirty="0" err="1" smtClean="0">
                <a:latin typeface="Comic Sans MS" pitchFamily="66" charset="0"/>
              </a:rPr>
              <a:t>Flavin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Adenin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Dinukleotida</a:t>
            </a:r>
            <a:r>
              <a:rPr lang="en-US" dirty="0" smtClean="0">
                <a:latin typeface="Comic Sans MS" pitchFamily="66" charset="0"/>
              </a:rPr>
              <a:t>), FMN (</a:t>
            </a:r>
            <a:r>
              <a:rPr lang="en-US" dirty="0" err="1" smtClean="0">
                <a:latin typeface="Comic Sans MS" pitchFamily="66" charset="0"/>
              </a:rPr>
              <a:t>Flavin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adenin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Mononukleotida</a:t>
            </a:r>
            <a:r>
              <a:rPr lang="en-US" dirty="0" smtClean="0">
                <a:latin typeface="Comic Sans MS" pitchFamily="66" charset="0"/>
              </a:rPr>
              <a:t>)</a:t>
            </a:r>
            <a:endParaRPr lang="en-US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eaLnBrk="1" hangingPunct="1"/>
            <a:r>
              <a:rPr lang="id-ID" sz="3600" dirty="0" smtClean="0">
                <a:latin typeface="Comic Sans MS" pitchFamily="66" charset="0"/>
              </a:rPr>
              <a:t>2.3 </a:t>
            </a:r>
            <a:r>
              <a:rPr lang="en-US" sz="3600" dirty="0" smtClean="0">
                <a:latin typeface="Comic Sans MS" pitchFamily="66" charset="0"/>
              </a:rPr>
              <a:t>Niacin</a:t>
            </a:r>
            <a:r>
              <a:rPr lang="id-ID" sz="3600" dirty="0" smtClean="0">
                <a:latin typeface="Comic Sans MS" pitchFamily="66" charset="0"/>
              </a:rPr>
              <a:t> (B3)</a:t>
            </a:r>
            <a:endParaRPr lang="en-US" sz="3600" dirty="0" smtClean="0">
              <a:latin typeface="Comic Sans MS" pitchFamily="66" charset="0"/>
            </a:endParaRPr>
          </a:p>
        </p:txBody>
      </p:sp>
      <p:graphicFrame>
        <p:nvGraphicFramePr>
          <p:cNvPr id="24637" name="Group 61"/>
          <p:cNvGraphicFramePr>
            <a:graphicFrameLocks noGrp="1"/>
          </p:cNvGraphicFramePr>
          <p:nvPr>
            <p:ph type="tbl" idx="1"/>
          </p:nvPr>
        </p:nvGraphicFramePr>
        <p:xfrm>
          <a:off x="457200" y="975360"/>
          <a:ext cx="8229600" cy="5577840"/>
        </p:xfrm>
        <a:graphic>
          <a:graphicData uri="http://schemas.openxmlformats.org/drawingml/2006/table">
            <a:tbl>
              <a:tblPr/>
              <a:tblGrid>
                <a:gridCol w="2057400"/>
                <a:gridCol w="6172200"/>
              </a:tblGrid>
              <a:tr h="10668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Tidak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disimpan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tubuh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19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Koenzim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NAD (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nikotinamida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adenin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dinukleotida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)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NADP (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nikotinamida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adenin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dinukleotida</a:t>
                      </a: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phospat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)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untuk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produksi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lemak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kholesterol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hormon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steroid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sintesa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glikogen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Hewani, kacang2an, gandum, serealia, roti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Susu, telur, keju, rendah niasin, tapi tinggi tryptophan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01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Defisiensi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Lemah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otot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anereksia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gangguan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pencernaan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kulit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merah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Pelagra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 dermatitis,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dimensia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diare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 (3D) 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kematian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Kebutuhan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Laki-laki 16 mg/hr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Perempuan 14 mg/hr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id-ID" sz="3600" dirty="0" smtClean="0">
                <a:latin typeface="Comic Sans MS" pitchFamily="66" charset="0"/>
              </a:rPr>
              <a:t>2.4 </a:t>
            </a:r>
            <a:r>
              <a:rPr lang="en-US" sz="3600" dirty="0" err="1" smtClean="0">
                <a:latin typeface="Comic Sans MS" pitchFamily="66" charset="0"/>
              </a:rPr>
              <a:t>Folate</a:t>
            </a:r>
            <a:endParaRPr lang="en-US" sz="3600" dirty="0" smtClean="0">
              <a:latin typeface="Comic Sans MS" pitchFamily="66" charset="0"/>
            </a:endParaRPr>
          </a:p>
        </p:txBody>
      </p:sp>
      <p:graphicFrame>
        <p:nvGraphicFramePr>
          <p:cNvPr id="28711" name="Group 39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4447223"/>
        </p:xfrm>
        <a:graphic>
          <a:graphicData uri="http://schemas.openxmlformats.org/drawingml/2006/table">
            <a:tbl>
              <a:tblPr/>
              <a:tblGrid>
                <a:gridCol w="2209800"/>
                <a:gridCol w="6019800"/>
              </a:tblGrid>
              <a:tr h="3810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Disintesa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oleh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bakteri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usus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1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metabolisme protein, sintesa RNA dan DNA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Sayur, serealia, kacang2an, jeruk hewani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0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Kebutuhan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Laki-laki 400 ug/hr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Perempuan 400 ug/hr,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Te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r</a:t>
                      </a: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api m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eningkat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saat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pra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hamil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untuk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hindari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neural tube defect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8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Defisiensi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Anemia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megaloblastik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glositis</a:t>
                      </a: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NTD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0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Kelebihan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Bumil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tidak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boleh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konsumsi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&gt; 2.5 kali AKG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4000" dirty="0" smtClean="0">
                <a:latin typeface="Comic Sans MS" pitchFamily="66" charset="0"/>
              </a:rPr>
              <a:t>2.5 </a:t>
            </a:r>
            <a:r>
              <a:rPr lang="en-US" sz="4000" dirty="0" err="1" smtClean="0">
                <a:latin typeface="Comic Sans MS" pitchFamily="66" charset="0"/>
              </a:rPr>
              <a:t>Vit</a:t>
            </a:r>
            <a:r>
              <a:rPr lang="en-US" sz="4000" dirty="0" smtClean="0">
                <a:latin typeface="Comic Sans MS" pitchFamily="66" charset="0"/>
              </a:rPr>
              <a:t> B12 (</a:t>
            </a:r>
            <a:r>
              <a:rPr lang="en-US" sz="4000" dirty="0" err="1" smtClean="0">
                <a:latin typeface="Comic Sans MS" pitchFamily="66" charset="0"/>
              </a:rPr>
              <a:t>Kobalamin</a:t>
            </a:r>
            <a:r>
              <a:rPr lang="en-US" sz="4000" dirty="0" smtClean="0">
                <a:latin typeface="Comic Sans MS" pitchFamily="66" charset="0"/>
              </a:rPr>
              <a:t>)</a:t>
            </a:r>
          </a:p>
        </p:txBody>
      </p:sp>
      <p:graphicFrame>
        <p:nvGraphicFramePr>
          <p:cNvPr id="30751" name="Group 31"/>
          <p:cNvGraphicFramePr>
            <a:graphicFrameLocks noGrp="1"/>
          </p:cNvGraphicFramePr>
          <p:nvPr>
            <p:ph type="tbl" idx="1"/>
          </p:nvPr>
        </p:nvGraphicFramePr>
        <p:xfrm>
          <a:off x="457200" y="1905000"/>
          <a:ext cx="8229600" cy="3722689"/>
        </p:xfrm>
        <a:graphic>
          <a:graphicData uri="http://schemas.openxmlformats.org/drawingml/2006/table">
            <a:tbl>
              <a:tblPr/>
              <a:tblGrid>
                <a:gridCol w="2133600"/>
                <a:gridCol w="6096000"/>
              </a:tblGrid>
              <a:tr h="1408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Metabolisme protein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Produksi sel darah merah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Kesehatan sistem saraf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5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Sintesa bakteri, hewani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3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Kebutuhan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Dewasa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id-ID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2,4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ug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/hr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46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Defisiensi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Anemia makrositik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Gangguan saraf, semutan, mati rasa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latin typeface="Comic Sans MS" pitchFamily="66" charset="0"/>
              </a:rPr>
              <a:t>2.6 Piridoksin (B6)</a:t>
            </a:r>
            <a:endParaRPr lang="id-ID" dirty="0">
              <a:latin typeface="Comic Sans MS" pitchFamily="66" charset="0"/>
            </a:endParaRPr>
          </a:p>
        </p:txBody>
      </p:sp>
      <p:graphicFrame>
        <p:nvGraphicFramePr>
          <p:cNvPr id="4" name="Table Placeholder 3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38100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828800"/>
                <a:gridCol w="6400800"/>
              </a:tblGrid>
              <a:tr h="370840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Fungsi</a:t>
                      </a:r>
                      <a:endParaRPr lang="id-ID" sz="20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69875" indent="-269875">
                        <a:buFont typeface="Arial" pitchFamily="34" charset="0"/>
                        <a:buChar char="•"/>
                      </a:pPr>
                      <a:r>
                        <a:rPr lang="id-ID" sz="2000" dirty="0" smtClean="0"/>
                        <a:t>Membantu konversi triptofan menjadi</a:t>
                      </a:r>
                      <a:r>
                        <a:rPr lang="id-ID" sz="2000" baseline="0" dirty="0" smtClean="0"/>
                        <a:t> niasin</a:t>
                      </a:r>
                    </a:p>
                    <a:p>
                      <a:pPr marL="269875" indent="-269875">
                        <a:buFont typeface="Arial" pitchFamily="34" charset="0"/>
                        <a:buChar char="•"/>
                      </a:pPr>
                      <a:r>
                        <a:rPr lang="id-ID" sz="2000" baseline="0" dirty="0" smtClean="0"/>
                        <a:t>Koenzim PLP (Piridoksal Fosfat) &amp; PMN (Piridoksamin Fosfat)</a:t>
                      </a:r>
                    </a:p>
                    <a:p>
                      <a:pPr marL="269875" indent="-269875">
                        <a:buFont typeface="Arial" pitchFamily="34" charset="0"/>
                        <a:buChar char="•"/>
                      </a:pPr>
                      <a:r>
                        <a:rPr lang="id-ID" sz="2000" baseline="0" dirty="0" smtClean="0"/>
                        <a:t>Membantu dlm sintesis hemoglobin</a:t>
                      </a:r>
                    </a:p>
                    <a:p>
                      <a:pPr marL="269875" indent="-269875">
                        <a:buFont typeface="Arial" pitchFamily="34" charset="0"/>
                        <a:buChar char="•"/>
                      </a:pPr>
                      <a:r>
                        <a:rPr lang="id-ID" sz="2000" baseline="0" dirty="0" smtClean="0"/>
                        <a:t>Perkembangan otak dan sist saraf</a:t>
                      </a:r>
                      <a:endParaRPr lang="id-ID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Sumber </a:t>
                      </a:r>
                      <a:endParaRPr lang="id-ID" sz="20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Hati, pisang, ayam, bayam, sayuran hijau lainnya </a:t>
                      </a:r>
                      <a:endParaRPr lang="id-ID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Kebutuhan </a:t>
                      </a:r>
                      <a:endParaRPr lang="id-ID" sz="20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Dewasa 1,3</a:t>
                      </a:r>
                      <a:r>
                        <a:rPr lang="id-ID" sz="2000" baseline="0" dirty="0" smtClean="0"/>
                        <a:t> mg/hr</a:t>
                      </a:r>
                      <a:endParaRPr lang="id-ID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Defisiensi </a:t>
                      </a:r>
                      <a:endParaRPr lang="id-ID" sz="20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Kelemahan, iritabilitas,</a:t>
                      </a:r>
                      <a:r>
                        <a:rPr lang="id-ID" sz="2000" baseline="0" dirty="0" smtClean="0"/>
                        <a:t> depresi psikologis, kebingungan &amp; insomnia</a:t>
                      </a:r>
                      <a:endParaRPr lang="id-ID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Kelebihan</a:t>
                      </a:r>
                      <a:endParaRPr lang="id-ID" sz="20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Kerusakan saraf, sensasi</a:t>
                      </a:r>
                      <a:r>
                        <a:rPr lang="id-ID" sz="2000" baseline="0" dirty="0" smtClean="0"/>
                        <a:t> kesemutan, </a:t>
                      </a:r>
                      <a:r>
                        <a:rPr lang="id-ID" sz="2000" dirty="0" smtClean="0"/>
                        <a:t>kebas/mati rasa</a:t>
                      </a:r>
                      <a:r>
                        <a:rPr lang="id-ID" sz="2000" baseline="0" dirty="0" smtClean="0"/>
                        <a:t> pd kaki &amp; tangan </a:t>
                      </a:r>
                      <a:endParaRPr lang="id-ID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mineral</a:t>
            </a:r>
            <a:endParaRPr lang="id-ID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Vitamin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 err="1" smtClean="0">
                <a:latin typeface="Comic Sans MS" pitchFamily="66" charset="0"/>
              </a:rPr>
              <a:t>Bahan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organik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yg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dibutuhkan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tubuh</a:t>
            </a:r>
            <a:endParaRPr lang="en-US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d-ID" sz="2800" dirty="0" smtClean="0">
                <a:latin typeface="Comic Sans MS" pitchFamily="66" charset="0"/>
              </a:rPr>
              <a:t>Suatu senyawa disebut vitamin jika:</a:t>
            </a:r>
          </a:p>
          <a:p>
            <a:pPr lvl="1" eaLnBrk="1" hangingPunct="1">
              <a:lnSpc>
                <a:spcPct val="90000"/>
              </a:lnSpc>
            </a:pPr>
            <a:r>
              <a:rPr lang="id-ID" sz="2400" dirty="0" smtClean="0">
                <a:latin typeface="Comic Sans MS" pitchFamily="66" charset="0"/>
              </a:rPr>
              <a:t>bersifat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esensial</a:t>
            </a:r>
            <a:endParaRPr lang="id-ID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id-ID" sz="2400" dirty="0" smtClean="0">
                <a:latin typeface="Comic Sans MS" pitchFamily="66" charset="0"/>
              </a:rPr>
              <a:t>tdk adanya syw tsb dlm makanan dlm jangka waktu tertentu menimbulkan gejala defisiensi dan hilang dg cepat ketika syw tsb dikonsumsi kembali.</a:t>
            </a:r>
            <a:endParaRPr lang="en-US" sz="2400" dirty="0" smtClean="0">
              <a:latin typeface="Comic Sans MS" pitchFamily="66" charset="0"/>
            </a:endParaRPr>
          </a:p>
        </p:txBody>
      </p:sp>
      <p:pic>
        <p:nvPicPr>
          <p:cNvPr id="1026" name="Picture 2" descr="C:\Users\wahyu\Downloads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4071942"/>
            <a:ext cx="2500315" cy="25003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eaLnBrk="1" hangingPunct="1"/>
            <a:r>
              <a:rPr lang="en-US" sz="4000" smtClean="0">
                <a:latin typeface="Comic Sans MS" pitchFamily="66" charset="0"/>
              </a:rPr>
              <a:t>MINERAL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d-ID" sz="2800" dirty="0" smtClean="0">
                <a:latin typeface="Comic Sans MS" pitchFamily="66" charset="0"/>
              </a:rPr>
              <a:t>Secara umum mineral berfungsi sebagai k</a:t>
            </a:r>
            <a:r>
              <a:rPr lang="en-US" sz="2800" dirty="0" err="1" smtClean="0">
                <a:latin typeface="Comic Sans MS" pitchFamily="66" charset="0"/>
              </a:rPr>
              <a:t>ofaktor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enzim</a:t>
            </a:r>
            <a:r>
              <a:rPr lang="en-US" sz="2800" dirty="0" smtClean="0">
                <a:latin typeface="Comic Sans MS" pitchFamily="66" charset="0"/>
              </a:rPr>
              <a:t>, </a:t>
            </a:r>
            <a:r>
              <a:rPr lang="en-US" sz="2800" dirty="0" err="1" smtClean="0">
                <a:latin typeface="Comic Sans MS" pitchFamily="66" charset="0"/>
              </a:rPr>
              <a:t>pemeliharaan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otot</a:t>
            </a:r>
            <a:r>
              <a:rPr lang="en-US" sz="2800" dirty="0" smtClean="0">
                <a:latin typeface="Comic Sans MS" pitchFamily="66" charset="0"/>
              </a:rPr>
              <a:t>, </a:t>
            </a:r>
            <a:r>
              <a:rPr lang="en-US" sz="2800" dirty="0" err="1" smtClean="0">
                <a:latin typeface="Comic Sans MS" pitchFamily="66" charset="0"/>
              </a:rPr>
              <a:t>saraf</a:t>
            </a:r>
            <a:r>
              <a:rPr lang="id-ID" sz="2800" dirty="0" smtClean="0">
                <a:latin typeface="Comic Sans MS" pitchFamily="66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en-US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d-ID" sz="2800" dirty="0" smtClean="0">
                <a:latin typeface="Comic Sans MS" pitchFamily="66" charset="0"/>
              </a:rPr>
              <a:t>Berdasarkan kebutuhannya dapat diklasifikasikan menjadi: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latin typeface="Comic Sans MS" pitchFamily="66" charset="0"/>
              </a:rPr>
              <a:t>Mineral </a:t>
            </a:r>
            <a:r>
              <a:rPr lang="en-US" sz="2400" dirty="0" err="1" smtClean="0">
                <a:latin typeface="Comic Sans MS" pitchFamily="66" charset="0"/>
              </a:rPr>
              <a:t>makro</a:t>
            </a:r>
            <a:r>
              <a:rPr lang="en-US" sz="2400" dirty="0" smtClean="0">
                <a:latin typeface="Comic Sans MS" pitchFamily="66" charset="0"/>
              </a:rPr>
              <a:t> : </a:t>
            </a:r>
            <a:endParaRPr lang="id-ID" sz="2400" dirty="0" smtClean="0">
              <a:latin typeface="Comic Sans MS" pitchFamily="66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dibutuhkan</a:t>
            </a:r>
            <a:r>
              <a:rPr lang="en-US" sz="2000" dirty="0" smtClean="0">
                <a:latin typeface="Comic Sans MS" pitchFamily="66" charset="0"/>
              </a:rPr>
              <a:t> &gt; 100 mg/hr (&gt; 0,05% BB) </a:t>
            </a:r>
            <a:endParaRPr lang="id-ID" sz="2000" dirty="0" smtClean="0">
              <a:latin typeface="Comic Sans MS" pitchFamily="66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Ca, Mg, P, </a:t>
            </a:r>
            <a:r>
              <a:rPr lang="en-US" sz="2000" dirty="0" err="1" smtClean="0">
                <a:latin typeface="Comic Sans MS" pitchFamily="66" charset="0"/>
                <a:sym typeface="Wingdings" pitchFamily="2" charset="2"/>
              </a:rPr>
              <a:t>Cl</a:t>
            </a: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, Na, K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latin typeface="Comic Sans MS" pitchFamily="66" charset="0"/>
              </a:rPr>
              <a:t>Mineral </a:t>
            </a:r>
            <a:r>
              <a:rPr lang="en-US" sz="2400" dirty="0" err="1" smtClean="0">
                <a:latin typeface="Comic Sans MS" pitchFamily="66" charset="0"/>
              </a:rPr>
              <a:t>mikro</a:t>
            </a:r>
            <a:r>
              <a:rPr lang="en-US" sz="2400" dirty="0" smtClean="0">
                <a:latin typeface="Comic Sans MS" pitchFamily="66" charset="0"/>
              </a:rPr>
              <a:t> : </a:t>
            </a:r>
            <a:endParaRPr lang="id-ID" sz="2400" dirty="0" smtClean="0">
              <a:latin typeface="Comic Sans MS" pitchFamily="66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dibutuhkan</a:t>
            </a:r>
            <a:r>
              <a:rPr lang="en-US" sz="2000" dirty="0" smtClean="0">
                <a:latin typeface="Comic Sans MS" pitchFamily="66" charset="0"/>
              </a:rPr>
              <a:t> &lt; 100 mg/hr (&lt; 0,05% BB) </a:t>
            </a:r>
            <a:endParaRPr lang="id-ID" sz="2000" dirty="0" smtClean="0">
              <a:latin typeface="Comic Sans MS" pitchFamily="66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Fe, Zn, Se, I, Cu</a:t>
            </a:r>
            <a:endParaRPr lang="id-ID" sz="2000" dirty="0" smtClean="0">
              <a:latin typeface="Comic Sans MS" pitchFamily="66" charset="0"/>
              <a:sym typeface="Wingdings" pitchFamily="2" charset="2"/>
            </a:endParaRPr>
          </a:p>
          <a:p>
            <a:pPr lvl="1" eaLnBrk="1" hangingPunct="1">
              <a:lnSpc>
                <a:spcPct val="90000"/>
              </a:lnSpc>
            </a:pPr>
            <a:endParaRPr lang="en-US" sz="20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err="1" smtClean="0">
                <a:latin typeface="Comic Sans MS" pitchFamily="66" charset="0"/>
              </a:rPr>
              <a:t>Sumber</a:t>
            </a:r>
            <a:r>
              <a:rPr lang="en-US" sz="2800" dirty="0" smtClean="0">
                <a:latin typeface="Comic Sans MS" pitchFamily="66" charset="0"/>
              </a:rPr>
              <a:t>: </a:t>
            </a:r>
            <a:r>
              <a:rPr lang="en-US" sz="2800" dirty="0" err="1" smtClean="0">
                <a:latin typeface="Comic Sans MS" pitchFamily="66" charset="0"/>
              </a:rPr>
              <a:t>umumnya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hewani</a:t>
            </a:r>
            <a:endParaRPr lang="en-US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Faktor</a:t>
            </a:r>
            <a:r>
              <a:rPr lang="en-US" sz="2400" dirty="0" smtClean="0">
                <a:latin typeface="Comic Sans MS" pitchFamily="66" charset="0"/>
              </a:rPr>
              <a:t> yang </a:t>
            </a:r>
            <a:r>
              <a:rPr lang="en-US" sz="2400" dirty="0" err="1" smtClean="0">
                <a:latin typeface="Comic Sans MS" pitchFamily="66" charset="0"/>
              </a:rPr>
              <a:t>mempengaruhi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ketersediaan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biologik</a:t>
            </a:r>
            <a:r>
              <a:rPr lang="en-US" sz="2400" dirty="0" smtClean="0">
                <a:latin typeface="Comic Sans MS" pitchFamily="66" charset="0"/>
              </a:rPr>
              <a:t> mineral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Interaksi</a:t>
            </a:r>
            <a:r>
              <a:rPr lang="en-US" sz="2400" dirty="0" smtClean="0">
                <a:latin typeface="Comic Sans MS" pitchFamily="66" charset="0"/>
              </a:rPr>
              <a:t> mineral </a:t>
            </a:r>
            <a:r>
              <a:rPr lang="en-US" sz="2400" dirty="0" err="1" smtClean="0">
                <a:latin typeface="Comic Sans MS" pitchFamily="66" charset="0"/>
              </a:rPr>
              <a:t>dengan</a:t>
            </a:r>
            <a:r>
              <a:rPr lang="en-US" sz="2400" dirty="0" smtClean="0">
                <a:latin typeface="Comic Sans MS" pitchFamily="66" charset="0"/>
              </a:rPr>
              <a:t> mineral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dirty="0" smtClean="0">
                <a:latin typeface="Comic Sans MS" pitchFamily="66" charset="0"/>
              </a:rPr>
              <a:t>Mineral </a:t>
            </a:r>
            <a:r>
              <a:rPr lang="en-US" sz="2000" dirty="0" err="1" smtClean="0">
                <a:latin typeface="Comic Sans MS" pitchFamily="66" charset="0"/>
              </a:rPr>
              <a:t>dgn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berat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molekul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jumlan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muatan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sama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bersaing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dlm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absorbsi</a:t>
            </a:r>
            <a:r>
              <a:rPr lang="en-US" sz="2000" dirty="0" smtClean="0">
                <a:latin typeface="Comic Sans MS" pitchFamily="66" charset="0"/>
              </a:rPr>
              <a:t> (Ca &amp; Fe, Zn, &amp; Cu)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Interaksi</a:t>
            </a:r>
            <a:r>
              <a:rPr lang="en-US" sz="2400" dirty="0" smtClean="0">
                <a:latin typeface="Comic Sans MS" pitchFamily="66" charset="0"/>
              </a:rPr>
              <a:t> mineral </a:t>
            </a:r>
            <a:r>
              <a:rPr lang="en-US" sz="2400" dirty="0" err="1" smtClean="0">
                <a:latin typeface="Comic Sans MS" pitchFamily="66" charset="0"/>
              </a:rPr>
              <a:t>dengan</a:t>
            </a:r>
            <a:r>
              <a:rPr lang="en-US" sz="2400" dirty="0" smtClean="0">
                <a:latin typeface="Comic Sans MS" pitchFamily="66" charset="0"/>
              </a:rPr>
              <a:t> vitamin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Vit</a:t>
            </a:r>
            <a:r>
              <a:rPr lang="en-US" sz="2000" dirty="0" smtClean="0">
                <a:latin typeface="Comic Sans MS" pitchFamily="66" charset="0"/>
              </a:rPr>
              <a:t> C </a:t>
            </a:r>
            <a:r>
              <a:rPr lang="en-US" sz="2000" dirty="0" err="1" smtClean="0">
                <a:latin typeface="Comic Sans MS" pitchFamily="66" charset="0"/>
              </a:rPr>
              <a:t>meningkatkan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absorbsi</a:t>
            </a:r>
            <a:r>
              <a:rPr lang="en-US" sz="2000" dirty="0" smtClean="0">
                <a:latin typeface="Comic Sans MS" pitchFamily="66" charset="0"/>
              </a:rPr>
              <a:t> Fe, </a:t>
            </a:r>
            <a:r>
              <a:rPr lang="en-US" sz="2000" dirty="0" err="1" smtClean="0">
                <a:latin typeface="Comic Sans MS" pitchFamily="66" charset="0"/>
              </a:rPr>
              <a:t>vit</a:t>
            </a:r>
            <a:r>
              <a:rPr lang="en-US" sz="2000" dirty="0" smtClean="0">
                <a:latin typeface="Comic Sans MS" pitchFamily="66" charset="0"/>
              </a:rPr>
              <a:t> D </a:t>
            </a:r>
            <a:r>
              <a:rPr lang="en-US" sz="2000" dirty="0" err="1" smtClean="0">
                <a:latin typeface="Comic Sans MS" pitchFamily="66" charset="0"/>
              </a:rPr>
              <a:t>meningkatkan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absorbsi</a:t>
            </a:r>
            <a:r>
              <a:rPr lang="en-US" sz="2000" dirty="0" smtClean="0">
                <a:latin typeface="Comic Sans MS" pitchFamily="66" charset="0"/>
              </a:rPr>
              <a:t> Ca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Interaksi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serat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dengan</a:t>
            </a:r>
            <a:r>
              <a:rPr lang="en-US" sz="2400" dirty="0" smtClean="0">
                <a:latin typeface="Comic Sans MS" pitchFamily="66" charset="0"/>
              </a:rPr>
              <a:t> mineral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dirty="0" err="1" smtClean="0">
                <a:latin typeface="Comic Sans MS" pitchFamily="66" charset="0"/>
              </a:rPr>
              <a:t>Makanan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tinggi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serat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menghambat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absorbsi</a:t>
            </a:r>
            <a:r>
              <a:rPr lang="en-US" sz="2000" dirty="0" smtClean="0">
                <a:latin typeface="Comic Sans MS" pitchFamily="66" charset="0"/>
              </a:rPr>
              <a:t> Ca, Fe, Zn, Mg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dirty="0" smtClean="0">
                <a:latin typeface="Comic Sans MS" pitchFamily="66" charset="0"/>
              </a:rPr>
              <a:t>	</a:t>
            </a:r>
            <a:endParaRPr lang="id-ID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latin typeface="Comic Sans MS" pitchFamily="66" charset="0"/>
              </a:rPr>
              <a:t>Sumber mineral secara umum</a:t>
            </a:r>
            <a:endParaRPr lang="id-ID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92" y="2286000"/>
            <a:ext cx="9030808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Mineral makro</a:t>
            </a:r>
            <a:endParaRPr lang="id-ID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43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eaLnBrk="1" hangingPunct="1"/>
            <a:r>
              <a:rPr lang="id-ID" sz="4000" dirty="0" smtClean="0">
                <a:latin typeface="Comic Sans MS" pitchFamily="66" charset="0"/>
              </a:rPr>
              <a:t>1. Kalsium (Ca)</a:t>
            </a:r>
            <a:endParaRPr lang="en-US" sz="4000" dirty="0" smtClean="0">
              <a:latin typeface="Comic Sans MS" pitchFamily="66" charset="0"/>
            </a:endParaRPr>
          </a:p>
        </p:txBody>
      </p:sp>
      <p:graphicFrame>
        <p:nvGraphicFramePr>
          <p:cNvPr id="37936" name="Group 48"/>
          <p:cNvGraphicFramePr>
            <a:graphicFrameLocks noGrp="1"/>
          </p:cNvGraphicFramePr>
          <p:nvPr>
            <p:ph type="tbl" idx="1"/>
          </p:nvPr>
        </p:nvGraphicFramePr>
        <p:xfrm>
          <a:off x="457200" y="1293496"/>
          <a:ext cx="8382000" cy="4726304"/>
        </p:xfrm>
        <a:graphic>
          <a:graphicData uri="http://schemas.openxmlformats.org/drawingml/2006/table">
            <a:tbl>
              <a:tblPr/>
              <a:tblGrid>
                <a:gridCol w="1905000"/>
                <a:gridCol w="6477000"/>
              </a:tblGrid>
              <a:tr h="4572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Paling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banyak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dalam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tubuh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(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tulang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&amp;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gizi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54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Penghambat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absorbsi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Kurang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vit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Asam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oksalat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coklat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asam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fitat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serat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kafein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Proses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menua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kurang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bergerak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4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Pembentukan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tulang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gigi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Mengatur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pembekuan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darah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Kontraksi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otot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21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Susu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hasil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olahnya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teri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belut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Serealia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kacang2an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8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Defisiensi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Osteoporosis,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osteopenia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81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Kelebihan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Gangguan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ginjal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konstipasi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81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Kebutuhan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Dewasa 800 mg/hr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/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81000"/>
            <a:ext cx="8248650" cy="5999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dirty="0" smtClean="0">
                <a:latin typeface="Comic Sans MS" pitchFamily="66" charset="0"/>
              </a:rPr>
              <a:t>Proses pemadatan tulang</a:t>
            </a:r>
            <a:endParaRPr lang="id-ID" sz="4000" dirty="0">
              <a:latin typeface="Comic Sans MS" pitchFamily="66" charset="0"/>
            </a:endParaRP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/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219200"/>
            <a:ext cx="6705600" cy="1921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9400" y="3118996"/>
            <a:ext cx="4636604" cy="340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4000" dirty="0" smtClean="0">
                <a:latin typeface="Comic Sans MS" pitchFamily="66" charset="0"/>
              </a:rPr>
              <a:t>2. </a:t>
            </a:r>
            <a:r>
              <a:rPr lang="en-US" sz="4000" dirty="0" err="1" smtClean="0">
                <a:latin typeface="Comic Sans MS" pitchFamily="66" charset="0"/>
              </a:rPr>
              <a:t>Fosfor</a:t>
            </a:r>
            <a:r>
              <a:rPr lang="en-US" sz="4000" dirty="0" smtClean="0">
                <a:latin typeface="Comic Sans MS" pitchFamily="66" charset="0"/>
              </a:rPr>
              <a:t> (P)</a:t>
            </a:r>
          </a:p>
        </p:txBody>
      </p:sp>
      <p:graphicFrame>
        <p:nvGraphicFramePr>
          <p:cNvPr id="48169" name="Group 41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3810000"/>
        </p:xfrm>
        <a:graphic>
          <a:graphicData uri="http://schemas.openxmlformats.org/drawingml/2006/table">
            <a:tbl>
              <a:tblPr/>
              <a:tblGrid>
                <a:gridCol w="2438400"/>
                <a:gridCol w="5791200"/>
              </a:tblGrid>
              <a:tr h="90487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Mineral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kedua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terbanyak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Perbandingan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Ca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P = 2: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Merupakan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bagian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DNA, RNA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8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Kalsifikasi tulang dan gigi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Semua makanan, terutama hewani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Defisiensi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Jarang terjadi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Kelebihan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Jarang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terjadi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Kebutuhan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Dewasa 600 mg/hr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4000" dirty="0" smtClean="0">
                <a:latin typeface="Comic Sans MS" pitchFamily="66" charset="0"/>
              </a:rPr>
              <a:t>3. </a:t>
            </a:r>
            <a:r>
              <a:rPr lang="en-US" sz="4000" dirty="0" err="1" smtClean="0">
                <a:latin typeface="Comic Sans MS" pitchFamily="66" charset="0"/>
              </a:rPr>
              <a:t>Natrium</a:t>
            </a:r>
            <a:r>
              <a:rPr lang="en-US" sz="4000" dirty="0" smtClean="0">
                <a:latin typeface="Comic Sans MS" pitchFamily="66" charset="0"/>
              </a:rPr>
              <a:t> (Na)</a:t>
            </a:r>
          </a:p>
        </p:txBody>
      </p:sp>
      <p:graphicFrame>
        <p:nvGraphicFramePr>
          <p:cNvPr id="50211" name="Group 35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3810000"/>
        </p:xfrm>
        <a:graphic>
          <a:graphicData uri="http://schemas.openxmlformats.org/drawingml/2006/table">
            <a:tbl>
              <a:tblPr/>
              <a:tblGrid>
                <a:gridCol w="1752600"/>
                <a:gridCol w="6477000"/>
              </a:tblGrid>
              <a:tr h="5715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Kation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utama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ekstraselular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47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Keseimbangan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cai</a:t>
                      </a:r>
                      <a:r>
                        <a:rPr kumimoji="0" lang="id-ID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r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Kontraksi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otot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7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Garam, MSG, kecap, makanan awetan.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Maksimal kons 6 gr/hr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18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Defisiensi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Kejang, apatis, kurang nafsu makan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Kelebihan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Hipertensi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odema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Kebutuhan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Dewasa 1,5 gr/hr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dirty="0" smtClean="0">
                <a:latin typeface="Comic Sans MS" pitchFamily="66" charset="0"/>
              </a:rPr>
              <a:t>4. Kalium (K)</a:t>
            </a:r>
            <a:endParaRPr lang="id-ID" sz="4000" dirty="0">
              <a:latin typeface="Comic Sans MS" pitchFamily="66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73CB8-6A8E-44AE-A84F-3B7D9DCDD538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  <p:graphicFrame>
        <p:nvGraphicFramePr>
          <p:cNvPr id="6" name="Group 29"/>
          <p:cNvGraphicFramePr>
            <a:graphicFrameLocks/>
          </p:cNvGraphicFramePr>
          <p:nvPr/>
        </p:nvGraphicFramePr>
        <p:xfrm>
          <a:off x="500034" y="1785926"/>
          <a:ext cx="8229600" cy="3178498"/>
        </p:xfrm>
        <a:graphic>
          <a:graphicData uri="http://schemas.openxmlformats.org/drawingml/2006/table">
            <a:tbl>
              <a:tblPr/>
              <a:tblGrid>
                <a:gridCol w="2057400"/>
                <a:gridCol w="6172200"/>
              </a:tblGrid>
              <a:tr h="7858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Keseimbangan cairan &amp; asam-basa tubuh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Transmisi saraf &amp; relaksasi otot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Buah, sayur, kacang-kacangan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Defisiensi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Jarang terjadi </a:t>
                      </a: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 byk dlm makanan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Biasanya akibat penggunaan laksatif &amp; diuretik  jantung berdebar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43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Kelebihan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Gagal jantung 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Kebutuhan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Dewasa 2000 mg/hr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d-ID" sz="2800" dirty="0" smtClean="0">
                <a:latin typeface="Comic Sans MS" pitchFamily="66" charset="0"/>
              </a:rPr>
              <a:t>Klasifikasi vitamin bdsrkn </a:t>
            </a:r>
            <a:r>
              <a:rPr lang="en-US" sz="2800" dirty="0" err="1" smtClean="0">
                <a:latin typeface="Comic Sans MS" pitchFamily="66" charset="0"/>
              </a:rPr>
              <a:t>kelarutan</a:t>
            </a:r>
            <a:r>
              <a:rPr lang="en-US" sz="2800" dirty="0" smtClean="0">
                <a:latin typeface="Comic Sans MS" pitchFamily="66" charset="0"/>
              </a:rPr>
              <a:t> 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larut</a:t>
            </a:r>
            <a:r>
              <a:rPr lang="en-US" sz="2400" dirty="0" smtClean="0">
                <a:latin typeface="Comic Sans MS" pitchFamily="66" charset="0"/>
              </a:rPr>
              <a:t> air      : </a:t>
            </a:r>
            <a:r>
              <a:rPr lang="en-US" sz="2400" dirty="0" err="1" smtClean="0">
                <a:latin typeface="Comic Sans MS" pitchFamily="66" charset="0"/>
              </a:rPr>
              <a:t>Vit</a:t>
            </a:r>
            <a:r>
              <a:rPr lang="en-US" sz="2400" dirty="0" smtClean="0">
                <a:latin typeface="Comic Sans MS" pitchFamily="66" charset="0"/>
              </a:rPr>
              <a:t> B, </a:t>
            </a:r>
            <a:r>
              <a:rPr lang="en-US" sz="2400" dirty="0" err="1" smtClean="0">
                <a:latin typeface="Comic Sans MS" pitchFamily="66" charset="0"/>
              </a:rPr>
              <a:t>Vit</a:t>
            </a:r>
            <a:r>
              <a:rPr lang="en-US" sz="2400" dirty="0" smtClean="0">
                <a:latin typeface="Comic Sans MS" pitchFamily="66" charset="0"/>
              </a:rPr>
              <a:t> C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larut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lemak</a:t>
            </a:r>
            <a:r>
              <a:rPr lang="en-US" sz="2400" dirty="0" smtClean="0">
                <a:latin typeface="Comic Sans MS" pitchFamily="66" charset="0"/>
              </a:rPr>
              <a:t>  : </a:t>
            </a:r>
            <a:r>
              <a:rPr lang="en-US" sz="2400" dirty="0" err="1" smtClean="0">
                <a:latin typeface="Comic Sans MS" pitchFamily="66" charset="0"/>
              </a:rPr>
              <a:t>Vit</a:t>
            </a:r>
            <a:r>
              <a:rPr lang="en-US" sz="2400" dirty="0" smtClean="0">
                <a:latin typeface="Comic Sans MS" pitchFamily="66" charset="0"/>
              </a:rPr>
              <a:t> A, D, E K</a:t>
            </a:r>
            <a:endParaRPr lang="id-ID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  <a:buNone/>
            </a:pPr>
            <a:endParaRPr lang="en-US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err="1" smtClean="0">
                <a:latin typeface="Comic Sans MS" pitchFamily="66" charset="0"/>
              </a:rPr>
              <a:t>Fungsi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id-ID" sz="2800" dirty="0" smtClean="0">
                <a:latin typeface="Comic Sans MS" pitchFamily="66" charset="0"/>
              </a:rPr>
              <a:t>vitamin </a:t>
            </a:r>
            <a:r>
              <a:rPr lang="en-US" sz="2800" dirty="0" smtClean="0">
                <a:latin typeface="Comic Sans MS" pitchFamily="66" charset="0"/>
              </a:rPr>
              <a:t>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Reaksi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metabolisme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energi</a:t>
            </a:r>
            <a:endParaRPr lang="en-US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Pertumbuhan</a:t>
            </a:r>
            <a:endParaRPr lang="en-US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Pemeliharaan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tubuh</a:t>
            </a:r>
            <a:endParaRPr lang="en-US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>
                <a:latin typeface="Comic Sans MS" pitchFamily="66" charset="0"/>
              </a:rPr>
              <a:t>Koensim</a:t>
            </a:r>
            <a:r>
              <a:rPr lang="en-US" sz="2400" dirty="0" smtClean="0">
                <a:latin typeface="Comic Sans MS" pitchFamily="66" charset="0"/>
              </a:rPr>
              <a:t> (</a:t>
            </a:r>
            <a:r>
              <a:rPr lang="en-US" sz="2400" dirty="0" err="1" smtClean="0">
                <a:latin typeface="Comic Sans MS" pitchFamily="66" charset="0"/>
              </a:rPr>
              <a:t>bagian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dari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enzim</a:t>
            </a:r>
            <a:r>
              <a:rPr lang="en-US" sz="2400" dirty="0" smtClean="0">
                <a:latin typeface="Comic Sans MS" pitchFamily="66" charset="0"/>
              </a:rPr>
              <a:t>)</a:t>
            </a:r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dirty="0" smtClean="0">
                <a:latin typeface="Comic Sans MS" pitchFamily="66" charset="0"/>
              </a:rPr>
              <a:t>5. Klorida (Cl)</a:t>
            </a:r>
            <a:endParaRPr lang="id-ID" sz="4000" dirty="0">
              <a:latin typeface="Comic Sans MS" pitchFamily="66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73CB8-6A8E-44AE-A84F-3B7D9DCDD538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  <p:graphicFrame>
        <p:nvGraphicFramePr>
          <p:cNvPr id="6" name="Group 29"/>
          <p:cNvGraphicFramePr>
            <a:graphicFrameLocks/>
          </p:cNvGraphicFramePr>
          <p:nvPr/>
        </p:nvGraphicFramePr>
        <p:xfrm>
          <a:off x="500034" y="1785926"/>
          <a:ext cx="8229600" cy="2782258"/>
        </p:xfrm>
        <a:graphic>
          <a:graphicData uri="http://schemas.openxmlformats.org/drawingml/2006/table">
            <a:tbl>
              <a:tblPr/>
              <a:tblGrid>
                <a:gridCol w="2057400"/>
                <a:gridCol w="6172200"/>
              </a:tblGrid>
              <a:tr h="7858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Anion utama CES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Keseimbangan cairan &amp; elektrolit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Garam dapur, Buah, sayur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Defisiensi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Jarang terjadi </a:t>
                      </a: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 byk dlm makanan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Biasanya akibat muntah2 hebat, diare kronis atau keringat berlebihan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Kebutuhan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Dewasa 750 mg/hr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dirty="0" smtClean="0">
                <a:latin typeface="Comic Sans MS" pitchFamily="66" charset="0"/>
              </a:rPr>
              <a:t>6. Magnesium (Mg)</a:t>
            </a:r>
            <a:endParaRPr lang="id-ID" sz="4000" dirty="0">
              <a:latin typeface="Comic Sans MS" pitchFamily="66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73CB8-6A8E-44AE-A84F-3B7D9DCDD538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  <p:graphicFrame>
        <p:nvGraphicFramePr>
          <p:cNvPr id="6" name="Group 29"/>
          <p:cNvGraphicFramePr>
            <a:graphicFrameLocks/>
          </p:cNvGraphicFramePr>
          <p:nvPr/>
        </p:nvGraphicFramePr>
        <p:xfrm>
          <a:off x="500034" y="1785926"/>
          <a:ext cx="8229600" cy="4053840"/>
        </p:xfrm>
        <a:graphic>
          <a:graphicData uri="http://schemas.openxmlformats.org/drawingml/2006/table">
            <a:tbl>
              <a:tblPr/>
              <a:tblGrid>
                <a:gridCol w="2057400"/>
                <a:gridCol w="6172200"/>
              </a:tblGrid>
              <a:tr h="7858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Terlibat di lebih dari 300 enzim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Terlibat dlm metabolisme K, Ca dan vit 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 normal jantung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Bayam, tiram, susu kedelai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Defisiensi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Jarang terjadi, biasanya akibat komplikasi penyakit yg mengganggu absorpsi.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Gugup, kejang, halusinasi, gagal jantung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Kelebihan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Jarang terjadi akibat makanan, biasanya akibat suplemen </a:t>
                      </a: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 berakibat fatal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Kebutuhan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Laki-laki 300 mg/hr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Perempuan 270 mg/hr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Mineral mikro</a:t>
            </a:r>
            <a:endParaRPr lang="id-ID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73CB8-6A8E-44AE-A84F-3B7D9DCDD538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4000" dirty="0" smtClean="0">
                <a:latin typeface="Comic Sans MS" pitchFamily="66" charset="0"/>
              </a:rPr>
              <a:t>1. </a:t>
            </a:r>
            <a:r>
              <a:rPr lang="en-US" sz="4000" dirty="0" err="1" smtClean="0">
                <a:latin typeface="Comic Sans MS" pitchFamily="66" charset="0"/>
              </a:rPr>
              <a:t>Yodium</a:t>
            </a:r>
            <a:endParaRPr lang="en-US" sz="4000" dirty="0" smtClean="0">
              <a:latin typeface="Comic Sans MS" pitchFamily="66" charset="0"/>
            </a:endParaRPr>
          </a:p>
        </p:txBody>
      </p:sp>
      <p:graphicFrame>
        <p:nvGraphicFramePr>
          <p:cNvPr id="38941" name="Group 29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4484688"/>
        </p:xfrm>
        <a:graphic>
          <a:graphicData uri="http://schemas.openxmlformats.org/drawingml/2006/table">
            <a:tbl>
              <a:tblPr/>
              <a:tblGrid>
                <a:gridCol w="2057400"/>
                <a:gridCol w="6172200"/>
              </a:tblGrid>
              <a:tr h="1131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Pertumbuhan, fungsi otak, otot, ginjal, pituitari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Stimulasi laju metabolik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7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Makanan laut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Defisiensi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Gondok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gagal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tumbang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kretin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Kelebihan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Peningkatan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BMR,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gondok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Kebutuhan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Dewasa 150 ug/hr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Zat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goitrogenik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Menghambat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absorbsi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I (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singkong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kubis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)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4000" dirty="0" smtClean="0">
                <a:latin typeface="Comic Sans MS" pitchFamily="66" charset="0"/>
              </a:rPr>
              <a:t>2. </a:t>
            </a:r>
            <a:r>
              <a:rPr lang="en-US" sz="4000" dirty="0" smtClean="0">
                <a:latin typeface="Comic Sans MS" pitchFamily="66" charset="0"/>
              </a:rPr>
              <a:t>Zink (Zn)</a:t>
            </a:r>
          </a:p>
        </p:txBody>
      </p:sp>
      <p:graphicFrame>
        <p:nvGraphicFramePr>
          <p:cNvPr id="41004" name="Group 44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4555173"/>
        </p:xfrm>
        <a:graphic>
          <a:graphicData uri="http://schemas.openxmlformats.org/drawingml/2006/table">
            <a:tbl>
              <a:tblPr/>
              <a:tblGrid>
                <a:gridCol w="2438400"/>
                <a:gridCol w="5791200"/>
              </a:tblGrid>
              <a:tr h="904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Komponen ratusan enzim , pertumbuhan dan perkembangan, reproduksi, imunitas, sintesa retinol binding protein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Defisiensi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Gangguan pertumbuhan,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terlambat kematangan seksual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turunnya kekebalan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Gangguan fungsi saraf otak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1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Hewani lebih mudah diabsorbsi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Peningkat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(enhancing)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Asam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sitrat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laktoferin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, albumin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4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Kebutuhan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Laki-laki 13,4 mg/hr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Perempuan 9,8 mg/hr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4000" dirty="0" smtClean="0">
                <a:latin typeface="Comic Sans MS" pitchFamily="66" charset="0"/>
              </a:rPr>
              <a:t>3. </a:t>
            </a:r>
            <a:r>
              <a:rPr lang="en-US" sz="4000" dirty="0" smtClean="0">
                <a:latin typeface="Comic Sans MS" pitchFamily="66" charset="0"/>
              </a:rPr>
              <a:t>Selenium (Se)</a:t>
            </a:r>
          </a:p>
        </p:txBody>
      </p:sp>
      <p:graphicFrame>
        <p:nvGraphicFramePr>
          <p:cNvPr id="42021" name="Group 37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3829064"/>
        </p:xfrm>
        <a:graphic>
          <a:graphicData uri="http://schemas.openxmlformats.org/drawingml/2006/table">
            <a:tbl>
              <a:tblPr/>
              <a:tblGrid>
                <a:gridCol w="1676400"/>
                <a:gridCol w="6553200"/>
              </a:tblGrid>
              <a:tr h="46220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Antioksidan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239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Kofaktor enzim glutation peroksidase &amp; bekerja sama dgn vit E sbg antioksidan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74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Hewani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03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Defisiensi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Belum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byk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diketahui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Penyakit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Keshan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(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Cina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) 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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tjd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pada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anak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dan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 WUS def Se,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gejala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cepat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lelah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hilang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nafsu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makan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80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Kebutuhan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Dewasa 30 ug/hr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dirty="0" smtClean="0">
                <a:latin typeface="Comic Sans MS" pitchFamily="66" charset="0"/>
              </a:rPr>
              <a:t>4. Besi (Fe)</a:t>
            </a:r>
            <a:endParaRPr lang="id-ID" sz="4000" dirty="0">
              <a:latin typeface="Comic Sans MS" pitchFamily="66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73CB8-6A8E-44AE-A84F-3B7D9DCDD538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  <p:graphicFrame>
        <p:nvGraphicFramePr>
          <p:cNvPr id="6" name="Group 29"/>
          <p:cNvGraphicFramePr>
            <a:graphicFrameLocks/>
          </p:cNvGraphicFramePr>
          <p:nvPr/>
        </p:nvGraphicFramePr>
        <p:xfrm>
          <a:off x="500034" y="1785926"/>
          <a:ext cx="8229600" cy="3544258"/>
        </p:xfrm>
        <a:graphic>
          <a:graphicData uri="http://schemas.openxmlformats.org/drawingml/2006/table">
            <a:tbl>
              <a:tblPr/>
              <a:tblGrid>
                <a:gridCol w="2057400"/>
                <a:gridCol w="6172200"/>
              </a:tblGrid>
              <a:tr h="7858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Pembentuk Hb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Transpor oksigen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Heme (daging, ayam, ikan)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Non heme (sayuran, kacang2an)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Defisiensi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Anemia, gangguan pertumbuhan, penurunan produktivitas, 5L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Kelebihan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PJK, kerusakan hati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Kebutuhan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Laki-laki 13 mg/hr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Perempuan 26 mg/hr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dirty="0" smtClean="0">
                <a:latin typeface="Comic Sans MS" pitchFamily="66" charset="0"/>
              </a:rPr>
              <a:t>Alasan yg keliru mengonsumsi suplemen vitamin &amp; mineral</a:t>
            </a:r>
            <a:endParaRPr lang="id-ID" sz="3600" dirty="0">
              <a:latin typeface="Comic Sans MS" pitchFamily="66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400" dirty="0" smtClean="0">
                <a:latin typeface="Comic Sans MS" pitchFamily="66" charset="0"/>
              </a:rPr>
              <a:t>Hidup di jaman skrg akan cenderung kekurangan zat gizi</a:t>
            </a:r>
          </a:p>
          <a:p>
            <a:r>
              <a:rPr lang="id-ID" sz="2400" dirty="0" smtClean="0">
                <a:latin typeface="Comic Sans MS" pitchFamily="66" charset="0"/>
              </a:rPr>
              <a:t>Merasa lelah dan menganggap suplemen vitamin &amp; mineral dpt meningkatkan energi.</a:t>
            </a:r>
          </a:p>
          <a:p>
            <a:r>
              <a:rPr lang="id-ID" sz="2400" dirty="0" smtClean="0">
                <a:latin typeface="Comic Sans MS" pitchFamily="66" charset="0"/>
              </a:rPr>
              <a:t>Berharap suplemen vit &amp; mineral bisa membantu mengatasi stress</a:t>
            </a:r>
          </a:p>
          <a:p>
            <a:r>
              <a:rPr lang="id-ID" sz="2400" dirty="0" smtClean="0">
                <a:latin typeface="Comic Sans MS" pitchFamily="66" charset="0"/>
              </a:rPr>
              <a:t>Berharap memiliki otot yg bagus tanpa latihan fisik intensif.</a:t>
            </a:r>
          </a:p>
          <a:p>
            <a:r>
              <a:rPr lang="id-ID" sz="2400" dirty="0" smtClean="0">
                <a:latin typeface="Comic Sans MS" pitchFamily="66" charset="0"/>
              </a:rPr>
              <a:t>Ingin mencegah/menyembuhkan penyakit yg didiagnosis sendiri</a:t>
            </a:r>
          </a:p>
          <a:p>
            <a:r>
              <a:rPr lang="id-ID" sz="2400" dirty="0" smtClean="0">
                <a:latin typeface="Comic Sans MS" pitchFamily="66" charset="0"/>
              </a:rPr>
              <a:t>Berharap vit &amp; mineral berlebih dpt memberikan keuntungan kesehatan</a:t>
            </a:r>
            <a:endParaRPr lang="id-ID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>
                <a:solidFill>
                  <a:srgbClr val="002060"/>
                </a:solidFill>
              </a:rPr>
              <a:t>TERIMA KASIH</a:t>
            </a:r>
            <a:br>
              <a:rPr lang="id-ID" dirty="0" smtClean="0">
                <a:solidFill>
                  <a:srgbClr val="002060"/>
                </a:solidFill>
              </a:rPr>
            </a:br>
            <a:endParaRPr lang="id-ID" dirty="0">
              <a:solidFill>
                <a:srgbClr val="00206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C0C6727-35CD-49C9-87AA-59C8CC5F1E84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58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dirty="0" smtClean="0">
                <a:latin typeface="Comic Sans MS" pitchFamily="66" charset="0"/>
              </a:rPr>
              <a:t>Sumber vitamin secara umum</a:t>
            </a:r>
            <a:endParaRPr lang="id-ID" sz="40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373422"/>
            <a:ext cx="8807220" cy="2503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dirty="0" smtClean="0">
                <a:latin typeface="Comic Sans MS" pitchFamily="66" charset="0"/>
              </a:rPr>
              <a:t>Sifat-sifat umum vitamin</a:t>
            </a:r>
            <a:endParaRPr lang="id-ID" sz="4000" dirty="0">
              <a:latin typeface="Comic Sans MS" pitchFamily="66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579880"/>
          <a:ext cx="8229600" cy="45161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 smtClean="0">
                          <a:latin typeface="Comic Sans MS" pitchFamily="66" charset="0"/>
                        </a:rPr>
                        <a:t>Vitamin larut lemak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>
                          <a:latin typeface="Comic Sans MS" pitchFamily="66" charset="0"/>
                        </a:rPr>
                        <a:t>Vitamin larut air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Kelebihan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konsumsi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,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akan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disimpan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tubuh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Simpanan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sedikit</a:t>
                      </a:r>
                      <a:endParaRPr kumimoji="0" lang="en-US" sz="1800" u="none" strike="noStrike" cap="none" normalizeH="0" baseline="0" dirty="0" smtClean="0">
                        <a:ln>
                          <a:noFill/>
                        </a:ln>
                        <a:effectLst/>
                        <a:latin typeface="Comic Sans MS" pitchFamily="66" charset="0"/>
                      </a:endParaRPr>
                    </a:p>
                    <a:p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Dikeluarkan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lewat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empedu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Keluar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lewat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urin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Gejala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defisiensi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berkembang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lambat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Gejala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defisiensi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cepat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Tidak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hrs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dikons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tiap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hr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Harus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dikonsumsi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tiap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hr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Prekursor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/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provitamin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Tidak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punya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prekursor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Unsur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: C, H, O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Unsur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: C, H, O, N, S, Co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Dibutuhkan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oleh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organisme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kompleks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Dibutuhkan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oleh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organisme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sederhana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dan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kompleks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Toksik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pada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kadar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rendah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(6-10 x AKG)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Sifat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toksik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pada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megadosis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(&gt;10 x AKG)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Kerusakan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krn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oksidasi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&amp;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ketengikan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Mudah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hilang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saat</a:t>
                      </a: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itchFamily="66" charset="0"/>
                        </a:rPr>
                        <a:t>pemasakan</a:t>
                      </a:r>
                      <a:endParaRPr lang="id-ID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Vitamin larut lemak</a:t>
            </a:r>
            <a:endParaRPr lang="id-ID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dirty="0" smtClean="0">
                <a:latin typeface="Comic Sans MS" pitchFamily="66" charset="0"/>
              </a:rPr>
              <a:t>1. </a:t>
            </a:r>
            <a:r>
              <a:rPr lang="en-US" dirty="0" smtClean="0">
                <a:latin typeface="Comic Sans MS" pitchFamily="66" charset="0"/>
              </a:rPr>
              <a:t>Vitamin A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latin typeface="Comic Sans MS" pitchFamily="66" charset="0"/>
              </a:rPr>
              <a:t>Terdiri dari 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retinol (hewani)  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provitamin A (nabati: sayur/buah hijau atau kuning)</a:t>
            </a:r>
          </a:p>
          <a:p>
            <a:pPr eaLnBrk="1" hangingPunct="1"/>
            <a:r>
              <a:rPr lang="en-US" sz="2800" smtClean="0">
                <a:latin typeface="Comic Sans MS" pitchFamily="66" charset="0"/>
                <a:sym typeface="Symbol" pitchFamily="18" charset="2"/>
              </a:rPr>
              <a:t> karoten 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  <a:sym typeface="Symbol" pitchFamily="18" charset="2"/>
              </a:rPr>
              <a:t>antioksidan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  <a:sym typeface="Symbol" pitchFamily="18" charset="2"/>
              </a:rPr>
              <a:t>provitamin A plg aktif</a:t>
            </a:r>
          </a:p>
          <a:p>
            <a:pPr eaLnBrk="1" hangingPunct="1"/>
            <a:r>
              <a:rPr lang="en-US" sz="2800" smtClean="0">
                <a:latin typeface="Comic Sans MS" pitchFamily="66" charset="0"/>
                <a:sym typeface="Symbol" pitchFamily="18" charset="2"/>
              </a:rPr>
              <a:t>Kebutuhan 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  <a:sym typeface="Symbol" pitchFamily="18" charset="2"/>
              </a:rPr>
              <a:t>Dewasa laki-laki 700 RE, wanita 500 RE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  <a:sym typeface="Symbol" pitchFamily="18" charset="2"/>
              </a:rPr>
              <a:t>Meningkat saat hamil dan menyusui</a:t>
            </a:r>
          </a:p>
          <a:p>
            <a:pPr eaLnBrk="1" hangingPunct="1">
              <a:buFontTx/>
              <a:buNone/>
            </a:pPr>
            <a:endParaRPr lang="en-US" sz="2800" smtClean="0">
              <a:latin typeface="Comic Sans MS" pitchFamily="66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2">
  <a:themeElements>
    <a:clrScheme name="Default Design 2">
      <a:dk1>
        <a:srgbClr val="000000"/>
      </a:dk1>
      <a:lt1>
        <a:srgbClr val="FFFFFF"/>
      </a:lt1>
      <a:dk2>
        <a:srgbClr val="006666"/>
      </a:dk2>
      <a:lt2>
        <a:srgbClr val="808080"/>
      </a:lt2>
      <a:accent1>
        <a:srgbClr val="F8A230"/>
      </a:accent1>
      <a:accent2>
        <a:srgbClr val="5CACE2"/>
      </a:accent2>
      <a:accent3>
        <a:srgbClr val="FFFFFF"/>
      </a:accent3>
      <a:accent4>
        <a:srgbClr val="000000"/>
      </a:accent4>
      <a:accent5>
        <a:srgbClr val="FBCEAD"/>
      </a:accent5>
      <a:accent6>
        <a:srgbClr val="539BCD"/>
      </a:accent6>
      <a:hlink>
        <a:srgbClr val="E569A7"/>
      </a:hlink>
      <a:folHlink>
        <a:srgbClr val="95D84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FFFFF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6666"/>
        </a:dk2>
        <a:lt2>
          <a:srgbClr val="808080"/>
        </a:lt2>
        <a:accent1>
          <a:srgbClr val="F8A230"/>
        </a:accent1>
        <a:accent2>
          <a:srgbClr val="5CACE2"/>
        </a:accent2>
        <a:accent3>
          <a:srgbClr val="FFFFFF"/>
        </a:accent3>
        <a:accent4>
          <a:srgbClr val="000000"/>
        </a:accent4>
        <a:accent5>
          <a:srgbClr val="FBCEAD"/>
        </a:accent5>
        <a:accent6>
          <a:srgbClr val="539BCD"/>
        </a:accent6>
        <a:hlink>
          <a:srgbClr val="E569A7"/>
        </a:hlink>
        <a:folHlink>
          <a:srgbClr val="95D8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66"/>
        </a:dk2>
        <a:lt2>
          <a:srgbClr val="808080"/>
        </a:lt2>
        <a:accent1>
          <a:srgbClr val="8EEA3A"/>
        </a:accent1>
        <a:accent2>
          <a:srgbClr val="F97B90"/>
        </a:accent2>
        <a:accent3>
          <a:srgbClr val="FFFFFF"/>
        </a:accent3>
        <a:accent4>
          <a:srgbClr val="000000"/>
        </a:accent4>
        <a:accent5>
          <a:srgbClr val="C6F3AE"/>
        </a:accent5>
        <a:accent6>
          <a:srgbClr val="E26F82"/>
        </a:accent6>
        <a:hlink>
          <a:srgbClr val="5DC2F5"/>
        </a:hlink>
        <a:folHlink>
          <a:srgbClr val="FFA4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3163</TotalTime>
  <Words>1942</Words>
  <Application>Microsoft Office PowerPoint</Application>
  <PresentationFormat>On-screen Show (4:3)</PresentationFormat>
  <Paragraphs>435</Paragraphs>
  <Slides>58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59" baseType="lpstr">
      <vt:lpstr>Theme2</vt:lpstr>
      <vt:lpstr>ZAT GIZI MIKRO</vt:lpstr>
      <vt:lpstr>Fungsi zat gizi mikro secara umum</vt:lpstr>
      <vt:lpstr>vitamin</vt:lpstr>
      <vt:lpstr>Vitamin</vt:lpstr>
      <vt:lpstr>PowerPoint Presentation</vt:lpstr>
      <vt:lpstr>Sumber vitamin secara umum</vt:lpstr>
      <vt:lpstr>Sifat-sifat umum vitamin</vt:lpstr>
      <vt:lpstr>Vitamin larut lemak</vt:lpstr>
      <vt:lpstr>1. Vitamin A</vt:lpstr>
      <vt:lpstr>Vitamin A</vt:lpstr>
      <vt:lpstr>Efek defisiensi &amp; keracunan Vitamin A</vt:lpstr>
      <vt:lpstr>PowerPoint Presentation</vt:lpstr>
      <vt:lpstr>2. Vitamin D</vt:lpstr>
      <vt:lpstr>Vitamin D</vt:lpstr>
      <vt:lpstr>Vitamin D</vt:lpstr>
      <vt:lpstr>PowerPoint Presentation</vt:lpstr>
      <vt:lpstr>3. Vitamin E</vt:lpstr>
      <vt:lpstr>Kerja antioksidan</vt:lpstr>
      <vt:lpstr>Vitamin E</vt:lpstr>
      <vt:lpstr>PowerPoint Presentation</vt:lpstr>
      <vt:lpstr>PowerPoint Presentation</vt:lpstr>
      <vt:lpstr>4. Vitamin K</vt:lpstr>
      <vt:lpstr>Vitamin K</vt:lpstr>
      <vt:lpstr>PowerPoint Presentation</vt:lpstr>
      <vt:lpstr>Vitamin larut air</vt:lpstr>
      <vt:lpstr>1. Vitamin C</vt:lpstr>
      <vt:lpstr>Vitamin C</vt:lpstr>
      <vt:lpstr>Vitamin C</vt:lpstr>
      <vt:lpstr>PowerPoint Presentation</vt:lpstr>
      <vt:lpstr>Vitamin C</vt:lpstr>
      <vt:lpstr>2. Vitamin B</vt:lpstr>
      <vt:lpstr>Ilustrasi kerja koenzim</vt:lpstr>
      <vt:lpstr>2.1 Vit B1 (Thiamin)</vt:lpstr>
      <vt:lpstr>2.2 Vit B 2 (Riboflavin)</vt:lpstr>
      <vt:lpstr>2.3 Niacin (B3)</vt:lpstr>
      <vt:lpstr>2.4 Folate</vt:lpstr>
      <vt:lpstr>2.5 Vit B12 (Kobalamin)</vt:lpstr>
      <vt:lpstr>2.6 Piridoksin (B6)</vt:lpstr>
      <vt:lpstr>mineral</vt:lpstr>
      <vt:lpstr>MINERAL</vt:lpstr>
      <vt:lpstr>PowerPoint Presentation</vt:lpstr>
      <vt:lpstr>Sumber mineral secara umum</vt:lpstr>
      <vt:lpstr>Mineral makro</vt:lpstr>
      <vt:lpstr>1. Kalsium (Ca)</vt:lpstr>
      <vt:lpstr>PowerPoint Presentation</vt:lpstr>
      <vt:lpstr>Proses pemadatan tulang</vt:lpstr>
      <vt:lpstr>2. Fosfor (P)</vt:lpstr>
      <vt:lpstr>3. Natrium (Na)</vt:lpstr>
      <vt:lpstr>4. Kalium (K)</vt:lpstr>
      <vt:lpstr>5. Klorida (Cl)</vt:lpstr>
      <vt:lpstr>6. Magnesium (Mg)</vt:lpstr>
      <vt:lpstr>Mineral mikro</vt:lpstr>
      <vt:lpstr>1. Yodium</vt:lpstr>
      <vt:lpstr>2. Zink (Zn)</vt:lpstr>
      <vt:lpstr>3. Selenium (Se)</vt:lpstr>
      <vt:lpstr>4. Besi (Fe)</vt:lpstr>
      <vt:lpstr>Alasan yg keliru mengonsumsi suplemen vitamin &amp; mineral</vt:lpstr>
      <vt:lpstr>TERIMA KASIH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Toshiba</dc:creator>
  <cp:lastModifiedBy>bambang irawan</cp:lastModifiedBy>
  <cp:revision>225</cp:revision>
  <dcterms:created xsi:type="dcterms:W3CDTF">2012-02-27T12:37:08Z</dcterms:created>
  <dcterms:modified xsi:type="dcterms:W3CDTF">2020-08-31T22:56:06Z</dcterms:modified>
</cp:coreProperties>
</file>