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8" r:id="rId4"/>
    <p:sldId id="280" r:id="rId5"/>
    <p:sldId id="281" r:id="rId6"/>
    <p:sldId id="282" r:id="rId7"/>
    <p:sldId id="257" r:id="rId8"/>
    <p:sldId id="258" r:id="rId9"/>
    <p:sldId id="262" r:id="rId10"/>
    <p:sldId id="259" r:id="rId11"/>
    <p:sldId id="271" r:id="rId12"/>
    <p:sldId id="260" r:id="rId13"/>
    <p:sldId id="268" r:id="rId14"/>
    <p:sldId id="269" r:id="rId15"/>
    <p:sldId id="261" r:id="rId16"/>
    <p:sldId id="270" r:id="rId17"/>
    <p:sldId id="272" r:id="rId18"/>
    <p:sldId id="273" r:id="rId19"/>
    <p:sldId id="277" r:id="rId20"/>
    <p:sldId id="274" r:id="rId21"/>
    <p:sldId id="275" r:id="rId22"/>
    <p:sldId id="276" r:id="rId23"/>
    <p:sldId id="264" r:id="rId24"/>
    <p:sldId id="265" r:id="rId25"/>
    <p:sldId id="267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6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0495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78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8469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756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570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697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419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6343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911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643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30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60096-9119-4DD8-8C02-B9114FD0B000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33D73-1B46-44FD-9158-BB38181083D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32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 4</a:t>
            </a:r>
            <a:br>
              <a:rPr lang="id-ID" dirty="0" smtClean="0"/>
            </a:br>
            <a:r>
              <a:rPr lang="id-ID" dirty="0" smtClean="0"/>
              <a:t>DESIGN PD</a:t>
            </a:r>
            <a:br>
              <a:rPr lang="id-ID" dirty="0" smtClean="0"/>
            </a:br>
            <a:r>
              <a:rPr lang="id-ID" dirty="0" smtClean="0"/>
              <a:t>MASALAH GIZI KURANG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Diah M. Utari</a:t>
            </a:r>
          </a:p>
          <a:p>
            <a:r>
              <a:rPr lang="id-ID" dirty="0" smtClean="0"/>
              <a:t>Dept. Gizi Kesmas </a:t>
            </a:r>
          </a:p>
          <a:p>
            <a:r>
              <a:rPr lang="id-ID" dirty="0" smtClean="0"/>
              <a:t>FKM UI 2020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7568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SASARAN DESIGN</a:t>
            </a:r>
            <a:br>
              <a:rPr lang="id-ID" dirty="0" smtClean="0"/>
            </a:br>
            <a:r>
              <a:rPr lang="id-ID" dirty="0" smtClean="0"/>
              <a:t>POS </a:t>
            </a:r>
            <a:r>
              <a:rPr lang="id-ID" dirty="0" smtClean="0"/>
              <a:t>GIZI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Peserta POS GIZI minimal </a:t>
            </a:r>
            <a:r>
              <a:rPr lang="id-ID" dirty="0"/>
              <a:t>6</a:t>
            </a:r>
            <a:r>
              <a:rPr lang="id-ID" dirty="0" smtClean="0"/>
              <a:t> balita dan maksimal 12 balita.  </a:t>
            </a:r>
          </a:p>
          <a:p>
            <a:r>
              <a:rPr lang="id-ID" dirty="0" smtClean="0"/>
              <a:t>Jika balita gizi kurang jumlahnya &lt; </a:t>
            </a:r>
            <a:r>
              <a:rPr lang="id-ID" dirty="0"/>
              <a:t>6</a:t>
            </a:r>
            <a:r>
              <a:rPr lang="id-ID" dirty="0" smtClean="0"/>
              <a:t>, maka untuk sementara POS GIZI di tutup, dan kader mempunyai tugas untuk memantau / kunjungan rumah ke rumah balita gizi kurang</a:t>
            </a:r>
          </a:p>
          <a:p>
            <a:r>
              <a:rPr lang="id-ID" dirty="0" smtClean="0"/>
              <a:t>Jika balita gizi kurang jumlahnya &gt; 12, maka dibuat 2 POS GIZI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166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Kriteria balita calon peserta POS GIZI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  <a:p>
            <a:pPr lvl="0"/>
            <a:r>
              <a:rPr lang="id-ID" dirty="0"/>
              <a:t>Balita BGM atau gizi kurang,  berusia diatas 1 </a:t>
            </a:r>
            <a:r>
              <a:rPr lang="id-ID" dirty="0" smtClean="0"/>
              <a:t>tahun.  </a:t>
            </a:r>
            <a:endParaRPr lang="id-ID" dirty="0"/>
          </a:p>
          <a:p>
            <a:pPr lvl="0"/>
            <a:r>
              <a:rPr lang="id-ID" dirty="0"/>
              <a:t>Berat badan 3 bulan berturut-turut tidak naik</a:t>
            </a:r>
          </a:p>
          <a:p>
            <a:pPr lvl="0"/>
            <a:r>
              <a:rPr lang="id-ID" dirty="0"/>
              <a:t>Tidak menderita penyakit kronis (TBC)</a:t>
            </a:r>
          </a:p>
          <a:p>
            <a:pPr lvl="0"/>
            <a:r>
              <a:rPr lang="id-ID" dirty="0"/>
              <a:t>Tidak membedakan status ekonomi keluarga mampu/tidak mampu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922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POS GIZI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Waktu buka POS GIZI disepakati terlebih dahulu oleh Ibu/pengasuh balita peserta PG</a:t>
            </a:r>
          </a:p>
          <a:p>
            <a:r>
              <a:rPr lang="id-ID" dirty="0" smtClean="0"/>
              <a:t>Tidak boleh saat waktu makan, namun diantara waktu makan</a:t>
            </a:r>
          </a:p>
          <a:p>
            <a:r>
              <a:rPr lang="id-ID" dirty="0" smtClean="0"/>
              <a:t>Bisa sekitar : pagi jam 9 atau sore jam 3</a:t>
            </a:r>
          </a:p>
          <a:p>
            <a:r>
              <a:rPr lang="id-ID" dirty="0" smtClean="0"/>
              <a:t>Lokasi POS GIZI disepakati oleh peserta, bisa menetap atau bergilir</a:t>
            </a:r>
          </a:p>
          <a:p>
            <a:r>
              <a:rPr lang="id-ID" dirty="0" smtClean="0"/>
              <a:t>Tempat harus ada dapur dan dapat menampung 5 – 10 balita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8005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Materi yang harus dipersiapkan dalam POS GIZI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3000" dirty="0" smtClean="0"/>
              <a:t>Materi  1  	 :  Menyusun kegiatan harian</a:t>
            </a:r>
          </a:p>
          <a:p>
            <a:r>
              <a:rPr lang="id-ID" sz="3000" dirty="0" smtClean="0"/>
              <a:t>Materi  2	 :  Pesan-pesan kesehatan sederhana</a:t>
            </a:r>
          </a:p>
          <a:p>
            <a:r>
              <a:rPr lang="id-ID" sz="3000" dirty="0" smtClean="0"/>
              <a:t>Materi  3   :  Negosiasi</a:t>
            </a:r>
          </a:p>
          <a:p>
            <a:r>
              <a:rPr lang="fi-FI" sz="3000" dirty="0" smtClean="0"/>
              <a:t>Materi </a:t>
            </a:r>
            <a:r>
              <a:rPr lang="id-ID" sz="3000" dirty="0" smtClean="0"/>
              <a:t> </a:t>
            </a:r>
            <a:r>
              <a:rPr lang="fi-FI" sz="3000" dirty="0" smtClean="0"/>
              <a:t>4 </a:t>
            </a:r>
            <a:r>
              <a:rPr lang="id-ID" sz="3000" dirty="0" smtClean="0"/>
              <a:t>	</a:t>
            </a:r>
            <a:r>
              <a:rPr lang="fi-FI" sz="3000" dirty="0" smtClean="0"/>
              <a:t> :  </a:t>
            </a:r>
            <a:r>
              <a:rPr lang="id-ID" sz="3000" dirty="0" smtClean="0"/>
              <a:t>M</a:t>
            </a:r>
            <a:r>
              <a:rPr lang="fi-FI" sz="3000" dirty="0" smtClean="0"/>
              <a:t>enyusun menu dan kontribusi</a:t>
            </a:r>
            <a:endParaRPr lang="id-ID" sz="3000" dirty="0" smtClean="0"/>
          </a:p>
          <a:p>
            <a:r>
              <a:rPr lang="id-ID" sz="3000" dirty="0" smtClean="0"/>
              <a:t>Materi  5 	 :  Tehnik menimbang balita dan cara </a:t>
            </a:r>
          </a:p>
          <a:p>
            <a:pPr marL="0" indent="0">
              <a:buNone/>
            </a:pPr>
            <a:r>
              <a:rPr lang="id-ID" sz="3000" dirty="0"/>
              <a:t> </a:t>
            </a:r>
            <a:r>
              <a:rPr lang="id-ID" sz="3000" dirty="0" smtClean="0"/>
              <a:t>                          pengisian KMS</a:t>
            </a:r>
          </a:p>
          <a:p>
            <a:r>
              <a:rPr lang="id-ID" sz="3000" dirty="0" smtClean="0"/>
              <a:t>Materi  6 	 :  Indikator kelulusan </a:t>
            </a:r>
          </a:p>
          <a:p>
            <a:r>
              <a:rPr lang="id-ID" sz="3000" dirty="0" smtClean="0"/>
              <a:t>Materi  7   :  Pencatatan dan pelaporan pos gizi</a:t>
            </a:r>
          </a:p>
          <a:p>
            <a:r>
              <a:rPr lang="fi-FI" sz="3000" dirty="0" smtClean="0"/>
              <a:t>Materi </a:t>
            </a:r>
            <a:r>
              <a:rPr lang="id-ID" sz="3000" dirty="0" smtClean="0"/>
              <a:t> </a:t>
            </a:r>
            <a:r>
              <a:rPr lang="fi-FI" sz="3000" dirty="0" smtClean="0"/>
              <a:t>8</a:t>
            </a:r>
            <a:r>
              <a:rPr lang="id-ID" sz="3000" dirty="0" smtClean="0"/>
              <a:t>	 :</a:t>
            </a:r>
            <a:r>
              <a:rPr lang="fi-FI" sz="3000" dirty="0" smtClean="0"/>
              <a:t> </a:t>
            </a:r>
            <a:r>
              <a:rPr lang="id-ID" sz="3000" dirty="0" smtClean="0"/>
              <a:t> </a:t>
            </a:r>
            <a:r>
              <a:rPr lang="fi-FI" sz="3000" dirty="0" smtClean="0"/>
              <a:t>Teknis pelaksanaan kunjungan rumah</a:t>
            </a:r>
            <a:endParaRPr lang="id-ID" sz="3000" dirty="0" smtClean="0"/>
          </a:p>
          <a:p>
            <a:r>
              <a:rPr lang="it-IT" sz="3000" dirty="0" smtClean="0"/>
              <a:t>Materi </a:t>
            </a:r>
            <a:r>
              <a:rPr lang="id-ID" sz="3000" dirty="0" smtClean="0"/>
              <a:t> </a:t>
            </a:r>
            <a:r>
              <a:rPr lang="it-IT" sz="3000" dirty="0" smtClean="0"/>
              <a:t>9  </a:t>
            </a:r>
            <a:r>
              <a:rPr lang="id-ID" sz="3000" dirty="0" smtClean="0"/>
              <a:t> </a:t>
            </a:r>
            <a:r>
              <a:rPr lang="it-IT" sz="3000" dirty="0" smtClean="0"/>
              <a:t>:  </a:t>
            </a:r>
            <a:r>
              <a:rPr lang="id-ID" sz="3000" dirty="0" smtClean="0"/>
              <a:t>P</a:t>
            </a:r>
            <a:r>
              <a:rPr lang="it-IT" sz="3000" dirty="0" smtClean="0"/>
              <a:t>ertemuan masyarakat</a:t>
            </a:r>
            <a:endParaRPr lang="id-ID" sz="3000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6388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600" dirty="0" smtClean="0"/>
              <a:t>Materi 1</a:t>
            </a:r>
            <a:br>
              <a:rPr lang="id-ID" sz="3600" dirty="0" smtClean="0"/>
            </a:br>
            <a:r>
              <a:rPr lang="id-ID" sz="3600" dirty="0" smtClean="0"/>
              <a:t>Kegiatan Harian POS GIZI</a:t>
            </a:r>
            <a:endParaRPr lang="id-ID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47143"/>
              </p:ext>
            </p:extLst>
          </p:nvPr>
        </p:nvGraphicFramePr>
        <p:xfrm>
          <a:off x="457200" y="1600200"/>
          <a:ext cx="8363271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66"/>
                <a:gridCol w="2529843"/>
                <a:gridCol w="1672654"/>
                <a:gridCol w="1672654"/>
                <a:gridCol w="1672654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Jam</a:t>
                      </a:r>
                      <a:endParaRPr lang="id-ID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Kegiatan</a:t>
                      </a:r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Petugas Piket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Keterangan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Kader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Ibu Balita</a:t>
                      </a:r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08.30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Penimbangan Balita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Hari ke 1 dan 10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09.00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Absensi Kehadiran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Kontribusi BM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Memasak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Bermain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Pesan Kesehatan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Cuci tangan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10.00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Makan bersama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Bersih</a:t>
                      </a:r>
                      <a:r>
                        <a:rPr lang="id-ID" sz="1600" baseline="0" dirty="0" smtClean="0"/>
                        <a:t> alat/ruangan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11.00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Rencana hari ke....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Pencatatan dan Pelaporan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82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KEGIATAN HARIAN POS GIZI</a:t>
            </a: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641386"/>
              </p:ext>
            </p:extLst>
          </p:nvPr>
        </p:nvGraphicFramePr>
        <p:xfrm>
          <a:off x="251520" y="1026714"/>
          <a:ext cx="8640960" cy="565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2952328"/>
                <a:gridCol w="2376264"/>
                <a:gridCol w="28083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TUGAS KADER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Kegiatan Ibu Balita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Sarana yg Dibutuhkan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b="0" dirty="0" smtClean="0"/>
                        <a:t>1</a:t>
                      </a:r>
                      <a:endParaRPr lang="id-ID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b="0" dirty="0" smtClean="0"/>
                        <a:t>Timbang Balita (hr</a:t>
                      </a:r>
                      <a:r>
                        <a:rPr lang="id-ID" sz="1600" b="0" baseline="0" dirty="0" smtClean="0"/>
                        <a:t> 1 dan 10)</a:t>
                      </a:r>
                      <a:endParaRPr lang="id-ID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b="0" dirty="0" smtClean="0"/>
                        <a:t>Membantu Kader</a:t>
                      </a:r>
                      <a:endParaRPr lang="id-ID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b="0" dirty="0" smtClean="0"/>
                        <a:t>Menyiapkan timbangan , buku catatan</a:t>
                      </a:r>
                      <a:endParaRPr lang="id-ID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2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Absensi kehadiran 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Mengisi Absen 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Menyiapkan</a:t>
                      </a:r>
                      <a:r>
                        <a:rPr lang="id-ID" sz="1600" baseline="0" dirty="0" smtClean="0"/>
                        <a:t> tabel absensi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3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Menerima kontribusi bhn</a:t>
                      </a:r>
                      <a:r>
                        <a:rPr lang="id-ID" sz="1600" baseline="0" dirty="0" smtClean="0"/>
                        <a:t> makanan dari peserta PG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Menyerahkan</a:t>
                      </a:r>
                      <a:r>
                        <a:rPr lang="id-ID" sz="1600" baseline="0" dirty="0" smtClean="0"/>
                        <a:t> kontribusi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Sesuai</a:t>
                      </a:r>
                      <a:r>
                        <a:rPr lang="id-ID" sz="1600" baseline="0" dirty="0" smtClean="0"/>
                        <a:t> kebutuhan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4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Membimbing Ibu balita memasak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Memasak 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Menu 10</a:t>
                      </a:r>
                      <a:r>
                        <a:rPr lang="id-ID" sz="1600" baseline="0" dirty="0" smtClean="0"/>
                        <a:t> hari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5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Membimbing Ibu bermain dgn anak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Mengajak anak bermain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Menyediakan alat</a:t>
                      </a:r>
                      <a:r>
                        <a:rPr lang="id-ID" sz="1600" baseline="0" dirty="0" smtClean="0"/>
                        <a:t> permainan edukatif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6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Memandu diskusi pesan kesehatan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Aktif bertanya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Pesan kesehatan sesuai topik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7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Memberi contoh mencuci tangan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Mengajar anak cuci tangan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Air mengalir,</a:t>
                      </a:r>
                      <a:r>
                        <a:rPr lang="id-ID" sz="1600" baseline="0" dirty="0" smtClean="0"/>
                        <a:t> sabun, lap kering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8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Membimbing Ibu memantau</a:t>
                      </a:r>
                      <a:r>
                        <a:rPr lang="id-ID" sz="1600" baseline="0" dirty="0" smtClean="0"/>
                        <a:t> pemberian makan 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Berdoa</a:t>
                      </a:r>
                      <a:r>
                        <a:rPr lang="id-ID" sz="1600" baseline="0" dirty="0" smtClean="0"/>
                        <a:t> sebelum makan, menyuapi anak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Piring, sendok, gelas, mangkok</a:t>
                      </a:r>
                      <a:endParaRPr lang="id-ID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9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Menjelaskan rencana hari ke 1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Mendengarkan penjelasan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Jadwal menu</a:t>
                      </a:r>
                    </a:p>
                    <a:p>
                      <a:r>
                        <a:rPr lang="id-ID" sz="1600" baseline="0" dirty="0" smtClean="0"/>
                        <a:t>kebutuhan bh makanan</a:t>
                      </a:r>
                    </a:p>
                    <a:p>
                      <a:r>
                        <a:rPr lang="id-ID" sz="1600" baseline="0" dirty="0" smtClean="0"/>
                        <a:t>Pembagian tugas kader dan Ibu balita</a:t>
                      </a:r>
                      <a:endParaRPr lang="id-ID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42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Materi 2</a:t>
            </a:r>
            <a:br>
              <a:rPr lang="id-ID" sz="2800" dirty="0" smtClean="0"/>
            </a:br>
            <a:r>
              <a:rPr lang="id-ID" sz="2800" dirty="0" smtClean="0"/>
              <a:t>Contoh Jadwal Pesan Kesehatan</a:t>
            </a: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004452"/>
              </p:ext>
            </p:extLst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6995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Hari Ke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Pesan Kesehatan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ASI</a:t>
                      </a:r>
                      <a:r>
                        <a:rPr lang="id-ID" baseline="0" dirty="0" smtClean="0"/>
                        <a:t> Eksklusif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Penyebab Diare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Cuci</a:t>
                      </a:r>
                      <a:r>
                        <a:rPr lang="id-ID" baseline="0" dirty="0" smtClean="0"/>
                        <a:t> tangan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44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600" dirty="0" smtClean="0"/>
              <a:t>Materi 3</a:t>
            </a:r>
            <a:br>
              <a:rPr lang="id-ID" sz="3600" dirty="0" smtClean="0"/>
            </a:br>
            <a:r>
              <a:rPr lang="id-ID" sz="3600" dirty="0" smtClean="0"/>
              <a:t>Negosiasi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b="1" dirty="0" smtClean="0"/>
          </a:p>
          <a:p>
            <a:r>
              <a:rPr lang="id-ID" b="1" dirty="0" smtClean="0"/>
              <a:t>Persiapan </a:t>
            </a:r>
            <a:r>
              <a:rPr lang="id-ID" b="1" dirty="0"/>
              <a:t>Negosiasi :</a:t>
            </a:r>
            <a:endParaRPr lang="id-ID" sz="3600" dirty="0"/>
          </a:p>
          <a:p>
            <a:pPr lvl="1"/>
            <a:r>
              <a:rPr lang="id-ID" dirty="0"/>
              <a:t>Susunan Acara  </a:t>
            </a:r>
            <a:endParaRPr lang="id-ID" sz="3200" dirty="0"/>
          </a:p>
          <a:p>
            <a:pPr lvl="1"/>
            <a:r>
              <a:rPr lang="id-ID" dirty="0"/>
              <a:t>Pembagian Tugas antar kader</a:t>
            </a:r>
            <a:endParaRPr lang="id-ID" sz="3200" dirty="0"/>
          </a:p>
          <a:p>
            <a:pPr lvl="1"/>
            <a:r>
              <a:rPr lang="id-ID" dirty="0"/>
              <a:t>Tempat dan waktu negosiasi</a:t>
            </a:r>
            <a:endParaRPr lang="id-ID" sz="3200" dirty="0"/>
          </a:p>
          <a:p>
            <a:pPr lvl="1"/>
            <a:r>
              <a:rPr lang="id-ID" dirty="0"/>
              <a:t>Pemberitahuan kepada ibu balita</a:t>
            </a:r>
            <a:endParaRPr lang="id-ID" sz="32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8159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Materi 4</a:t>
            </a:r>
            <a:br>
              <a:rPr lang="id-ID" dirty="0" smtClean="0"/>
            </a:br>
            <a:r>
              <a:rPr lang="id-ID" dirty="0" smtClean="0"/>
              <a:t>Menu dan Kontribusi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965234"/>
              </p:ext>
            </p:extLst>
          </p:nvPr>
        </p:nvGraphicFramePr>
        <p:xfrm>
          <a:off x="683568" y="2780928"/>
          <a:ext cx="7992888" cy="37646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04195"/>
                <a:gridCol w="796369"/>
                <a:gridCol w="1274190"/>
                <a:gridCol w="796369"/>
                <a:gridCol w="796369"/>
                <a:gridCol w="1107837"/>
                <a:gridCol w="1217559"/>
              </a:tblGrid>
              <a:tr h="6307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Bahan </a:t>
                      </a:r>
                      <a:r>
                        <a:rPr lang="id-ID" sz="1600" dirty="0" smtClean="0">
                          <a:effectLst/>
                        </a:rPr>
                        <a:t>Makanan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id-ID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id-ID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Berat Bersih    (gr)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Bagian yg dapat dimakan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KKal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Protein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Berat matang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Gram/URT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Beras/penukar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100%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174.5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3.4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Nasi 2 x 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100/ ½ gls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Bubur 7 x 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Tim 4 x 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Kc.Ijo/penukar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25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100%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87.75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5.55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Rebus 2x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50/5 sdm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Tempe/penukar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25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100%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40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4.5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25/1 ktk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Telur/penukar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90%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79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6.4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Sayur/penukar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75%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45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3.4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75/1 mgk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Buah/penukar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75%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49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0.6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50/ 1 ptg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Minyak/santan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100%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44.3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0.05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10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519.6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23.9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370 gram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1556792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Maksimal berat makanan : 400 gram</a:t>
            </a:r>
          </a:p>
          <a:p>
            <a:r>
              <a:rPr lang="id-ID" sz="2400" dirty="0" smtClean="0"/>
              <a:t>Kalori 		:  400 – 600 Kalori</a:t>
            </a:r>
          </a:p>
          <a:p>
            <a:r>
              <a:rPr lang="id-ID" sz="2400" dirty="0" smtClean="0"/>
              <a:t>Protein 	:  20 – 25 gram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40507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Kontribusi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978759"/>
              </p:ext>
            </p:extLst>
          </p:nvPr>
        </p:nvGraphicFramePr>
        <p:xfrm>
          <a:off x="457200" y="1600200"/>
          <a:ext cx="8229600" cy="38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Jenis</a:t>
                      </a:r>
                      <a:r>
                        <a:rPr lang="id-ID" baseline="0" dirty="0" smtClean="0"/>
                        <a:t> bahan makanan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Ibu</a:t>
                      </a:r>
                      <a:r>
                        <a:rPr lang="id-ID" baseline="0" dirty="0" smtClean="0"/>
                        <a:t> Balita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 yang dibawa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Beras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</a:rPr>
                        <a:t>Kc.Ijo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  <a:latin typeface="Times New Roman"/>
                          <a:ea typeface="Times New Roman"/>
                        </a:rPr>
                        <a:t>Telur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</a:rPr>
                        <a:t>Tempe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  <a:latin typeface="+mn-lt"/>
                          <a:ea typeface="+mn-ea"/>
                        </a:rPr>
                        <a:t>Sayur</a:t>
                      </a:r>
                      <a:r>
                        <a:rPr lang="id-ID" sz="1600" baseline="0" dirty="0" smtClean="0">
                          <a:effectLst/>
                          <a:latin typeface="+mn-lt"/>
                          <a:ea typeface="+mn-ea"/>
                        </a:rPr>
                        <a:t> sop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d-ID" sz="1600" baseline="0" dirty="0" smtClean="0">
                          <a:effectLst/>
                          <a:latin typeface="+mn-lt"/>
                          <a:ea typeface="+mn-ea"/>
                        </a:rPr>
                        <a:t>Wortel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d-ID" sz="1600" baseline="0" dirty="0" smtClean="0">
                          <a:effectLst/>
                          <a:latin typeface="+mn-lt"/>
                          <a:ea typeface="+mn-ea"/>
                        </a:rPr>
                        <a:t>Kentang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d-ID" sz="1600" baseline="0" dirty="0" smtClean="0">
                          <a:effectLst/>
                          <a:latin typeface="+mn-lt"/>
                          <a:ea typeface="+mn-ea"/>
                        </a:rPr>
                        <a:t>Buncis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d-ID" sz="1600" baseline="0" dirty="0" smtClean="0">
                          <a:effectLst/>
                          <a:latin typeface="+mn-lt"/>
                          <a:ea typeface="+mn-ea"/>
                        </a:rPr>
                        <a:t>ceker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</a:rPr>
                        <a:t>Buah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Minyak/santan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0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Analisis DK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093679"/>
              </p:ext>
            </p:extLst>
          </p:nvPr>
        </p:nvGraphicFramePr>
        <p:xfrm>
          <a:off x="457200" y="1844824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424"/>
                <a:gridCol w="2880320"/>
                <a:gridCol w="2160240"/>
                <a:gridCol w="2458616"/>
              </a:tblGrid>
              <a:tr h="126216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Pertanyaan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Jawaban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Perilaku Umum IBU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Berhenti</a:t>
                      </a:r>
                      <a:r>
                        <a:rPr lang="id-ID" baseline="0" dirty="0" smtClean="0"/>
                        <a:t>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 tahun = IIIII</a:t>
                      </a:r>
                    </a:p>
                    <a:p>
                      <a:r>
                        <a:rPr lang="id-ID" dirty="0" smtClean="0"/>
                        <a:t>18 bulan = III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 tahun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MP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r>
                        <a:rPr lang="id-ID" baseline="0" dirty="0" smtClean="0"/>
                        <a:t> bln = ll</a:t>
                      </a:r>
                    </a:p>
                    <a:p>
                      <a:r>
                        <a:rPr lang="id-ID" baseline="0" dirty="0" smtClean="0"/>
                        <a:t>3 bln = lll</a:t>
                      </a:r>
                    </a:p>
                    <a:p>
                      <a:r>
                        <a:rPr lang="id-ID" baseline="0" dirty="0" smtClean="0"/>
                        <a:t>4 bln = lll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Tidak</a:t>
                      </a:r>
                      <a:r>
                        <a:rPr lang="id-ID" baseline="0" dirty="0" smtClean="0"/>
                        <a:t> ada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Frekuensi makan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r>
                        <a:rPr lang="id-ID" baseline="0" dirty="0" smtClean="0"/>
                        <a:t> x = lll</a:t>
                      </a:r>
                    </a:p>
                    <a:p>
                      <a:r>
                        <a:rPr lang="id-ID" baseline="0" dirty="0" smtClean="0"/>
                        <a:t>3 x = llll</a:t>
                      </a:r>
                    </a:p>
                    <a:p>
                      <a:r>
                        <a:rPr lang="id-ID" baseline="0" dirty="0" smtClean="0"/>
                        <a:t>4 x = 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 kali makan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Lauk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Telur = l</a:t>
                      </a:r>
                    </a:p>
                    <a:p>
                      <a:r>
                        <a:rPr lang="id-ID" dirty="0" smtClean="0"/>
                        <a:t>Tempe tahu</a:t>
                      </a:r>
                      <a:r>
                        <a:rPr lang="id-ID" baseline="0" dirty="0" smtClean="0"/>
                        <a:t> = llll</a:t>
                      </a:r>
                    </a:p>
                    <a:p>
                      <a:r>
                        <a:rPr lang="id-ID" baseline="0" dirty="0" smtClean="0"/>
                        <a:t>Ayam =  lll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Tempe tahu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Sayur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Bening</a:t>
                      </a:r>
                      <a:r>
                        <a:rPr lang="id-ID" baseline="0" dirty="0" smtClean="0"/>
                        <a:t> = lll</a:t>
                      </a:r>
                    </a:p>
                    <a:p>
                      <a:r>
                        <a:rPr lang="id-ID" baseline="0" dirty="0" smtClean="0"/>
                        <a:t>Sop = lll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Tidak ada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59632" y="6381328"/>
            <a:ext cx="662473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>
                <a:solidFill>
                  <a:srgbClr val="FF0000"/>
                </a:solidFill>
              </a:rPr>
              <a:t>Cari yang paling banyak, tidak perduli salah atau betul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41277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Kelompok Ibu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155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d-ID" sz="3600" dirty="0" smtClean="0"/>
              <a:t>Materi 6</a:t>
            </a:r>
            <a:br>
              <a:rPr lang="id-ID" sz="3600" dirty="0" smtClean="0"/>
            </a:br>
            <a:r>
              <a:rPr lang="id-ID" sz="3600" dirty="0" smtClean="0"/>
              <a:t>Indikator Kelulusan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 err="1"/>
              <a:t>Diskusi</a:t>
            </a:r>
            <a:r>
              <a:rPr lang="en-GB" sz="2000" dirty="0"/>
              <a:t> </a:t>
            </a:r>
            <a:r>
              <a:rPr lang="en-GB" sz="2000" dirty="0" err="1"/>
              <a:t>kelulusan</a:t>
            </a:r>
            <a:r>
              <a:rPr lang="en-GB" sz="2000" dirty="0"/>
              <a:t> 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peserta</a:t>
            </a:r>
            <a:r>
              <a:rPr lang="en-GB" sz="2000" dirty="0"/>
              <a:t>  :</a:t>
            </a:r>
            <a:endParaRPr lang="id-ID" sz="2000" dirty="0"/>
          </a:p>
          <a:p>
            <a:pPr lvl="0"/>
            <a:r>
              <a:rPr lang="id-ID" sz="2000" dirty="0"/>
              <a:t>Apa tujuan POS GIZI?</a:t>
            </a:r>
          </a:p>
          <a:p>
            <a:pPr lvl="1"/>
            <a:r>
              <a:rPr lang="en-GB" sz="2000" dirty="0" err="1"/>
              <a:t>Kenaikan</a:t>
            </a:r>
            <a:r>
              <a:rPr lang="en-GB" sz="2000" dirty="0"/>
              <a:t> BB</a:t>
            </a:r>
            <a:endParaRPr lang="id-ID" sz="2000" dirty="0"/>
          </a:p>
          <a:p>
            <a:pPr lvl="1"/>
            <a:r>
              <a:rPr lang="en-GB" sz="2000" dirty="0" err="1"/>
              <a:t>Mempraktekkan</a:t>
            </a:r>
            <a:r>
              <a:rPr lang="en-GB" sz="2000" dirty="0"/>
              <a:t> </a:t>
            </a:r>
            <a:r>
              <a:rPr lang="en-GB" sz="2000" dirty="0" err="1"/>
              <a:t>perilaku</a:t>
            </a:r>
            <a:r>
              <a:rPr lang="en-GB" sz="2000" dirty="0"/>
              <a:t> </a:t>
            </a:r>
            <a:r>
              <a:rPr lang="en-GB" sz="2000" dirty="0" err="1"/>
              <a:t>baru</a:t>
            </a:r>
            <a:r>
              <a:rPr lang="en-GB" sz="2000" dirty="0"/>
              <a:t> </a:t>
            </a:r>
            <a:r>
              <a:rPr lang="en-GB" sz="2000" dirty="0" err="1"/>
              <a:t>sampai</a:t>
            </a:r>
            <a:r>
              <a:rPr lang="en-GB" sz="2000" dirty="0"/>
              <a:t>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err="1"/>
              <a:t>kebiasaan</a:t>
            </a:r>
            <a:endParaRPr lang="id-ID" sz="2000" dirty="0"/>
          </a:p>
          <a:p>
            <a:pPr lvl="0"/>
            <a:r>
              <a:rPr lang="fi-FI" sz="2000" dirty="0"/>
              <a:t>Bagaimana kita mengukur kesuksesan peserta?</a:t>
            </a:r>
            <a:endParaRPr lang="id-ID" sz="2000" dirty="0"/>
          </a:p>
          <a:p>
            <a:pPr lvl="1"/>
            <a:r>
              <a:rPr lang="fi-FI" sz="2000" dirty="0"/>
              <a:t>Kenaikan BB diantara posyandu 1 ke posyandu berikutnya</a:t>
            </a:r>
            <a:endParaRPr lang="id-ID" sz="2000" dirty="0"/>
          </a:p>
          <a:p>
            <a:pPr lvl="1"/>
            <a:r>
              <a:rPr lang="en-GB" sz="2000" dirty="0" err="1"/>
              <a:t>Kenaikan</a:t>
            </a:r>
            <a:r>
              <a:rPr lang="en-GB" sz="2000" dirty="0"/>
              <a:t> BB </a:t>
            </a:r>
            <a:r>
              <a:rPr lang="en-GB" sz="2000" dirty="0" err="1"/>
              <a:t>hari</a:t>
            </a:r>
            <a:r>
              <a:rPr lang="en-GB" sz="2000" dirty="0"/>
              <a:t> 1- </a:t>
            </a:r>
            <a:r>
              <a:rPr lang="en-GB" sz="2000" dirty="0" err="1"/>
              <a:t>hari</a:t>
            </a:r>
            <a:r>
              <a:rPr lang="en-GB" sz="2000" dirty="0"/>
              <a:t> </a:t>
            </a:r>
            <a:r>
              <a:rPr lang="en-GB" sz="2000" dirty="0" smtClean="0"/>
              <a:t>1</a:t>
            </a:r>
            <a:r>
              <a:rPr lang="id-ID" sz="2000" dirty="0" smtClean="0"/>
              <a:t>0</a:t>
            </a:r>
            <a:endParaRPr lang="id-ID" sz="2000" dirty="0"/>
          </a:p>
          <a:p>
            <a:pPr lvl="0"/>
            <a:r>
              <a:rPr lang="id-ID" sz="2000" dirty="0" smtClean="0"/>
              <a:t>Berdasar hasil Kunjungan Rumah, telah dipraktekkan perilaku baru di Rumah</a:t>
            </a:r>
            <a:endParaRPr lang="id-ID" sz="2000" dirty="0"/>
          </a:p>
          <a:p>
            <a:pPr lvl="0"/>
            <a:r>
              <a:rPr lang="id-ID" sz="2000" dirty="0" smtClean="0"/>
              <a:t>Kenaikan BB mencapai </a:t>
            </a:r>
            <a:r>
              <a:rPr lang="id-ID" sz="2000" dirty="0"/>
              <a:t> </a:t>
            </a:r>
            <a:r>
              <a:rPr lang="en-GB" sz="2000" dirty="0" smtClean="0"/>
              <a:t> </a:t>
            </a:r>
            <a:r>
              <a:rPr lang="en-GB" sz="2000" dirty="0"/>
              <a:t>400 gr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r>
              <a:rPr lang="en-GB" sz="2000" dirty="0"/>
              <a:t> </a:t>
            </a:r>
            <a:r>
              <a:rPr lang="en-GB" sz="2000" dirty="0" err="1" smtClean="0"/>
              <a:t>bulan</a:t>
            </a:r>
            <a:r>
              <a:rPr lang="id-ID" sz="2000" dirty="0" smtClean="0"/>
              <a:t>. </a:t>
            </a:r>
            <a:r>
              <a:rPr lang="en-GB" sz="2000" dirty="0" smtClean="0"/>
              <a:t> </a:t>
            </a:r>
            <a:r>
              <a:rPr lang="id-ID" sz="2000" dirty="0"/>
              <a:t>Kenapa satu bulan dan bukan dari hari 1 – hari </a:t>
            </a:r>
            <a:r>
              <a:rPr lang="id-ID" sz="2000" dirty="0" smtClean="0"/>
              <a:t>10?</a:t>
            </a:r>
            <a:endParaRPr lang="id-ID" sz="2000" dirty="0"/>
          </a:p>
          <a:p>
            <a:r>
              <a:rPr lang="en-GB" sz="2000" dirty="0" err="1" smtClean="0"/>
              <a:t>Kriteria</a:t>
            </a:r>
            <a:r>
              <a:rPr lang="en-GB" sz="2000" dirty="0" smtClean="0"/>
              <a:t>  </a:t>
            </a:r>
            <a:r>
              <a:rPr lang="en-GB" sz="2000" dirty="0"/>
              <a:t>Lulus</a:t>
            </a:r>
            <a:endParaRPr lang="id-ID" sz="2000" dirty="0"/>
          </a:p>
          <a:p>
            <a:pPr lvl="1"/>
            <a:r>
              <a:rPr lang="fr-FR" sz="2000" dirty="0" err="1"/>
              <a:t>Posisinya</a:t>
            </a:r>
            <a:r>
              <a:rPr lang="fr-FR" sz="2000" dirty="0"/>
              <a:t> </a:t>
            </a:r>
            <a:r>
              <a:rPr lang="id-ID" sz="2000" dirty="0" smtClean="0"/>
              <a:t>plotting KMS </a:t>
            </a:r>
            <a:r>
              <a:rPr lang="fr-FR" sz="2000" dirty="0" smtClean="0"/>
              <a:t>di </a:t>
            </a:r>
            <a:r>
              <a:rPr lang="fr-FR" sz="2000" dirty="0" err="1"/>
              <a:t>daerah</a:t>
            </a:r>
            <a:r>
              <a:rPr lang="fr-FR" sz="2000" dirty="0"/>
              <a:t> </a:t>
            </a:r>
            <a:r>
              <a:rPr lang="fr-FR" sz="2000" dirty="0" err="1"/>
              <a:t>hijau</a:t>
            </a:r>
            <a:r>
              <a:rPr lang="fr-FR" sz="2000" dirty="0"/>
              <a:t> </a:t>
            </a:r>
            <a:r>
              <a:rPr lang="id-ID" sz="2000" dirty="0" smtClean="0"/>
              <a:t>(3 kali posyandu berturut-turut)</a:t>
            </a:r>
            <a:endParaRPr lang="id-ID" sz="2000" dirty="0"/>
          </a:p>
          <a:p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154690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Materi 7.</a:t>
            </a:r>
            <a:br>
              <a:rPr lang="id-ID" sz="3200" dirty="0" smtClean="0"/>
            </a:br>
            <a:r>
              <a:rPr lang="id-ID" sz="3200" dirty="0" smtClean="0"/>
              <a:t>Pencatatan Pelaporan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Pos Gizi </a:t>
            </a:r>
            <a:r>
              <a:rPr lang="id-ID" dirty="0" smtClean="0">
                <a:sym typeface="Wingdings" pitchFamily="2" charset="2"/>
              </a:rPr>
              <a:t> Desa  Puskesmas  Dinkes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1830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Materi 8</a:t>
            </a:r>
            <a:br>
              <a:rPr lang="id-ID" sz="3200" dirty="0" smtClean="0"/>
            </a:br>
            <a:r>
              <a:rPr lang="id-ID" sz="3200" dirty="0" smtClean="0"/>
              <a:t>Kunjungan Rumah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Kunjungan Rumah sebagai bagian POS </a:t>
            </a:r>
            <a:r>
              <a:rPr lang="fi-FI" dirty="0" smtClean="0"/>
              <a:t>GIZI</a:t>
            </a:r>
            <a:endParaRPr lang="id-ID" dirty="0" smtClean="0"/>
          </a:p>
          <a:p>
            <a:pPr lvl="1"/>
            <a:r>
              <a:rPr lang="id-ID" dirty="0" smtClean="0"/>
              <a:t>Materi 8 ini </a:t>
            </a:r>
            <a:r>
              <a:rPr lang="fi-FI" dirty="0" smtClean="0"/>
              <a:t>berbeda </a:t>
            </a:r>
            <a:r>
              <a:rPr lang="fi-FI" dirty="0"/>
              <a:t>dengan kunjungan rumah dalam rangka penelusuran perilaku positif pada keluarga PD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D</a:t>
            </a:r>
            <a:r>
              <a:rPr lang="fi-FI" dirty="0" smtClean="0"/>
              <a:t>ilakukan </a:t>
            </a:r>
            <a:r>
              <a:rPr lang="fi-FI" dirty="0"/>
              <a:t>oleh kader untuk melihat apakah ibu balita melaksanakan perilaku  baru yang dipaktekkan di POS GIZI juga dilanjutkan di rumah.  </a:t>
            </a:r>
            <a:endParaRPr lang="id-ID" dirty="0" smtClean="0"/>
          </a:p>
          <a:p>
            <a:r>
              <a:rPr lang="fi-FI" dirty="0" smtClean="0"/>
              <a:t>Dalam </a:t>
            </a:r>
            <a:r>
              <a:rPr lang="fi-FI" dirty="0"/>
              <a:t>kunjungan rumah juga diharapkan ditemukan hambatan apa yang dialami oleh keluarga balita untuk menerapkan perilaku positif.   </a:t>
            </a:r>
            <a:endParaRPr lang="id-ID" dirty="0" smtClean="0"/>
          </a:p>
          <a:p>
            <a:r>
              <a:rPr lang="fi-FI" dirty="0" smtClean="0"/>
              <a:t>Kunjungan </a:t>
            </a:r>
            <a:r>
              <a:rPr lang="fi-FI" dirty="0"/>
              <a:t>rumah bertujuan untuk monitoring sehingga harus dilakukan rutin dan terjadwal yang tujuannya agar peserta POS GIZI tidak jatuh atau kembali pada status gizi kurang.   </a:t>
            </a:r>
            <a:endParaRPr lang="id-ID" dirty="0" smtClean="0"/>
          </a:p>
          <a:p>
            <a:r>
              <a:rPr lang="id-ID" dirty="0" smtClean="0"/>
              <a:t>Setidak nya setiap peserta pos gizi di kunjungi 1x setelah periode 10 hari Pos Gizi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1526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Form Pemberian Makan Balita</a:t>
            </a: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028915"/>
              </p:ext>
            </p:extLst>
          </p:nvPr>
        </p:nvGraphicFramePr>
        <p:xfrm>
          <a:off x="467544" y="270892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951112"/>
                <a:gridCol w="1371600"/>
                <a:gridCol w="1371600"/>
                <a:gridCol w="1371600"/>
                <a:gridCol w="1371600"/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Nama Anak</a:t>
                      </a:r>
                      <a:endParaRPr lang="id-ID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Makanan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Ket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Sebelum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pPr algn="ctr"/>
                      <a:r>
                        <a:rPr lang="id-ID" baseline="0" dirty="0" smtClean="0"/>
                        <a:t>Pos Gizi</a:t>
                      </a:r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Pos Gizi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Habis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Tidak Habis</a:t>
                      </a:r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26876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Nama 		:</a:t>
            </a:r>
          </a:p>
          <a:p>
            <a:r>
              <a:rPr lang="id-ID" dirty="0" smtClean="0"/>
              <a:t>Tanggal		:</a:t>
            </a:r>
          </a:p>
          <a:p>
            <a:r>
              <a:rPr lang="id-ID" dirty="0" smtClean="0"/>
              <a:t>Nama Kader	:</a:t>
            </a:r>
          </a:p>
          <a:p>
            <a:r>
              <a:rPr lang="id-ID" dirty="0" smtClean="0"/>
              <a:t>Menu Hari ini	: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2734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Contoh Kegiatan Bermain</a:t>
            </a:r>
            <a:endParaRPr lang="id-ID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378548"/>
              </p:ext>
            </p:extLst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4032448"/>
                <a:gridCol w="33227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Hari Ke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Jenis Kegiatan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Alat &amp; Bahan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Mengenal</a:t>
                      </a:r>
                      <a:r>
                        <a:rPr lang="id-ID" baseline="0" dirty="0" smtClean="0"/>
                        <a:t> warna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Warna</a:t>
                      </a:r>
                      <a:r>
                        <a:rPr lang="id-ID" baseline="0" dirty="0" smtClean="0"/>
                        <a:t> benda disekeliling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Mewarnai gambar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Pinsil</a:t>
                      </a:r>
                      <a:r>
                        <a:rPr lang="id-ID" baseline="0" dirty="0" smtClean="0"/>
                        <a:t> warna, kertas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Membuat wayang dari daun singkong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Batang</a:t>
                      </a:r>
                      <a:r>
                        <a:rPr lang="id-ID" baseline="0" dirty="0" smtClean="0"/>
                        <a:t> daun singkong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216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Cara Belajar Orang Dewasa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Mereka datang jika ingin mendapatkan sesuatu dan merasa hal tersebut adalah penting Karena mreka harus mendapatkan sesuatu yang baru</a:t>
            </a:r>
          </a:p>
          <a:p>
            <a:r>
              <a:rPr lang="id-ID" sz="2400" dirty="0" smtClean="0"/>
              <a:t>Mereka belajar dari pengalaman orang lain, kemudian membuat mereka dapat membantu orang lain</a:t>
            </a:r>
          </a:p>
          <a:p>
            <a:r>
              <a:rPr lang="id-ID" sz="2400" dirty="0" smtClean="0"/>
              <a:t>Mereka senang jika diskusi aktif dan partisipatori</a:t>
            </a:r>
          </a:p>
          <a:p>
            <a:r>
              <a:rPr lang="id-ID" sz="2400" dirty="0" smtClean="0"/>
              <a:t>Mereka ingin informasi yang didapat dapat digunakan di kehidupan nyata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759193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DISKUSI KELOMPOK</a:t>
            </a:r>
            <a:endParaRPr lang="id-ID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643309"/>
              </p:ext>
            </p:extLst>
          </p:nvPr>
        </p:nvGraphicFramePr>
        <p:xfrm>
          <a:off x="457200" y="1600200"/>
          <a:ext cx="82296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Kelompok</a:t>
                      </a:r>
                    </a:p>
                    <a:p>
                      <a:pPr algn="ctr"/>
                      <a:r>
                        <a:rPr lang="id-ID" dirty="0" smtClean="0"/>
                        <a:t>IBU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Kelompok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pPr algn="ctr"/>
                      <a:r>
                        <a:rPr lang="id-ID" baseline="0" dirty="0" smtClean="0"/>
                        <a:t>AYAH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Kelompok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pPr algn="ctr"/>
                      <a:r>
                        <a:rPr lang="id-ID" baseline="0" dirty="0" smtClean="0"/>
                        <a:t>NENEK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PERILAKU UMUM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Berhenti</a:t>
                      </a:r>
                      <a:r>
                        <a:rPr lang="id-ID" baseline="0" dirty="0" smtClean="0"/>
                        <a:t>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 tahun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 tahun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18 bulan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 tahun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MP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r>
                        <a:rPr lang="id-ID" baseline="0" dirty="0" smtClean="0"/>
                        <a:t> bulan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 bulan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Frekuensi makan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 kali makan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 kali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 kali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 kali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Lauk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Tempe tahu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telur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tahu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Tahu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Sayur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bening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sop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7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Kunjungan Rumah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134344"/>
              </p:ext>
            </p:extLst>
          </p:nvPr>
        </p:nvGraphicFramePr>
        <p:xfrm>
          <a:off x="457200" y="1600200"/>
          <a:ext cx="8229599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504"/>
                <a:gridCol w="1355819"/>
                <a:gridCol w="1355819"/>
                <a:gridCol w="1355819"/>
                <a:gridCol w="1355819"/>
                <a:gridCol w="1355819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Pertanyaan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PD 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PD 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PD 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Non</a:t>
                      </a:r>
                      <a:r>
                        <a:rPr lang="id-ID" baseline="0" dirty="0" smtClean="0"/>
                        <a:t> PD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Perilaku unik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Berhenti</a:t>
                      </a:r>
                      <a:r>
                        <a:rPr lang="id-ID" baseline="0" dirty="0" smtClean="0"/>
                        <a:t>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r>
                        <a:rPr lang="id-ID" baseline="0" dirty="0" smtClean="0"/>
                        <a:t> tahun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 tahun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aseline="0" dirty="0" smtClean="0"/>
                        <a:t>1.5 tahun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 bulan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r>
                        <a:rPr lang="id-ID" baseline="0" dirty="0" smtClean="0"/>
                        <a:t>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MP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 bln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 bln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 bln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 bln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Frekuensi makan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 kali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 kali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 kali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 kali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Lauk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Telur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ayam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daging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krupuk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telur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Sayur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bening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sop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santan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sop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Santan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5014525"/>
            <a:ext cx="54006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>
                <a:solidFill>
                  <a:srgbClr val="FF0000"/>
                </a:solidFill>
              </a:rPr>
              <a:t>Cari jawaban yang paling benar pada kelompok PD</a:t>
            </a:r>
          </a:p>
          <a:p>
            <a:pPr algn="ctr"/>
            <a:r>
              <a:rPr lang="id-ID" dirty="0" smtClean="0">
                <a:solidFill>
                  <a:srgbClr val="FF0000"/>
                </a:solidFill>
              </a:rPr>
              <a:t>Bandingkan jawaban kelompok PD dengan NON PD </a:t>
            </a:r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82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569390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Pertanyaan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Perilaku UMUM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Perilaku UNIK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PERILAKU PD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Berhenti</a:t>
                      </a:r>
                      <a:r>
                        <a:rPr lang="id-ID" baseline="0" dirty="0" smtClean="0"/>
                        <a:t>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 tahun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MP 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&gt; 2 bulan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Frekuensi makan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 kali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Lauk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Tahu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telur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Telur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Sayur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santan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Santan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00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 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r>
              <a:rPr lang="id-ID" sz="6000" dirty="0" smtClean="0"/>
              <a:t>DESIGN</a:t>
            </a:r>
          </a:p>
          <a:p>
            <a:pPr marL="0" indent="0" algn="ctr">
              <a:buNone/>
            </a:pPr>
            <a:r>
              <a:rPr lang="id-ID" sz="6000" dirty="0" smtClean="0"/>
              <a:t>KURANG GIZI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28567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POS GIZI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2800" dirty="0" smtClean="0">
                <a:latin typeface="Comic Sans MS" pitchFamily="66" charset="0"/>
              </a:rPr>
              <a:t>Merupakan tempat berkumpulnya balita kurang gizi dan pengasuhnya (ibu/ayah/nenek/kakak/pengasuh lain) untuk mempraktekkan perilaku unik positif yang diperoleh berdasar penelusuran tahap “discover” </a:t>
            </a:r>
          </a:p>
          <a:p>
            <a:r>
              <a:rPr lang="id-ID" sz="2800" dirty="0" smtClean="0">
                <a:latin typeface="Comic Sans MS" pitchFamily="66" charset="0"/>
              </a:rPr>
              <a:t>Kegiatan Pos Gizi dirancang dan disepakati bersama masyarakat dalam forum musyawarah masyarakat dengan tujuan</a:t>
            </a:r>
          </a:p>
          <a:p>
            <a:pPr lvl="1"/>
            <a:r>
              <a:rPr lang="id-ID" dirty="0" smtClean="0">
                <a:latin typeface="Comic Sans MS" pitchFamily="66" charset="0"/>
              </a:rPr>
              <a:t>Memperbaiki status gizi kurang menjadi baik</a:t>
            </a:r>
          </a:p>
          <a:p>
            <a:pPr lvl="1"/>
            <a:r>
              <a:rPr lang="id-ID" dirty="0" smtClean="0">
                <a:latin typeface="Comic Sans MS" pitchFamily="66" charset="0"/>
              </a:rPr>
              <a:t>Mempertahankan status gizi baik</a:t>
            </a:r>
          </a:p>
          <a:p>
            <a:pPr lvl="1"/>
            <a:r>
              <a:rPr lang="id-ID" dirty="0" smtClean="0">
                <a:latin typeface="Comic Sans MS" pitchFamily="66" charset="0"/>
              </a:rPr>
              <a:t>Mencegah terjadinya balita gizi buruk atau kurang </a:t>
            </a:r>
          </a:p>
          <a:p>
            <a:pPr marL="457200" lvl="1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8288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POS GIZI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2800" dirty="0" smtClean="0">
                <a:latin typeface="Comic Sans MS" pitchFamily="66" charset="0"/>
              </a:rPr>
              <a:t>Kegiatan Pos Gizi dilaksanakan 10 hari berturut-turut (dalam 1 bulan) </a:t>
            </a:r>
            <a:r>
              <a:rPr lang="id-ID" sz="2800" dirty="0" smtClean="0">
                <a:latin typeface="Comic Sans MS" pitchFamily="66" charset="0"/>
                <a:sym typeface="Wingdings" pitchFamily="2" charset="2"/>
              </a:rPr>
              <a:t> 1 sesi</a:t>
            </a:r>
          </a:p>
          <a:p>
            <a:r>
              <a:rPr lang="id-ID" sz="2800" dirty="0" smtClean="0">
                <a:latin typeface="Comic Sans MS" pitchFamily="66" charset="0"/>
                <a:sym typeface="Wingdings" pitchFamily="2" charset="2"/>
              </a:rPr>
              <a:t>Untuk merubah perilaku menjadi kebiasaan biasanya diperlukan 3 sesi hingga 6 sesi</a:t>
            </a:r>
          </a:p>
          <a:p>
            <a:r>
              <a:rPr lang="id-ID" sz="2800" dirty="0" smtClean="0">
                <a:latin typeface="Comic Sans MS" pitchFamily="66" charset="0"/>
                <a:sym typeface="Wingdings" pitchFamily="2" charset="2"/>
              </a:rPr>
              <a:t>Bila di desa sudah ada wadah/organisasi (Desa siaga /komite desa) yang bertanggung jawab terhadap kesehatan, maka Pos Gizi menjadi salah satu kegiatannya</a:t>
            </a:r>
          </a:p>
          <a:p>
            <a:r>
              <a:rPr lang="id-ID" sz="2800" dirty="0" smtClean="0">
                <a:latin typeface="Comic Sans MS" pitchFamily="66" charset="0"/>
                <a:sym typeface="Wingdings" pitchFamily="2" charset="2"/>
              </a:rPr>
              <a:t>POS GIZI tidak akan berhenti selama masyarakat masih mempunyai kesepakatan untuk memperbaiki/membebaskan balita dari gizi kurang dan gizi buruk</a:t>
            </a:r>
            <a:endParaRPr lang="id-ID" sz="2800" dirty="0" smtClean="0">
              <a:latin typeface="Comic Sans MS" pitchFamily="66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2204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Kegiatan POS GIZI dalam 1 bulan</a:t>
            </a:r>
            <a:endParaRPr lang="id-ID" sz="32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31096" y="3212976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7392" y="3227715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1</a:t>
            </a:r>
            <a:endParaRPr lang="id-ID" sz="1600" dirty="0"/>
          </a:p>
        </p:txBody>
      </p:sp>
      <p:sp>
        <p:nvSpPr>
          <p:cNvPr id="10" name="Content Placeholder 9"/>
          <p:cNvSpPr txBox="1">
            <a:spLocks noGrp="1"/>
          </p:cNvSpPr>
          <p:nvPr>
            <p:ph idx="1"/>
          </p:nvPr>
        </p:nvSpPr>
        <p:spPr>
          <a:xfrm>
            <a:off x="-2999184" y="-584775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id-ID" dirty="0"/>
          </a:p>
        </p:txBody>
      </p:sp>
      <p:sp>
        <p:nvSpPr>
          <p:cNvPr id="11" name="TextBox 10"/>
          <p:cNvSpPr txBox="1"/>
          <p:nvPr/>
        </p:nvSpPr>
        <p:spPr>
          <a:xfrm>
            <a:off x="1547664" y="3227715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5</a:t>
            </a:r>
            <a:endParaRPr lang="id-ID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771800" y="3212976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10</a:t>
            </a:r>
            <a:endParaRPr lang="id-ID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151437" y="3212976"/>
            <a:ext cx="3903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15</a:t>
            </a:r>
            <a:endParaRPr lang="id-ID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519261" y="3212976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20</a:t>
            </a:r>
            <a:endParaRPr lang="id-ID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8019928" y="3195449"/>
            <a:ext cx="440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30</a:t>
            </a:r>
            <a:endParaRPr lang="id-ID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735080" y="3195396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25</a:t>
            </a:r>
            <a:endParaRPr lang="id-ID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447392" y="2924944"/>
            <a:ext cx="668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PYD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2267744" y="3212976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7</a:t>
            </a:r>
            <a:endParaRPr lang="id-ID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860032" y="3212976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18</a:t>
            </a:r>
            <a:endParaRPr lang="id-ID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2411760" y="2826117"/>
            <a:ext cx="27003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P O S   G I Z I  </a:t>
            </a:r>
            <a:endParaRPr lang="id-ID" dirty="0"/>
          </a:p>
        </p:txBody>
      </p:sp>
      <p:sp>
        <p:nvSpPr>
          <p:cNvPr id="21" name="TextBox 20"/>
          <p:cNvSpPr txBox="1"/>
          <p:nvPr/>
        </p:nvSpPr>
        <p:spPr>
          <a:xfrm>
            <a:off x="5220072" y="2826117"/>
            <a:ext cx="3159896" cy="36927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Kunjungan Rumah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028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1233</Words>
  <Application>Microsoft Office PowerPoint</Application>
  <PresentationFormat>On-screen Show (4:3)</PresentationFormat>
  <Paragraphs>436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TAHAP 4 DESIGN PD MASALAH GIZI KURANG </vt:lpstr>
      <vt:lpstr>Analisis DK</vt:lpstr>
      <vt:lpstr>DISKUSI KELOMPOK</vt:lpstr>
      <vt:lpstr>Kunjungan Rumah</vt:lpstr>
      <vt:lpstr>PowerPoint Presentation</vt:lpstr>
      <vt:lpstr>Tahap 4</vt:lpstr>
      <vt:lpstr>POS GIZI</vt:lpstr>
      <vt:lpstr>POS GIZI</vt:lpstr>
      <vt:lpstr>Kegiatan POS GIZI dalam 1 bulan</vt:lpstr>
      <vt:lpstr>SASARAN DESIGN POS GIZI</vt:lpstr>
      <vt:lpstr>Kriteria balita calon peserta POS GIZI</vt:lpstr>
      <vt:lpstr>POS GIZI</vt:lpstr>
      <vt:lpstr>Materi yang harus dipersiapkan dalam POS GIZI</vt:lpstr>
      <vt:lpstr>Materi 1 Kegiatan Harian POS GIZI</vt:lpstr>
      <vt:lpstr>KEGIATAN HARIAN POS GIZI</vt:lpstr>
      <vt:lpstr>Materi 2 Contoh Jadwal Pesan Kesehatan</vt:lpstr>
      <vt:lpstr>Materi 3 Negosiasi</vt:lpstr>
      <vt:lpstr>Materi 4 Menu dan Kontribusi</vt:lpstr>
      <vt:lpstr>Kontribusi</vt:lpstr>
      <vt:lpstr>Materi 6 Indikator Kelulusan</vt:lpstr>
      <vt:lpstr>Materi 7. Pencatatan Pelaporan</vt:lpstr>
      <vt:lpstr>Materi 8 Kunjungan Rumah</vt:lpstr>
      <vt:lpstr>Form Pemberian Makan Balita</vt:lpstr>
      <vt:lpstr>Contoh Kegiatan Bermain</vt:lpstr>
      <vt:lpstr>Cara Belajar Orang Dewasa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PD MASALAH GIZI KURANG</dc:title>
  <dc:creator>ismail - [2010]</dc:creator>
  <cp:lastModifiedBy>ecs</cp:lastModifiedBy>
  <cp:revision>34</cp:revision>
  <dcterms:created xsi:type="dcterms:W3CDTF">2014-06-04T02:10:08Z</dcterms:created>
  <dcterms:modified xsi:type="dcterms:W3CDTF">2020-09-17T16:50:59Z</dcterms:modified>
</cp:coreProperties>
</file>