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651" r:id="rId1"/>
  </p:sldMasterIdLst>
  <p:notesMasterIdLst>
    <p:notesMasterId r:id="rId45"/>
  </p:notesMasterIdLst>
  <p:handoutMasterIdLst>
    <p:handoutMasterId r:id="rId46"/>
  </p:handoutMasterIdLst>
  <p:sldIdLst>
    <p:sldId id="256" r:id="rId2"/>
    <p:sldId id="383" r:id="rId3"/>
    <p:sldId id="390" r:id="rId4"/>
    <p:sldId id="391" r:id="rId5"/>
    <p:sldId id="392" r:id="rId6"/>
    <p:sldId id="393" r:id="rId7"/>
    <p:sldId id="394" r:id="rId8"/>
    <p:sldId id="395" r:id="rId9"/>
    <p:sldId id="396" r:id="rId10"/>
    <p:sldId id="397" r:id="rId11"/>
    <p:sldId id="439" r:id="rId12"/>
    <p:sldId id="440" r:id="rId13"/>
    <p:sldId id="435" r:id="rId14"/>
    <p:sldId id="437" r:id="rId15"/>
    <p:sldId id="438" r:id="rId16"/>
    <p:sldId id="441" r:id="rId17"/>
    <p:sldId id="442" r:id="rId18"/>
    <p:sldId id="443" r:id="rId19"/>
    <p:sldId id="384" r:id="rId20"/>
    <p:sldId id="411" r:id="rId21"/>
    <p:sldId id="404" r:id="rId22"/>
    <p:sldId id="405" r:id="rId23"/>
    <p:sldId id="406" r:id="rId24"/>
    <p:sldId id="407" r:id="rId25"/>
    <p:sldId id="408" r:id="rId26"/>
    <p:sldId id="409" r:id="rId27"/>
    <p:sldId id="410" r:id="rId28"/>
    <p:sldId id="412" r:id="rId29"/>
    <p:sldId id="444" r:id="rId30"/>
    <p:sldId id="416" r:id="rId31"/>
    <p:sldId id="417" r:id="rId32"/>
    <p:sldId id="418" r:id="rId33"/>
    <p:sldId id="421" r:id="rId34"/>
    <p:sldId id="422" r:id="rId35"/>
    <p:sldId id="423" r:id="rId36"/>
    <p:sldId id="424" r:id="rId37"/>
    <p:sldId id="426" r:id="rId38"/>
    <p:sldId id="427" r:id="rId39"/>
    <p:sldId id="428" r:id="rId40"/>
    <p:sldId id="430" r:id="rId41"/>
    <p:sldId id="431" r:id="rId42"/>
    <p:sldId id="432" r:id="rId43"/>
    <p:sldId id="434" r:id="rId44"/>
  </p:sldIdLst>
  <p:sldSz cx="12192000" cy="6858000"/>
  <p:notesSz cx="6858000" cy="9947275"/>
  <p:defaultTextStyle>
    <a:defPPr>
      <a:defRPr lang="id-ID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CB122-0C91-4B84-AAAE-5FA87DF78567}" type="datetimeFigureOut">
              <a:rPr lang="id-ID" smtClean="0"/>
              <a:pPr/>
              <a:t>02/11/2020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93E53-B999-4C13-9634-CE289540027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5E545C5-3FD6-4C6B-9B11-805ED909B670}" type="datetimeFigureOut">
              <a:rPr lang="id-ID"/>
              <a:pPr>
                <a:defRPr/>
              </a:pPr>
              <a:t>02/11/2020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25BD67D3-99A3-47FD-9B29-BD0207378242}" type="slidenum">
              <a:rPr lang="id-ID" altLang="en-US"/>
              <a:pPr/>
              <a:t>‹#›</a:t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1EE78-9CEE-445F-AEB9-07C494D7330B}" type="datetime1">
              <a:rPr lang="id-ID"/>
              <a:pPr>
                <a:defRPr/>
              </a:pPr>
              <a:t>02/11/2020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22493-0DE7-4B2B-8FA0-4932B6317ED2}" type="slidenum">
              <a:rPr lang="id-ID" altLang="en-US"/>
              <a:pPr/>
              <a:t>‹#›</a:t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7921E-9971-4F8F-9A65-DFD63A3F5B20}" type="datetime1">
              <a:rPr lang="id-ID"/>
              <a:pPr>
                <a:defRPr/>
              </a:pPr>
              <a:t>02/11/2020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9C80B-64C8-405E-9BB9-965C862CEC8F}" type="slidenum">
              <a:rPr lang="id-ID" altLang="en-US"/>
              <a:pPr/>
              <a:t>‹#›</a:t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B66C4-BAAD-42CD-8333-9A738B5F45A9}" type="datetime1">
              <a:rPr lang="id-ID"/>
              <a:pPr>
                <a:defRPr/>
              </a:pPr>
              <a:t>02/11/2020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2059E-F484-4B05-83CB-FAF0582A213C}" type="slidenum">
              <a:rPr lang="id-ID" altLang="en-US"/>
              <a:pPr/>
              <a:t>‹#›</a:t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5A722-02C8-45BA-8C43-F8D0A7509315}" type="datetime1">
              <a:rPr lang="id-ID"/>
              <a:pPr>
                <a:defRPr/>
              </a:pPr>
              <a:t>02/11/2020</a:t>
            </a:fld>
            <a:endParaRPr lang="id-ID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138019B-9E98-4B3A-9D91-177D7226D6CF}" type="slidenum">
              <a:rPr lang="id-ID" altLang="en-US"/>
              <a:pPr/>
              <a:t>‹#›</a:t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6CB85-D4DA-47CF-A4F0-2EFF1E4530F9}" type="datetime1">
              <a:rPr lang="id-ID"/>
              <a:pPr>
                <a:defRPr/>
              </a:pPr>
              <a:t>02/11/2020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D671EF-AB1E-4CC8-92BC-6C609F6BB4E0}" type="slidenum">
              <a:rPr lang="id-ID" altLang="en-US"/>
              <a:pPr/>
              <a:t>‹#›</a:t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1398D-2493-4395-8A67-795C1F0186D8}" type="datetime1">
              <a:rPr lang="id-ID"/>
              <a:pPr>
                <a:defRPr/>
              </a:pPr>
              <a:t>02/11/2020</a:t>
            </a:fld>
            <a:endParaRPr lang="id-ID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EFA54BC6-F54D-43F6-AB57-5A6BB48939F9}" type="slidenum">
              <a:rPr lang="id-ID" altLang="en-US"/>
              <a:pPr/>
              <a:t>‹#›</a:t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7D13B-B7CB-4C84-BFA7-BBE1D3293AA6}" type="datetime1">
              <a:rPr lang="id-ID"/>
              <a:pPr>
                <a:defRPr/>
              </a:pPr>
              <a:t>02/11/2020</a:t>
            </a:fld>
            <a:endParaRPr lang="id-ID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ACB5AD3E-6817-4CEB-9ECF-660DE8BE5E06}" type="slidenum">
              <a:rPr lang="id-ID" altLang="en-US"/>
              <a:pPr/>
              <a:t>‹#›</a:t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E96DE-0903-48E7-A8AC-D231F1BD8D68}" type="datetime1">
              <a:rPr lang="id-ID"/>
              <a:pPr>
                <a:defRPr/>
              </a:pPr>
              <a:t>02/11/2020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E58824-9354-4B5B-A391-ECD5A4F4B1BD}" type="slidenum">
              <a:rPr lang="id-ID" altLang="en-US"/>
              <a:pPr/>
              <a:t>‹#›</a:t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C407D-60A6-4E87-9B27-BED9F0325FD6}" type="datetime1">
              <a:rPr lang="id-ID"/>
              <a:pPr>
                <a:defRPr/>
              </a:pPr>
              <a:t>02/11/2020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1B8C6-AF25-4280-8D7A-22202CD169A3}" type="slidenum">
              <a:rPr lang="id-ID" altLang="en-US"/>
              <a:pPr/>
              <a:t>‹#›</a:t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4B93D-A0B8-4D24-AA47-0A13C43A3E8F}" type="datetime1">
              <a:rPr lang="id-ID"/>
              <a:pPr>
                <a:defRPr/>
              </a:pPr>
              <a:t>02/11/2020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B31168-90BB-4F01-8987-CDBE017A9FB5}" type="slidenum">
              <a:rPr lang="id-ID" altLang="en-US"/>
              <a:pPr/>
              <a:t>‹#›</a:t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7CF2D-9B1A-44DE-9D6D-F9B3AFBA8658}" type="datetime1">
              <a:rPr lang="id-ID"/>
              <a:pPr>
                <a:defRPr/>
              </a:pPr>
              <a:t>02/11/2020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6098A-7455-4BD1-BFF2-F17B550ECF3C}" type="slidenum">
              <a:rPr lang="id-ID" altLang="en-US"/>
              <a:pPr/>
              <a:t>‹#›</a:t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CE96C-1E4D-4460-9F89-EFC8DEA056F1}" type="datetime1">
              <a:rPr lang="id-ID"/>
              <a:pPr>
                <a:defRPr/>
              </a:pPr>
              <a:t>02/11/2020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10371F-AF08-476F-A0B8-1B6FD3118497}" type="slidenum">
              <a:rPr lang="id-ID" altLang="en-US"/>
              <a:pPr/>
              <a:t>‹#›</a:t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7130A-F364-4F22-8CE9-8B6DBDE686EB}" type="datetime1">
              <a:rPr lang="id-ID"/>
              <a:pPr>
                <a:defRPr/>
              </a:pPr>
              <a:t>02/11/2020</a:t>
            </a:fld>
            <a:endParaRPr lang="id-ID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A6C8F6-BCA9-485E-8045-6C0EAA84DF93}" type="slidenum">
              <a:rPr lang="id-ID" altLang="en-US"/>
              <a:pPr/>
              <a:t>‹#›</a:t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6AB5E-FDB5-4458-8DE0-033F4DB53959}" type="datetime1">
              <a:rPr lang="id-ID"/>
              <a:pPr>
                <a:defRPr/>
              </a:pPr>
              <a:t>02/11/2020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CF5AE-8F5E-4734-A1A3-767FF017BB1D}" type="slidenum">
              <a:rPr lang="id-ID" altLang="en-US"/>
              <a:pPr/>
              <a:t>‹#›</a:t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75051-DCE5-481D-AE28-D77845B10E74}" type="datetime1">
              <a:rPr lang="id-ID"/>
              <a:pPr>
                <a:defRPr/>
              </a:pPr>
              <a:t>02/11/2020</a:t>
            </a:fld>
            <a:endParaRPr lang="id-ID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7076C-85A1-401D-BFAF-9628B30C718B}" type="slidenum">
              <a:rPr lang="id-ID" altLang="en-US"/>
              <a:pPr/>
              <a:t>‹#›</a:t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ED968-ACFC-481C-A01F-5EF1016CD27D}" type="datetime1">
              <a:rPr lang="id-ID"/>
              <a:pPr>
                <a:defRPr/>
              </a:pPr>
              <a:t>02/11/2020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B4AB9D-85C6-4BE9-AB23-851DBF3C24A4}" type="slidenum">
              <a:rPr lang="id-ID" altLang="en-US"/>
              <a:pPr/>
              <a:t>‹#›</a:t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5EA06-71AE-46CF-8060-3AFDCD28ECDE}" type="datetime1">
              <a:rPr lang="id-ID"/>
              <a:pPr>
                <a:defRPr/>
              </a:pPr>
              <a:t>02/11/2020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1790E3-BF27-48F3-BB65-4A8BFDE8AA70}" type="slidenum">
              <a:rPr lang="id-ID" altLang="en-US"/>
              <a:pPr/>
              <a:t>‹#›</a:t>
            </a:fld>
            <a:endParaRPr lang="id-ID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20"/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6"/>
          <p:cNvPicPr>
            <a:picLocks noChangeAspect="1"/>
          </p:cNvPicPr>
          <p:nvPr/>
        </p:nvPicPr>
        <p:blipFill>
          <a:blip r:embed="rId21"/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/>
          <p:cNvPicPr>
            <a:picLocks noChangeAspect="1"/>
          </p:cNvPicPr>
          <p:nvPr/>
        </p:nvPicPr>
        <p:blipFill>
          <a:blip r:embed="rId22"/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9"/>
          <p:cNvPicPr>
            <a:picLocks noChangeAspect="1"/>
          </p:cNvPicPr>
          <p:nvPr/>
        </p:nvPicPr>
        <p:blipFill>
          <a:blip r:embed="rId23"/>
          <a:srcRect b="23320"/>
          <a:stretch>
            <a:fillRect/>
          </a:stretch>
        </p:blipFill>
        <p:spPr bwMode="auto">
          <a:xfrm>
            <a:off x="8605838" y="6096000"/>
            <a:ext cx="993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C8F99E-46BA-4C83-AA1A-FBEC01FDBD3A}" type="datetime1">
              <a:rPr lang="id-ID"/>
              <a:pPr>
                <a:defRPr/>
              </a:pPr>
              <a:t>02/11/2020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2800">
                <a:solidFill>
                  <a:srgbClr val="FFFFFF"/>
                </a:solidFill>
                <a:latin typeface="Century Gothic" pitchFamily="34" charset="0"/>
              </a:defRPr>
            </a:lvl1pPr>
          </a:lstStyle>
          <a:p>
            <a:fld id="{85F62405-F419-4F39-9E89-792082E8F2F0}" type="slidenum">
              <a:rPr lang="id-ID" altLang="en-US"/>
              <a:pPr/>
              <a:t>‹#›</a:t>
            </a:fld>
            <a:endParaRPr lang="id-ID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715" r:id="rId1"/>
    <p:sldLayoutId id="2147485716" r:id="rId2"/>
    <p:sldLayoutId id="2147485717" r:id="rId3"/>
    <p:sldLayoutId id="2147485718" r:id="rId4"/>
    <p:sldLayoutId id="2147485719" r:id="rId5"/>
    <p:sldLayoutId id="2147485720" r:id="rId6"/>
    <p:sldLayoutId id="2147485721" r:id="rId7"/>
    <p:sldLayoutId id="2147485722" r:id="rId8"/>
    <p:sldLayoutId id="2147485728" r:id="rId9"/>
    <p:sldLayoutId id="2147485723" r:id="rId10"/>
    <p:sldLayoutId id="2147485724" r:id="rId11"/>
    <p:sldLayoutId id="2147485729" r:id="rId12"/>
    <p:sldLayoutId id="2147485725" r:id="rId13"/>
    <p:sldLayoutId id="2147485730" r:id="rId14"/>
    <p:sldLayoutId id="2147485731" r:id="rId15"/>
    <p:sldLayoutId id="2147485726" r:id="rId16"/>
    <p:sldLayoutId id="2147485727" r:id="rId17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1155700" y="1005839"/>
            <a:ext cx="8824913" cy="2530122"/>
          </a:xfrm>
        </p:spPr>
        <p:txBody>
          <a:bodyPr/>
          <a:lstStyle/>
          <a:p>
            <a:pPr algn="ctr" eaLnBrk="1" hangingPunct="1"/>
            <a:br>
              <a:rPr lang="id-ID" altLang="en-US" sz="3600" b="1" dirty="0"/>
            </a:br>
            <a:br>
              <a:rPr lang="id-ID" altLang="en-US" sz="3600" b="1" dirty="0"/>
            </a:br>
            <a:r>
              <a:rPr lang="en-US" altLang="en-US" sz="3200" b="1" dirty="0">
                <a:solidFill>
                  <a:srgbClr val="FFFF00"/>
                </a:solidFill>
              </a:rPr>
              <a:t>STUDI STRATIFIKASI DI INDONESIA SEBELUM 1945 &amp; </a:t>
            </a:r>
            <a:br>
              <a:rPr lang="en-US" altLang="en-US" sz="3200" b="1" dirty="0">
                <a:solidFill>
                  <a:srgbClr val="FFFF00"/>
                </a:solidFill>
              </a:rPr>
            </a:br>
            <a:r>
              <a:rPr lang="en-US" altLang="en-US" sz="3200" b="1" dirty="0">
                <a:solidFill>
                  <a:srgbClr val="FFFF00"/>
                </a:solidFill>
              </a:rPr>
              <a:t>LAPISAN ATAS, TENGAH DAN BAWAH</a:t>
            </a:r>
            <a:r>
              <a:rPr lang="id-ID" altLang="en-US" sz="3200" b="1" dirty="0">
                <a:solidFill>
                  <a:srgbClr val="FFFF00"/>
                </a:solidFill>
              </a:rPr>
              <a:t> </a:t>
            </a:r>
            <a:br>
              <a:rPr lang="id-ID" altLang="en-US" sz="3600" b="1" dirty="0"/>
            </a:br>
            <a:r>
              <a:rPr lang="en-US" altLang="en-US" sz="2800" b="1" dirty="0">
                <a:solidFill>
                  <a:srgbClr val="FFFF00"/>
                </a:solidFill>
              </a:rPr>
              <a:t>KULIAH  7</a:t>
            </a:r>
            <a:endParaRPr lang="id-ID" altLang="en-US" sz="2800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700" y="3909270"/>
            <a:ext cx="8824913" cy="272013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id-ID" sz="2400" b="1" dirty="0">
                <a:solidFill>
                  <a:srgbClr val="FFFF00"/>
                </a:solidFill>
              </a:rPr>
              <a:t>Mata Kuliah Stratifikasi Sosial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id-ID" sz="2400" b="1" dirty="0">
                <a:solidFill>
                  <a:srgbClr val="FFFF00"/>
                </a:solidFill>
              </a:rPr>
              <a:t>Program Studi Sarjana Sosiologi FISIP UI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id-ID" b="1" dirty="0">
                <a:solidFill>
                  <a:srgbClr val="FFFF00"/>
                </a:solidFill>
              </a:rPr>
              <a:t>Materi kuliah, harap tidak dikutip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3DF9E8-B44D-43BF-A293-84EC131638B5}" type="slidenum">
              <a:rPr lang="id-ID" altLang="en-US"/>
              <a:pPr/>
              <a:t>1</a:t>
            </a:fld>
            <a:endParaRPr lang="id-ID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33C4FB-B63F-445C-8298-D2C336472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1261" cy="10634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1155700" y="503339"/>
            <a:ext cx="8824913" cy="869019"/>
          </a:xfrm>
        </p:spPr>
        <p:txBody>
          <a:bodyPr/>
          <a:lstStyle/>
          <a:p>
            <a:pPr algn="ctr" eaLnBrk="1" hangingPunct="1"/>
            <a:br>
              <a:rPr lang="id-ID" altLang="en-US" sz="3600" b="1" dirty="0"/>
            </a:br>
            <a:br>
              <a:rPr lang="id-ID" altLang="en-US" sz="3600" b="1" dirty="0"/>
            </a:br>
            <a:r>
              <a:rPr lang="en-US" altLang="en-US" sz="2800" b="1" dirty="0">
                <a:solidFill>
                  <a:srgbClr val="FFFF00"/>
                </a:solidFill>
              </a:rPr>
              <a:t>STUDI STRATIFIKASI DI INDONESIA (9)</a:t>
            </a:r>
            <a:br>
              <a:rPr lang="id-ID" altLang="en-US" sz="2800" b="1" dirty="0"/>
            </a:br>
            <a:endParaRPr lang="id-ID" alt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700" y="1063417"/>
            <a:ext cx="8824913" cy="5565984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altLang="en-US" sz="2000" b="1" dirty="0">
                <a:solidFill>
                  <a:srgbClr val="FFFF00"/>
                </a:solidFill>
              </a:rPr>
              <a:t>Japanese Occupation</a:t>
            </a:r>
          </a:p>
          <a:p>
            <a:r>
              <a:rPr lang="en-US" altLang="en-US" sz="2800" b="1" cap="none" dirty="0">
                <a:solidFill>
                  <a:schemeClr val="tx1"/>
                </a:solidFill>
              </a:rPr>
              <a:t>“At first sight, the war and the Japanese occupation brought about a complete reversal of all values.</a:t>
            </a:r>
          </a:p>
          <a:p>
            <a:r>
              <a:rPr lang="en-US" altLang="en-US" sz="2800" b="1" cap="none" dirty="0">
                <a:solidFill>
                  <a:schemeClr val="tx1"/>
                </a:solidFill>
              </a:rPr>
              <a:t>A white skin and the use of the </a:t>
            </a:r>
            <a:r>
              <a:rPr lang="en-US" altLang="en-US" sz="2800" b="1" cap="none" dirty="0" err="1">
                <a:solidFill>
                  <a:schemeClr val="tx1"/>
                </a:solidFill>
              </a:rPr>
              <a:t>dutch</a:t>
            </a:r>
            <a:r>
              <a:rPr lang="en-US" altLang="en-US" sz="2800" b="1" cap="none" dirty="0">
                <a:solidFill>
                  <a:schemeClr val="tx1"/>
                </a:solidFill>
              </a:rPr>
              <a:t> language, which had for so long been the outward signs of superiority, became symbols of the pariah.</a:t>
            </a:r>
          </a:p>
          <a:p>
            <a:r>
              <a:rPr lang="en-US" altLang="en-US" sz="2800" b="1" cap="none" dirty="0">
                <a:solidFill>
                  <a:schemeClr val="tx1"/>
                </a:solidFill>
              </a:rPr>
              <a:t>Officially, the Indonesians who had for so long provided the lowest stratum, now ranked higher than the </a:t>
            </a:r>
            <a:r>
              <a:rPr lang="en-US" altLang="en-US" sz="2800" b="1" cap="none" dirty="0" err="1">
                <a:solidFill>
                  <a:schemeClr val="tx1"/>
                </a:solidFill>
              </a:rPr>
              <a:t>indo-europeans</a:t>
            </a:r>
            <a:r>
              <a:rPr lang="en-US" altLang="en-US" sz="2800" b="1" cap="none" dirty="0">
                <a:solidFill>
                  <a:schemeClr val="tx1"/>
                </a:solidFill>
              </a:rPr>
              <a:t> and the </a:t>
            </a:r>
            <a:r>
              <a:rPr lang="en-US" altLang="en-US" sz="2800" b="1" cap="none" dirty="0" err="1">
                <a:solidFill>
                  <a:schemeClr val="tx1"/>
                </a:solidFill>
              </a:rPr>
              <a:t>indonesian</a:t>
            </a:r>
            <a:r>
              <a:rPr lang="en-US" altLang="en-US" sz="2800" b="1" cap="none" dirty="0">
                <a:solidFill>
                  <a:schemeClr val="tx1"/>
                </a:solidFill>
              </a:rPr>
              <a:t>-Chinese.” (Wertheim, 1955: 42)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id-ID" b="1" dirty="0">
              <a:solidFill>
                <a:srgbClr val="FFFF00"/>
              </a:solidFill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3DF9E8-B44D-43BF-A293-84EC131638B5}" type="slidenum">
              <a:rPr lang="id-ID" altLang="en-US"/>
              <a:pPr/>
              <a:t>10</a:t>
            </a:fld>
            <a:endParaRPr lang="id-ID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33C4FB-B63F-445C-8298-D2C336472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1261" cy="106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46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1155700" y="1005839"/>
            <a:ext cx="8824913" cy="2530122"/>
          </a:xfrm>
        </p:spPr>
        <p:txBody>
          <a:bodyPr/>
          <a:lstStyle/>
          <a:p>
            <a:pPr algn="ctr" eaLnBrk="1" hangingPunct="1"/>
            <a:br>
              <a:rPr lang="id-ID" altLang="en-US" sz="3600" b="1" dirty="0"/>
            </a:br>
            <a:br>
              <a:rPr lang="id-ID" altLang="en-US" sz="3600" b="1" dirty="0"/>
            </a:br>
            <a:br>
              <a:rPr lang="en-US" altLang="en-US" sz="3200" b="1" dirty="0">
                <a:solidFill>
                  <a:srgbClr val="FFFF00"/>
                </a:solidFill>
              </a:rPr>
            </a:br>
            <a:r>
              <a:rPr lang="en-US" altLang="en-US" sz="6000" b="1" dirty="0">
                <a:solidFill>
                  <a:srgbClr val="FFFF00"/>
                </a:solidFill>
              </a:rPr>
              <a:t>LAPISAN ATAS</a:t>
            </a:r>
            <a:endParaRPr lang="id-ID" altLang="en-US" sz="6000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700" y="3909270"/>
            <a:ext cx="8824913" cy="272013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id-ID" b="1" dirty="0">
              <a:solidFill>
                <a:srgbClr val="FFFF00"/>
              </a:solidFill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3DF9E8-B44D-43BF-A293-84EC131638B5}" type="slidenum">
              <a:rPr lang="id-ID" altLang="en-US"/>
              <a:pPr/>
              <a:t>11</a:t>
            </a:fld>
            <a:endParaRPr lang="id-ID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33C4FB-B63F-445C-8298-D2C336472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1261" cy="106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03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1155700" y="503339"/>
            <a:ext cx="8824913" cy="869019"/>
          </a:xfrm>
        </p:spPr>
        <p:txBody>
          <a:bodyPr/>
          <a:lstStyle/>
          <a:p>
            <a:pPr algn="ctr" eaLnBrk="1" hangingPunct="1"/>
            <a:br>
              <a:rPr lang="id-ID" altLang="en-US" sz="3600" b="1" dirty="0"/>
            </a:br>
            <a:br>
              <a:rPr lang="id-ID" altLang="en-US" sz="3600" b="1" dirty="0"/>
            </a:br>
            <a:r>
              <a:rPr lang="en-US" altLang="en-US" sz="2800" b="1" dirty="0">
                <a:solidFill>
                  <a:srgbClr val="FFFF00"/>
                </a:solidFill>
              </a:rPr>
              <a:t>LAPISAN ATAS, TENGAH, BAWAH</a:t>
            </a:r>
            <a:br>
              <a:rPr lang="id-ID" altLang="en-US" sz="2800" b="1" dirty="0">
                <a:solidFill>
                  <a:srgbClr val="FFFF00"/>
                </a:solidFill>
              </a:rPr>
            </a:br>
            <a:endParaRPr lang="id-ID" altLang="en-US" sz="2800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700" y="1063417"/>
            <a:ext cx="8824913" cy="5565984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id-ID" b="1" dirty="0">
              <a:solidFill>
                <a:srgbClr val="FFFF00"/>
              </a:solidFill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3DF9E8-B44D-43BF-A293-84EC131638B5}" type="slidenum">
              <a:rPr lang="id-ID" altLang="en-US"/>
              <a:pPr/>
              <a:t>12</a:t>
            </a:fld>
            <a:endParaRPr lang="id-ID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33C4FB-B63F-445C-8298-D2C336472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1261" cy="10634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388B86A-B957-403C-ABB4-EC7739A88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179418"/>
            <a:ext cx="9123389" cy="5263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17978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1155700" y="503339"/>
            <a:ext cx="8824913" cy="869019"/>
          </a:xfrm>
        </p:spPr>
        <p:txBody>
          <a:bodyPr/>
          <a:lstStyle/>
          <a:p>
            <a:pPr algn="ctr" eaLnBrk="1" hangingPunct="1"/>
            <a:br>
              <a:rPr lang="id-ID" altLang="en-US" sz="3600" b="1" dirty="0"/>
            </a:br>
            <a:br>
              <a:rPr lang="id-ID" altLang="en-US" sz="3600" b="1" dirty="0"/>
            </a:br>
            <a:r>
              <a:rPr lang="en-US" altLang="en-US" sz="2800" b="1" dirty="0">
                <a:solidFill>
                  <a:srgbClr val="FFFF00"/>
                </a:solidFill>
              </a:rPr>
              <a:t>LAPISAN ATAS (1)</a:t>
            </a:r>
            <a:br>
              <a:rPr lang="id-ID" altLang="en-US" sz="2800" b="1" dirty="0">
                <a:solidFill>
                  <a:srgbClr val="FFFF00"/>
                </a:solidFill>
              </a:rPr>
            </a:br>
            <a:endParaRPr lang="id-ID" altLang="en-US" sz="2800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700" y="1063417"/>
            <a:ext cx="8824913" cy="5565984"/>
          </a:xfrm>
        </p:spPr>
        <p:txBody>
          <a:bodyPr rtlCol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2400" b="1" cap="none" dirty="0">
                <a:solidFill>
                  <a:srgbClr val="FFFF00"/>
                </a:solidFill>
              </a:rPr>
              <a:t>ELIT POLITIK</a:t>
            </a:r>
          </a:p>
          <a:p>
            <a:pPr>
              <a:spcBef>
                <a:spcPts val="0"/>
              </a:spcBef>
              <a:buNone/>
            </a:pPr>
            <a:r>
              <a:rPr lang="id-ID" sz="2400" b="1" cap="none" dirty="0">
                <a:solidFill>
                  <a:schemeClr val="tx1"/>
                </a:solidFill>
              </a:rPr>
              <a:t>*</a:t>
            </a:r>
            <a:r>
              <a:rPr lang="id-ID" sz="2400" b="1" cap="none" dirty="0">
                <a:solidFill>
                  <a:srgbClr val="FFFF00"/>
                </a:solidFill>
              </a:rPr>
              <a:t>Pusat-negara</a:t>
            </a:r>
            <a:r>
              <a:rPr lang="id-ID" sz="2400" b="1" cap="none" dirty="0">
                <a:solidFill>
                  <a:schemeClr val="tx1"/>
                </a:solidFill>
              </a:rPr>
              <a:t> : pimpinan  lembaga tinggi negara: eksekutif (presiden, wakil presiden, menteri, legislatif (pimpinan MPR, DPR, DPD),  yudikatif (pimpinan MA, MK) (nomor mobil RI 1 sd RI.....) </a:t>
            </a:r>
          </a:p>
          <a:p>
            <a:pPr>
              <a:buNone/>
            </a:pPr>
            <a:r>
              <a:rPr lang="id-ID" sz="2400" b="1" cap="none" dirty="0">
                <a:solidFill>
                  <a:schemeClr val="tx1"/>
                </a:solidFill>
              </a:rPr>
              <a:t>* Tni-polri (panglima tni, kapolri, kasad, kasal, kasau) dan pimpinan tni-polri  (brigjen, mayjen, letjen)</a:t>
            </a:r>
          </a:p>
          <a:p>
            <a:r>
              <a:rPr lang="en-US" sz="2400" b="1" cap="none" dirty="0">
                <a:solidFill>
                  <a:schemeClr val="tx1"/>
                </a:solidFill>
              </a:rPr>
              <a:t>*</a:t>
            </a:r>
            <a:r>
              <a:rPr lang="id-ID" sz="2400" b="1" cap="none" dirty="0">
                <a:solidFill>
                  <a:schemeClr val="tx1"/>
                </a:solidFill>
              </a:rPr>
              <a:t>Pimpinan parpol (DPP)</a:t>
            </a:r>
          </a:p>
          <a:p>
            <a:r>
              <a:rPr lang="en-US" sz="2400" b="1" cap="none" dirty="0">
                <a:solidFill>
                  <a:srgbClr val="FFFF00"/>
                </a:solidFill>
              </a:rPr>
              <a:t>*</a:t>
            </a:r>
            <a:r>
              <a:rPr lang="id-ID" sz="2400" b="1" cap="none" dirty="0">
                <a:solidFill>
                  <a:srgbClr val="FFFF00"/>
                </a:solidFill>
              </a:rPr>
              <a:t>Elit politik daerah</a:t>
            </a:r>
            <a:r>
              <a:rPr lang="id-ID" sz="2400" b="1" cap="none" dirty="0">
                <a:solidFill>
                  <a:schemeClr val="tx1"/>
                </a:solidFill>
              </a:rPr>
              <a:t>: provinsi, kabupaten  (pimpinan eksekutif, llegislatif, yudikatif, TNI, polri), pimpinaan parpol (DPD-DPC)</a:t>
            </a:r>
          </a:p>
          <a:p>
            <a:pPr>
              <a:buNone/>
            </a:pPr>
            <a:r>
              <a:rPr lang="id-ID" sz="2400" b="1" cap="none" dirty="0">
                <a:solidFill>
                  <a:schemeClr val="tx1"/>
                </a:solidFill>
              </a:rPr>
              <a:t>*  </a:t>
            </a:r>
            <a:r>
              <a:rPr lang="id-ID" sz="2400" b="1" cap="none" dirty="0">
                <a:solidFill>
                  <a:srgbClr val="FFFF00"/>
                </a:solidFill>
              </a:rPr>
              <a:t>Elit politik  desa</a:t>
            </a:r>
            <a:r>
              <a:rPr lang="id-ID" sz="2400" b="1" cap="none" dirty="0">
                <a:solidFill>
                  <a:schemeClr val="tx1"/>
                </a:solidFill>
              </a:rPr>
              <a:t>: pejabat desa</a:t>
            </a:r>
            <a:r>
              <a:rPr lang="en-US" sz="2400" b="1" cap="none" dirty="0">
                <a:solidFill>
                  <a:schemeClr val="tx1"/>
                </a:solidFill>
              </a:rPr>
              <a:t>, </a:t>
            </a:r>
            <a:r>
              <a:rPr lang="en-US" sz="2400" b="1" cap="none" dirty="0" err="1">
                <a:solidFill>
                  <a:schemeClr val="tx1"/>
                </a:solidFill>
              </a:rPr>
              <a:t>tokoh</a:t>
            </a:r>
            <a:r>
              <a:rPr lang="en-US" sz="2400" b="1" cap="none" dirty="0">
                <a:solidFill>
                  <a:schemeClr val="tx1"/>
                </a:solidFill>
              </a:rPr>
              <a:t> </a:t>
            </a:r>
            <a:r>
              <a:rPr lang="en-US" sz="2400" b="1" cap="none" dirty="0" err="1">
                <a:solidFill>
                  <a:schemeClr val="tx1"/>
                </a:solidFill>
              </a:rPr>
              <a:t>masyarakat</a:t>
            </a:r>
            <a:r>
              <a:rPr lang="en-US" sz="2400" b="1" cap="none" dirty="0">
                <a:solidFill>
                  <a:schemeClr val="tx1"/>
                </a:solidFill>
              </a:rPr>
              <a:t>, </a:t>
            </a:r>
            <a:r>
              <a:rPr lang="en-US" sz="2400" b="1" cap="none" dirty="0" err="1">
                <a:solidFill>
                  <a:schemeClr val="tx1"/>
                </a:solidFill>
              </a:rPr>
              <a:t>tokoh</a:t>
            </a:r>
            <a:r>
              <a:rPr lang="en-US" sz="2400" b="1" cap="none" dirty="0">
                <a:solidFill>
                  <a:schemeClr val="tx1"/>
                </a:solidFill>
              </a:rPr>
              <a:t> agama</a:t>
            </a:r>
            <a:endParaRPr lang="id-ID" sz="2400" b="1" cap="none" dirty="0">
              <a:solidFill>
                <a:schemeClr val="tx1"/>
              </a:solidFill>
            </a:endParaRPr>
          </a:p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id-ID" b="1" dirty="0">
              <a:solidFill>
                <a:srgbClr val="FFFF00"/>
              </a:solidFill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3DF9E8-B44D-43BF-A293-84EC131638B5}" type="slidenum">
              <a:rPr lang="id-ID" altLang="en-US"/>
              <a:pPr/>
              <a:t>13</a:t>
            </a:fld>
            <a:endParaRPr lang="id-ID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33C4FB-B63F-445C-8298-D2C336472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1261" cy="106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97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1155700" y="503339"/>
            <a:ext cx="8824913" cy="869019"/>
          </a:xfrm>
        </p:spPr>
        <p:txBody>
          <a:bodyPr/>
          <a:lstStyle/>
          <a:p>
            <a:pPr algn="ctr" eaLnBrk="1" hangingPunct="1"/>
            <a:br>
              <a:rPr lang="id-ID" altLang="en-US" sz="3600" b="1" dirty="0"/>
            </a:br>
            <a:br>
              <a:rPr lang="id-ID" altLang="en-US" sz="3600" b="1" dirty="0"/>
            </a:br>
            <a:r>
              <a:rPr lang="en-US" altLang="en-US" sz="2800" b="1" dirty="0">
                <a:solidFill>
                  <a:srgbClr val="FFFF00"/>
                </a:solidFill>
              </a:rPr>
              <a:t>LAPISAN ATAS (2)</a:t>
            </a:r>
            <a:br>
              <a:rPr lang="id-ID" altLang="en-US" sz="2800" b="1" dirty="0">
                <a:solidFill>
                  <a:srgbClr val="FFFF00"/>
                </a:solidFill>
              </a:rPr>
            </a:br>
            <a:endParaRPr lang="id-ID" altLang="en-US" sz="2800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700" y="1063417"/>
            <a:ext cx="8824913" cy="5565984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b="1" dirty="0">
                <a:solidFill>
                  <a:srgbClr val="FFFF00"/>
                </a:solidFill>
              </a:rPr>
              <a:t>ELIT EKONOMI</a:t>
            </a:r>
          </a:p>
          <a:p>
            <a:pPr>
              <a:buNone/>
            </a:pPr>
            <a:r>
              <a:rPr lang="id-ID" sz="2800" b="1" cap="none" dirty="0">
                <a:solidFill>
                  <a:schemeClr val="tx1"/>
                </a:solidFill>
              </a:rPr>
              <a:t>* Pusat: orang kaya: asset...Lihat daftar  orang  kaya </a:t>
            </a:r>
            <a:r>
              <a:rPr lang="en-US" sz="2800" b="1" cap="none" dirty="0">
                <a:solidFill>
                  <a:schemeClr val="tx1"/>
                </a:solidFill>
              </a:rPr>
              <a:t>I</a:t>
            </a:r>
            <a:r>
              <a:rPr lang="id-ID" sz="2800" b="1" cap="none" dirty="0">
                <a:solidFill>
                  <a:schemeClr val="tx1"/>
                </a:solidFill>
              </a:rPr>
              <a:t>ndonesia  (mayoritas di </a:t>
            </a:r>
            <a:r>
              <a:rPr lang="en-US" sz="2800" b="1" cap="none" dirty="0">
                <a:solidFill>
                  <a:schemeClr val="tx1"/>
                </a:solidFill>
              </a:rPr>
              <a:t>J</a:t>
            </a:r>
            <a:r>
              <a:rPr lang="id-ID" sz="2800" b="1" cap="none" dirty="0">
                <a:solidFill>
                  <a:schemeClr val="tx1"/>
                </a:solidFill>
              </a:rPr>
              <a:t>akarta) (</a:t>
            </a:r>
            <a:r>
              <a:rPr lang="en-US" sz="2800" b="1" cap="none" dirty="0">
                <a:solidFill>
                  <a:schemeClr val="tx1"/>
                </a:solidFill>
              </a:rPr>
              <a:t>K</a:t>
            </a:r>
            <a:r>
              <a:rPr lang="id-ID" sz="2800" b="1" cap="none" dirty="0">
                <a:solidFill>
                  <a:schemeClr val="tx1"/>
                </a:solidFill>
              </a:rPr>
              <a:t>adin, </a:t>
            </a:r>
            <a:r>
              <a:rPr lang="en-US" sz="2800" b="1" cap="none" dirty="0">
                <a:solidFill>
                  <a:schemeClr val="tx1"/>
                </a:solidFill>
              </a:rPr>
              <a:t>A</a:t>
            </a:r>
            <a:r>
              <a:rPr lang="id-ID" sz="2800" b="1" cap="none" dirty="0">
                <a:solidFill>
                  <a:schemeClr val="tx1"/>
                </a:solidFill>
              </a:rPr>
              <a:t>pindo)</a:t>
            </a:r>
          </a:p>
          <a:p>
            <a:pPr>
              <a:buNone/>
            </a:pPr>
            <a:r>
              <a:rPr lang="id-ID" sz="2800" b="1" cap="none" dirty="0">
                <a:solidFill>
                  <a:schemeClr val="tx1"/>
                </a:solidFill>
              </a:rPr>
              <a:t>*Elit ekonomi di </a:t>
            </a:r>
            <a:r>
              <a:rPr lang="en-US" sz="2800" b="1" cap="none" dirty="0">
                <a:solidFill>
                  <a:schemeClr val="tx1"/>
                </a:solidFill>
              </a:rPr>
              <a:t>J</a:t>
            </a:r>
            <a:r>
              <a:rPr lang="id-ID" sz="2800" b="1" cap="none" dirty="0">
                <a:solidFill>
                  <a:schemeClr val="tx1"/>
                </a:solidFill>
              </a:rPr>
              <a:t>akarta memperluas kekuasaan sehingga menjadi elit politik dan/atau media. </a:t>
            </a:r>
          </a:p>
          <a:p>
            <a:pPr>
              <a:buNone/>
            </a:pPr>
            <a:r>
              <a:rPr lang="id-ID" sz="2800" b="1" cap="none" dirty="0">
                <a:solidFill>
                  <a:schemeClr val="tx1"/>
                </a:solidFill>
              </a:rPr>
              <a:t>*Daerah: pengusaha (pabrik, toko/mall, hotel, real estate,  HPH, </a:t>
            </a:r>
            <a:r>
              <a:rPr lang="en-US" sz="2800" b="1" cap="none" dirty="0">
                <a:solidFill>
                  <a:schemeClr val="tx1"/>
                </a:solidFill>
              </a:rPr>
              <a:t>M</a:t>
            </a:r>
            <a:r>
              <a:rPr lang="id-ID" sz="2800" b="1" cap="none" dirty="0">
                <a:solidFill>
                  <a:schemeClr val="tx1"/>
                </a:solidFill>
              </a:rPr>
              <a:t>inerba, pedagang)</a:t>
            </a:r>
          </a:p>
          <a:p>
            <a:pPr>
              <a:buNone/>
            </a:pPr>
            <a:r>
              <a:rPr lang="id-ID" sz="2800" b="1" cap="none" dirty="0">
                <a:solidFill>
                  <a:schemeClr val="tx1"/>
                </a:solidFill>
              </a:rPr>
              <a:t>* Desa:  petani kaya, pedagang</a:t>
            </a:r>
          </a:p>
          <a:p>
            <a:pPr>
              <a:buNone/>
            </a:pPr>
            <a:endParaRPr lang="id-ID" b="1" cap="none" dirty="0">
              <a:solidFill>
                <a:srgbClr val="FFFF00"/>
              </a:solidFill>
            </a:endParaRPr>
          </a:p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id-ID" b="1" dirty="0">
              <a:solidFill>
                <a:srgbClr val="FFFF00"/>
              </a:solidFill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3DF9E8-B44D-43BF-A293-84EC131638B5}" type="slidenum">
              <a:rPr lang="id-ID" altLang="en-US"/>
              <a:pPr/>
              <a:t>14</a:t>
            </a:fld>
            <a:endParaRPr lang="id-ID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33C4FB-B63F-445C-8298-D2C336472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1261" cy="106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05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1155700" y="503339"/>
            <a:ext cx="8824913" cy="869019"/>
          </a:xfrm>
        </p:spPr>
        <p:txBody>
          <a:bodyPr/>
          <a:lstStyle/>
          <a:p>
            <a:pPr algn="ctr" eaLnBrk="1" hangingPunct="1"/>
            <a:br>
              <a:rPr lang="id-ID" altLang="en-US" sz="3600" b="1" dirty="0"/>
            </a:br>
            <a:br>
              <a:rPr lang="id-ID" altLang="en-US" sz="3600" b="1" dirty="0"/>
            </a:br>
            <a:r>
              <a:rPr lang="en-US" altLang="en-US" sz="2800" b="1" dirty="0">
                <a:solidFill>
                  <a:srgbClr val="FFFF00"/>
                </a:solidFill>
              </a:rPr>
              <a:t>LAPISAN ATAS (3)</a:t>
            </a:r>
            <a:br>
              <a:rPr lang="id-ID" altLang="en-US" sz="2800" b="1" dirty="0">
                <a:solidFill>
                  <a:srgbClr val="FFFF00"/>
                </a:solidFill>
              </a:rPr>
            </a:br>
            <a:endParaRPr lang="id-ID" altLang="en-US" sz="2800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700" y="1063417"/>
            <a:ext cx="8824913" cy="5565984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b="1" dirty="0">
                <a:solidFill>
                  <a:srgbClr val="FFFF00"/>
                </a:solidFill>
              </a:rPr>
              <a:t>ELIT EKONOMI MENJADI ELIT POLITIK </a:t>
            </a:r>
          </a:p>
          <a:p>
            <a:pPr eaLnBrk="1" hangingPunct="1">
              <a:buFont typeface="Arial" charset="0"/>
              <a:buChar char="•"/>
            </a:pPr>
            <a:r>
              <a:rPr lang="id-ID" sz="2400" b="1" cap="none" dirty="0">
                <a:solidFill>
                  <a:schemeClr val="tx1"/>
                </a:solidFill>
              </a:rPr>
              <a:t>Hary </a:t>
            </a:r>
            <a:r>
              <a:rPr lang="en-US" sz="2400" b="1" cap="none" dirty="0">
                <a:solidFill>
                  <a:schemeClr val="tx1"/>
                </a:solidFill>
              </a:rPr>
              <a:t>T</a:t>
            </a:r>
            <a:r>
              <a:rPr lang="id-ID" sz="2400" b="1" cap="none" dirty="0">
                <a:solidFill>
                  <a:schemeClr val="tx1"/>
                </a:solidFill>
              </a:rPr>
              <a:t>anoe </a:t>
            </a:r>
            <a:r>
              <a:rPr lang="en-US" sz="2400" b="1" cap="none" dirty="0">
                <a:solidFill>
                  <a:schemeClr val="tx1"/>
                </a:solidFill>
              </a:rPr>
              <a:t>S</a:t>
            </a:r>
            <a:r>
              <a:rPr lang="id-ID" sz="2400" b="1" cap="none" dirty="0">
                <a:solidFill>
                  <a:schemeClr val="tx1"/>
                </a:solidFill>
              </a:rPr>
              <a:t>udibyo; MNC grup;  RCTI, MNCTV dan global TV</a:t>
            </a:r>
          </a:p>
          <a:p>
            <a:pPr eaLnBrk="1" hangingPunct="1">
              <a:buFont typeface="Arial" charset="0"/>
              <a:buChar char="•"/>
            </a:pPr>
            <a:r>
              <a:rPr lang="id-ID" sz="2400" b="1" cap="none" dirty="0">
                <a:solidFill>
                  <a:schemeClr val="tx1"/>
                </a:solidFill>
              </a:rPr>
              <a:t> (Partai </a:t>
            </a:r>
            <a:r>
              <a:rPr lang="en-US" sz="2400" b="1" cap="none" dirty="0">
                <a:solidFill>
                  <a:schemeClr val="tx1"/>
                </a:solidFill>
              </a:rPr>
              <a:t>P</a:t>
            </a:r>
            <a:r>
              <a:rPr lang="id-ID" sz="2400" b="1" cap="none" dirty="0">
                <a:solidFill>
                  <a:schemeClr val="tx1"/>
                </a:solidFill>
              </a:rPr>
              <a:t>erindo; ormas </a:t>
            </a:r>
            <a:r>
              <a:rPr lang="en-US" sz="2400" b="1" cap="none" dirty="0">
                <a:solidFill>
                  <a:schemeClr val="tx1"/>
                </a:solidFill>
              </a:rPr>
              <a:t>P</a:t>
            </a:r>
            <a:r>
              <a:rPr lang="id-ID" sz="2400" b="1" cap="none" dirty="0">
                <a:solidFill>
                  <a:schemeClr val="tx1"/>
                </a:solidFill>
              </a:rPr>
              <a:t>erindo; sebelumnya </a:t>
            </a:r>
            <a:r>
              <a:rPr lang="en-US" sz="2400" b="1" cap="none" dirty="0">
                <a:solidFill>
                  <a:schemeClr val="tx1"/>
                </a:solidFill>
              </a:rPr>
              <a:t>H</a:t>
            </a:r>
            <a:r>
              <a:rPr lang="id-ID" sz="2400" b="1" cap="none" dirty="0">
                <a:solidFill>
                  <a:schemeClr val="tx1"/>
                </a:solidFill>
              </a:rPr>
              <a:t>anura)</a:t>
            </a:r>
          </a:p>
          <a:p>
            <a:pPr eaLnBrk="1" hangingPunct="1">
              <a:buFont typeface="Arial" charset="0"/>
              <a:buNone/>
            </a:pPr>
            <a:r>
              <a:rPr lang="id-ID" sz="2400" b="1" cap="none" dirty="0">
                <a:solidFill>
                  <a:schemeClr val="tx1"/>
                </a:solidFill>
              </a:rPr>
              <a:t>* Aburizal </a:t>
            </a:r>
            <a:r>
              <a:rPr lang="en-US" sz="2400" b="1" cap="none" dirty="0">
                <a:solidFill>
                  <a:schemeClr val="tx1"/>
                </a:solidFill>
              </a:rPr>
              <a:t>B</a:t>
            </a:r>
            <a:r>
              <a:rPr lang="id-ID" sz="2400" b="1" cap="none" dirty="0">
                <a:solidFill>
                  <a:schemeClr val="tx1"/>
                </a:solidFill>
              </a:rPr>
              <a:t>akrie;  </a:t>
            </a:r>
            <a:r>
              <a:rPr lang="en-US" sz="2400" b="1" cap="none" dirty="0">
                <a:solidFill>
                  <a:schemeClr val="tx1"/>
                </a:solidFill>
              </a:rPr>
              <a:t>B</a:t>
            </a:r>
            <a:r>
              <a:rPr lang="id-ID" sz="2400" b="1" cap="none" dirty="0">
                <a:solidFill>
                  <a:schemeClr val="tx1"/>
                </a:solidFill>
              </a:rPr>
              <a:t>akrie grup;  TV one dan ANTV, (PARTAI GOLKAR) </a:t>
            </a:r>
          </a:p>
          <a:p>
            <a:pPr eaLnBrk="1" hangingPunct="1">
              <a:buNone/>
            </a:pPr>
            <a:r>
              <a:rPr lang="id-ID" sz="2400" b="1" cap="none" dirty="0">
                <a:solidFill>
                  <a:schemeClr val="tx1"/>
                </a:solidFill>
              </a:rPr>
              <a:t>*</a:t>
            </a:r>
            <a:r>
              <a:rPr lang="en-US" sz="2400" b="1" cap="none" dirty="0">
                <a:solidFill>
                  <a:schemeClr val="tx1"/>
                </a:solidFill>
              </a:rPr>
              <a:t>C</a:t>
            </a:r>
            <a:r>
              <a:rPr lang="id-ID" sz="2400" b="1" cap="none" dirty="0">
                <a:solidFill>
                  <a:schemeClr val="tx1"/>
                </a:solidFill>
              </a:rPr>
              <a:t>hairul </a:t>
            </a:r>
            <a:r>
              <a:rPr lang="en-US" sz="2400" b="1" cap="none" dirty="0">
                <a:solidFill>
                  <a:schemeClr val="tx1"/>
                </a:solidFill>
              </a:rPr>
              <a:t>T</a:t>
            </a:r>
            <a:r>
              <a:rPr lang="id-ID" sz="2400" b="1" cap="none" dirty="0">
                <a:solidFill>
                  <a:schemeClr val="tx1"/>
                </a:solidFill>
              </a:rPr>
              <a:t>anjung; CT C</a:t>
            </a:r>
            <a:r>
              <a:rPr lang="en-US" sz="2400" b="1" cap="none" dirty="0" err="1">
                <a:solidFill>
                  <a:schemeClr val="tx1"/>
                </a:solidFill>
              </a:rPr>
              <a:t>orp</a:t>
            </a:r>
            <a:r>
              <a:rPr lang="id-ID" sz="2400" b="1" cap="none" dirty="0">
                <a:solidFill>
                  <a:schemeClr val="tx1"/>
                </a:solidFill>
              </a:rPr>
              <a:t>.;  Trans T dan </a:t>
            </a:r>
            <a:r>
              <a:rPr lang="en-US" sz="2400" b="1" cap="none" dirty="0">
                <a:solidFill>
                  <a:schemeClr val="tx1"/>
                </a:solidFill>
              </a:rPr>
              <a:t>T</a:t>
            </a:r>
            <a:r>
              <a:rPr lang="id-ID" sz="2400" b="1" cap="none" dirty="0">
                <a:solidFill>
                  <a:schemeClr val="tx1"/>
                </a:solidFill>
              </a:rPr>
              <a:t>rans 7 (P</a:t>
            </a:r>
            <a:r>
              <a:rPr lang="en-US" sz="2400" b="1" cap="none" dirty="0" err="1">
                <a:solidFill>
                  <a:schemeClr val="tx1"/>
                </a:solidFill>
              </a:rPr>
              <a:t>artai</a:t>
            </a:r>
            <a:r>
              <a:rPr lang="id-ID" sz="2400" b="1" cap="none" dirty="0">
                <a:solidFill>
                  <a:schemeClr val="tx1"/>
                </a:solidFill>
              </a:rPr>
              <a:t> D</a:t>
            </a:r>
            <a:r>
              <a:rPr lang="en-US" sz="2400" b="1" cap="none" dirty="0" err="1">
                <a:solidFill>
                  <a:schemeClr val="tx1"/>
                </a:solidFill>
              </a:rPr>
              <a:t>emokrat</a:t>
            </a:r>
            <a:r>
              <a:rPr lang="id-ID" sz="2400" b="1" cap="none" dirty="0">
                <a:solidFill>
                  <a:schemeClr val="tx1"/>
                </a:solidFill>
              </a:rPr>
              <a:t>-SBY-P</a:t>
            </a:r>
            <a:r>
              <a:rPr lang="en-US" sz="2400" b="1" cap="none" dirty="0" err="1">
                <a:solidFill>
                  <a:schemeClr val="tx1"/>
                </a:solidFill>
              </a:rPr>
              <a:t>reskom</a:t>
            </a:r>
            <a:r>
              <a:rPr lang="id-ID" sz="2400" b="1" cap="none" dirty="0">
                <a:solidFill>
                  <a:schemeClr val="tx1"/>
                </a:solidFill>
              </a:rPr>
              <a:t> CT C</a:t>
            </a:r>
            <a:r>
              <a:rPr lang="en-US" sz="2400" b="1" cap="none" dirty="0" err="1">
                <a:solidFill>
                  <a:schemeClr val="tx1"/>
                </a:solidFill>
              </a:rPr>
              <a:t>orp</a:t>
            </a:r>
            <a:r>
              <a:rPr lang="id-ID" sz="2400" b="1" cap="none" dirty="0">
                <a:solidFill>
                  <a:schemeClr val="tx1"/>
                </a:solidFill>
              </a:rPr>
              <a:t>)</a:t>
            </a:r>
          </a:p>
          <a:p>
            <a:pPr eaLnBrk="1" hangingPunct="1">
              <a:buFont typeface="Arial" charset="0"/>
              <a:buNone/>
            </a:pPr>
            <a:r>
              <a:rPr lang="id-ID" sz="2400" b="1" cap="none" dirty="0">
                <a:solidFill>
                  <a:schemeClr val="tx1"/>
                </a:solidFill>
              </a:rPr>
              <a:t>*Surya </a:t>
            </a:r>
            <a:r>
              <a:rPr lang="en-US" sz="2400" b="1" cap="none" dirty="0">
                <a:solidFill>
                  <a:schemeClr val="tx1"/>
                </a:solidFill>
              </a:rPr>
              <a:t>P</a:t>
            </a:r>
            <a:r>
              <a:rPr lang="id-ID" sz="2400" b="1" cap="none" dirty="0">
                <a:solidFill>
                  <a:schemeClr val="tx1"/>
                </a:solidFill>
              </a:rPr>
              <a:t>aloh ; M</a:t>
            </a:r>
            <a:r>
              <a:rPr lang="en-US" sz="2400" b="1" cap="none" dirty="0" err="1">
                <a:solidFill>
                  <a:schemeClr val="tx1"/>
                </a:solidFill>
              </a:rPr>
              <a:t>edia</a:t>
            </a:r>
            <a:r>
              <a:rPr lang="id-ID" sz="2400" b="1" cap="none" dirty="0">
                <a:solidFill>
                  <a:schemeClr val="tx1"/>
                </a:solidFill>
              </a:rPr>
              <a:t> G</a:t>
            </a:r>
            <a:r>
              <a:rPr lang="en-US" sz="2400" b="1" cap="none" dirty="0" err="1">
                <a:solidFill>
                  <a:schemeClr val="tx1"/>
                </a:solidFill>
              </a:rPr>
              <a:t>roup</a:t>
            </a:r>
            <a:r>
              <a:rPr lang="id-ID" sz="2400" b="1" cap="none" dirty="0">
                <a:solidFill>
                  <a:schemeClr val="tx1"/>
                </a:solidFill>
              </a:rPr>
              <a:t>; </a:t>
            </a:r>
            <a:r>
              <a:rPr lang="en-US" sz="2400" b="1" cap="none" dirty="0">
                <a:solidFill>
                  <a:schemeClr val="tx1"/>
                </a:solidFill>
              </a:rPr>
              <a:t>M</a:t>
            </a:r>
            <a:r>
              <a:rPr lang="id-ID" sz="2400" b="1" cap="none" dirty="0">
                <a:solidFill>
                  <a:schemeClr val="tx1"/>
                </a:solidFill>
              </a:rPr>
              <a:t>etro TV. (Partai </a:t>
            </a:r>
            <a:r>
              <a:rPr lang="en-US" sz="2400" b="1" cap="none" dirty="0">
                <a:solidFill>
                  <a:schemeClr val="tx1"/>
                </a:solidFill>
              </a:rPr>
              <a:t>N</a:t>
            </a:r>
            <a:r>
              <a:rPr lang="id-ID" sz="2400" b="1" cap="none" dirty="0">
                <a:solidFill>
                  <a:schemeClr val="tx1"/>
                </a:solidFill>
              </a:rPr>
              <a:t>asdem, ormas </a:t>
            </a:r>
            <a:r>
              <a:rPr lang="en-US" sz="2400" b="1" cap="none" dirty="0">
                <a:solidFill>
                  <a:schemeClr val="tx1"/>
                </a:solidFill>
              </a:rPr>
              <a:t>Na</a:t>
            </a:r>
            <a:r>
              <a:rPr lang="id-ID" sz="2400" b="1" cap="none" dirty="0">
                <a:solidFill>
                  <a:schemeClr val="tx1"/>
                </a:solidFill>
              </a:rPr>
              <a:t>sdem)</a:t>
            </a:r>
          </a:p>
          <a:p>
            <a:pPr eaLnBrk="1" hangingPunct="1">
              <a:buFont typeface="Arial" charset="0"/>
              <a:buNone/>
            </a:pPr>
            <a:endParaRPr lang="id-ID" sz="1400" cap="none" dirty="0">
              <a:solidFill>
                <a:schemeClr val="tx1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id-ID" sz="1600" b="1" cap="none" dirty="0">
                <a:solidFill>
                  <a:schemeClr val="tx1"/>
                </a:solidFill>
              </a:rPr>
              <a:t>Sumber: http://informasi-daftar.Blogspot.Com/2014/08/pemilik-televisi-di-indonesia.Html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id-ID" b="1" dirty="0">
              <a:solidFill>
                <a:srgbClr val="FFFF00"/>
              </a:solidFill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3DF9E8-B44D-43BF-A293-84EC131638B5}" type="slidenum">
              <a:rPr lang="id-ID" altLang="en-US"/>
              <a:pPr/>
              <a:t>15</a:t>
            </a:fld>
            <a:endParaRPr lang="id-ID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33C4FB-B63F-445C-8298-D2C336472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1261" cy="106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564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1155700" y="503339"/>
            <a:ext cx="8824913" cy="869019"/>
          </a:xfrm>
        </p:spPr>
        <p:txBody>
          <a:bodyPr/>
          <a:lstStyle/>
          <a:p>
            <a:pPr algn="ctr" eaLnBrk="1" hangingPunct="1"/>
            <a:br>
              <a:rPr lang="id-ID" altLang="en-US" sz="3600" b="1" dirty="0"/>
            </a:br>
            <a:br>
              <a:rPr lang="id-ID" altLang="en-US" sz="3600" b="1" dirty="0"/>
            </a:br>
            <a:r>
              <a:rPr lang="en-US" altLang="en-US" sz="2800" b="1" dirty="0">
                <a:solidFill>
                  <a:srgbClr val="FFFF00"/>
                </a:solidFill>
              </a:rPr>
              <a:t>LAPISAN ATAS (4)</a:t>
            </a:r>
            <a:br>
              <a:rPr lang="id-ID" altLang="en-US" sz="2800" b="1" dirty="0">
                <a:solidFill>
                  <a:srgbClr val="FFFF00"/>
                </a:solidFill>
              </a:rPr>
            </a:br>
            <a:endParaRPr lang="id-ID" altLang="en-US" sz="2800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700" y="1063417"/>
            <a:ext cx="8824913" cy="5565984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b="1" dirty="0">
                <a:solidFill>
                  <a:srgbClr val="FFFF00"/>
                </a:solidFill>
              </a:rPr>
              <a:t>ELIT AGAMA</a:t>
            </a:r>
          </a:p>
          <a:p>
            <a:pPr>
              <a:buNone/>
            </a:pPr>
            <a:r>
              <a:rPr lang="id-ID" sz="2800" b="1" cap="none" dirty="0">
                <a:solidFill>
                  <a:schemeClr val="tx1"/>
                </a:solidFill>
              </a:rPr>
              <a:t>Berada  di  organisasi keagamaan</a:t>
            </a:r>
          </a:p>
          <a:p>
            <a:pPr>
              <a:buNone/>
            </a:pPr>
            <a:r>
              <a:rPr lang="id-ID" sz="2800" b="1" cap="none" dirty="0">
                <a:solidFill>
                  <a:schemeClr val="tx1"/>
                </a:solidFill>
              </a:rPr>
              <a:t>*  Lembaga  agama: NU, </a:t>
            </a:r>
            <a:r>
              <a:rPr lang="en-US" sz="2800" b="1" cap="none" dirty="0">
                <a:solidFill>
                  <a:schemeClr val="tx1"/>
                </a:solidFill>
              </a:rPr>
              <a:t>M</a:t>
            </a:r>
            <a:r>
              <a:rPr lang="id-ID" sz="2800" b="1" cap="none" dirty="0">
                <a:solidFill>
                  <a:schemeClr val="tx1"/>
                </a:solidFill>
              </a:rPr>
              <a:t>uhammmadiyah, HKBP,  MUI, MAWI.  </a:t>
            </a:r>
          </a:p>
          <a:p>
            <a:pPr>
              <a:buNone/>
            </a:pPr>
            <a:r>
              <a:rPr lang="id-ID" sz="2800" b="1" cap="none" dirty="0">
                <a:solidFill>
                  <a:schemeClr val="tx1"/>
                </a:solidFill>
              </a:rPr>
              <a:t>*  Dana berasal  dari sumbangan  umat  (dan bantuan luar negeri),  kegiatan usaha: rumah sakit, sekolah-universitas .</a:t>
            </a:r>
          </a:p>
          <a:p>
            <a:pPr>
              <a:buNone/>
            </a:pPr>
            <a:r>
              <a:rPr lang="id-ID" sz="2800" b="1" cap="none" dirty="0">
                <a:solidFill>
                  <a:schemeClr val="tx1"/>
                </a:solidFill>
              </a:rPr>
              <a:t>*  </a:t>
            </a:r>
            <a:r>
              <a:rPr lang="en-US" sz="2800" b="1" cap="none" dirty="0">
                <a:solidFill>
                  <a:schemeClr val="tx1"/>
                </a:solidFill>
              </a:rPr>
              <a:t>P</a:t>
            </a:r>
            <a:r>
              <a:rPr lang="id-ID" sz="2800" b="1" cap="none" dirty="0">
                <a:solidFill>
                  <a:schemeClr val="tx1"/>
                </a:solidFill>
              </a:rPr>
              <a:t>eran media (khususnya elektronik, media sosial)  menghasilkan tokoh yang terkenal (selebriti) walaupun  organisasinya kecil.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n-US" sz="2800" b="1" dirty="0">
              <a:solidFill>
                <a:srgbClr val="FFFF00"/>
              </a:solidFill>
            </a:endParaRPr>
          </a:p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id-ID" b="1" dirty="0">
              <a:solidFill>
                <a:srgbClr val="FFFF00"/>
              </a:solidFill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3DF9E8-B44D-43BF-A293-84EC131638B5}" type="slidenum">
              <a:rPr lang="id-ID" altLang="en-US"/>
              <a:pPr/>
              <a:t>16</a:t>
            </a:fld>
            <a:endParaRPr lang="id-ID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33C4FB-B63F-445C-8298-D2C336472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1261" cy="106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83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1155700" y="503339"/>
            <a:ext cx="8824913" cy="869019"/>
          </a:xfrm>
        </p:spPr>
        <p:txBody>
          <a:bodyPr/>
          <a:lstStyle/>
          <a:p>
            <a:pPr algn="ctr" eaLnBrk="1" hangingPunct="1"/>
            <a:br>
              <a:rPr lang="id-ID" altLang="en-US" sz="3600" b="1" dirty="0"/>
            </a:br>
            <a:br>
              <a:rPr lang="id-ID" altLang="en-US" sz="3600" b="1" dirty="0"/>
            </a:br>
            <a:r>
              <a:rPr lang="en-US" altLang="en-US" sz="2800" b="1" dirty="0">
                <a:solidFill>
                  <a:srgbClr val="FFFF00"/>
                </a:solidFill>
              </a:rPr>
              <a:t>LAPISAN ATAS (5)</a:t>
            </a:r>
            <a:br>
              <a:rPr lang="id-ID" altLang="en-US" sz="2800" b="1" dirty="0">
                <a:solidFill>
                  <a:srgbClr val="FFFF00"/>
                </a:solidFill>
              </a:rPr>
            </a:br>
            <a:endParaRPr lang="id-ID" altLang="en-US" sz="2800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700" y="1063417"/>
            <a:ext cx="8824913" cy="5565984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b="1" dirty="0">
                <a:solidFill>
                  <a:srgbClr val="FFFF00"/>
                </a:solidFill>
              </a:rPr>
              <a:t>ELIT DI JAKARTA</a:t>
            </a: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en-US" sz="1200" b="1" dirty="0">
                <a:solidFill>
                  <a:srgbClr val="FFFF00"/>
                </a:solidFill>
              </a:rPr>
              <a:t>ATAS-ATAS (5.5-6.0): 1. Menteri (5.53)</a:t>
            </a: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en-US" sz="1200" b="1" dirty="0">
                <a:solidFill>
                  <a:srgbClr val="FFFF00"/>
                </a:solidFill>
              </a:rPr>
              <a:t>ATAS-BAWAH (5.0 &lt; 5.5): 2.Gubernur (5.19); 3.Pati ABRI/</a:t>
            </a:r>
            <a:r>
              <a:rPr lang="en-US" sz="1200" b="1" dirty="0" err="1">
                <a:solidFill>
                  <a:srgbClr val="FFFF00"/>
                </a:solidFill>
              </a:rPr>
              <a:t>Polri</a:t>
            </a:r>
            <a:r>
              <a:rPr lang="en-US" sz="1200" b="1" dirty="0">
                <a:solidFill>
                  <a:srgbClr val="FFFF00"/>
                </a:solidFill>
              </a:rPr>
              <a:t> (5.16); 4.Professor (5.03); 5.Pengusaha </a:t>
            </a:r>
            <a:r>
              <a:rPr lang="en-US" sz="1200" b="1" dirty="0" err="1">
                <a:solidFill>
                  <a:srgbClr val="FFFF00"/>
                </a:solidFill>
              </a:rPr>
              <a:t>Besar</a:t>
            </a:r>
            <a:r>
              <a:rPr lang="en-US" sz="1200" b="1" dirty="0">
                <a:solidFill>
                  <a:srgbClr val="FFFF00"/>
                </a:solidFill>
              </a:rPr>
              <a:t> (5.02)</a:t>
            </a:r>
            <a:r>
              <a:rPr lang="id-ID" sz="1200" b="1" dirty="0">
                <a:solidFill>
                  <a:srgbClr val="FFFF00"/>
                </a:solidFill>
              </a:rPr>
              <a:t>       </a:t>
            </a: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None/>
              <a:defRPr/>
            </a:pPr>
            <a:endParaRPr lang="en-US" sz="12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00"/>
                </a:solidFill>
              </a:rPr>
              <a:t>MENENGAH-ATAS (4.0 &lt; 5.0): </a:t>
            </a:r>
            <a:r>
              <a:rPr lang="en-US" sz="1400" b="1" dirty="0">
                <a:solidFill>
                  <a:schemeClr val="tx1"/>
                </a:solidFill>
              </a:rPr>
              <a:t>6.Diplomat (4.83), 7.Walikota/</a:t>
            </a:r>
            <a:r>
              <a:rPr lang="en-US" sz="1400" b="1" dirty="0" err="1">
                <a:solidFill>
                  <a:schemeClr val="tx1"/>
                </a:solidFill>
              </a:rPr>
              <a:t>Bupati</a:t>
            </a:r>
            <a:r>
              <a:rPr lang="en-US" sz="1400" b="1" dirty="0">
                <a:solidFill>
                  <a:schemeClr val="tx1"/>
                </a:solidFill>
              </a:rPr>
              <a:t> (4.78); 8.Direktur Perusahaan (4.63); 13.Hakim (4.53); 14.Pilot (4.51); 15.Arsitek (4.49); 16.Pegawai Negeri </a:t>
            </a:r>
            <a:r>
              <a:rPr lang="en-US" sz="1400" b="1" dirty="0" err="1">
                <a:solidFill>
                  <a:schemeClr val="tx1"/>
                </a:solidFill>
              </a:rPr>
              <a:t>Eselon</a:t>
            </a:r>
            <a:r>
              <a:rPr lang="en-US" sz="1400" b="1" dirty="0">
                <a:solidFill>
                  <a:schemeClr val="tx1"/>
                </a:solidFill>
              </a:rPr>
              <a:t> II (4.44); 17.Dosen (4.42); 18.Pengacara (4.37); 19.Anggota DPRD (4.36); 20.Jaksa (4.32); 21.Kiyai (4.28); 22.Pamen ABRI/</a:t>
            </a:r>
            <a:r>
              <a:rPr lang="en-US" sz="1400" b="1" dirty="0" err="1">
                <a:solidFill>
                  <a:schemeClr val="tx1"/>
                </a:solidFill>
              </a:rPr>
              <a:t>Polri</a:t>
            </a:r>
            <a:r>
              <a:rPr lang="en-US" sz="1400" b="1" dirty="0">
                <a:solidFill>
                  <a:schemeClr val="tx1"/>
                </a:solidFill>
              </a:rPr>
              <a:t> (4.22); 23.Camat (4.140); 24.Pengusaha </a:t>
            </a:r>
            <a:r>
              <a:rPr lang="en-US" sz="1400" b="1" dirty="0" err="1">
                <a:solidFill>
                  <a:schemeClr val="tx1"/>
                </a:solidFill>
              </a:rPr>
              <a:t>Menengah</a:t>
            </a:r>
            <a:r>
              <a:rPr lang="en-US" sz="1400" b="1" dirty="0">
                <a:solidFill>
                  <a:schemeClr val="tx1"/>
                </a:solidFill>
              </a:rPr>
              <a:t> (4.138)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00"/>
                </a:solidFill>
              </a:rPr>
              <a:t>MENENGAH-BAWAH (3.0 &lt; 4.0): </a:t>
            </a:r>
            <a:r>
              <a:rPr lang="en-US" sz="1400" b="1" dirty="0">
                <a:solidFill>
                  <a:schemeClr val="tx1"/>
                </a:solidFill>
              </a:rPr>
              <a:t>25.Akuntan (3.98); 26.Asisten </a:t>
            </a:r>
            <a:r>
              <a:rPr lang="en-US" sz="1400" b="1" dirty="0" err="1">
                <a:solidFill>
                  <a:schemeClr val="tx1"/>
                </a:solidFill>
              </a:rPr>
              <a:t>Manajer</a:t>
            </a:r>
            <a:r>
              <a:rPr lang="en-US" sz="1400" b="1" dirty="0">
                <a:solidFill>
                  <a:schemeClr val="tx1"/>
                </a:solidFill>
              </a:rPr>
              <a:t> (3.95);27.Pastor (3.91);28.Guru Agama (3.87); 29.Guru SMA (3.830); 30.Apoteker (3.828); 31.Pegawai </a:t>
            </a:r>
            <a:r>
              <a:rPr lang="en-US" sz="1400" b="1" dirty="0" err="1">
                <a:solidFill>
                  <a:schemeClr val="tx1"/>
                </a:solidFill>
              </a:rPr>
              <a:t>Eselon</a:t>
            </a:r>
            <a:r>
              <a:rPr lang="en-US" sz="1400" b="1" dirty="0">
                <a:solidFill>
                  <a:schemeClr val="tx1"/>
                </a:solidFill>
              </a:rPr>
              <a:t> III (3.826); 32.Wartawan (3.81); 33.Lurah (3.79); 34.Penyiar TV (3.76); 35.Pama ABRI/</a:t>
            </a:r>
            <a:r>
              <a:rPr lang="en-US" sz="1400" b="1" dirty="0" err="1">
                <a:solidFill>
                  <a:schemeClr val="tx1"/>
                </a:solidFill>
              </a:rPr>
              <a:t>Polri</a:t>
            </a:r>
            <a:r>
              <a:rPr lang="en-US" sz="1400" b="1" dirty="0">
                <a:solidFill>
                  <a:schemeClr val="tx1"/>
                </a:solidFill>
              </a:rPr>
              <a:t> (3.74); 36.Juru </a:t>
            </a:r>
            <a:r>
              <a:rPr lang="en-US" sz="1400" b="1" dirty="0" err="1">
                <a:solidFill>
                  <a:schemeClr val="tx1"/>
                </a:solidFill>
              </a:rPr>
              <a:t>Dakwah</a:t>
            </a:r>
            <a:r>
              <a:rPr lang="en-US" sz="1400" b="1" dirty="0">
                <a:solidFill>
                  <a:schemeClr val="tx1"/>
                </a:solidFill>
              </a:rPr>
              <a:t> (3.67); 37.Pramugari (3.65); 38.Petani </a:t>
            </a:r>
            <a:r>
              <a:rPr lang="en-US" sz="1400" b="1" dirty="0" err="1">
                <a:solidFill>
                  <a:schemeClr val="tx1"/>
                </a:solidFill>
              </a:rPr>
              <a:t>Besar</a:t>
            </a:r>
            <a:r>
              <a:rPr lang="en-US" sz="1400" b="1" dirty="0">
                <a:solidFill>
                  <a:schemeClr val="tx1"/>
                </a:solidFill>
              </a:rPr>
              <a:t> (3.66); 39.Guru SMP (3.63); 40.Sekretaris (3.53); 41.Bidan (3.48); 42.Guru SD &amp; TK (3.47); 43.Pengusaha Kecil (3.46); 44.Bintara ABRI/</a:t>
            </a:r>
            <a:r>
              <a:rPr lang="en-US" sz="1400" b="1" dirty="0" err="1">
                <a:solidFill>
                  <a:schemeClr val="tx1"/>
                </a:solidFill>
              </a:rPr>
              <a:t>Polri</a:t>
            </a:r>
            <a:r>
              <a:rPr lang="en-US" sz="1400" b="1" dirty="0">
                <a:solidFill>
                  <a:schemeClr val="tx1"/>
                </a:solidFill>
              </a:rPr>
              <a:t> (3.36);45.Mantri Kesehatan (3.26); 46. </a:t>
            </a:r>
            <a:r>
              <a:rPr lang="en-US" sz="1400" b="1" dirty="0" err="1">
                <a:solidFill>
                  <a:schemeClr val="tx1"/>
                </a:solidFill>
              </a:rPr>
              <a:t>Suster</a:t>
            </a:r>
            <a:r>
              <a:rPr lang="en-US" sz="1400" b="1" dirty="0">
                <a:solidFill>
                  <a:schemeClr val="tx1"/>
                </a:solidFill>
              </a:rPr>
              <a:t> (3.24); 47.Petani </a:t>
            </a:r>
            <a:r>
              <a:rPr lang="en-US" sz="1400" b="1" dirty="0" err="1">
                <a:solidFill>
                  <a:schemeClr val="tx1"/>
                </a:solidFill>
              </a:rPr>
              <a:t>Sedang</a:t>
            </a:r>
            <a:r>
              <a:rPr lang="en-US" sz="1400" b="1" dirty="0">
                <a:solidFill>
                  <a:schemeClr val="tx1"/>
                </a:solidFill>
              </a:rPr>
              <a:t> (3.15); 48. </a:t>
            </a:r>
            <a:r>
              <a:rPr lang="en-US" sz="1400" b="1" dirty="0" err="1">
                <a:solidFill>
                  <a:schemeClr val="tx1"/>
                </a:solidFill>
              </a:rPr>
              <a:t>Tamtama</a:t>
            </a:r>
            <a:r>
              <a:rPr lang="en-US" sz="1400" b="1" dirty="0">
                <a:solidFill>
                  <a:schemeClr val="tx1"/>
                </a:solidFill>
              </a:rPr>
              <a:t> ABRI/</a:t>
            </a:r>
            <a:r>
              <a:rPr lang="en-US" sz="1400" b="1" dirty="0" err="1">
                <a:solidFill>
                  <a:schemeClr val="tx1"/>
                </a:solidFill>
              </a:rPr>
              <a:t>Polri</a:t>
            </a:r>
            <a:r>
              <a:rPr lang="en-US" sz="1400" b="1" dirty="0">
                <a:solidFill>
                  <a:schemeClr val="tx1"/>
                </a:solidFill>
              </a:rPr>
              <a:t> (3.101); 49. </a:t>
            </a:r>
            <a:r>
              <a:rPr lang="en-US" sz="1400" b="1" dirty="0" err="1">
                <a:solidFill>
                  <a:schemeClr val="tx1"/>
                </a:solidFill>
              </a:rPr>
              <a:t>Pegawai</a:t>
            </a:r>
            <a:r>
              <a:rPr lang="en-US" sz="1400" b="1" dirty="0">
                <a:solidFill>
                  <a:schemeClr val="tx1"/>
                </a:solidFill>
              </a:rPr>
              <a:t> Tata-Usaha (3.096)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400" b="1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00"/>
                </a:solidFill>
              </a:rPr>
              <a:t>BAWAH-ATAS (2.0 &lt; 3.0): </a:t>
            </a:r>
            <a:r>
              <a:rPr lang="en-US" sz="1400" b="1" dirty="0">
                <a:solidFill>
                  <a:schemeClr val="tx1"/>
                </a:solidFill>
              </a:rPr>
              <a:t>50. </a:t>
            </a:r>
            <a:r>
              <a:rPr lang="en-US" sz="1400" b="1" dirty="0" err="1">
                <a:solidFill>
                  <a:schemeClr val="tx1"/>
                </a:solidFill>
              </a:rPr>
              <a:t>Masinis</a:t>
            </a:r>
            <a:r>
              <a:rPr lang="en-US" sz="1400" b="1" dirty="0">
                <a:solidFill>
                  <a:schemeClr val="tx1"/>
                </a:solidFill>
              </a:rPr>
              <a:t> (2.96); 51.Nelayan (2.84); 52.Montir (2.79); 53.Tukang </a:t>
            </a:r>
            <a:r>
              <a:rPr lang="en-US" sz="1400" b="1" dirty="0" err="1">
                <a:solidFill>
                  <a:schemeClr val="tx1"/>
                </a:solidFill>
              </a:rPr>
              <a:t>listrik</a:t>
            </a:r>
            <a:r>
              <a:rPr lang="en-US" sz="1400" b="1" dirty="0">
                <a:solidFill>
                  <a:schemeClr val="tx1"/>
                </a:solidFill>
              </a:rPr>
              <a:t>/</a:t>
            </a:r>
            <a:r>
              <a:rPr lang="en-US" sz="1400" b="1" dirty="0" err="1">
                <a:solidFill>
                  <a:schemeClr val="tx1"/>
                </a:solidFill>
              </a:rPr>
              <a:t>telpon</a:t>
            </a:r>
            <a:r>
              <a:rPr lang="en-US" sz="1400" b="1" dirty="0">
                <a:solidFill>
                  <a:schemeClr val="tx1"/>
                </a:solidFill>
              </a:rPr>
              <a:t> (2.70); 54.Tenaga </a:t>
            </a:r>
            <a:r>
              <a:rPr lang="en-US" sz="1400" b="1" dirty="0" err="1">
                <a:solidFill>
                  <a:schemeClr val="tx1"/>
                </a:solidFill>
              </a:rPr>
              <a:t>Penjualan</a:t>
            </a:r>
            <a:r>
              <a:rPr lang="en-US" sz="1400" b="1" dirty="0">
                <a:solidFill>
                  <a:schemeClr val="tx1"/>
                </a:solidFill>
              </a:rPr>
              <a:t> (2.66); 55.Mandor </a:t>
            </a:r>
            <a:r>
              <a:rPr lang="en-US" sz="1400" b="1" dirty="0" err="1">
                <a:solidFill>
                  <a:schemeClr val="tx1"/>
                </a:solidFill>
              </a:rPr>
              <a:t>Pabrik</a:t>
            </a:r>
            <a:r>
              <a:rPr lang="en-US" sz="1400" b="1" dirty="0">
                <a:solidFill>
                  <a:schemeClr val="tx1"/>
                </a:solidFill>
              </a:rPr>
              <a:t> (2.64); 56.Mandor </a:t>
            </a:r>
            <a:r>
              <a:rPr lang="en-US" sz="1400" b="1" dirty="0" err="1">
                <a:solidFill>
                  <a:schemeClr val="tx1"/>
                </a:solidFill>
              </a:rPr>
              <a:t>Bangunan</a:t>
            </a:r>
            <a:r>
              <a:rPr lang="en-US" sz="1400" b="1" dirty="0">
                <a:solidFill>
                  <a:schemeClr val="tx1"/>
                </a:solidFill>
              </a:rPr>
              <a:t> (2.50); 57.Satpam (2.44); 58.Petani Kecil (2.39); 59.Sopir </a:t>
            </a:r>
            <a:r>
              <a:rPr lang="en-US" sz="1400" b="1" dirty="0" err="1">
                <a:solidFill>
                  <a:schemeClr val="tx1"/>
                </a:solidFill>
              </a:rPr>
              <a:t>Taksi</a:t>
            </a:r>
            <a:r>
              <a:rPr lang="en-US" sz="1400" b="1" dirty="0">
                <a:solidFill>
                  <a:schemeClr val="tx1"/>
                </a:solidFill>
              </a:rPr>
              <a:t> (2.368); 60.Sopir </a:t>
            </a:r>
            <a:r>
              <a:rPr lang="en-US" sz="1400" b="1" dirty="0" err="1">
                <a:solidFill>
                  <a:schemeClr val="tx1"/>
                </a:solidFill>
              </a:rPr>
              <a:t>Pribadi</a:t>
            </a:r>
            <a:r>
              <a:rPr lang="en-US" sz="1400" b="1" dirty="0">
                <a:solidFill>
                  <a:schemeClr val="tx1"/>
                </a:solidFill>
              </a:rPr>
              <a:t> (2.367); 61.Tukang </a:t>
            </a:r>
            <a:r>
              <a:rPr lang="en-US" sz="1400" b="1" dirty="0" err="1">
                <a:solidFill>
                  <a:schemeClr val="tx1"/>
                </a:solidFill>
              </a:rPr>
              <a:t>Ketik</a:t>
            </a:r>
            <a:r>
              <a:rPr lang="en-US" sz="1400" b="1" dirty="0">
                <a:solidFill>
                  <a:schemeClr val="tx1"/>
                </a:solidFill>
              </a:rPr>
              <a:t> (2.34); 62.Sopir Bis (2.08); 67.Tukang </a:t>
            </a:r>
            <a:r>
              <a:rPr lang="en-US" sz="1400" b="1" dirty="0" err="1">
                <a:solidFill>
                  <a:schemeClr val="tx1"/>
                </a:solidFill>
              </a:rPr>
              <a:t>Bangunan</a:t>
            </a:r>
            <a:r>
              <a:rPr lang="en-US" sz="1400" b="1" dirty="0">
                <a:solidFill>
                  <a:schemeClr val="tx1"/>
                </a:solidFill>
              </a:rPr>
              <a:t> (2.034); 68.Buruh </a:t>
            </a:r>
            <a:r>
              <a:rPr lang="en-US" sz="1400" b="1" dirty="0" err="1">
                <a:solidFill>
                  <a:schemeClr val="tx1"/>
                </a:solidFill>
              </a:rPr>
              <a:t>Pabrik</a:t>
            </a:r>
            <a:r>
              <a:rPr lang="en-US" sz="1400" b="1" dirty="0">
                <a:solidFill>
                  <a:schemeClr val="tx1"/>
                </a:solidFill>
              </a:rPr>
              <a:t> (2.027)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sv-SE" sz="1400" b="1" dirty="0">
                <a:solidFill>
                  <a:srgbClr val="FFFF00"/>
                </a:solidFill>
              </a:rPr>
              <a:t>BAWAH-BAWAH (1.0 &lt; 2.0): </a:t>
            </a:r>
            <a:r>
              <a:rPr lang="sv-SE" sz="1400" b="1" dirty="0">
                <a:solidFill>
                  <a:schemeClr val="tx1"/>
                </a:solidFill>
              </a:rPr>
              <a:t>69.Kondektur Bis (1.98); 70.Pesuruh Kantor (1.962); 71.Buruh Tani(1.961); 72.Buruh Nelayan (1.95); 73. Pelayan Warung (1.93); 74.Tukang Kebun (1.90); 75.Pembantu Rumah Tangga (1.85); 76.Tukang Ojek (1.83); 77.Tukang Sapu Jalan (1.81); 78.Tukang Becak (1.77); 79.Pemulung (1.38); 80.Pengemis (1.11); 81.Gelandangan (1.10)</a:t>
            </a:r>
            <a:endParaRPr lang="en-US" sz="1400" b="1" dirty="0">
              <a:solidFill>
                <a:schemeClr val="tx1"/>
              </a:solidFill>
            </a:endParaRPr>
          </a:p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id-ID" b="1" dirty="0">
              <a:solidFill>
                <a:srgbClr val="FFFF00"/>
              </a:solidFill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3DF9E8-B44D-43BF-A293-84EC131638B5}" type="slidenum">
              <a:rPr lang="id-ID" altLang="en-US"/>
              <a:pPr/>
              <a:t>17</a:t>
            </a:fld>
            <a:endParaRPr lang="id-ID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33C4FB-B63F-445C-8298-D2C336472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1261" cy="106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2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1155700" y="1005839"/>
            <a:ext cx="8824913" cy="2530122"/>
          </a:xfrm>
        </p:spPr>
        <p:txBody>
          <a:bodyPr/>
          <a:lstStyle/>
          <a:p>
            <a:pPr algn="ctr" eaLnBrk="1" hangingPunct="1"/>
            <a:br>
              <a:rPr lang="id-ID" altLang="en-US" sz="3600" b="1" dirty="0"/>
            </a:br>
            <a:br>
              <a:rPr lang="id-ID" altLang="en-US" sz="3600" b="1" dirty="0"/>
            </a:br>
            <a:br>
              <a:rPr lang="en-US" altLang="en-US" sz="3200" b="1" dirty="0">
                <a:solidFill>
                  <a:srgbClr val="FFFF00"/>
                </a:solidFill>
              </a:rPr>
            </a:br>
            <a:r>
              <a:rPr lang="en-US" altLang="en-US" sz="6000" b="1" dirty="0">
                <a:solidFill>
                  <a:srgbClr val="FFFF00"/>
                </a:solidFill>
              </a:rPr>
              <a:t>LAPISAN TENGAH</a:t>
            </a:r>
            <a:endParaRPr lang="id-ID" altLang="en-US" sz="6000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700" y="3909270"/>
            <a:ext cx="8824913" cy="272013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id-ID" b="1" dirty="0">
              <a:solidFill>
                <a:srgbClr val="FFFF00"/>
              </a:solidFill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3DF9E8-B44D-43BF-A293-84EC131638B5}" type="slidenum">
              <a:rPr lang="id-ID" altLang="en-US"/>
              <a:pPr/>
              <a:t>18</a:t>
            </a:fld>
            <a:endParaRPr lang="id-ID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33C4FB-B63F-445C-8298-D2C336472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1261" cy="106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061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1155700" y="536895"/>
            <a:ext cx="8824913" cy="360727"/>
          </a:xfrm>
        </p:spPr>
        <p:txBody>
          <a:bodyPr/>
          <a:lstStyle/>
          <a:p>
            <a:pPr algn="ctr" eaLnBrk="1" hangingPunct="1"/>
            <a:br>
              <a:rPr lang="id-ID" altLang="en-US" sz="3600" b="1" dirty="0"/>
            </a:br>
            <a:br>
              <a:rPr lang="id-ID" altLang="en-US" sz="3600" b="1" dirty="0"/>
            </a:br>
            <a:br>
              <a:rPr lang="en-US" altLang="en-US" sz="3600" b="1" dirty="0"/>
            </a:br>
            <a:br>
              <a:rPr lang="en-US" altLang="en-US" sz="3600" b="1" dirty="0"/>
            </a:br>
            <a:br>
              <a:rPr lang="id-ID" altLang="en-US" sz="2800" b="1" dirty="0"/>
            </a:br>
            <a:r>
              <a:rPr lang="en-US" altLang="en-US" sz="2800" b="1" dirty="0">
                <a:solidFill>
                  <a:srgbClr val="FFFF00"/>
                </a:solidFill>
              </a:rPr>
              <a:t>LAPISAN TENGAH (1)</a:t>
            </a:r>
            <a:endParaRPr lang="id-ID" alt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700" y="1063417"/>
            <a:ext cx="8824913" cy="5565984"/>
          </a:xfrm>
        </p:spPr>
        <p:txBody>
          <a:bodyPr rtlCol="0">
            <a:noAutofit/>
          </a:bodyPr>
          <a:lstStyle/>
          <a:p>
            <a:pPr>
              <a:buNone/>
            </a:pPr>
            <a:r>
              <a:rPr lang="id-ID" sz="2400" b="1" cap="none" dirty="0">
                <a:solidFill>
                  <a:schemeClr val="tx1"/>
                </a:solidFill>
              </a:rPr>
              <a:t>Terbentuknya kelas tengah di indonesia  mempunyai banyak kesamaan dengan di negara lain.</a:t>
            </a:r>
          </a:p>
          <a:p>
            <a:pPr>
              <a:buNone/>
            </a:pPr>
            <a:r>
              <a:rPr lang="id-ID" sz="2400" b="1" cap="none" dirty="0">
                <a:solidFill>
                  <a:schemeClr val="tx1"/>
                </a:solidFill>
              </a:rPr>
              <a:t>*   Perubahan besar seperti revolusi industri, revolusi hijau/agraris, urbanisasi, kolonialisme dan globalisasi berperang besar.</a:t>
            </a:r>
          </a:p>
          <a:p>
            <a:pPr>
              <a:buNone/>
            </a:pPr>
            <a:r>
              <a:rPr lang="id-ID" sz="2400" b="1" cap="none" dirty="0">
                <a:solidFill>
                  <a:schemeClr val="tx1"/>
                </a:solidFill>
              </a:rPr>
              <a:t>*   Kolonialisme menghasilkan embrio kelas tengah dalam sektor2 ekonomi (pengusaha-pedagang,  industri), birokrasi (sipil, militer), politik-sosial (parpol, ormas), jasa (profesional, manager).</a:t>
            </a:r>
          </a:p>
          <a:p>
            <a:pPr>
              <a:buNone/>
            </a:pPr>
            <a:r>
              <a:rPr lang="id-ID" sz="2400" b="1" cap="none" dirty="0">
                <a:solidFill>
                  <a:schemeClr val="tx1"/>
                </a:solidFill>
              </a:rPr>
              <a:t>*    Jadi institusi baru diikuti dengan organisasi dan elit baru yang menghasilkankelas tengah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id-ID" b="1" dirty="0">
              <a:solidFill>
                <a:srgbClr val="FFFF00"/>
              </a:solidFill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3DF9E8-B44D-43BF-A293-84EC131638B5}" type="slidenum">
              <a:rPr lang="id-ID" altLang="en-US"/>
              <a:pPr/>
              <a:t>19</a:t>
            </a:fld>
            <a:endParaRPr lang="id-ID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33C4FB-B63F-445C-8298-D2C336472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1261" cy="106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443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1155700" y="503339"/>
            <a:ext cx="8824913" cy="869019"/>
          </a:xfrm>
        </p:spPr>
        <p:txBody>
          <a:bodyPr/>
          <a:lstStyle/>
          <a:p>
            <a:pPr algn="ctr" eaLnBrk="1" hangingPunct="1"/>
            <a:br>
              <a:rPr lang="id-ID" altLang="en-US" sz="3600" b="1" dirty="0"/>
            </a:br>
            <a:br>
              <a:rPr lang="id-ID" altLang="en-US" sz="3600" b="1" dirty="0"/>
            </a:br>
            <a:r>
              <a:rPr lang="en-US" altLang="en-US" sz="2800" b="1" dirty="0">
                <a:solidFill>
                  <a:srgbClr val="FFFF00"/>
                </a:solidFill>
              </a:rPr>
              <a:t>STUDI STRATIFIKASI DI INDONESIA (1)</a:t>
            </a:r>
            <a:br>
              <a:rPr lang="id-ID" altLang="en-US" sz="2800" b="1" dirty="0"/>
            </a:br>
            <a:endParaRPr lang="id-ID" alt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700" y="1063417"/>
            <a:ext cx="8824913" cy="5565984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altLang="en-US" sz="2000" b="1" dirty="0">
                <a:solidFill>
                  <a:schemeClr val="tx1"/>
                </a:solidFill>
              </a:rPr>
              <a:t>Masyarakat PULAU </a:t>
            </a:r>
            <a:r>
              <a:rPr lang="en-US" altLang="en-US" sz="2000" b="1" dirty="0" err="1">
                <a:solidFill>
                  <a:schemeClr val="tx1"/>
                </a:solidFill>
              </a:rPr>
              <a:t>Jawa</a:t>
            </a:r>
            <a:r>
              <a:rPr lang="en-US" altLang="en-US" sz="2000" b="1" dirty="0">
                <a:solidFill>
                  <a:schemeClr val="tx1"/>
                </a:solidFill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</a:rPr>
              <a:t>Sebelum</a:t>
            </a:r>
            <a:r>
              <a:rPr lang="en-US" altLang="en-US" sz="2000" b="1" dirty="0">
                <a:solidFill>
                  <a:schemeClr val="tx1"/>
                </a:solidFill>
              </a:rPr>
              <a:t> KOLONIALISME BELANDA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n-US" sz="2400" b="1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3200" b="1" i="1" dirty="0">
                <a:solidFill>
                  <a:srgbClr val="FFFF00"/>
                </a:solidFill>
              </a:rPr>
              <a:t>Kelas Atas</a:t>
            </a:r>
            <a:r>
              <a:rPr lang="en-US" altLang="en-US" sz="3200" b="1" dirty="0">
                <a:solidFill>
                  <a:schemeClr val="tx1"/>
                </a:solidFill>
              </a:rPr>
              <a:t>: </a:t>
            </a:r>
            <a:r>
              <a:rPr lang="en-US" altLang="en-US" sz="3200" b="1" cap="none" dirty="0">
                <a:solidFill>
                  <a:schemeClr val="tx1"/>
                </a:solidFill>
              </a:rPr>
              <a:t>Raja dan Sultan dan </a:t>
            </a:r>
            <a:r>
              <a:rPr lang="en-US" altLang="en-US" sz="3200" b="1" cap="none" dirty="0" err="1">
                <a:solidFill>
                  <a:schemeClr val="tx1"/>
                </a:solidFill>
              </a:rPr>
              <a:t>bangsawan</a:t>
            </a:r>
            <a:r>
              <a:rPr lang="en-US" altLang="en-US" sz="3200" b="1" cap="none" dirty="0">
                <a:solidFill>
                  <a:schemeClr val="tx1"/>
                </a:solidFill>
              </a:rPr>
              <a:t> </a:t>
            </a:r>
            <a:r>
              <a:rPr lang="en-US" altLang="en-US" sz="3200" b="1" cap="none" dirty="0" err="1">
                <a:solidFill>
                  <a:schemeClr val="tx1"/>
                </a:solidFill>
              </a:rPr>
              <a:t>jawa</a:t>
            </a:r>
            <a:endParaRPr lang="en-US" altLang="en-US" sz="3200" b="1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3200" b="1" i="1" dirty="0">
                <a:solidFill>
                  <a:srgbClr val="FFFF00"/>
                </a:solidFill>
              </a:rPr>
              <a:t>Kelas Tengah</a:t>
            </a:r>
            <a:r>
              <a:rPr lang="en-US" altLang="en-US" sz="3200" b="1" dirty="0">
                <a:solidFill>
                  <a:schemeClr val="tx1"/>
                </a:solidFill>
              </a:rPr>
              <a:t>: </a:t>
            </a:r>
            <a:r>
              <a:rPr lang="en-US" altLang="en-US" sz="3200" b="1" cap="none" dirty="0">
                <a:solidFill>
                  <a:schemeClr val="tx1"/>
                </a:solidFill>
              </a:rPr>
              <a:t>Para </a:t>
            </a:r>
            <a:r>
              <a:rPr lang="en-US" altLang="en-US" sz="3200" b="1" cap="none" dirty="0" err="1">
                <a:solidFill>
                  <a:schemeClr val="tx1"/>
                </a:solidFill>
              </a:rPr>
              <a:t>pedagang</a:t>
            </a:r>
            <a:r>
              <a:rPr lang="en-US" altLang="en-US" sz="3200" b="1" cap="none" dirty="0">
                <a:solidFill>
                  <a:schemeClr val="tx1"/>
                </a:solidFill>
              </a:rPr>
              <a:t> </a:t>
            </a:r>
            <a:r>
              <a:rPr lang="en-US" altLang="en-US" sz="3200" b="1" cap="none" dirty="0" err="1">
                <a:solidFill>
                  <a:schemeClr val="tx1"/>
                </a:solidFill>
              </a:rPr>
              <a:t>yg</a:t>
            </a:r>
            <a:r>
              <a:rPr lang="en-US" altLang="en-US" sz="3200" b="1" cap="none" dirty="0">
                <a:solidFill>
                  <a:schemeClr val="tx1"/>
                </a:solidFill>
              </a:rPr>
              <a:t> </a:t>
            </a:r>
            <a:r>
              <a:rPr lang="en-US" altLang="en-US" sz="3200" b="1" cap="none" dirty="0" err="1">
                <a:solidFill>
                  <a:schemeClr val="tx1"/>
                </a:solidFill>
              </a:rPr>
              <a:t>membawa</a:t>
            </a:r>
            <a:r>
              <a:rPr lang="en-US" altLang="en-US" sz="3200" b="1" cap="none" dirty="0">
                <a:solidFill>
                  <a:schemeClr val="tx1"/>
                </a:solidFill>
              </a:rPr>
              <a:t> </a:t>
            </a:r>
            <a:r>
              <a:rPr lang="en-US" altLang="en-US" sz="3200" b="1" cap="none" dirty="0" err="1">
                <a:solidFill>
                  <a:schemeClr val="tx1"/>
                </a:solidFill>
              </a:rPr>
              <a:t>hasil</a:t>
            </a:r>
            <a:r>
              <a:rPr lang="en-US" altLang="en-US" sz="3200" b="1" cap="none" dirty="0">
                <a:solidFill>
                  <a:schemeClr val="tx1"/>
                </a:solidFill>
              </a:rPr>
              <a:t> </a:t>
            </a:r>
            <a:r>
              <a:rPr lang="en-US" altLang="en-US" sz="3200" b="1" cap="none" dirty="0" err="1">
                <a:solidFill>
                  <a:schemeClr val="tx1"/>
                </a:solidFill>
              </a:rPr>
              <a:t>bumi</a:t>
            </a:r>
            <a:r>
              <a:rPr lang="en-US" altLang="en-US" sz="3200" b="1" cap="none" dirty="0">
                <a:solidFill>
                  <a:schemeClr val="tx1"/>
                </a:solidFill>
              </a:rPr>
              <a:t> </a:t>
            </a:r>
            <a:r>
              <a:rPr lang="en-US" altLang="en-US" sz="3200" b="1" cap="none" dirty="0" err="1">
                <a:solidFill>
                  <a:schemeClr val="tx1"/>
                </a:solidFill>
              </a:rPr>
              <a:t>ke</a:t>
            </a:r>
            <a:r>
              <a:rPr lang="en-US" altLang="en-US" sz="3200" b="1" cap="none" dirty="0">
                <a:solidFill>
                  <a:schemeClr val="tx1"/>
                </a:solidFill>
              </a:rPr>
              <a:t> </a:t>
            </a:r>
            <a:r>
              <a:rPr lang="en-US" altLang="en-US" sz="3200" b="1" cap="none" dirty="0" err="1">
                <a:solidFill>
                  <a:schemeClr val="tx1"/>
                </a:solidFill>
              </a:rPr>
              <a:t>seluruh</a:t>
            </a:r>
            <a:r>
              <a:rPr lang="en-US" altLang="en-US" sz="3200" b="1" cap="none" dirty="0">
                <a:solidFill>
                  <a:schemeClr val="tx1"/>
                </a:solidFill>
              </a:rPr>
              <a:t> </a:t>
            </a:r>
            <a:r>
              <a:rPr lang="en-US" altLang="en-US" sz="3200" b="1" cap="none" dirty="0" err="1">
                <a:solidFill>
                  <a:schemeClr val="tx1"/>
                </a:solidFill>
              </a:rPr>
              <a:t>nusantara</a:t>
            </a:r>
            <a:endParaRPr lang="en-US" altLang="en-US" sz="3200" b="1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3200" b="1" i="1" dirty="0">
                <a:solidFill>
                  <a:srgbClr val="FFFF00"/>
                </a:solidFill>
              </a:rPr>
              <a:t>Kelas Bawah</a:t>
            </a:r>
            <a:r>
              <a:rPr lang="en-US" altLang="en-US" sz="3200" b="1" dirty="0">
                <a:solidFill>
                  <a:schemeClr val="tx1"/>
                </a:solidFill>
              </a:rPr>
              <a:t>: </a:t>
            </a:r>
            <a:r>
              <a:rPr lang="en-US" altLang="en-US" sz="3200" b="1" cap="none" dirty="0">
                <a:solidFill>
                  <a:schemeClr val="tx1"/>
                </a:solidFill>
              </a:rPr>
              <a:t>Para </a:t>
            </a:r>
            <a:r>
              <a:rPr lang="en-US" altLang="en-US" sz="3200" b="1" cap="none" dirty="0" err="1">
                <a:solidFill>
                  <a:schemeClr val="tx1"/>
                </a:solidFill>
              </a:rPr>
              <a:t>petani</a:t>
            </a:r>
            <a:r>
              <a:rPr lang="en-US" altLang="en-US" sz="3200" b="1" cap="none" dirty="0">
                <a:solidFill>
                  <a:schemeClr val="tx1"/>
                </a:solidFill>
              </a:rPr>
              <a:t> di </a:t>
            </a:r>
            <a:r>
              <a:rPr lang="en-US" altLang="en-US" sz="3200" b="1" cap="none" dirty="0" err="1">
                <a:solidFill>
                  <a:schemeClr val="tx1"/>
                </a:solidFill>
              </a:rPr>
              <a:t>desa</a:t>
            </a:r>
            <a:r>
              <a:rPr lang="en-US" altLang="en-US" sz="3200" b="1" cap="none" dirty="0">
                <a:solidFill>
                  <a:schemeClr val="tx1"/>
                </a:solidFill>
              </a:rPr>
              <a:t> </a:t>
            </a:r>
            <a:r>
              <a:rPr lang="en-US" altLang="en-US" sz="3200" b="1" cap="none" dirty="0" err="1">
                <a:solidFill>
                  <a:schemeClr val="tx1"/>
                </a:solidFill>
              </a:rPr>
              <a:t>yg</a:t>
            </a:r>
            <a:r>
              <a:rPr lang="en-US" altLang="en-US" sz="3200" b="1" cap="none" dirty="0">
                <a:solidFill>
                  <a:schemeClr val="tx1"/>
                </a:solidFill>
              </a:rPr>
              <a:t> </a:t>
            </a:r>
            <a:r>
              <a:rPr lang="en-US" altLang="en-US" sz="3200" b="1" cap="none" dirty="0" err="1">
                <a:solidFill>
                  <a:schemeClr val="tx1"/>
                </a:solidFill>
              </a:rPr>
              <a:t>secara</a:t>
            </a:r>
            <a:r>
              <a:rPr lang="en-US" altLang="en-US" sz="3200" b="1" cap="none" dirty="0">
                <a:solidFill>
                  <a:schemeClr val="tx1"/>
                </a:solidFill>
              </a:rPr>
              <a:t> </a:t>
            </a:r>
            <a:r>
              <a:rPr lang="en-US" altLang="en-US" sz="3200" b="1" cap="none" dirty="0" err="1">
                <a:solidFill>
                  <a:schemeClr val="tx1"/>
                </a:solidFill>
              </a:rPr>
              <a:t>relatif</a:t>
            </a:r>
            <a:r>
              <a:rPr lang="en-US" altLang="en-US" sz="3200" b="1" cap="none" dirty="0">
                <a:solidFill>
                  <a:schemeClr val="tx1"/>
                </a:solidFill>
              </a:rPr>
              <a:t> </a:t>
            </a:r>
            <a:r>
              <a:rPr lang="en-US" altLang="en-US" sz="3200" b="1" cap="none" dirty="0" err="1">
                <a:solidFill>
                  <a:schemeClr val="tx1"/>
                </a:solidFill>
              </a:rPr>
              <a:t>mempunyai</a:t>
            </a:r>
            <a:r>
              <a:rPr lang="en-US" altLang="en-US" sz="3200" b="1" cap="none" dirty="0">
                <a:solidFill>
                  <a:schemeClr val="tx1"/>
                </a:solidFill>
              </a:rPr>
              <a:t> </a:t>
            </a:r>
            <a:r>
              <a:rPr lang="en-US" altLang="en-US" sz="3200" b="1" cap="none" dirty="0" err="1">
                <a:solidFill>
                  <a:schemeClr val="tx1"/>
                </a:solidFill>
              </a:rPr>
              <a:t>otonomi</a:t>
            </a:r>
            <a:r>
              <a:rPr lang="en-US" altLang="en-US" sz="3200" b="1" dirty="0">
                <a:solidFill>
                  <a:schemeClr val="tx1"/>
                </a:solidFill>
              </a:rPr>
              <a:t>.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3DF9E8-B44D-43BF-A293-84EC131638B5}" type="slidenum">
              <a:rPr lang="id-ID" altLang="en-US"/>
              <a:pPr/>
              <a:t>2</a:t>
            </a:fld>
            <a:endParaRPr lang="id-ID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33C4FB-B63F-445C-8298-D2C336472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1261" cy="106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44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183834"/>
            <a:ext cx="10972800" cy="42862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</a:rPr>
              <a:t>LAPISAN TENGAH  </a:t>
            </a:r>
            <a:r>
              <a:rPr lang="id-ID" sz="2400" b="1" dirty="0">
                <a:solidFill>
                  <a:srgbClr val="FFFF00"/>
                </a:solidFill>
              </a:rPr>
              <a:t>(</a:t>
            </a:r>
            <a:r>
              <a:rPr lang="en-US" sz="2400" b="1" dirty="0">
                <a:solidFill>
                  <a:srgbClr val="FFFF00"/>
                </a:solidFill>
              </a:rPr>
              <a:t>2</a:t>
            </a:r>
            <a:r>
              <a:rPr lang="id-ID" sz="2400" b="1" dirty="0">
                <a:solidFill>
                  <a:srgbClr val="FFFF00"/>
                </a:solidFill>
              </a:rPr>
              <a:t>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341121" y="714374"/>
          <a:ext cx="8991599" cy="58708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6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18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71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276">
                <a:tc>
                  <a:txBody>
                    <a:bodyPr/>
                    <a:lstStyle/>
                    <a:p>
                      <a:endParaRPr lang="id-ID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/>
                        <a:t>POLITIK/TAHTA/</a:t>
                      </a:r>
                      <a:r>
                        <a:rPr lang="id-ID" sz="1400" b="1" dirty="0">
                          <a:solidFill>
                            <a:schemeClr val="tx1"/>
                          </a:solidFill>
                        </a:rPr>
                        <a:t>GLORY</a:t>
                      </a:r>
                    </a:p>
                    <a:p>
                      <a:pPr algn="ctr"/>
                      <a:endParaRPr lang="id-ID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>
                          <a:solidFill>
                            <a:schemeClr val="tx1"/>
                          </a:solidFill>
                        </a:rPr>
                        <a:t>EKONOMI/HARTA/GOLD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>
                          <a:solidFill>
                            <a:schemeClr val="tx1"/>
                          </a:solidFill>
                        </a:rPr>
                        <a:t>SOSIAL-BUDAYA/IDEA/GOSPEL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603"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/>
                        <a:t>ORGANISASI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>
                          <a:solidFill>
                            <a:schemeClr val="tx1"/>
                          </a:solidFill>
                        </a:rPr>
                        <a:t>PARPOL; MILITER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>
                          <a:solidFill>
                            <a:schemeClr val="tx1"/>
                          </a:solidFill>
                        </a:rPr>
                        <a:t>KORPORASI; PERUSAHAAN-UKM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>
                          <a:solidFill>
                            <a:schemeClr val="tx1"/>
                          </a:solidFill>
                        </a:rPr>
                        <a:t>KELOMPOK IDEOLOGI; IDENTITAS (SARAG)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7987"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/>
                        <a:t>ELIT/KELAS ATAS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>
                          <a:solidFill>
                            <a:schemeClr val="tx1"/>
                          </a:solidFill>
                        </a:rPr>
                        <a:t>*Pimpinan Parpol (DPP, DPD)</a:t>
                      </a:r>
                      <a:endParaRPr lang="id-ID" sz="14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id-ID" sz="1400" b="1" baseline="0" dirty="0">
                          <a:solidFill>
                            <a:schemeClr val="tx1"/>
                          </a:solidFill>
                        </a:rPr>
                        <a:t>*Pimpinan lembaga tinggi negara (MPR dll)</a:t>
                      </a:r>
                    </a:p>
                    <a:p>
                      <a:pPr algn="ctr"/>
                      <a:r>
                        <a:rPr lang="id-ID" sz="1400" b="1" baseline="0" dirty="0">
                          <a:solidFill>
                            <a:schemeClr val="tx1"/>
                          </a:solidFill>
                        </a:rPr>
                        <a:t>*Panglima, Brigjen keatas</a:t>
                      </a:r>
                      <a:endParaRPr lang="id-ID" sz="14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id-ID" sz="14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id-ID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*Orang terkaya nasional</a:t>
                      </a:r>
                    </a:p>
                    <a:p>
                      <a:pPr algn="ctr"/>
                      <a:r>
                        <a:rPr lang="id-ID" sz="1400" b="1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*Direksi, Direktur Muda</a:t>
                      </a:r>
                    </a:p>
                    <a:p>
                      <a:pPr algn="ctr"/>
                      <a:endParaRPr lang="id-ID" sz="1400" b="1" dirty="0">
                        <a:solidFill>
                          <a:schemeClr val="tx1"/>
                        </a:solidFill>
                        <a:sym typeface="Wingdings" pitchFamily="2" charset="2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>
                          <a:solidFill>
                            <a:schemeClr val="tx1"/>
                          </a:solidFill>
                        </a:rPr>
                        <a:t>*Ketua Ormas (NU, Muhammadiyah)</a:t>
                      </a:r>
                    </a:p>
                    <a:p>
                      <a:pPr algn="ctr"/>
                      <a:r>
                        <a:rPr lang="id-ID" sz="1400" b="1" dirty="0">
                          <a:solidFill>
                            <a:schemeClr val="tx1"/>
                          </a:solidFill>
                        </a:rPr>
                        <a:t>*Profesor</a:t>
                      </a:r>
                    </a:p>
                    <a:p>
                      <a:pPr algn="ctr"/>
                      <a:r>
                        <a:rPr lang="id-ID" sz="1400" b="1" dirty="0">
                          <a:solidFill>
                            <a:schemeClr val="tx1"/>
                          </a:solidFill>
                        </a:rPr>
                        <a:t>*Pimpinan Organisasi  agama</a:t>
                      </a:r>
                    </a:p>
                    <a:p>
                      <a:pPr algn="ctr"/>
                      <a:r>
                        <a:rPr lang="id-ID" sz="1400" b="1" dirty="0">
                          <a:solidFill>
                            <a:schemeClr val="tx1"/>
                          </a:solidFill>
                        </a:rPr>
                        <a:t>(MUI, MAWI, Walubi)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7307"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>
                          <a:solidFill>
                            <a:srgbClr val="FFFF00"/>
                          </a:solidFill>
                        </a:rPr>
                        <a:t>KELAS TENGAH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>
                          <a:solidFill>
                            <a:srgbClr val="FFFF00"/>
                          </a:solidFill>
                        </a:rPr>
                        <a:t>*Pimpinan Parpol   (Pelaksana DPP, DPD, DPC)</a:t>
                      </a:r>
                    </a:p>
                    <a:p>
                      <a:pPr algn="ctr"/>
                      <a:r>
                        <a:rPr lang="id-ID" sz="1400" b="1" dirty="0">
                          <a:solidFill>
                            <a:srgbClr val="FFFF00"/>
                          </a:solidFill>
                        </a:rPr>
                        <a:t>*Gubernur, Walikota, BUpati</a:t>
                      </a:r>
                    </a:p>
                    <a:p>
                      <a:pPr algn="ctr"/>
                      <a:r>
                        <a:rPr lang="id-ID" sz="1400" b="1" dirty="0">
                          <a:solidFill>
                            <a:srgbClr val="FFFF00"/>
                          </a:solidFill>
                        </a:rPr>
                        <a:t>*Pamen/Tengah</a:t>
                      </a:r>
                      <a:r>
                        <a:rPr lang="id-ID" sz="1400" b="1" baseline="0" dirty="0">
                          <a:solidFill>
                            <a:srgbClr val="FFFF00"/>
                          </a:solidFill>
                        </a:rPr>
                        <a:t> Atas (Kolonel-Kapten)</a:t>
                      </a:r>
                    </a:p>
                    <a:p>
                      <a:pPr algn="ctr"/>
                      <a:r>
                        <a:rPr lang="id-ID" sz="1400" b="1" baseline="0" dirty="0">
                          <a:solidFill>
                            <a:srgbClr val="FFFF00"/>
                          </a:solidFill>
                        </a:rPr>
                        <a:t>*Pama-Bintara Tinggi /Tengah Bawah  (Capa, Bintara)</a:t>
                      </a:r>
                    </a:p>
                    <a:p>
                      <a:pPr algn="ctr"/>
                      <a:r>
                        <a:rPr lang="id-ID" sz="1400" b="1" baseline="0" dirty="0">
                          <a:solidFill>
                            <a:srgbClr val="FFFF00"/>
                          </a:solidFill>
                        </a:rPr>
                        <a:t>*Camat</a:t>
                      </a:r>
                      <a:endParaRPr lang="id-ID" sz="1400" b="1" dirty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endParaRPr lang="id-ID" sz="1400" b="1" dirty="0">
                        <a:solidFill>
                          <a:srgbClr val="FFFF0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b="1" dirty="0">
                          <a:solidFill>
                            <a:srgbClr val="FFFF00"/>
                          </a:solidFill>
                          <a:sym typeface="Wingdings" pitchFamily="2" charset="2"/>
                        </a:rPr>
                        <a:t>*Pengusaha kelas tengah,</a:t>
                      </a:r>
                      <a:r>
                        <a:rPr lang="id-ID" sz="1400" b="1" baseline="0" dirty="0">
                          <a:solidFill>
                            <a:srgbClr val="FFFF00"/>
                          </a:solidFill>
                          <a:sym typeface="Wingdings" pitchFamily="2" charset="2"/>
                        </a:rPr>
                        <a:t> *Manager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b="1" baseline="0" dirty="0">
                          <a:solidFill>
                            <a:srgbClr val="FFFF00"/>
                          </a:solidFill>
                          <a:sym typeface="Wingdings" pitchFamily="2" charset="2"/>
                        </a:rPr>
                        <a:t>*Profesional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sz="1400" b="1" baseline="0" dirty="0">
                        <a:solidFill>
                          <a:srgbClr val="FFFF00"/>
                        </a:solidFill>
                        <a:sym typeface="Wingdings" pitchFamily="2" charset="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b="1" baseline="0" dirty="0">
                          <a:solidFill>
                            <a:srgbClr val="FFFF00"/>
                          </a:solidFill>
                          <a:sym typeface="Wingdings" pitchFamily="2" charset="2"/>
                        </a:rPr>
                        <a:t>Kelas Tengah Bawah: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b="1" baseline="0" dirty="0">
                          <a:solidFill>
                            <a:srgbClr val="FFFF00"/>
                          </a:solidFill>
                          <a:sym typeface="Wingdings" pitchFamily="2" charset="2"/>
                        </a:rPr>
                        <a:t>*Bidan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b="1" baseline="0" dirty="0">
                          <a:solidFill>
                            <a:srgbClr val="FFFF00"/>
                          </a:solidFill>
                          <a:sym typeface="Wingdings" pitchFamily="2" charset="2"/>
                        </a:rPr>
                        <a:t>*Tehnisi</a:t>
                      </a:r>
                      <a:endParaRPr lang="id-ID" sz="1400" b="1" dirty="0">
                        <a:solidFill>
                          <a:srgbClr val="FFFF00"/>
                        </a:solidFill>
                        <a:sym typeface="Wingdings" pitchFamily="2" charset="2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>
                          <a:solidFill>
                            <a:srgbClr val="FFFF00"/>
                          </a:solidFill>
                        </a:rPr>
                        <a:t>*Staf</a:t>
                      </a:r>
                      <a:r>
                        <a:rPr lang="id-ID" sz="1400" b="1" baseline="0" dirty="0">
                          <a:solidFill>
                            <a:srgbClr val="FFFF00"/>
                          </a:solidFill>
                        </a:rPr>
                        <a:t> ormas tingkat manajer </a:t>
                      </a:r>
                    </a:p>
                    <a:p>
                      <a:pPr algn="ctr"/>
                      <a:r>
                        <a:rPr lang="id-ID" sz="1400" b="1" baseline="0" dirty="0">
                          <a:solidFill>
                            <a:srgbClr val="FFFF00"/>
                          </a:solidFill>
                        </a:rPr>
                        <a:t>*Staf di rumah ibadah</a:t>
                      </a:r>
                      <a:endParaRPr lang="id-ID" sz="1400" b="1" dirty="0">
                        <a:solidFill>
                          <a:srgbClr val="FFFF00"/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5603"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/>
                        <a:t>KELAS BAWAH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>
                          <a:solidFill>
                            <a:schemeClr val="tx1"/>
                          </a:solidFill>
                        </a:rPr>
                        <a:t>Pegawai  rendah (PNS-Gol 1)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>
                          <a:solidFill>
                            <a:schemeClr val="tx1"/>
                          </a:solidFill>
                        </a:rPr>
                        <a:t>*Supir, Tukang, Buruh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b="1" dirty="0">
                          <a:solidFill>
                            <a:schemeClr val="tx1"/>
                          </a:solidFill>
                        </a:rPr>
                        <a:t>Pegawai rendah di ormas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22CDA3-7AA3-43F9-B944-99DCBEC506F5}" type="slidenum">
              <a:rPr lang="id-ID"/>
              <a:pPr>
                <a:defRPr/>
              </a:pPr>
              <a:t>20</a:t>
            </a:fld>
            <a:endParaRPr lang="id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B01AE8-8B27-4D54-9465-74E159EBE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1261" cy="106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370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1155700" y="536895"/>
            <a:ext cx="8824913" cy="360727"/>
          </a:xfrm>
        </p:spPr>
        <p:txBody>
          <a:bodyPr/>
          <a:lstStyle/>
          <a:p>
            <a:pPr algn="ctr" eaLnBrk="1" hangingPunct="1"/>
            <a:br>
              <a:rPr lang="id-ID" altLang="en-US" sz="3600" b="1" dirty="0"/>
            </a:br>
            <a:br>
              <a:rPr lang="id-ID" altLang="en-US" sz="3600" b="1" dirty="0"/>
            </a:br>
            <a:br>
              <a:rPr lang="en-US" altLang="en-US" sz="3600" b="1" dirty="0"/>
            </a:br>
            <a:br>
              <a:rPr lang="en-US" altLang="en-US" sz="3600" b="1" dirty="0"/>
            </a:br>
            <a:br>
              <a:rPr lang="id-ID" altLang="en-US" sz="2800" b="1" dirty="0"/>
            </a:br>
            <a:r>
              <a:rPr lang="en-US" altLang="en-US" sz="2800" b="1" dirty="0">
                <a:solidFill>
                  <a:srgbClr val="FFFF00"/>
                </a:solidFill>
              </a:rPr>
              <a:t>LAPISAN TENGAH (3)</a:t>
            </a:r>
            <a:endParaRPr lang="id-ID" alt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700" y="1063417"/>
            <a:ext cx="8824913" cy="5565984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id-ID" b="1" dirty="0">
              <a:solidFill>
                <a:srgbClr val="FFFF00"/>
              </a:solidFill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3DF9E8-B44D-43BF-A293-84EC131638B5}" type="slidenum">
              <a:rPr lang="id-ID" altLang="en-US"/>
              <a:pPr/>
              <a:t>21</a:t>
            </a:fld>
            <a:endParaRPr lang="id-ID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33C4FB-B63F-445C-8298-D2C336472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1261" cy="1063416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3E9D7C65-1700-46BD-9BDA-25E66EFACE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95388" y="1188721"/>
            <a:ext cx="8305800" cy="496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902550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1155700" y="536895"/>
            <a:ext cx="8824913" cy="360727"/>
          </a:xfrm>
        </p:spPr>
        <p:txBody>
          <a:bodyPr/>
          <a:lstStyle/>
          <a:p>
            <a:pPr algn="ctr" eaLnBrk="1" hangingPunct="1"/>
            <a:br>
              <a:rPr lang="id-ID" altLang="en-US" sz="3600" b="1" dirty="0"/>
            </a:br>
            <a:br>
              <a:rPr lang="id-ID" altLang="en-US" sz="3600" b="1" dirty="0"/>
            </a:br>
            <a:br>
              <a:rPr lang="en-US" altLang="en-US" sz="3600" b="1" dirty="0"/>
            </a:br>
            <a:br>
              <a:rPr lang="en-US" altLang="en-US" sz="3600" b="1" dirty="0"/>
            </a:br>
            <a:br>
              <a:rPr lang="id-ID" altLang="en-US" sz="2800" b="1" dirty="0"/>
            </a:br>
            <a:r>
              <a:rPr lang="en-US" altLang="en-US" sz="2800" b="1" dirty="0">
                <a:solidFill>
                  <a:srgbClr val="FFFF00"/>
                </a:solidFill>
              </a:rPr>
              <a:t>LAPISAN TENGAH (4)</a:t>
            </a:r>
            <a:endParaRPr lang="id-ID" alt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700" y="1063417"/>
            <a:ext cx="8824913" cy="5565984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id-ID" b="1" dirty="0">
              <a:solidFill>
                <a:srgbClr val="FFFF00"/>
              </a:solidFill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3DF9E8-B44D-43BF-A293-84EC131638B5}" type="slidenum">
              <a:rPr lang="id-ID" altLang="en-US"/>
              <a:pPr/>
              <a:t>22</a:t>
            </a:fld>
            <a:endParaRPr lang="id-ID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33C4FB-B63F-445C-8298-D2C336472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1261" cy="1063416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16BD467-4F53-40D8-A641-B8EC1CE9C7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99160" y="1630680"/>
            <a:ext cx="9128759" cy="469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19045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1155700" y="536895"/>
            <a:ext cx="8824913" cy="360727"/>
          </a:xfrm>
        </p:spPr>
        <p:txBody>
          <a:bodyPr/>
          <a:lstStyle/>
          <a:p>
            <a:pPr algn="ctr" eaLnBrk="1" hangingPunct="1"/>
            <a:br>
              <a:rPr lang="id-ID" altLang="en-US" sz="3600" b="1" dirty="0"/>
            </a:br>
            <a:br>
              <a:rPr lang="id-ID" altLang="en-US" sz="3600" b="1" dirty="0"/>
            </a:br>
            <a:br>
              <a:rPr lang="en-US" altLang="en-US" sz="3600" b="1" dirty="0"/>
            </a:br>
            <a:br>
              <a:rPr lang="en-US" altLang="en-US" sz="3600" b="1" dirty="0"/>
            </a:br>
            <a:br>
              <a:rPr lang="id-ID" altLang="en-US" sz="2800" b="1" dirty="0"/>
            </a:br>
            <a:r>
              <a:rPr lang="en-US" altLang="en-US" sz="2800" b="1" dirty="0">
                <a:solidFill>
                  <a:srgbClr val="FFFF00"/>
                </a:solidFill>
              </a:rPr>
              <a:t>LAPISAN TENGAH (5)</a:t>
            </a:r>
            <a:endParaRPr lang="id-ID" alt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700" y="1063417"/>
            <a:ext cx="8824913" cy="5565984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id-ID" b="1" dirty="0">
              <a:solidFill>
                <a:srgbClr val="FFFF00"/>
              </a:solidFill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3DF9E8-B44D-43BF-A293-84EC131638B5}" type="slidenum">
              <a:rPr lang="id-ID" altLang="en-US"/>
              <a:pPr/>
              <a:t>23</a:t>
            </a:fld>
            <a:endParaRPr lang="id-ID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33C4FB-B63F-445C-8298-D2C336472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1261" cy="1063416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74C5147F-80A8-4CEE-96D9-574EB56445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49680" y="1140903"/>
            <a:ext cx="8519160" cy="503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627929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1155700" y="536895"/>
            <a:ext cx="8824913" cy="360727"/>
          </a:xfrm>
        </p:spPr>
        <p:txBody>
          <a:bodyPr/>
          <a:lstStyle/>
          <a:p>
            <a:pPr algn="ctr" eaLnBrk="1" hangingPunct="1"/>
            <a:br>
              <a:rPr lang="id-ID" altLang="en-US" sz="3600" b="1" dirty="0"/>
            </a:br>
            <a:br>
              <a:rPr lang="id-ID" altLang="en-US" sz="3600" b="1" dirty="0"/>
            </a:br>
            <a:br>
              <a:rPr lang="en-US" altLang="en-US" sz="3600" b="1" dirty="0"/>
            </a:br>
            <a:br>
              <a:rPr lang="en-US" altLang="en-US" sz="3600" b="1" dirty="0"/>
            </a:br>
            <a:br>
              <a:rPr lang="id-ID" altLang="en-US" sz="2800" b="1" dirty="0"/>
            </a:br>
            <a:r>
              <a:rPr lang="en-US" altLang="en-US" sz="2800" b="1" dirty="0">
                <a:solidFill>
                  <a:srgbClr val="FFFF00"/>
                </a:solidFill>
              </a:rPr>
              <a:t>LAPISAN TENGAH (6)</a:t>
            </a:r>
            <a:endParaRPr lang="id-ID" alt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700" y="1063417"/>
            <a:ext cx="8824913" cy="5565984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id-ID" b="1" dirty="0">
              <a:solidFill>
                <a:srgbClr val="FFFF00"/>
              </a:solidFill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3DF9E8-B44D-43BF-A293-84EC131638B5}" type="slidenum">
              <a:rPr lang="id-ID" altLang="en-US"/>
              <a:pPr/>
              <a:t>24</a:t>
            </a:fld>
            <a:endParaRPr lang="id-ID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33C4FB-B63F-445C-8298-D2C336472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1261" cy="1063416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52DCF23A-9C5A-4D5A-BC97-E3294870AC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41120" y="1249680"/>
            <a:ext cx="8854440" cy="525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064350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1155700" y="536895"/>
            <a:ext cx="8824913" cy="360727"/>
          </a:xfrm>
        </p:spPr>
        <p:txBody>
          <a:bodyPr/>
          <a:lstStyle/>
          <a:p>
            <a:pPr algn="ctr" eaLnBrk="1" hangingPunct="1"/>
            <a:br>
              <a:rPr lang="id-ID" altLang="en-US" sz="3600" b="1" dirty="0"/>
            </a:br>
            <a:br>
              <a:rPr lang="id-ID" altLang="en-US" sz="3600" b="1" dirty="0"/>
            </a:br>
            <a:br>
              <a:rPr lang="en-US" altLang="en-US" sz="3600" b="1" dirty="0"/>
            </a:br>
            <a:br>
              <a:rPr lang="en-US" altLang="en-US" sz="3600" b="1" dirty="0"/>
            </a:br>
            <a:br>
              <a:rPr lang="id-ID" altLang="en-US" sz="2800" b="1" dirty="0"/>
            </a:br>
            <a:r>
              <a:rPr lang="en-US" altLang="en-US" sz="2800" b="1" dirty="0">
                <a:solidFill>
                  <a:srgbClr val="FFFF00"/>
                </a:solidFill>
              </a:rPr>
              <a:t>LAPISAN TENGAH (7)</a:t>
            </a:r>
            <a:endParaRPr lang="id-ID" alt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700" y="1063417"/>
            <a:ext cx="8824913" cy="5565984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id-ID" b="1" dirty="0">
              <a:solidFill>
                <a:srgbClr val="FFFF00"/>
              </a:solidFill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3DF9E8-B44D-43BF-A293-84EC131638B5}" type="slidenum">
              <a:rPr lang="id-ID" altLang="en-US"/>
              <a:pPr/>
              <a:t>25</a:t>
            </a:fld>
            <a:endParaRPr lang="id-ID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33C4FB-B63F-445C-8298-D2C336472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1261" cy="1063416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DBFA69D2-C138-42DB-9077-B35BB81E3D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62662" y="1036320"/>
            <a:ext cx="8428451" cy="536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39951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1155700" y="536895"/>
            <a:ext cx="8824913" cy="360727"/>
          </a:xfrm>
        </p:spPr>
        <p:txBody>
          <a:bodyPr/>
          <a:lstStyle/>
          <a:p>
            <a:pPr algn="ctr" eaLnBrk="1" hangingPunct="1"/>
            <a:br>
              <a:rPr lang="id-ID" altLang="en-US" sz="3600" b="1" dirty="0"/>
            </a:br>
            <a:br>
              <a:rPr lang="id-ID" altLang="en-US" sz="3600" b="1" dirty="0"/>
            </a:br>
            <a:br>
              <a:rPr lang="en-US" altLang="en-US" sz="3600" b="1" dirty="0"/>
            </a:br>
            <a:br>
              <a:rPr lang="en-US" altLang="en-US" sz="3600" b="1" dirty="0"/>
            </a:br>
            <a:br>
              <a:rPr lang="id-ID" altLang="en-US" sz="2800" b="1" dirty="0"/>
            </a:br>
            <a:r>
              <a:rPr lang="en-US" altLang="en-US" sz="2800" b="1" dirty="0">
                <a:solidFill>
                  <a:srgbClr val="FFFF00"/>
                </a:solidFill>
              </a:rPr>
              <a:t>LAPISAN TENGAH (8)</a:t>
            </a:r>
            <a:endParaRPr lang="id-ID" alt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700" y="1063417"/>
            <a:ext cx="8824913" cy="5565984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id-ID" b="1" dirty="0">
              <a:solidFill>
                <a:srgbClr val="FFFF00"/>
              </a:solidFill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3DF9E8-B44D-43BF-A293-84EC131638B5}" type="slidenum">
              <a:rPr lang="id-ID" altLang="en-US"/>
              <a:pPr/>
              <a:t>26</a:t>
            </a:fld>
            <a:endParaRPr lang="id-ID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33C4FB-B63F-445C-8298-D2C336472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1261" cy="1063416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BCF56E8D-8FCA-4833-A8DF-BE0A78E7DF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30680" y="1432560"/>
            <a:ext cx="7635240" cy="495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48036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1155700" y="536895"/>
            <a:ext cx="8824913" cy="360727"/>
          </a:xfrm>
        </p:spPr>
        <p:txBody>
          <a:bodyPr/>
          <a:lstStyle/>
          <a:p>
            <a:pPr algn="ctr" eaLnBrk="1" hangingPunct="1"/>
            <a:br>
              <a:rPr lang="id-ID" altLang="en-US" sz="3600" b="1" dirty="0"/>
            </a:br>
            <a:br>
              <a:rPr lang="id-ID" altLang="en-US" sz="3600" b="1" dirty="0"/>
            </a:br>
            <a:br>
              <a:rPr lang="en-US" altLang="en-US" sz="3600" b="1" dirty="0"/>
            </a:br>
            <a:br>
              <a:rPr lang="en-US" altLang="en-US" sz="3600" b="1" dirty="0"/>
            </a:br>
            <a:br>
              <a:rPr lang="id-ID" altLang="en-US" sz="2800" b="1" dirty="0"/>
            </a:br>
            <a:r>
              <a:rPr lang="en-US" altLang="en-US" sz="2800" b="1" dirty="0">
                <a:solidFill>
                  <a:srgbClr val="FFFF00"/>
                </a:solidFill>
              </a:rPr>
              <a:t>LAPISAN TENGAH (9)</a:t>
            </a:r>
            <a:endParaRPr lang="id-ID" alt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700" y="1063417"/>
            <a:ext cx="8824913" cy="5565984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id-ID" b="1" dirty="0">
              <a:solidFill>
                <a:srgbClr val="FFFF00"/>
              </a:solidFill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3DF9E8-B44D-43BF-A293-84EC131638B5}" type="slidenum">
              <a:rPr lang="id-ID" altLang="en-US"/>
              <a:pPr/>
              <a:t>27</a:t>
            </a:fld>
            <a:endParaRPr lang="id-ID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33C4FB-B63F-445C-8298-D2C336472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1261" cy="1063416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3BD1C7E-3A92-4571-B934-B92D25BCD6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79320" y="1524000"/>
            <a:ext cx="653796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422735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1155700" y="536895"/>
            <a:ext cx="8824913" cy="360727"/>
          </a:xfrm>
        </p:spPr>
        <p:txBody>
          <a:bodyPr/>
          <a:lstStyle/>
          <a:p>
            <a:pPr algn="ctr" eaLnBrk="1" hangingPunct="1"/>
            <a:br>
              <a:rPr lang="id-ID" altLang="en-US" sz="3600" b="1" dirty="0"/>
            </a:br>
            <a:br>
              <a:rPr lang="id-ID" altLang="en-US" sz="3600" b="1" dirty="0"/>
            </a:br>
            <a:br>
              <a:rPr lang="en-US" altLang="en-US" sz="3600" b="1" dirty="0"/>
            </a:br>
            <a:br>
              <a:rPr lang="en-US" altLang="en-US" sz="3600" b="1" dirty="0"/>
            </a:br>
            <a:br>
              <a:rPr lang="id-ID" altLang="en-US" sz="2800" b="1" dirty="0"/>
            </a:br>
            <a:r>
              <a:rPr lang="en-US" altLang="en-US" sz="2800" b="1" dirty="0">
                <a:solidFill>
                  <a:srgbClr val="FFFF00"/>
                </a:solidFill>
              </a:rPr>
              <a:t>LAPISAN TENGAH (10)</a:t>
            </a:r>
            <a:endParaRPr lang="id-ID" alt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700" y="1063417"/>
            <a:ext cx="8824913" cy="5565984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id-ID" b="1" dirty="0">
              <a:solidFill>
                <a:srgbClr val="FFFF00"/>
              </a:solidFill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3DF9E8-B44D-43BF-A293-84EC131638B5}" type="slidenum">
              <a:rPr lang="id-ID" altLang="en-US"/>
              <a:pPr/>
              <a:t>28</a:t>
            </a:fld>
            <a:endParaRPr lang="id-ID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33C4FB-B63F-445C-8298-D2C336472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1261" cy="1063416"/>
          </a:xfrm>
          <a:prstGeom prst="rect">
            <a:avLst/>
          </a:prstGeo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FE8C6C79-B3E7-480D-AB44-092A41EBA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1154955" y="6442744"/>
            <a:ext cx="8825658" cy="10066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043BB2E-D5B5-4332-99BE-0422CC1D6B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8200" y="1157681"/>
            <a:ext cx="9159240" cy="5212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423758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1155700" y="1005839"/>
            <a:ext cx="8824913" cy="2530122"/>
          </a:xfrm>
        </p:spPr>
        <p:txBody>
          <a:bodyPr/>
          <a:lstStyle/>
          <a:p>
            <a:pPr algn="ctr" eaLnBrk="1" hangingPunct="1"/>
            <a:br>
              <a:rPr lang="id-ID" altLang="en-US" sz="3600" b="1" dirty="0"/>
            </a:br>
            <a:br>
              <a:rPr lang="id-ID" altLang="en-US" sz="3600" b="1" dirty="0"/>
            </a:br>
            <a:br>
              <a:rPr lang="en-US" altLang="en-US" sz="3200" b="1" dirty="0">
                <a:solidFill>
                  <a:srgbClr val="FFFF00"/>
                </a:solidFill>
              </a:rPr>
            </a:br>
            <a:r>
              <a:rPr lang="en-US" altLang="en-US" sz="6000" b="1" dirty="0">
                <a:solidFill>
                  <a:srgbClr val="FFFF00"/>
                </a:solidFill>
              </a:rPr>
              <a:t>LAPISAN BAWAH</a:t>
            </a:r>
            <a:endParaRPr lang="id-ID" altLang="en-US" sz="6000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700" y="3909270"/>
            <a:ext cx="8824913" cy="272013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id-ID" b="1" dirty="0">
              <a:solidFill>
                <a:srgbClr val="FFFF00"/>
              </a:solidFill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3DF9E8-B44D-43BF-A293-84EC131638B5}" type="slidenum">
              <a:rPr lang="id-ID" altLang="en-US"/>
              <a:pPr/>
              <a:t>29</a:t>
            </a:fld>
            <a:endParaRPr lang="id-ID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33C4FB-B63F-445C-8298-D2C336472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1261" cy="106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669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1155700" y="503339"/>
            <a:ext cx="8824913" cy="869019"/>
          </a:xfrm>
        </p:spPr>
        <p:txBody>
          <a:bodyPr/>
          <a:lstStyle/>
          <a:p>
            <a:pPr algn="ctr" eaLnBrk="1" hangingPunct="1"/>
            <a:br>
              <a:rPr lang="id-ID" altLang="en-US" sz="3600" b="1" dirty="0"/>
            </a:br>
            <a:br>
              <a:rPr lang="id-ID" altLang="en-US" sz="3600" b="1" dirty="0"/>
            </a:br>
            <a:r>
              <a:rPr lang="en-US" altLang="en-US" sz="2800" b="1" dirty="0">
                <a:solidFill>
                  <a:srgbClr val="FFFF00"/>
                </a:solidFill>
              </a:rPr>
              <a:t>STUDI STRATIFIKASI DI INDONESIA (2)</a:t>
            </a:r>
            <a:br>
              <a:rPr lang="id-ID" altLang="en-US" sz="2800" b="1" dirty="0"/>
            </a:br>
            <a:endParaRPr lang="id-ID" alt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700" y="1063417"/>
            <a:ext cx="8824913" cy="5565984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altLang="en-US" sz="2000" b="1" dirty="0" err="1">
                <a:solidFill>
                  <a:srgbClr val="FFFF00"/>
                </a:solidFill>
              </a:rPr>
              <a:t>Kolonialisme</a:t>
            </a:r>
            <a:r>
              <a:rPr lang="en-US" altLang="en-US" sz="2000" b="1" dirty="0">
                <a:solidFill>
                  <a:srgbClr val="FFFF00"/>
                </a:solidFill>
              </a:rPr>
              <a:t> Belanda---</a:t>
            </a:r>
            <a:r>
              <a:rPr lang="en-US" altLang="en-US" sz="2000" b="1" dirty="0" err="1">
                <a:solidFill>
                  <a:srgbClr val="FFFF00"/>
                </a:solidFill>
              </a:rPr>
              <a:t>Hindia</a:t>
            </a:r>
            <a:r>
              <a:rPr lang="en-US" altLang="en-US" sz="2000" b="1" dirty="0">
                <a:solidFill>
                  <a:srgbClr val="FFFF00"/>
                </a:solidFill>
              </a:rPr>
              <a:t> Belanda</a:t>
            </a:r>
          </a:p>
          <a:p>
            <a:pPr eaLnBrk="1" hangingPunct="1"/>
            <a:r>
              <a:rPr lang="en-US" altLang="en-US" sz="2000" b="1" cap="none" dirty="0">
                <a:solidFill>
                  <a:schemeClr val="tx1"/>
                </a:solidFill>
              </a:rPr>
              <a:t>1. </a:t>
            </a:r>
            <a:r>
              <a:rPr lang="en-US" altLang="en-US" sz="2000" b="1" cap="none" dirty="0" err="1">
                <a:solidFill>
                  <a:schemeClr val="tx1"/>
                </a:solidFill>
              </a:rPr>
              <a:t>Militerisme</a:t>
            </a:r>
            <a:r>
              <a:rPr lang="en-US" altLang="en-US" sz="2000" b="1" cap="none" dirty="0">
                <a:solidFill>
                  <a:schemeClr val="tx1"/>
                </a:solidFill>
              </a:rPr>
              <a:t>---</a:t>
            </a:r>
            <a:r>
              <a:rPr lang="en-US" altLang="en-US" sz="2000" b="1" cap="none" dirty="0" err="1">
                <a:solidFill>
                  <a:schemeClr val="tx1"/>
                </a:solidFill>
              </a:rPr>
              <a:t>penaklukan</a:t>
            </a:r>
            <a:r>
              <a:rPr lang="en-US" altLang="en-US" sz="2000" b="1" cap="none" dirty="0">
                <a:solidFill>
                  <a:schemeClr val="tx1"/>
                </a:solidFill>
              </a:rPr>
              <a:t> </a:t>
            </a:r>
            <a:r>
              <a:rPr lang="en-US" altLang="en-US" sz="2000" b="1" cap="none" dirty="0" err="1">
                <a:solidFill>
                  <a:schemeClr val="tx1"/>
                </a:solidFill>
              </a:rPr>
              <a:t>thd</a:t>
            </a:r>
            <a:r>
              <a:rPr lang="en-US" altLang="en-US" sz="2000" b="1" cap="none" dirty="0">
                <a:solidFill>
                  <a:schemeClr val="tx1"/>
                </a:solidFill>
              </a:rPr>
              <a:t> kerajaan2 di </a:t>
            </a:r>
            <a:r>
              <a:rPr lang="en-US" altLang="en-US" sz="2000" b="1" cap="none" dirty="0" err="1">
                <a:solidFill>
                  <a:schemeClr val="tx1"/>
                </a:solidFill>
              </a:rPr>
              <a:t>nusantara</a:t>
            </a:r>
            <a:r>
              <a:rPr lang="en-US" altLang="en-US" sz="2000" b="1" cap="none" dirty="0">
                <a:solidFill>
                  <a:schemeClr val="tx1"/>
                </a:solidFill>
              </a:rPr>
              <a:t> </a:t>
            </a:r>
            <a:r>
              <a:rPr lang="en-US" altLang="en-US" sz="2000" b="1" cap="none" dirty="0" err="1">
                <a:solidFill>
                  <a:schemeClr val="tx1"/>
                </a:solidFill>
              </a:rPr>
              <a:t>terutama</a:t>
            </a:r>
            <a:r>
              <a:rPr lang="en-US" altLang="en-US" sz="2000" b="1" cap="none" dirty="0">
                <a:solidFill>
                  <a:schemeClr val="tx1"/>
                </a:solidFill>
              </a:rPr>
              <a:t> di </a:t>
            </a:r>
            <a:r>
              <a:rPr lang="en-US" altLang="en-US" b="1" cap="none" dirty="0" err="1">
                <a:solidFill>
                  <a:schemeClr val="tx1"/>
                </a:solidFill>
              </a:rPr>
              <a:t>J</a:t>
            </a:r>
            <a:r>
              <a:rPr lang="en-US" altLang="en-US" sz="2000" b="1" cap="none" dirty="0" err="1">
                <a:solidFill>
                  <a:schemeClr val="tx1"/>
                </a:solidFill>
              </a:rPr>
              <a:t>awa</a:t>
            </a:r>
            <a:r>
              <a:rPr lang="en-US" altLang="en-US" sz="2000" b="1" cap="none" dirty="0">
                <a:solidFill>
                  <a:schemeClr val="tx1"/>
                </a:solidFill>
              </a:rPr>
              <a:t> </a:t>
            </a:r>
            <a:r>
              <a:rPr lang="en-US" altLang="en-US" sz="2000" b="1" cap="none" dirty="0" err="1">
                <a:solidFill>
                  <a:schemeClr val="tx1"/>
                </a:solidFill>
              </a:rPr>
              <a:t>setelah</a:t>
            </a:r>
            <a:r>
              <a:rPr lang="en-US" altLang="en-US" sz="2000" b="1" cap="none" dirty="0">
                <a:solidFill>
                  <a:schemeClr val="tx1"/>
                </a:solidFill>
              </a:rPr>
              <a:t> rempah2 </a:t>
            </a:r>
            <a:r>
              <a:rPr lang="en-US" altLang="en-US" sz="2000" b="1" cap="none" dirty="0" err="1">
                <a:solidFill>
                  <a:schemeClr val="tx1"/>
                </a:solidFill>
              </a:rPr>
              <a:t>tidak</a:t>
            </a:r>
            <a:r>
              <a:rPr lang="en-US" altLang="en-US" sz="2000" b="1" cap="none" dirty="0">
                <a:solidFill>
                  <a:schemeClr val="tx1"/>
                </a:solidFill>
              </a:rPr>
              <a:t> </a:t>
            </a:r>
            <a:r>
              <a:rPr lang="en-US" altLang="en-US" sz="2000" b="1" cap="none" dirty="0" err="1">
                <a:solidFill>
                  <a:schemeClr val="tx1"/>
                </a:solidFill>
              </a:rPr>
              <a:t>menguntungkan</a:t>
            </a:r>
            <a:r>
              <a:rPr lang="en-US" altLang="en-US" sz="2000" b="1" cap="none" dirty="0">
                <a:solidFill>
                  <a:schemeClr val="tx1"/>
                </a:solidFill>
              </a:rPr>
              <a:t> </a:t>
            </a:r>
            <a:r>
              <a:rPr lang="en-US" altLang="en-US" sz="2000" b="1" cap="none" dirty="0" err="1">
                <a:solidFill>
                  <a:schemeClr val="tx1"/>
                </a:solidFill>
              </a:rPr>
              <a:t>lagi</a:t>
            </a:r>
            <a:r>
              <a:rPr lang="en-US" altLang="en-US" sz="2000" b="1" cap="none" dirty="0">
                <a:solidFill>
                  <a:schemeClr val="tx1"/>
                </a:solidFill>
              </a:rPr>
              <a:t>;</a:t>
            </a:r>
          </a:p>
          <a:p>
            <a:pPr eaLnBrk="1" hangingPunct="1"/>
            <a:r>
              <a:rPr lang="en-US" altLang="en-US" sz="2000" b="1" cap="none" dirty="0">
                <a:solidFill>
                  <a:schemeClr val="tx1"/>
                </a:solidFill>
              </a:rPr>
              <a:t>2. </a:t>
            </a:r>
            <a:r>
              <a:rPr lang="en-US" altLang="en-US" sz="2000" b="1" i="1" cap="none" dirty="0" err="1">
                <a:solidFill>
                  <a:schemeClr val="tx1"/>
                </a:solidFill>
              </a:rPr>
              <a:t>Pemerintahan</a:t>
            </a:r>
            <a:r>
              <a:rPr lang="en-US" altLang="en-US" sz="2000" b="1" i="1" cap="none" dirty="0">
                <a:solidFill>
                  <a:schemeClr val="tx1"/>
                </a:solidFill>
              </a:rPr>
              <a:t> </a:t>
            </a:r>
            <a:r>
              <a:rPr lang="en-US" altLang="en-US" sz="2000" b="1" i="1" cap="none" dirty="0" err="1">
                <a:solidFill>
                  <a:schemeClr val="tx1"/>
                </a:solidFill>
              </a:rPr>
              <a:t>tidak</a:t>
            </a:r>
            <a:r>
              <a:rPr lang="en-US" altLang="en-US" sz="2000" b="1" i="1" cap="none" dirty="0">
                <a:solidFill>
                  <a:schemeClr val="tx1"/>
                </a:solidFill>
              </a:rPr>
              <a:t> </a:t>
            </a:r>
            <a:r>
              <a:rPr lang="en-US" altLang="en-US" sz="2000" b="1" i="1" cap="none" dirty="0" err="1">
                <a:solidFill>
                  <a:schemeClr val="tx1"/>
                </a:solidFill>
              </a:rPr>
              <a:t>langsung</a:t>
            </a:r>
            <a:r>
              <a:rPr lang="en-US" altLang="en-US" sz="2000" b="1" i="1" cap="none" dirty="0">
                <a:solidFill>
                  <a:schemeClr val="tx1"/>
                </a:solidFill>
              </a:rPr>
              <a:t> </a:t>
            </a:r>
            <a:r>
              <a:rPr lang="en-US" altLang="en-US" sz="2000" b="1" cap="none" dirty="0" err="1">
                <a:solidFill>
                  <a:schemeClr val="tx1"/>
                </a:solidFill>
              </a:rPr>
              <a:t>yg</a:t>
            </a:r>
            <a:r>
              <a:rPr lang="en-US" altLang="en-US" sz="2000" b="1" cap="none" dirty="0">
                <a:solidFill>
                  <a:schemeClr val="tx1"/>
                </a:solidFill>
              </a:rPr>
              <a:t> </a:t>
            </a:r>
            <a:r>
              <a:rPr lang="en-US" altLang="en-US" sz="2000" b="1" cap="none" dirty="0" err="1">
                <a:solidFill>
                  <a:schemeClr val="tx1"/>
                </a:solidFill>
              </a:rPr>
              <a:t>bersifat</a:t>
            </a:r>
            <a:r>
              <a:rPr lang="en-US" altLang="en-US" sz="2000" b="1" cap="none" dirty="0">
                <a:solidFill>
                  <a:schemeClr val="tx1"/>
                </a:solidFill>
              </a:rPr>
              <a:t> </a:t>
            </a:r>
            <a:r>
              <a:rPr lang="en-US" altLang="en-US" sz="2000" b="1" cap="none" dirty="0" err="1">
                <a:solidFill>
                  <a:schemeClr val="tx1"/>
                </a:solidFill>
              </a:rPr>
              <a:t>feodal</a:t>
            </a:r>
            <a:r>
              <a:rPr lang="en-US" altLang="en-US" sz="2000" b="1" cap="none" dirty="0">
                <a:solidFill>
                  <a:schemeClr val="tx1"/>
                </a:solidFill>
              </a:rPr>
              <a:t> </a:t>
            </a:r>
            <a:r>
              <a:rPr lang="en-US" altLang="en-US" sz="2000" b="1" cap="none" dirty="0" err="1">
                <a:solidFill>
                  <a:schemeClr val="tx1"/>
                </a:solidFill>
              </a:rPr>
              <a:t>thd</a:t>
            </a:r>
            <a:r>
              <a:rPr lang="en-US" altLang="en-US" sz="2000" b="1" cap="none" dirty="0">
                <a:solidFill>
                  <a:schemeClr val="tx1"/>
                </a:solidFill>
              </a:rPr>
              <a:t> </a:t>
            </a:r>
            <a:r>
              <a:rPr lang="en-US" altLang="en-US" sz="2000" b="1" cap="none" dirty="0" err="1">
                <a:solidFill>
                  <a:schemeClr val="tx1"/>
                </a:solidFill>
              </a:rPr>
              <a:t>bangsawan</a:t>
            </a:r>
            <a:r>
              <a:rPr lang="en-US" altLang="en-US" sz="2000" b="1" cap="none" dirty="0">
                <a:solidFill>
                  <a:schemeClr val="tx1"/>
                </a:solidFill>
              </a:rPr>
              <a:t> </a:t>
            </a:r>
            <a:r>
              <a:rPr lang="en-US" altLang="en-US" sz="2000" b="1" cap="none" dirty="0" err="1">
                <a:solidFill>
                  <a:schemeClr val="tx1"/>
                </a:solidFill>
              </a:rPr>
              <a:t>jawa</a:t>
            </a:r>
            <a:r>
              <a:rPr lang="en-US" altLang="en-US" sz="2000" b="1" cap="none" dirty="0">
                <a:solidFill>
                  <a:schemeClr val="tx1"/>
                </a:solidFill>
              </a:rPr>
              <a:t> dan </a:t>
            </a:r>
            <a:r>
              <a:rPr lang="en-US" altLang="en-US" sz="2000" b="1" cap="none" dirty="0" err="1">
                <a:solidFill>
                  <a:schemeClr val="tx1"/>
                </a:solidFill>
              </a:rPr>
              <a:t>eksploitatif</a:t>
            </a:r>
            <a:r>
              <a:rPr lang="en-US" altLang="en-US" sz="2000" b="1" cap="none" dirty="0">
                <a:solidFill>
                  <a:schemeClr val="tx1"/>
                </a:solidFill>
              </a:rPr>
              <a:t> </a:t>
            </a:r>
            <a:r>
              <a:rPr lang="en-US" altLang="en-US" sz="2000" b="1" cap="none" dirty="0" err="1">
                <a:solidFill>
                  <a:schemeClr val="tx1"/>
                </a:solidFill>
              </a:rPr>
              <a:t>thd</a:t>
            </a:r>
            <a:r>
              <a:rPr lang="en-US" altLang="en-US" sz="2000" b="1" cap="none" dirty="0">
                <a:solidFill>
                  <a:schemeClr val="tx1"/>
                </a:solidFill>
              </a:rPr>
              <a:t> para </a:t>
            </a:r>
            <a:r>
              <a:rPr lang="en-US" altLang="en-US" sz="2000" b="1" cap="none" dirty="0" err="1">
                <a:solidFill>
                  <a:schemeClr val="tx1"/>
                </a:solidFill>
              </a:rPr>
              <a:t>petani</a:t>
            </a:r>
            <a:r>
              <a:rPr lang="en-US" altLang="en-US" sz="2000" b="1" cap="none" dirty="0">
                <a:solidFill>
                  <a:schemeClr val="tx1"/>
                </a:solidFill>
              </a:rPr>
              <a:t> </a:t>
            </a:r>
            <a:r>
              <a:rPr lang="en-US" altLang="en-US" b="1" cap="none" dirty="0" err="1">
                <a:solidFill>
                  <a:schemeClr val="tx1"/>
                </a:solidFill>
              </a:rPr>
              <a:t>J</a:t>
            </a:r>
            <a:r>
              <a:rPr lang="en-US" altLang="en-US" sz="2000" b="1" cap="none" dirty="0" err="1">
                <a:solidFill>
                  <a:schemeClr val="tx1"/>
                </a:solidFill>
              </a:rPr>
              <a:t>awa</a:t>
            </a:r>
            <a:r>
              <a:rPr lang="en-US" altLang="en-US" sz="2000" b="1" cap="none" dirty="0">
                <a:solidFill>
                  <a:schemeClr val="tx1"/>
                </a:solidFill>
              </a:rPr>
              <a:t>;</a:t>
            </a:r>
          </a:p>
          <a:p>
            <a:pPr eaLnBrk="1" hangingPunct="1"/>
            <a:r>
              <a:rPr lang="en-US" altLang="en-US" sz="2000" b="1" cap="none" dirty="0">
                <a:solidFill>
                  <a:schemeClr val="tx1"/>
                </a:solidFill>
              </a:rPr>
              <a:t>3. </a:t>
            </a:r>
            <a:r>
              <a:rPr lang="en-US" altLang="en-US" sz="2000" b="1" cap="none" dirty="0" err="1">
                <a:solidFill>
                  <a:schemeClr val="tx1"/>
                </a:solidFill>
              </a:rPr>
              <a:t>Memberikan</a:t>
            </a:r>
            <a:r>
              <a:rPr lang="en-US" altLang="en-US" sz="2000" b="1" cap="none" dirty="0">
                <a:solidFill>
                  <a:schemeClr val="tx1"/>
                </a:solidFill>
              </a:rPr>
              <a:t> </a:t>
            </a:r>
            <a:r>
              <a:rPr lang="en-US" altLang="en-US" sz="2000" b="1" cap="none" dirty="0" err="1">
                <a:solidFill>
                  <a:schemeClr val="tx1"/>
                </a:solidFill>
              </a:rPr>
              <a:t>dukungan</a:t>
            </a:r>
            <a:r>
              <a:rPr lang="en-US" altLang="en-US" sz="2000" b="1" cap="none" dirty="0">
                <a:solidFill>
                  <a:schemeClr val="tx1"/>
                </a:solidFill>
              </a:rPr>
              <a:t> dan </a:t>
            </a:r>
            <a:r>
              <a:rPr lang="en-US" altLang="en-US" sz="2000" b="1" cap="none" dirty="0" err="1">
                <a:solidFill>
                  <a:schemeClr val="tx1"/>
                </a:solidFill>
              </a:rPr>
              <a:t>fasilitas</a:t>
            </a:r>
            <a:r>
              <a:rPr lang="en-US" altLang="en-US" sz="2000" b="1" cap="none" dirty="0">
                <a:solidFill>
                  <a:schemeClr val="tx1"/>
                </a:solidFill>
              </a:rPr>
              <a:t> </a:t>
            </a:r>
            <a:r>
              <a:rPr lang="en-US" altLang="en-US" sz="2000" b="1" cap="none" dirty="0" err="1">
                <a:solidFill>
                  <a:schemeClr val="tx1"/>
                </a:solidFill>
              </a:rPr>
              <a:t>kepada</a:t>
            </a:r>
            <a:r>
              <a:rPr lang="en-US" altLang="en-US" sz="2000" b="1" cap="none" dirty="0">
                <a:solidFill>
                  <a:schemeClr val="tx1"/>
                </a:solidFill>
              </a:rPr>
              <a:t> </a:t>
            </a:r>
            <a:r>
              <a:rPr lang="en-US" altLang="en-US" sz="2000" b="1" i="1" cap="none" dirty="0" err="1">
                <a:solidFill>
                  <a:schemeClr val="tx1"/>
                </a:solidFill>
              </a:rPr>
              <a:t>bangsa</a:t>
            </a:r>
            <a:r>
              <a:rPr lang="en-US" altLang="en-US" sz="2000" b="1" i="1" cap="none" dirty="0">
                <a:solidFill>
                  <a:schemeClr val="tx1"/>
                </a:solidFill>
              </a:rPr>
              <a:t> </a:t>
            </a:r>
            <a:r>
              <a:rPr lang="en-US" altLang="en-US" sz="2000" b="1" i="1" cap="none" dirty="0" err="1">
                <a:solidFill>
                  <a:schemeClr val="tx1"/>
                </a:solidFill>
              </a:rPr>
              <a:t>cina</a:t>
            </a:r>
            <a:r>
              <a:rPr lang="en-US" altLang="en-US" sz="2000" b="1" i="1" cap="none" dirty="0">
                <a:solidFill>
                  <a:schemeClr val="tx1"/>
                </a:solidFill>
              </a:rPr>
              <a:t> </a:t>
            </a:r>
            <a:r>
              <a:rPr lang="en-US" altLang="en-US" sz="2000" b="1" cap="none" dirty="0" err="1">
                <a:solidFill>
                  <a:schemeClr val="tx1"/>
                </a:solidFill>
              </a:rPr>
              <a:t>untuk</a:t>
            </a:r>
            <a:r>
              <a:rPr lang="en-US" altLang="en-US" sz="2000" b="1" cap="none" dirty="0">
                <a:solidFill>
                  <a:schemeClr val="tx1"/>
                </a:solidFill>
              </a:rPr>
              <a:t> </a:t>
            </a:r>
            <a:r>
              <a:rPr lang="en-US" altLang="en-US" sz="2000" b="1" cap="none" dirty="0" err="1">
                <a:solidFill>
                  <a:schemeClr val="tx1"/>
                </a:solidFill>
              </a:rPr>
              <a:t>melakukan</a:t>
            </a:r>
            <a:r>
              <a:rPr lang="en-US" altLang="en-US" sz="2000" b="1" cap="none" dirty="0">
                <a:solidFill>
                  <a:schemeClr val="tx1"/>
                </a:solidFill>
              </a:rPr>
              <a:t> </a:t>
            </a:r>
            <a:r>
              <a:rPr lang="en-US" altLang="en-US" sz="2000" b="1" cap="none" dirty="0" err="1">
                <a:solidFill>
                  <a:schemeClr val="tx1"/>
                </a:solidFill>
              </a:rPr>
              <a:t>tidak</a:t>
            </a:r>
            <a:r>
              <a:rPr lang="en-US" altLang="en-US" sz="2000" b="1" cap="none" dirty="0">
                <a:solidFill>
                  <a:schemeClr val="tx1"/>
                </a:solidFill>
              </a:rPr>
              <a:t> </a:t>
            </a:r>
            <a:r>
              <a:rPr lang="en-US" altLang="en-US" sz="2000" b="1" cap="none" dirty="0" err="1">
                <a:solidFill>
                  <a:schemeClr val="tx1"/>
                </a:solidFill>
              </a:rPr>
              <a:t>hanya</a:t>
            </a:r>
            <a:r>
              <a:rPr lang="en-US" altLang="en-US" sz="2000" b="1" cap="none" dirty="0">
                <a:solidFill>
                  <a:schemeClr val="tx1"/>
                </a:solidFill>
              </a:rPr>
              <a:t> </a:t>
            </a:r>
            <a:r>
              <a:rPr lang="en-US" altLang="en-US" sz="2000" b="1" cap="none" dirty="0" err="1">
                <a:solidFill>
                  <a:schemeClr val="tx1"/>
                </a:solidFill>
              </a:rPr>
              <a:t>kegiatan</a:t>
            </a:r>
            <a:r>
              <a:rPr lang="en-US" altLang="en-US" sz="2000" b="1" cap="none" dirty="0">
                <a:solidFill>
                  <a:schemeClr val="tx1"/>
                </a:solidFill>
              </a:rPr>
              <a:t> </a:t>
            </a:r>
            <a:r>
              <a:rPr lang="en-US" altLang="en-US" sz="2000" b="1" i="1" cap="none" dirty="0" err="1">
                <a:solidFill>
                  <a:schemeClr val="tx1"/>
                </a:solidFill>
              </a:rPr>
              <a:t>ekonomi</a:t>
            </a:r>
            <a:r>
              <a:rPr lang="en-US" altLang="en-US" sz="2000" b="1" i="1" cap="none" dirty="0">
                <a:solidFill>
                  <a:schemeClr val="tx1"/>
                </a:solidFill>
              </a:rPr>
              <a:t> (</a:t>
            </a:r>
            <a:r>
              <a:rPr lang="en-US" altLang="en-US" sz="2000" b="1" i="1" cap="none" dirty="0" err="1">
                <a:solidFill>
                  <a:schemeClr val="tx1"/>
                </a:solidFill>
              </a:rPr>
              <a:t>hasil</a:t>
            </a:r>
            <a:r>
              <a:rPr lang="en-US" altLang="en-US" sz="2000" b="1" i="1" cap="none" dirty="0">
                <a:solidFill>
                  <a:schemeClr val="tx1"/>
                </a:solidFill>
              </a:rPr>
              <a:t> </a:t>
            </a:r>
            <a:r>
              <a:rPr lang="en-US" altLang="en-US" sz="2000" b="1" i="1" cap="none" dirty="0" err="1">
                <a:solidFill>
                  <a:schemeClr val="tx1"/>
                </a:solidFill>
              </a:rPr>
              <a:t>bumi</a:t>
            </a:r>
            <a:r>
              <a:rPr lang="en-US" altLang="en-US" sz="2000" b="1" cap="none" dirty="0">
                <a:solidFill>
                  <a:schemeClr val="tx1"/>
                </a:solidFill>
              </a:rPr>
              <a:t>) </a:t>
            </a:r>
            <a:r>
              <a:rPr lang="en-US" altLang="en-US" sz="2000" b="1" cap="none" dirty="0" err="1">
                <a:solidFill>
                  <a:schemeClr val="tx1"/>
                </a:solidFill>
              </a:rPr>
              <a:t>tetapi</a:t>
            </a:r>
            <a:r>
              <a:rPr lang="en-US" altLang="en-US" sz="2000" b="1" cap="none" dirty="0">
                <a:solidFill>
                  <a:schemeClr val="tx1"/>
                </a:solidFill>
              </a:rPr>
              <a:t> juga </a:t>
            </a:r>
            <a:r>
              <a:rPr lang="en-US" altLang="en-US" sz="2000" b="1" cap="none" dirty="0" err="1">
                <a:solidFill>
                  <a:schemeClr val="tx1"/>
                </a:solidFill>
              </a:rPr>
              <a:t>melaksanakan</a:t>
            </a:r>
            <a:r>
              <a:rPr lang="en-US" altLang="en-US" sz="2000" b="1" cap="none" dirty="0">
                <a:solidFill>
                  <a:schemeClr val="tx1"/>
                </a:solidFill>
              </a:rPr>
              <a:t> </a:t>
            </a:r>
            <a:r>
              <a:rPr lang="en-US" altLang="en-US" sz="2000" b="1" i="1" cap="none" dirty="0" err="1">
                <a:solidFill>
                  <a:schemeClr val="tx1"/>
                </a:solidFill>
              </a:rPr>
              <a:t>penarikan</a:t>
            </a:r>
            <a:r>
              <a:rPr lang="en-US" altLang="en-US" sz="2000" b="1" i="1" cap="none" dirty="0">
                <a:solidFill>
                  <a:schemeClr val="tx1"/>
                </a:solidFill>
              </a:rPr>
              <a:t> </a:t>
            </a:r>
            <a:r>
              <a:rPr lang="en-US" altLang="en-US" sz="2000" b="1" i="1" cap="none" dirty="0" err="1">
                <a:solidFill>
                  <a:schemeClr val="tx1"/>
                </a:solidFill>
              </a:rPr>
              <a:t>pajak</a:t>
            </a:r>
            <a:r>
              <a:rPr lang="en-US" altLang="en-US" sz="2000" b="1" cap="none" dirty="0">
                <a:solidFill>
                  <a:schemeClr val="tx1"/>
                </a:solidFill>
              </a:rPr>
              <a:t>: </a:t>
            </a:r>
            <a:r>
              <a:rPr lang="en-US" altLang="en-US" sz="2000" b="1" cap="none" dirty="0" err="1">
                <a:solidFill>
                  <a:schemeClr val="tx1"/>
                </a:solidFill>
              </a:rPr>
              <a:t>pemotongan</a:t>
            </a:r>
            <a:r>
              <a:rPr lang="en-US" altLang="en-US" sz="2000" b="1" cap="none" dirty="0">
                <a:solidFill>
                  <a:schemeClr val="tx1"/>
                </a:solidFill>
              </a:rPr>
              <a:t> </a:t>
            </a:r>
            <a:r>
              <a:rPr lang="en-US" altLang="en-US" sz="2000" b="1" cap="none" dirty="0" err="1">
                <a:solidFill>
                  <a:schemeClr val="tx1"/>
                </a:solidFill>
              </a:rPr>
              <a:t>hewan</a:t>
            </a:r>
            <a:r>
              <a:rPr lang="en-US" altLang="en-US" sz="2000" b="1" cap="none" dirty="0">
                <a:solidFill>
                  <a:schemeClr val="tx1"/>
                </a:solidFill>
              </a:rPr>
              <a:t>, </a:t>
            </a:r>
            <a:r>
              <a:rPr lang="en-US" altLang="en-US" sz="2000" b="1" cap="none" dirty="0" err="1">
                <a:solidFill>
                  <a:schemeClr val="tx1"/>
                </a:solidFill>
              </a:rPr>
              <a:t>jembatan</a:t>
            </a:r>
            <a:r>
              <a:rPr lang="en-US" altLang="en-US" sz="2000" b="1" cap="none" dirty="0">
                <a:solidFill>
                  <a:schemeClr val="tx1"/>
                </a:solidFill>
              </a:rPr>
              <a:t>, </a:t>
            </a:r>
            <a:r>
              <a:rPr lang="en-US" altLang="en-US" sz="2000" b="1" cap="none" dirty="0" err="1">
                <a:solidFill>
                  <a:schemeClr val="tx1"/>
                </a:solidFill>
              </a:rPr>
              <a:t>judi</a:t>
            </a:r>
            <a:r>
              <a:rPr lang="en-US" altLang="en-US" sz="2000" b="1" cap="none" dirty="0">
                <a:solidFill>
                  <a:schemeClr val="tx1"/>
                </a:solidFill>
              </a:rPr>
              <a:t>, </a:t>
            </a:r>
            <a:r>
              <a:rPr lang="en-US" altLang="en-US" sz="2000" b="1" cap="none" dirty="0" err="1">
                <a:solidFill>
                  <a:schemeClr val="tx1"/>
                </a:solidFill>
              </a:rPr>
              <a:t>candu</a:t>
            </a:r>
            <a:r>
              <a:rPr lang="en-US" altLang="en-US" sz="2000" b="1" cap="none" dirty="0">
                <a:solidFill>
                  <a:schemeClr val="tx1"/>
                </a:solidFill>
              </a:rPr>
              <a:t>, </a:t>
            </a:r>
            <a:r>
              <a:rPr lang="en-US" altLang="en-US" sz="2000" b="1" cap="none" dirty="0" err="1">
                <a:solidFill>
                  <a:schemeClr val="tx1"/>
                </a:solidFill>
              </a:rPr>
              <a:t>pegadaian</a:t>
            </a:r>
            <a:r>
              <a:rPr lang="en-US" altLang="en-US" sz="2000" b="1" cap="none" dirty="0">
                <a:solidFill>
                  <a:schemeClr val="tx1"/>
                </a:solidFill>
              </a:rPr>
              <a:t>;   </a:t>
            </a:r>
          </a:p>
          <a:p>
            <a:pPr eaLnBrk="1" hangingPunct="1"/>
            <a:r>
              <a:rPr lang="en-US" altLang="en-US" b="1" cap="none" dirty="0">
                <a:solidFill>
                  <a:schemeClr val="tx1"/>
                </a:solidFill>
              </a:rPr>
              <a:t>4. </a:t>
            </a:r>
            <a:r>
              <a:rPr lang="en-US" altLang="en-US" b="1" cap="none" dirty="0" err="1">
                <a:solidFill>
                  <a:schemeClr val="tx1"/>
                </a:solidFill>
              </a:rPr>
              <a:t>Sistim</a:t>
            </a:r>
            <a:r>
              <a:rPr lang="en-US" altLang="en-US" b="1" cap="none" dirty="0">
                <a:solidFill>
                  <a:schemeClr val="tx1"/>
                </a:solidFill>
              </a:rPr>
              <a:t> </a:t>
            </a:r>
            <a:r>
              <a:rPr lang="en-US" altLang="en-US" b="1" cap="none" dirty="0" err="1">
                <a:solidFill>
                  <a:schemeClr val="tx1"/>
                </a:solidFill>
              </a:rPr>
              <a:t>tanam</a:t>
            </a:r>
            <a:r>
              <a:rPr lang="en-US" altLang="en-US" b="1" cap="none" dirty="0">
                <a:solidFill>
                  <a:schemeClr val="tx1"/>
                </a:solidFill>
              </a:rPr>
              <a:t> </a:t>
            </a:r>
            <a:r>
              <a:rPr lang="en-US" altLang="en-US" b="1" cap="none" dirty="0" err="1">
                <a:solidFill>
                  <a:schemeClr val="tx1"/>
                </a:solidFill>
              </a:rPr>
              <a:t>paksa</a:t>
            </a:r>
            <a:r>
              <a:rPr lang="en-US" altLang="en-US" b="1" cap="none" dirty="0">
                <a:solidFill>
                  <a:schemeClr val="tx1"/>
                </a:solidFill>
              </a:rPr>
              <a:t> di </a:t>
            </a:r>
            <a:r>
              <a:rPr lang="en-US" altLang="en-US" b="1" cap="none" dirty="0" err="1">
                <a:solidFill>
                  <a:schemeClr val="tx1"/>
                </a:solidFill>
              </a:rPr>
              <a:t>desa</a:t>
            </a:r>
            <a:r>
              <a:rPr lang="en-US" altLang="en-US" b="1" cap="none" dirty="0">
                <a:solidFill>
                  <a:schemeClr val="tx1"/>
                </a:solidFill>
              </a:rPr>
              <a:t>:</a:t>
            </a:r>
            <a:br>
              <a:rPr lang="en-US" altLang="en-US" b="1" cap="none" dirty="0">
                <a:solidFill>
                  <a:schemeClr val="tx1"/>
                </a:solidFill>
              </a:rPr>
            </a:br>
            <a:r>
              <a:rPr lang="en-US" altLang="en-US" b="1" cap="none" dirty="0">
                <a:solidFill>
                  <a:schemeClr val="tx1"/>
                </a:solidFill>
              </a:rPr>
              <a:t>4.1.</a:t>
            </a:r>
            <a:r>
              <a:rPr lang="en-US" altLang="en-US" b="1" i="1" cap="none" dirty="0">
                <a:solidFill>
                  <a:schemeClr val="tx1"/>
                </a:solidFill>
              </a:rPr>
              <a:t>Lurah </a:t>
            </a:r>
            <a:r>
              <a:rPr lang="en-US" altLang="en-US" b="1" cap="none" dirty="0" err="1">
                <a:solidFill>
                  <a:schemeClr val="tx1"/>
                </a:solidFill>
              </a:rPr>
              <a:t>menjadi</a:t>
            </a:r>
            <a:r>
              <a:rPr lang="en-US" altLang="en-US" b="1" cap="none" dirty="0">
                <a:solidFill>
                  <a:schemeClr val="tx1"/>
                </a:solidFill>
              </a:rPr>
              <a:t> </a:t>
            </a:r>
            <a:r>
              <a:rPr lang="en-US" altLang="en-US" b="1" cap="none" dirty="0" err="1">
                <a:solidFill>
                  <a:schemeClr val="tx1"/>
                </a:solidFill>
              </a:rPr>
              <a:t>perpanjangan</a:t>
            </a:r>
            <a:r>
              <a:rPr lang="en-US" altLang="en-US" b="1" cap="none" dirty="0">
                <a:solidFill>
                  <a:schemeClr val="tx1"/>
                </a:solidFill>
              </a:rPr>
              <a:t> </a:t>
            </a:r>
            <a:r>
              <a:rPr lang="en-US" altLang="en-US" b="1" cap="none" dirty="0" err="1">
                <a:solidFill>
                  <a:schemeClr val="tx1"/>
                </a:solidFill>
              </a:rPr>
              <a:t>tangan</a:t>
            </a:r>
            <a:r>
              <a:rPr lang="en-US" altLang="en-US" b="1" cap="none" dirty="0">
                <a:solidFill>
                  <a:schemeClr val="tx1"/>
                </a:solidFill>
              </a:rPr>
              <a:t> “</a:t>
            </a:r>
            <a:r>
              <a:rPr lang="en-US" altLang="en-US" b="1" cap="none" dirty="0" err="1">
                <a:solidFill>
                  <a:schemeClr val="tx1"/>
                </a:solidFill>
              </a:rPr>
              <a:t>kolonial</a:t>
            </a:r>
            <a:r>
              <a:rPr lang="en-US" altLang="en-US" b="1" cap="none" dirty="0">
                <a:solidFill>
                  <a:schemeClr val="tx1"/>
                </a:solidFill>
              </a:rPr>
              <a:t>” Belanda;</a:t>
            </a:r>
          </a:p>
          <a:p>
            <a:pPr eaLnBrk="1" hangingPunct="1"/>
            <a:r>
              <a:rPr lang="en-US" altLang="en-US" b="1" cap="none" dirty="0">
                <a:solidFill>
                  <a:schemeClr val="tx1"/>
                </a:solidFill>
              </a:rPr>
              <a:t>4.2. </a:t>
            </a:r>
            <a:r>
              <a:rPr lang="en-US" altLang="en-US" b="1" i="1" cap="none" dirty="0">
                <a:solidFill>
                  <a:schemeClr val="tx1"/>
                </a:solidFill>
              </a:rPr>
              <a:t>Tanah </a:t>
            </a:r>
            <a:r>
              <a:rPr lang="en-US" altLang="en-US" b="1" i="1" cap="none" dirty="0" err="1">
                <a:solidFill>
                  <a:schemeClr val="tx1"/>
                </a:solidFill>
              </a:rPr>
              <a:t>desa</a:t>
            </a:r>
            <a:r>
              <a:rPr lang="en-US" altLang="en-US" b="1" i="1" cap="none" dirty="0">
                <a:solidFill>
                  <a:schemeClr val="tx1"/>
                </a:solidFill>
              </a:rPr>
              <a:t>/</a:t>
            </a:r>
            <a:r>
              <a:rPr lang="en-US" altLang="en-US" b="1" i="1" cap="none" dirty="0" err="1">
                <a:solidFill>
                  <a:schemeClr val="tx1"/>
                </a:solidFill>
              </a:rPr>
              <a:t>petani</a:t>
            </a:r>
            <a:r>
              <a:rPr lang="en-US" altLang="en-US" b="1" i="1" cap="none" dirty="0">
                <a:solidFill>
                  <a:schemeClr val="tx1"/>
                </a:solidFill>
              </a:rPr>
              <a:t> </a:t>
            </a:r>
            <a:r>
              <a:rPr lang="en-US" altLang="en-US" b="1" cap="none" dirty="0" err="1">
                <a:solidFill>
                  <a:schemeClr val="tx1"/>
                </a:solidFill>
              </a:rPr>
              <a:t>untuk</a:t>
            </a:r>
            <a:r>
              <a:rPr lang="en-US" altLang="en-US" b="1" cap="none" dirty="0">
                <a:solidFill>
                  <a:schemeClr val="tx1"/>
                </a:solidFill>
              </a:rPr>
              <a:t> “</a:t>
            </a:r>
            <a:r>
              <a:rPr lang="en-US" altLang="en-US" b="1" i="1" cap="none" dirty="0">
                <a:solidFill>
                  <a:schemeClr val="tx1"/>
                </a:solidFill>
              </a:rPr>
              <a:t>cash crops</a:t>
            </a:r>
            <a:r>
              <a:rPr lang="en-US" altLang="en-US" b="1" cap="none" dirty="0">
                <a:solidFill>
                  <a:schemeClr val="tx1"/>
                </a:solidFill>
              </a:rPr>
              <a:t>” </a:t>
            </a:r>
            <a:r>
              <a:rPr lang="en-US" altLang="en-US" b="1" cap="none" dirty="0" err="1">
                <a:solidFill>
                  <a:schemeClr val="tx1"/>
                </a:solidFill>
              </a:rPr>
              <a:t>spt</a:t>
            </a:r>
            <a:r>
              <a:rPr lang="en-US" altLang="en-US" b="1" cap="none" dirty="0">
                <a:solidFill>
                  <a:schemeClr val="tx1"/>
                </a:solidFill>
              </a:rPr>
              <a:t> gula, </a:t>
            </a:r>
            <a:r>
              <a:rPr lang="en-US" altLang="en-US" b="1" cap="none" dirty="0" err="1">
                <a:solidFill>
                  <a:schemeClr val="tx1"/>
                </a:solidFill>
              </a:rPr>
              <a:t>teh</a:t>
            </a:r>
            <a:r>
              <a:rPr lang="en-US" altLang="en-US" b="1" cap="none" dirty="0">
                <a:solidFill>
                  <a:schemeClr val="tx1"/>
                </a:solidFill>
              </a:rPr>
              <a:t>, </a:t>
            </a:r>
            <a:r>
              <a:rPr lang="en-US" altLang="en-US" b="1" cap="none" dirty="0" err="1">
                <a:solidFill>
                  <a:schemeClr val="tx1"/>
                </a:solidFill>
              </a:rPr>
              <a:t>tembakau</a:t>
            </a:r>
            <a:r>
              <a:rPr lang="en-US" altLang="en-US" b="1" cap="none" dirty="0">
                <a:solidFill>
                  <a:schemeClr val="tx1"/>
                </a:solidFill>
              </a:rPr>
              <a:t>, </a:t>
            </a:r>
            <a:r>
              <a:rPr lang="en-US" altLang="en-US" b="1" cap="none" dirty="0" err="1">
                <a:solidFill>
                  <a:schemeClr val="tx1"/>
                </a:solidFill>
              </a:rPr>
              <a:t>dll</a:t>
            </a:r>
            <a:r>
              <a:rPr lang="en-US" altLang="en-US" b="1" cap="none" dirty="0">
                <a:solidFill>
                  <a:schemeClr val="tx1"/>
                </a:solidFill>
              </a:rPr>
              <a:t> </a:t>
            </a:r>
            <a:r>
              <a:rPr lang="en-US" altLang="en-US" b="1" cap="none" dirty="0" err="1">
                <a:solidFill>
                  <a:schemeClr val="tx1"/>
                </a:solidFill>
              </a:rPr>
              <a:t>ketimbang</a:t>
            </a:r>
            <a:r>
              <a:rPr lang="en-US" altLang="en-US" b="1" cap="none" dirty="0">
                <a:solidFill>
                  <a:schemeClr val="tx1"/>
                </a:solidFill>
              </a:rPr>
              <a:t> </a:t>
            </a:r>
            <a:r>
              <a:rPr lang="en-US" altLang="en-US" b="1" cap="none" dirty="0" err="1">
                <a:solidFill>
                  <a:schemeClr val="tx1"/>
                </a:solidFill>
              </a:rPr>
              <a:t>untuk</a:t>
            </a:r>
            <a:r>
              <a:rPr lang="en-US" altLang="en-US" b="1" cap="none" dirty="0">
                <a:solidFill>
                  <a:schemeClr val="tx1"/>
                </a:solidFill>
              </a:rPr>
              <a:t> </a:t>
            </a:r>
            <a:r>
              <a:rPr lang="en-US" altLang="en-US" b="1" cap="none" dirty="0" err="1">
                <a:solidFill>
                  <a:schemeClr val="tx1"/>
                </a:solidFill>
              </a:rPr>
              <a:t>padi</a:t>
            </a:r>
            <a:r>
              <a:rPr lang="en-US" altLang="en-US" b="1" cap="none" dirty="0">
                <a:solidFill>
                  <a:schemeClr val="tx1"/>
                </a:solidFill>
              </a:rPr>
              <a:t>.</a:t>
            </a:r>
          </a:p>
          <a:p>
            <a:pPr eaLnBrk="1" hangingPunct="1"/>
            <a:r>
              <a:rPr lang="en-US" altLang="en-US" b="1" cap="none" dirty="0">
                <a:solidFill>
                  <a:schemeClr val="tx1"/>
                </a:solidFill>
              </a:rPr>
              <a:t>4.3. </a:t>
            </a:r>
            <a:r>
              <a:rPr lang="en-US" altLang="en-US" b="1" i="1" cap="none" dirty="0" err="1">
                <a:solidFill>
                  <a:schemeClr val="tx1"/>
                </a:solidFill>
              </a:rPr>
              <a:t>Petani</a:t>
            </a:r>
            <a:r>
              <a:rPr lang="en-US" altLang="en-US" b="1" cap="none" dirty="0">
                <a:solidFill>
                  <a:schemeClr val="tx1"/>
                </a:solidFill>
              </a:rPr>
              <a:t> </a:t>
            </a:r>
            <a:r>
              <a:rPr lang="en-US" altLang="en-US" b="1" cap="none" dirty="0" err="1">
                <a:solidFill>
                  <a:schemeClr val="tx1"/>
                </a:solidFill>
              </a:rPr>
              <a:t>tdk</a:t>
            </a:r>
            <a:r>
              <a:rPr lang="en-US" altLang="en-US" b="1" cap="none" dirty="0">
                <a:solidFill>
                  <a:schemeClr val="tx1"/>
                </a:solidFill>
              </a:rPr>
              <a:t> </a:t>
            </a:r>
            <a:r>
              <a:rPr lang="en-US" altLang="en-US" b="1" cap="none" dirty="0" err="1">
                <a:solidFill>
                  <a:schemeClr val="tx1"/>
                </a:solidFill>
              </a:rPr>
              <a:t>berhubungan</a:t>
            </a:r>
            <a:r>
              <a:rPr lang="en-US" altLang="en-US" b="1" cap="none" dirty="0">
                <a:solidFill>
                  <a:schemeClr val="tx1"/>
                </a:solidFill>
              </a:rPr>
              <a:t> dengan pasar;</a:t>
            </a:r>
          </a:p>
          <a:p>
            <a:pPr eaLnBrk="1" hangingPunct="1"/>
            <a:endParaRPr lang="en-US" altLang="en-US" sz="2000" b="1" dirty="0">
              <a:solidFill>
                <a:schemeClr val="tx1"/>
              </a:solidFill>
            </a:endParaRPr>
          </a:p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id-ID" b="1" dirty="0">
              <a:solidFill>
                <a:srgbClr val="FFFF00"/>
              </a:solidFill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3DF9E8-B44D-43BF-A293-84EC131638B5}" type="slidenum">
              <a:rPr lang="id-ID" altLang="en-US"/>
              <a:pPr/>
              <a:t>3</a:t>
            </a:fld>
            <a:endParaRPr lang="id-ID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33C4FB-B63F-445C-8298-D2C336472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1261" cy="106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740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1155700" y="536895"/>
            <a:ext cx="8824913" cy="360727"/>
          </a:xfrm>
        </p:spPr>
        <p:txBody>
          <a:bodyPr/>
          <a:lstStyle/>
          <a:p>
            <a:pPr algn="ctr" eaLnBrk="1" hangingPunct="1"/>
            <a:br>
              <a:rPr lang="id-ID" altLang="en-US" sz="3600" b="1" dirty="0"/>
            </a:br>
            <a:br>
              <a:rPr lang="id-ID" altLang="en-US" sz="3600" b="1" dirty="0"/>
            </a:br>
            <a:br>
              <a:rPr lang="en-US" altLang="en-US" sz="3600" b="1" dirty="0"/>
            </a:br>
            <a:br>
              <a:rPr lang="en-US" altLang="en-US" sz="3600" b="1" dirty="0"/>
            </a:br>
            <a:br>
              <a:rPr lang="id-ID" altLang="en-US" sz="2800" b="1" dirty="0"/>
            </a:br>
            <a:r>
              <a:rPr lang="en-US" altLang="en-US" sz="2800" b="1" dirty="0">
                <a:solidFill>
                  <a:srgbClr val="FFFF00"/>
                </a:solidFill>
              </a:rPr>
              <a:t>LAPISAN BAWAH (1)</a:t>
            </a:r>
            <a:endParaRPr lang="id-ID" alt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700" y="1063417"/>
            <a:ext cx="8824913" cy="5565984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id-ID" b="1" dirty="0">
              <a:solidFill>
                <a:srgbClr val="FFFF00"/>
              </a:solidFill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3DF9E8-B44D-43BF-A293-84EC131638B5}" type="slidenum">
              <a:rPr lang="id-ID" altLang="en-US"/>
              <a:pPr/>
              <a:t>30</a:t>
            </a:fld>
            <a:endParaRPr lang="id-ID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33C4FB-B63F-445C-8298-D2C336472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1261" cy="1063416"/>
          </a:xfrm>
          <a:prstGeom prst="rect">
            <a:avLst/>
          </a:prstGeo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FE8C6C79-B3E7-480D-AB44-092A41EBA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1154955" y="6442744"/>
            <a:ext cx="8825658" cy="10066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A01F95B-C9C1-4941-8B19-680F542D31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1" y="1063416"/>
            <a:ext cx="9051951" cy="525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173612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1155700" y="536895"/>
            <a:ext cx="8824913" cy="360727"/>
          </a:xfrm>
        </p:spPr>
        <p:txBody>
          <a:bodyPr/>
          <a:lstStyle/>
          <a:p>
            <a:pPr algn="ctr" eaLnBrk="1" hangingPunct="1"/>
            <a:br>
              <a:rPr lang="id-ID" altLang="en-US" sz="3600" b="1" dirty="0"/>
            </a:br>
            <a:br>
              <a:rPr lang="id-ID" altLang="en-US" sz="3600" b="1" dirty="0"/>
            </a:br>
            <a:br>
              <a:rPr lang="en-US" altLang="en-US" sz="3600" b="1" dirty="0"/>
            </a:br>
            <a:br>
              <a:rPr lang="en-US" altLang="en-US" sz="3600" b="1" dirty="0"/>
            </a:br>
            <a:br>
              <a:rPr lang="id-ID" altLang="en-US" sz="2800" b="1" dirty="0"/>
            </a:br>
            <a:r>
              <a:rPr lang="en-US" altLang="en-US" sz="2800" b="1" dirty="0">
                <a:solidFill>
                  <a:srgbClr val="FFFF00"/>
                </a:solidFill>
              </a:rPr>
              <a:t>LAPISAN BAWAH (2)</a:t>
            </a:r>
            <a:endParaRPr lang="id-ID" alt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700" y="1063417"/>
            <a:ext cx="8824913" cy="5565984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id-ID" b="1" dirty="0">
              <a:solidFill>
                <a:srgbClr val="FFFF00"/>
              </a:solidFill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3DF9E8-B44D-43BF-A293-84EC131638B5}" type="slidenum">
              <a:rPr lang="id-ID" altLang="en-US"/>
              <a:pPr/>
              <a:t>31</a:t>
            </a:fld>
            <a:endParaRPr lang="id-ID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33C4FB-B63F-445C-8298-D2C336472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1261" cy="1063416"/>
          </a:xfrm>
          <a:prstGeom prst="rect">
            <a:avLst/>
          </a:prstGeo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FE8C6C79-B3E7-480D-AB44-092A41EBA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1154955" y="6442744"/>
            <a:ext cx="8825658" cy="10066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BF1AED81-BD74-45F9-92E9-CB437961D4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54955" y="1142984"/>
            <a:ext cx="8825658" cy="517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727426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1155700" y="536895"/>
            <a:ext cx="8824913" cy="360727"/>
          </a:xfrm>
        </p:spPr>
        <p:txBody>
          <a:bodyPr/>
          <a:lstStyle/>
          <a:p>
            <a:pPr algn="ctr" eaLnBrk="1" hangingPunct="1"/>
            <a:br>
              <a:rPr lang="id-ID" altLang="en-US" sz="3600" b="1" dirty="0"/>
            </a:br>
            <a:br>
              <a:rPr lang="id-ID" altLang="en-US" sz="3600" b="1" dirty="0"/>
            </a:br>
            <a:br>
              <a:rPr lang="en-US" altLang="en-US" sz="3600" b="1" dirty="0"/>
            </a:br>
            <a:br>
              <a:rPr lang="en-US" altLang="en-US" sz="3600" b="1" dirty="0"/>
            </a:br>
            <a:br>
              <a:rPr lang="id-ID" altLang="en-US" sz="2800" b="1" dirty="0"/>
            </a:br>
            <a:r>
              <a:rPr lang="en-US" altLang="en-US" sz="2800" b="1" dirty="0">
                <a:solidFill>
                  <a:srgbClr val="FFFF00"/>
                </a:solidFill>
              </a:rPr>
              <a:t>LAPISAN BAWAH (3)</a:t>
            </a:r>
            <a:endParaRPr lang="id-ID" alt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700" y="1063417"/>
            <a:ext cx="8824913" cy="5565984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id-ID" b="1" dirty="0">
              <a:solidFill>
                <a:srgbClr val="FFFF00"/>
              </a:solidFill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3DF9E8-B44D-43BF-A293-84EC131638B5}" type="slidenum">
              <a:rPr lang="id-ID" altLang="en-US"/>
              <a:pPr/>
              <a:t>32</a:t>
            </a:fld>
            <a:endParaRPr lang="id-ID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33C4FB-B63F-445C-8298-D2C336472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1261" cy="1063416"/>
          </a:xfrm>
          <a:prstGeom prst="rect">
            <a:avLst/>
          </a:prstGeo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FE8C6C79-B3E7-480D-AB44-092A41EBA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1154955" y="6442744"/>
            <a:ext cx="8825658" cy="10066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4412002B-9656-46C8-BFE4-E5FCDA3FFC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54954" y="1071547"/>
            <a:ext cx="8825658" cy="537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793697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1155700" y="536895"/>
            <a:ext cx="8824913" cy="360727"/>
          </a:xfrm>
        </p:spPr>
        <p:txBody>
          <a:bodyPr/>
          <a:lstStyle/>
          <a:p>
            <a:pPr algn="ctr" eaLnBrk="1" hangingPunct="1"/>
            <a:br>
              <a:rPr lang="id-ID" altLang="en-US" sz="3600" b="1" dirty="0"/>
            </a:br>
            <a:br>
              <a:rPr lang="id-ID" altLang="en-US" sz="3600" b="1" dirty="0"/>
            </a:br>
            <a:br>
              <a:rPr lang="en-US" altLang="en-US" sz="3600" b="1" dirty="0"/>
            </a:br>
            <a:br>
              <a:rPr lang="en-US" altLang="en-US" sz="3600" b="1" dirty="0"/>
            </a:br>
            <a:br>
              <a:rPr lang="id-ID" altLang="en-US" sz="2800" b="1" dirty="0"/>
            </a:br>
            <a:r>
              <a:rPr lang="en-US" altLang="en-US" sz="2800" b="1" dirty="0">
                <a:solidFill>
                  <a:srgbClr val="FFFF00"/>
                </a:solidFill>
              </a:rPr>
              <a:t>LAPISAN BAWAH (4)</a:t>
            </a:r>
            <a:endParaRPr lang="id-ID" alt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700" y="1063417"/>
            <a:ext cx="8824913" cy="5565984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id-ID" b="1" dirty="0">
              <a:solidFill>
                <a:srgbClr val="FFFF00"/>
              </a:solidFill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3DF9E8-B44D-43BF-A293-84EC131638B5}" type="slidenum">
              <a:rPr lang="id-ID" altLang="en-US"/>
              <a:pPr/>
              <a:t>33</a:t>
            </a:fld>
            <a:endParaRPr lang="id-ID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33C4FB-B63F-445C-8298-D2C336472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1261" cy="1063416"/>
          </a:xfrm>
          <a:prstGeom prst="rect">
            <a:avLst/>
          </a:prstGeo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FE8C6C79-B3E7-480D-AB44-092A41EBA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1154955" y="6442744"/>
            <a:ext cx="8825658" cy="10066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576FDDD-B6E6-484B-B31A-A4961BEBF6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54955" y="1182848"/>
            <a:ext cx="8825658" cy="53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807533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1155700" y="536895"/>
            <a:ext cx="8824913" cy="360727"/>
          </a:xfrm>
        </p:spPr>
        <p:txBody>
          <a:bodyPr/>
          <a:lstStyle/>
          <a:p>
            <a:pPr algn="ctr" eaLnBrk="1" hangingPunct="1"/>
            <a:br>
              <a:rPr lang="id-ID" altLang="en-US" sz="3600" b="1" dirty="0"/>
            </a:br>
            <a:br>
              <a:rPr lang="id-ID" altLang="en-US" sz="3600" b="1" dirty="0"/>
            </a:br>
            <a:br>
              <a:rPr lang="en-US" altLang="en-US" sz="3600" b="1" dirty="0"/>
            </a:br>
            <a:br>
              <a:rPr lang="en-US" altLang="en-US" sz="3600" b="1" dirty="0"/>
            </a:br>
            <a:br>
              <a:rPr lang="id-ID" altLang="en-US" sz="2800" b="1" dirty="0"/>
            </a:br>
            <a:r>
              <a:rPr lang="en-US" altLang="en-US" sz="2800" b="1" dirty="0">
                <a:solidFill>
                  <a:srgbClr val="FFFF00"/>
                </a:solidFill>
              </a:rPr>
              <a:t>LAPISAN BAWAH (5)</a:t>
            </a:r>
            <a:endParaRPr lang="id-ID" alt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700" y="1063417"/>
            <a:ext cx="8824913" cy="5565984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id-ID" b="1" dirty="0">
              <a:solidFill>
                <a:srgbClr val="FFFF00"/>
              </a:solidFill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3DF9E8-B44D-43BF-A293-84EC131638B5}" type="slidenum">
              <a:rPr lang="id-ID" altLang="en-US"/>
              <a:pPr/>
              <a:t>34</a:t>
            </a:fld>
            <a:endParaRPr lang="id-ID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33C4FB-B63F-445C-8298-D2C336472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1261" cy="1063416"/>
          </a:xfrm>
          <a:prstGeom prst="rect">
            <a:avLst/>
          </a:prstGeo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FE8C6C79-B3E7-480D-AB44-092A41EBA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1154955" y="6442744"/>
            <a:ext cx="8825658" cy="10066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7206BED-36A5-4CE1-9E9D-D10DBA5031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0099" y="1063416"/>
            <a:ext cx="8980513" cy="5479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755067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1155700" y="536895"/>
            <a:ext cx="8824913" cy="360727"/>
          </a:xfrm>
        </p:spPr>
        <p:txBody>
          <a:bodyPr/>
          <a:lstStyle/>
          <a:p>
            <a:pPr algn="ctr" eaLnBrk="1" hangingPunct="1"/>
            <a:br>
              <a:rPr lang="id-ID" altLang="en-US" sz="3600" b="1" dirty="0"/>
            </a:br>
            <a:br>
              <a:rPr lang="id-ID" altLang="en-US" sz="3600" b="1" dirty="0"/>
            </a:br>
            <a:br>
              <a:rPr lang="en-US" altLang="en-US" sz="3600" b="1" dirty="0"/>
            </a:br>
            <a:br>
              <a:rPr lang="en-US" altLang="en-US" sz="3600" b="1" dirty="0"/>
            </a:br>
            <a:br>
              <a:rPr lang="id-ID" altLang="en-US" sz="2800" b="1" dirty="0"/>
            </a:br>
            <a:r>
              <a:rPr lang="en-US" altLang="en-US" sz="2800" b="1" dirty="0">
                <a:solidFill>
                  <a:srgbClr val="FFFF00"/>
                </a:solidFill>
              </a:rPr>
              <a:t>LAPISAN BAWAH (6)</a:t>
            </a:r>
            <a:endParaRPr lang="id-ID" alt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700" y="1063417"/>
            <a:ext cx="8824913" cy="5565984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id-ID" b="1" dirty="0">
              <a:solidFill>
                <a:srgbClr val="FFFF00"/>
              </a:solidFill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3DF9E8-B44D-43BF-A293-84EC131638B5}" type="slidenum">
              <a:rPr lang="id-ID" altLang="en-US"/>
              <a:pPr/>
              <a:t>35</a:t>
            </a:fld>
            <a:endParaRPr lang="id-ID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33C4FB-B63F-445C-8298-D2C336472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1261" cy="1063416"/>
          </a:xfrm>
          <a:prstGeom prst="rect">
            <a:avLst/>
          </a:prstGeo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FE8C6C79-B3E7-480D-AB44-092A41EBA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1154955" y="6442744"/>
            <a:ext cx="8825658" cy="10066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027438C-52A1-438E-BB4A-82B430171E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81738" y="1063416"/>
            <a:ext cx="8825659" cy="5479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852396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1155700" y="536895"/>
            <a:ext cx="8824913" cy="360727"/>
          </a:xfrm>
        </p:spPr>
        <p:txBody>
          <a:bodyPr/>
          <a:lstStyle/>
          <a:p>
            <a:pPr algn="ctr" eaLnBrk="1" hangingPunct="1"/>
            <a:br>
              <a:rPr lang="id-ID" altLang="en-US" sz="3600" b="1" dirty="0"/>
            </a:br>
            <a:br>
              <a:rPr lang="id-ID" altLang="en-US" sz="3600" b="1" dirty="0"/>
            </a:br>
            <a:br>
              <a:rPr lang="en-US" altLang="en-US" sz="3600" b="1" dirty="0"/>
            </a:br>
            <a:br>
              <a:rPr lang="en-US" altLang="en-US" sz="3600" b="1" dirty="0"/>
            </a:br>
            <a:br>
              <a:rPr lang="id-ID" altLang="en-US" sz="2800" b="1" dirty="0"/>
            </a:br>
            <a:r>
              <a:rPr lang="en-US" altLang="en-US" sz="2800" b="1" dirty="0">
                <a:solidFill>
                  <a:srgbClr val="FFFF00"/>
                </a:solidFill>
              </a:rPr>
              <a:t>LAPISAN BAWAH (7)</a:t>
            </a:r>
            <a:endParaRPr lang="id-ID" alt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700" y="1063417"/>
            <a:ext cx="8824913" cy="5565984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id-ID" b="1" dirty="0">
              <a:solidFill>
                <a:srgbClr val="FFFF00"/>
              </a:solidFill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3DF9E8-B44D-43BF-A293-84EC131638B5}" type="slidenum">
              <a:rPr lang="id-ID" altLang="en-US"/>
              <a:pPr/>
              <a:t>36</a:t>
            </a:fld>
            <a:endParaRPr lang="id-ID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33C4FB-B63F-445C-8298-D2C336472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1261" cy="1063416"/>
          </a:xfrm>
          <a:prstGeom prst="rect">
            <a:avLst/>
          </a:prstGeo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FE8C6C79-B3E7-480D-AB44-092A41EBA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1154955" y="6442744"/>
            <a:ext cx="8825658" cy="10066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1E7B315-64A0-486D-A2A7-E62EE381CC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145594"/>
            <a:ext cx="8766199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702566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1155700" y="536895"/>
            <a:ext cx="8824913" cy="360727"/>
          </a:xfrm>
        </p:spPr>
        <p:txBody>
          <a:bodyPr/>
          <a:lstStyle/>
          <a:p>
            <a:pPr algn="ctr" eaLnBrk="1" hangingPunct="1"/>
            <a:br>
              <a:rPr lang="id-ID" altLang="en-US" sz="3600" b="1" dirty="0"/>
            </a:br>
            <a:br>
              <a:rPr lang="id-ID" altLang="en-US" sz="3600" b="1" dirty="0"/>
            </a:br>
            <a:br>
              <a:rPr lang="en-US" altLang="en-US" sz="3600" b="1" dirty="0"/>
            </a:br>
            <a:br>
              <a:rPr lang="en-US" altLang="en-US" sz="3600" b="1" dirty="0"/>
            </a:br>
            <a:br>
              <a:rPr lang="id-ID" altLang="en-US" sz="2800" b="1" dirty="0"/>
            </a:br>
            <a:r>
              <a:rPr lang="en-US" altLang="en-US" sz="2800" b="1" dirty="0">
                <a:solidFill>
                  <a:srgbClr val="FFFF00"/>
                </a:solidFill>
              </a:rPr>
              <a:t>LAPISAN BAWAH (8)</a:t>
            </a:r>
            <a:endParaRPr lang="id-ID" alt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700" y="1063417"/>
            <a:ext cx="8824913" cy="5565984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id-ID" b="1" dirty="0">
              <a:solidFill>
                <a:srgbClr val="FFFF00"/>
              </a:solidFill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3DF9E8-B44D-43BF-A293-84EC131638B5}" type="slidenum">
              <a:rPr lang="id-ID" altLang="en-US"/>
              <a:pPr/>
              <a:t>37</a:t>
            </a:fld>
            <a:endParaRPr lang="id-ID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33C4FB-B63F-445C-8298-D2C336472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1261" cy="1063416"/>
          </a:xfrm>
          <a:prstGeom prst="rect">
            <a:avLst/>
          </a:prstGeo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FE8C6C79-B3E7-480D-AB44-092A41EBA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1154955" y="6442744"/>
            <a:ext cx="8825658" cy="10066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CA3D927-E956-46AF-AD42-3D6B4307A1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182848"/>
            <a:ext cx="8604768" cy="5259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850149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1155700" y="536895"/>
            <a:ext cx="8824913" cy="360727"/>
          </a:xfrm>
        </p:spPr>
        <p:txBody>
          <a:bodyPr/>
          <a:lstStyle/>
          <a:p>
            <a:pPr algn="ctr" eaLnBrk="1" hangingPunct="1"/>
            <a:br>
              <a:rPr lang="id-ID" altLang="en-US" sz="3600" b="1" dirty="0"/>
            </a:br>
            <a:br>
              <a:rPr lang="id-ID" altLang="en-US" sz="3600" b="1" dirty="0"/>
            </a:br>
            <a:br>
              <a:rPr lang="en-US" altLang="en-US" sz="3600" b="1" dirty="0"/>
            </a:br>
            <a:br>
              <a:rPr lang="en-US" altLang="en-US" sz="3600" b="1" dirty="0"/>
            </a:br>
            <a:br>
              <a:rPr lang="id-ID" altLang="en-US" sz="2800" b="1" dirty="0"/>
            </a:br>
            <a:r>
              <a:rPr lang="en-US" altLang="en-US" sz="2800" b="1" dirty="0">
                <a:solidFill>
                  <a:srgbClr val="FFFF00"/>
                </a:solidFill>
              </a:rPr>
              <a:t>LAPISAN BAWAH (9)</a:t>
            </a:r>
            <a:endParaRPr lang="id-ID" alt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700" y="1063417"/>
            <a:ext cx="8824913" cy="5565984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id-ID" b="1" dirty="0">
              <a:solidFill>
                <a:srgbClr val="FFFF00"/>
              </a:solidFill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3DF9E8-B44D-43BF-A293-84EC131638B5}" type="slidenum">
              <a:rPr lang="id-ID" altLang="en-US"/>
              <a:pPr/>
              <a:t>38</a:t>
            </a:fld>
            <a:endParaRPr lang="id-ID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33C4FB-B63F-445C-8298-D2C336472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1261" cy="1063416"/>
          </a:xfrm>
          <a:prstGeom prst="rect">
            <a:avLst/>
          </a:prstGeo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FE8C6C79-B3E7-480D-AB44-092A41EBA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1154955" y="6442744"/>
            <a:ext cx="8825658" cy="10066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7A4B78E-FDBB-4039-857D-7E5CB30D84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85853" y="1124124"/>
            <a:ext cx="8694760" cy="5376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271878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1155700" y="536895"/>
            <a:ext cx="8824913" cy="360727"/>
          </a:xfrm>
        </p:spPr>
        <p:txBody>
          <a:bodyPr/>
          <a:lstStyle/>
          <a:p>
            <a:pPr algn="ctr" eaLnBrk="1" hangingPunct="1"/>
            <a:br>
              <a:rPr lang="id-ID" altLang="en-US" sz="3600" b="1" dirty="0"/>
            </a:br>
            <a:br>
              <a:rPr lang="id-ID" altLang="en-US" sz="3600" b="1" dirty="0"/>
            </a:br>
            <a:br>
              <a:rPr lang="en-US" altLang="en-US" sz="3600" b="1" dirty="0"/>
            </a:br>
            <a:br>
              <a:rPr lang="en-US" altLang="en-US" sz="3600" b="1" dirty="0"/>
            </a:br>
            <a:br>
              <a:rPr lang="id-ID" altLang="en-US" sz="2800" b="1" dirty="0"/>
            </a:br>
            <a:r>
              <a:rPr lang="en-US" altLang="en-US" sz="2800" b="1" dirty="0">
                <a:solidFill>
                  <a:srgbClr val="FFFF00"/>
                </a:solidFill>
              </a:rPr>
              <a:t>LAPISAN BAWAH (10)</a:t>
            </a:r>
            <a:endParaRPr lang="id-ID" alt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700" y="1063417"/>
            <a:ext cx="8824913" cy="5565984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id-ID" b="1" dirty="0">
              <a:solidFill>
                <a:srgbClr val="FFFF00"/>
              </a:solidFill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3DF9E8-B44D-43BF-A293-84EC131638B5}" type="slidenum">
              <a:rPr lang="id-ID" altLang="en-US"/>
              <a:pPr/>
              <a:t>39</a:t>
            </a:fld>
            <a:endParaRPr lang="id-ID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33C4FB-B63F-445C-8298-D2C336472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1261" cy="1063416"/>
          </a:xfrm>
          <a:prstGeom prst="rect">
            <a:avLst/>
          </a:prstGeo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FE8C6C79-B3E7-480D-AB44-092A41EBA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1154955" y="6442744"/>
            <a:ext cx="8825658" cy="10066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9F1B4EF-3B1C-449A-A227-A16F3B008A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1063416"/>
            <a:ext cx="8961958" cy="536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57560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1155700" y="503339"/>
            <a:ext cx="8824913" cy="869019"/>
          </a:xfrm>
        </p:spPr>
        <p:txBody>
          <a:bodyPr/>
          <a:lstStyle/>
          <a:p>
            <a:pPr algn="ctr" eaLnBrk="1" hangingPunct="1"/>
            <a:br>
              <a:rPr lang="id-ID" altLang="en-US" sz="3600" b="1" dirty="0"/>
            </a:br>
            <a:br>
              <a:rPr lang="id-ID" altLang="en-US" sz="3600" b="1" dirty="0"/>
            </a:br>
            <a:r>
              <a:rPr lang="en-US" altLang="en-US" sz="2800" b="1" dirty="0">
                <a:solidFill>
                  <a:srgbClr val="FFFF00"/>
                </a:solidFill>
              </a:rPr>
              <a:t>STUDI STRATIFIKASI DI INDONESIA (3)</a:t>
            </a:r>
            <a:br>
              <a:rPr lang="id-ID" altLang="en-US" sz="2800" b="1" dirty="0"/>
            </a:br>
            <a:endParaRPr lang="id-ID" alt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700" y="1063417"/>
            <a:ext cx="8824913" cy="5565984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altLang="en-US" sz="2000" b="1" dirty="0" err="1">
                <a:solidFill>
                  <a:srgbClr val="FFFF00"/>
                </a:solidFill>
              </a:rPr>
              <a:t>Sistim</a:t>
            </a:r>
            <a:r>
              <a:rPr lang="en-US" altLang="en-US" sz="2000" b="1" dirty="0">
                <a:solidFill>
                  <a:srgbClr val="FFFF00"/>
                </a:solidFill>
              </a:rPr>
              <a:t> Liberal </a:t>
            </a:r>
            <a:r>
              <a:rPr lang="en-US" altLang="en-US" sz="2000" b="1" dirty="0" err="1">
                <a:solidFill>
                  <a:srgbClr val="FFFF00"/>
                </a:solidFill>
              </a:rPr>
              <a:t>Ekonomi</a:t>
            </a:r>
            <a:r>
              <a:rPr lang="en-US" altLang="en-US" sz="2000" b="1" dirty="0">
                <a:solidFill>
                  <a:srgbClr val="FFFF00"/>
                </a:solidFill>
              </a:rPr>
              <a:t> (</a:t>
            </a:r>
            <a:r>
              <a:rPr lang="en-US" altLang="en-US" sz="2000" b="1" dirty="0" err="1">
                <a:solidFill>
                  <a:srgbClr val="FFFF00"/>
                </a:solidFill>
              </a:rPr>
              <a:t>Swasta</a:t>
            </a:r>
            <a:r>
              <a:rPr lang="en-US" altLang="en-US" sz="2000" b="1" dirty="0">
                <a:solidFill>
                  <a:srgbClr val="FFFF00"/>
                </a:solidFill>
              </a:rPr>
              <a:t> Belanda)---1870—1942</a:t>
            </a:r>
          </a:p>
          <a:p>
            <a:r>
              <a:rPr lang="en-US" altLang="en-US" sz="3200" b="1" cap="none" dirty="0">
                <a:solidFill>
                  <a:schemeClr val="tx1"/>
                </a:solidFill>
              </a:rPr>
              <a:t>1. </a:t>
            </a:r>
            <a:r>
              <a:rPr lang="en-US" altLang="en-US" sz="3200" b="1" cap="none" dirty="0" err="1">
                <a:solidFill>
                  <a:schemeClr val="tx1"/>
                </a:solidFill>
              </a:rPr>
              <a:t>Kritik</a:t>
            </a:r>
            <a:r>
              <a:rPr lang="en-US" altLang="en-US" sz="3200" b="1" cap="none" dirty="0">
                <a:solidFill>
                  <a:schemeClr val="tx1"/>
                </a:solidFill>
              </a:rPr>
              <a:t> </a:t>
            </a:r>
            <a:r>
              <a:rPr lang="en-US" altLang="en-US" sz="3200" b="1" cap="none" dirty="0" err="1">
                <a:solidFill>
                  <a:schemeClr val="tx1"/>
                </a:solidFill>
              </a:rPr>
              <a:t>kelompok</a:t>
            </a:r>
            <a:r>
              <a:rPr lang="en-US" altLang="en-US" sz="3200" b="1" cap="none" dirty="0">
                <a:solidFill>
                  <a:schemeClr val="tx1"/>
                </a:solidFill>
              </a:rPr>
              <a:t> liberal </a:t>
            </a:r>
            <a:r>
              <a:rPr lang="en-US" altLang="en-US" sz="3200" b="1" cap="none" dirty="0" err="1">
                <a:solidFill>
                  <a:schemeClr val="tx1"/>
                </a:solidFill>
              </a:rPr>
              <a:t>thd</a:t>
            </a:r>
            <a:r>
              <a:rPr lang="en-US" altLang="en-US" sz="3200" b="1" cap="none" dirty="0">
                <a:solidFill>
                  <a:schemeClr val="tx1"/>
                </a:solidFill>
              </a:rPr>
              <a:t> </a:t>
            </a:r>
            <a:r>
              <a:rPr lang="en-US" altLang="en-US" sz="3200" b="1" cap="none" dirty="0" err="1">
                <a:solidFill>
                  <a:schemeClr val="tx1"/>
                </a:solidFill>
              </a:rPr>
              <a:t>sistim</a:t>
            </a:r>
            <a:r>
              <a:rPr lang="en-US" altLang="en-US" sz="3200" b="1" cap="none" dirty="0">
                <a:solidFill>
                  <a:schemeClr val="tx1"/>
                </a:solidFill>
              </a:rPr>
              <a:t> </a:t>
            </a:r>
            <a:r>
              <a:rPr lang="en-US" altLang="en-US" sz="3200" b="1" cap="none" dirty="0" err="1">
                <a:solidFill>
                  <a:schemeClr val="tx1"/>
                </a:solidFill>
              </a:rPr>
              <a:t>tanam</a:t>
            </a:r>
            <a:r>
              <a:rPr lang="en-US" altLang="en-US" sz="3200" b="1" cap="none" dirty="0">
                <a:solidFill>
                  <a:schemeClr val="tx1"/>
                </a:solidFill>
              </a:rPr>
              <a:t> </a:t>
            </a:r>
            <a:r>
              <a:rPr lang="en-US" altLang="en-US" sz="3200" b="1" cap="none" dirty="0" err="1">
                <a:solidFill>
                  <a:schemeClr val="tx1"/>
                </a:solidFill>
              </a:rPr>
              <a:t>paksa</a:t>
            </a:r>
            <a:r>
              <a:rPr lang="en-US" altLang="en-US" sz="3200" b="1" cap="none" dirty="0">
                <a:solidFill>
                  <a:schemeClr val="tx1"/>
                </a:solidFill>
              </a:rPr>
              <a:t>---</a:t>
            </a:r>
            <a:r>
              <a:rPr lang="en-US" altLang="en-US" sz="3200" b="1" cap="none" dirty="0" err="1">
                <a:solidFill>
                  <a:schemeClr val="tx1"/>
                </a:solidFill>
              </a:rPr>
              <a:t>penderitaan</a:t>
            </a:r>
            <a:r>
              <a:rPr lang="en-US" altLang="en-US" sz="3200" b="1" cap="none" dirty="0">
                <a:solidFill>
                  <a:schemeClr val="tx1"/>
                </a:solidFill>
              </a:rPr>
              <a:t> </a:t>
            </a:r>
            <a:r>
              <a:rPr lang="en-US" altLang="en-US" sz="3200" b="1" cap="none" dirty="0" err="1">
                <a:solidFill>
                  <a:schemeClr val="tx1"/>
                </a:solidFill>
              </a:rPr>
              <a:t>petani</a:t>
            </a:r>
            <a:r>
              <a:rPr lang="en-US" altLang="en-US" sz="3200" b="1" cap="none" dirty="0">
                <a:solidFill>
                  <a:schemeClr val="tx1"/>
                </a:solidFill>
              </a:rPr>
              <a:t> </a:t>
            </a:r>
            <a:r>
              <a:rPr lang="en-US" altLang="en-US" sz="3200" b="1" cap="none" dirty="0" err="1">
                <a:solidFill>
                  <a:schemeClr val="tx1"/>
                </a:solidFill>
              </a:rPr>
              <a:t>jawa</a:t>
            </a:r>
            <a:r>
              <a:rPr lang="en-US" altLang="en-US" sz="3200" b="1" cap="none" dirty="0">
                <a:solidFill>
                  <a:schemeClr val="tx1"/>
                </a:solidFill>
              </a:rPr>
              <a:t>;</a:t>
            </a:r>
          </a:p>
          <a:p>
            <a:r>
              <a:rPr lang="en-US" altLang="en-US" sz="3200" b="1" cap="none" dirty="0">
                <a:solidFill>
                  <a:schemeClr val="tx1"/>
                </a:solidFill>
              </a:rPr>
              <a:t>2. </a:t>
            </a:r>
            <a:r>
              <a:rPr lang="en-US" altLang="en-US" sz="3200" b="1" cap="none" dirty="0" err="1">
                <a:solidFill>
                  <a:schemeClr val="tx1"/>
                </a:solidFill>
              </a:rPr>
              <a:t>Sistim</a:t>
            </a:r>
            <a:r>
              <a:rPr lang="en-US" altLang="en-US" sz="3200" b="1" cap="none" dirty="0">
                <a:solidFill>
                  <a:schemeClr val="tx1"/>
                </a:solidFill>
              </a:rPr>
              <a:t> </a:t>
            </a:r>
            <a:r>
              <a:rPr lang="en-US" altLang="en-US" sz="3200" b="1" cap="none" dirty="0" err="1">
                <a:solidFill>
                  <a:schemeClr val="tx1"/>
                </a:solidFill>
              </a:rPr>
              <a:t>perkebunan</a:t>
            </a:r>
            <a:r>
              <a:rPr lang="en-US" altLang="en-US" sz="3200" b="1" cap="none" dirty="0">
                <a:solidFill>
                  <a:schemeClr val="tx1"/>
                </a:solidFill>
              </a:rPr>
              <a:t> </a:t>
            </a:r>
            <a:r>
              <a:rPr lang="en-US" altLang="en-US" sz="3200" b="1" cap="none" dirty="0" err="1">
                <a:solidFill>
                  <a:schemeClr val="tx1"/>
                </a:solidFill>
              </a:rPr>
              <a:t>yg</a:t>
            </a:r>
            <a:r>
              <a:rPr lang="en-US" altLang="en-US" sz="3200" b="1" cap="none" dirty="0">
                <a:solidFill>
                  <a:schemeClr val="tx1"/>
                </a:solidFill>
              </a:rPr>
              <a:t> </a:t>
            </a:r>
            <a:r>
              <a:rPr lang="en-US" altLang="en-US" sz="3200" b="1" cap="none" dirty="0" err="1">
                <a:solidFill>
                  <a:schemeClr val="tx1"/>
                </a:solidFill>
              </a:rPr>
              <a:t>dikelola</a:t>
            </a:r>
            <a:r>
              <a:rPr lang="en-US" altLang="en-US" sz="3200" b="1" cap="none" dirty="0">
                <a:solidFill>
                  <a:schemeClr val="tx1"/>
                </a:solidFill>
              </a:rPr>
              <a:t> oleh </a:t>
            </a:r>
            <a:r>
              <a:rPr lang="en-US" altLang="en-US" sz="3200" b="1" cap="none" dirty="0" err="1">
                <a:solidFill>
                  <a:schemeClr val="tx1"/>
                </a:solidFill>
              </a:rPr>
              <a:t>swasta</a:t>
            </a:r>
            <a:r>
              <a:rPr lang="en-US" altLang="en-US" sz="3200" b="1" cap="none" dirty="0">
                <a:solidFill>
                  <a:schemeClr val="tx1"/>
                </a:solidFill>
              </a:rPr>
              <a:t> </a:t>
            </a:r>
            <a:r>
              <a:rPr lang="en-US" altLang="en-US" sz="3200" b="1" cap="none" dirty="0" err="1">
                <a:solidFill>
                  <a:schemeClr val="tx1"/>
                </a:solidFill>
              </a:rPr>
              <a:t>eropa</a:t>
            </a:r>
            <a:r>
              <a:rPr lang="en-US" altLang="en-US" sz="3200" b="1" cap="none" dirty="0">
                <a:solidFill>
                  <a:schemeClr val="tx1"/>
                </a:solidFill>
              </a:rPr>
              <a:t> di </a:t>
            </a:r>
            <a:r>
              <a:rPr lang="en-US" altLang="en-US" sz="3200" b="1" cap="none" dirty="0" err="1">
                <a:solidFill>
                  <a:schemeClr val="tx1"/>
                </a:solidFill>
              </a:rPr>
              <a:t>atas</a:t>
            </a:r>
            <a:r>
              <a:rPr lang="en-US" altLang="en-US" sz="3200" b="1" cap="none" dirty="0">
                <a:solidFill>
                  <a:schemeClr val="tx1"/>
                </a:solidFill>
              </a:rPr>
              <a:t> </a:t>
            </a:r>
            <a:r>
              <a:rPr lang="en-US" altLang="en-US" sz="3200" b="1" cap="none" dirty="0" err="1">
                <a:solidFill>
                  <a:schemeClr val="tx1"/>
                </a:solidFill>
              </a:rPr>
              <a:t>tanah</a:t>
            </a:r>
            <a:r>
              <a:rPr lang="en-US" altLang="en-US" sz="3200" b="1" cap="none" dirty="0">
                <a:solidFill>
                  <a:schemeClr val="tx1"/>
                </a:solidFill>
              </a:rPr>
              <a:t> </a:t>
            </a:r>
            <a:r>
              <a:rPr lang="en-US" altLang="en-US" sz="3200" b="1" cap="none" dirty="0" err="1">
                <a:solidFill>
                  <a:schemeClr val="tx1"/>
                </a:solidFill>
              </a:rPr>
              <a:t>yg</a:t>
            </a:r>
            <a:r>
              <a:rPr lang="en-US" altLang="en-US" sz="3200" b="1" cap="none" dirty="0">
                <a:solidFill>
                  <a:schemeClr val="tx1"/>
                </a:solidFill>
              </a:rPr>
              <a:t> </a:t>
            </a:r>
            <a:r>
              <a:rPr lang="en-US" altLang="en-US" sz="3200" b="1" cap="none" dirty="0" err="1">
                <a:solidFill>
                  <a:schemeClr val="tx1"/>
                </a:solidFill>
              </a:rPr>
              <a:t>dikuasai</a:t>
            </a:r>
            <a:r>
              <a:rPr lang="en-US" altLang="en-US" sz="3200" b="1" cap="none" dirty="0">
                <a:solidFill>
                  <a:schemeClr val="tx1"/>
                </a:solidFill>
              </a:rPr>
              <a:t> oleh </a:t>
            </a:r>
            <a:r>
              <a:rPr lang="en-US" altLang="en-US" sz="3200" b="1" cap="none" dirty="0" err="1">
                <a:solidFill>
                  <a:schemeClr val="tx1"/>
                </a:solidFill>
              </a:rPr>
              <a:t>pemerintah</a:t>
            </a:r>
            <a:r>
              <a:rPr lang="en-US" altLang="en-US" sz="3200" b="1" cap="none" dirty="0">
                <a:solidFill>
                  <a:schemeClr val="tx1"/>
                </a:solidFill>
              </a:rPr>
              <a:t> </a:t>
            </a:r>
            <a:r>
              <a:rPr lang="en-US" altLang="en-US" sz="3200" b="1" cap="none" dirty="0" err="1">
                <a:solidFill>
                  <a:schemeClr val="tx1"/>
                </a:solidFill>
              </a:rPr>
              <a:t>kolonial</a:t>
            </a:r>
            <a:r>
              <a:rPr lang="en-US" altLang="en-US" sz="3200" b="1" cap="none" dirty="0">
                <a:solidFill>
                  <a:schemeClr val="tx1"/>
                </a:solidFill>
              </a:rPr>
              <a:t>, </a:t>
            </a:r>
            <a:r>
              <a:rPr lang="en-US" altLang="en-US" sz="3200" b="1" cap="none" dirty="0" err="1">
                <a:solidFill>
                  <a:schemeClr val="tx1"/>
                </a:solidFill>
              </a:rPr>
              <a:t>aristokrasi</a:t>
            </a:r>
            <a:r>
              <a:rPr lang="en-US" altLang="en-US" sz="3200" b="1" cap="none" dirty="0">
                <a:solidFill>
                  <a:schemeClr val="tx1"/>
                </a:solidFill>
              </a:rPr>
              <a:t> </a:t>
            </a:r>
            <a:r>
              <a:rPr lang="en-US" altLang="en-US" sz="3200" b="1" cap="none" dirty="0" err="1">
                <a:solidFill>
                  <a:schemeClr val="tx1"/>
                </a:solidFill>
              </a:rPr>
              <a:t>lokal</a:t>
            </a:r>
            <a:r>
              <a:rPr lang="en-US" altLang="en-US" sz="3200" b="1" cap="none" dirty="0">
                <a:solidFill>
                  <a:schemeClr val="tx1"/>
                </a:solidFill>
              </a:rPr>
              <a:t>, dan </a:t>
            </a:r>
            <a:r>
              <a:rPr lang="en-US" altLang="en-US" sz="3200" b="1" cap="none" dirty="0" err="1">
                <a:solidFill>
                  <a:schemeClr val="tx1"/>
                </a:solidFill>
              </a:rPr>
              <a:t>desa</a:t>
            </a:r>
            <a:r>
              <a:rPr lang="en-US" altLang="en-US" sz="3200" b="1" cap="none" dirty="0">
                <a:solidFill>
                  <a:schemeClr val="tx1"/>
                </a:solidFill>
              </a:rPr>
              <a:t>;</a:t>
            </a:r>
          </a:p>
          <a:p>
            <a:r>
              <a:rPr lang="en-US" altLang="en-US" sz="3200" b="1" cap="none" dirty="0">
                <a:solidFill>
                  <a:schemeClr val="tx1"/>
                </a:solidFill>
              </a:rPr>
              <a:t>3. Max </a:t>
            </a:r>
            <a:r>
              <a:rPr lang="en-US" altLang="en-US" sz="3200" b="1" cap="none" dirty="0" err="1">
                <a:solidFill>
                  <a:schemeClr val="tx1"/>
                </a:solidFill>
              </a:rPr>
              <a:t>Havelar</a:t>
            </a:r>
            <a:r>
              <a:rPr lang="en-US" altLang="en-US" sz="3200" b="1" cap="none" dirty="0">
                <a:solidFill>
                  <a:schemeClr val="tx1"/>
                </a:solidFill>
              </a:rPr>
              <a:t>---</a:t>
            </a:r>
            <a:r>
              <a:rPr lang="en-US" altLang="en-US" sz="3200" b="1" cap="none" dirty="0" err="1">
                <a:solidFill>
                  <a:schemeClr val="tx1"/>
                </a:solidFill>
              </a:rPr>
              <a:t>perkebunan</a:t>
            </a:r>
            <a:r>
              <a:rPr lang="en-US" altLang="en-US" sz="3200" b="1" cap="none" dirty="0">
                <a:solidFill>
                  <a:schemeClr val="tx1"/>
                </a:solidFill>
              </a:rPr>
              <a:t> di </a:t>
            </a:r>
            <a:r>
              <a:rPr lang="en-US" altLang="en-US" sz="3200" b="1" cap="none" dirty="0" err="1">
                <a:solidFill>
                  <a:schemeClr val="tx1"/>
                </a:solidFill>
              </a:rPr>
              <a:t>lebak</a:t>
            </a:r>
            <a:r>
              <a:rPr lang="en-US" altLang="en-US" sz="3200" b="1" cap="none" dirty="0">
                <a:solidFill>
                  <a:schemeClr val="tx1"/>
                </a:solidFill>
              </a:rPr>
              <a:t> (</a:t>
            </a:r>
            <a:r>
              <a:rPr lang="en-US" altLang="en-US" sz="3200" b="1" cap="none" dirty="0" err="1">
                <a:solidFill>
                  <a:schemeClr val="tx1"/>
                </a:solidFill>
              </a:rPr>
              <a:t>banten</a:t>
            </a:r>
            <a:r>
              <a:rPr lang="en-US" altLang="en-US" sz="3200" b="1" cap="none" dirty="0">
                <a:solidFill>
                  <a:schemeClr val="tx1"/>
                </a:solidFill>
              </a:rPr>
              <a:t>).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id-ID" b="1" dirty="0">
              <a:solidFill>
                <a:srgbClr val="FFFF00"/>
              </a:solidFill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3DF9E8-B44D-43BF-A293-84EC131638B5}" type="slidenum">
              <a:rPr lang="id-ID" altLang="en-US"/>
              <a:pPr/>
              <a:t>4</a:t>
            </a:fld>
            <a:endParaRPr lang="id-ID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33C4FB-B63F-445C-8298-D2C336472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1261" cy="106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1074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1155700" y="536895"/>
            <a:ext cx="8824913" cy="360727"/>
          </a:xfrm>
        </p:spPr>
        <p:txBody>
          <a:bodyPr/>
          <a:lstStyle/>
          <a:p>
            <a:pPr algn="ctr" eaLnBrk="1" hangingPunct="1"/>
            <a:br>
              <a:rPr lang="id-ID" altLang="en-US" sz="3600" b="1" dirty="0"/>
            </a:br>
            <a:br>
              <a:rPr lang="id-ID" altLang="en-US" sz="3600" b="1" dirty="0"/>
            </a:br>
            <a:br>
              <a:rPr lang="en-US" altLang="en-US" sz="3600" b="1" dirty="0"/>
            </a:br>
            <a:br>
              <a:rPr lang="en-US" altLang="en-US" sz="3600" b="1" dirty="0"/>
            </a:br>
            <a:br>
              <a:rPr lang="id-ID" altLang="en-US" sz="2800" b="1" dirty="0"/>
            </a:br>
            <a:r>
              <a:rPr lang="en-US" altLang="en-US" sz="2800" b="1" dirty="0">
                <a:solidFill>
                  <a:srgbClr val="FFFF00"/>
                </a:solidFill>
              </a:rPr>
              <a:t>LAPISAN BAWAH (11)</a:t>
            </a:r>
            <a:endParaRPr lang="id-ID" alt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700" y="1063417"/>
            <a:ext cx="8824913" cy="5565984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id-ID" b="1" dirty="0">
              <a:solidFill>
                <a:srgbClr val="FFFF00"/>
              </a:solidFill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3DF9E8-B44D-43BF-A293-84EC131638B5}" type="slidenum">
              <a:rPr lang="id-ID" altLang="en-US"/>
              <a:pPr/>
              <a:t>40</a:t>
            </a:fld>
            <a:endParaRPr lang="id-ID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33C4FB-B63F-445C-8298-D2C336472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1261" cy="1063416"/>
          </a:xfrm>
          <a:prstGeom prst="rect">
            <a:avLst/>
          </a:prstGeo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FE8C6C79-B3E7-480D-AB44-092A41EBA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1154955" y="6442744"/>
            <a:ext cx="8825658" cy="1006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6175005-5ABE-4B72-A9A1-B708F8C229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A9F080D-7DF6-4323-BBC5-62C8E0784E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1" y="1063416"/>
            <a:ext cx="9051951" cy="547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983087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1155700" y="536895"/>
            <a:ext cx="8824913" cy="360727"/>
          </a:xfrm>
        </p:spPr>
        <p:txBody>
          <a:bodyPr/>
          <a:lstStyle/>
          <a:p>
            <a:pPr algn="ctr" eaLnBrk="1" hangingPunct="1"/>
            <a:br>
              <a:rPr lang="id-ID" altLang="en-US" sz="3600" b="1" dirty="0"/>
            </a:br>
            <a:br>
              <a:rPr lang="id-ID" altLang="en-US" sz="3600" b="1" dirty="0"/>
            </a:br>
            <a:br>
              <a:rPr lang="en-US" altLang="en-US" sz="3600" b="1" dirty="0"/>
            </a:br>
            <a:br>
              <a:rPr lang="en-US" altLang="en-US" sz="3600" b="1" dirty="0"/>
            </a:br>
            <a:br>
              <a:rPr lang="id-ID" altLang="en-US" sz="2800" b="1" dirty="0"/>
            </a:br>
            <a:r>
              <a:rPr lang="en-US" altLang="en-US" sz="2800" b="1" dirty="0">
                <a:solidFill>
                  <a:srgbClr val="FFFF00"/>
                </a:solidFill>
              </a:rPr>
              <a:t>LAPISAN BAWAH (12)</a:t>
            </a:r>
            <a:endParaRPr lang="id-ID" alt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700" y="1063417"/>
            <a:ext cx="8824913" cy="5565984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id-ID" b="1" dirty="0">
              <a:solidFill>
                <a:srgbClr val="FFFF00"/>
              </a:solidFill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3DF9E8-B44D-43BF-A293-84EC131638B5}" type="slidenum">
              <a:rPr lang="id-ID" altLang="en-US"/>
              <a:pPr/>
              <a:t>41</a:t>
            </a:fld>
            <a:endParaRPr lang="id-ID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33C4FB-B63F-445C-8298-D2C336472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1261" cy="1063416"/>
          </a:xfrm>
          <a:prstGeom prst="rect">
            <a:avLst/>
          </a:prstGeo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FE8C6C79-B3E7-480D-AB44-092A41EBA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1154955" y="6442744"/>
            <a:ext cx="8825658" cy="1006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6175005-5ABE-4B72-A9A1-B708F8C229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40CC16D-B837-4E7A-B68B-1C2AF340E8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5" y="1132514"/>
            <a:ext cx="9194827" cy="549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638843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1155700" y="536895"/>
            <a:ext cx="8824913" cy="360727"/>
          </a:xfrm>
        </p:spPr>
        <p:txBody>
          <a:bodyPr/>
          <a:lstStyle/>
          <a:p>
            <a:pPr algn="ctr" eaLnBrk="1" hangingPunct="1"/>
            <a:br>
              <a:rPr lang="id-ID" altLang="en-US" sz="3600" b="1" dirty="0"/>
            </a:br>
            <a:br>
              <a:rPr lang="id-ID" altLang="en-US" sz="3600" b="1" dirty="0"/>
            </a:br>
            <a:br>
              <a:rPr lang="en-US" altLang="en-US" sz="3600" b="1" dirty="0"/>
            </a:br>
            <a:br>
              <a:rPr lang="en-US" altLang="en-US" sz="3600" b="1" dirty="0"/>
            </a:br>
            <a:br>
              <a:rPr lang="id-ID" altLang="en-US" sz="2800" b="1" dirty="0"/>
            </a:br>
            <a:r>
              <a:rPr lang="en-US" altLang="en-US" sz="2800" b="1" dirty="0">
                <a:solidFill>
                  <a:srgbClr val="FFFF00"/>
                </a:solidFill>
              </a:rPr>
              <a:t>LAPISAN BAWAH (13)</a:t>
            </a:r>
            <a:endParaRPr lang="id-ID" alt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700" y="1063417"/>
            <a:ext cx="8824913" cy="5565984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id-ID" b="1" dirty="0">
              <a:solidFill>
                <a:srgbClr val="FFFF00"/>
              </a:solidFill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3DF9E8-B44D-43BF-A293-84EC131638B5}" type="slidenum">
              <a:rPr lang="id-ID" altLang="en-US"/>
              <a:pPr/>
              <a:t>42</a:t>
            </a:fld>
            <a:endParaRPr lang="id-ID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33C4FB-B63F-445C-8298-D2C336472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1261" cy="1063416"/>
          </a:xfrm>
          <a:prstGeom prst="rect">
            <a:avLst/>
          </a:prstGeo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FE8C6C79-B3E7-480D-AB44-092A41EBA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1154955" y="6442744"/>
            <a:ext cx="8825658" cy="1006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6175005-5ABE-4B72-A9A1-B708F8C229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16CF9D8-2ABE-4129-B7AC-51AC73506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5819" y="1063415"/>
            <a:ext cx="8944794" cy="5565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553440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1155700" y="536895"/>
            <a:ext cx="8824913" cy="360727"/>
          </a:xfrm>
        </p:spPr>
        <p:txBody>
          <a:bodyPr/>
          <a:lstStyle/>
          <a:p>
            <a:pPr algn="ctr" eaLnBrk="1" hangingPunct="1"/>
            <a:br>
              <a:rPr lang="id-ID" altLang="en-US" sz="3600" b="1" dirty="0"/>
            </a:br>
            <a:br>
              <a:rPr lang="id-ID" altLang="en-US" sz="3600" b="1" dirty="0"/>
            </a:br>
            <a:br>
              <a:rPr lang="en-US" altLang="en-US" sz="3600" b="1" dirty="0"/>
            </a:br>
            <a:br>
              <a:rPr lang="en-US" altLang="en-US" sz="3600" b="1" dirty="0"/>
            </a:br>
            <a:br>
              <a:rPr lang="id-ID" altLang="en-US" sz="2800" b="1" dirty="0"/>
            </a:br>
            <a:r>
              <a:rPr lang="en-US" altLang="en-US" sz="2800" b="1" dirty="0">
                <a:solidFill>
                  <a:srgbClr val="FFFF00"/>
                </a:solidFill>
              </a:rPr>
              <a:t>LAPISAN BAWAH (14)</a:t>
            </a:r>
            <a:endParaRPr lang="id-ID" alt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700" y="1063417"/>
            <a:ext cx="8824913" cy="5565984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id-ID" b="1" dirty="0">
              <a:solidFill>
                <a:srgbClr val="FFFF00"/>
              </a:solidFill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3DF9E8-B44D-43BF-A293-84EC131638B5}" type="slidenum">
              <a:rPr lang="id-ID" altLang="en-US"/>
              <a:pPr/>
              <a:t>43</a:t>
            </a:fld>
            <a:endParaRPr lang="id-ID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33C4FB-B63F-445C-8298-D2C336472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1261" cy="1063416"/>
          </a:xfrm>
          <a:prstGeom prst="rect">
            <a:avLst/>
          </a:prstGeo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FE8C6C79-B3E7-480D-AB44-092A41EBA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1154955" y="6442744"/>
            <a:ext cx="8825658" cy="1006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1E21AC3-D972-49E0-9240-76DD5EFB85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61F54CB-650B-4B39-B619-F8455D0DD3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4413" y="1140903"/>
            <a:ext cx="8766199" cy="548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76781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1155700" y="503339"/>
            <a:ext cx="8824913" cy="869019"/>
          </a:xfrm>
        </p:spPr>
        <p:txBody>
          <a:bodyPr/>
          <a:lstStyle/>
          <a:p>
            <a:pPr algn="ctr" eaLnBrk="1" hangingPunct="1"/>
            <a:br>
              <a:rPr lang="id-ID" altLang="en-US" sz="3600" b="1" dirty="0"/>
            </a:br>
            <a:br>
              <a:rPr lang="id-ID" altLang="en-US" sz="3600" b="1" dirty="0"/>
            </a:br>
            <a:r>
              <a:rPr lang="en-US" altLang="en-US" sz="2800" b="1" dirty="0">
                <a:solidFill>
                  <a:srgbClr val="FFFF00"/>
                </a:solidFill>
              </a:rPr>
              <a:t>STUDI STRATIFIKASI DI INDONESIA (4)</a:t>
            </a:r>
            <a:br>
              <a:rPr lang="id-ID" altLang="en-US" sz="2800" b="1" dirty="0"/>
            </a:br>
            <a:endParaRPr lang="id-ID" alt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700" y="1063417"/>
            <a:ext cx="8824913" cy="5565984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altLang="en-US" sz="2000" b="1" dirty="0" err="1">
                <a:solidFill>
                  <a:srgbClr val="FFFF00"/>
                </a:solidFill>
              </a:rPr>
              <a:t>Stratifikasi</a:t>
            </a:r>
            <a:r>
              <a:rPr lang="en-US" altLang="en-US" sz="2000" b="1" dirty="0">
                <a:solidFill>
                  <a:srgbClr val="FFFF00"/>
                </a:solidFill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</a:rPr>
              <a:t>Sosial</a:t>
            </a:r>
            <a:r>
              <a:rPr lang="en-US" altLang="en-US" sz="2000" b="1" dirty="0">
                <a:solidFill>
                  <a:srgbClr val="FFFF00"/>
                </a:solidFill>
              </a:rPr>
              <a:t> Masyarakat </a:t>
            </a:r>
            <a:r>
              <a:rPr lang="en-US" altLang="en-US" sz="2000" b="1" dirty="0" err="1">
                <a:solidFill>
                  <a:srgbClr val="FFFF00"/>
                </a:solidFill>
              </a:rPr>
              <a:t>Hindia</a:t>
            </a:r>
            <a:r>
              <a:rPr lang="en-US" altLang="en-US" sz="2000" b="1" dirty="0">
                <a:solidFill>
                  <a:srgbClr val="FFFF00"/>
                </a:solidFill>
              </a:rPr>
              <a:t> Belanda</a:t>
            </a:r>
          </a:p>
          <a:p>
            <a:pPr eaLnBrk="1" hangingPunct="1"/>
            <a:r>
              <a:rPr lang="en-US" altLang="en-US" sz="2800" b="1" cap="none" dirty="0">
                <a:solidFill>
                  <a:srgbClr val="FFFF00"/>
                </a:solidFill>
              </a:rPr>
              <a:t>1. </a:t>
            </a:r>
            <a:r>
              <a:rPr lang="en-US" altLang="en-US" sz="2800" b="1" i="1" cap="none" dirty="0">
                <a:solidFill>
                  <a:srgbClr val="FFFF00"/>
                </a:solidFill>
              </a:rPr>
              <a:t>Kelas Atas</a:t>
            </a:r>
            <a:r>
              <a:rPr lang="en-US" altLang="en-US" sz="2800" b="1" cap="none" dirty="0">
                <a:solidFill>
                  <a:schemeClr val="tx1"/>
                </a:solidFill>
              </a:rPr>
              <a:t>: </a:t>
            </a:r>
          </a:p>
          <a:p>
            <a:pPr eaLnBrk="1" hangingPunct="1"/>
            <a:r>
              <a:rPr lang="en-US" altLang="en-US" sz="2800" b="1" cap="none" dirty="0" err="1">
                <a:solidFill>
                  <a:schemeClr val="tx1"/>
                </a:solidFill>
              </a:rPr>
              <a:t>Kolonial</a:t>
            </a:r>
            <a:r>
              <a:rPr lang="en-US" altLang="en-US" sz="2800" b="1" cap="none" dirty="0">
                <a:solidFill>
                  <a:schemeClr val="tx1"/>
                </a:solidFill>
              </a:rPr>
              <a:t> </a:t>
            </a:r>
            <a:r>
              <a:rPr lang="en-US" altLang="en-US" sz="2800" b="1" cap="none" dirty="0" err="1">
                <a:solidFill>
                  <a:schemeClr val="tx1"/>
                </a:solidFill>
              </a:rPr>
              <a:t>belanda</a:t>
            </a:r>
            <a:r>
              <a:rPr lang="en-US" altLang="en-US" sz="2800" b="1" cap="none" dirty="0">
                <a:solidFill>
                  <a:schemeClr val="tx1"/>
                </a:solidFill>
              </a:rPr>
              <a:t> dan </a:t>
            </a:r>
            <a:r>
              <a:rPr lang="en-US" altLang="en-US" sz="2800" b="1" cap="none" dirty="0" err="1">
                <a:solidFill>
                  <a:schemeClr val="tx1"/>
                </a:solidFill>
              </a:rPr>
              <a:t>bangsa</a:t>
            </a:r>
            <a:r>
              <a:rPr lang="en-US" altLang="en-US" sz="2800" b="1" cap="none" dirty="0">
                <a:solidFill>
                  <a:schemeClr val="tx1"/>
                </a:solidFill>
              </a:rPr>
              <a:t> </a:t>
            </a:r>
            <a:r>
              <a:rPr lang="en-US" altLang="en-US" sz="2800" b="1" cap="none" dirty="0" err="1">
                <a:solidFill>
                  <a:schemeClr val="tx1"/>
                </a:solidFill>
              </a:rPr>
              <a:t>eropa</a:t>
            </a:r>
            <a:r>
              <a:rPr lang="en-US" altLang="en-US" sz="2800" b="1" cap="none" dirty="0">
                <a:solidFill>
                  <a:schemeClr val="tx1"/>
                </a:solidFill>
              </a:rPr>
              <a:t> </a:t>
            </a:r>
            <a:r>
              <a:rPr lang="en-US" altLang="en-US" sz="2800" b="1" cap="none" dirty="0" err="1">
                <a:solidFill>
                  <a:schemeClr val="tx1"/>
                </a:solidFill>
              </a:rPr>
              <a:t>lainnya</a:t>
            </a:r>
            <a:endParaRPr lang="en-US" altLang="en-US" sz="2800" b="1" cap="none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2800" b="1" cap="none" dirty="0" err="1">
                <a:solidFill>
                  <a:schemeClr val="tx1"/>
                </a:solidFill>
              </a:rPr>
              <a:t>Bangsawan</a:t>
            </a:r>
            <a:r>
              <a:rPr lang="en-US" altLang="en-US" sz="2800" b="1" cap="none" dirty="0">
                <a:solidFill>
                  <a:schemeClr val="tx1"/>
                </a:solidFill>
              </a:rPr>
              <a:t> </a:t>
            </a:r>
            <a:r>
              <a:rPr lang="en-US" altLang="en-US" sz="2800" b="1" cap="none" dirty="0" err="1">
                <a:solidFill>
                  <a:schemeClr val="tx1"/>
                </a:solidFill>
              </a:rPr>
              <a:t>jawa</a:t>
            </a:r>
            <a:r>
              <a:rPr lang="en-US" altLang="en-US" sz="2800" b="1" cap="none" dirty="0">
                <a:solidFill>
                  <a:schemeClr val="tx1"/>
                </a:solidFill>
              </a:rPr>
              <a:t> dan </a:t>
            </a:r>
            <a:r>
              <a:rPr lang="en-US" altLang="en-US" sz="2800" b="1" cap="none" dirty="0" err="1">
                <a:solidFill>
                  <a:schemeClr val="tx1"/>
                </a:solidFill>
              </a:rPr>
              <a:t>pedagang</a:t>
            </a:r>
            <a:r>
              <a:rPr lang="en-US" altLang="en-US" sz="2800" b="1" cap="none" dirty="0">
                <a:solidFill>
                  <a:schemeClr val="tx1"/>
                </a:solidFill>
              </a:rPr>
              <a:t> </a:t>
            </a:r>
            <a:r>
              <a:rPr lang="en-US" altLang="en-US" sz="2800" b="1" cap="none" dirty="0" err="1">
                <a:solidFill>
                  <a:schemeClr val="tx1"/>
                </a:solidFill>
              </a:rPr>
              <a:t>Cina</a:t>
            </a:r>
            <a:r>
              <a:rPr lang="en-US" altLang="en-US" sz="2800" b="1" cap="none" dirty="0">
                <a:solidFill>
                  <a:schemeClr val="tx1"/>
                </a:solidFill>
              </a:rPr>
              <a:t> </a:t>
            </a:r>
            <a:r>
              <a:rPr lang="en-US" altLang="en-US" sz="2800" b="1" cap="none" dirty="0" err="1">
                <a:solidFill>
                  <a:schemeClr val="tx1"/>
                </a:solidFill>
              </a:rPr>
              <a:t>yg</a:t>
            </a:r>
            <a:r>
              <a:rPr lang="en-US" altLang="en-US" sz="2800" b="1" cap="none" dirty="0">
                <a:solidFill>
                  <a:schemeClr val="tx1"/>
                </a:solidFill>
              </a:rPr>
              <a:t> </a:t>
            </a:r>
            <a:r>
              <a:rPr lang="en-US" altLang="en-US" sz="2800" b="1" cap="none" dirty="0" err="1">
                <a:solidFill>
                  <a:schemeClr val="tx1"/>
                </a:solidFill>
              </a:rPr>
              <a:t>diberi</a:t>
            </a:r>
            <a:r>
              <a:rPr lang="en-US" altLang="en-US" sz="2800" b="1" cap="none" dirty="0">
                <a:solidFill>
                  <a:schemeClr val="tx1"/>
                </a:solidFill>
              </a:rPr>
              <a:t> </a:t>
            </a:r>
            <a:r>
              <a:rPr lang="en-US" altLang="en-US" sz="2800" b="1" cap="none" dirty="0" err="1">
                <a:solidFill>
                  <a:schemeClr val="tx1"/>
                </a:solidFill>
              </a:rPr>
              <a:t>hak</a:t>
            </a:r>
            <a:r>
              <a:rPr lang="en-US" altLang="en-US" sz="2800" b="1" cap="none" dirty="0">
                <a:solidFill>
                  <a:schemeClr val="tx1"/>
                </a:solidFill>
              </a:rPr>
              <a:t> </a:t>
            </a:r>
            <a:r>
              <a:rPr lang="en-US" altLang="en-US" sz="2800" b="1" cap="none" dirty="0" err="1">
                <a:solidFill>
                  <a:schemeClr val="tx1"/>
                </a:solidFill>
              </a:rPr>
              <a:t>untuk</a:t>
            </a:r>
            <a:r>
              <a:rPr lang="en-US" altLang="en-US" sz="2800" b="1" cap="none" dirty="0">
                <a:solidFill>
                  <a:schemeClr val="tx1"/>
                </a:solidFill>
              </a:rPr>
              <a:t> </a:t>
            </a:r>
            <a:r>
              <a:rPr lang="en-US" altLang="en-US" sz="2800" b="1" cap="none" dirty="0" err="1">
                <a:solidFill>
                  <a:schemeClr val="tx1"/>
                </a:solidFill>
              </a:rPr>
              <a:t>melaksanakan</a:t>
            </a:r>
            <a:r>
              <a:rPr lang="en-US" altLang="en-US" sz="2800" b="1" cap="none" dirty="0">
                <a:solidFill>
                  <a:schemeClr val="tx1"/>
                </a:solidFill>
              </a:rPr>
              <a:t> </a:t>
            </a:r>
            <a:r>
              <a:rPr lang="en-US" altLang="en-US" sz="2800" b="1" cap="none" dirty="0" err="1">
                <a:solidFill>
                  <a:schemeClr val="tx1"/>
                </a:solidFill>
              </a:rPr>
              <a:t>tanam</a:t>
            </a:r>
            <a:r>
              <a:rPr lang="en-US" altLang="en-US" sz="2800" b="1" cap="none" dirty="0">
                <a:solidFill>
                  <a:schemeClr val="tx1"/>
                </a:solidFill>
              </a:rPr>
              <a:t> </a:t>
            </a:r>
            <a:r>
              <a:rPr lang="en-US" altLang="en-US" sz="2800" b="1" cap="none" dirty="0" err="1">
                <a:solidFill>
                  <a:schemeClr val="tx1"/>
                </a:solidFill>
              </a:rPr>
              <a:t>paksa</a:t>
            </a:r>
            <a:r>
              <a:rPr lang="en-US" altLang="en-US" sz="2800" b="1" cap="none" dirty="0">
                <a:solidFill>
                  <a:schemeClr val="tx1"/>
                </a:solidFill>
              </a:rPr>
              <a:t> (</a:t>
            </a:r>
            <a:r>
              <a:rPr lang="en-US" altLang="en-US" sz="2800" b="1" cap="none" dirty="0" err="1">
                <a:solidFill>
                  <a:schemeClr val="tx1"/>
                </a:solidFill>
              </a:rPr>
              <a:t>Kahin</a:t>
            </a:r>
            <a:r>
              <a:rPr lang="en-US" altLang="en-US" sz="2800" b="1" cap="none" dirty="0">
                <a:solidFill>
                  <a:schemeClr val="tx1"/>
                </a:solidFill>
              </a:rPr>
              <a:t>)</a:t>
            </a:r>
          </a:p>
          <a:p>
            <a:pPr eaLnBrk="1" hangingPunct="1"/>
            <a:r>
              <a:rPr lang="en-US" altLang="en-US" sz="2800" b="1" cap="none" dirty="0" err="1">
                <a:solidFill>
                  <a:schemeClr val="tx1"/>
                </a:solidFill>
              </a:rPr>
              <a:t>Indo-european</a:t>
            </a:r>
            <a:endParaRPr lang="en-US" altLang="en-US" sz="2800" b="1" cap="none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2800" b="1" cap="none" dirty="0">
                <a:solidFill>
                  <a:srgbClr val="FFFF00"/>
                </a:solidFill>
              </a:rPr>
              <a:t>2. </a:t>
            </a:r>
            <a:r>
              <a:rPr lang="en-US" altLang="en-US" sz="2800" b="1" i="1" cap="none" dirty="0">
                <a:solidFill>
                  <a:srgbClr val="FFFF00"/>
                </a:solidFill>
              </a:rPr>
              <a:t>Kelas Tengah</a:t>
            </a:r>
            <a:r>
              <a:rPr lang="en-US" altLang="en-US" sz="2800" b="1" cap="none" dirty="0">
                <a:solidFill>
                  <a:schemeClr val="tx1"/>
                </a:solidFill>
              </a:rPr>
              <a:t>: </a:t>
            </a:r>
            <a:r>
              <a:rPr lang="en-US" altLang="en-US" sz="2800" b="1" cap="none" dirty="0" err="1">
                <a:solidFill>
                  <a:schemeClr val="tx1"/>
                </a:solidFill>
              </a:rPr>
              <a:t>Cina</a:t>
            </a:r>
            <a:r>
              <a:rPr lang="en-US" altLang="en-US" sz="2800" b="1" cap="none" dirty="0">
                <a:solidFill>
                  <a:schemeClr val="tx1"/>
                </a:solidFill>
              </a:rPr>
              <a:t> dan Arab</a:t>
            </a:r>
          </a:p>
          <a:p>
            <a:pPr eaLnBrk="1" hangingPunct="1"/>
            <a:r>
              <a:rPr lang="en-US" altLang="en-US" sz="2800" b="1" cap="none" dirty="0">
                <a:solidFill>
                  <a:srgbClr val="FFFF00"/>
                </a:solidFill>
              </a:rPr>
              <a:t>3. </a:t>
            </a:r>
            <a:r>
              <a:rPr lang="en-US" altLang="en-US" sz="2800" b="1" i="1" cap="none" dirty="0">
                <a:solidFill>
                  <a:srgbClr val="FFFF00"/>
                </a:solidFill>
              </a:rPr>
              <a:t>Kelas Bawah</a:t>
            </a:r>
            <a:r>
              <a:rPr lang="en-US" altLang="en-US" sz="2800" b="1" cap="none" dirty="0">
                <a:solidFill>
                  <a:schemeClr val="tx1"/>
                </a:solidFill>
              </a:rPr>
              <a:t>: </a:t>
            </a:r>
            <a:r>
              <a:rPr lang="en-US" altLang="en-US" sz="2800" b="1" cap="none" dirty="0" err="1">
                <a:solidFill>
                  <a:schemeClr val="tx1"/>
                </a:solidFill>
              </a:rPr>
              <a:t>petani</a:t>
            </a:r>
            <a:r>
              <a:rPr lang="en-US" altLang="en-US" sz="2800" b="1" cap="none" dirty="0">
                <a:solidFill>
                  <a:schemeClr val="tx1"/>
                </a:solidFill>
              </a:rPr>
              <a:t> dan </a:t>
            </a:r>
            <a:r>
              <a:rPr lang="en-US" altLang="en-US" sz="2800" b="1" cap="none" dirty="0" err="1">
                <a:solidFill>
                  <a:schemeClr val="tx1"/>
                </a:solidFill>
              </a:rPr>
              <a:t>buruh</a:t>
            </a:r>
            <a:r>
              <a:rPr lang="en-US" altLang="en-US" sz="2800" b="1" cap="none" dirty="0">
                <a:solidFill>
                  <a:schemeClr val="tx1"/>
                </a:solidFill>
              </a:rPr>
              <a:t> </a:t>
            </a:r>
            <a:r>
              <a:rPr lang="en-US" altLang="en-US" sz="2800" b="1" cap="none" dirty="0" err="1">
                <a:solidFill>
                  <a:schemeClr val="tx1"/>
                </a:solidFill>
              </a:rPr>
              <a:t>pribumi</a:t>
            </a:r>
            <a:r>
              <a:rPr lang="en-US" altLang="en-US" sz="2800" b="1" cap="none" dirty="0">
                <a:solidFill>
                  <a:schemeClr val="tx1"/>
                </a:solidFill>
              </a:rPr>
              <a:t>.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id-ID" b="1" dirty="0">
              <a:solidFill>
                <a:srgbClr val="FFFF00"/>
              </a:solidFill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3DF9E8-B44D-43BF-A293-84EC131638B5}" type="slidenum">
              <a:rPr lang="id-ID" altLang="en-US"/>
              <a:pPr/>
              <a:t>5</a:t>
            </a:fld>
            <a:endParaRPr lang="id-ID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33C4FB-B63F-445C-8298-D2C336472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1261" cy="106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0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1155700" y="503339"/>
            <a:ext cx="8824913" cy="869019"/>
          </a:xfrm>
        </p:spPr>
        <p:txBody>
          <a:bodyPr/>
          <a:lstStyle/>
          <a:p>
            <a:pPr algn="ctr" eaLnBrk="1" hangingPunct="1"/>
            <a:br>
              <a:rPr lang="id-ID" altLang="en-US" sz="3600" b="1" dirty="0"/>
            </a:br>
            <a:br>
              <a:rPr lang="id-ID" altLang="en-US" sz="3600" b="1" dirty="0"/>
            </a:br>
            <a:r>
              <a:rPr lang="en-US" altLang="en-US" sz="2800" b="1" dirty="0">
                <a:solidFill>
                  <a:srgbClr val="FFFF00"/>
                </a:solidFill>
              </a:rPr>
              <a:t>STUDI STRATIFIKASI DI INDONESIA (5)</a:t>
            </a:r>
            <a:br>
              <a:rPr lang="id-ID" altLang="en-US" sz="2800" b="1" dirty="0"/>
            </a:br>
            <a:endParaRPr lang="id-ID" alt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700" y="1063417"/>
            <a:ext cx="8824913" cy="5565984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altLang="en-US" sz="2000" b="1" dirty="0" err="1">
                <a:solidFill>
                  <a:srgbClr val="FFFF00"/>
                </a:solidFill>
              </a:rPr>
              <a:t>Politik</a:t>
            </a:r>
            <a:r>
              <a:rPr lang="en-US" altLang="en-US" sz="2000" b="1" dirty="0">
                <a:solidFill>
                  <a:srgbClr val="FFFF00"/>
                </a:solidFill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</a:rPr>
              <a:t>Etis</a:t>
            </a:r>
            <a:r>
              <a:rPr lang="en-US" altLang="en-US" sz="2000" b="1" dirty="0">
                <a:solidFill>
                  <a:srgbClr val="FFFF00"/>
                </a:solidFill>
              </a:rPr>
              <a:t>---</a:t>
            </a:r>
            <a:r>
              <a:rPr lang="en-US" altLang="en-US" sz="2000" b="1" dirty="0" err="1">
                <a:solidFill>
                  <a:srgbClr val="FFFF00"/>
                </a:solidFill>
              </a:rPr>
              <a:t>Hutang</a:t>
            </a:r>
            <a:r>
              <a:rPr lang="en-US" altLang="en-US" sz="2000" b="1" dirty="0">
                <a:solidFill>
                  <a:srgbClr val="FFFF00"/>
                </a:solidFill>
              </a:rPr>
              <a:t> Budi</a:t>
            </a:r>
          </a:p>
          <a:p>
            <a:pPr algn="ctr"/>
            <a:r>
              <a:rPr lang="en-US" altLang="en-US" sz="2400" b="1" dirty="0" err="1">
                <a:solidFill>
                  <a:schemeClr val="tx1"/>
                </a:solidFill>
              </a:rPr>
              <a:t>Tahun</a:t>
            </a:r>
            <a:r>
              <a:rPr lang="en-US" altLang="en-US" sz="2400" b="1" dirty="0">
                <a:solidFill>
                  <a:schemeClr val="tx1"/>
                </a:solidFill>
              </a:rPr>
              <a:t> 1900 oleh Ratu Belanda</a:t>
            </a:r>
          </a:p>
          <a:p>
            <a:r>
              <a:rPr lang="en-US" altLang="en-US" sz="2400" b="1" cap="none" dirty="0">
                <a:solidFill>
                  <a:schemeClr val="tx1"/>
                </a:solidFill>
              </a:rPr>
              <a:t>1.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Migrasi</a:t>
            </a:r>
            <a:r>
              <a:rPr lang="en-US" altLang="en-US" sz="2400" b="1" cap="none" dirty="0">
                <a:solidFill>
                  <a:schemeClr val="tx1"/>
                </a:solidFill>
              </a:rPr>
              <a:t> para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petani</a:t>
            </a:r>
            <a:r>
              <a:rPr lang="en-US" altLang="en-US" sz="2400" b="1" cap="none" dirty="0">
                <a:solidFill>
                  <a:schemeClr val="tx1"/>
                </a:solidFill>
              </a:rPr>
              <a:t>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Jawa</a:t>
            </a:r>
            <a:r>
              <a:rPr lang="en-US" altLang="en-US" sz="2400" b="1" cap="none" dirty="0">
                <a:solidFill>
                  <a:schemeClr val="tx1"/>
                </a:solidFill>
              </a:rPr>
              <a:t>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ke</a:t>
            </a:r>
            <a:r>
              <a:rPr lang="en-US" altLang="en-US" sz="2400" b="1" cap="none" dirty="0">
                <a:solidFill>
                  <a:schemeClr val="tx1"/>
                </a:solidFill>
              </a:rPr>
              <a:t> Lampung dan Deli (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sumatra</a:t>
            </a:r>
            <a:r>
              <a:rPr lang="en-US" altLang="en-US" sz="2400" b="1" cap="none" dirty="0">
                <a:solidFill>
                  <a:schemeClr val="tx1"/>
                </a:solidFill>
              </a:rPr>
              <a:t>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utara</a:t>
            </a:r>
            <a:r>
              <a:rPr lang="en-US" altLang="en-US" sz="2400" b="1" cap="none" dirty="0">
                <a:solidFill>
                  <a:schemeClr val="tx1"/>
                </a:solidFill>
              </a:rPr>
              <a:t>);</a:t>
            </a:r>
          </a:p>
          <a:p>
            <a:r>
              <a:rPr lang="en-US" altLang="en-US" sz="2400" b="1" cap="none" dirty="0">
                <a:solidFill>
                  <a:schemeClr val="tx1"/>
                </a:solidFill>
              </a:rPr>
              <a:t>2.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Membuat</a:t>
            </a:r>
            <a:r>
              <a:rPr lang="en-US" altLang="en-US" sz="2400" b="1" cap="none" dirty="0">
                <a:solidFill>
                  <a:schemeClr val="tx1"/>
                </a:solidFill>
              </a:rPr>
              <a:t>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saluran</a:t>
            </a:r>
            <a:r>
              <a:rPr lang="en-US" altLang="en-US" sz="2400" b="1" cap="none" dirty="0">
                <a:solidFill>
                  <a:schemeClr val="tx1"/>
                </a:solidFill>
              </a:rPr>
              <a:t>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irigasi</a:t>
            </a:r>
            <a:r>
              <a:rPr lang="en-US" altLang="en-US" sz="2400" b="1" cap="none" dirty="0">
                <a:solidFill>
                  <a:schemeClr val="tx1"/>
                </a:solidFill>
              </a:rPr>
              <a:t> di wilayah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persawahan</a:t>
            </a:r>
            <a:r>
              <a:rPr lang="en-US" altLang="en-US" sz="2400" b="1" cap="none" dirty="0">
                <a:solidFill>
                  <a:schemeClr val="tx1"/>
                </a:solidFill>
              </a:rPr>
              <a:t> di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Jawa</a:t>
            </a:r>
            <a:r>
              <a:rPr lang="en-US" altLang="en-US" sz="2400" b="1" cap="none" dirty="0">
                <a:solidFill>
                  <a:schemeClr val="tx1"/>
                </a:solidFill>
              </a:rPr>
              <a:t>;</a:t>
            </a:r>
          </a:p>
          <a:p>
            <a:r>
              <a:rPr lang="en-US" altLang="en-US" sz="2400" b="1" cap="none" dirty="0">
                <a:solidFill>
                  <a:schemeClr val="tx1"/>
                </a:solidFill>
              </a:rPr>
              <a:t>3. Pendidikan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untuk</a:t>
            </a:r>
            <a:r>
              <a:rPr lang="en-US" altLang="en-US" sz="2400" b="1" cap="none" dirty="0">
                <a:solidFill>
                  <a:schemeClr val="tx1"/>
                </a:solidFill>
              </a:rPr>
              <a:t>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pribumi</a:t>
            </a:r>
            <a:r>
              <a:rPr lang="en-US" altLang="en-US" sz="2400" b="1" cap="none" dirty="0">
                <a:solidFill>
                  <a:schemeClr val="tx1"/>
                </a:solidFill>
              </a:rPr>
              <a:t>---dengan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mendirikan</a:t>
            </a:r>
            <a:r>
              <a:rPr lang="en-US" altLang="en-US" sz="2400" b="1" cap="none" dirty="0">
                <a:solidFill>
                  <a:schemeClr val="tx1"/>
                </a:solidFill>
              </a:rPr>
              <a:t>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terutama</a:t>
            </a:r>
            <a:r>
              <a:rPr lang="en-US" altLang="en-US" sz="2400" b="1" cap="none" dirty="0">
                <a:solidFill>
                  <a:schemeClr val="tx1"/>
                </a:solidFill>
              </a:rPr>
              <a:t>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sekolah</a:t>
            </a:r>
            <a:r>
              <a:rPr lang="en-US" altLang="en-US" sz="2400" b="1" cap="none" dirty="0">
                <a:solidFill>
                  <a:schemeClr val="tx1"/>
                </a:solidFill>
              </a:rPr>
              <a:t>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dasar</a:t>
            </a:r>
            <a:r>
              <a:rPr lang="en-US" altLang="en-US" sz="2400" b="1" cap="none" dirty="0">
                <a:solidFill>
                  <a:schemeClr val="tx1"/>
                </a:solidFill>
              </a:rPr>
              <a:t>;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mulai</a:t>
            </a:r>
            <a:r>
              <a:rPr lang="en-US" altLang="en-US" sz="2400" b="1" cap="none" dirty="0">
                <a:solidFill>
                  <a:schemeClr val="tx1"/>
                </a:solidFill>
              </a:rPr>
              <a:t>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menerima</a:t>
            </a:r>
            <a:r>
              <a:rPr lang="en-US" altLang="en-US" sz="2400" b="1" cap="none" dirty="0">
                <a:solidFill>
                  <a:schemeClr val="tx1"/>
                </a:solidFill>
              </a:rPr>
              <a:t>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anak-anak</a:t>
            </a:r>
            <a:r>
              <a:rPr lang="en-US" altLang="en-US" sz="2400" b="1" cap="none" dirty="0">
                <a:solidFill>
                  <a:schemeClr val="tx1"/>
                </a:solidFill>
              </a:rPr>
              <a:t>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prbumi</a:t>
            </a:r>
            <a:r>
              <a:rPr lang="en-US" altLang="en-US" sz="2400" b="1" cap="none" dirty="0">
                <a:solidFill>
                  <a:schemeClr val="tx1"/>
                </a:solidFill>
              </a:rPr>
              <a:t>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untuk</a:t>
            </a:r>
            <a:r>
              <a:rPr lang="en-US" altLang="en-US" sz="2400" b="1" cap="none" dirty="0">
                <a:solidFill>
                  <a:schemeClr val="tx1"/>
                </a:solidFill>
              </a:rPr>
              <a:t>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sekolah</a:t>
            </a:r>
            <a:r>
              <a:rPr lang="en-US" altLang="en-US" sz="2400" b="1" cap="none" dirty="0">
                <a:solidFill>
                  <a:schemeClr val="tx1"/>
                </a:solidFill>
              </a:rPr>
              <a:t>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yg</a:t>
            </a:r>
            <a:r>
              <a:rPr lang="en-US" altLang="en-US" sz="2400" b="1" cap="none" dirty="0">
                <a:solidFill>
                  <a:schemeClr val="tx1"/>
                </a:solidFill>
              </a:rPr>
              <a:t>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berbahasa</a:t>
            </a:r>
            <a:r>
              <a:rPr lang="en-US" altLang="en-US" sz="2400" b="1" cap="none" dirty="0">
                <a:solidFill>
                  <a:schemeClr val="tx1"/>
                </a:solidFill>
              </a:rPr>
              <a:t>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belanda</a:t>
            </a:r>
            <a:r>
              <a:rPr lang="en-US" altLang="en-US" sz="2400" b="1" cap="none" dirty="0">
                <a:solidFill>
                  <a:schemeClr val="tx1"/>
                </a:solidFill>
              </a:rPr>
              <a:t> di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tingkat</a:t>
            </a:r>
            <a:r>
              <a:rPr lang="en-US" altLang="en-US" sz="2400" b="1" cap="none" dirty="0">
                <a:solidFill>
                  <a:schemeClr val="tx1"/>
                </a:solidFill>
              </a:rPr>
              <a:t>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menengah</a:t>
            </a:r>
            <a:r>
              <a:rPr lang="en-US" altLang="en-US" sz="2400" b="1" cap="none" dirty="0">
                <a:solidFill>
                  <a:schemeClr val="tx1"/>
                </a:solidFill>
              </a:rPr>
              <a:t> (AMS, HBS) dan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perguruan</a:t>
            </a:r>
            <a:r>
              <a:rPr lang="en-US" altLang="en-US" sz="2400" b="1" cap="none" dirty="0">
                <a:solidFill>
                  <a:schemeClr val="tx1"/>
                </a:solidFill>
              </a:rPr>
              <a:t>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tinggi</a:t>
            </a:r>
            <a:r>
              <a:rPr lang="en-US" altLang="en-US" sz="2400" b="1" cap="none" dirty="0">
                <a:solidFill>
                  <a:schemeClr val="tx1"/>
                </a:solidFill>
              </a:rPr>
              <a:t> (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sekolah</a:t>
            </a:r>
            <a:r>
              <a:rPr lang="en-US" altLang="en-US" sz="2400" b="1" cap="none" dirty="0">
                <a:solidFill>
                  <a:schemeClr val="tx1"/>
                </a:solidFill>
              </a:rPr>
              <a:t>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hukum</a:t>
            </a:r>
            <a:r>
              <a:rPr lang="en-US" altLang="en-US" sz="2400" b="1" cap="none" dirty="0">
                <a:solidFill>
                  <a:schemeClr val="tx1"/>
                </a:solidFill>
              </a:rPr>
              <a:t> di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batavia</a:t>
            </a:r>
            <a:r>
              <a:rPr lang="en-US" altLang="en-US" sz="2400" b="1" cap="none" dirty="0">
                <a:solidFill>
                  <a:schemeClr val="tx1"/>
                </a:solidFill>
              </a:rPr>
              <a:t> dan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institut</a:t>
            </a:r>
            <a:r>
              <a:rPr lang="en-US" altLang="en-US" sz="2400" b="1" cap="none" dirty="0">
                <a:solidFill>
                  <a:schemeClr val="tx1"/>
                </a:solidFill>
              </a:rPr>
              <a:t>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teknologi</a:t>
            </a:r>
            <a:r>
              <a:rPr lang="en-US" altLang="en-US" sz="2400" b="1" cap="none" dirty="0">
                <a:solidFill>
                  <a:schemeClr val="tx1"/>
                </a:solidFill>
              </a:rPr>
              <a:t> di Bandung)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id-ID" b="1" dirty="0">
              <a:solidFill>
                <a:srgbClr val="FFFF00"/>
              </a:solidFill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3DF9E8-B44D-43BF-A293-84EC131638B5}" type="slidenum">
              <a:rPr lang="id-ID" altLang="en-US"/>
              <a:pPr/>
              <a:t>6</a:t>
            </a:fld>
            <a:endParaRPr lang="id-ID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33C4FB-B63F-445C-8298-D2C336472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1261" cy="106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32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1155700" y="503339"/>
            <a:ext cx="8824913" cy="869019"/>
          </a:xfrm>
        </p:spPr>
        <p:txBody>
          <a:bodyPr/>
          <a:lstStyle/>
          <a:p>
            <a:pPr algn="ctr" eaLnBrk="1" hangingPunct="1"/>
            <a:br>
              <a:rPr lang="id-ID" altLang="en-US" sz="3600" b="1" dirty="0"/>
            </a:br>
            <a:br>
              <a:rPr lang="id-ID" altLang="en-US" sz="3600" b="1" dirty="0"/>
            </a:br>
            <a:r>
              <a:rPr lang="en-US" altLang="en-US" sz="2800" b="1" dirty="0">
                <a:solidFill>
                  <a:srgbClr val="FFFF00"/>
                </a:solidFill>
              </a:rPr>
              <a:t>STUDI STRATIFIKASI DI INDONESIA (6)</a:t>
            </a:r>
            <a:br>
              <a:rPr lang="id-ID" altLang="en-US" sz="2800" b="1" dirty="0"/>
            </a:br>
            <a:endParaRPr lang="id-ID" alt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700" y="1063417"/>
            <a:ext cx="8824913" cy="5565984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altLang="en-US" b="1" dirty="0" err="1">
                <a:solidFill>
                  <a:srgbClr val="FFFF00"/>
                </a:solidFill>
              </a:rPr>
              <a:t>Praktek</a:t>
            </a:r>
            <a:r>
              <a:rPr lang="en-US" altLang="en-US" b="1" dirty="0">
                <a:solidFill>
                  <a:srgbClr val="FFFF00"/>
                </a:solidFill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</a:rPr>
              <a:t>Politik</a:t>
            </a:r>
            <a:r>
              <a:rPr lang="en-US" altLang="en-US" b="1" dirty="0">
                <a:solidFill>
                  <a:srgbClr val="FFFF00"/>
                </a:solidFill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</a:rPr>
              <a:t>Etis</a:t>
            </a:r>
            <a:endParaRPr lang="en-US" altLang="en-US" b="1" dirty="0">
              <a:solidFill>
                <a:srgbClr val="FFFF00"/>
              </a:solidFill>
            </a:endParaRPr>
          </a:p>
          <a:p>
            <a:r>
              <a:rPr lang="en-US" altLang="en-US" sz="2400" b="1" cap="none" dirty="0">
                <a:solidFill>
                  <a:schemeClr val="tx1"/>
                </a:solidFill>
              </a:rPr>
              <a:t>1.Sebagian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besar</a:t>
            </a:r>
            <a:r>
              <a:rPr lang="en-US" altLang="en-US" sz="2400" b="1" cap="none" dirty="0">
                <a:solidFill>
                  <a:schemeClr val="tx1"/>
                </a:solidFill>
              </a:rPr>
              <a:t>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migran</a:t>
            </a:r>
            <a:r>
              <a:rPr lang="en-US" altLang="en-US" sz="2400" b="1" cap="none" dirty="0">
                <a:solidFill>
                  <a:schemeClr val="tx1"/>
                </a:solidFill>
              </a:rPr>
              <a:t>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dari</a:t>
            </a:r>
            <a:r>
              <a:rPr lang="en-US" altLang="en-US" sz="2400" b="1" cap="none" dirty="0">
                <a:solidFill>
                  <a:schemeClr val="tx1"/>
                </a:solidFill>
              </a:rPr>
              <a:t>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Jawa</a:t>
            </a:r>
            <a:r>
              <a:rPr lang="en-US" altLang="en-US" sz="2400" b="1" cap="none" dirty="0">
                <a:solidFill>
                  <a:schemeClr val="tx1"/>
                </a:solidFill>
              </a:rPr>
              <a:t>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dipekerjakan</a:t>
            </a:r>
            <a:r>
              <a:rPr lang="en-US" altLang="en-US" sz="2400" b="1" cap="none" dirty="0">
                <a:solidFill>
                  <a:schemeClr val="tx1"/>
                </a:solidFill>
              </a:rPr>
              <a:t>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sebagai</a:t>
            </a:r>
            <a:r>
              <a:rPr lang="en-US" altLang="en-US" sz="2400" b="1" cap="none" dirty="0">
                <a:solidFill>
                  <a:schemeClr val="tx1"/>
                </a:solidFill>
              </a:rPr>
              <a:t>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kuli</a:t>
            </a:r>
            <a:r>
              <a:rPr lang="en-US" altLang="en-US" sz="2400" b="1" cap="none" dirty="0">
                <a:solidFill>
                  <a:schemeClr val="tx1"/>
                </a:solidFill>
              </a:rPr>
              <a:t>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perkebunan</a:t>
            </a:r>
            <a:r>
              <a:rPr lang="en-US" altLang="en-US" sz="2400" b="1" cap="none" dirty="0">
                <a:solidFill>
                  <a:schemeClr val="tx1"/>
                </a:solidFill>
              </a:rPr>
              <a:t>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dgn</a:t>
            </a:r>
            <a:r>
              <a:rPr lang="en-US" altLang="en-US" sz="2400" b="1" cap="none" dirty="0">
                <a:solidFill>
                  <a:schemeClr val="tx1"/>
                </a:solidFill>
              </a:rPr>
              <a:t>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upah</a:t>
            </a:r>
            <a:r>
              <a:rPr lang="en-US" altLang="en-US" sz="2400" b="1" cap="none" dirty="0">
                <a:solidFill>
                  <a:schemeClr val="tx1"/>
                </a:solidFill>
              </a:rPr>
              <a:t>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yg</a:t>
            </a:r>
            <a:r>
              <a:rPr lang="en-US" altLang="en-US" sz="2400" b="1" cap="none" dirty="0">
                <a:solidFill>
                  <a:schemeClr val="tx1"/>
                </a:solidFill>
              </a:rPr>
              <a:t>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rendah</a:t>
            </a:r>
            <a:r>
              <a:rPr lang="en-US" altLang="en-US" sz="2400" b="1" cap="none" dirty="0">
                <a:solidFill>
                  <a:schemeClr val="tx1"/>
                </a:solidFill>
              </a:rPr>
              <a:t> dan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fasilitas</a:t>
            </a:r>
            <a:r>
              <a:rPr lang="en-US" altLang="en-US" sz="2400" b="1" cap="none" dirty="0">
                <a:solidFill>
                  <a:schemeClr val="tx1"/>
                </a:solidFill>
              </a:rPr>
              <a:t>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kesejahteraan</a:t>
            </a:r>
            <a:r>
              <a:rPr lang="en-US" altLang="en-US" sz="2400" b="1" cap="none" dirty="0">
                <a:solidFill>
                  <a:schemeClr val="tx1"/>
                </a:solidFill>
              </a:rPr>
              <a:t>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yg</a:t>
            </a:r>
            <a:r>
              <a:rPr lang="en-US" altLang="en-US" sz="2400" b="1" cap="none" dirty="0">
                <a:solidFill>
                  <a:schemeClr val="tx1"/>
                </a:solidFill>
              </a:rPr>
              <a:t>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buruk</a:t>
            </a:r>
            <a:r>
              <a:rPr lang="en-US" altLang="en-US" sz="2400" b="1" cap="none" dirty="0">
                <a:solidFill>
                  <a:schemeClr val="tx1"/>
                </a:solidFill>
              </a:rPr>
              <a:t> di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perkebunan</a:t>
            </a:r>
            <a:r>
              <a:rPr lang="en-US" altLang="en-US" sz="2400" b="1" cap="none" dirty="0">
                <a:solidFill>
                  <a:schemeClr val="tx1"/>
                </a:solidFill>
              </a:rPr>
              <a:t>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tembakau</a:t>
            </a:r>
            <a:r>
              <a:rPr lang="en-US" altLang="en-US" sz="2400" b="1" cap="none" dirty="0">
                <a:solidFill>
                  <a:schemeClr val="tx1"/>
                </a:solidFill>
              </a:rPr>
              <a:t> Deli (Sumatra Utara);</a:t>
            </a:r>
          </a:p>
          <a:p>
            <a:r>
              <a:rPr lang="en-US" altLang="en-US" sz="2400" b="1" cap="none" dirty="0">
                <a:solidFill>
                  <a:schemeClr val="tx1"/>
                </a:solidFill>
              </a:rPr>
              <a:t>2.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Produksi</a:t>
            </a:r>
            <a:r>
              <a:rPr lang="en-US" altLang="en-US" sz="2400" b="1" cap="none" dirty="0">
                <a:solidFill>
                  <a:schemeClr val="tx1"/>
                </a:solidFill>
              </a:rPr>
              <a:t>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padi</a:t>
            </a:r>
            <a:r>
              <a:rPr lang="en-US" altLang="en-US" sz="2400" b="1" cap="none" dirty="0">
                <a:solidFill>
                  <a:schemeClr val="tx1"/>
                </a:solidFill>
              </a:rPr>
              <a:t>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meningkat</a:t>
            </a:r>
            <a:r>
              <a:rPr lang="en-US" altLang="en-US" sz="2400" b="1" cap="none" dirty="0">
                <a:solidFill>
                  <a:schemeClr val="tx1"/>
                </a:solidFill>
              </a:rPr>
              <a:t>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tetapi</a:t>
            </a:r>
            <a:r>
              <a:rPr lang="en-US" altLang="en-US" sz="2400" b="1" cap="none" dirty="0">
                <a:solidFill>
                  <a:schemeClr val="tx1"/>
                </a:solidFill>
              </a:rPr>
              <a:t>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harga</a:t>
            </a:r>
            <a:r>
              <a:rPr lang="en-US" altLang="en-US" sz="2400" b="1" cap="none" dirty="0">
                <a:solidFill>
                  <a:schemeClr val="tx1"/>
                </a:solidFill>
              </a:rPr>
              <a:t>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beras</a:t>
            </a:r>
            <a:r>
              <a:rPr lang="en-US" altLang="en-US" sz="2400" b="1" cap="none" dirty="0">
                <a:solidFill>
                  <a:schemeClr val="tx1"/>
                </a:solidFill>
              </a:rPr>
              <a:t>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ditetapkan</a:t>
            </a:r>
            <a:r>
              <a:rPr lang="en-US" altLang="en-US" sz="2400" b="1" cap="none" dirty="0">
                <a:solidFill>
                  <a:schemeClr val="tx1"/>
                </a:solidFill>
              </a:rPr>
              <a:t> oleh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pemerintah</a:t>
            </a:r>
            <a:r>
              <a:rPr lang="en-US" altLang="en-US" sz="2400" b="1" cap="none" dirty="0">
                <a:solidFill>
                  <a:schemeClr val="tx1"/>
                </a:solidFill>
              </a:rPr>
              <a:t>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hindia</a:t>
            </a:r>
            <a:r>
              <a:rPr lang="en-US" altLang="en-US" sz="2400" b="1" cap="none" dirty="0">
                <a:solidFill>
                  <a:schemeClr val="tx1"/>
                </a:solidFill>
              </a:rPr>
              <a:t>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belanda</a:t>
            </a:r>
            <a:r>
              <a:rPr lang="en-US" altLang="en-US" sz="2400" b="1" cap="none" dirty="0">
                <a:solidFill>
                  <a:schemeClr val="tx1"/>
                </a:solidFill>
              </a:rPr>
              <a:t> di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bawah</a:t>
            </a:r>
            <a:r>
              <a:rPr lang="en-US" altLang="en-US" sz="2400" b="1" cap="none" dirty="0">
                <a:solidFill>
                  <a:schemeClr val="tx1"/>
                </a:solidFill>
              </a:rPr>
              <a:t>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harga</a:t>
            </a:r>
            <a:r>
              <a:rPr lang="en-US" altLang="en-US" sz="2400" b="1" cap="none" dirty="0">
                <a:solidFill>
                  <a:schemeClr val="tx1"/>
                </a:solidFill>
              </a:rPr>
              <a:t> pasar.</a:t>
            </a:r>
          </a:p>
          <a:p>
            <a:r>
              <a:rPr lang="en-US" altLang="en-US" sz="2400" b="1" cap="none" dirty="0">
                <a:solidFill>
                  <a:schemeClr val="tx1"/>
                </a:solidFill>
              </a:rPr>
              <a:t>3. Pendidikan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dasar</a:t>
            </a:r>
            <a:r>
              <a:rPr lang="en-US" altLang="en-US" sz="2400" b="1" cap="none" dirty="0">
                <a:solidFill>
                  <a:schemeClr val="tx1"/>
                </a:solidFill>
              </a:rPr>
              <a:t>,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menengah</a:t>
            </a:r>
            <a:r>
              <a:rPr lang="en-US" altLang="en-US" sz="2400" b="1" cap="none" dirty="0">
                <a:solidFill>
                  <a:schemeClr val="tx1"/>
                </a:solidFill>
              </a:rPr>
              <a:t>, dan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tinggi</a:t>
            </a:r>
            <a:r>
              <a:rPr lang="en-US" altLang="en-US" sz="2400" b="1" cap="none" dirty="0">
                <a:solidFill>
                  <a:schemeClr val="tx1"/>
                </a:solidFill>
              </a:rPr>
              <a:t>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terutama</a:t>
            </a:r>
            <a:r>
              <a:rPr lang="en-US" altLang="en-US" sz="2400" b="1" cap="none" dirty="0">
                <a:solidFill>
                  <a:schemeClr val="tx1"/>
                </a:solidFill>
              </a:rPr>
              <a:t>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untuk</a:t>
            </a:r>
            <a:r>
              <a:rPr lang="en-US" altLang="en-US" sz="2400" b="1" cap="none" dirty="0">
                <a:solidFill>
                  <a:schemeClr val="tx1"/>
                </a:solidFill>
              </a:rPr>
              <a:t>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anak-anak</a:t>
            </a:r>
            <a:r>
              <a:rPr lang="en-US" altLang="en-US" sz="2400" b="1" cap="none" dirty="0">
                <a:solidFill>
                  <a:schemeClr val="tx1"/>
                </a:solidFill>
              </a:rPr>
              <a:t>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dari</a:t>
            </a:r>
            <a:r>
              <a:rPr lang="en-US" altLang="en-US" sz="2400" b="1" cap="none" dirty="0">
                <a:solidFill>
                  <a:schemeClr val="tx1"/>
                </a:solidFill>
              </a:rPr>
              <a:t>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elit</a:t>
            </a:r>
            <a:r>
              <a:rPr lang="en-US" altLang="en-US" sz="2400" b="1" cap="none" dirty="0">
                <a:solidFill>
                  <a:schemeClr val="tx1"/>
                </a:solidFill>
              </a:rPr>
              <a:t>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pribumi</a:t>
            </a:r>
            <a:r>
              <a:rPr lang="en-US" altLang="en-US" sz="2400" b="1" cap="none" dirty="0">
                <a:solidFill>
                  <a:schemeClr val="tx1"/>
                </a:solidFill>
              </a:rPr>
              <a:t>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yg</a:t>
            </a:r>
            <a:r>
              <a:rPr lang="en-US" altLang="en-US" sz="2400" b="1" cap="none" dirty="0">
                <a:solidFill>
                  <a:schemeClr val="tx1"/>
                </a:solidFill>
              </a:rPr>
              <a:t>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bekerja</a:t>
            </a:r>
            <a:r>
              <a:rPr lang="en-US" altLang="en-US" sz="2400" b="1" cap="none" dirty="0">
                <a:solidFill>
                  <a:schemeClr val="tx1"/>
                </a:solidFill>
              </a:rPr>
              <a:t>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dalam</a:t>
            </a:r>
            <a:r>
              <a:rPr lang="en-US" altLang="en-US" sz="2400" b="1" cap="none" dirty="0">
                <a:solidFill>
                  <a:schemeClr val="tx1"/>
                </a:solidFill>
              </a:rPr>
              <a:t>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pemerintahan</a:t>
            </a:r>
            <a:r>
              <a:rPr lang="en-US" altLang="en-US" sz="2400" b="1" cap="none" dirty="0">
                <a:solidFill>
                  <a:schemeClr val="tx1"/>
                </a:solidFill>
              </a:rPr>
              <a:t>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Hindia</a:t>
            </a:r>
            <a:r>
              <a:rPr lang="en-US" altLang="en-US" sz="2400" b="1" cap="none" dirty="0">
                <a:solidFill>
                  <a:schemeClr val="tx1"/>
                </a:solidFill>
              </a:rPr>
              <a:t> Belanda;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jumlah</a:t>
            </a:r>
            <a:r>
              <a:rPr lang="en-US" altLang="en-US" sz="2400" b="1" cap="none" dirty="0">
                <a:solidFill>
                  <a:schemeClr val="tx1"/>
                </a:solidFill>
              </a:rPr>
              <a:t>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anak-anak</a:t>
            </a:r>
            <a:r>
              <a:rPr lang="en-US" altLang="en-US" sz="2400" b="1" cap="none" dirty="0">
                <a:solidFill>
                  <a:schemeClr val="tx1"/>
                </a:solidFill>
              </a:rPr>
              <a:t>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pribumi</a:t>
            </a:r>
            <a:r>
              <a:rPr lang="en-US" altLang="en-US" sz="2400" b="1" cap="none" dirty="0">
                <a:solidFill>
                  <a:schemeClr val="tx1"/>
                </a:solidFill>
              </a:rPr>
              <a:t>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yg</a:t>
            </a:r>
            <a:r>
              <a:rPr lang="en-US" altLang="en-US" sz="2400" b="1" cap="none" dirty="0">
                <a:solidFill>
                  <a:schemeClr val="tx1"/>
                </a:solidFill>
              </a:rPr>
              <a:t>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diterima</a:t>
            </a:r>
            <a:r>
              <a:rPr lang="en-US" altLang="en-US" sz="2400" b="1" cap="none" dirty="0">
                <a:solidFill>
                  <a:schemeClr val="tx1"/>
                </a:solidFill>
              </a:rPr>
              <a:t> di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perguruan</a:t>
            </a:r>
            <a:r>
              <a:rPr lang="en-US" altLang="en-US" sz="2400" b="1" cap="none" dirty="0">
                <a:solidFill>
                  <a:schemeClr val="tx1"/>
                </a:solidFill>
              </a:rPr>
              <a:t>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tinggi</a:t>
            </a:r>
            <a:r>
              <a:rPr lang="en-US" altLang="en-US" sz="2400" b="1" cap="none" dirty="0">
                <a:solidFill>
                  <a:schemeClr val="tx1"/>
                </a:solidFill>
              </a:rPr>
              <a:t>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masih</a:t>
            </a:r>
            <a:r>
              <a:rPr lang="en-US" altLang="en-US" sz="2400" b="1" cap="none" dirty="0">
                <a:solidFill>
                  <a:schemeClr val="tx1"/>
                </a:solidFill>
              </a:rPr>
              <a:t>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kalah</a:t>
            </a:r>
            <a:r>
              <a:rPr lang="en-US" altLang="en-US" sz="2400" b="1" cap="none" dirty="0">
                <a:solidFill>
                  <a:schemeClr val="tx1"/>
                </a:solidFill>
              </a:rPr>
              <a:t>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dari</a:t>
            </a:r>
            <a:r>
              <a:rPr lang="en-US" altLang="en-US" sz="2400" b="1" cap="none" dirty="0">
                <a:solidFill>
                  <a:schemeClr val="tx1"/>
                </a:solidFill>
              </a:rPr>
              <a:t>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anak-anak</a:t>
            </a:r>
            <a:r>
              <a:rPr lang="en-US" altLang="en-US" sz="2400" b="1" cap="none" dirty="0">
                <a:solidFill>
                  <a:schemeClr val="tx1"/>
                </a:solidFill>
              </a:rPr>
              <a:t> Belanda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bahkan</a:t>
            </a:r>
            <a:r>
              <a:rPr lang="en-US" altLang="en-US" sz="2400" b="1" cap="none" dirty="0">
                <a:solidFill>
                  <a:schemeClr val="tx1"/>
                </a:solidFill>
              </a:rPr>
              <a:t>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Cina</a:t>
            </a:r>
            <a:r>
              <a:rPr lang="en-US" altLang="en-US" sz="2400" b="1" cap="none" dirty="0">
                <a:solidFill>
                  <a:schemeClr val="tx1"/>
                </a:solidFill>
              </a:rPr>
              <a:t>.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n-US" altLang="en-US" sz="2400" b="1" dirty="0">
              <a:solidFill>
                <a:srgbClr val="FFFF00"/>
              </a:solidFill>
            </a:endParaRPr>
          </a:p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id-ID" b="1" dirty="0">
              <a:solidFill>
                <a:srgbClr val="FFFF00"/>
              </a:solidFill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3DF9E8-B44D-43BF-A293-84EC131638B5}" type="slidenum">
              <a:rPr lang="id-ID" altLang="en-US"/>
              <a:pPr/>
              <a:t>7</a:t>
            </a:fld>
            <a:endParaRPr lang="id-ID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33C4FB-B63F-445C-8298-D2C336472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1261" cy="106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265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1155700" y="503339"/>
            <a:ext cx="8824913" cy="869019"/>
          </a:xfrm>
        </p:spPr>
        <p:txBody>
          <a:bodyPr/>
          <a:lstStyle/>
          <a:p>
            <a:pPr algn="ctr" eaLnBrk="1" hangingPunct="1"/>
            <a:br>
              <a:rPr lang="id-ID" altLang="en-US" sz="3600" b="1" dirty="0"/>
            </a:br>
            <a:br>
              <a:rPr lang="id-ID" altLang="en-US" sz="3600" b="1" dirty="0"/>
            </a:br>
            <a:r>
              <a:rPr lang="en-US" altLang="en-US" sz="2800" b="1" dirty="0">
                <a:solidFill>
                  <a:srgbClr val="FFFF00"/>
                </a:solidFill>
              </a:rPr>
              <a:t>STUDI STRATIFIKASI DI INDONESIA (7)</a:t>
            </a:r>
            <a:br>
              <a:rPr lang="id-ID" altLang="en-US" sz="2800" b="1" dirty="0"/>
            </a:br>
            <a:endParaRPr lang="id-ID" alt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700" y="1063417"/>
            <a:ext cx="8824913" cy="556598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altLang="en-US" sz="2000" b="1" dirty="0" err="1">
                <a:solidFill>
                  <a:srgbClr val="FFFF00"/>
                </a:solidFill>
              </a:rPr>
              <a:t>Bangkitnya</a:t>
            </a:r>
            <a:r>
              <a:rPr lang="en-US" altLang="en-US" sz="2000" b="1" dirty="0">
                <a:solidFill>
                  <a:srgbClr val="FFFF00"/>
                </a:solidFill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</a:rPr>
              <a:t>Nasionalisme</a:t>
            </a:r>
            <a:r>
              <a:rPr lang="en-US" altLang="en-US" sz="2000" b="1" dirty="0">
                <a:solidFill>
                  <a:srgbClr val="FFFF00"/>
                </a:solidFill>
              </a:rPr>
              <a:t> Indonesia</a:t>
            </a:r>
          </a:p>
          <a:p>
            <a:pPr eaLnBrk="1" hangingPunct="1"/>
            <a:r>
              <a:rPr lang="en-US" altLang="en-US" sz="1800" b="1" dirty="0">
                <a:solidFill>
                  <a:schemeClr val="tx1"/>
                </a:solidFill>
              </a:rPr>
              <a:t>1. </a:t>
            </a:r>
            <a:r>
              <a:rPr lang="en-US" altLang="en-US" sz="1800" b="1" cap="none" dirty="0" err="1">
                <a:solidFill>
                  <a:schemeClr val="tx1"/>
                </a:solidFill>
              </a:rPr>
              <a:t>Etno-nasionalism</a:t>
            </a:r>
            <a:endParaRPr lang="en-US" altLang="en-US" sz="1800" b="1" cap="none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1800" b="1" cap="none" dirty="0">
                <a:solidFill>
                  <a:schemeClr val="tx1"/>
                </a:solidFill>
              </a:rPr>
              <a:t>2.Boedi </a:t>
            </a:r>
            <a:r>
              <a:rPr lang="en-US" altLang="en-US" sz="1800" b="1" cap="none" dirty="0" err="1">
                <a:solidFill>
                  <a:schemeClr val="tx1"/>
                </a:solidFill>
              </a:rPr>
              <a:t>Utomo</a:t>
            </a:r>
            <a:endParaRPr lang="en-US" altLang="en-US" sz="1800" b="1" cap="none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1800" b="1" cap="none" dirty="0">
                <a:solidFill>
                  <a:schemeClr val="tx1"/>
                </a:solidFill>
              </a:rPr>
              <a:t>3.Sarikat </a:t>
            </a:r>
            <a:r>
              <a:rPr lang="en-US" altLang="en-US" sz="1800" b="1" cap="none" dirty="0" err="1">
                <a:solidFill>
                  <a:schemeClr val="tx1"/>
                </a:solidFill>
              </a:rPr>
              <a:t>Pasundan</a:t>
            </a:r>
            <a:endParaRPr lang="en-US" altLang="en-US" sz="1800" b="1" cap="none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1800" b="1" cap="none" dirty="0">
                <a:solidFill>
                  <a:schemeClr val="tx1"/>
                </a:solidFill>
              </a:rPr>
              <a:t>4.Jong </a:t>
            </a:r>
            <a:r>
              <a:rPr lang="en-US" altLang="en-US" sz="1800" b="1" cap="none" dirty="0" err="1">
                <a:solidFill>
                  <a:schemeClr val="tx1"/>
                </a:solidFill>
              </a:rPr>
              <a:t>Jawa</a:t>
            </a:r>
            <a:r>
              <a:rPr lang="en-US" altLang="en-US" sz="1800" b="1" cap="none" dirty="0">
                <a:solidFill>
                  <a:schemeClr val="tx1"/>
                </a:solidFill>
              </a:rPr>
              <a:t>, Jong Ambon, Jong Batak</a:t>
            </a:r>
          </a:p>
          <a:p>
            <a:pPr eaLnBrk="1" hangingPunct="1"/>
            <a:r>
              <a:rPr lang="en-US" altLang="en-US" sz="1800" b="1" cap="none" dirty="0">
                <a:solidFill>
                  <a:schemeClr val="tx1"/>
                </a:solidFill>
              </a:rPr>
              <a:t>5. Religious Nationalism: </a:t>
            </a:r>
          </a:p>
          <a:p>
            <a:pPr eaLnBrk="1" hangingPunct="1"/>
            <a:r>
              <a:rPr lang="en-US" altLang="en-US" sz="1800" b="1" cap="none" dirty="0">
                <a:solidFill>
                  <a:schemeClr val="tx1"/>
                </a:solidFill>
              </a:rPr>
              <a:t>6.Sarikat Islam.</a:t>
            </a:r>
          </a:p>
          <a:p>
            <a:pPr eaLnBrk="1" hangingPunct="1"/>
            <a:r>
              <a:rPr lang="en-US" altLang="en-US" sz="1800" b="1" cap="none" dirty="0">
                <a:solidFill>
                  <a:schemeClr val="tx1"/>
                </a:solidFill>
              </a:rPr>
              <a:t>7. Secular Nationalism</a:t>
            </a:r>
          </a:p>
          <a:p>
            <a:pPr eaLnBrk="1" hangingPunct="1"/>
            <a:r>
              <a:rPr lang="en-US" altLang="en-US" sz="1800" b="1" dirty="0">
                <a:solidFill>
                  <a:srgbClr val="FFFF00"/>
                </a:solidFill>
              </a:rPr>
              <a:t>FAKTOR  </a:t>
            </a:r>
            <a:r>
              <a:rPr lang="en-US" altLang="en-US" sz="1800" b="1" dirty="0" err="1">
                <a:solidFill>
                  <a:srgbClr val="FFFF00"/>
                </a:solidFill>
              </a:rPr>
              <a:t>eksternal</a:t>
            </a:r>
            <a:endParaRPr lang="en-US" altLang="en-US" sz="1800" b="1" dirty="0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sz="1800" b="1" dirty="0">
                <a:solidFill>
                  <a:schemeClr val="tx1"/>
                </a:solidFill>
              </a:rPr>
              <a:t>8.</a:t>
            </a:r>
            <a:r>
              <a:rPr lang="en-US" altLang="en-US" sz="1800" b="1" cap="none" dirty="0">
                <a:solidFill>
                  <a:schemeClr val="tx1"/>
                </a:solidFill>
              </a:rPr>
              <a:t>Kemenangan </a:t>
            </a:r>
            <a:r>
              <a:rPr lang="en-US" altLang="en-US" sz="1800" b="1" cap="none" dirty="0" err="1">
                <a:solidFill>
                  <a:schemeClr val="tx1"/>
                </a:solidFill>
              </a:rPr>
              <a:t>Jepang</a:t>
            </a:r>
            <a:r>
              <a:rPr lang="en-US" altLang="en-US" sz="1800" b="1" cap="none" dirty="0">
                <a:solidFill>
                  <a:schemeClr val="tx1"/>
                </a:solidFill>
              </a:rPr>
              <a:t> </a:t>
            </a:r>
            <a:r>
              <a:rPr lang="en-US" altLang="en-US" sz="1800" b="1" cap="none" dirty="0" err="1">
                <a:solidFill>
                  <a:schemeClr val="tx1"/>
                </a:solidFill>
              </a:rPr>
              <a:t>atas</a:t>
            </a:r>
            <a:r>
              <a:rPr lang="en-US" altLang="en-US" sz="1800" b="1" cap="none" dirty="0">
                <a:solidFill>
                  <a:schemeClr val="tx1"/>
                </a:solidFill>
              </a:rPr>
              <a:t> </a:t>
            </a:r>
            <a:r>
              <a:rPr lang="en-US" altLang="en-US" sz="1800" b="1" cap="none" dirty="0" err="1">
                <a:solidFill>
                  <a:schemeClr val="tx1"/>
                </a:solidFill>
              </a:rPr>
              <a:t>Rusia</a:t>
            </a:r>
            <a:r>
              <a:rPr lang="en-US" altLang="en-US" sz="1800" b="1" cap="none" dirty="0">
                <a:solidFill>
                  <a:schemeClr val="tx1"/>
                </a:solidFill>
              </a:rPr>
              <a:t> 1905</a:t>
            </a:r>
          </a:p>
          <a:p>
            <a:pPr eaLnBrk="1" hangingPunct="1"/>
            <a:r>
              <a:rPr lang="en-US" altLang="en-US" sz="1800" b="1" cap="none" dirty="0">
                <a:solidFill>
                  <a:schemeClr val="tx1"/>
                </a:solidFill>
              </a:rPr>
              <a:t>9. </a:t>
            </a:r>
            <a:r>
              <a:rPr lang="en-US" altLang="en-US" sz="1800" b="1" cap="none" dirty="0" err="1">
                <a:solidFill>
                  <a:schemeClr val="tx1"/>
                </a:solidFill>
              </a:rPr>
              <a:t>Berdirinya</a:t>
            </a:r>
            <a:r>
              <a:rPr lang="en-US" altLang="en-US" sz="1800" b="1" cap="none" dirty="0">
                <a:solidFill>
                  <a:schemeClr val="tx1"/>
                </a:solidFill>
              </a:rPr>
              <a:t> </a:t>
            </a:r>
            <a:r>
              <a:rPr lang="en-US" altLang="en-US" sz="1800" b="1" cap="none" dirty="0" err="1">
                <a:solidFill>
                  <a:schemeClr val="tx1"/>
                </a:solidFill>
              </a:rPr>
              <a:t>republik</a:t>
            </a:r>
            <a:r>
              <a:rPr lang="en-US" altLang="en-US" sz="1800" b="1" cap="none" dirty="0">
                <a:solidFill>
                  <a:schemeClr val="tx1"/>
                </a:solidFill>
              </a:rPr>
              <a:t> china </a:t>
            </a:r>
            <a:r>
              <a:rPr lang="en-US" altLang="en-US" sz="1800" b="1" cap="none" dirty="0" err="1">
                <a:solidFill>
                  <a:schemeClr val="tx1"/>
                </a:solidFill>
              </a:rPr>
              <a:t>dibawah</a:t>
            </a:r>
            <a:r>
              <a:rPr lang="en-US" altLang="en-US" sz="1800" b="1" cap="none" dirty="0">
                <a:solidFill>
                  <a:schemeClr val="tx1"/>
                </a:solidFill>
              </a:rPr>
              <a:t> </a:t>
            </a:r>
            <a:r>
              <a:rPr lang="en-US" altLang="en-US" sz="1800" b="1" cap="none" dirty="0" err="1">
                <a:solidFill>
                  <a:schemeClr val="tx1"/>
                </a:solidFill>
              </a:rPr>
              <a:t>pimpinan</a:t>
            </a:r>
            <a:r>
              <a:rPr lang="en-US" altLang="en-US" sz="1800" b="1" cap="none" dirty="0">
                <a:solidFill>
                  <a:schemeClr val="tx1"/>
                </a:solidFill>
              </a:rPr>
              <a:t> Dr. Sun </a:t>
            </a:r>
            <a:r>
              <a:rPr lang="en-US" altLang="en-US" sz="1800" b="1" cap="none" dirty="0" err="1">
                <a:solidFill>
                  <a:schemeClr val="tx1"/>
                </a:solidFill>
              </a:rPr>
              <a:t>Yat</a:t>
            </a:r>
            <a:r>
              <a:rPr lang="en-US" altLang="en-US" sz="1800" b="1" cap="none" dirty="0">
                <a:solidFill>
                  <a:schemeClr val="tx1"/>
                </a:solidFill>
              </a:rPr>
              <a:t> Sen;</a:t>
            </a:r>
          </a:p>
          <a:p>
            <a:pPr eaLnBrk="1" hangingPunct="1"/>
            <a:r>
              <a:rPr lang="en-US" altLang="en-US" sz="1800" b="1" cap="none" dirty="0">
                <a:solidFill>
                  <a:schemeClr val="tx1"/>
                </a:solidFill>
              </a:rPr>
              <a:t>10. </a:t>
            </a:r>
            <a:r>
              <a:rPr lang="en-US" altLang="en-US" sz="1800" b="1" cap="none" dirty="0" err="1">
                <a:solidFill>
                  <a:schemeClr val="tx1"/>
                </a:solidFill>
              </a:rPr>
              <a:t>Kemenangan</a:t>
            </a:r>
            <a:r>
              <a:rPr lang="en-US" altLang="en-US" sz="1800" b="1" cap="none" dirty="0">
                <a:solidFill>
                  <a:schemeClr val="tx1"/>
                </a:solidFill>
              </a:rPr>
              <a:t> Kemal Ataturk di </a:t>
            </a:r>
            <a:r>
              <a:rPr lang="en-US" altLang="en-US" sz="1800" b="1" cap="none" dirty="0" err="1">
                <a:solidFill>
                  <a:schemeClr val="tx1"/>
                </a:solidFill>
              </a:rPr>
              <a:t>daratan</a:t>
            </a:r>
            <a:r>
              <a:rPr lang="en-US" altLang="en-US" sz="1800" b="1" cap="none" dirty="0">
                <a:solidFill>
                  <a:schemeClr val="tx1"/>
                </a:solidFill>
              </a:rPr>
              <a:t> Anatolia.</a:t>
            </a:r>
          </a:p>
          <a:p>
            <a:pPr eaLnBrk="1" hangingPunct="1"/>
            <a:endParaRPr lang="en-US" altLang="en-US" sz="3200" b="1" dirty="0">
              <a:solidFill>
                <a:schemeClr val="tx1"/>
              </a:solidFill>
            </a:endParaRPr>
          </a:p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id-ID" b="1" dirty="0">
              <a:solidFill>
                <a:srgbClr val="FFFF00"/>
              </a:solidFill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3DF9E8-B44D-43BF-A293-84EC131638B5}" type="slidenum">
              <a:rPr lang="id-ID" altLang="en-US"/>
              <a:pPr/>
              <a:t>8</a:t>
            </a:fld>
            <a:endParaRPr lang="id-ID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33C4FB-B63F-445C-8298-D2C336472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1261" cy="106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4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1155700" y="503339"/>
            <a:ext cx="8824913" cy="869019"/>
          </a:xfrm>
        </p:spPr>
        <p:txBody>
          <a:bodyPr/>
          <a:lstStyle/>
          <a:p>
            <a:pPr algn="ctr" eaLnBrk="1" hangingPunct="1"/>
            <a:br>
              <a:rPr lang="id-ID" altLang="en-US" sz="3600" b="1" dirty="0"/>
            </a:br>
            <a:br>
              <a:rPr lang="id-ID" altLang="en-US" sz="3600" b="1" dirty="0"/>
            </a:br>
            <a:r>
              <a:rPr lang="en-US" altLang="en-US" sz="2800" b="1" dirty="0">
                <a:solidFill>
                  <a:srgbClr val="FFFF00"/>
                </a:solidFill>
              </a:rPr>
              <a:t>STUDI STRATIFIKASI DI INDONESIA (8)</a:t>
            </a:r>
            <a:br>
              <a:rPr lang="id-ID" altLang="en-US" sz="2800" b="1" dirty="0"/>
            </a:br>
            <a:endParaRPr lang="id-ID" alt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700" y="1063417"/>
            <a:ext cx="8824913" cy="5565984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altLang="en-US" sz="2000" b="1" cap="none" dirty="0" err="1">
                <a:solidFill>
                  <a:srgbClr val="FFFF00"/>
                </a:solidFill>
              </a:rPr>
              <a:t>Faktor</a:t>
            </a:r>
            <a:r>
              <a:rPr lang="en-US" altLang="en-US" sz="2000" b="1" cap="none" dirty="0">
                <a:solidFill>
                  <a:srgbClr val="FFFF00"/>
                </a:solidFill>
              </a:rPr>
              <a:t> internal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cap="none" dirty="0">
                <a:solidFill>
                  <a:schemeClr val="tx1"/>
                </a:solidFill>
              </a:rPr>
              <a:t>1.</a:t>
            </a:r>
            <a:r>
              <a:rPr lang="en-US" altLang="en-US" sz="2400" b="1" cap="none" dirty="0">
                <a:solidFill>
                  <a:schemeClr val="tx1"/>
                </a:solidFill>
              </a:rPr>
              <a:t>Lebih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dari</a:t>
            </a:r>
            <a:r>
              <a:rPr lang="en-US" altLang="en-US" sz="2400" b="1" cap="none" dirty="0">
                <a:solidFill>
                  <a:schemeClr val="tx1"/>
                </a:solidFill>
              </a:rPr>
              <a:t> 90 %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penduduk</a:t>
            </a:r>
            <a:r>
              <a:rPr lang="en-US" altLang="en-US" sz="2400" b="1" cap="none" dirty="0">
                <a:solidFill>
                  <a:schemeClr val="tx1"/>
                </a:solidFill>
              </a:rPr>
              <a:t>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Hindia</a:t>
            </a:r>
            <a:r>
              <a:rPr lang="en-US" altLang="en-US" sz="2400" b="1" cap="none" dirty="0">
                <a:solidFill>
                  <a:schemeClr val="tx1"/>
                </a:solidFill>
              </a:rPr>
              <a:t> Belanda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adalah</a:t>
            </a:r>
            <a:r>
              <a:rPr lang="en-US" altLang="en-US" sz="2400" b="1" cap="none" dirty="0">
                <a:solidFill>
                  <a:schemeClr val="tx1"/>
                </a:solidFill>
              </a:rPr>
              <a:t> Muslim;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cap="none" dirty="0">
                <a:solidFill>
                  <a:schemeClr val="tx1"/>
                </a:solidFill>
              </a:rPr>
              <a:t>2. Bahasa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Melayu</a:t>
            </a:r>
            <a:r>
              <a:rPr lang="en-US" altLang="en-US" sz="2400" b="1" cap="none" dirty="0">
                <a:solidFill>
                  <a:schemeClr val="tx1"/>
                </a:solidFill>
              </a:rPr>
              <a:t> pasar---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cikal</a:t>
            </a:r>
            <a:r>
              <a:rPr lang="en-US" altLang="en-US" sz="2400" b="1" cap="none" dirty="0">
                <a:solidFill>
                  <a:schemeClr val="tx1"/>
                </a:solidFill>
              </a:rPr>
              <a:t>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bakal</a:t>
            </a:r>
            <a:r>
              <a:rPr lang="en-US" altLang="en-US" sz="2400" b="1" cap="none" dirty="0">
                <a:solidFill>
                  <a:schemeClr val="tx1"/>
                </a:solidFill>
              </a:rPr>
              <a:t>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bhs</a:t>
            </a:r>
            <a:r>
              <a:rPr lang="en-US" altLang="en-US" sz="2400" b="1" cap="none" dirty="0">
                <a:solidFill>
                  <a:schemeClr val="tx1"/>
                </a:solidFill>
              </a:rPr>
              <a:t>. Indonesia;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cap="none" dirty="0">
                <a:solidFill>
                  <a:schemeClr val="tx1"/>
                </a:solidFill>
              </a:rPr>
              <a:t>3.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Volsksraad</a:t>
            </a:r>
            <a:r>
              <a:rPr lang="en-US" altLang="en-US" sz="2400" b="1" cap="none" dirty="0">
                <a:solidFill>
                  <a:schemeClr val="tx1"/>
                </a:solidFill>
              </a:rPr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cap="none" dirty="0">
                <a:solidFill>
                  <a:schemeClr val="tx1"/>
                </a:solidFill>
              </a:rPr>
              <a:t>4. Media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massa</a:t>
            </a:r>
            <a:r>
              <a:rPr lang="en-US" altLang="en-US" sz="2400" b="1" cap="none" dirty="0">
                <a:solidFill>
                  <a:schemeClr val="tx1"/>
                </a:solidFill>
              </a:rPr>
              <a:t>: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radio,surat</a:t>
            </a:r>
            <a:r>
              <a:rPr lang="en-US" altLang="en-US" sz="2400" b="1" cap="none" dirty="0">
                <a:solidFill>
                  <a:schemeClr val="tx1"/>
                </a:solidFill>
              </a:rPr>
              <a:t>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kabar</a:t>
            </a:r>
            <a:r>
              <a:rPr lang="en-US" altLang="en-US" sz="2400" b="1" cap="none" dirty="0">
                <a:solidFill>
                  <a:schemeClr val="tx1"/>
                </a:solidFill>
              </a:rPr>
              <a:t>, dan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majalah</a:t>
            </a:r>
            <a:r>
              <a:rPr lang="en-US" altLang="en-US" sz="2400" b="1" cap="none" dirty="0">
                <a:solidFill>
                  <a:schemeClr val="tx1"/>
                </a:solidFill>
              </a:rPr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cap="none" dirty="0">
                <a:solidFill>
                  <a:schemeClr val="tx1"/>
                </a:solidFill>
              </a:rPr>
              <a:t>5.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Meningkatnya</a:t>
            </a:r>
            <a:r>
              <a:rPr lang="en-US" altLang="en-US" sz="2400" b="1" cap="none" dirty="0">
                <a:solidFill>
                  <a:schemeClr val="tx1"/>
                </a:solidFill>
              </a:rPr>
              <a:t>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jumlah</a:t>
            </a:r>
            <a:r>
              <a:rPr lang="en-US" altLang="en-US" sz="2400" b="1" cap="none" dirty="0">
                <a:solidFill>
                  <a:schemeClr val="tx1"/>
                </a:solidFill>
              </a:rPr>
              <a:t> orang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belanda</a:t>
            </a:r>
            <a:r>
              <a:rPr lang="en-US" altLang="en-US" sz="2400" b="1" cap="none" dirty="0">
                <a:solidFill>
                  <a:schemeClr val="tx1"/>
                </a:solidFill>
              </a:rPr>
              <a:t>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sebagai</a:t>
            </a:r>
            <a:r>
              <a:rPr lang="en-US" altLang="en-US" sz="2400" b="1" cap="none" dirty="0">
                <a:solidFill>
                  <a:schemeClr val="tx1"/>
                </a:solidFill>
              </a:rPr>
              <a:t>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pamong</a:t>
            </a:r>
            <a:r>
              <a:rPr lang="en-US" altLang="en-US" sz="2400" b="1" cap="none" dirty="0">
                <a:solidFill>
                  <a:schemeClr val="tx1"/>
                </a:solidFill>
              </a:rPr>
              <a:t>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praja</a:t>
            </a:r>
            <a:r>
              <a:rPr lang="en-US" altLang="en-US" sz="2400" b="1" cap="none" dirty="0">
                <a:solidFill>
                  <a:schemeClr val="tx1"/>
                </a:solidFill>
              </a:rPr>
              <a:t> (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pemerintahan</a:t>
            </a:r>
            <a:r>
              <a:rPr lang="en-US" altLang="en-US" sz="2400" b="1" cap="none" dirty="0">
                <a:solidFill>
                  <a:schemeClr val="tx1"/>
                </a:solidFill>
              </a:rPr>
              <a:t>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langsung</a:t>
            </a:r>
            <a:r>
              <a:rPr lang="en-US" altLang="en-US" sz="2400" b="1" cap="none" dirty="0">
                <a:solidFill>
                  <a:schemeClr val="tx1"/>
                </a:solidFill>
              </a:rPr>
              <a:t>);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cap="none" dirty="0">
                <a:solidFill>
                  <a:schemeClr val="tx1"/>
                </a:solidFill>
              </a:rPr>
              <a:t>6.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Munculnya</a:t>
            </a:r>
            <a:r>
              <a:rPr lang="en-US" altLang="en-US" sz="2400" b="1" cap="none" dirty="0">
                <a:solidFill>
                  <a:schemeClr val="tx1"/>
                </a:solidFill>
              </a:rPr>
              <a:t>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kaum</a:t>
            </a:r>
            <a:r>
              <a:rPr lang="en-US" altLang="en-US" sz="2400" b="1" cap="none" dirty="0">
                <a:solidFill>
                  <a:schemeClr val="tx1"/>
                </a:solidFill>
              </a:rPr>
              <a:t>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pribumi</a:t>
            </a:r>
            <a:r>
              <a:rPr lang="en-US" altLang="en-US" sz="2400" b="1" cap="none" dirty="0">
                <a:solidFill>
                  <a:schemeClr val="tx1"/>
                </a:solidFill>
              </a:rPr>
              <a:t>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terdidik</a:t>
            </a:r>
            <a:r>
              <a:rPr lang="en-US" altLang="en-US" sz="2400" b="1" cap="none" dirty="0">
                <a:solidFill>
                  <a:schemeClr val="tx1"/>
                </a:solidFill>
              </a:rPr>
              <a:t> yang “anti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kolonial</a:t>
            </a:r>
            <a:r>
              <a:rPr lang="en-US" altLang="en-US" sz="2400" b="1" cap="none" dirty="0">
                <a:solidFill>
                  <a:schemeClr val="tx1"/>
                </a:solidFill>
              </a:rPr>
              <a:t>”.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cap="none" dirty="0">
                <a:solidFill>
                  <a:schemeClr val="tx1"/>
                </a:solidFill>
              </a:rPr>
              <a:t>7.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Politik</a:t>
            </a:r>
            <a:r>
              <a:rPr lang="en-US" altLang="en-US" sz="2400" b="1" cap="none" dirty="0">
                <a:solidFill>
                  <a:schemeClr val="tx1"/>
                </a:solidFill>
              </a:rPr>
              <a:t>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represif</a:t>
            </a:r>
            <a:r>
              <a:rPr lang="en-US" altLang="en-US" sz="2400" b="1" cap="none" dirty="0">
                <a:solidFill>
                  <a:schemeClr val="tx1"/>
                </a:solidFill>
              </a:rPr>
              <a:t>/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eksploitasi</a:t>
            </a:r>
            <a:r>
              <a:rPr lang="en-US" altLang="en-US" sz="2400" b="1" cap="none" dirty="0">
                <a:solidFill>
                  <a:schemeClr val="tx1"/>
                </a:solidFill>
              </a:rPr>
              <a:t>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ekonomi</a:t>
            </a:r>
            <a:r>
              <a:rPr lang="en-US" altLang="en-US" sz="2400" b="1" cap="none" dirty="0">
                <a:solidFill>
                  <a:schemeClr val="tx1"/>
                </a:solidFill>
              </a:rPr>
              <a:t>/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diskriminasi</a:t>
            </a:r>
            <a:r>
              <a:rPr lang="en-US" altLang="en-US" sz="2400" b="1" cap="none" dirty="0">
                <a:solidFill>
                  <a:schemeClr val="tx1"/>
                </a:solidFill>
              </a:rPr>
              <a:t> </a:t>
            </a:r>
            <a:r>
              <a:rPr lang="en-US" altLang="en-US" sz="2400" b="1" cap="none" dirty="0" err="1">
                <a:solidFill>
                  <a:schemeClr val="tx1"/>
                </a:solidFill>
              </a:rPr>
              <a:t>ras</a:t>
            </a:r>
            <a:r>
              <a:rPr lang="en-US" altLang="en-US" sz="2400" b="1" cap="none" dirty="0">
                <a:solidFill>
                  <a:schemeClr val="tx1"/>
                </a:solidFill>
              </a:rPr>
              <a:t>;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id-ID" b="1" dirty="0">
              <a:solidFill>
                <a:srgbClr val="FFFF00"/>
              </a:solidFill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3DF9E8-B44D-43BF-A293-84EC131638B5}" type="slidenum">
              <a:rPr lang="id-ID" altLang="en-US"/>
              <a:pPr/>
              <a:t>9</a:t>
            </a:fld>
            <a:endParaRPr lang="id-ID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33C4FB-B63F-445C-8298-D2C336472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1261" cy="106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921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1997</TotalTime>
  <Words>2291</Words>
  <Application>Microsoft Office PowerPoint</Application>
  <PresentationFormat>Widescreen</PresentationFormat>
  <Paragraphs>217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Century Gothic</vt:lpstr>
      <vt:lpstr>Wingdings</vt:lpstr>
      <vt:lpstr>Wingdings 3</vt:lpstr>
      <vt:lpstr>Ion</vt:lpstr>
      <vt:lpstr>  STUDI STRATIFIKASI DI INDONESIA SEBELUM 1945 &amp;  LAPISAN ATAS, TENGAH DAN BAWAH  KULIAH  7</vt:lpstr>
      <vt:lpstr>  STUDI STRATIFIKASI DI INDONESIA (1) </vt:lpstr>
      <vt:lpstr>  STUDI STRATIFIKASI DI INDONESIA (2) </vt:lpstr>
      <vt:lpstr>  STUDI STRATIFIKASI DI INDONESIA (3) </vt:lpstr>
      <vt:lpstr>  STUDI STRATIFIKASI DI INDONESIA (4) </vt:lpstr>
      <vt:lpstr>  STUDI STRATIFIKASI DI INDONESIA (5) </vt:lpstr>
      <vt:lpstr>  STUDI STRATIFIKASI DI INDONESIA (6) </vt:lpstr>
      <vt:lpstr>  STUDI STRATIFIKASI DI INDONESIA (7) </vt:lpstr>
      <vt:lpstr>  STUDI STRATIFIKASI DI INDONESIA (8) </vt:lpstr>
      <vt:lpstr>  STUDI STRATIFIKASI DI INDONESIA (9) </vt:lpstr>
      <vt:lpstr>   LAPISAN ATAS</vt:lpstr>
      <vt:lpstr>  LAPISAN ATAS, TENGAH, BAWAH </vt:lpstr>
      <vt:lpstr>  LAPISAN ATAS (1) </vt:lpstr>
      <vt:lpstr>  LAPISAN ATAS (2) </vt:lpstr>
      <vt:lpstr>  LAPISAN ATAS (3) </vt:lpstr>
      <vt:lpstr>  LAPISAN ATAS (4) </vt:lpstr>
      <vt:lpstr>  LAPISAN ATAS (5) </vt:lpstr>
      <vt:lpstr>   LAPISAN TENGAH</vt:lpstr>
      <vt:lpstr>     LAPISAN TENGAH (1)</vt:lpstr>
      <vt:lpstr>LAPISAN TENGAH  (2)</vt:lpstr>
      <vt:lpstr>     LAPISAN TENGAH (3)</vt:lpstr>
      <vt:lpstr>     LAPISAN TENGAH (4)</vt:lpstr>
      <vt:lpstr>     LAPISAN TENGAH (5)</vt:lpstr>
      <vt:lpstr>     LAPISAN TENGAH (6)</vt:lpstr>
      <vt:lpstr>     LAPISAN TENGAH (7)</vt:lpstr>
      <vt:lpstr>     LAPISAN TENGAH (8)</vt:lpstr>
      <vt:lpstr>     LAPISAN TENGAH (9)</vt:lpstr>
      <vt:lpstr>     LAPISAN TENGAH (10)</vt:lpstr>
      <vt:lpstr>   LAPISAN BAWAH</vt:lpstr>
      <vt:lpstr>     LAPISAN BAWAH (1)</vt:lpstr>
      <vt:lpstr>     LAPISAN BAWAH (2)</vt:lpstr>
      <vt:lpstr>     LAPISAN BAWAH (3)</vt:lpstr>
      <vt:lpstr>     LAPISAN BAWAH (4)</vt:lpstr>
      <vt:lpstr>     LAPISAN BAWAH (5)</vt:lpstr>
      <vt:lpstr>     LAPISAN BAWAH (6)</vt:lpstr>
      <vt:lpstr>     LAPISAN BAWAH (7)</vt:lpstr>
      <vt:lpstr>     LAPISAN BAWAH (8)</vt:lpstr>
      <vt:lpstr>     LAPISAN BAWAH (9)</vt:lpstr>
      <vt:lpstr>     LAPISAN BAWAH (10)</vt:lpstr>
      <vt:lpstr>     LAPISAN BAWAH (11)</vt:lpstr>
      <vt:lpstr>     LAPISAN BAWAH (12)</vt:lpstr>
      <vt:lpstr>     LAPISAN BAWAH (13)</vt:lpstr>
      <vt:lpstr>     LAPISAN BAWAH (14)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 Sosiologi Kontemporer tentang Stratifikasi Sosial</dc:title>
  <dc:creator>irawati</dc:creator>
  <cp:lastModifiedBy>Indera Pattinasarany</cp:lastModifiedBy>
  <cp:revision>144</cp:revision>
  <dcterms:created xsi:type="dcterms:W3CDTF">2013-09-17T01:36:18Z</dcterms:created>
  <dcterms:modified xsi:type="dcterms:W3CDTF">2020-11-02T03:56:15Z</dcterms:modified>
</cp:coreProperties>
</file>