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75" r:id="rId1"/>
  </p:sldMasterIdLst>
  <p:notesMasterIdLst>
    <p:notesMasterId r:id="rId18"/>
  </p:notesMasterIdLst>
  <p:sldIdLst>
    <p:sldId id="400" r:id="rId2"/>
    <p:sldId id="402" r:id="rId3"/>
    <p:sldId id="426" r:id="rId4"/>
    <p:sldId id="440" r:id="rId5"/>
    <p:sldId id="449" r:id="rId6"/>
    <p:sldId id="450" r:id="rId7"/>
    <p:sldId id="451" r:id="rId8"/>
    <p:sldId id="452" r:id="rId9"/>
    <p:sldId id="453" r:id="rId10"/>
    <p:sldId id="454" r:id="rId11"/>
    <p:sldId id="455" r:id="rId12"/>
    <p:sldId id="456" r:id="rId13"/>
    <p:sldId id="457" r:id="rId14"/>
    <p:sldId id="458" r:id="rId15"/>
    <p:sldId id="459" r:id="rId16"/>
    <p:sldId id="278" r:id="rId1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6579"/>
    <a:srgbClr val="9AA3AF"/>
    <a:srgbClr val="7F7F7F"/>
    <a:srgbClr val="0070C0"/>
    <a:srgbClr val="339847"/>
    <a:srgbClr val="FF00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94" autoAdjust="0"/>
    <p:restoredTop sz="81142" autoAdjust="0"/>
  </p:normalViewPr>
  <p:slideViewPr>
    <p:cSldViewPr snapToGrid="0">
      <p:cViewPr varScale="1">
        <p:scale>
          <a:sx n="78" d="100"/>
          <a:sy n="78" d="100"/>
        </p:scale>
        <p:origin x="900" y="78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27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confinder.com/icons/4375050/logo_python_icon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https://pixabay.com/photos/looping-fivefold-olympia-looping-1689992/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05A695-C1CD-4F57-A8D6-E3EB546956D0}" type="slidenum">
              <a:rPr lang="en-ID" smtClean="0"/>
              <a:t>1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679074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range can be changed to 100</a:t>
            </a:r>
          </a:p>
        </p:txBody>
      </p:sp>
    </p:spTree>
    <p:extLst>
      <p:ext uri="{BB962C8B-B14F-4D97-AF65-F5344CB8AC3E}">
        <p14:creationId xmlns:p14="http://schemas.microsoft.com/office/powerpoint/2010/main" val="22280315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11 numbers, start from 0</a:t>
            </a:r>
          </a:p>
        </p:txBody>
      </p:sp>
    </p:spTree>
    <p:extLst>
      <p:ext uri="{BB962C8B-B14F-4D97-AF65-F5344CB8AC3E}">
        <p14:creationId xmlns:p14="http://schemas.microsoft.com/office/powerpoint/2010/main" val="13670812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11 numbers, start from 0</a:t>
            </a:r>
          </a:p>
        </p:txBody>
      </p:sp>
    </p:spTree>
    <p:extLst>
      <p:ext uri="{BB962C8B-B14F-4D97-AF65-F5344CB8AC3E}">
        <p14:creationId xmlns:p14="http://schemas.microsoft.com/office/powerpoint/2010/main" val="167353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11 numbers, start from 0</a:t>
            </a:r>
          </a:p>
        </p:txBody>
      </p:sp>
    </p:spTree>
    <p:extLst>
      <p:ext uri="{BB962C8B-B14F-4D97-AF65-F5344CB8AC3E}">
        <p14:creationId xmlns:p14="http://schemas.microsoft.com/office/powerpoint/2010/main" val="21210471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11 numbers, start from 0</a:t>
            </a:r>
          </a:p>
        </p:txBody>
      </p:sp>
    </p:spTree>
    <p:extLst>
      <p:ext uri="{BB962C8B-B14F-4D97-AF65-F5344CB8AC3E}">
        <p14:creationId xmlns:p14="http://schemas.microsoft.com/office/powerpoint/2010/main" val="18419053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11 numbers, start from 0</a:t>
            </a:r>
          </a:p>
        </p:txBody>
      </p:sp>
    </p:spTree>
    <p:extLst>
      <p:ext uri="{BB962C8B-B14F-4D97-AF65-F5344CB8AC3E}">
        <p14:creationId xmlns:p14="http://schemas.microsoft.com/office/powerpoint/2010/main" val="12970283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g1c4147e5ba_0_7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8" name="Google Shape;888;g1c4147e5ba_0_7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hlinkClick r:id="rId3"/>
              </a:rPr>
              <a:t>https://www.iconfinder.com/icons/4375050/logo_python_icon</a:t>
            </a: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https://www.iconfinder.com/icons/3099466/determined_face_icon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And core of life too </a:t>
            </a:r>
            <a:r>
              <a:rPr lang="en-ID">
                <a:sym typeface="Wingdings" panose="05000000000000000000" pitchFamily="2" charset="2"/>
              </a:rPr>
              <a:t>: - )</a:t>
            </a:r>
          </a:p>
          <a:p>
            <a:pPr marL="139700" indent="0">
              <a:buNone/>
            </a:pPr>
            <a:r>
              <a:rPr lang="en-ID"/>
              <a:t>Riding a bicycle involves conditionals and loops</a:t>
            </a:r>
          </a:p>
        </p:txBody>
      </p:sp>
    </p:spTree>
    <p:extLst>
      <p:ext uri="{BB962C8B-B14F-4D97-AF65-F5344CB8AC3E}">
        <p14:creationId xmlns:p14="http://schemas.microsoft.com/office/powerpoint/2010/main" val="37382821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513324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42748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Recall previous lecture</a:t>
            </a:r>
          </a:p>
        </p:txBody>
      </p:sp>
    </p:spTree>
    <p:extLst>
      <p:ext uri="{BB962C8B-B14F-4D97-AF65-F5344CB8AC3E}">
        <p14:creationId xmlns:p14="http://schemas.microsoft.com/office/powerpoint/2010/main" val="17636742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561374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Shorter, try it out if it's doing same thing as previous program</a:t>
            </a:r>
          </a:p>
        </p:txBody>
      </p:sp>
    </p:spTree>
    <p:extLst>
      <p:ext uri="{BB962C8B-B14F-4D97-AF65-F5344CB8AC3E}">
        <p14:creationId xmlns:p14="http://schemas.microsoft.com/office/powerpoint/2010/main" val="4192656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Shorter</a:t>
            </a:r>
          </a:p>
        </p:txBody>
      </p:sp>
    </p:spTree>
    <p:extLst>
      <p:ext uri="{BB962C8B-B14F-4D97-AF65-F5344CB8AC3E}">
        <p14:creationId xmlns:p14="http://schemas.microsoft.com/office/powerpoint/2010/main" val="13445432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N can be 11 (as long as it's fixed/pasti)</a:t>
            </a:r>
          </a:p>
          <a:p>
            <a:pPr marL="139700" indent="0">
              <a:buNone/>
            </a:pPr>
            <a:endParaRPr lang="en-ID"/>
          </a:p>
          <a:p>
            <a:pPr marL="139700" indent="0">
              <a:buNone/>
            </a:pPr>
            <a:r>
              <a:rPr lang="en-ID"/>
              <a:t>http://www.addletters.com/pictures/bart-simpson-generator/6809755.htm</a:t>
            </a:r>
          </a:p>
        </p:txBody>
      </p:sp>
    </p:spTree>
    <p:extLst>
      <p:ext uri="{BB962C8B-B14F-4D97-AF65-F5344CB8AC3E}">
        <p14:creationId xmlns:p14="http://schemas.microsoft.com/office/powerpoint/2010/main" val="16705629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3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/>
          <p:nvPr/>
        </p:nvSpPr>
        <p:spPr>
          <a:xfrm>
            <a:off x="434306" y="4736375"/>
            <a:ext cx="379800" cy="174600"/>
          </a:xfrm>
          <a:prstGeom prst="rect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434300" y="4733625"/>
            <a:ext cx="364200" cy="17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900">
                <a:solidFill>
                  <a:srgbClr val="F3F3F3"/>
                </a:solidFill>
              </a:defRPr>
            </a:lvl1pPr>
            <a:lvl2pPr lvl="1" rtl="0">
              <a:buNone/>
              <a:defRPr sz="900">
                <a:solidFill>
                  <a:srgbClr val="F3F3F3"/>
                </a:solidFill>
              </a:defRPr>
            </a:lvl2pPr>
            <a:lvl3pPr lvl="2" rtl="0">
              <a:buNone/>
              <a:defRPr sz="900">
                <a:solidFill>
                  <a:srgbClr val="F3F3F3"/>
                </a:solidFill>
              </a:defRPr>
            </a:lvl3pPr>
            <a:lvl4pPr lvl="3" rtl="0">
              <a:buNone/>
              <a:defRPr sz="900">
                <a:solidFill>
                  <a:srgbClr val="F3F3F3"/>
                </a:solidFill>
              </a:defRPr>
            </a:lvl4pPr>
            <a:lvl5pPr lvl="4" rtl="0">
              <a:buNone/>
              <a:defRPr sz="900">
                <a:solidFill>
                  <a:srgbClr val="F3F3F3"/>
                </a:solidFill>
              </a:defRPr>
            </a:lvl5pPr>
            <a:lvl6pPr lvl="5" rtl="0">
              <a:buNone/>
              <a:defRPr sz="900">
                <a:solidFill>
                  <a:srgbClr val="F3F3F3"/>
                </a:solidFill>
              </a:defRPr>
            </a:lvl6pPr>
            <a:lvl7pPr lvl="6" rtl="0">
              <a:buNone/>
              <a:defRPr sz="900">
                <a:solidFill>
                  <a:srgbClr val="F3F3F3"/>
                </a:solidFill>
              </a:defRPr>
            </a:lvl7pPr>
            <a:lvl8pPr lvl="7" rtl="0">
              <a:buNone/>
              <a:defRPr sz="900">
                <a:solidFill>
                  <a:srgbClr val="F3F3F3"/>
                </a:solidFill>
              </a:defRPr>
            </a:lvl8pPr>
            <a:lvl9pPr lvl="8" rtl="0">
              <a:buNone/>
              <a:defRPr sz="900">
                <a:solidFill>
                  <a:srgbClr val="F3F3F3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311700" y="213700"/>
            <a:ext cx="8520600" cy="4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566579"/>
              </a:buClr>
              <a:buSzPts val="2800"/>
              <a:buFont typeface="Trebuchet MS"/>
              <a:buNone/>
              <a:defRPr>
                <a:solidFill>
                  <a:srgbClr val="566579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21" name="Google Shape;21;p4"/>
          <p:cNvCxnSpPr/>
          <p:nvPr/>
        </p:nvCxnSpPr>
        <p:spPr>
          <a:xfrm>
            <a:off x="431850" y="751750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22" name="Google Shape;22;p4"/>
          <p:cNvCxnSpPr/>
          <p:nvPr/>
        </p:nvCxnSpPr>
        <p:spPr>
          <a:xfrm>
            <a:off x="431850" y="4741853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23" name="Google Shape;23;p4">
            <a:hlinkClick r:id="" action="ppaction://hlinkshowjump?jump=previousslide"/>
          </p:cNvPr>
          <p:cNvSpPr/>
          <p:nvPr/>
        </p:nvSpPr>
        <p:spPr>
          <a:xfrm rot="2700000">
            <a:off x="851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4">
            <a:hlinkClick r:id="" action="ppaction://hlinkshowjump?jump=nextslide"/>
          </p:cNvPr>
          <p:cNvSpPr/>
          <p:nvPr/>
        </p:nvSpPr>
        <p:spPr>
          <a:xfrm rot="-8100000">
            <a:off x="863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4"/>
          <p:cNvSpPr txBox="1"/>
          <p:nvPr/>
        </p:nvSpPr>
        <p:spPr>
          <a:xfrm>
            <a:off x="2494142" y="4685183"/>
            <a:ext cx="4155716" cy="22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C6C5C5"/>
                </a:solidFill>
              </a:rPr>
              <a:t>Dasar-Dasar Pemrograman 1 | Fariz Darari | Fakultas Ilmu Komputer - UI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Google Shape;38;p6"/>
          <p:cNvCxnSpPr/>
          <p:nvPr/>
        </p:nvCxnSpPr>
        <p:spPr>
          <a:xfrm>
            <a:off x="431850" y="4741853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311700" y="213700"/>
            <a:ext cx="8520600" cy="4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566579"/>
              </a:buClr>
              <a:buSzPts val="2800"/>
              <a:buFont typeface="Trebuchet MS"/>
              <a:buNone/>
              <a:defRPr>
                <a:solidFill>
                  <a:srgbClr val="566579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40" name="Google Shape;40;p6"/>
          <p:cNvCxnSpPr/>
          <p:nvPr/>
        </p:nvCxnSpPr>
        <p:spPr>
          <a:xfrm>
            <a:off x="431850" y="751750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1" name="Google Shape;41;p6">
            <a:hlinkClick r:id="" action="ppaction://hlinkshowjump?jump=previousslide"/>
          </p:cNvPr>
          <p:cNvSpPr/>
          <p:nvPr/>
        </p:nvSpPr>
        <p:spPr>
          <a:xfrm rot="2700000">
            <a:off x="851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6"/>
          <p:cNvSpPr/>
          <p:nvPr/>
        </p:nvSpPr>
        <p:spPr>
          <a:xfrm>
            <a:off x="434306" y="4736375"/>
            <a:ext cx="379800" cy="174600"/>
          </a:xfrm>
          <a:prstGeom prst="rect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6">
            <a:hlinkClick r:id="" action="ppaction://hlinkshowjump?jump=nextslide"/>
          </p:cNvPr>
          <p:cNvSpPr/>
          <p:nvPr/>
        </p:nvSpPr>
        <p:spPr>
          <a:xfrm rot="-8100000">
            <a:off x="863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434300" y="4736375"/>
            <a:ext cx="379800" cy="17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900">
                <a:solidFill>
                  <a:srgbClr val="FFFFFF"/>
                </a:solidFill>
              </a:defRPr>
            </a:lvl1pPr>
            <a:lvl2pPr lvl="1" rtl="0">
              <a:buNone/>
              <a:defRPr sz="900">
                <a:solidFill>
                  <a:srgbClr val="FFFFFF"/>
                </a:solidFill>
              </a:defRPr>
            </a:lvl2pPr>
            <a:lvl3pPr lvl="2" rtl="0">
              <a:buNone/>
              <a:defRPr sz="900">
                <a:solidFill>
                  <a:srgbClr val="FFFFFF"/>
                </a:solidFill>
              </a:defRPr>
            </a:lvl3pPr>
            <a:lvl4pPr lvl="3" rtl="0">
              <a:buNone/>
              <a:defRPr sz="900">
                <a:solidFill>
                  <a:srgbClr val="FFFFFF"/>
                </a:solidFill>
              </a:defRPr>
            </a:lvl4pPr>
            <a:lvl5pPr lvl="4" rtl="0">
              <a:buNone/>
              <a:defRPr sz="900">
                <a:solidFill>
                  <a:srgbClr val="FFFFFF"/>
                </a:solidFill>
              </a:defRPr>
            </a:lvl5pPr>
            <a:lvl6pPr lvl="5" rtl="0">
              <a:buNone/>
              <a:defRPr sz="900">
                <a:solidFill>
                  <a:srgbClr val="FFFFFF"/>
                </a:solidFill>
              </a:defRPr>
            </a:lvl6pPr>
            <a:lvl7pPr lvl="6" rtl="0">
              <a:buNone/>
              <a:defRPr sz="900">
                <a:solidFill>
                  <a:srgbClr val="FFFFFF"/>
                </a:solidFill>
              </a:defRPr>
            </a:lvl7pPr>
            <a:lvl8pPr lvl="7" rtl="0">
              <a:buNone/>
              <a:defRPr sz="900">
                <a:solidFill>
                  <a:srgbClr val="FFFFFF"/>
                </a:solidFill>
              </a:defRPr>
            </a:lvl8pPr>
            <a:lvl9pPr lvl="8" rtl="0">
              <a:buNone/>
              <a:defRPr sz="900"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5" name="Google Shape;45;p6"/>
          <p:cNvSpPr txBox="1"/>
          <p:nvPr/>
        </p:nvSpPr>
        <p:spPr>
          <a:xfrm>
            <a:off x="2542781" y="4685183"/>
            <a:ext cx="4058439" cy="244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C6C5C5"/>
                </a:solidFill>
              </a:rPr>
              <a:t>Dasar-Dasar Pemrograman 1 | Fariz Darari | Fakultas Ilmu Komputer - UI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2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7" name="Google Shape;67;p12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8" name="Google Shape;68;p12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1000">
                <a:solidFill>
                  <a:schemeClr val="dk2"/>
                </a:solidFill>
              </a:defRPr>
            </a:lvl1pPr>
            <a:lvl2pPr lvl="1" algn="ctr">
              <a:buNone/>
              <a:defRPr sz="1000">
                <a:solidFill>
                  <a:schemeClr val="dk2"/>
                </a:solidFill>
              </a:defRPr>
            </a:lvl2pPr>
            <a:lvl3pPr lvl="2" algn="ctr">
              <a:buNone/>
              <a:defRPr sz="1000">
                <a:solidFill>
                  <a:schemeClr val="dk2"/>
                </a:solidFill>
              </a:defRPr>
            </a:lvl3pPr>
            <a:lvl4pPr lvl="3" algn="ctr">
              <a:buNone/>
              <a:defRPr sz="1000">
                <a:solidFill>
                  <a:schemeClr val="dk2"/>
                </a:solidFill>
              </a:defRPr>
            </a:lvl4pPr>
            <a:lvl5pPr lvl="4" algn="ctr">
              <a:buNone/>
              <a:defRPr sz="1000">
                <a:solidFill>
                  <a:schemeClr val="dk2"/>
                </a:solidFill>
              </a:defRPr>
            </a:lvl5pPr>
            <a:lvl6pPr lvl="5" algn="ctr">
              <a:buNone/>
              <a:defRPr sz="1000">
                <a:solidFill>
                  <a:schemeClr val="dk2"/>
                </a:solidFill>
              </a:defRPr>
            </a:lvl6pPr>
            <a:lvl7pPr lvl="6" algn="ctr">
              <a:buNone/>
              <a:defRPr sz="1000">
                <a:solidFill>
                  <a:schemeClr val="dk2"/>
                </a:solidFill>
              </a:defRPr>
            </a:lvl7pPr>
            <a:lvl8pPr lvl="7" algn="ctr">
              <a:buNone/>
              <a:defRPr sz="1000">
                <a:solidFill>
                  <a:schemeClr val="dk2"/>
                </a:solidFill>
              </a:defRPr>
            </a:lvl8pPr>
            <a:lvl9pPr lvl="8" algn="ct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oping, Fivefold, Olympia Looping, Roller Coaster">
            <a:extLst>
              <a:ext uri="{FF2B5EF4-FFF2-40B4-BE49-F238E27FC236}">
                <a16:creationId xmlns:a16="http://schemas.microsoft.com/office/drawing/2014/main" id="{78B08FE8-838A-4586-A580-443E660413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72" y="-468719"/>
            <a:ext cx="9149558" cy="6080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5108E08-A584-4DE4-B5BF-19E4728F4416}"/>
              </a:ext>
            </a:extLst>
          </p:cNvPr>
          <p:cNvSpPr/>
          <p:nvPr/>
        </p:nvSpPr>
        <p:spPr>
          <a:xfrm>
            <a:off x="-1191" y="2233101"/>
            <a:ext cx="9144000" cy="1092142"/>
          </a:xfrm>
          <a:prstGeom prst="rect">
            <a:avLst/>
          </a:prstGeom>
          <a:solidFill>
            <a:schemeClr val="tx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05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3940A12-EA75-4580-BA45-CD4E1CC661D8}"/>
              </a:ext>
            </a:extLst>
          </p:cNvPr>
          <p:cNvSpPr txBox="1">
            <a:spLocks/>
          </p:cNvSpPr>
          <p:nvPr/>
        </p:nvSpPr>
        <p:spPr>
          <a:xfrm>
            <a:off x="1143000" y="2464456"/>
            <a:ext cx="6858000" cy="522246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D" sz="3200" b="0">
                <a:solidFill>
                  <a:schemeClr val="bg1"/>
                </a:solidFill>
                <a:latin typeface="Abadi" panose="020B0604020104020204" pitchFamily="34" charset="0"/>
              </a:rPr>
              <a:t>Loops/Perulangan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7DD015F-8965-4522-97F1-0B572C8D455D}"/>
              </a:ext>
            </a:extLst>
          </p:cNvPr>
          <p:cNvSpPr/>
          <p:nvPr/>
        </p:nvSpPr>
        <p:spPr>
          <a:xfrm>
            <a:off x="-3573" y="2970949"/>
            <a:ext cx="9144000" cy="354293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05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43CC01D8-7984-4599-81E6-DC9A0B22F6FD}"/>
              </a:ext>
            </a:extLst>
          </p:cNvPr>
          <p:cNvSpPr txBox="1">
            <a:spLocks/>
          </p:cNvSpPr>
          <p:nvPr/>
        </p:nvSpPr>
        <p:spPr>
          <a:xfrm>
            <a:off x="1143000" y="2237609"/>
            <a:ext cx="6858000" cy="35429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D" sz="1800">
                <a:solidFill>
                  <a:schemeClr val="bg1"/>
                </a:solidFill>
                <a:latin typeface="Abadi" panose="020B0604020104020204" pitchFamily="34" charset="0"/>
              </a:rPr>
              <a:t>CSGE601020 | Dasar-Dasar Pemrograman 1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A767A0B7-C003-4640-86A0-B551D5AC9C6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7" y="898"/>
            <a:ext cx="1910095" cy="827888"/>
          </a:xfrm>
          <a:prstGeom prst="rect">
            <a:avLst/>
          </a:prstGeom>
          <a:ln>
            <a:noFill/>
          </a:ln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095B7EAD-0F6B-44D4-BD5E-9CBCC34659D8}"/>
              </a:ext>
            </a:extLst>
          </p:cNvPr>
          <p:cNvSpPr txBox="1">
            <a:spLocks/>
          </p:cNvSpPr>
          <p:nvPr/>
        </p:nvSpPr>
        <p:spPr>
          <a:xfrm>
            <a:off x="1143000" y="2977115"/>
            <a:ext cx="6858000" cy="73267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ID" sz="1800" b="1">
                <a:solidFill>
                  <a:schemeClr val="tx1">
                    <a:lumMod val="75000"/>
                    <a:lumOff val="25000"/>
                  </a:schemeClr>
                </a:solidFill>
              </a:rPr>
              <a:t>Fariz Darari</a:t>
            </a:r>
            <a:endParaRPr lang="en-ID" sz="18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1614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For loop: When knowing how many times the loop will execute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10</a:t>
            </a:fld>
            <a:endParaRPr lang="en-GB"/>
          </a:p>
        </p:txBody>
      </p:sp>
      <p:sp>
        <p:nvSpPr>
          <p:cNvPr id="8" name="Google Shape;252;p33">
            <a:extLst>
              <a:ext uri="{FF2B5EF4-FFF2-40B4-BE49-F238E27FC236}">
                <a16:creationId xmlns:a16="http://schemas.microsoft.com/office/drawing/2014/main" id="{286A4E3E-6CC1-448B-B6B8-56161C49F6EB}"/>
              </a:ext>
            </a:extLst>
          </p:cNvPr>
          <p:cNvSpPr txBox="1"/>
          <p:nvPr/>
        </p:nvSpPr>
        <p:spPr>
          <a:xfrm>
            <a:off x="400995" y="841830"/>
            <a:ext cx="8520599" cy="9004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for i in range(11):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  print("I will never forget to do my homework!")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A13396-4886-4EDE-81DF-B486ABF2EB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00" y="1970115"/>
            <a:ext cx="4854783" cy="253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274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For loop: When knowing how many times the loop will execute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11</a:t>
            </a:fld>
            <a:endParaRPr lang="en-GB"/>
          </a:p>
        </p:txBody>
      </p:sp>
      <p:sp>
        <p:nvSpPr>
          <p:cNvPr id="8" name="Google Shape;252;p33">
            <a:extLst>
              <a:ext uri="{FF2B5EF4-FFF2-40B4-BE49-F238E27FC236}">
                <a16:creationId xmlns:a16="http://schemas.microsoft.com/office/drawing/2014/main" id="{286A4E3E-6CC1-448B-B6B8-56161C49F6EB}"/>
              </a:ext>
            </a:extLst>
          </p:cNvPr>
          <p:cNvSpPr txBox="1"/>
          <p:nvPr/>
        </p:nvSpPr>
        <p:spPr>
          <a:xfrm>
            <a:off x="400995" y="841830"/>
            <a:ext cx="8520599" cy="9004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for i in range(11):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  print(i)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A1D18B-3604-4809-94E4-C25702E46E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00" y="1880881"/>
            <a:ext cx="1612083" cy="2716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3811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For loop: When knowing how many times the loop will execute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12</a:t>
            </a:fld>
            <a:endParaRPr lang="en-GB"/>
          </a:p>
        </p:txBody>
      </p:sp>
      <p:sp>
        <p:nvSpPr>
          <p:cNvPr id="8" name="Google Shape;252;p33">
            <a:extLst>
              <a:ext uri="{FF2B5EF4-FFF2-40B4-BE49-F238E27FC236}">
                <a16:creationId xmlns:a16="http://schemas.microsoft.com/office/drawing/2014/main" id="{286A4E3E-6CC1-448B-B6B8-56161C49F6EB}"/>
              </a:ext>
            </a:extLst>
          </p:cNvPr>
          <p:cNvSpPr txBox="1"/>
          <p:nvPr/>
        </p:nvSpPr>
        <p:spPr>
          <a:xfrm>
            <a:off x="400995" y="841830"/>
            <a:ext cx="8520599" cy="9004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for i in range(6,11):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  print(i)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6B750D-0A10-41D5-A648-D06E4EA2C9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995" y="1996737"/>
            <a:ext cx="676369" cy="1676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4122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For loop: When knowing how many times the loop will execute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13</a:t>
            </a:fld>
            <a:endParaRPr lang="en-GB"/>
          </a:p>
        </p:txBody>
      </p:sp>
      <p:sp>
        <p:nvSpPr>
          <p:cNvPr id="8" name="Google Shape;252;p33">
            <a:extLst>
              <a:ext uri="{FF2B5EF4-FFF2-40B4-BE49-F238E27FC236}">
                <a16:creationId xmlns:a16="http://schemas.microsoft.com/office/drawing/2014/main" id="{286A4E3E-6CC1-448B-B6B8-56161C49F6EB}"/>
              </a:ext>
            </a:extLst>
          </p:cNvPr>
          <p:cNvSpPr txBox="1"/>
          <p:nvPr/>
        </p:nvSpPr>
        <p:spPr>
          <a:xfrm>
            <a:off x="400995" y="841830"/>
            <a:ext cx="8520599" cy="9004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for i in range(6,11,2):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  print(i)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48DDBB1-D2DE-41F8-ACE4-FB2309E71E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90"/>
          <a:stretch/>
        </p:blipFill>
        <p:spPr>
          <a:xfrm>
            <a:off x="434300" y="2210495"/>
            <a:ext cx="650296" cy="1028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7486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Quiz time: What's the output?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14</a:t>
            </a:fld>
            <a:endParaRPr lang="en-GB"/>
          </a:p>
        </p:txBody>
      </p:sp>
      <p:sp>
        <p:nvSpPr>
          <p:cNvPr id="8" name="Google Shape;252;p33">
            <a:extLst>
              <a:ext uri="{FF2B5EF4-FFF2-40B4-BE49-F238E27FC236}">
                <a16:creationId xmlns:a16="http://schemas.microsoft.com/office/drawing/2014/main" id="{286A4E3E-6CC1-448B-B6B8-56161C49F6EB}"/>
              </a:ext>
            </a:extLst>
          </p:cNvPr>
          <p:cNvSpPr txBox="1"/>
          <p:nvPr/>
        </p:nvSpPr>
        <p:spPr>
          <a:xfrm>
            <a:off x="400995" y="841829"/>
            <a:ext cx="8520599" cy="18433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for i in range(5):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  if i % 2 == 0: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    print("Genap")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  else: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    print("Ganjil")</a:t>
            </a:r>
          </a:p>
        </p:txBody>
      </p:sp>
    </p:spTree>
    <p:extLst>
      <p:ext uri="{BB962C8B-B14F-4D97-AF65-F5344CB8AC3E}">
        <p14:creationId xmlns:p14="http://schemas.microsoft.com/office/powerpoint/2010/main" val="29683644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Quiz time: What's the output?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15</a:t>
            </a:fld>
            <a:endParaRPr lang="en-GB"/>
          </a:p>
        </p:txBody>
      </p:sp>
      <p:sp>
        <p:nvSpPr>
          <p:cNvPr id="8" name="Google Shape;252;p33">
            <a:extLst>
              <a:ext uri="{FF2B5EF4-FFF2-40B4-BE49-F238E27FC236}">
                <a16:creationId xmlns:a16="http://schemas.microsoft.com/office/drawing/2014/main" id="{286A4E3E-6CC1-448B-B6B8-56161C49F6EB}"/>
              </a:ext>
            </a:extLst>
          </p:cNvPr>
          <p:cNvSpPr txBox="1"/>
          <p:nvPr/>
        </p:nvSpPr>
        <p:spPr>
          <a:xfrm>
            <a:off x="400995" y="841829"/>
            <a:ext cx="8520599" cy="18433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for i in range(5):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  if i % 2 == 0: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    print("Genap")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  else: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    print("Ganjil")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5CA95E-3265-4575-A43A-5CAC823C51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00" y="2730532"/>
            <a:ext cx="1400370" cy="1724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0684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p52"/>
          <p:cNvSpPr/>
          <p:nvPr/>
        </p:nvSpPr>
        <p:spPr>
          <a:xfrm>
            <a:off x="3742050" y="1094500"/>
            <a:ext cx="1659900" cy="1659900"/>
          </a:xfrm>
          <a:prstGeom prst="ellipse">
            <a:avLst/>
          </a:prstGeom>
          <a:noFill/>
          <a:ln w="9525" cap="flat" cmpd="sng">
            <a:solidFill>
              <a:schemeClr val="bg1">
                <a:lumMod val="9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1" name="Google Shape;891;p52"/>
          <p:cNvSpPr txBox="1"/>
          <p:nvPr/>
        </p:nvSpPr>
        <p:spPr>
          <a:xfrm>
            <a:off x="1512711" y="3136800"/>
            <a:ext cx="6118578" cy="65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350" b="1">
                <a:solidFill>
                  <a:srgbClr val="566579"/>
                </a:solidFill>
                <a:latin typeface="Abadi" panose="020B0604020104020204" pitchFamily="34" charset="0"/>
                <a:ea typeface="Trebuchet MS"/>
                <a:cs typeface="Trebuchet MS"/>
                <a:sym typeface="Trebuchet MS"/>
              </a:rPr>
              <a:t>Thanks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350" b="1">
                <a:solidFill>
                  <a:srgbClr val="566579"/>
                </a:solidFill>
                <a:latin typeface="Abadi" panose="020B0604020104020204" pitchFamily="34" charset="0"/>
                <a:ea typeface="Trebuchet MS"/>
                <a:cs typeface="Trebuchet MS"/>
                <a:sym typeface="Trebuchet MS"/>
              </a:rPr>
              <a:t>and keep practicing! </a:t>
            </a:r>
          </a:p>
        </p:txBody>
      </p:sp>
      <p:pic>
        <p:nvPicPr>
          <p:cNvPr id="7170" name="Picture 2" descr="logo, python icon">
            <a:extLst>
              <a:ext uri="{FF2B5EF4-FFF2-40B4-BE49-F238E27FC236}">
                <a16:creationId xmlns:a16="http://schemas.microsoft.com/office/drawing/2014/main" id="{213FB561-EB10-444D-8568-100790B9D2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173" y="1294097"/>
            <a:ext cx="1277654" cy="1277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etermined, face icon">
            <a:extLst>
              <a:ext uri="{FF2B5EF4-FFF2-40B4-BE49-F238E27FC236}">
                <a16:creationId xmlns:a16="http://schemas.microsoft.com/office/drawing/2014/main" id="{E88E7212-0346-4367-8D9C-CDC00F65E9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700" y="3461850"/>
            <a:ext cx="1054100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Conditionals and loops form the core of programming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2</a:t>
            </a:fld>
            <a:endParaRPr lang="en-GB"/>
          </a:p>
        </p:txBody>
      </p:sp>
      <p:sp>
        <p:nvSpPr>
          <p:cNvPr id="4" name="Google Shape;252;p33">
            <a:extLst>
              <a:ext uri="{FF2B5EF4-FFF2-40B4-BE49-F238E27FC236}">
                <a16:creationId xmlns:a16="http://schemas.microsoft.com/office/drawing/2014/main" id="{366BF569-11C6-4C31-90FD-16E8E856925D}"/>
              </a:ext>
            </a:extLst>
          </p:cNvPr>
          <p:cNvSpPr txBox="1"/>
          <p:nvPr/>
        </p:nvSpPr>
        <p:spPr>
          <a:xfrm>
            <a:off x="400995" y="3261846"/>
            <a:ext cx="8520599" cy="41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08000" indent="-342900">
              <a:lnSpc>
                <a:spcPct val="130000"/>
              </a:lnSpc>
              <a:buClr>
                <a:srgbClr val="999999"/>
              </a:buClr>
              <a:buSzPts val="1000"/>
              <a:buFont typeface="Arial" panose="020B0604020202020204" pitchFamily="34" charset="0"/>
              <a:buChar char="•"/>
            </a:pPr>
            <a:endParaRPr lang="en-ID" sz="2000" b="1">
              <a:solidFill>
                <a:schemeClr val="tx1">
                  <a:lumMod val="50000"/>
                  <a:lumOff val="50000"/>
                </a:schemeClr>
              </a:solidFill>
              <a:latin typeface="Abadi" panose="020B0604020104020204" pitchFamily="34" charset="0"/>
            </a:endParaRPr>
          </a:p>
          <a:p>
            <a:pPr marL="508000" indent="-342900">
              <a:lnSpc>
                <a:spcPct val="130000"/>
              </a:lnSpc>
              <a:buClr>
                <a:srgbClr val="999999"/>
              </a:buClr>
              <a:buSzPts val="1000"/>
              <a:buFont typeface="Arial" panose="020B0604020202020204" pitchFamily="34" charset="0"/>
              <a:buChar char="•"/>
            </a:pPr>
            <a:r>
              <a:rPr lang="en-ID" sz="2000" b="1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Conditionals:</a:t>
            </a: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 Decision making based on some condition</a:t>
            </a:r>
          </a:p>
          <a:p>
            <a:pPr marL="508000" indent="-342900">
              <a:lnSpc>
                <a:spcPct val="130000"/>
              </a:lnSpc>
              <a:buClr>
                <a:srgbClr val="999999"/>
              </a:buClr>
              <a:buSzPts val="1000"/>
              <a:buFont typeface="Arial" panose="020B0604020202020204" pitchFamily="34" charset="0"/>
              <a:buChar char="•"/>
            </a:pPr>
            <a:r>
              <a:rPr lang="en-ID" sz="2000" b="1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Loops:</a:t>
            </a: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 Performing repetitive tasks</a:t>
            </a:r>
            <a:endParaRPr lang="en-ID" sz="2000">
              <a:solidFill>
                <a:srgbClr val="FF0000"/>
              </a:solidFill>
              <a:latin typeface="Abadi" panose="020B0604020104020204" pitchFamily="34" charset="0"/>
            </a:endParaRPr>
          </a:p>
        </p:txBody>
      </p:sp>
      <p:pic>
        <p:nvPicPr>
          <p:cNvPr id="1026" name="Picture 2" descr="Silhouette, Bike, Fitness, Woman, Sporty, Healthy">
            <a:extLst>
              <a:ext uri="{FF2B5EF4-FFF2-40B4-BE49-F238E27FC236}">
                <a16:creationId xmlns:a16="http://schemas.microsoft.com/office/drawing/2014/main" id="{65DBF125-281E-41A4-82AC-DB90E72A00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3005" y="867286"/>
            <a:ext cx="4917990" cy="2766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143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3</a:t>
            </a:fld>
            <a:endParaRPr lang="en-GB"/>
          </a:p>
        </p:txBody>
      </p:sp>
      <p:sp>
        <p:nvSpPr>
          <p:cNvPr id="4" name="Google Shape;252;p33">
            <a:extLst>
              <a:ext uri="{FF2B5EF4-FFF2-40B4-BE49-F238E27FC236}">
                <a16:creationId xmlns:a16="http://schemas.microsoft.com/office/drawing/2014/main" id="{143841AA-4F2F-4A70-A63A-CA838D2D0216}"/>
              </a:ext>
            </a:extLst>
          </p:cNvPr>
          <p:cNvSpPr txBox="1"/>
          <p:nvPr/>
        </p:nvSpPr>
        <p:spPr>
          <a:xfrm>
            <a:off x="400995" y="901701"/>
            <a:ext cx="8520599" cy="41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65100">
              <a:lnSpc>
                <a:spcPct val="130000"/>
              </a:lnSpc>
              <a:buClr>
                <a:srgbClr val="999999"/>
              </a:buClr>
              <a:buSzPts val="1000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Buatlah suatu program sederhana dengan conditionals, yang meminta password dari user. </a:t>
            </a:r>
            <a:b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b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Jika passwordnya benar akan mencetak </a:t>
            </a:r>
            <a:r>
              <a:rPr lang="en-ID" sz="2000" b="1">
                <a:solidFill>
                  <a:srgbClr val="00B050"/>
                </a:solidFill>
                <a:latin typeface="Abadi" panose="020B0604020104020204" pitchFamily="34" charset="0"/>
              </a:rPr>
              <a:t>"OK :)"</a:t>
            </a: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 dan </a:t>
            </a:r>
            <a:b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jika salah akan mencetak </a:t>
            </a:r>
            <a:r>
              <a:rPr lang="en-ID" sz="2000" b="1">
                <a:solidFill>
                  <a:srgbClr val="FF0000"/>
                </a:solidFill>
                <a:latin typeface="Abadi" panose="020B0604020104020204" pitchFamily="34" charset="0"/>
              </a:rPr>
              <a:t>"That's not the right password :("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A14A521-6C2B-4067-9620-E01B3CDA5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213700"/>
            <a:ext cx="8520600" cy="465600"/>
          </a:xfrm>
        </p:spPr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Simple password checker </a:t>
            </a:r>
            <a:r>
              <a:rPr lang="en-ID">
                <a:solidFill>
                  <a:srgbClr val="FF0000"/>
                </a:solidFill>
                <a:latin typeface="Abadi" panose="020B0604020104020204" pitchFamily="34" charset="0"/>
              </a:rPr>
              <a:t>(without repeats)</a:t>
            </a:r>
          </a:p>
        </p:txBody>
      </p:sp>
    </p:spTree>
    <p:extLst>
      <p:ext uri="{BB962C8B-B14F-4D97-AF65-F5344CB8AC3E}">
        <p14:creationId xmlns:p14="http://schemas.microsoft.com/office/powerpoint/2010/main" val="3114911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Simple password checker </a:t>
            </a:r>
            <a:r>
              <a:rPr lang="en-ID">
                <a:solidFill>
                  <a:srgbClr val="FF0000"/>
                </a:solidFill>
                <a:latin typeface="Abadi" panose="020B0604020104020204" pitchFamily="34" charset="0"/>
              </a:rPr>
              <a:t>(without repeats)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4</a:t>
            </a:fld>
            <a:endParaRPr lang="en-GB"/>
          </a:p>
        </p:txBody>
      </p:sp>
      <p:sp>
        <p:nvSpPr>
          <p:cNvPr id="8" name="Google Shape;252;p33">
            <a:extLst>
              <a:ext uri="{FF2B5EF4-FFF2-40B4-BE49-F238E27FC236}">
                <a16:creationId xmlns:a16="http://schemas.microsoft.com/office/drawing/2014/main" id="{286A4E3E-6CC1-448B-B6B8-56161C49F6EB}"/>
              </a:ext>
            </a:extLst>
          </p:cNvPr>
          <p:cNvSpPr txBox="1"/>
          <p:nvPr/>
        </p:nvSpPr>
        <p:spPr>
          <a:xfrm>
            <a:off x="400995" y="841829"/>
            <a:ext cx="8520599" cy="22350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pwd = input("Masukkan password: ")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real_pwd = "mar1ngod1ngpython!"</a:t>
            </a:r>
          </a:p>
          <a:p>
            <a:pPr marL="0" indent="0">
              <a:buNone/>
            </a:pPr>
            <a:endParaRPr lang="en-ID" sz="1800"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if pwd == real_pwd: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  print("OK :)")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else: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  print("That's not the right password :(")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07BFB5-C040-4D0B-BC42-C91553A9D5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00" y="3180270"/>
            <a:ext cx="6220693" cy="685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45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Simple password checker </a:t>
            </a:r>
            <a:r>
              <a:rPr lang="en-ID">
                <a:solidFill>
                  <a:srgbClr val="00B050"/>
                </a:solidFill>
                <a:latin typeface="Abadi" panose="020B0604020104020204" pitchFamily="34" charset="0"/>
              </a:rPr>
              <a:t>(with repeats)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5</a:t>
            </a:fld>
            <a:endParaRPr lang="en-GB"/>
          </a:p>
        </p:txBody>
      </p:sp>
      <p:sp>
        <p:nvSpPr>
          <p:cNvPr id="4" name="Google Shape;252;p33">
            <a:extLst>
              <a:ext uri="{FF2B5EF4-FFF2-40B4-BE49-F238E27FC236}">
                <a16:creationId xmlns:a16="http://schemas.microsoft.com/office/drawing/2014/main" id="{143841AA-4F2F-4A70-A63A-CA838D2D0216}"/>
              </a:ext>
            </a:extLst>
          </p:cNvPr>
          <p:cNvSpPr txBox="1"/>
          <p:nvPr/>
        </p:nvSpPr>
        <p:spPr>
          <a:xfrm>
            <a:off x="400995" y="901701"/>
            <a:ext cx="8520599" cy="41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65100">
              <a:lnSpc>
                <a:spcPct val="130000"/>
              </a:lnSpc>
              <a:buClr>
                <a:srgbClr val="999999"/>
              </a:buClr>
              <a:buSzPts val="1000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Buatlah suatu program sederhana dengan conditionals dan loops,</a:t>
            </a:r>
            <a:b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yang meminta password dari user. </a:t>
            </a:r>
            <a:b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b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Jika passwordnya benar akan mencetak </a:t>
            </a:r>
            <a:r>
              <a:rPr lang="en-ID" sz="2000" b="1">
                <a:solidFill>
                  <a:srgbClr val="00B050"/>
                </a:solidFill>
                <a:latin typeface="Abadi" panose="020B0604020104020204" pitchFamily="34" charset="0"/>
              </a:rPr>
              <a:t>"OK :)"</a:t>
            </a: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 dan </a:t>
            </a:r>
            <a:b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jika salah akan mencetak </a:t>
            </a:r>
            <a:r>
              <a:rPr lang="en-ID" sz="2000" b="1">
                <a:solidFill>
                  <a:srgbClr val="FF0000"/>
                </a:solidFill>
                <a:latin typeface="Abadi" panose="020B0604020104020204" pitchFamily="34" charset="0"/>
              </a:rPr>
              <a:t>"That's not the right password :("</a:t>
            </a:r>
          </a:p>
          <a:p>
            <a:pPr marL="165100">
              <a:lnSpc>
                <a:spcPct val="130000"/>
              </a:lnSpc>
              <a:buClr>
                <a:srgbClr val="999999"/>
              </a:buClr>
              <a:buSzPts val="1000"/>
            </a:pPr>
            <a:endParaRPr lang="en-ID" sz="2000" b="1">
              <a:solidFill>
                <a:srgbClr val="FF0000"/>
              </a:solidFill>
              <a:latin typeface="Abadi" panose="020B0604020104020204" pitchFamily="34" charset="0"/>
            </a:endParaRPr>
          </a:p>
          <a:p>
            <a:pPr marL="165100">
              <a:lnSpc>
                <a:spcPct val="130000"/>
              </a:lnSpc>
              <a:buClr>
                <a:srgbClr val="999999"/>
              </a:buClr>
              <a:buSzPts val="1000"/>
            </a:pPr>
            <a:r>
              <a:rPr lang="en-ID" sz="2000">
                <a:solidFill>
                  <a:srgbClr val="7F7F7F"/>
                </a:solidFill>
                <a:latin typeface="Abadi" panose="020B0604020104020204" pitchFamily="34" charset="0"/>
              </a:rPr>
              <a:t>Selama passwordnya salah, program akan terus meminta password dari user dan mengeceknya.</a:t>
            </a:r>
          </a:p>
        </p:txBody>
      </p:sp>
    </p:spTree>
    <p:extLst>
      <p:ext uri="{BB962C8B-B14F-4D97-AF65-F5344CB8AC3E}">
        <p14:creationId xmlns:p14="http://schemas.microsoft.com/office/powerpoint/2010/main" val="3286056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Simple password checker </a:t>
            </a:r>
            <a:r>
              <a:rPr lang="en-ID">
                <a:solidFill>
                  <a:srgbClr val="00B050"/>
                </a:solidFill>
                <a:latin typeface="Abadi" panose="020B0604020104020204" pitchFamily="34" charset="0"/>
              </a:rPr>
              <a:t>(with repeats)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6</a:t>
            </a:fld>
            <a:endParaRPr lang="en-GB"/>
          </a:p>
        </p:txBody>
      </p:sp>
      <p:sp>
        <p:nvSpPr>
          <p:cNvPr id="8" name="Google Shape;252;p33">
            <a:extLst>
              <a:ext uri="{FF2B5EF4-FFF2-40B4-BE49-F238E27FC236}">
                <a16:creationId xmlns:a16="http://schemas.microsoft.com/office/drawing/2014/main" id="{286A4E3E-6CC1-448B-B6B8-56161C49F6EB}"/>
              </a:ext>
            </a:extLst>
          </p:cNvPr>
          <p:cNvSpPr txBox="1"/>
          <p:nvPr/>
        </p:nvSpPr>
        <p:spPr>
          <a:xfrm>
            <a:off x="400995" y="841829"/>
            <a:ext cx="8520599" cy="24079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pwd = input("Masukkan password: ")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real_pwd = "mar1ngod1ngpython!"</a:t>
            </a:r>
          </a:p>
          <a:p>
            <a:pPr marL="0" indent="0">
              <a:buNone/>
            </a:pPr>
            <a:endParaRPr lang="en-ID" sz="1800"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while pwd != real_pwd: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  print("That's not the right password :(")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  pwd = input("Masukkan password: ")</a:t>
            </a:r>
          </a:p>
          <a:p>
            <a:pPr marL="0" indent="0">
              <a:buNone/>
            </a:pPr>
            <a:endParaRPr lang="en-ID" sz="1800"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print("OK :)")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1171F5-2026-40D7-A168-0066A7B326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995" y="3344173"/>
            <a:ext cx="4548557" cy="1297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265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Simple password checker </a:t>
            </a:r>
            <a:r>
              <a:rPr lang="en-ID">
                <a:solidFill>
                  <a:srgbClr val="00B050"/>
                </a:solidFill>
                <a:latin typeface="Abadi" panose="020B0604020104020204" pitchFamily="34" charset="0"/>
              </a:rPr>
              <a:t>(with repeats)</a:t>
            </a:r>
            <a:r>
              <a:rPr lang="en-ID">
                <a:solidFill>
                  <a:srgbClr val="9AA3AF"/>
                </a:solidFill>
                <a:latin typeface="Abadi" panose="020B0604020104020204" pitchFamily="34" charset="0"/>
              </a:rPr>
              <a:t> </a:t>
            </a:r>
            <a:r>
              <a:rPr lang="en-ID">
                <a:latin typeface="Abadi" panose="020B0604020104020204" pitchFamily="34" charset="0"/>
              </a:rPr>
              <a:t>– </a:t>
            </a:r>
            <a:r>
              <a:rPr lang="en-ID" sz="2400">
                <a:latin typeface="Abadi" panose="020B0604020104020204" pitchFamily="34" charset="0"/>
              </a:rPr>
              <a:t>Shorter code</a:t>
            </a:r>
            <a:endParaRPr lang="en-ID">
              <a:latin typeface="Abadi" panose="020B0604020104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7</a:t>
            </a:fld>
            <a:endParaRPr lang="en-GB"/>
          </a:p>
        </p:txBody>
      </p:sp>
      <p:sp>
        <p:nvSpPr>
          <p:cNvPr id="8" name="Google Shape;252;p33">
            <a:extLst>
              <a:ext uri="{FF2B5EF4-FFF2-40B4-BE49-F238E27FC236}">
                <a16:creationId xmlns:a16="http://schemas.microsoft.com/office/drawing/2014/main" id="{286A4E3E-6CC1-448B-B6B8-56161C49F6EB}"/>
              </a:ext>
            </a:extLst>
          </p:cNvPr>
          <p:cNvSpPr txBox="1"/>
          <p:nvPr/>
        </p:nvSpPr>
        <p:spPr>
          <a:xfrm>
            <a:off x="400995" y="841829"/>
            <a:ext cx="8520599" cy="19384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real_pwd = "mar1ngod1ngpython!"</a:t>
            </a:r>
          </a:p>
          <a:p>
            <a:pPr marL="0" indent="0">
              <a:buNone/>
            </a:pPr>
            <a:endParaRPr lang="en-ID" sz="1800"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while input("Masukkan password: ") != real_pwd: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  print("That's not the right password :(")</a:t>
            </a:r>
          </a:p>
          <a:p>
            <a:pPr marL="0" indent="0">
              <a:buNone/>
            </a:pPr>
            <a:endParaRPr lang="en-ID" sz="1800"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print("OK :)")</a:t>
            </a:r>
          </a:p>
        </p:txBody>
      </p:sp>
    </p:spTree>
    <p:extLst>
      <p:ext uri="{BB962C8B-B14F-4D97-AF65-F5344CB8AC3E}">
        <p14:creationId xmlns:p14="http://schemas.microsoft.com/office/powerpoint/2010/main" val="29323971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Be careful when making a while loop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8</a:t>
            </a:fld>
            <a:endParaRPr lang="en-GB"/>
          </a:p>
        </p:txBody>
      </p:sp>
      <p:sp>
        <p:nvSpPr>
          <p:cNvPr id="8" name="Google Shape;252;p33">
            <a:extLst>
              <a:ext uri="{FF2B5EF4-FFF2-40B4-BE49-F238E27FC236}">
                <a16:creationId xmlns:a16="http://schemas.microsoft.com/office/drawing/2014/main" id="{286A4E3E-6CC1-448B-B6B8-56161C49F6EB}"/>
              </a:ext>
            </a:extLst>
          </p:cNvPr>
          <p:cNvSpPr txBox="1"/>
          <p:nvPr/>
        </p:nvSpPr>
        <p:spPr>
          <a:xfrm>
            <a:off x="400995" y="841830"/>
            <a:ext cx="8520599" cy="9004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while True: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  print("This goes forever..")</a:t>
            </a:r>
          </a:p>
        </p:txBody>
      </p:sp>
    </p:spTree>
    <p:extLst>
      <p:ext uri="{BB962C8B-B14F-4D97-AF65-F5344CB8AC3E}">
        <p14:creationId xmlns:p14="http://schemas.microsoft.com/office/powerpoint/2010/main" val="17559822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Suppose you have to do the same thing N times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9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558A32-43FB-42DC-AF86-D3326C41E9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6390" y="981479"/>
            <a:ext cx="6411220" cy="3477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792506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3970</TotalTime>
  <Words>632</Words>
  <Application>Microsoft Office PowerPoint</Application>
  <PresentationFormat>On-screen Show (16:9)</PresentationFormat>
  <Paragraphs>99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Abadi</vt:lpstr>
      <vt:lpstr>Arial</vt:lpstr>
      <vt:lpstr>Consolas</vt:lpstr>
      <vt:lpstr>Trebuchet MS</vt:lpstr>
      <vt:lpstr>Simple Light</vt:lpstr>
      <vt:lpstr>PowerPoint Presentation</vt:lpstr>
      <vt:lpstr>Conditionals and loops form the core of programming</vt:lpstr>
      <vt:lpstr>Simple password checker (without repeats)</vt:lpstr>
      <vt:lpstr>Simple password checker (without repeats)</vt:lpstr>
      <vt:lpstr>Simple password checker (with repeats)</vt:lpstr>
      <vt:lpstr>Simple password checker (with repeats)</vt:lpstr>
      <vt:lpstr>Simple password checker (with repeats) – Shorter code</vt:lpstr>
      <vt:lpstr>Be careful when making a while loop</vt:lpstr>
      <vt:lpstr>Suppose you have to do the same thing N times</vt:lpstr>
      <vt:lpstr>For loop: When knowing how many times the loop will execute</vt:lpstr>
      <vt:lpstr>For loop: When knowing how many times the loop will execute</vt:lpstr>
      <vt:lpstr>For loop: When knowing how many times the loop will execute</vt:lpstr>
      <vt:lpstr>For loop: When knowing how many times the loop will execute</vt:lpstr>
      <vt:lpstr>Quiz time: What's the output?</vt:lpstr>
      <vt:lpstr>Quiz time: What's the output?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Fariz</dc:creator>
  <cp:lastModifiedBy>Fariz Darari</cp:lastModifiedBy>
  <cp:revision>541</cp:revision>
  <dcterms:modified xsi:type="dcterms:W3CDTF">2020-09-28T03:17:52Z</dcterms:modified>
</cp:coreProperties>
</file>