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8" r:id="rId5"/>
    <p:sldId id="351" r:id="rId6"/>
    <p:sldId id="1251" r:id="rId7"/>
    <p:sldId id="1256" r:id="rId8"/>
    <p:sldId id="1218" r:id="rId9"/>
    <p:sldId id="1216" r:id="rId10"/>
    <p:sldId id="341" r:id="rId11"/>
    <p:sldId id="280" r:id="rId12"/>
    <p:sldId id="1290" r:id="rId13"/>
    <p:sldId id="1293" r:id="rId14"/>
    <p:sldId id="263" r:id="rId15"/>
    <p:sldId id="129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4E41"/>
    <a:srgbClr val="A3B18A"/>
    <a:srgbClr val="DAD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3" autoAdjust="0"/>
    <p:restoredTop sz="94681"/>
  </p:normalViewPr>
  <p:slideViewPr>
    <p:cSldViewPr snapToGrid="0">
      <p:cViewPr>
        <p:scale>
          <a:sx n="75" d="100"/>
          <a:sy n="75" d="100"/>
        </p:scale>
        <p:origin x="232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FD0FE-A676-F64D-8AE6-B50718D60118}" type="datetimeFigureOut">
              <a:rPr lang="en-US" smtClean="0"/>
              <a:t>9/23/20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797C7-924D-694F-8493-71B036C72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83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sz="1200" b="1" dirty="0"/>
              <a:t>Technology</a:t>
            </a:r>
            <a:endParaRPr lang="en-ID" sz="1200" b="0" dirty="0"/>
          </a:p>
          <a:p>
            <a:r>
              <a:rPr lang="en-ID" sz="1200" dirty="0"/>
              <a:t>bioinformatics is a powerful technology to manage, query, and analyse big data in life science</a:t>
            </a:r>
            <a:endParaRPr lang="en-ID" sz="1200" b="0" dirty="0"/>
          </a:p>
          <a:p>
            <a:r>
              <a:rPr lang="en-ID" sz="1200" b="1" dirty="0"/>
              <a:t>Methods</a:t>
            </a:r>
          </a:p>
          <a:p>
            <a:r>
              <a:rPr lang="en-ID" sz="1200" b="0" dirty="0"/>
              <a:t>bioinformatics is a top-down, holistic, data driven, genome-wide, and systems approach that generates new hypotheses, finds new pattern, and discover new functional elements.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797C7-924D-694F-8493-71B036C720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6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DA89-C752-465F-9B19-2609CA813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21E32-F193-4DBC-994B-0CD512A88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DCABE-7FB0-43E6-8645-66B30E0DE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8EFF-6F33-43E7-82D3-9B269D12DA3C}" type="datetimeFigureOut">
              <a:rPr lang="en-ID" smtClean="0"/>
              <a:t>23/09/20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4A0B9-9423-44EF-AAA6-36A1059E4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AFAF8-2348-439A-B8F6-982FBC9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51283-48E8-4528-820C-FAE224E807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325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9AECD-E10B-4DE3-A36D-981BB8842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733240-2F83-4169-BC76-2004594BB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FAA8A-830D-489F-97C3-5B49F11C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8EFF-6F33-43E7-82D3-9B269D12DA3C}" type="datetimeFigureOut">
              <a:rPr lang="en-ID" smtClean="0"/>
              <a:t>23/09/20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0497D-4F7F-4DA0-BF9A-1A5A7C418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D11AD-9AED-4A36-8915-022AC51E5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51283-48E8-4528-820C-FAE224E807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64228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790DD1-6FAA-4619-9DA3-7613A3A377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48256E-0D61-4369-966E-DF0E71717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48C14-BBFC-4073-8909-426C7880A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8EFF-6F33-43E7-82D3-9B269D12DA3C}" type="datetimeFigureOut">
              <a:rPr lang="en-ID" smtClean="0"/>
              <a:t>23/09/20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F1FA7-B843-4F27-9F1C-44081D00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84C3C-3ACC-43BF-B0A0-D7C87DB3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51283-48E8-4528-820C-FAE224E807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0940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C424-05B5-40A2-B235-78A93EE60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A36FB-3651-4EB9-81BB-9DC5E0E3A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F908B-7701-4535-8031-838A2EB51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8EFF-6F33-43E7-82D3-9B269D12DA3C}" type="datetimeFigureOut">
              <a:rPr lang="en-ID" smtClean="0"/>
              <a:t>23/09/20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C8409-7EF9-41F9-9D74-06FBA4D9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32A67-7103-4BBA-A441-503CBF037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51283-48E8-4528-820C-FAE224E807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19995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25966-BB70-4B7D-81E8-BFB9B9BEB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99C21-8D8F-476C-B5B9-94B7C9186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3DC31-0439-4862-A772-06479F212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8EFF-6F33-43E7-82D3-9B269D12DA3C}" type="datetimeFigureOut">
              <a:rPr lang="en-ID" smtClean="0"/>
              <a:t>23/09/20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2D7D2-4862-474C-879E-FF2BA7C4B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5DEB-08DA-4106-AD81-0D22C6A55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51283-48E8-4528-820C-FAE224E807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8330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7CBE0-D90A-48C2-AA23-6CE10E8D9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447FA-40FF-494B-8270-6ECF44C586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6896E-D683-4C4D-8603-48D85EF43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194AC-6679-4756-93B8-CFF4F52BD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8EFF-6F33-43E7-82D3-9B269D12DA3C}" type="datetimeFigureOut">
              <a:rPr lang="en-ID" smtClean="0"/>
              <a:t>23/09/20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F4D0E-9DA6-48CF-9C0C-2C830E72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D9AC6-E631-4E4F-A95C-E82B6971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51283-48E8-4528-820C-FAE224E807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9337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E338D-1524-4428-BF0C-6FCCB501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020D5-4922-4B4C-ADA9-E5481DE67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A6199-E98C-4617-90F4-38930EC99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4D71B6-93CD-45D8-B46B-496DF51AB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06A37C-5981-4421-A2BB-2E5812A5A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0002C7-3789-4C76-A428-FFA5FE0C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8EFF-6F33-43E7-82D3-9B269D12DA3C}" type="datetimeFigureOut">
              <a:rPr lang="en-ID" smtClean="0"/>
              <a:t>23/09/20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20189A-5C4B-4605-999D-DA07C99B3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3ECBA5-30A3-419D-B594-CE2E3443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51283-48E8-4528-820C-FAE224E807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3922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07AB1-C2D3-40D3-978D-595B1461D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03FD3-1190-4BCA-B99D-6938642E5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8EFF-6F33-43E7-82D3-9B269D12DA3C}" type="datetimeFigureOut">
              <a:rPr lang="en-ID" smtClean="0"/>
              <a:t>23/09/20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268D7-9F61-4EEC-94A2-8BF3D1C4F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6AC85-4FA9-455D-A6B4-1B3DAB49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51283-48E8-4528-820C-FAE224E807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506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4E4EF1-17AA-4DD0-B307-8B7EEBDCA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8EFF-6F33-43E7-82D3-9B269D12DA3C}" type="datetimeFigureOut">
              <a:rPr lang="en-ID" smtClean="0"/>
              <a:t>23/09/20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E489E-47F7-48BE-B5B1-8FB3F3EB9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992CF-B9BB-491E-B468-B7B4840E7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51283-48E8-4528-820C-FAE224E807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075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FCCDF-6E09-44D6-9C47-7184BF3FC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A4B37-7E4E-4A8D-9652-9A17AF352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480170-6193-4CB8-AE89-1668FD8A6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2ED2C-F75F-4EDB-8E50-7D0E3EC5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8EFF-6F33-43E7-82D3-9B269D12DA3C}" type="datetimeFigureOut">
              <a:rPr lang="en-ID" smtClean="0"/>
              <a:t>23/09/20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83059-1973-4B1E-B68A-2382C8E5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DC7B2-7925-4813-A19E-9919741E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51283-48E8-4528-820C-FAE224E807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1318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7C393-0165-434C-B059-C4D2EDC0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CA0F7-4AF4-4226-89CB-248F69C205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302E6-4C2F-4C64-ABE2-EB84889FB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AFFC0-B1C8-43DF-BA9B-2E3B13FC4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8EFF-6F33-43E7-82D3-9B269D12DA3C}" type="datetimeFigureOut">
              <a:rPr lang="en-ID" smtClean="0"/>
              <a:t>23/09/20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A6CED-A380-402D-9B20-B9AD10718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B0EF6-D830-49F3-BDB2-567DDEEA7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51283-48E8-4528-820C-FAE224E807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431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9D162C-9C6D-4AE3-AC3B-6AE621730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12DF6-AF32-410F-AC90-46D863194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7F212-50B2-4E49-AF56-4A01DB2AD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58EFF-6F33-43E7-82D3-9B269D12DA3C}" type="datetimeFigureOut">
              <a:rPr lang="en-ID" smtClean="0"/>
              <a:t>23/09/20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3EF14-1AF3-4ADC-9D5B-15429379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5E629-0CD8-4CEC-A2DB-20A442567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51283-48E8-4528-820C-FAE224E807C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366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worldcat.org/search?q=au%3ALesk%2C+Arthur+M.&amp;qt=hot_autho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image" Target="../media/image4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1">
            <a:extLst>
              <a:ext uri="{FF2B5EF4-FFF2-40B4-BE49-F238E27FC236}">
                <a16:creationId xmlns:a16="http://schemas.microsoft.com/office/drawing/2014/main" id="{49D64C29-D0DE-4896-AC97-A03248C45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4725" y="2360751"/>
            <a:ext cx="775680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BIOINFORMATICS IN </a:t>
            </a:r>
          </a:p>
          <a:p>
            <a:pPr eaLnBrk="1" hangingPunct="1"/>
            <a:r>
              <a:rPr lang="en-US" altLang="en-US" sz="4000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BIOLOGICAL DATA EXPLOTION</a:t>
            </a:r>
          </a:p>
          <a:p>
            <a:pPr eaLnBrk="1" hangingPunct="1"/>
            <a:r>
              <a:rPr lang="en-US" altLang="en-US" sz="4000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MK BIOENGINEERING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2E5897B-A480-40A2-BC5F-E042F722D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2402" y="7424368"/>
            <a:ext cx="5919787" cy="1069975"/>
          </a:xfrm>
        </p:spPr>
        <p:txBody>
          <a:bodyPr rtlCol="0"/>
          <a:lstStyle/>
          <a:p>
            <a:pPr fontAlgn="auto">
              <a:defRPr/>
            </a:pPr>
            <a:r>
              <a:rPr lang="en-US" altLang="en-US" dirty="0" err="1"/>
              <a:t>Pengenalan</a:t>
            </a:r>
            <a:r>
              <a:rPr lang="en-US" altLang="en-US" dirty="0"/>
              <a:t> </a:t>
            </a:r>
            <a:r>
              <a:rPr lang="en-US" altLang="en-US" dirty="0" err="1"/>
              <a:t>Bioinformatika</a:t>
            </a:r>
            <a:endParaRPr lang="en-US" altLang="en-US" dirty="0"/>
          </a:p>
        </p:txBody>
      </p:sp>
      <p:sp>
        <p:nvSpPr>
          <p:cNvPr id="11269" name="Rectangle 7">
            <a:extLst>
              <a:ext uri="{FF2B5EF4-FFF2-40B4-BE49-F238E27FC236}">
                <a16:creationId xmlns:a16="http://schemas.microsoft.com/office/drawing/2014/main" id="{5A0F7D08-2DA7-401B-83AA-BF0879DCC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8762" y="4327359"/>
            <a:ext cx="91217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Roboto Thin" pitchFamily="2" charset="0"/>
                <a:ea typeface="Roboto Thin" pitchFamily="2" charset="0"/>
              </a:rPr>
              <a:t>Program </a:t>
            </a:r>
            <a:r>
              <a:rPr lang="en-US" altLang="en-US" sz="2400" dirty="0" err="1">
                <a:latin typeface="Roboto Thin" pitchFamily="2" charset="0"/>
                <a:ea typeface="Roboto Thin" pitchFamily="2" charset="0"/>
              </a:rPr>
              <a:t>Doktor</a:t>
            </a:r>
            <a:r>
              <a:rPr lang="en-US" altLang="en-US" sz="2400" dirty="0">
                <a:latin typeface="Roboto Thin" pitchFamily="2" charset="0"/>
                <a:ea typeface="Roboto Thin" pitchFamily="2" charset="0"/>
              </a:rPr>
              <a:t> </a:t>
            </a:r>
            <a:r>
              <a:rPr lang="en-US" altLang="en-US" sz="2400" dirty="0" err="1">
                <a:latin typeface="Roboto Thin" pitchFamily="2" charset="0"/>
                <a:ea typeface="Roboto Thin" pitchFamily="2" charset="0"/>
              </a:rPr>
              <a:t>Ilmu</a:t>
            </a:r>
            <a:r>
              <a:rPr lang="en-US" altLang="en-US" sz="2400" dirty="0">
                <a:latin typeface="Roboto Thin" pitchFamily="2" charset="0"/>
                <a:ea typeface="Roboto Thin" pitchFamily="2" charset="0"/>
              </a:rPr>
              <a:t> </a:t>
            </a:r>
            <a:r>
              <a:rPr lang="en-US" altLang="en-US" sz="2400" dirty="0" err="1">
                <a:latin typeface="Roboto Thin" pitchFamily="2" charset="0"/>
                <a:ea typeface="Roboto Thin" pitchFamily="2" charset="0"/>
              </a:rPr>
              <a:t>Biomedik</a:t>
            </a:r>
            <a:endParaRPr lang="en-US" altLang="en-US" sz="2400" dirty="0">
              <a:latin typeface="Roboto Thin" pitchFamily="2" charset="0"/>
              <a:ea typeface="Roboto Thin" pitchFamily="2" charset="0"/>
            </a:endParaRPr>
          </a:p>
          <a:p>
            <a:pPr eaLnBrk="1" hangingPunct="1"/>
            <a:r>
              <a:rPr lang="en-US" altLang="en-US" sz="2400" dirty="0" err="1">
                <a:latin typeface="Roboto Thin" pitchFamily="2" charset="0"/>
                <a:ea typeface="Roboto Thin" pitchFamily="2" charset="0"/>
              </a:rPr>
              <a:t>Fakultas</a:t>
            </a:r>
            <a:r>
              <a:rPr lang="en-US" altLang="en-US" sz="2400" dirty="0">
                <a:latin typeface="Roboto Thin" pitchFamily="2" charset="0"/>
                <a:ea typeface="Roboto Thin" pitchFamily="2" charset="0"/>
              </a:rPr>
              <a:t> </a:t>
            </a:r>
            <a:r>
              <a:rPr lang="en-US" altLang="en-US" sz="2400" dirty="0" err="1">
                <a:latin typeface="Roboto Thin" pitchFamily="2" charset="0"/>
                <a:ea typeface="Roboto Thin" pitchFamily="2" charset="0"/>
              </a:rPr>
              <a:t>Kedokteran</a:t>
            </a:r>
            <a:endParaRPr lang="en-US" altLang="en-US" sz="2400" dirty="0">
              <a:latin typeface="Roboto Thin" pitchFamily="2" charset="0"/>
              <a:ea typeface="Roboto Thin" pitchFamily="2" charset="0"/>
            </a:endParaRPr>
          </a:p>
          <a:p>
            <a:pPr eaLnBrk="1" hangingPunct="1"/>
            <a:r>
              <a:rPr lang="en-US" altLang="en-US" sz="2400" dirty="0" err="1">
                <a:latin typeface="Roboto Thin" pitchFamily="2" charset="0"/>
                <a:ea typeface="Roboto Thin" pitchFamily="2" charset="0"/>
              </a:rPr>
              <a:t>Universitas</a:t>
            </a:r>
            <a:r>
              <a:rPr lang="en-US" altLang="en-US" sz="2400" dirty="0">
                <a:latin typeface="Roboto Thin" pitchFamily="2" charset="0"/>
                <a:ea typeface="Roboto Thin" pitchFamily="2" charset="0"/>
              </a:rPr>
              <a:t> Indonesia</a:t>
            </a:r>
          </a:p>
          <a:p>
            <a:pPr eaLnBrk="1" hangingPunct="1"/>
            <a:r>
              <a:rPr lang="en-US" altLang="en-US" sz="2400" dirty="0">
                <a:latin typeface="Roboto Thin" pitchFamily="2" charset="0"/>
                <a:ea typeface="Roboto Thin" pitchFamily="2" charset="0"/>
              </a:rPr>
              <a:t>2020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210FBF-C015-2846-809D-A7671098F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189" y="514406"/>
            <a:ext cx="2831292" cy="11381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DAD660-CF10-F049-94FA-734BA2694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0247">
            <a:off x="-692134" y="3458619"/>
            <a:ext cx="48768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E0DF1-AC0A-43F0-8DAD-25D1A4370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640" y="4892360"/>
            <a:ext cx="7560000" cy="151911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ID" sz="1800" dirty="0">
                <a:latin typeface="Roboto Light" pitchFamily="2" charset="0"/>
                <a:ea typeface="Roboto Light" pitchFamily="2" charset="0"/>
              </a:rPr>
              <a:t>My cool new screen worked and produced 1000 hits… now what?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D" sz="1800" dirty="0">
                <a:latin typeface="Roboto Light" pitchFamily="2" charset="0"/>
                <a:ea typeface="Roboto Light" pitchFamily="2" charset="0"/>
              </a:rPr>
              <a:t>Genome scale analysis (omics) </a:t>
            </a:r>
            <a:r>
              <a:rPr lang="en-ID" sz="1800" dirty="0">
                <a:latin typeface="Roboto Light" pitchFamily="2" charset="0"/>
                <a:ea typeface="Roboto Light" pitchFamily="2" charset="0"/>
                <a:sym typeface="Wingdings" panose="05000000000000000000" pitchFamily="2" charset="2"/>
              </a:rPr>
              <a:t> genomic, proteomics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D" sz="1800" dirty="0">
                <a:latin typeface="Roboto Light" pitchFamily="2" charset="0"/>
                <a:ea typeface="Roboto Light" pitchFamily="2" charset="0"/>
                <a:sym typeface="Wingdings" panose="05000000000000000000" pitchFamily="2" charset="2"/>
              </a:rPr>
              <a:t>Tell me what’s interesting about these gene  are they enriched in known pathway, complexes, function</a:t>
            </a:r>
            <a:endParaRPr lang="en-ID" sz="1800" dirty="0">
              <a:latin typeface="Roboto Light" pitchFamily="2" charset="0"/>
              <a:ea typeface="Roboto Light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22C58-809D-436A-9582-C8CE1400E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22" t="48295" r="58497" b="27580"/>
          <a:stretch/>
        </p:blipFill>
        <p:spPr>
          <a:xfrm>
            <a:off x="684998" y="10478440"/>
            <a:ext cx="3208946" cy="2999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AB68DB-A00C-487C-9F49-0028C4069C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62" t="48295" r="42281" b="27580"/>
          <a:stretch/>
        </p:blipFill>
        <p:spPr>
          <a:xfrm>
            <a:off x="3893944" y="10343503"/>
            <a:ext cx="3927896" cy="2999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617D3-F445-479E-8598-82FE80738F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82" t="48295" r="29000" b="27580"/>
          <a:stretch/>
        </p:blipFill>
        <p:spPr>
          <a:xfrm>
            <a:off x="7821840" y="10374922"/>
            <a:ext cx="3121324" cy="299981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60BD194-29AB-1A4A-9D3D-614A1A015B0F}"/>
              </a:ext>
            </a:extLst>
          </p:cNvPr>
          <p:cNvSpPr txBox="1">
            <a:spLocks/>
          </p:cNvSpPr>
          <p:nvPr/>
        </p:nvSpPr>
        <p:spPr>
          <a:xfrm>
            <a:off x="1389282" y="563769"/>
            <a:ext cx="50093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INTERPRETING </a:t>
            </a:r>
            <a:r>
              <a:rPr lang="en-ID" b="1" dirty="0">
                <a:solidFill>
                  <a:srgbClr val="A3B18A"/>
                </a:solidFill>
                <a:latin typeface="Roboto" pitchFamily="2" charset="0"/>
                <a:ea typeface="Roboto" pitchFamily="2" charset="0"/>
              </a:rPr>
              <a:t>GENE</a:t>
            </a:r>
            <a:r>
              <a:rPr lang="en-ID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 LIST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F0CD37-03A5-F64F-9CF0-A810EFAB1E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t="3058" r="3207" b="2092"/>
          <a:stretch/>
        </p:blipFill>
        <p:spPr>
          <a:xfrm>
            <a:off x="1775641" y="2282447"/>
            <a:ext cx="1338943" cy="1243046"/>
          </a:xfrm>
          <a:prstGeom prst="rect">
            <a:avLst/>
          </a:prstGeom>
          <a:ln w="3810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8F3264-AF86-DF4C-92E9-EB2629D64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"/>
          <a:stretch/>
        </p:blipFill>
        <p:spPr>
          <a:xfrm>
            <a:off x="4538685" y="2294022"/>
            <a:ext cx="1229705" cy="1243046"/>
          </a:xfrm>
          <a:prstGeom prst="rect">
            <a:avLst/>
          </a:prstGeom>
          <a:ln w="381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1203BA-84D2-6F4C-90D3-84C69528A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7" y="2294021"/>
            <a:ext cx="269272" cy="1231471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EC511866-2B9B-634E-A379-DF785A702111}"/>
              </a:ext>
            </a:extLst>
          </p:cNvPr>
          <p:cNvSpPr/>
          <p:nvPr/>
        </p:nvSpPr>
        <p:spPr>
          <a:xfrm rot="5400000">
            <a:off x="3680095" y="2651996"/>
            <a:ext cx="447651" cy="272448"/>
          </a:xfrm>
          <a:prstGeom prst="triangle">
            <a:avLst/>
          </a:prstGeom>
          <a:solidFill>
            <a:srgbClr val="34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3DA50B29-F084-D144-B0D9-2DA8B7B3D440}"/>
              </a:ext>
            </a:extLst>
          </p:cNvPr>
          <p:cNvSpPr/>
          <p:nvPr/>
        </p:nvSpPr>
        <p:spPr>
          <a:xfrm rot="5400000">
            <a:off x="6592873" y="2663571"/>
            <a:ext cx="447651" cy="272448"/>
          </a:xfrm>
          <a:prstGeom prst="triangle">
            <a:avLst/>
          </a:prstGeom>
          <a:solidFill>
            <a:srgbClr val="34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DF25CC-3CF6-E747-8F18-2E930A303A23}"/>
              </a:ext>
            </a:extLst>
          </p:cNvPr>
          <p:cNvSpPr txBox="1"/>
          <p:nvPr/>
        </p:nvSpPr>
        <p:spPr>
          <a:xfrm>
            <a:off x="3274512" y="3083292"/>
            <a:ext cx="103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 Light" pitchFamily="2" charset="0"/>
                <a:ea typeface="Roboto Light" pitchFamily="2" charset="0"/>
              </a:rPr>
              <a:t>Ranking or clustering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C776B7-16F2-7744-9DB3-11C60EA98275}"/>
              </a:ext>
            </a:extLst>
          </p:cNvPr>
          <p:cNvSpPr txBox="1"/>
          <p:nvPr/>
        </p:nvSpPr>
        <p:spPr>
          <a:xfrm>
            <a:off x="6220775" y="3083292"/>
            <a:ext cx="103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 Light" pitchFamily="2" charset="0"/>
                <a:ea typeface="Roboto Light" pitchFamily="2" charset="0"/>
              </a:rPr>
              <a:t>Analysis tool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21E71E-6159-2F4F-BF46-BF99BBA7E7AD}"/>
              </a:ext>
            </a:extLst>
          </p:cNvPr>
          <p:cNvSpPr txBox="1"/>
          <p:nvPr/>
        </p:nvSpPr>
        <p:spPr>
          <a:xfrm>
            <a:off x="4520756" y="3797878"/>
            <a:ext cx="1551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Prior knowledge about </a:t>
            </a:r>
            <a:r>
              <a:rPr lang="en-US" sz="1400" dirty="0">
                <a:latin typeface="Roboto Light" pitchFamily="2" charset="0"/>
                <a:ea typeface="Roboto Light" pitchFamily="2" charset="0"/>
              </a:rPr>
              <a:t>cellular process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4F2DD9-8451-6942-8D26-086700BC58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099" y="1882675"/>
            <a:ext cx="1817667" cy="18176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E61362-28AA-EA4F-A735-2608014E908A}"/>
              </a:ext>
            </a:extLst>
          </p:cNvPr>
          <p:cNvSpPr txBox="1"/>
          <p:nvPr/>
        </p:nvSpPr>
        <p:spPr>
          <a:xfrm>
            <a:off x="7465067" y="3797878"/>
            <a:ext cx="1361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Eureka! </a:t>
            </a:r>
          </a:p>
          <a:p>
            <a:pPr algn="ctr"/>
            <a:r>
              <a:rPr lang="en-US" sz="1400" dirty="0">
                <a:latin typeface="Roboto Light" pitchFamily="2" charset="0"/>
                <a:ea typeface="Roboto Light" pitchFamily="2" charset="0"/>
              </a:rPr>
              <a:t>New heart disease gene!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39E51F-48A3-3D42-831C-B6F6F2F7C479}"/>
              </a:ext>
            </a:extLst>
          </p:cNvPr>
          <p:cNvSpPr/>
          <p:nvPr/>
        </p:nvSpPr>
        <p:spPr>
          <a:xfrm>
            <a:off x="1623834" y="4667879"/>
            <a:ext cx="7560000" cy="95403"/>
          </a:xfrm>
          <a:prstGeom prst="rect">
            <a:avLst/>
          </a:prstGeom>
          <a:solidFill>
            <a:srgbClr val="34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4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5D767-5277-4A83-AB8A-65F80CDC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973" y="4991507"/>
            <a:ext cx="7309351" cy="1526741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Bioinformatics techniques are also used in the process of drug discovery,</a:t>
            </a:r>
            <a:br>
              <a:rPr lang="en-ID" sz="3200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</a:br>
            <a:r>
              <a:rPr lang="en-ID" sz="3200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 THESE </a:t>
            </a:r>
            <a:r>
              <a:rPr lang="en-ID" sz="3200" b="1" dirty="0">
                <a:solidFill>
                  <a:srgbClr val="A3B18A"/>
                </a:solidFill>
                <a:latin typeface="Roboto" pitchFamily="2" charset="0"/>
                <a:ea typeface="Roboto" pitchFamily="2" charset="0"/>
              </a:rPr>
              <a:t>SPEEDS UP </a:t>
            </a:r>
            <a:r>
              <a:rPr lang="en-ID" sz="3200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THE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C8ECC-A38C-4DD5-9B9E-136A36545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17" t="31690" r="43471" b="35208"/>
          <a:stretch/>
        </p:blipFill>
        <p:spPr>
          <a:xfrm>
            <a:off x="8154378" y="10767146"/>
            <a:ext cx="2656936" cy="231411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8CF8172-BD59-4CC7-A063-B79FCA2A6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41" y="8763452"/>
            <a:ext cx="6854462" cy="431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4BD7EC-1446-44D3-9919-F16F563D1F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65" t="53873" r="29110" b="27580"/>
          <a:stretch/>
        </p:blipFill>
        <p:spPr>
          <a:xfrm>
            <a:off x="7910250" y="8286145"/>
            <a:ext cx="3145191" cy="2481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95C2FD-5E7E-A04A-89B4-47B8F551F5A2}"/>
              </a:ext>
            </a:extLst>
          </p:cNvPr>
          <p:cNvSpPr/>
          <p:nvPr/>
        </p:nvSpPr>
        <p:spPr>
          <a:xfrm>
            <a:off x="2507224" y="4685603"/>
            <a:ext cx="7309351" cy="95403"/>
          </a:xfrm>
          <a:prstGeom prst="rect">
            <a:avLst/>
          </a:prstGeom>
          <a:solidFill>
            <a:srgbClr val="34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807B38F-A46B-A649-8E2D-018538C171CA}"/>
              </a:ext>
            </a:extLst>
          </p:cNvPr>
          <p:cNvSpPr/>
          <p:nvPr/>
        </p:nvSpPr>
        <p:spPr>
          <a:xfrm>
            <a:off x="1138639" y="1899381"/>
            <a:ext cx="2074733" cy="2115682"/>
          </a:xfrm>
          <a:prstGeom prst="ellipse">
            <a:avLst/>
          </a:prstGeom>
          <a:solidFill>
            <a:srgbClr val="34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4A35F20-C82B-C34A-BF73-FDF2137DA209}"/>
              </a:ext>
            </a:extLst>
          </p:cNvPr>
          <p:cNvSpPr/>
          <p:nvPr/>
        </p:nvSpPr>
        <p:spPr>
          <a:xfrm>
            <a:off x="3799218" y="1899381"/>
            <a:ext cx="2074733" cy="2115682"/>
          </a:xfrm>
          <a:prstGeom prst="ellipse">
            <a:avLst/>
          </a:prstGeom>
          <a:solidFill>
            <a:srgbClr val="34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3E3D9D-E616-584B-BA6B-74FA5941916C}"/>
              </a:ext>
            </a:extLst>
          </p:cNvPr>
          <p:cNvSpPr/>
          <p:nvPr/>
        </p:nvSpPr>
        <p:spPr>
          <a:xfrm>
            <a:off x="6459797" y="1899381"/>
            <a:ext cx="2074733" cy="2115682"/>
          </a:xfrm>
          <a:prstGeom prst="ellipse">
            <a:avLst/>
          </a:prstGeom>
          <a:solidFill>
            <a:srgbClr val="34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CBAC6E-E379-154A-BA12-3AA23921463B}"/>
              </a:ext>
            </a:extLst>
          </p:cNvPr>
          <p:cNvSpPr/>
          <p:nvPr/>
        </p:nvSpPr>
        <p:spPr>
          <a:xfrm>
            <a:off x="9124189" y="1899381"/>
            <a:ext cx="2074733" cy="2115682"/>
          </a:xfrm>
          <a:prstGeom prst="ellipse">
            <a:avLst/>
          </a:prstGeom>
          <a:solidFill>
            <a:srgbClr val="34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FB961-DF4D-C244-8C9A-783899AC60F9}"/>
              </a:ext>
            </a:extLst>
          </p:cNvPr>
          <p:cNvSpPr txBox="1"/>
          <p:nvPr/>
        </p:nvSpPr>
        <p:spPr>
          <a:xfrm>
            <a:off x="1333146" y="4090459"/>
            <a:ext cx="168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Roboto Light" pitchFamily="2" charset="0"/>
                <a:ea typeface="Roboto Light" pitchFamily="2" charset="0"/>
              </a:rPr>
              <a:t>Identify disease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49550-347A-3249-ACC5-05B7D984F626}"/>
              </a:ext>
            </a:extLst>
          </p:cNvPr>
          <p:cNvSpPr txBox="1"/>
          <p:nvPr/>
        </p:nvSpPr>
        <p:spPr>
          <a:xfrm>
            <a:off x="3953169" y="4090459"/>
            <a:ext cx="1623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Roboto Light" pitchFamily="2" charset="0"/>
                <a:ea typeface="Roboto Light" pitchFamily="2" charset="0"/>
              </a:rPr>
              <a:t>Isolate protein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2BC896-177B-3244-9474-E03444011E44}"/>
              </a:ext>
            </a:extLst>
          </p:cNvPr>
          <p:cNvSpPr txBox="1"/>
          <p:nvPr/>
        </p:nvSpPr>
        <p:spPr>
          <a:xfrm>
            <a:off x="6955187" y="4090459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Roboto Light" pitchFamily="2" charset="0"/>
                <a:ea typeface="Roboto Light" pitchFamily="2" charset="0"/>
              </a:rPr>
              <a:t>Find drug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C2118F-1344-934E-A117-EEB52E2534FB}"/>
              </a:ext>
            </a:extLst>
          </p:cNvPr>
          <p:cNvSpPr txBox="1"/>
          <p:nvPr/>
        </p:nvSpPr>
        <p:spPr>
          <a:xfrm>
            <a:off x="9232298" y="4089334"/>
            <a:ext cx="185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Roboto Light" pitchFamily="2" charset="0"/>
                <a:ea typeface="Roboto Light" pitchFamily="2" charset="0"/>
              </a:rPr>
              <a:t>Preclinical testing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A6054C-2CE4-8941-B10E-0F2C7F4B62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279" y="2222938"/>
            <a:ext cx="1800224" cy="18002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FB03C2-42AB-3C4C-8588-DD3951B9CF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79" y="2040750"/>
            <a:ext cx="2101507" cy="210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C24CF7-B06D-2947-BE98-D3A2C1FD6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23" y="1965510"/>
            <a:ext cx="2308503" cy="23085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75EB127-F694-C747-9AE8-1A6815E6CA26}"/>
              </a:ext>
            </a:extLst>
          </p:cNvPr>
          <p:cNvSpPr txBox="1"/>
          <p:nvPr/>
        </p:nvSpPr>
        <p:spPr>
          <a:xfrm>
            <a:off x="10665621" y="1141696"/>
            <a:ext cx="1495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 Light" pitchFamily="2" charset="0"/>
                <a:ea typeface="Roboto Light" pitchFamily="2" charset="0"/>
              </a:rPr>
              <a:t>In vitro</a:t>
            </a:r>
          </a:p>
          <a:p>
            <a:r>
              <a:rPr lang="en-US" dirty="0">
                <a:latin typeface="Roboto Light" pitchFamily="2" charset="0"/>
                <a:ea typeface="Roboto Light" pitchFamily="2" charset="0"/>
              </a:rPr>
              <a:t>In silico</a:t>
            </a:r>
          </a:p>
          <a:p>
            <a:r>
              <a:rPr lang="en-US" dirty="0">
                <a:latin typeface="Roboto Light" pitchFamily="2" charset="0"/>
                <a:ea typeface="Roboto Light" pitchFamily="2" charset="0"/>
              </a:rPr>
              <a:t>ADME model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B7F654-8739-234B-8076-ADFC790D2A7A}"/>
              </a:ext>
            </a:extLst>
          </p:cNvPr>
          <p:cNvCxnSpPr>
            <a:cxnSpLocks/>
          </p:cNvCxnSpPr>
          <p:nvPr/>
        </p:nvCxnSpPr>
        <p:spPr>
          <a:xfrm flipH="1">
            <a:off x="10741108" y="2037409"/>
            <a:ext cx="1262245" cy="0"/>
          </a:xfrm>
          <a:prstGeom prst="line">
            <a:avLst/>
          </a:prstGeom>
          <a:ln w="38100">
            <a:solidFill>
              <a:srgbClr val="A3B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A0C492-6B6C-DA4C-B157-CDCDA1ACB5E4}"/>
              </a:ext>
            </a:extLst>
          </p:cNvPr>
          <p:cNvCxnSpPr>
            <a:cxnSpLocks/>
          </p:cNvCxnSpPr>
          <p:nvPr/>
        </p:nvCxnSpPr>
        <p:spPr>
          <a:xfrm flipH="1">
            <a:off x="10402374" y="2037409"/>
            <a:ext cx="354636" cy="491613"/>
          </a:xfrm>
          <a:prstGeom prst="line">
            <a:avLst/>
          </a:prstGeom>
          <a:ln w="38100">
            <a:solidFill>
              <a:srgbClr val="A3B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8334E92-697E-F441-ACEC-C15D086DFB8A}"/>
              </a:ext>
            </a:extLst>
          </p:cNvPr>
          <p:cNvSpPr txBox="1"/>
          <p:nvPr/>
        </p:nvSpPr>
        <p:spPr>
          <a:xfrm>
            <a:off x="8043188" y="753557"/>
            <a:ext cx="2879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Roboto Light" pitchFamily="2" charset="0"/>
                <a:ea typeface="Roboto Light" pitchFamily="2" charset="0"/>
              </a:rPr>
              <a:t>Combinatorial </a:t>
            </a:r>
            <a:r>
              <a:rPr lang="en-US" dirty="0" err="1">
                <a:latin typeface="Roboto Light" pitchFamily="2" charset="0"/>
                <a:ea typeface="Roboto Light" pitchFamily="2" charset="0"/>
              </a:rPr>
              <a:t>chemisty</a:t>
            </a:r>
            <a:endParaRPr lang="en-US" dirty="0">
              <a:latin typeface="Roboto Light" pitchFamily="2" charset="0"/>
              <a:ea typeface="Roboto Light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Roboto Light" pitchFamily="2" charset="0"/>
                <a:ea typeface="Roboto Light" pitchFamily="2" charset="0"/>
              </a:rPr>
              <a:t>Molecular modeling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5EEA43A-D958-1B46-81F3-325C7CC6DDED}"/>
              </a:ext>
            </a:extLst>
          </p:cNvPr>
          <p:cNvCxnSpPr>
            <a:cxnSpLocks/>
          </p:cNvCxnSpPr>
          <p:nvPr/>
        </p:nvCxnSpPr>
        <p:spPr>
          <a:xfrm flipH="1">
            <a:off x="7521948" y="1478844"/>
            <a:ext cx="626235" cy="890410"/>
          </a:xfrm>
          <a:prstGeom prst="line">
            <a:avLst/>
          </a:prstGeom>
          <a:ln w="38100">
            <a:solidFill>
              <a:srgbClr val="A3B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B94B7D7-3FFE-F24E-AF94-5ABBD1EFB420}"/>
              </a:ext>
            </a:extLst>
          </p:cNvPr>
          <p:cNvCxnSpPr>
            <a:cxnSpLocks/>
          </p:cNvCxnSpPr>
          <p:nvPr/>
        </p:nvCxnSpPr>
        <p:spPr>
          <a:xfrm flipH="1">
            <a:off x="8136991" y="1484659"/>
            <a:ext cx="2024564" cy="0"/>
          </a:xfrm>
          <a:prstGeom prst="line">
            <a:avLst/>
          </a:prstGeom>
          <a:ln w="38100">
            <a:solidFill>
              <a:srgbClr val="A3B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86DBB1F-0253-DC44-8E8C-64E9CDB0CCB2}"/>
              </a:ext>
            </a:extLst>
          </p:cNvPr>
          <p:cNvSpPr txBox="1"/>
          <p:nvPr/>
        </p:nvSpPr>
        <p:spPr>
          <a:xfrm>
            <a:off x="1657040" y="770153"/>
            <a:ext cx="3676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Roboto Light" pitchFamily="2" charset="0"/>
                <a:ea typeface="Roboto Light" pitchFamily="2" charset="0"/>
              </a:rPr>
              <a:t>Genomics, proteomics, and biopharma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Roboto Light" pitchFamily="2" charset="0"/>
                <a:ea typeface="Roboto Light" pitchFamily="2" charset="0"/>
              </a:rPr>
              <a:t>High throughput screening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5AA7F9A-F154-E34D-89FD-021B7C725F6B}"/>
              </a:ext>
            </a:extLst>
          </p:cNvPr>
          <p:cNvCxnSpPr>
            <a:cxnSpLocks/>
          </p:cNvCxnSpPr>
          <p:nvPr/>
        </p:nvCxnSpPr>
        <p:spPr>
          <a:xfrm flipH="1" flipV="1">
            <a:off x="1755068" y="1695200"/>
            <a:ext cx="2930657" cy="4467"/>
          </a:xfrm>
          <a:prstGeom prst="line">
            <a:avLst/>
          </a:prstGeom>
          <a:ln w="38100">
            <a:solidFill>
              <a:srgbClr val="A3B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DC51375-A9DD-9C42-8DD5-7C30A3E141CB}"/>
              </a:ext>
            </a:extLst>
          </p:cNvPr>
          <p:cNvCxnSpPr>
            <a:cxnSpLocks/>
          </p:cNvCxnSpPr>
          <p:nvPr/>
        </p:nvCxnSpPr>
        <p:spPr>
          <a:xfrm>
            <a:off x="4684589" y="1695200"/>
            <a:ext cx="294406" cy="404005"/>
          </a:xfrm>
          <a:prstGeom prst="line">
            <a:avLst/>
          </a:prstGeom>
          <a:ln w="38100">
            <a:solidFill>
              <a:srgbClr val="A3B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90A5E6DD-56C0-9B45-975A-6F52D220D1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69" y="2167520"/>
            <a:ext cx="1695510" cy="169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02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10" grpId="0" animBg="1"/>
      <p:bldP spid="11" grpId="0" animBg="1"/>
      <p:bldP spid="5" grpId="0"/>
      <p:bldP spid="12" grpId="0"/>
      <p:bldP spid="13" grpId="0"/>
      <p:bldP spid="14" grpId="0"/>
      <p:bldP spid="25" grpId="0"/>
      <p:bldP spid="30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7B1EF-3C14-4E2E-95E7-14FECB0D1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2212"/>
            <a:ext cx="10515600" cy="1325563"/>
          </a:xfrm>
        </p:spPr>
        <p:txBody>
          <a:bodyPr/>
          <a:lstStyle/>
          <a:p>
            <a:r>
              <a:rPr lang="en-ID" b="1" dirty="0">
                <a:latin typeface="Roboto" pitchFamily="2" charset="0"/>
                <a:ea typeface="Roboto" pitchFamily="2" charset="0"/>
              </a:rPr>
              <a:t>THANKYOU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0771A-0832-4580-A01A-708E7122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579" y="3128139"/>
            <a:ext cx="10515600" cy="3037523"/>
          </a:xfrm>
        </p:spPr>
        <p:txBody>
          <a:bodyPr/>
          <a:lstStyle/>
          <a:p>
            <a:pPr marL="0" indent="0">
              <a:buNone/>
            </a:pPr>
            <a:r>
              <a:rPr lang="id-ID" sz="2400" b="1" dirty="0">
                <a:latin typeface="Roboto Light" pitchFamily="2" charset="0"/>
                <a:ea typeface="Roboto Light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REFERENCES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d-ID" sz="2400" dirty="0">
                <a:latin typeface="Roboto Light" pitchFamily="2" charset="0"/>
                <a:ea typeface="Roboto Light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Arthur M Lesk</a:t>
            </a:r>
            <a:r>
              <a:rPr lang="id-ID" sz="2400" dirty="0">
                <a:latin typeface="Roboto Light" pitchFamily="2" charset="0"/>
                <a:ea typeface="Roboto Light" pitchFamily="2" charset="0"/>
              </a:rPr>
              <a:t> (2014). Introduction to bioinformatics. Oxford University Press. Oxford, United Kingd</a:t>
            </a:r>
            <a:r>
              <a:rPr lang="en-ID" sz="2400" dirty="0">
                <a:latin typeface="Roboto Light" pitchFamily="2" charset="0"/>
                <a:ea typeface="Roboto Light" pitchFamily="2" charset="0"/>
              </a:rPr>
              <a:t>om</a:t>
            </a:r>
            <a:r>
              <a:rPr lang="id-ID" sz="2400" dirty="0">
                <a:latin typeface="Roboto Light" pitchFamily="2" charset="0"/>
                <a:ea typeface="Roboto Light" pitchFamily="2" charset="0"/>
              </a:rPr>
              <a:t> </a:t>
            </a:r>
            <a:endParaRPr lang="en-ID" sz="2400" dirty="0">
              <a:latin typeface="Roboto Light" pitchFamily="2" charset="0"/>
              <a:ea typeface="Roboto Light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ID" sz="2400" dirty="0" err="1">
                <a:latin typeface="Roboto Light" pitchFamily="2" charset="0"/>
                <a:ea typeface="Roboto Light" pitchFamily="2" charset="0"/>
              </a:rPr>
              <a:t>Tringe</a:t>
            </a:r>
            <a:r>
              <a:rPr lang="en-ID" sz="2400" dirty="0">
                <a:latin typeface="Roboto Light" pitchFamily="2" charset="0"/>
                <a:ea typeface="Roboto Light" pitchFamily="2" charset="0"/>
              </a:rPr>
              <a:t> SG, </a:t>
            </a:r>
            <a:r>
              <a:rPr lang="en-ID" sz="2400" dirty="0" err="1">
                <a:latin typeface="Roboto Light" pitchFamily="2" charset="0"/>
                <a:ea typeface="Roboto Light" pitchFamily="2" charset="0"/>
              </a:rPr>
              <a:t>Hugenholtz</a:t>
            </a:r>
            <a:r>
              <a:rPr lang="en-ID" sz="2400" dirty="0">
                <a:latin typeface="Roboto Light" pitchFamily="2" charset="0"/>
                <a:ea typeface="Roboto Light" pitchFamily="2" charset="0"/>
              </a:rPr>
              <a:t> P (2008) A renaissance for the pioneering 16S rRNA gene. </a:t>
            </a:r>
            <a:r>
              <a:rPr lang="en-ID" sz="2400" dirty="0" err="1">
                <a:latin typeface="Roboto Light" pitchFamily="2" charset="0"/>
                <a:ea typeface="Roboto Light" pitchFamily="2" charset="0"/>
              </a:rPr>
              <a:t>Curr</a:t>
            </a:r>
            <a:r>
              <a:rPr lang="en-ID" sz="2400" dirty="0">
                <a:latin typeface="Roboto Light" pitchFamily="2" charset="0"/>
                <a:ea typeface="Roboto Light" pitchFamily="2" charset="0"/>
              </a:rPr>
              <a:t> </a:t>
            </a:r>
            <a:r>
              <a:rPr lang="en-ID" sz="2400" dirty="0" err="1">
                <a:latin typeface="Roboto Light" pitchFamily="2" charset="0"/>
                <a:ea typeface="Roboto Light" pitchFamily="2" charset="0"/>
              </a:rPr>
              <a:t>Opin</a:t>
            </a:r>
            <a:r>
              <a:rPr lang="en-ID" sz="2400" dirty="0">
                <a:latin typeface="Roboto Light" pitchFamily="2" charset="0"/>
                <a:ea typeface="Roboto Light" pitchFamily="2" charset="0"/>
              </a:rPr>
              <a:t> </a:t>
            </a:r>
            <a:r>
              <a:rPr lang="en-ID" sz="2400" dirty="0" err="1">
                <a:latin typeface="Roboto Light" pitchFamily="2" charset="0"/>
                <a:ea typeface="Roboto Light" pitchFamily="2" charset="0"/>
              </a:rPr>
              <a:t>Microbiol</a:t>
            </a:r>
            <a:r>
              <a:rPr lang="en-ID" sz="2400" dirty="0">
                <a:latin typeface="Roboto Light" pitchFamily="2" charset="0"/>
                <a:ea typeface="Roboto Light" pitchFamily="2" charset="0"/>
              </a:rPr>
              <a:t> 11: 442–446.</a:t>
            </a:r>
          </a:p>
          <a:p>
            <a:pPr>
              <a:buFont typeface="Courier New" panose="02070309020205020404" pitchFamily="49" charset="0"/>
              <a:buChar char="o"/>
            </a:pPr>
            <a:endParaRPr lang="en-ID" dirty="0">
              <a:latin typeface="Roboto Light" pitchFamily="2" charset="0"/>
              <a:ea typeface="Roboto Light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2F79E-9E04-7C4D-883E-C8B70A444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0247">
            <a:off x="8915401" y="-1086365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1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4B21DF-77FE-AA49-8207-E37D0962C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647" y="3400556"/>
            <a:ext cx="6034637" cy="2174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6B538-0928-3941-BB95-B0A924B7E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607" y="295033"/>
            <a:ext cx="8112645" cy="1325563"/>
          </a:xfrm>
        </p:spPr>
        <p:txBody>
          <a:bodyPr>
            <a:normAutofit/>
          </a:bodyPr>
          <a:lstStyle/>
          <a:p>
            <a:r>
              <a:rPr lang="en-ID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BIG DATA : </a:t>
            </a:r>
            <a:r>
              <a:rPr lang="en-ID" b="1" dirty="0">
                <a:solidFill>
                  <a:srgbClr val="A3B18A"/>
                </a:solidFill>
                <a:latin typeface="Roboto" pitchFamily="2" charset="0"/>
                <a:ea typeface="Roboto" pitchFamily="2" charset="0"/>
              </a:rPr>
              <a:t>DATA GENOMIK</a:t>
            </a:r>
            <a:endParaRPr lang="en-US" b="1" dirty="0">
              <a:solidFill>
                <a:srgbClr val="A3B18A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347D7-BABF-5643-92BA-7E8B23BEB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59" y="1438366"/>
            <a:ext cx="6373325" cy="1913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E263AD-045F-6B4E-B29B-240DB6236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0066" y="1438367"/>
            <a:ext cx="2549388" cy="42464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F19F1A-B123-714A-93EF-8E6D8C215D6D}"/>
              </a:ext>
            </a:extLst>
          </p:cNvPr>
          <p:cNvSpPr/>
          <p:nvPr/>
        </p:nvSpPr>
        <p:spPr>
          <a:xfrm>
            <a:off x="1652808" y="5701927"/>
            <a:ext cx="5955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1000 petabytes = 1million terabytes = 1billion gigabytes</a:t>
            </a:r>
            <a:endParaRPr lang="en-ID" dirty="0">
              <a:solidFill>
                <a:srgbClr val="344E41"/>
              </a:solidFill>
              <a:effectLst/>
              <a:latin typeface="Roboto" pitchFamily="2" charset="0"/>
              <a:ea typeface="Roboto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B18A69-75BB-A740-B04A-96E89F606DAC}"/>
              </a:ext>
            </a:extLst>
          </p:cNvPr>
          <p:cNvSpPr/>
          <p:nvPr/>
        </p:nvSpPr>
        <p:spPr>
          <a:xfrm>
            <a:off x="680226" y="6457707"/>
            <a:ext cx="105155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200" dirty="0">
                <a:latin typeface="Roboto" pitchFamily="2" charset="0"/>
                <a:ea typeface="Roboto" pitchFamily="2" charset="0"/>
              </a:rPr>
              <a:t>Stephens ZD, Lee SY, </a:t>
            </a:r>
            <a:r>
              <a:rPr lang="en-ID" sz="1200" dirty="0" err="1">
                <a:latin typeface="Roboto" pitchFamily="2" charset="0"/>
                <a:ea typeface="Roboto" pitchFamily="2" charset="0"/>
              </a:rPr>
              <a:t>Faghri</a:t>
            </a:r>
            <a:r>
              <a:rPr lang="en-ID" sz="1200" dirty="0">
                <a:latin typeface="Roboto" pitchFamily="2" charset="0"/>
                <a:ea typeface="Roboto" pitchFamily="2" charset="0"/>
              </a:rPr>
              <a:t> F, Campbell RH, et al. (2015) Big Data: Astronomical or </a:t>
            </a:r>
            <a:r>
              <a:rPr lang="en-ID" sz="1200" dirty="0" err="1">
                <a:latin typeface="Roboto" pitchFamily="2" charset="0"/>
                <a:ea typeface="Roboto" pitchFamily="2" charset="0"/>
              </a:rPr>
              <a:t>Genomical</a:t>
            </a:r>
            <a:r>
              <a:rPr lang="en-ID" sz="1200" dirty="0">
                <a:latin typeface="Roboto" pitchFamily="2" charset="0"/>
                <a:ea typeface="Roboto" pitchFamily="2" charset="0"/>
              </a:rPr>
              <a:t>? </a:t>
            </a:r>
            <a:r>
              <a:rPr lang="en-ID" sz="1200" dirty="0" err="1">
                <a:latin typeface="Roboto" pitchFamily="2" charset="0"/>
                <a:ea typeface="Roboto" pitchFamily="2" charset="0"/>
              </a:rPr>
              <a:t>PLoS</a:t>
            </a:r>
            <a:r>
              <a:rPr lang="en-ID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en-ID" sz="1200" dirty="0" err="1">
                <a:latin typeface="Roboto" pitchFamily="2" charset="0"/>
                <a:ea typeface="Roboto" pitchFamily="2" charset="0"/>
              </a:rPr>
              <a:t>Biol</a:t>
            </a:r>
            <a:r>
              <a:rPr lang="en-ID" sz="1200" dirty="0">
                <a:latin typeface="Roboto" pitchFamily="2" charset="0"/>
                <a:ea typeface="Roboto" pitchFamily="2" charset="0"/>
              </a:rPr>
              <a:t> 13(7): e1002195.</a:t>
            </a:r>
            <a:endParaRPr lang="en-ID" sz="1200" dirty="0">
              <a:effectLst/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8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94DD99-9B45-49B1-AB30-A6DDC3819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30114" r="22499" b="54543"/>
          <a:stretch/>
        </p:blipFill>
        <p:spPr>
          <a:xfrm>
            <a:off x="962224" y="7749031"/>
            <a:ext cx="10591800" cy="1613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452897-15B7-4C03-85C9-AFE9BB7E4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50" t="46606" r="51713" b="45539"/>
          <a:stretch/>
        </p:blipFill>
        <p:spPr>
          <a:xfrm>
            <a:off x="1696063" y="10067987"/>
            <a:ext cx="4562061" cy="824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E0FE77-768E-4FBD-8B5C-CCE2F60B02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29" t="55913" r="68205" b="26948"/>
          <a:stretch/>
        </p:blipFill>
        <p:spPr>
          <a:xfrm>
            <a:off x="1667487" y="11027871"/>
            <a:ext cx="1488935" cy="1848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C81AAF-5153-44C7-83D9-B50B572F5C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277" t="56008" r="59903" b="26567"/>
          <a:stretch/>
        </p:blipFill>
        <p:spPr>
          <a:xfrm>
            <a:off x="3261061" y="11057344"/>
            <a:ext cx="1451114" cy="1818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9DEC2-04F8-40C8-9110-3F9DEC49C2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526" t="56008" r="51654" b="26662"/>
          <a:stretch/>
        </p:blipFill>
        <p:spPr>
          <a:xfrm>
            <a:off x="4807011" y="11049476"/>
            <a:ext cx="1451113" cy="1808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99F396-B321-442A-B4AE-8EBBF53AD1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167" t="46745" r="42977" b="27070"/>
          <a:stretch/>
        </p:blipFill>
        <p:spPr>
          <a:xfrm>
            <a:off x="6422399" y="10067987"/>
            <a:ext cx="1457739" cy="2733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5EBFA9-917C-407B-A98C-E4BAC3424E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788" t="46841" r="34445" b="26637"/>
          <a:stretch/>
        </p:blipFill>
        <p:spPr>
          <a:xfrm>
            <a:off x="8018179" y="10111470"/>
            <a:ext cx="1451114" cy="2753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74DA2A-8C04-4963-B9B7-F557CB6C5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81" t="46740" r="25849" b="27263"/>
          <a:stretch/>
        </p:blipFill>
        <p:spPr>
          <a:xfrm>
            <a:off x="9608438" y="10081653"/>
            <a:ext cx="1470993" cy="273326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5B1F977B-1CBD-024E-A5E8-FD3C2C7B34E7}"/>
              </a:ext>
            </a:extLst>
          </p:cNvPr>
          <p:cNvSpPr txBox="1">
            <a:spLocks/>
          </p:cNvSpPr>
          <p:nvPr/>
        </p:nvSpPr>
        <p:spPr>
          <a:xfrm>
            <a:off x="247140" y="4963879"/>
            <a:ext cx="5606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THE BIOLOGY </a:t>
            </a:r>
            <a:r>
              <a:rPr lang="en-ID" b="1" dirty="0">
                <a:solidFill>
                  <a:srgbClr val="A3B18A"/>
                </a:solidFill>
                <a:latin typeface="Roboto" pitchFamily="2" charset="0"/>
                <a:ea typeface="Roboto" pitchFamily="2" charset="0"/>
              </a:rPr>
              <a:t>IN BIOINFORMATICS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E7B16F-D610-B940-8E87-A0AC585E0E1A}"/>
              </a:ext>
            </a:extLst>
          </p:cNvPr>
          <p:cNvSpPr txBox="1"/>
          <p:nvPr/>
        </p:nvSpPr>
        <p:spPr>
          <a:xfrm>
            <a:off x="3218698" y="2412609"/>
            <a:ext cx="860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latin typeface="Roboto" pitchFamily="2" charset="0"/>
              <a:ea typeface="Roboto" pitchFamily="2" charset="0"/>
            </a:endParaRPr>
          </a:p>
          <a:p>
            <a:pPr algn="ctr"/>
            <a:r>
              <a:rPr lang="en-US" sz="2000" b="1" dirty="0">
                <a:latin typeface="Roboto" pitchFamily="2" charset="0"/>
                <a:ea typeface="Roboto" pitchFamily="2" charset="0"/>
              </a:rPr>
              <a:t>DNA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94D86B-7AE4-1943-B154-4E7F20390010}"/>
              </a:ext>
            </a:extLst>
          </p:cNvPr>
          <p:cNvSpPr txBox="1"/>
          <p:nvPr/>
        </p:nvSpPr>
        <p:spPr>
          <a:xfrm>
            <a:off x="4757063" y="2426736"/>
            <a:ext cx="860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latin typeface="Roboto" pitchFamily="2" charset="0"/>
              <a:ea typeface="Roboto" pitchFamily="2" charset="0"/>
            </a:endParaRPr>
          </a:p>
          <a:p>
            <a:pPr algn="ctr"/>
            <a:r>
              <a:rPr lang="en-US" sz="2000" b="1" dirty="0">
                <a:latin typeface="Roboto" pitchFamily="2" charset="0"/>
                <a:ea typeface="Roboto" pitchFamily="2" charset="0"/>
              </a:rPr>
              <a:t>RNA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1758D9-2687-5B41-887E-CCA4CFC1D60C}"/>
              </a:ext>
            </a:extLst>
          </p:cNvPr>
          <p:cNvSpPr txBox="1"/>
          <p:nvPr/>
        </p:nvSpPr>
        <p:spPr>
          <a:xfrm>
            <a:off x="5914236" y="2412609"/>
            <a:ext cx="1256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latin typeface="Roboto" pitchFamily="2" charset="0"/>
              <a:ea typeface="Roboto" pitchFamily="2" charset="0"/>
            </a:endParaRPr>
          </a:p>
          <a:p>
            <a:pPr algn="ctr"/>
            <a:r>
              <a:rPr lang="en-US" sz="2000" b="1" dirty="0">
                <a:latin typeface="Roboto" pitchFamily="2" charset="0"/>
                <a:ea typeface="Roboto" pitchFamily="2" charset="0"/>
              </a:rPr>
              <a:t>PROTEIN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F61CAC-2BF6-8D41-8626-848E197A9455}"/>
              </a:ext>
            </a:extLst>
          </p:cNvPr>
          <p:cNvSpPr txBox="1"/>
          <p:nvPr/>
        </p:nvSpPr>
        <p:spPr>
          <a:xfrm>
            <a:off x="7218444" y="3198525"/>
            <a:ext cx="1724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itchFamily="2" charset="0"/>
                <a:ea typeface="Roboto" pitchFamily="2" charset="0"/>
              </a:rPr>
              <a:t>MOLECULAR NETWORKS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EE2A54-4416-6944-9BA1-69A3B5845A00}"/>
              </a:ext>
            </a:extLst>
          </p:cNvPr>
          <p:cNvSpPr txBox="1"/>
          <p:nvPr/>
        </p:nvSpPr>
        <p:spPr>
          <a:xfrm>
            <a:off x="8986919" y="3195888"/>
            <a:ext cx="935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latin typeface="Roboto" pitchFamily="2" charset="0"/>
              <a:ea typeface="Roboto" pitchFamily="2" charset="0"/>
            </a:endParaRPr>
          </a:p>
          <a:p>
            <a:pPr algn="ctr"/>
            <a:r>
              <a:rPr lang="en-US" sz="2000" b="1" dirty="0">
                <a:latin typeface="Roboto" pitchFamily="2" charset="0"/>
                <a:ea typeface="Roboto" pitchFamily="2" charset="0"/>
              </a:rPr>
              <a:t>CELLS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216D50F-2D15-0D49-A708-28A3237D9D25}"/>
              </a:ext>
            </a:extLst>
          </p:cNvPr>
          <p:cNvSpPr txBox="1"/>
          <p:nvPr/>
        </p:nvSpPr>
        <p:spPr>
          <a:xfrm>
            <a:off x="9966125" y="3201992"/>
            <a:ext cx="1862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itchFamily="2" charset="0"/>
                <a:ea typeface="Roboto" pitchFamily="2" charset="0"/>
              </a:rPr>
              <a:t>PHYSIOLOGY/DISEASE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190BD7A-0582-7442-A97D-3EB41D8844A3}"/>
              </a:ext>
            </a:extLst>
          </p:cNvPr>
          <p:cNvCxnSpPr>
            <a:cxnSpLocks/>
          </p:cNvCxnSpPr>
          <p:nvPr/>
        </p:nvCxnSpPr>
        <p:spPr>
          <a:xfrm>
            <a:off x="7206881" y="3162490"/>
            <a:ext cx="4588227" cy="0"/>
          </a:xfrm>
          <a:prstGeom prst="line">
            <a:avLst/>
          </a:prstGeom>
          <a:ln w="28575" cap="rnd">
            <a:solidFill>
              <a:srgbClr val="344E4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B774099C-2449-DF4B-9221-C2CE64F6B65C}"/>
              </a:ext>
            </a:extLst>
          </p:cNvPr>
          <p:cNvSpPr/>
          <p:nvPr/>
        </p:nvSpPr>
        <p:spPr>
          <a:xfrm>
            <a:off x="3488930" y="3048891"/>
            <a:ext cx="237600" cy="233916"/>
          </a:xfrm>
          <a:prstGeom prst="ellipse">
            <a:avLst/>
          </a:prstGeom>
          <a:solidFill>
            <a:srgbClr val="A3B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F656314-34A1-5F45-89D2-63BA1DD755C0}"/>
              </a:ext>
            </a:extLst>
          </p:cNvPr>
          <p:cNvSpPr/>
          <p:nvPr/>
        </p:nvSpPr>
        <p:spPr>
          <a:xfrm>
            <a:off x="10843324" y="3050502"/>
            <a:ext cx="237600" cy="233916"/>
          </a:xfrm>
          <a:prstGeom prst="ellipse">
            <a:avLst/>
          </a:prstGeom>
          <a:solidFill>
            <a:srgbClr val="34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BD7FD1-6C22-6B42-8A64-5358A8CA81E2}"/>
              </a:ext>
            </a:extLst>
          </p:cNvPr>
          <p:cNvSpPr txBox="1"/>
          <p:nvPr/>
        </p:nvSpPr>
        <p:spPr>
          <a:xfrm>
            <a:off x="2891494" y="3296002"/>
            <a:ext cx="151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3B18A"/>
                </a:solidFill>
                <a:latin typeface="Roboto" pitchFamily="2" charset="0"/>
                <a:ea typeface="Roboto" pitchFamily="2" charset="0"/>
              </a:rPr>
              <a:t>GENOTYPE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F6FAA9-53E6-AE4D-9A31-D957399A66FA}"/>
              </a:ext>
            </a:extLst>
          </p:cNvPr>
          <p:cNvSpPr txBox="1"/>
          <p:nvPr/>
        </p:nvSpPr>
        <p:spPr>
          <a:xfrm>
            <a:off x="10146701" y="2683092"/>
            <a:ext cx="150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PHENOTYPE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93646C-95CC-AA48-A636-8D460C34DFA0}"/>
              </a:ext>
            </a:extLst>
          </p:cNvPr>
          <p:cNvSpPr txBox="1"/>
          <p:nvPr/>
        </p:nvSpPr>
        <p:spPr>
          <a:xfrm>
            <a:off x="2997282" y="2221312"/>
            <a:ext cx="4209599" cy="523220"/>
          </a:xfrm>
          <a:prstGeom prst="rect">
            <a:avLst/>
          </a:prstGeom>
          <a:solidFill>
            <a:srgbClr val="DAD7C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Roboto Light" pitchFamily="2" charset="0"/>
                <a:ea typeface="Roboto Light" pitchFamily="2" charset="0"/>
              </a:rPr>
              <a:t>Sequence alignment, Database similarity search, Motif finding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F3BC0C7-05A1-E04A-BA57-53FA9D08348A}"/>
              </a:ext>
            </a:extLst>
          </p:cNvPr>
          <p:cNvCxnSpPr>
            <a:cxnSpLocks/>
          </p:cNvCxnSpPr>
          <p:nvPr/>
        </p:nvCxnSpPr>
        <p:spPr>
          <a:xfrm>
            <a:off x="3008845" y="3162490"/>
            <a:ext cx="4333829" cy="0"/>
          </a:xfrm>
          <a:prstGeom prst="line">
            <a:avLst/>
          </a:prstGeom>
          <a:ln w="28575">
            <a:solidFill>
              <a:srgbClr val="A3B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FFF8FC2-98E2-6545-A197-DC299B16E51B}"/>
              </a:ext>
            </a:extLst>
          </p:cNvPr>
          <p:cNvSpPr txBox="1"/>
          <p:nvPr/>
        </p:nvSpPr>
        <p:spPr>
          <a:xfrm>
            <a:off x="3005246" y="681515"/>
            <a:ext cx="1413151" cy="1384995"/>
          </a:xfrm>
          <a:prstGeom prst="rect">
            <a:avLst/>
          </a:prstGeom>
          <a:solidFill>
            <a:srgbClr val="DAD7CD"/>
          </a:solidFill>
        </p:spPr>
        <p:txBody>
          <a:bodyPr wrap="square" rtlCol="0">
            <a:spAutoFit/>
          </a:bodyPr>
          <a:lstStyle/>
          <a:p>
            <a:pPr algn="just"/>
            <a:endParaRPr lang="en-US" sz="1400" dirty="0">
              <a:latin typeface="Roboto Light" pitchFamily="2" charset="0"/>
              <a:ea typeface="Roboto Light" pitchFamily="2" charset="0"/>
            </a:endParaRPr>
          </a:p>
          <a:p>
            <a:pPr algn="just"/>
            <a:endParaRPr lang="en-US" sz="1400" dirty="0">
              <a:latin typeface="Roboto Light" pitchFamily="2" charset="0"/>
              <a:ea typeface="Roboto Light" pitchFamily="2" charset="0"/>
            </a:endParaRPr>
          </a:p>
          <a:p>
            <a:pPr algn="just"/>
            <a:r>
              <a:rPr lang="en-US" sz="1400" dirty="0">
                <a:latin typeface="Roboto Light" pitchFamily="2" charset="0"/>
                <a:ea typeface="Roboto Light" pitchFamily="2" charset="0"/>
              </a:rPr>
              <a:t>Gene Finding, Comparative genomics, DNA methylation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716DD1D-BAD1-1343-B9FE-D272C00FB755}"/>
              </a:ext>
            </a:extLst>
          </p:cNvPr>
          <p:cNvSpPr txBox="1"/>
          <p:nvPr/>
        </p:nvSpPr>
        <p:spPr>
          <a:xfrm>
            <a:off x="4464551" y="681515"/>
            <a:ext cx="1344722" cy="1384995"/>
          </a:xfrm>
          <a:prstGeom prst="rect">
            <a:avLst/>
          </a:prstGeom>
          <a:solidFill>
            <a:srgbClr val="DAD7CD"/>
          </a:solidFill>
        </p:spPr>
        <p:txBody>
          <a:bodyPr wrap="square" rtlCol="0">
            <a:spAutoFit/>
          </a:bodyPr>
          <a:lstStyle/>
          <a:p>
            <a:pPr algn="just"/>
            <a:endParaRPr lang="en-US" sz="1400" dirty="0">
              <a:latin typeface="Roboto Light" pitchFamily="2" charset="0"/>
              <a:ea typeface="Roboto Light" pitchFamily="2" charset="0"/>
            </a:endParaRPr>
          </a:p>
          <a:p>
            <a:pPr algn="just"/>
            <a:endParaRPr lang="en-US" sz="1400" dirty="0">
              <a:latin typeface="Roboto Light" pitchFamily="2" charset="0"/>
              <a:ea typeface="Roboto Light" pitchFamily="2" charset="0"/>
            </a:endParaRPr>
          </a:p>
          <a:p>
            <a:pPr algn="just"/>
            <a:r>
              <a:rPr lang="en-US" sz="1400" dirty="0">
                <a:latin typeface="Roboto Light" pitchFamily="2" charset="0"/>
                <a:ea typeface="Roboto Light" pitchFamily="2" charset="0"/>
              </a:rPr>
              <a:t>Differential expression</a:t>
            </a:r>
          </a:p>
          <a:p>
            <a:pPr algn="just"/>
            <a:r>
              <a:rPr lang="en-US" sz="1400" dirty="0">
                <a:latin typeface="Roboto Light" pitchFamily="2" charset="0"/>
                <a:ea typeface="Roboto Light" pitchFamily="2" charset="0"/>
              </a:rPr>
              <a:t>Co-expression</a:t>
            </a:r>
          </a:p>
          <a:p>
            <a:pPr algn="just"/>
            <a:r>
              <a:rPr lang="en-US" sz="1400" dirty="0">
                <a:latin typeface="Roboto Light" pitchFamily="2" charset="0"/>
                <a:ea typeface="Roboto Light" pitchFamily="2" charset="0"/>
              </a:rPr>
              <a:t>ncRNA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972597F-DB8B-7541-8949-806F70028235}"/>
              </a:ext>
            </a:extLst>
          </p:cNvPr>
          <p:cNvSpPr txBox="1"/>
          <p:nvPr/>
        </p:nvSpPr>
        <p:spPr>
          <a:xfrm>
            <a:off x="5855428" y="681515"/>
            <a:ext cx="1351453" cy="1384995"/>
          </a:xfrm>
          <a:prstGeom prst="rect">
            <a:avLst/>
          </a:prstGeom>
          <a:solidFill>
            <a:srgbClr val="DAD7C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Roboto Light" pitchFamily="2" charset="0"/>
                <a:ea typeface="Roboto Light" pitchFamily="2" charset="0"/>
              </a:rPr>
              <a:t>Mass spec protein identification</a:t>
            </a:r>
          </a:p>
          <a:p>
            <a:pPr algn="just"/>
            <a:r>
              <a:rPr lang="en-US" sz="1400" dirty="0">
                <a:latin typeface="Roboto Light" pitchFamily="2" charset="0"/>
                <a:ea typeface="Roboto Light" pitchFamily="2" charset="0"/>
              </a:rPr>
              <a:t>Structure prediction/</a:t>
            </a:r>
          </a:p>
          <a:p>
            <a:pPr algn="just"/>
            <a:r>
              <a:rPr lang="en-US" sz="1400" dirty="0">
                <a:latin typeface="Roboto Light" pitchFamily="2" charset="0"/>
                <a:ea typeface="Roboto Light" pitchFamily="2" charset="0"/>
              </a:rPr>
              <a:t>alignment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4A3CE75-3FE3-E24C-B2A0-0E4B61741AA9}"/>
              </a:ext>
            </a:extLst>
          </p:cNvPr>
          <p:cNvSpPr txBox="1"/>
          <p:nvPr/>
        </p:nvSpPr>
        <p:spPr>
          <a:xfrm>
            <a:off x="7342674" y="3966884"/>
            <a:ext cx="1413151" cy="2031325"/>
          </a:xfrm>
          <a:prstGeom prst="rect">
            <a:avLst/>
          </a:prstGeom>
          <a:solidFill>
            <a:srgbClr val="DAD7C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Roboto Light" pitchFamily="2" charset="0"/>
                <a:ea typeface="Roboto Light" pitchFamily="2" charset="0"/>
              </a:rPr>
              <a:t>Protein interaction networks, Transcriptional regulation networks, metabolic signaling networks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82CD544-FB4C-064B-BA5A-E5B6502E91AF}"/>
              </a:ext>
            </a:extLst>
          </p:cNvPr>
          <p:cNvSpPr txBox="1"/>
          <p:nvPr/>
        </p:nvSpPr>
        <p:spPr>
          <a:xfrm>
            <a:off x="8801979" y="3966884"/>
            <a:ext cx="1344722" cy="2031325"/>
          </a:xfrm>
          <a:prstGeom prst="rect">
            <a:avLst/>
          </a:prstGeom>
          <a:solidFill>
            <a:srgbClr val="DAD7CD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 Light" pitchFamily="2" charset="0"/>
                <a:ea typeface="Roboto Light" pitchFamily="2" charset="0"/>
              </a:rPr>
              <a:t>Virtual cell simulation</a:t>
            </a:r>
          </a:p>
          <a:p>
            <a:endParaRPr lang="en-US" sz="1400" dirty="0">
              <a:latin typeface="Roboto Light" pitchFamily="2" charset="0"/>
              <a:ea typeface="Roboto Light" pitchFamily="2" charset="0"/>
            </a:endParaRPr>
          </a:p>
          <a:p>
            <a:endParaRPr lang="en-US" sz="1400" dirty="0">
              <a:latin typeface="Roboto Light" pitchFamily="2" charset="0"/>
              <a:ea typeface="Roboto Light" pitchFamily="2" charset="0"/>
            </a:endParaRPr>
          </a:p>
          <a:p>
            <a:endParaRPr lang="en-US" sz="1400" dirty="0">
              <a:latin typeface="Roboto Light" pitchFamily="2" charset="0"/>
              <a:ea typeface="Roboto Light" pitchFamily="2" charset="0"/>
            </a:endParaRPr>
          </a:p>
          <a:p>
            <a:endParaRPr lang="en-US" sz="1400" dirty="0">
              <a:latin typeface="Roboto Light" pitchFamily="2" charset="0"/>
              <a:ea typeface="Roboto Light" pitchFamily="2" charset="0"/>
            </a:endParaRPr>
          </a:p>
          <a:p>
            <a:endParaRPr lang="en-US" sz="1400" dirty="0">
              <a:latin typeface="Roboto Light" pitchFamily="2" charset="0"/>
              <a:ea typeface="Roboto Light" pitchFamily="2" charset="0"/>
            </a:endParaRPr>
          </a:p>
          <a:p>
            <a:endParaRPr lang="en-US" sz="1400" dirty="0">
              <a:latin typeface="Roboto Light" pitchFamily="2" charset="0"/>
              <a:ea typeface="Roboto Light" pitchFamily="2" charset="0"/>
            </a:endParaRPr>
          </a:p>
          <a:p>
            <a:endParaRPr lang="en-US" sz="1400" dirty="0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C76915-5C30-614E-89B8-2AB5F2236F65}"/>
              </a:ext>
            </a:extLst>
          </p:cNvPr>
          <p:cNvSpPr txBox="1"/>
          <p:nvPr/>
        </p:nvSpPr>
        <p:spPr>
          <a:xfrm>
            <a:off x="10192856" y="3966884"/>
            <a:ext cx="1351453" cy="2031325"/>
          </a:xfrm>
          <a:prstGeom prst="rect">
            <a:avLst/>
          </a:prstGeom>
          <a:solidFill>
            <a:srgbClr val="DAD7C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Roboto Light" pitchFamily="2" charset="0"/>
                <a:ea typeface="Roboto Light" pitchFamily="2" charset="0"/>
              </a:rPr>
              <a:t>Population genetics, Human </a:t>
            </a:r>
          </a:p>
          <a:p>
            <a:pPr algn="just"/>
            <a:r>
              <a:rPr lang="en-US" sz="1400" dirty="0">
                <a:latin typeface="Roboto Light" pitchFamily="2" charset="0"/>
                <a:ea typeface="Roboto Light" pitchFamily="2" charset="0"/>
              </a:rPr>
              <a:t>Genetics</a:t>
            </a:r>
          </a:p>
          <a:p>
            <a:pPr algn="just"/>
            <a:endParaRPr lang="en-US" sz="1400" dirty="0">
              <a:latin typeface="Roboto Light" pitchFamily="2" charset="0"/>
              <a:ea typeface="Roboto Light" pitchFamily="2" charset="0"/>
            </a:endParaRPr>
          </a:p>
          <a:p>
            <a:pPr algn="just"/>
            <a:endParaRPr lang="en-US" sz="1400" dirty="0">
              <a:latin typeface="Roboto Light" pitchFamily="2" charset="0"/>
              <a:ea typeface="Roboto Light" pitchFamily="2" charset="0"/>
            </a:endParaRPr>
          </a:p>
          <a:p>
            <a:pPr algn="just"/>
            <a:endParaRPr lang="en-US" sz="1400" dirty="0">
              <a:latin typeface="Roboto Light" pitchFamily="2" charset="0"/>
              <a:ea typeface="Roboto Light" pitchFamily="2" charset="0"/>
            </a:endParaRPr>
          </a:p>
          <a:p>
            <a:pPr algn="just"/>
            <a:endParaRPr lang="en-US" sz="1400" dirty="0">
              <a:latin typeface="Roboto Light" pitchFamily="2" charset="0"/>
              <a:ea typeface="Roboto Light" pitchFamily="2" charset="0"/>
            </a:endParaRPr>
          </a:p>
          <a:p>
            <a:pPr algn="just"/>
            <a:endParaRPr lang="en-US" sz="1400" dirty="0">
              <a:latin typeface="Roboto Light" pitchFamily="2" charset="0"/>
              <a:ea typeface="Roboto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47106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2" grpId="0"/>
      <p:bldP spid="43" grpId="0"/>
      <p:bldP spid="46" grpId="0" animBg="1"/>
      <p:bldP spid="47" grpId="0" animBg="1"/>
      <p:bldP spid="48" grpId="0"/>
      <p:bldP spid="49" grpId="0"/>
      <p:bldP spid="51" grpId="0" animBg="1"/>
      <p:bldP spid="61" grpId="0" animBg="1"/>
      <p:bldP spid="62" grpId="0" animBg="1"/>
      <p:bldP spid="63" grpId="0" animBg="1"/>
      <p:bldP spid="68" grpId="0" animBg="1"/>
      <p:bldP spid="69" grpId="0" animBg="1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036D2-0616-4B4A-8ECB-58FDE33F3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232" y="9067673"/>
            <a:ext cx="10515600" cy="4351338"/>
          </a:xfrm>
        </p:spPr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B5356-530D-476D-ADAB-640997440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67" t="29832" r="22500" b="53360"/>
          <a:stretch/>
        </p:blipFill>
        <p:spPr>
          <a:xfrm>
            <a:off x="972947" y="8622274"/>
            <a:ext cx="10636885" cy="1801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7D8E84-B116-4550-A006-7AAD1F6F53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14" t="47723" r="64884" b="29043"/>
          <a:stretch/>
        </p:blipFill>
        <p:spPr>
          <a:xfrm>
            <a:off x="1380810" y="10534071"/>
            <a:ext cx="2170872" cy="2510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884411-5384-43A3-814D-31D02613CA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08" t="47598" r="52719" b="29211"/>
          <a:stretch/>
        </p:blipFill>
        <p:spPr>
          <a:xfrm>
            <a:off x="3682492" y="10520752"/>
            <a:ext cx="2170872" cy="2504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D02A2E-C9DD-4BDE-9879-CF62DC2802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810" t="47915" r="40192" b="29018"/>
          <a:stretch/>
        </p:blipFill>
        <p:spPr>
          <a:xfrm>
            <a:off x="5974648" y="10549741"/>
            <a:ext cx="2244283" cy="2494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EB454C-5FA3-458D-9E36-DADD0D386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66" t="47931" r="28308" b="29623"/>
          <a:stretch/>
        </p:blipFill>
        <p:spPr>
          <a:xfrm>
            <a:off x="8326606" y="10561718"/>
            <a:ext cx="2176669" cy="240526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343C19D-3B04-5F41-BBAE-818B4039979E}"/>
              </a:ext>
            </a:extLst>
          </p:cNvPr>
          <p:cNvSpPr txBox="1">
            <a:spLocks/>
          </p:cNvSpPr>
          <p:nvPr/>
        </p:nvSpPr>
        <p:spPr>
          <a:xfrm>
            <a:off x="247140" y="4963879"/>
            <a:ext cx="5606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THE INFORMATICS </a:t>
            </a:r>
            <a:r>
              <a:rPr lang="en-ID" b="1" dirty="0">
                <a:solidFill>
                  <a:srgbClr val="A3B18A"/>
                </a:solidFill>
                <a:latin typeface="Roboto" pitchFamily="2" charset="0"/>
                <a:ea typeface="Roboto" pitchFamily="2" charset="0"/>
              </a:rPr>
              <a:t>IN BIOINFORMATICS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EDF33D-4993-304B-8D44-5BCDBC263D96}"/>
              </a:ext>
            </a:extLst>
          </p:cNvPr>
          <p:cNvSpPr txBox="1"/>
          <p:nvPr/>
        </p:nvSpPr>
        <p:spPr>
          <a:xfrm>
            <a:off x="2777066" y="2141025"/>
            <a:ext cx="2176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itchFamily="2" charset="0"/>
                <a:ea typeface="Roboto" pitchFamily="2" charset="0"/>
              </a:rPr>
              <a:t>DATA MANAGEMENT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52CC83-2F98-E24E-9720-9C10571E4C51}"/>
              </a:ext>
            </a:extLst>
          </p:cNvPr>
          <p:cNvSpPr txBox="1"/>
          <p:nvPr/>
        </p:nvSpPr>
        <p:spPr>
          <a:xfrm>
            <a:off x="5044869" y="2144630"/>
            <a:ext cx="2166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itchFamily="2" charset="0"/>
                <a:ea typeface="Roboto" pitchFamily="2" charset="0"/>
              </a:rPr>
              <a:t>DATA COMPUTATION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7C9A81-D829-7C46-98BB-F1F92C153717}"/>
              </a:ext>
            </a:extLst>
          </p:cNvPr>
          <p:cNvSpPr txBox="1"/>
          <p:nvPr/>
        </p:nvSpPr>
        <p:spPr>
          <a:xfrm>
            <a:off x="7542091" y="2145295"/>
            <a:ext cx="1724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itchFamily="2" charset="0"/>
                <a:ea typeface="Roboto" pitchFamily="2" charset="0"/>
              </a:rPr>
              <a:t>DATA MINING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AE1CE-989C-A544-ADD5-3BABF8944318}"/>
              </a:ext>
            </a:extLst>
          </p:cNvPr>
          <p:cNvSpPr txBox="1"/>
          <p:nvPr/>
        </p:nvSpPr>
        <p:spPr>
          <a:xfrm>
            <a:off x="9266896" y="2145963"/>
            <a:ext cx="2622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itchFamily="2" charset="0"/>
                <a:ea typeface="Roboto" pitchFamily="2" charset="0"/>
              </a:rPr>
              <a:t>MODELING &amp; SIMULATION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3F7249-FAA5-2E47-AAB4-BCF706CDF9BF}"/>
              </a:ext>
            </a:extLst>
          </p:cNvPr>
          <p:cNvCxnSpPr>
            <a:cxnSpLocks/>
          </p:cNvCxnSpPr>
          <p:nvPr/>
        </p:nvCxnSpPr>
        <p:spPr>
          <a:xfrm>
            <a:off x="4290646" y="3033011"/>
            <a:ext cx="7444220" cy="0"/>
          </a:xfrm>
          <a:prstGeom prst="line">
            <a:avLst/>
          </a:prstGeom>
          <a:ln w="28575" cap="rnd">
            <a:solidFill>
              <a:srgbClr val="344E4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67C5279E-8090-3341-915A-3A3624C611F4}"/>
              </a:ext>
            </a:extLst>
          </p:cNvPr>
          <p:cNvSpPr/>
          <p:nvPr/>
        </p:nvSpPr>
        <p:spPr>
          <a:xfrm>
            <a:off x="3678067" y="2919412"/>
            <a:ext cx="237600" cy="233916"/>
          </a:xfrm>
          <a:prstGeom prst="ellipse">
            <a:avLst/>
          </a:prstGeom>
          <a:solidFill>
            <a:srgbClr val="A3B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A1CE9F8-72C1-C440-A33D-C6B11CC79D86}"/>
              </a:ext>
            </a:extLst>
          </p:cNvPr>
          <p:cNvSpPr/>
          <p:nvPr/>
        </p:nvSpPr>
        <p:spPr>
          <a:xfrm>
            <a:off x="10783082" y="2921023"/>
            <a:ext cx="237600" cy="233916"/>
          </a:xfrm>
          <a:prstGeom prst="ellipse">
            <a:avLst/>
          </a:prstGeom>
          <a:solidFill>
            <a:srgbClr val="34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8F2E02-785C-724E-8C16-5100B0E52D42}"/>
              </a:ext>
            </a:extLst>
          </p:cNvPr>
          <p:cNvSpPr txBox="1"/>
          <p:nvPr/>
        </p:nvSpPr>
        <p:spPr>
          <a:xfrm>
            <a:off x="3006239" y="3153328"/>
            <a:ext cx="151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A3B18A"/>
                </a:solidFill>
                <a:latin typeface="Roboto" pitchFamily="2" charset="0"/>
                <a:ea typeface="Roboto" pitchFamily="2" charset="0"/>
              </a:rPr>
              <a:t>DATA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B00901-6569-8840-BC1D-94D8A012736B}"/>
              </a:ext>
            </a:extLst>
          </p:cNvPr>
          <p:cNvSpPr txBox="1"/>
          <p:nvPr/>
        </p:nvSpPr>
        <p:spPr>
          <a:xfrm>
            <a:off x="10189920" y="3151504"/>
            <a:ext cx="141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DISCOVERY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7463540-D742-8644-86E7-89BCFF05F867}"/>
              </a:ext>
            </a:extLst>
          </p:cNvPr>
          <p:cNvCxnSpPr>
            <a:cxnSpLocks/>
          </p:cNvCxnSpPr>
          <p:nvPr/>
        </p:nvCxnSpPr>
        <p:spPr>
          <a:xfrm>
            <a:off x="3007905" y="3033011"/>
            <a:ext cx="4333829" cy="0"/>
          </a:xfrm>
          <a:prstGeom prst="line">
            <a:avLst/>
          </a:prstGeom>
          <a:ln w="28575">
            <a:solidFill>
              <a:srgbClr val="A3B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F65A5CD-1292-A14A-8183-B8AD5FD843E9}"/>
              </a:ext>
            </a:extLst>
          </p:cNvPr>
          <p:cNvSpPr txBox="1"/>
          <p:nvPr/>
        </p:nvSpPr>
        <p:spPr>
          <a:xfrm>
            <a:off x="2957969" y="1491735"/>
            <a:ext cx="1858707" cy="523220"/>
          </a:xfrm>
          <a:prstGeom prst="rect">
            <a:avLst/>
          </a:prstGeom>
          <a:solidFill>
            <a:srgbClr val="DAD7C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Roboto Light" pitchFamily="2" charset="0"/>
                <a:ea typeface="Roboto Light" pitchFamily="2" charset="0"/>
              </a:rPr>
              <a:t>Database, Ontologies, Metadata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E80DF6-5C1E-454E-9688-E3C184A8D5C1}"/>
              </a:ext>
            </a:extLst>
          </p:cNvPr>
          <p:cNvSpPr txBox="1"/>
          <p:nvPr/>
        </p:nvSpPr>
        <p:spPr>
          <a:xfrm>
            <a:off x="5216555" y="1489814"/>
            <a:ext cx="1858707" cy="523220"/>
          </a:xfrm>
          <a:prstGeom prst="rect">
            <a:avLst/>
          </a:prstGeom>
          <a:solidFill>
            <a:srgbClr val="DAD7C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Roboto Light" pitchFamily="2" charset="0"/>
                <a:ea typeface="Roboto Light" pitchFamily="2" charset="0"/>
              </a:rPr>
              <a:t>Algorithms, Software tools, Webservers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199292-1B96-5543-97FD-C61B31C6D2C7}"/>
              </a:ext>
            </a:extLst>
          </p:cNvPr>
          <p:cNvSpPr txBox="1"/>
          <p:nvPr/>
        </p:nvSpPr>
        <p:spPr>
          <a:xfrm>
            <a:off x="7475141" y="1489470"/>
            <a:ext cx="1858707" cy="523220"/>
          </a:xfrm>
          <a:prstGeom prst="rect">
            <a:avLst/>
          </a:prstGeom>
          <a:solidFill>
            <a:srgbClr val="DAD7C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Roboto Light" pitchFamily="2" charset="0"/>
                <a:ea typeface="Roboto Light" pitchFamily="2" charset="0"/>
              </a:rPr>
              <a:t>Biological discoveries</a:t>
            </a:r>
          </a:p>
          <a:p>
            <a:pPr algn="just"/>
            <a:endParaRPr lang="en-US" sz="1400" dirty="0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D416F2-12C8-CF4F-AD09-763CCE2CC8E2}"/>
              </a:ext>
            </a:extLst>
          </p:cNvPr>
          <p:cNvSpPr txBox="1"/>
          <p:nvPr/>
        </p:nvSpPr>
        <p:spPr>
          <a:xfrm>
            <a:off x="9733727" y="1494661"/>
            <a:ext cx="1858707" cy="523220"/>
          </a:xfrm>
          <a:prstGeom prst="rect">
            <a:avLst/>
          </a:prstGeom>
          <a:solidFill>
            <a:srgbClr val="DAD7C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Roboto Light" pitchFamily="2" charset="0"/>
                <a:ea typeface="Roboto Light" pitchFamily="2" charset="0"/>
              </a:rPr>
              <a:t>Predictive models, System simulation</a:t>
            </a:r>
          </a:p>
        </p:txBody>
      </p:sp>
    </p:spTree>
    <p:extLst>
      <p:ext uri="{BB962C8B-B14F-4D97-AF65-F5344CB8AC3E}">
        <p14:creationId xmlns:p14="http://schemas.microsoft.com/office/powerpoint/2010/main" val="158718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0" grpId="0" animBg="1"/>
      <p:bldP spid="21" grpId="0" animBg="1"/>
      <p:bldP spid="22" grpId="0"/>
      <p:bldP spid="23" grpId="0"/>
      <p:bldP spid="32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F6A6B-077B-4A89-9DB3-9DA2FBFD3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04" y="7497445"/>
            <a:ext cx="10515600" cy="1325563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3C635-97B5-439D-9AAB-F36D3B07D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8179" y="7497445"/>
            <a:ext cx="3971925" cy="4351338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ID" sz="2000" dirty="0"/>
              <a:t>Technology as a technology, bioinformatics is a powerful technology to manage, query, and analyse big data in life science.</a:t>
            </a:r>
          </a:p>
          <a:p>
            <a:pPr marL="0" indent="0">
              <a:lnSpc>
                <a:spcPct val="100000"/>
              </a:lnSpc>
              <a:buNone/>
            </a:pPr>
            <a:endParaRPr lang="en-ID" sz="2000" dirty="0"/>
          </a:p>
          <a:p>
            <a:pPr>
              <a:lnSpc>
                <a:spcPct val="150000"/>
              </a:lnSpc>
            </a:pPr>
            <a:r>
              <a:rPr lang="en-ID" sz="2000" dirty="0" err="1"/>
              <a:t>Methode</a:t>
            </a:r>
            <a:r>
              <a:rPr lang="en-ID" sz="2000" dirty="0"/>
              <a:t> as a methodology,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A21F6-A3C9-4133-8EB3-5CB6631DA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76" t="18345" r="43998" b="24029"/>
          <a:stretch/>
        </p:blipFill>
        <p:spPr>
          <a:xfrm>
            <a:off x="0" y="7278784"/>
            <a:ext cx="6570724" cy="57975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6DCBD6E-0003-9042-89BF-576603DC43F5}"/>
              </a:ext>
            </a:extLst>
          </p:cNvPr>
          <p:cNvSpPr txBox="1">
            <a:spLocks/>
          </p:cNvSpPr>
          <p:nvPr/>
        </p:nvSpPr>
        <p:spPr>
          <a:xfrm>
            <a:off x="1595483" y="3560693"/>
            <a:ext cx="92936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BIOINFORMATICS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522769-39F2-A649-8038-6FF8B25E6481}"/>
              </a:ext>
            </a:extLst>
          </p:cNvPr>
          <p:cNvSpPr txBox="1">
            <a:spLocks/>
          </p:cNvSpPr>
          <p:nvPr/>
        </p:nvSpPr>
        <p:spPr>
          <a:xfrm>
            <a:off x="1595483" y="4991507"/>
            <a:ext cx="8871479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sz="3200" dirty="0">
                <a:solidFill>
                  <a:srgbClr val="A3B18A"/>
                </a:solidFill>
                <a:latin typeface="Roboto Light" pitchFamily="2" charset="0"/>
                <a:ea typeface="Roboto Light" pitchFamily="2" charset="0"/>
              </a:rPr>
              <a:t>An interdisciplinary fields that </a:t>
            </a:r>
            <a:r>
              <a:rPr lang="en-ID" sz="3200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develops and applies computer and computational technologies to study biomedical questions</a:t>
            </a:r>
            <a:endParaRPr lang="en-ID" sz="3200" b="1" dirty="0">
              <a:solidFill>
                <a:srgbClr val="344E4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93AC73-1D63-7540-86BF-DB509B935A56}"/>
              </a:ext>
            </a:extLst>
          </p:cNvPr>
          <p:cNvSpPr/>
          <p:nvPr/>
        </p:nvSpPr>
        <p:spPr>
          <a:xfrm>
            <a:off x="2059751" y="4685603"/>
            <a:ext cx="7920000" cy="95403"/>
          </a:xfrm>
          <a:prstGeom prst="rect">
            <a:avLst/>
          </a:prstGeom>
          <a:solidFill>
            <a:srgbClr val="34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9AEF484-2D68-3F44-B53E-8B84CFADC847}"/>
              </a:ext>
            </a:extLst>
          </p:cNvPr>
          <p:cNvSpPr/>
          <p:nvPr/>
        </p:nvSpPr>
        <p:spPr>
          <a:xfrm>
            <a:off x="3830233" y="829313"/>
            <a:ext cx="2074733" cy="2115682"/>
          </a:xfrm>
          <a:prstGeom prst="ellipse">
            <a:avLst/>
          </a:prstGeom>
          <a:solidFill>
            <a:srgbClr val="34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293C13F-1F59-6943-A6AF-41CCEFDBA3F7}"/>
              </a:ext>
            </a:extLst>
          </p:cNvPr>
          <p:cNvSpPr/>
          <p:nvPr/>
        </p:nvSpPr>
        <p:spPr>
          <a:xfrm>
            <a:off x="6490812" y="829313"/>
            <a:ext cx="2074733" cy="2115682"/>
          </a:xfrm>
          <a:prstGeom prst="ellipse">
            <a:avLst/>
          </a:prstGeom>
          <a:solidFill>
            <a:srgbClr val="34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DD659C-0180-1248-B6B4-FE810DF37481}"/>
              </a:ext>
            </a:extLst>
          </p:cNvPr>
          <p:cNvSpPr txBox="1"/>
          <p:nvPr/>
        </p:nvSpPr>
        <p:spPr>
          <a:xfrm>
            <a:off x="3989800" y="3020391"/>
            <a:ext cx="1755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Roboto Light" pitchFamily="2" charset="0"/>
                <a:ea typeface="Roboto Light" pitchFamily="2" charset="0"/>
              </a:rPr>
              <a:t>Technology </a:t>
            </a:r>
          </a:p>
          <a:p>
            <a:pPr algn="ctr"/>
            <a:r>
              <a:rPr lang="en-US" sz="2000" dirty="0">
                <a:latin typeface="Roboto Light" pitchFamily="2" charset="0"/>
                <a:ea typeface="Roboto Light" pitchFamily="2" charset="0"/>
              </a:rPr>
              <a:t>as technology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FFFDBF-EBF8-3E4B-A7B1-7C762B3ED62D}"/>
              </a:ext>
            </a:extLst>
          </p:cNvPr>
          <p:cNvSpPr txBox="1"/>
          <p:nvPr/>
        </p:nvSpPr>
        <p:spPr>
          <a:xfrm>
            <a:off x="6459298" y="3020391"/>
            <a:ext cx="1994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Roboto Light" pitchFamily="2" charset="0"/>
                <a:ea typeface="Roboto Light" pitchFamily="2" charset="0"/>
              </a:rPr>
              <a:t>Methods </a:t>
            </a:r>
          </a:p>
          <a:p>
            <a:pPr algn="ctr"/>
            <a:r>
              <a:rPr lang="en-US" sz="2000" dirty="0">
                <a:latin typeface="Roboto Light" pitchFamily="2" charset="0"/>
                <a:ea typeface="Roboto Light" pitchFamily="2" charset="0"/>
              </a:rPr>
              <a:t>as methodology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9EB2802-CA4D-BF44-ABF6-67E723599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38" y="1005347"/>
            <a:ext cx="2070887" cy="20708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748FFE-1EE3-5B4C-B221-79818C2F9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08" y="1425553"/>
            <a:ext cx="1274475" cy="12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30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 animBg="1"/>
      <p:bldP spid="16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11FE1-2A0C-463B-9DE5-EF56BC3AE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166" y="1581949"/>
            <a:ext cx="6707861" cy="1233124"/>
          </a:xfrm>
        </p:spPr>
        <p:txBody>
          <a:bodyPr numCol="2"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ID" sz="2400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Efficient storage system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D" sz="2400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 Efficient algorithms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D" sz="2400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 Scalable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D" sz="2400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 Accurate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D" sz="2400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 integrative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B8665E-B3BF-CA44-9427-32AA67240C92}"/>
              </a:ext>
            </a:extLst>
          </p:cNvPr>
          <p:cNvSpPr txBox="1">
            <a:spLocks/>
          </p:cNvSpPr>
          <p:nvPr/>
        </p:nvSpPr>
        <p:spPr>
          <a:xfrm>
            <a:off x="221747" y="4085048"/>
            <a:ext cx="5516415" cy="2892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OPPORTUNITIES</a:t>
            </a:r>
            <a:r>
              <a:rPr lang="en-ID" b="1" dirty="0">
                <a:solidFill>
                  <a:srgbClr val="A3B18A"/>
                </a:solidFill>
                <a:latin typeface="Roboto" pitchFamily="2" charset="0"/>
                <a:ea typeface="Roboto" pitchFamily="2" charset="0"/>
              </a:rPr>
              <a:t> AND </a:t>
            </a:r>
            <a:r>
              <a:rPr lang="en-ID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CHALLENGES</a:t>
            </a:r>
          </a:p>
          <a:p>
            <a:r>
              <a:rPr lang="en-ID" sz="2800" dirty="0">
                <a:solidFill>
                  <a:srgbClr val="DAD7CD"/>
                </a:solidFill>
                <a:latin typeface="Roboto Light" pitchFamily="2" charset="0"/>
                <a:ea typeface="Roboto Light" pitchFamily="2" charset="0"/>
              </a:rPr>
              <a:t>the </a:t>
            </a:r>
            <a:r>
              <a:rPr lang="en-ID" sz="2800" dirty="0">
                <a:solidFill>
                  <a:srgbClr val="A3B18A"/>
                </a:solidFill>
                <a:latin typeface="Roboto Light" pitchFamily="2" charset="0"/>
                <a:ea typeface="Roboto Light" pitchFamily="2" charset="0"/>
              </a:rPr>
              <a:t>driving forces </a:t>
            </a:r>
            <a:r>
              <a:rPr lang="en-ID" sz="2800" dirty="0">
                <a:solidFill>
                  <a:srgbClr val="DAD7CD"/>
                </a:solidFill>
                <a:latin typeface="Roboto Light" pitchFamily="2" charset="0"/>
                <a:ea typeface="Roboto Light" pitchFamily="2" charset="0"/>
              </a:rPr>
              <a:t>of bioinformatics</a:t>
            </a:r>
            <a:endParaRPr lang="en-ID" sz="2800" b="1" dirty="0">
              <a:solidFill>
                <a:srgbClr val="DAD7CD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9254CF-68D8-AF40-98A5-66EA598B624A}"/>
              </a:ext>
            </a:extLst>
          </p:cNvPr>
          <p:cNvSpPr/>
          <p:nvPr/>
        </p:nvSpPr>
        <p:spPr>
          <a:xfrm>
            <a:off x="6232358" y="3792395"/>
            <a:ext cx="51886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D" sz="2400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Huge amount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D" sz="2400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Explosive growth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D" sz="2400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Low signal-noise ratio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D" sz="2400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Multiple type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F3CD9F-D743-914A-BE00-393B02C135EC}"/>
              </a:ext>
            </a:extLst>
          </p:cNvPr>
          <p:cNvSpPr/>
          <p:nvPr/>
        </p:nvSpPr>
        <p:spPr>
          <a:xfrm>
            <a:off x="4713165" y="971021"/>
            <a:ext cx="6707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3200" b="1" dirty="0">
                <a:latin typeface="Roboto" pitchFamily="2" charset="0"/>
                <a:ea typeface="Roboto" pitchFamily="2" charset="0"/>
              </a:rPr>
              <a:t>REQUIREMENT FOR THE METHODS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5E872C-2623-8946-9CEB-D2782FE37EEF}"/>
              </a:ext>
            </a:extLst>
          </p:cNvPr>
          <p:cNvSpPr/>
          <p:nvPr/>
        </p:nvSpPr>
        <p:spPr>
          <a:xfrm>
            <a:off x="6232358" y="3207620"/>
            <a:ext cx="50443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D" sz="3200" b="1" dirty="0">
                <a:latin typeface="Roboto" pitchFamily="2" charset="0"/>
                <a:ea typeface="Roboto" pitchFamily="2" charset="0"/>
              </a:rPr>
              <a:t>HIGH THROUGHPUT DATA</a:t>
            </a:r>
          </a:p>
        </p:txBody>
      </p:sp>
    </p:spTree>
    <p:extLst>
      <p:ext uri="{BB962C8B-B14F-4D97-AF65-F5344CB8AC3E}">
        <p14:creationId xmlns:p14="http://schemas.microsoft.com/office/powerpoint/2010/main" val="42768458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7D9CD19-3B19-8B43-B537-0AC0D5645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39" y="3618024"/>
            <a:ext cx="663627" cy="4110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D731BE-9445-3D45-B07D-3DAC642D9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592317"/>
            <a:ext cx="10003378" cy="1325563"/>
          </a:xfrm>
        </p:spPr>
        <p:txBody>
          <a:bodyPr>
            <a:noAutofit/>
          </a:bodyPr>
          <a:lstStyle/>
          <a:p>
            <a:r>
              <a:rPr lang="en-ID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BIOINFORMATICS </a:t>
            </a:r>
            <a:r>
              <a:rPr lang="en-ID" b="1" dirty="0">
                <a:solidFill>
                  <a:srgbClr val="A3B18A"/>
                </a:solidFill>
                <a:latin typeface="Roboto" pitchFamily="2" charset="0"/>
                <a:ea typeface="Roboto" pitchFamily="2" charset="0"/>
              </a:rPr>
              <a:t>WORKFLOW</a:t>
            </a:r>
            <a:r>
              <a:rPr lang="en-ID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 MANAGEMENT SYSTEMS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0832B0-1500-0248-883B-46AC9ADB3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8965" y="7720434"/>
            <a:ext cx="10805160" cy="50161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98A47C-DE4F-0344-B453-119176276FD4}"/>
              </a:ext>
            </a:extLst>
          </p:cNvPr>
          <p:cNvSpPr/>
          <p:nvPr/>
        </p:nvSpPr>
        <p:spPr>
          <a:xfrm>
            <a:off x="10203250" y="13410088"/>
            <a:ext cx="1988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dirty="0" err="1">
                <a:effectLst/>
                <a:latin typeface="Helvetica" pitchFamily="2" charset="0"/>
              </a:rPr>
              <a:t>Suwinski</a:t>
            </a:r>
            <a:r>
              <a:rPr lang="en-ID" dirty="0">
                <a:effectLst/>
                <a:latin typeface="Helvetica" pitchFamily="2" charset="0"/>
              </a:rPr>
              <a:t> P., 2017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596DFB-CF7B-B641-9ABB-0CACCC2E6D13}"/>
              </a:ext>
            </a:extLst>
          </p:cNvPr>
          <p:cNvSpPr/>
          <p:nvPr/>
        </p:nvSpPr>
        <p:spPr>
          <a:xfrm>
            <a:off x="708965" y="2081061"/>
            <a:ext cx="2692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MULTI-OMICS SCORING ENGINE (MOSE)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394404-62B3-FB4A-89B8-27DB9F17C31C}"/>
              </a:ext>
            </a:extLst>
          </p:cNvPr>
          <p:cNvSpPr/>
          <p:nvPr/>
        </p:nvSpPr>
        <p:spPr>
          <a:xfrm>
            <a:off x="4264181" y="2081061"/>
            <a:ext cx="344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MULTI-OMICS VARIANT ANALYSIS (MOVA)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E24ED1-91D7-4B47-B47F-9535E1C052E6}"/>
              </a:ext>
            </a:extLst>
          </p:cNvPr>
          <p:cNvSpPr/>
          <p:nvPr/>
        </p:nvSpPr>
        <p:spPr>
          <a:xfrm>
            <a:off x="9587794" y="2079503"/>
            <a:ext cx="2645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APPLICATION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DC344C-60BD-3E43-8397-5148854E3322}"/>
              </a:ext>
            </a:extLst>
          </p:cNvPr>
          <p:cNvSpPr txBox="1"/>
          <p:nvPr/>
        </p:nvSpPr>
        <p:spPr>
          <a:xfrm>
            <a:off x="3931674" y="3025438"/>
            <a:ext cx="268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Roboto Light" pitchFamily="2" charset="0"/>
                <a:ea typeface="Roboto Light" pitchFamily="2" charset="0"/>
              </a:rPr>
              <a:t>Signaling, regulatory, interaction networks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AA9854-7CB3-EF40-9AEC-EA8953D4C315}"/>
              </a:ext>
            </a:extLst>
          </p:cNvPr>
          <p:cNvSpPr txBox="1"/>
          <p:nvPr/>
        </p:nvSpPr>
        <p:spPr>
          <a:xfrm>
            <a:off x="3931674" y="4952636"/>
            <a:ext cx="268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Roboto Light" pitchFamily="2" charset="0"/>
                <a:ea typeface="Roboto Light" pitchFamily="2" charset="0"/>
              </a:rPr>
              <a:t>Knowledge database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4D4005-F1EB-3249-955D-851DEB91BB12}"/>
              </a:ext>
            </a:extLst>
          </p:cNvPr>
          <p:cNvSpPr txBox="1"/>
          <p:nvPr/>
        </p:nvSpPr>
        <p:spPr>
          <a:xfrm>
            <a:off x="7094174" y="3049034"/>
            <a:ext cx="268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Roboto Light" pitchFamily="2" charset="0"/>
                <a:ea typeface="Roboto Light" pitchFamily="2" charset="0"/>
              </a:rPr>
              <a:t>Functional Analysis</a:t>
            </a:r>
          </a:p>
          <a:p>
            <a:r>
              <a:rPr lang="en-US" sz="1600" b="1" dirty="0">
                <a:latin typeface="Roboto Light" pitchFamily="2" charset="0"/>
                <a:ea typeface="Roboto Light" pitchFamily="2" charset="0"/>
              </a:rPr>
              <a:t>And </a:t>
            </a:r>
            <a:r>
              <a:rPr lang="en-US" sz="1600" b="1" dirty="0" err="1">
                <a:latin typeface="Roboto Light" pitchFamily="2" charset="0"/>
                <a:ea typeface="Roboto Light" pitchFamily="2" charset="0"/>
              </a:rPr>
              <a:t>Visualisation</a:t>
            </a:r>
            <a:endParaRPr lang="en-US" sz="1600" b="1" dirty="0">
              <a:latin typeface="Roboto Light" pitchFamily="2" charset="0"/>
              <a:ea typeface="Roboto Light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8D04BBB-030F-AB48-92A1-DF7BFA68E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737" y="3635613"/>
            <a:ext cx="1525440" cy="3813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2BC98A-28B1-6547-8E0D-5B78832438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38" y="4097699"/>
            <a:ext cx="2284613" cy="3089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BE7783-06B9-4243-ADCB-6522FAE24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38" y="4475247"/>
            <a:ext cx="1290512" cy="2917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642F08D-E07E-504E-8460-95DCB4CD1B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671" y="4493687"/>
            <a:ext cx="921506" cy="273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720985-5358-D145-A46C-F3143C5388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38" y="5325181"/>
            <a:ext cx="624239" cy="2181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98A0FB2-70ED-4F4F-B98F-A19D1613A9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66" y="5323539"/>
            <a:ext cx="1615611" cy="2235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988A0F7-1E0E-3F42-9177-D529599C62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38" y="5610954"/>
            <a:ext cx="2279239" cy="1622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4BA3225-AA67-EE41-AD99-97DE85208C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38" y="5865143"/>
            <a:ext cx="739913" cy="2138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0F9A56B-32E4-3B46-8C7E-660FC62A32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998" y="5865143"/>
            <a:ext cx="771830" cy="2138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4895F98-0ED2-D649-A5CE-8234A20EEB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527" y="5851864"/>
            <a:ext cx="731959" cy="2271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F552B34-3E19-194D-BF2A-0784EE450C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86" y="6178703"/>
            <a:ext cx="2444750" cy="1752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2837B0C-A245-EE46-ADC8-FDEDBA76B2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23" y="4389181"/>
            <a:ext cx="1612669" cy="3952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35EE04C-4E4F-1E4C-8FC3-75FA49E7413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751" b="-6717"/>
          <a:stretch/>
        </p:blipFill>
        <p:spPr>
          <a:xfrm>
            <a:off x="7159723" y="4846879"/>
            <a:ext cx="1895211" cy="30644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B6501F3-87D2-3548-8375-E83EF212C3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1"/>
          <a:stretch/>
        </p:blipFill>
        <p:spPr>
          <a:xfrm>
            <a:off x="7159723" y="5249059"/>
            <a:ext cx="1918504" cy="24762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5F79037-23FE-954C-9700-322256EF4B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23" y="5578970"/>
            <a:ext cx="853254" cy="32130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75BFB0E-4CA8-3746-B609-105FC70415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328" y="5557256"/>
            <a:ext cx="815071" cy="33804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6EBB768-B188-B648-8F49-0772E7182ED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"/>
          <a:stretch/>
        </p:blipFill>
        <p:spPr>
          <a:xfrm>
            <a:off x="7192910" y="6046562"/>
            <a:ext cx="1775003" cy="25962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0AA1654-4508-994D-A76B-E4143DD145C0}"/>
              </a:ext>
            </a:extLst>
          </p:cNvPr>
          <p:cNvSpPr txBox="1"/>
          <p:nvPr/>
        </p:nvSpPr>
        <p:spPr>
          <a:xfrm>
            <a:off x="7094174" y="3607492"/>
            <a:ext cx="187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Roboto Light" pitchFamily="2" charset="0"/>
                <a:ea typeface="Roboto Light" pitchFamily="2" charset="0"/>
              </a:rPr>
              <a:t>5 most used: </a:t>
            </a:r>
            <a:r>
              <a:rPr lang="en-US" sz="1200" dirty="0" err="1">
                <a:latin typeface="Roboto Light" pitchFamily="2" charset="0"/>
                <a:ea typeface="Roboto Light" pitchFamily="2" charset="0"/>
              </a:rPr>
              <a:t>TGex</a:t>
            </a:r>
            <a:r>
              <a:rPr lang="en-US" sz="1200" dirty="0">
                <a:latin typeface="Roboto Light" pitchFamily="2" charset="0"/>
                <a:ea typeface="Roboto Light" pitchFamily="2" charset="0"/>
              </a:rPr>
              <a:t>, VEP, </a:t>
            </a:r>
            <a:r>
              <a:rPr lang="en-US" sz="1200" dirty="0" err="1">
                <a:latin typeface="Roboto Light" pitchFamily="2" charset="0"/>
                <a:ea typeface="Roboto Light" pitchFamily="2" charset="0"/>
              </a:rPr>
              <a:t>Babelomics</a:t>
            </a:r>
            <a:r>
              <a:rPr lang="en-US" sz="1200" dirty="0">
                <a:latin typeface="Roboto Light" pitchFamily="2" charset="0"/>
                <a:ea typeface="Roboto Light" pitchFamily="2" charset="0"/>
              </a:rPr>
              <a:t>, FAV, Golden helix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A8ECD69-C5BA-C14C-8919-AC425C370D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8" y="3524601"/>
            <a:ext cx="388139" cy="36920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ECB9F8F-784C-E14F-A976-B9FAC31FA5A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7" y="3941462"/>
            <a:ext cx="1981250" cy="28036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C021DC0-7400-3144-B173-E54565864FD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7" y="4265920"/>
            <a:ext cx="1981250" cy="27102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BB997EA-0A41-5A44-9199-3DC7105324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7" y="4588339"/>
            <a:ext cx="1981250" cy="26039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260A6EF-432F-8041-A854-84763420E71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12" y="3541427"/>
            <a:ext cx="1292228" cy="35594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6ABA9C0-5309-2047-B6B1-A07801D899F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7" y="4901631"/>
            <a:ext cx="1980023" cy="33000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D10F0D7-331E-124E-96E6-05B0AAA158F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6" y="5296268"/>
            <a:ext cx="2035814" cy="104176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2310925-35A0-7A4A-B61C-343DA9E732F6}"/>
              </a:ext>
            </a:extLst>
          </p:cNvPr>
          <p:cNvSpPr txBox="1"/>
          <p:nvPr/>
        </p:nvSpPr>
        <p:spPr>
          <a:xfrm>
            <a:off x="716590" y="2924894"/>
            <a:ext cx="2852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Roboto Light" pitchFamily="2" charset="0"/>
                <a:ea typeface="Roboto Light" pitchFamily="2" charset="0"/>
              </a:rPr>
              <a:t>Variant prioritization and genes damage scoring using proprietary algorithm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1FD329F-96E3-F249-B1B3-9B2BB6F84A01}"/>
              </a:ext>
            </a:extLst>
          </p:cNvPr>
          <p:cNvSpPr txBox="1"/>
          <p:nvPr/>
        </p:nvSpPr>
        <p:spPr>
          <a:xfrm>
            <a:off x="9629860" y="2478532"/>
            <a:ext cx="22484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Roboto" pitchFamily="2" charset="0"/>
                <a:ea typeface="Roboto" pitchFamily="2" charset="0"/>
              </a:rPr>
              <a:t>Diagnostics</a:t>
            </a:r>
          </a:p>
          <a:p>
            <a:r>
              <a:rPr lang="en-US" sz="1200" dirty="0">
                <a:latin typeface="Roboto Light" pitchFamily="2" charset="0"/>
                <a:ea typeface="Roboto Light" pitchFamily="2" charset="0"/>
              </a:rPr>
              <a:t>Genetic disease, hereditary syndrome</a:t>
            </a:r>
          </a:p>
          <a:p>
            <a:r>
              <a:rPr lang="en-US" sz="1600" b="1" dirty="0">
                <a:latin typeface="Roboto" pitchFamily="2" charset="0"/>
                <a:ea typeface="Roboto" pitchFamily="2" charset="0"/>
              </a:rPr>
              <a:t>Cancer Treatment</a:t>
            </a:r>
          </a:p>
          <a:p>
            <a:r>
              <a:rPr lang="en-US" sz="1200" dirty="0">
                <a:latin typeface="Roboto Light" pitchFamily="2" charset="0"/>
                <a:ea typeface="Roboto Light" pitchFamily="2" charset="0"/>
              </a:rPr>
              <a:t>Early detection, prognostic, treatment, monitoring</a:t>
            </a:r>
          </a:p>
          <a:p>
            <a:r>
              <a:rPr lang="en-US" sz="1600" b="1" dirty="0" err="1">
                <a:latin typeface="Roboto" pitchFamily="2" charset="0"/>
                <a:ea typeface="Roboto" pitchFamily="2" charset="0"/>
              </a:rPr>
              <a:t>Prediposition</a:t>
            </a:r>
            <a:r>
              <a:rPr lang="en-US" sz="1600" b="1" dirty="0">
                <a:latin typeface="Roboto" pitchFamily="2" charset="0"/>
                <a:ea typeface="Roboto" pitchFamily="2" charset="0"/>
              </a:rPr>
              <a:t> &amp; </a:t>
            </a:r>
            <a:r>
              <a:rPr lang="en-US" sz="1200" dirty="0">
                <a:latin typeface="Roboto Light" pitchFamily="2" charset="0"/>
                <a:ea typeface="Roboto Light" pitchFamily="2" charset="0"/>
              </a:rPr>
              <a:t>Prognostics</a:t>
            </a:r>
          </a:p>
          <a:p>
            <a:r>
              <a:rPr lang="en-US" sz="1200" dirty="0">
                <a:latin typeface="Roboto Light" pitchFamily="2" charset="0"/>
                <a:ea typeface="Roboto Light" pitchFamily="2" charset="0"/>
              </a:rPr>
              <a:t>Chronic disease, lifestyle, complications</a:t>
            </a:r>
          </a:p>
          <a:p>
            <a:r>
              <a:rPr lang="en-US" sz="1600" b="1" dirty="0">
                <a:latin typeface="Roboto" pitchFamily="2" charset="0"/>
                <a:ea typeface="Roboto" pitchFamily="2" charset="0"/>
              </a:rPr>
              <a:t>Pharmacogenomics</a:t>
            </a:r>
          </a:p>
          <a:p>
            <a:r>
              <a:rPr lang="en-US" sz="1200" dirty="0">
                <a:latin typeface="Roboto Light" pitchFamily="2" charset="0"/>
                <a:ea typeface="Roboto Light" pitchFamily="2" charset="0"/>
              </a:rPr>
              <a:t>Metabolism, response, adverse reactions</a:t>
            </a:r>
          </a:p>
          <a:p>
            <a:r>
              <a:rPr lang="en-US" sz="1600" b="1" dirty="0">
                <a:latin typeface="Roboto" pitchFamily="2" charset="0"/>
                <a:ea typeface="Roboto" pitchFamily="2" charset="0"/>
              </a:rPr>
              <a:t>Infertility and IVF</a:t>
            </a:r>
          </a:p>
          <a:p>
            <a:r>
              <a:rPr lang="en-US" sz="1200" dirty="0">
                <a:latin typeface="Roboto Light" pitchFamily="2" charset="0"/>
                <a:ea typeface="Roboto Light" pitchFamily="2" charset="0"/>
              </a:rPr>
              <a:t>NIPT, oocyte arrest, implantation failure</a:t>
            </a:r>
          </a:p>
        </p:txBody>
      </p:sp>
    </p:spTree>
    <p:extLst>
      <p:ext uri="{BB962C8B-B14F-4D97-AF65-F5344CB8AC3E}">
        <p14:creationId xmlns:p14="http://schemas.microsoft.com/office/powerpoint/2010/main" val="3300450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" grpId="0"/>
      <p:bldP spid="11" grpId="0"/>
      <p:bldP spid="13" grpId="0"/>
      <p:bldP spid="55" grpId="0"/>
      <p:bldP spid="70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9435" y="5106218"/>
            <a:ext cx="6903506" cy="1023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BIOLOGICAL SEQUENCING: </a:t>
            </a:r>
            <a:br>
              <a:rPr lang="en-US" b="1" dirty="0">
                <a:solidFill>
                  <a:srgbClr val="A3B18A"/>
                </a:solidFill>
                <a:latin typeface="Roboto" pitchFamily="2" charset="0"/>
                <a:ea typeface="Roboto" pitchFamily="2" charset="0"/>
              </a:rPr>
            </a:br>
            <a:r>
              <a:rPr lang="en-US" sz="3100" dirty="0">
                <a:solidFill>
                  <a:srgbClr val="A3B18A"/>
                </a:solidFill>
                <a:latin typeface="Roboto Light" pitchFamily="2" charset="0"/>
                <a:ea typeface="Roboto Light" pitchFamily="2" charset="0"/>
              </a:rPr>
              <a:t>Application in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287129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060" r="4637"/>
          <a:stretch/>
        </p:blipFill>
        <p:spPr>
          <a:xfrm>
            <a:off x="2550017" y="1128741"/>
            <a:ext cx="6156101" cy="3882868"/>
          </a:xfrm>
          <a:prstGeom prst="rect">
            <a:avLst/>
          </a:prstGeom>
          <a:ln w="41275">
            <a:solidFill>
              <a:srgbClr val="344E4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497580" y="13865127"/>
            <a:ext cx="86944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</a:rPr>
              <a:t>Shyr</a:t>
            </a:r>
            <a:r>
              <a:rPr lang="en-US" sz="1200" dirty="0">
                <a:effectLst/>
              </a:rPr>
              <a:t>, D., Liu, Q. 2013. </a:t>
            </a:r>
            <a:r>
              <a:rPr lang="en-US" sz="1200" dirty="0"/>
              <a:t>Next generation sequencing in cancer research and clinical application. </a:t>
            </a:r>
            <a:r>
              <a:rPr lang="en-US" sz="1200" i="1" dirty="0"/>
              <a:t>Biological Procedures Online</a:t>
            </a:r>
            <a:r>
              <a:rPr lang="en-US" sz="1200" dirty="0"/>
              <a:t>201315:4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13AA0-3E93-5B47-A3D1-862D51751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7187">
            <a:off x="-1714533" y="4703117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7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1C38C8F5-E504-B349-95AC-6216A3D7B7BD}"/>
              </a:ext>
            </a:extLst>
          </p:cNvPr>
          <p:cNvSpPr/>
          <p:nvPr/>
        </p:nvSpPr>
        <p:spPr>
          <a:xfrm>
            <a:off x="4906809" y="2439660"/>
            <a:ext cx="757892" cy="776615"/>
          </a:xfrm>
          <a:prstGeom prst="ellipse">
            <a:avLst/>
          </a:prstGeom>
          <a:solidFill>
            <a:srgbClr val="DAD7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6AAE76-90DE-7D42-81BE-F19036CE2506}"/>
              </a:ext>
            </a:extLst>
          </p:cNvPr>
          <p:cNvSpPr/>
          <p:nvPr/>
        </p:nvSpPr>
        <p:spPr>
          <a:xfrm>
            <a:off x="1414272" y="2439661"/>
            <a:ext cx="757892" cy="776615"/>
          </a:xfrm>
          <a:prstGeom prst="ellipse">
            <a:avLst/>
          </a:prstGeom>
          <a:solidFill>
            <a:srgbClr val="DAD7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54809-00F7-4148-92C4-964D04E4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2" y="7241413"/>
            <a:ext cx="10515600" cy="1325563"/>
          </a:xfrm>
        </p:spPr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F0084-9834-4673-99B0-0C365BAFF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72" y="8701913"/>
            <a:ext cx="10515600" cy="4351338"/>
          </a:xfrm>
        </p:spPr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BF9255-7352-40CA-8992-BD78236EA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70" t="36984" r="29429" b="28745"/>
          <a:stretch/>
        </p:blipFill>
        <p:spPr>
          <a:xfrm>
            <a:off x="8681848" y="8566976"/>
            <a:ext cx="1876425" cy="4486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090C18-0282-4DB8-9AE1-4AA987619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33" t="31853" r="29167" b="64727"/>
          <a:stretch/>
        </p:blipFill>
        <p:spPr>
          <a:xfrm>
            <a:off x="728472" y="7676388"/>
            <a:ext cx="9890760" cy="447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BE95D1-4C66-4BE1-BFD1-2E0386839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71" t="35565" r="42075" b="43189"/>
          <a:stretch/>
        </p:blipFill>
        <p:spPr>
          <a:xfrm>
            <a:off x="1223771" y="7316820"/>
            <a:ext cx="6505575" cy="2781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361CE0-954D-484E-B84E-49D6B3573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80" t="57393" r="61189" b="31620"/>
          <a:stretch/>
        </p:blipFill>
        <p:spPr>
          <a:xfrm>
            <a:off x="1414272" y="11238738"/>
            <a:ext cx="1752600" cy="1438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8F9FCC-E4CB-4E49-91E9-FBDBB443F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47" t="57466" r="51654" b="30965"/>
          <a:stretch/>
        </p:blipFill>
        <p:spPr>
          <a:xfrm>
            <a:off x="3557397" y="11276838"/>
            <a:ext cx="1838325" cy="1514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5B7C29-F1AC-4B82-8DE9-FA4E6EF36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80" t="57030" r="42158" b="30892"/>
          <a:stretch/>
        </p:blipFill>
        <p:spPr>
          <a:xfrm>
            <a:off x="5719572" y="11191113"/>
            <a:ext cx="1876425" cy="1581150"/>
          </a:xfrm>
          <a:prstGeom prst="rect">
            <a:avLst/>
          </a:prstGeom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77EF7BB4-9492-49F0-B3E6-65806F325A0C}"/>
              </a:ext>
            </a:extLst>
          </p:cNvPr>
          <p:cNvSpPr/>
          <p:nvPr/>
        </p:nvSpPr>
        <p:spPr>
          <a:xfrm>
            <a:off x="7938897" y="8819388"/>
            <a:ext cx="457200" cy="3724275"/>
          </a:xfrm>
          <a:prstGeom prst="rightBrace">
            <a:avLst>
              <a:gd name="adj1" fmla="val 8333"/>
              <a:gd name="adj2" fmla="val 49744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60A4CF-66C8-6849-B503-40242E3CDEE4}"/>
              </a:ext>
            </a:extLst>
          </p:cNvPr>
          <p:cNvSpPr txBox="1">
            <a:spLocks/>
          </p:cNvSpPr>
          <p:nvPr/>
        </p:nvSpPr>
        <p:spPr>
          <a:xfrm>
            <a:off x="1414272" y="432324"/>
            <a:ext cx="5304580" cy="1436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INTEGRATED </a:t>
            </a:r>
            <a:r>
              <a:rPr lang="en-ID" b="1" dirty="0">
                <a:solidFill>
                  <a:srgbClr val="A3B18A"/>
                </a:solidFill>
                <a:latin typeface="Roboto" pitchFamily="2" charset="0"/>
                <a:ea typeface="Roboto" pitchFamily="2" charset="0"/>
              </a:rPr>
              <a:t>NETWORK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D2D63C-7D21-294A-BBE2-DE2FEF19A18E}"/>
              </a:ext>
            </a:extLst>
          </p:cNvPr>
          <p:cNvSpPr txBox="1"/>
          <p:nvPr/>
        </p:nvSpPr>
        <p:spPr>
          <a:xfrm>
            <a:off x="1735037" y="2497943"/>
            <a:ext cx="12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Biological </a:t>
            </a:r>
          </a:p>
          <a:p>
            <a:r>
              <a:rPr lang="en-US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Networks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C39149-68F0-7F42-A5C8-ACD842DA23F7}"/>
              </a:ext>
            </a:extLst>
          </p:cNvPr>
          <p:cNvSpPr txBox="1"/>
          <p:nvPr/>
        </p:nvSpPr>
        <p:spPr>
          <a:xfrm>
            <a:off x="5165753" y="2485868"/>
            <a:ext cx="132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Annotation</a:t>
            </a:r>
          </a:p>
          <a:p>
            <a:r>
              <a:rPr lang="en-US" b="1" dirty="0">
                <a:solidFill>
                  <a:srgbClr val="344E41"/>
                </a:solidFill>
                <a:latin typeface="Roboto" pitchFamily="2" charset="0"/>
                <a:ea typeface="Roboto" pitchFamily="2" charset="0"/>
              </a:rPr>
              <a:t>Networks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8F0BCCE-578E-E148-8300-BFC12CC5A710}"/>
              </a:ext>
            </a:extLst>
          </p:cNvPr>
          <p:cNvCxnSpPr>
            <a:cxnSpLocks/>
          </p:cNvCxnSpPr>
          <p:nvPr/>
        </p:nvCxnSpPr>
        <p:spPr>
          <a:xfrm>
            <a:off x="3418638" y="2798429"/>
            <a:ext cx="921243" cy="0"/>
          </a:xfrm>
          <a:prstGeom prst="straightConnector1">
            <a:avLst/>
          </a:prstGeom>
          <a:ln>
            <a:solidFill>
              <a:srgbClr val="344E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5CA811C-8069-2943-9D64-1056AF4A67C8}"/>
              </a:ext>
            </a:extLst>
          </p:cNvPr>
          <p:cNvCxnSpPr>
            <a:cxnSpLocks/>
          </p:cNvCxnSpPr>
          <p:nvPr/>
        </p:nvCxnSpPr>
        <p:spPr>
          <a:xfrm flipH="1">
            <a:off x="3418638" y="2968758"/>
            <a:ext cx="875087" cy="0"/>
          </a:xfrm>
          <a:prstGeom prst="straightConnector1">
            <a:avLst/>
          </a:prstGeom>
          <a:ln>
            <a:solidFill>
              <a:srgbClr val="A3B1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731FE68-2E71-FF40-9D42-5DE8D8CBE2E5}"/>
              </a:ext>
            </a:extLst>
          </p:cNvPr>
          <p:cNvSpPr txBox="1"/>
          <p:nvPr/>
        </p:nvSpPr>
        <p:spPr>
          <a:xfrm>
            <a:off x="1735037" y="3439606"/>
            <a:ext cx="105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Network</a:t>
            </a:r>
          </a:p>
          <a:p>
            <a:pPr algn="ctr"/>
            <a:r>
              <a:rPr lang="en-US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Analysis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4ACF02-36DC-1C43-8E69-B663D25626E3}"/>
              </a:ext>
            </a:extLst>
          </p:cNvPr>
          <p:cNvSpPr txBox="1"/>
          <p:nvPr/>
        </p:nvSpPr>
        <p:spPr>
          <a:xfrm>
            <a:off x="5137954" y="3436377"/>
            <a:ext cx="1353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Integrative </a:t>
            </a:r>
          </a:p>
          <a:p>
            <a:pPr algn="ctr"/>
            <a:r>
              <a:rPr lang="en-US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Analysis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A5412D-D80C-2D40-952C-9701A15AC306}"/>
              </a:ext>
            </a:extLst>
          </p:cNvPr>
          <p:cNvSpPr txBox="1"/>
          <p:nvPr/>
        </p:nvSpPr>
        <p:spPr>
          <a:xfrm>
            <a:off x="3167571" y="3436376"/>
            <a:ext cx="152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Network</a:t>
            </a:r>
          </a:p>
          <a:p>
            <a:pPr algn="ctr"/>
            <a:r>
              <a:rPr lang="en-US" dirty="0">
                <a:solidFill>
                  <a:srgbClr val="344E41"/>
                </a:solidFill>
                <a:latin typeface="Roboto Light" pitchFamily="2" charset="0"/>
                <a:ea typeface="Roboto Light" pitchFamily="2" charset="0"/>
              </a:rPr>
              <a:t>Visualization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182127-A441-8B4E-902D-E5FF2AE25084}"/>
              </a:ext>
            </a:extLst>
          </p:cNvPr>
          <p:cNvSpPr txBox="1"/>
          <p:nvPr/>
        </p:nvSpPr>
        <p:spPr>
          <a:xfrm>
            <a:off x="7729346" y="1943823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B18A"/>
                </a:solidFill>
                <a:latin typeface="Roboto" pitchFamily="2" charset="0"/>
                <a:ea typeface="Roboto" pitchFamily="2" charset="0"/>
              </a:rPr>
              <a:t>AIMS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21719C-6882-B644-A902-3937922EEA33}"/>
              </a:ext>
            </a:extLst>
          </p:cNvPr>
          <p:cNvSpPr txBox="1"/>
          <p:nvPr/>
        </p:nvSpPr>
        <p:spPr>
          <a:xfrm>
            <a:off x="7111107" y="2439735"/>
            <a:ext cx="2112779" cy="2862322"/>
          </a:xfrm>
          <a:prstGeom prst="rect">
            <a:avLst/>
          </a:prstGeom>
          <a:solidFill>
            <a:srgbClr val="DAD7CD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Roboto Light" pitchFamily="2" charset="0"/>
                <a:ea typeface="Roboto Light" pitchFamily="2" charset="0"/>
              </a:rPr>
              <a:t>Interception of OMICS data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Roboto Light" pitchFamily="2" charset="0"/>
                <a:ea typeface="Roboto Light" pitchFamily="2" charset="0"/>
              </a:rPr>
              <a:t>Drug development &amp; repositioning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Roboto Light" pitchFamily="2" charset="0"/>
                <a:ea typeface="Roboto Light" pitchFamily="2" charset="0"/>
              </a:rPr>
              <a:t>Inferring novel gene functions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Roboto Light" pitchFamily="2" charset="0"/>
                <a:ea typeface="Roboto Light" pitchFamily="2" charset="0"/>
              </a:rPr>
              <a:t>Understanding genome-phenome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F20D0B4-A965-3E44-9ED8-773FE4AE88B2}"/>
              </a:ext>
            </a:extLst>
          </p:cNvPr>
          <p:cNvCxnSpPr>
            <a:cxnSpLocks/>
          </p:cNvCxnSpPr>
          <p:nvPr/>
        </p:nvCxnSpPr>
        <p:spPr>
          <a:xfrm>
            <a:off x="6657784" y="3319085"/>
            <a:ext cx="200216" cy="0"/>
          </a:xfrm>
          <a:prstGeom prst="straightConnector1">
            <a:avLst/>
          </a:prstGeom>
          <a:ln>
            <a:solidFill>
              <a:srgbClr val="344E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363D3E-4C90-2B41-9503-27D425683153}"/>
              </a:ext>
            </a:extLst>
          </p:cNvPr>
          <p:cNvCxnSpPr/>
          <p:nvPr/>
        </p:nvCxnSpPr>
        <p:spPr>
          <a:xfrm>
            <a:off x="6663406" y="2758791"/>
            <a:ext cx="0" cy="1120588"/>
          </a:xfrm>
          <a:prstGeom prst="line">
            <a:avLst/>
          </a:prstGeom>
          <a:ln w="19050">
            <a:solidFill>
              <a:srgbClr val="344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14641F-B265-A241-AA6D-CFA75AF22675}"/>
              </a:ext>
            </a:extLst>
          </p:cNvPr>
          <p:cNvCxnSpPr>
            <a:cxnSpLocks/>
          </p:cNvCxnSpPr>
          <p:nvPr/>
        </p:nvCxnSpPr>
        <p:spPr>
          <a:xfrm flipH="1">
            <a:off x="6556562" y="2776885"/>
            <a:ext cx="104584" cy="0"/>
          </a:xfrm>
          <a:prstGeom prst="line">
            <a:avLst/>
          </a:prstGeom>
          <a:ln w="28575">
            <a:solidFill>
              <a:srgbClr val="344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7FB0AF-7C5C-374A-85F4-C62DFCF4BE8E}"/>
              </a:ext>
            </a:extLst>
          </p:cNvPr>
          <p:cNvCxnSpPr/>
          <p:nvPr/>
        </p:nvCxnSpPr>
        <p:spPr>
          <a:xfrm flipH="1">
            <a:off x="6555360" y="3870445"/>
            <a:ext cx="104584" cy="0"/>
          </a:xfrm>
          <a:prstGeom prst="line">
            <a:avLst/>
          </a:prstGeom>
          <a:ln w="28575">
            <a:solidFill>
              <a:srgbClr val="344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BE00A4F-1A94-284D-95C8-E9B7973E34C1}"/>
              </a:ext>
            </a:extLst>
          </p:cNvPr>
          <p:cNvCxnSpPr>
            <a:cxnSpLocks/>
          </p:cNvCxnSpPr>
          <p:nvPr/>
        </p:nvCxnSpPr>
        <p:spPr>
          <a:xfrm>
            <a:off x="5773029" y="3182314"/>
            <a:ext cx="0" cy="250492"/>
          </a:xfrm>
          <a:prstGeom prst="straightConnector1">
            <a:avLst/>
          </a:prstGeom>
          <a:ln>
            <a:solidFill>
              <a:srgbClr val="A3B1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80D18A9-76AB-D24C-AC5F-89A5EAD8B73C}"/>
              </a:ext>
            </a:extLst>
          </p:cNvPr>
          <p:cNvCxnSpPr>
            <a:cxnSpLocks/>
          </p:cNvCxnSpPr>
          <p:nvPr/>
        </p:nvCxnSpPr>
        <p:spPr>
          <a:xfrm>
            <a:off x="3921669" y="3185884"/>
            <a:ext cx="0" cy="250492"/>
          </a:xfrm>
          <a:prstGeom prst="straightConnector1">
            <a:avLst/>
          </a:prstGeom>
          <a:ln>
            <a:solidFill>
              <a:srgbClr val="A3B1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550BDD5-04D3-9F4F-AC4D-AD1A364BB8F9}"/>
              </a:ext>
            </a:extLst>
          </p:cNvPr>
          <p:cNvCxnSpPr>
            <a:cxnSpLocks/>
          </p:cNvCxnSpPr>
          <p:nvPr/>
        </p:nvCxnSpPr>
        <p:spPr>
          <a:xfrm>
            <a:off x="2292261" y="3177174"/>
            <a:ext cx="0" cy="250492"/>
          </a:xfrm>
          <a:prstGeom prst="straightConnector1">
            <a:avLst/>
          </a:prstGeom>
          <a:ln>
            <a:solidFill>
              <a:srgbClr val="A3B1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391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1" grpId="0"/>
      <p:bldP spid="16" grpId="0"/>
      <p:bldP spid="23" grpId="0"/>
      <p:bldP spid="24" grpId="0"/>
      <p:bldP spid="25" grpId="0"/>
      <p:bldP spid="27" grpId="0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E51E8FAA47F146AE8267773122C1F7" ma:contentTypeVersion="2" ma:contentTypeDescription="Create a new document." ma:contentTypeScope="" ma:versionID="d6915b692e1872a2791b6e026de278de">
  <xsd:schema xmlns:xsd="http://www.w3.org/2001/XMLSchema" xmlns:xs="http://www.w3.org/2001/XMLSchema" xmlns:p="http://schemas.microsoft.com/office/2006/metadata/properties" xmlns:ns2="795e514b-fb53-40a8-8f90-d8d581d25727" targetNamespace="http://schemas.microsoft.com/office/2006/metadata/properties" ma:root="true" ma:fieldsID="cad45b471ff2dbbc5e6b6b3cc90f7b2d" ns2:_="">
    <xsd:import namespace="795e514b-fb53-40a8-8f90-d8d581d257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5e514b-fb53-40a8-8f90-d8d581d25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ABA1C9-7A33-4257-B57C-63F66750B2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35E26B-1D5C-4DB9-AED6-8A29097F94D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4319836-82B6-4FE1-A8A9-7947958E0B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5e514b-fb53-40a8-8f90-d8d581d257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3760</TotalTime>
  <Words>603</Words>
  <Application>Microsoft Macintosh PowerPoint</Application>
  <PresentationFormat>Widescreen</PresentationFormat>
  <Paragraphs>150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Helvetica</vt:lpstr>
      <vt:lpstr>Roboto</vt:lpstr>
      <vt:lpstr>Roboto Light</vt:lpstr>
      <vt:lpstr>Roboto Thin</vt:lpstr>
      <vt:lpstr>Wingdings</vt:lpstr>
      <vt:lpstr>Office Theme</vt:lpstr>
      <vt:lpstr>PowerPoint Presentation</vt:lpstr>
      <vt:lpstr>BIG DATA : DATA GENOMIK</vt:lpstr>
      <vt:lpstr>PowerPoint Presentation</vt:lpstr>
      <vt:lpstr>PowerPoint Presentation</vt:lpstr>
      <vt:lpstr>PowerPoint Presentation</vt:lpstr>
      <vt:lpstr>PowerPoint Presentation</vt:lpstr>
      <vt:lpstr>BIOINFORMATICS WORKFLOW MANAGEMENT SYSTEMS</vt:lpstr>
      <vt:lpstr>BIOLOGICAL SEQUENCING:  Application in health</vt:lpstr>
      <vt:lpstr>PowerPoint Presentation</vt:lpstr>
      <vt:lpstr>PowerPoint Presentation</vt:lpstr>
      <vt:lpstr>Bioinformatics techniques are also used in the process of drug discovery,  THESE SPEEDS UP THE PROCESS</vt:lpstr>
      <vt:lpstr>THANKYOU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Fadilah -</dc:creator>
  <cp:lastModifiedBy>Sakinah Rahma Sari</cp:lastModifiedBy>
  <cp:revision>69</cp:revision>
  <dcterms:created xsi:type="dcterms:W3CDTF">2020-09-07T05:48:24Z</dcterms:created>
  <dcterms:modified xsi:type="dcterms:W3CDTF">2020-09-23T09:41:27Z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0x010100C9E51E8FAA47F146AE8267773122C1F7</vt:lpwstr>
  </property>
</Properties>
</file>