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sldIdLst>
    <p:sldId id="290" r:id="rId2"/>
    <p:sldId id="291" r:id="rId3"/>
    <p:sldId id="292" r:id="rId4"/>
    <p:sldId id="322" r:id="rId5"/>
    <p:sldId id="323" r:id="rId6"/>
    <p:sldId id="326" r:id="rId7"/>
    <p:sldId id="293" r:id="rId8"/>
    <p:sldId id="294" r:id="rId9"/>
    <p:sldId id="337" r:id="rId10"/>
    <p:sldId id="295" r:id="rId11"/>
    <p:sldId id="321" r:id="rId12"/>
    <p:sldId id="320" r:id="rId13"/>
    <p:sldId id="330" r:id="rId14"/>
    <p:sldId id="331" r:id="rId15"/>
    <p:sldId id="332" r:id="rId16"/>
    <p:sldId id="333" r:id="rId17"/>
    <p:sldId id="329" r:id="rId18"/>
    <p:sldId id="298" r:id="rId19"/>
    <p:sldId id="299" r:id="rId20"/>
    <p:sldId id="301" r:id="rId21"/>
    <p:sldId id="317" r:id="rId22"/>
    <p:sldId id="304" r:id="rId23"/>
    <p:sldId id="325" r:id="rId24"/>
    <p:sldId id="370" r:id="rId25"/>
    <p:sldId id="371" r:id="rId26"/>
    <p:sldId id="374" r:id="rId27"/>
    <p:sldId id="375" r:id="rId28"/>
    <p:sldId id="376" r:id="rId29"/>
    <p:sldId id="305" r:id="rId30"/>
    <p:sldId id="339" r:id="rId31"/>
    <p:sldId id="306" r:id="rId32"/>
    <p:sldId id="307" r:id="rId33"/>
    <p:sldId id="302" r:id="rId34"/>
    <p:sldId id="334" r:id="rId35"/>
    <p:sldId id="308" r:id="rId36"/>
    <p:sldId id="309" r:id="rId37"/>
    <p:sldId id="335" r:id="rId38"/>
    <p:sldId id="336" r:id="rId39"/>
    <p:sldId id="310" r:id="rId40"/>
    <p:sldId id="327" r:id="rId41"/>
    <p:sldId id="312" r:id="rId42"/>
    <p:sldId id="369" r:id="rId43"/>
    <p:sldId id="373" r:id="rId44"/>
    <p:sldId id="342" r:id="rId45"/>
    <p:sldId id="349" r:id="rId46"/>
    <p:sldId id="345" r:id="rId47"/>
    <p:sldId id="346" r:id="rId48"/>
    <p:sldId id="347" r:id="rId49"/>
    <p:sldId id="348" r:id="rId50"/>
    <p:sldId id="313" r:id="rId51"/>
    <p:sldId id="338" r:id="rId52"/>
    <p:sldId id="315" r:id="rId53"/>
    <p:sldId id="340" r:id="rId54"/>
    <p:sldId id="314" r:id="rId55"/>
    <p:sldId id="368" r:id="rId56"/>
    <p:sldId id="318" r:id="rId57"/>
    <p:sldId id="289" r:id="rId58"/>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00"/>
    <a:srgbClr val="6600FF"/>
    <a:srgbClr val="FF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2294" autoAdjust="0"/>
  </p:normalViewPr>
  <p:slideViewPr>
    <p:cSldViewPr>
      <p:cViewPr>
        <p:scale>
          <a:sx n="81" d="100"/>
          <a:sy n="81" d="100"/>
        </p:scale>
        <p:origin x="-296" y="-1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0"/>
    <c:plotArea>
      <c:layout>
        <c:manualLayout>
          <c:layoutTarget val="inner"/>
          <c:xMode val="edge"/>
          <c:yMode val="edge"/>
          <c:x val="0.17256549299262136"/>
          <c:y val="5.5152180496668701E-2"/>
          <c:w val="0.73866694294792068"/>
          <c:h val="0.77186427417726622"/>
        </c:manualLayout>
      </c:layout>
      <c:barChart>
        <c:barDir val="col"/>
        <c:grouping val="clustered"/>
        <c:varyColors val="0"/>
        <c:ser>
          <c:idx val="0"/>
          <c:order val="0"/>
          <c:spPr>
            <a:solidFill>
              <a:srgbClr val="00FF00"/>
            </a:solidFill>
          </c:spPr>
          <c:invertIfNegative val="0"/>
          <c:cat>
            <c:strRef>
              <c:f>Sheet1!$G$13:$G$18</c:f>
              <c:strCache>
                <c:ptCount val="6"/>
                <c:pt idx="0">
                  <c:v>Q1</c:v>
                </c:pt>
                <c:pt idx="1">
                  <c:v>Q2</c:v>
                </c:pt>
                <c:pt idx="2">
                  <c:v>Q3</c:v>
                </c:pt>
                <c:pt idx="3">
                  <c:v>Q4</c:v>
                </c:pt>
                <c:pt idx="4">
                  <c:v>Q5</c:v>
                </c:pt>
                <c:pt idx="5">
                  <c:v>Total</c:v>
                </c:pt>
              </c:strCache>
            </c:strRef>
          </c:cat>
          <c:val>
            <c:numRef>
              <c:f>Sheet1!$H$13:$H$18</c:f>
              <c:numCache>
                <c:formatCode>General</c:formatCode>
                <c:ptCount val="6"/>
                <c:pt idx="0">
                  <c:v>0.8</c:v>
                </c:pt>
                <c:pt idx="1">
                  <c:v>0.9</c:v>
                </c:pt>
                <c:pt idx="2">
                  <c:v>1.1000000000000001</c:v>
                </c:pt>
                <c:pt idx="3">
                  <c:v>1.2</c:v>
                </c:pt>
                <c:pt idx="4">
                  <c:v>1.7000000000000015</c:v>
                </c:pt>
                <c:pt idx="5">
                  <c:v>1.1000000000000001</c:v>
                </c:pt>
              </c:numCache>
            </c:numRef>
          </c:val>
        </c:ser>
        <c:dLbls>
          <c:showLegendKey val="0"/>
          <c:showVal val="0"/>
          <c:showCatName val="0"/>
          <c:showSerName val="0"/>
          <c:showPercent val="0"/>
          <c:showBubbleSize val="0"/>
        </c:dLbls>
        <c:gapWidth val="150"/>
        <c:axId val="25868544"/>
        <c:axId val="25870336"/>
      </c:barChart>
      <c:catAx>
        <c:axId val="25868544"/>
        <c:scaling>
          <c:orientation val="minMax"/>
        </c:scaling>
        <c:delete val="0"/>
        <c:axPos val="b"/>
        <c:majorTickMark val="out"/>
        <c:minorTickMark val="none"/>
        <c:tickLblPos val="nextTo"/>
        <c:txPr>
          <a:bodyPr/>
          <a:lstStyle/>
          <a:p>
            <a:pPr>
              <a:defRPr sz="2000"/>
            </a:pPr>
            <a:endParaRPr lang="en-US"/>
          </a:p>
        </c:txPr>
        <c:crossAx val="25870336"/>
        <c:crosses val="autoZero"/>
        <c:auto val="1"/>
        <c:lblAlgn val="ctr"/>
        <c:lblOffset val="100"/>
        <c:noMultiLvlLbl val="0"/>
      </c:catAx>
      <c:valAx>
        <c:axId val="25870336"/>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258685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0"/>
    <c:plotArea>
      <c:layout>
        <c:manualLayout>
          <c:layoutTarget val="inner"/>
          <c:xMode val="edge"/>
          <c:yMode val="edge"/>
          <c:x val="0.17775955088947226"/>
          <c:y val="6.2972693317181541E-2"/>
          <c:w val="0.76668489355497305"/>
          <c:h val="0.76404376135675345"/>
        </c:manualLayout>
      </c:layout>
      <c:barChart>
        <c:barDir val="col"/>
        <c:grouping val="clustered"/>
        <c:varyColors val="0"/>
        <c:ser>
          <c:idx val="0"/>
          <c:order val="0"/>
          <c:spPr>
            <a:solidFill>
              <a:srgbClr val="FF0066"/>
            </a:solidFill>
          </c:spPr>
          <c:invertIfNegative val="0"/>
          <c:cat>
            <c:strRef>
              <c:f>Sheet1!$A$4:$A$9</c:f>
              <c:strCache>
                <c:ptCount val="6"/>
                <c:pt idx="0">
                  <c:v>Q1</c:v>
                </c:pt>
                <c:pt idx="1">
                  <c:v>Q2</c:v>
                </c:pt>
                <c:pt idx="2">
                  <c:v>Q3</c:v>
                </c:pt>
                <c:pt idx="3">
                  <c:v>Q4</c:v>
                </c:pt>
                <c:pt idx="4">
                  <c:v>Q5</c:v>
                </c:pt>
                <c:pt idx="5">
                  <c:v>Total</c:v>
                </c:pt>
              </c:strCache>
            </c:strRef>
          </c:cat>
          <c:val>
            <c:numRef>
              <c:f>Sheet1!$B$4:$B$9</c:f>
              <c:numCache>
                <c:formatCode>General</c:formatCode>
                <c:ptCount val="6"/>
                <c:pt idx="0">
                  <c:v>15</c:v>
                </c:pt>
                <c:pt idx="1">
                  <c:v>16.8</c:v>
                </c:pt>
                <c:pt idx="2">
                  <c:v>17.8</c:v>
                </c:pt>
                <c:pt idx="3">
                  <c:v>19.899999999999999</c:v>
                </c:pt>
                <c:pt idx="4">
                  <c:v>23.2</c:v>
                </c:pt>
                <c:pt idx="5">
                  <c:v>18.8</c:v>
                </c:pt>
              </c:numCache>
            </c:numRef>
          </c:val>
        </c:ser>
        <c:dLbls>
          <c:showLegendKey val="0"/>
          <c:showVal val="0"/>
          <c:showCatName val="0"/>
          <c:showSerName val="0"/>
          <c:showPercent val="0"/>
          <c:showBubbleSize val="0"/>
        </c:dLbls>
        <c:gapWidth val="150"/>
        <c:axId val="25881600"/>
        <c:axId val="26292992"/>
      </c:barChart>
      <c:catAx>
        <c:axId val="25881600"/>
        <c:scaling>
          <c:orientation val="minMax"/>
        </c:scaling>
        <c:delete val="0"/>
        <c:axPos val="b"/>
        <c:majorTickMark val="out"/>
        <c:minorTickMark val="none"/>
        <c:tickLblPos val="nextTo"/>
        <c:txPr>
          <a:bodyPr/>
          <a:lstStyle/>
          <a:p>
            <a:pPr>
              <a:defRPr sz="2000"/>
            </a:pPr>
            <a:endParaRPr lang="en-US"/>
          </a:p>
        </c:txPr>
        <c:crossAx val="26292992"/>
        <c:crosses val="autoZero"/>
        <c:auto val="1"/>
        <c:lblAlgn val="ctr"/>
        <c:lblOffset val="100"/>
        <c:noMultiLvlLbl val="0"/>
      </c:catAx>
      <c:valAx>
        <c:axId val="26292992"/>
        <c:scaling>
          <c:orientation val="minMax"/>
        </c:scaling>
        <c:delete val="0"/>
        <c:axPos val="l"/>
        <c:majorGridlines/>
        <c:numFmt formatCode="General" sourceLinked="1"/>
        <c:majorTickMark val="out"/>
        <c:minorTickMark val="none"/>
        <c:tickLblPos val="nextTo"/>
        <c:txPr>
          <a:bodyPr/>
          <a:lstStyle/>
          <a:p>
            <a:pPr>
              <a:defRPr sz="2400"/>
            </a:pPr>
            <a:endParaRPr lang="en-US"/>
          </a:p>
        </c:txPr>
        <c:crossAx val="2588160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8F6F61-A6B6-44CC-8982-5E6424C5D8EA}" type="datetimeFigureOut">
              <a:rPr lang="id-ID" smtClean="0"/>
              <a:pPr/>
              <a:t>04/09/2020</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E885A-59E8-4962-9C14-7BACFC8EB2C1}" type="slidenum">
              <a:rPr lang="id-ID" smtClean="0"/>
              <a:pPr/>
              <a:t>‹#›</a:t>
            </a:fld>
            <a:endParaRPr lang="id-ID"/>
          </a:p>
        </p:txBody>
      </p:sp>
    </p:spTree>
    <p:extLst>
      <p:ext uri="{BB962C8B-B14F-4D97-AF65-F5344CB8AC3E}">
        <p14:creationId xmlns:p14="http://schemas.microsoft.com/office/powerpoint/2010/main" val="409846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smtClean="0"/>
              <a:t>Diabetes Q1 0.8 Q2 0.9 Q3 1.1 Q4 1.2 Q5 1.7 Total 1.1 </a:t>
            </a: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0F25E3-3561-460A-BF2F-7A3442416941}" type="slidenum">
              <a:rPr lang="en-US" smtClean="0"/>
              <a:pPr eaLnBrk="1" hangingPunct="1"/>
              <a:t>17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9" name="Freeform 7"/>
          <p:cNvSpPr>
            <a:spLocks/>
          </p:cNvSpPr>
          <p:nvPr/>
        </p:nvSpPr>
        <p:spPr bwMode="gray">
          <a:xfrm>
            <a:off x="-1588" y="5881690"/>
            <a:ext cx="2917827"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solidFill>
            <a:schemeClr val="folHlink"/>
          </a:solidFill>
          <a:ln w="9525">
            <a:noFill/>
            <a:round/>
            <a:headEnd/>
            <a:tailEnd/>
          </a:ln>
          <a:effectLst/>
        </p:spPr>
        <p:txBody>
          <a:bodyPr/>
          <a:lstStyle/>
          <a:p>
            <a:endParaRPr lang="id-ID"/>
          </a:p>
        </p:txBody>
      </p:sp>
      <p:sp>
        <p:nvSpPr>
          <p:cNvPr id="3080" name="Freeform 8"/>
          <p:cNvSpPr>
            <a:spLocks/>
          </p:cNvSpPr>
          <p:nvPr/>
        </p:nvSpPr>
        <p:spPr bwMode="gray">
          <a:xfrm>
            <a:off x="2559053" y="4684713"/>
            <a:ext cx="6596063" cy="2239962"/>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solidFill>
            <a:schemeClr val="hlink"/>
          </a:solidFill>
          <a:ln w="9525">
            <a:noFill/>
            <a:round/>
            <a:headEnd/>
            <a:tailEnd/>
          </a:ln>
          <a:effectLst/>
        </p:spPr>
        <p:txBody>
          <a:bodyPr/>
          <a:lstStyle/>
          <a:p>
            <a:endParaRPr lang="id-ID"/>
          </a:p>
        </p:txBody>
      </p:sp>
      <p:sp>
        <p:nvSpPr>
          <p:cNvPr id="3081" name="Freeform 9"/>
          <p:cNvSpPr>
            <a:spLocks/>
          </p:cNvSpPr>
          <p:nvPr/>
        </p:nvSpPr>
        <p:spPr bwMode="gray">
          <a:xfrm>
            <a:off x="4356102" y="641352"/>
            <a:ext cx="4787900" cy="5997575"/>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solidFill>
            <a:schemeClr val="accent2"/>
          </a:solidFill>
          <a:ln w="9525">
            <a:noFill/>
            <a:round/>
            <a:headEnd/>
            <a:tailEnd/>
          </a:ln>
          <a:effectLst/>
        </p:spPr>
        <p:txBody>
          <a:bodyPr/>
          <a:lstStyle/>
          <a:p>
            <a:endParaRPr lang="id-ID"/>
          </a:p>
        </p:txBody>
      </p:sp>
      <p:sp>
        <p:nvSpPr>
          <p:cNvPr id="3082" name="Freeform 10"/>
          <p:cNvSpPr>
            <a:spLocks/>
          </p:cNvSpPr>
          <p:nvPr/>
        </p:nvSpPr>
        <p:spPr bwMode="gray">
          <a:xfrm>
            <a:off x="4719637" y="1588"/>
            <a:ext cx="2508251" cy="2601912"/>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solidFill>
            <a:schemeClr val="accent1"/>
          </a:solidFill>
          <a:ln w="9525">
            <a:noFill/>
            <a:round/>
            <a:headEnd/>
            <a:tailEnd/>
          </a:ln>
          <a:effectLst/>
        </p:spPr>
        <p:txBody>
          <a:bodyPr/>
          <a:lstStyle/>
          <a:p>
            <a:endParaRPr lang="id-ID"/>
          </a:p>
        </p:txBody>
      </p:sp>
      <p:sp>
        <p:nvSpPr>
          <p:cNvPr id="3083" name="Freeform 11"/>
          <p:cNvSpPr>
            <a:spLocks/>
          </p:cNvSpPr>
          <p:nvPr/>
        </p:nvSpPr>
        <p:spPr bwMode="gray">
          <a:xfrm>
            <a:off x="0" y="5889625"/>
            <a:ext cx="2935288"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blipFill dpi="0" rotWithShape="1">
            <a:blip r:embed="rId2"/>
            <a:srcRect/>
            <a:stretch>
              <a:fillRect/>
            </a:stretch>
          </a:blipFill>
          <a:ln w="9525">
            <a:noFill/>
            <a:round/>
            <a:headEnd/>
            <a:tailEnd/>
          </a:ln>
          <a:effectLst/>
        </p:spPr>
        <p:txBody>
          <a:bodyPr/>
          <a:lstStyle/>
          <a:p>
            <a:endParaRPr lang="id-ID"/>
          </a:p>
        </p:txBody>
      </p:sp>
      <p:sp>
        <p:nvSpPr>
          <p:cNvPr id="3084" name="Freeform 12"/>
          <p:cNvSpPr>
            <a:spLocks/>
          </p:cNvSpPr>
          <p:nvPr/>
        </p:nvSpPr>
        <p:spPr bwMode="gray">
          <a:xfrm>
            <a:off x="2541590" y="4673602"/>
            <a:ext cx="6596063" cy="2239963"/>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blipFill dpi="0" rotWithShape="1">
            <a:blip r:embed="rId3"/>
            <a:srcRect/>
            <a:stretch>
              <a:fillRect/>
            </a:stretch>
          </a:blipFill>
          <a:ln w="9525">
            <a:noFill/>
            <a:round/>
            <a:headEnd/>
            <a:tailEnd/>
          </a:ln>
          <a:effectLst/>
        </p:spPr>
        <p:txBody>
          <a:bodyPr/>
          <a:lstStyle/>
          <a:p>
            <a:endParaRPr lang="id-ID"/>
          </a:p>
        </p:txBody>
      </p:sp>
      <p:sp>
        <p:nvSpPr>
          <p:cNvPr id="3085" name="Freeform 13"/>
          <p:cNvSpPr>
            <a:spLocks/>
          </p:cNvSpPr>
          <p:nvPr/>
        </p:nvSpPr>
        <p:spPr bwMode="gray">
          <a:xfrm>
            <a:off x="4348163" y="628650"/>
            <a:ext cx="4787900" cy="6008688"/>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blipFill dpi="0" rotWithShape="1">
            <a:blip r:embed="rId4"/>
            <a:srcRect/>
            <a:stretch>
              <a:fillRect/>
            </a:stretch>
          </a:blipFill>
          <a:ln w="9525">
            <a:noFill/>
            <a:round/>
            <a:headEnd/>
            <a:tailEnd/>
          </a:ln>
          <a:effectLst/>
        </p:spPr>
        <p:txBody>
          <a:bodyPr/>
          <a:lstStyle/>
          <a:p>
            <a:endParaRPr lang="id-ID"/>
          </a:p>
        </p:txBody>
      </p:sp>
      <p:sp>
        <p:nvSpPr>
          <p:cNvPr id="3086" name="Freeform 14" descr="1"/>
          <p:cNvSpPr>
            <a:spLocks/>
          </p:cNvSpPr>
          <p:nvPr/>
        </p:nvSpPr>
        <p:spPr bwMode="gray">
          <a:xfrm>
            <a:off x="4694241" y="-1587"/>
            <a:ext cx="2543175" cy="2632076"/>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blipFill dpi="0" rotWithShape="1">
            <a:blip r:embed="rId5"/>
            <a:srcRect/>
            <a:stretch>
              <a:fillRect/>
            </a:stretch>
          </a:blipFill>
          <a:ln w="9525">
            <a:noFill/>
            <a:round/>
            <a:headEnd/>
            <a:tailEnd/>
          </a:ln>
          <a:effectLst/>
        </p:spPr>
        <p:txBody>
          <a:bodyPr/>
          <a:lstStyle/>
          <a:p>
            <a:endParaRPr lang="id-ID"/>
          </a:p>
        </p:txBody>
      </p:sp>
      <p:sp>
        <p:nvSpPr>
          <p:cNvPr id="3087" name="Freeform 15"/>
          <p:cNvSpPr>
            <a:spLocks/>
          </p:cNvSpPr>
          <p:nvPr/>
        </p:nvSpPr>
        <p:spPr bwMode="gray">
          <a:xfrm>
            <a:off x="-3175" y="1590"/>
            <a:ext cx="5857875" cy="6794500"/>
          </a:xfrm>
          <a:custGeom>
            <a:avLst/>
            <a:gdLst/>
            <a:ahLst/>
            <a:cxnLst>
              <a:cxn ang="0">
                <a:pos x="0" y="3810"/>
              </a:cxn>
              <a:cxn ang="0">
                <a:pos x="0" y="1"/>
              </a:cxn>
              <a:cxn ang="0">
                <a:pos x="2974" y="0"/>
              </a:cxn>
              <a:cxn ang="0">
                <a:pos x="2768" y="2926"/>
              </a:cxn>
              <a:cxn ang="0">
                <a:pos x="0" y="3810"/>
              </a:cxn>
            </a:cxnLst>
            <a:rect l="0" t="0" r="r" b="b"/>
            <a:pathLst>
              <a:path w="3690" h="4280">
                <a:moveTo>
                  <a:pt x="0" y="3810"/>
                </a:moveTo>
                <a:lnTo>
                  <a:pt x="0" y="1"/>
                </a:lnTo>
                <a:lnTo>
                  <a:pt x="2974" y="0"/>
                </a:lnTo>
                <a:cubicBezTo>
                  <a:pt x="3284" y="452"/>
                  <a:pt x="3690" y="1776"/>
                  <a:pt x="2768" y="2926"/>
                </a:cubicBezTo>
                <a:cubicBezTo>
                  <a:pt x="1610" y="4280"/>
                  <a:pt x="0" y="3810"/>
                  <a:pt x="0" y="3810"/>
                </a:cubicBezTo>
                <a:close/>
              </a:path>
            </a:pathLst>
          </a:custGeom>
          <a:solidFill>
            <a:srgbClr val="FFFFFF"/>
          </a:solidFill>
          <a:ln w="9525">
            <a:noFill/>
            <a:round/>
            <a:headEnd/>
            <a:tailEnd/>
          </a:ln>
          <a:effectLst/>
        </p:spPr>
        <p:txBody>
          <a:bodyPr/>
          <a:lstStyle/>
          <a:p>
            <a:endParaRPr lang="id-ID"/>
          </a:p>
        </p:txBody>
      </p:sp>
      <p:sp>
        <p:nvSpPr>
          <p:cNvPr id="3088" name="Freeform 16"/>
          <p:cNvSpPr>
            <a:spLocks/>
          </p:cNvSpPr>
          <p:nvPr/>
        </p:nvSpPr>
        <p:spPr bwMode="gray">
          <a:xfrm>
            <a:off x="-3175" y="1588"/>
            <a:ext cx="5943600" cy="6437312"/>
          </a:xfrm>
          <a:custGeom>
            <a:avLst/>
            <a:gdLst/>
            <a:ahLst/>
            <a:cxnLst>
              <a:cxn ang="0">
                <a:pos x="0" y="3765"/>
              </a:cxn>
              <a:cxn ang="0">
                <a:pos x="0" y="0"/>
              </a:cxn>
              <a:cxn ang="0">
                <a:pos x="2767" y="0"/>
              </a:cxn>
              <a:cxn ang="0">
                <a:pos x="2567" y="2858"/>
              </a:cxn>
              <a:cxn ang="0">
                <a:pos x="0" y="3765"/>
              </a:cxn>
            </a:cxnLst>
            <a:rect l="0" t="0" r="r" b="b"/>
            <a:pathLst>
              <a:path w="3635" h="4115">
                <a:moveTo>
                  <a:pt x="0" y="3765"/>
                </a:moveTo>
                <a:lnTo>
                  <a:pt x="0" y="0"/>
                </a:lnTo>
                <a:lnTo>
                  <a:pt x="2767" y="0"/>
                </a:lnTo>
                <a:cubicBezTo>
                  <a:pt x="2767" y="0"/>
                  <a:pt x="3635" y="1445"/>
                  <a:pt x="2567" y="2858"/>
                </a:cubicBezTo>
                <a:cubicBezTo>
                  <a:pt x="1523" y="4115"/>
                  <a:pt x="0" y="3765"/>
                  <a:pt x="0" y="3765"/>
                </a:cubicBezTo>
                <a:close/>
              </a:path>
            </a:pathLst>
          </a:custGeom>
          <a:gradFill rotWithShape="1">
            <a:gsLst>
              <a:gs pos="0">
                <a:srgbClr val="FDF58D">
                  <a:gamma/>
                  <a:tint val="19216"/>
                  <a:invGamma/>
                </a:srgbClr>
              </a:gs>
              <a:gs pos="100000">
                <a:srgbClr val="FDF58D"/>
              </a:gs>
            </a:gsLst>
            <a:lin ang="2700000" scaled="1"/>
          </a:gradFill>
          <a:ln w="9525">
            <a:noFill/>
            <a:round/>
            <a:headEnd/>
            <a:tailEnd/>
          </a:ln>
          <a:effectLst/>
        </p:spPr>
        <p:txBody>
          <a:bodyPr/>
          <a:lstStyle/>
          <a:p>
            <a:endParaRPr lang="id-ID"/>
          </a:p>
        </p:txBody>
      </p:sp>
      <p:grpSp>
        <p:nvGrpSpPr>
          <p:cNvPr id="2" name="Group 17"/>
          <p:cNvGrpSpPr>
            <a:grpSpLocks/>
          </p:cNvGrpSpPr>
          <p:nvPr/>
        </p:nvGrpSpPr>
        <p:grpSpPr bwMode="auto">
          <a:xfrm>
            <a:off x="250828" y="9527"/>
            <a:ext cx="4176713" cy="5908675"/>
            <a:chOff x="158" y="6"/>
            <a:chExt cx="2631" cy="3722"/>
          </a:xfrm>
        </p:grpSpPr>
        <p:sp>
          <p:nvSpPr>
            <p:cNvPr id="3090" name="Line 18"/>
            <p:cNvSpPr>
              <a:spLocks noChangeShapeType="1"/>
            </p:cNvSpPr>
            <p:nvPr/>
          </p:nvSpPr>
          <p:spPr bwMode="gray">
            <a:xfrm>
              <a:off x="158" y="6"/>
              <a:ext cx="0" cy="3720"/>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1" name="Line 19"/>
            <p:cNvSpPr>
              <a:spLocks noChangeShapeType="1"/>
            </p:cNvSpPr>
            <p:nvPr/>
          </p:nvSpPr>
          <p:spPr bwMode="gray">
            <a:xfrm>
              <a:off x="815" y="6"/>
              <a:ext cx="0" cy="372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2" name="Line 20"/>
            <p:cNvSpPr>
              <a:spLocks noChangeShapeType="1"/>
            </p:cNvSpPr>
            <p:nvPr/>
          </p:nvSpPr>
          <p:spPr bwMode="gray">
            <a:xfrm>
              <a:off x="1473" y="6"/>
              <a:ext cx="0" cy="358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3" name="Line 21"/>
            <p:cNvSpPr>
              <a:spLocks noChangeShapeType="1"/>
            </p:cNvSpPr>
            <p:nvPr/>
          </p:nvSpPr>
          <p:spPr bwMode="gray">
            <a:xfrm>
              <a:off x="2131" y="6"/>
              <a:ext cx="0" cy="325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4" name="Line 22"/>
            <p:cNvSpPr>
              <a:spLocks noChangeShapeType="1"/>
            </p:cNvSpPr>
            <p:nvPr/>
          </p:nvSpPr>
          <p:spPr bwMode="gray">
            <a:xfrm>
              <a:off x="2789" y="6"/>
              <a:ext cx="0" cy="2589"/>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grpSp>
      <p:grpSp>
        <p:nvGrpSpPr>
          <p:cNvPr id="3" name="Group 23"/>
          <p:cNvGrpSpPr>
            <a:grpSpLocks/>
          </p:cNvGrpSpPr>
          <p:nvPr/>
        </p:nvGrpSpPr>
        <p:grpSpPr bwMode="auto">
          <a:xfrm>
            <a:off x="6351" y="260350"/>
            <a:ext cx="5041900" cy="5329238"/>
            <a:chOff x="4" y="164"/>
            <a:chExt cx="3176" cy="3357"/>
          </a:xfrm>
        </p:grpSpPr>
        <p:sp>
          <p:nvSpPr>
            <p:cNvPr id="3096" name="Line 24"/>
            <p:cNvSpPr>
              <a:spLocks noChangeShapeType="1"/>
            </p:cNvSpPr>
            <p:nvPr/>
          </p:nvSpPr>
          <p:spPr bwMode="gray">
            <a:xfrm rot="5400000">
              <a:off x="1466" y="-1298"/>
              <a:ext cx="0" cy="292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7" name="Line 25"/>
            <p:cNvSpPr>
              <a:spLocks noChangeShapeType="1"/>
            </p:cNvSpPr>
            <p:nvPr/>
          </p:nvSpPr>
          <p:spPr bwMode="gray">
            <a:xfrm rot="5400000">
              <a:off x="1575" y="-736"/>
              <a:ext cx="0" cy="314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8" name="Line 26"/>
            <p:cNvSpPr>
              <a:spLocks noChangeShapeType="1"/>
            </p:cNvSpPr>
            <p:nvPr/>
          </p:nvSpPr>
          <p:spPr bwMode="gray">
            <a:xfrm rot="5400000">
              <a:off x="1592" y="-82"/>
              <a:ext cx="0" cy="317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9" name="Line 27"/>
            <p:cNvSpPr>
              <a:spLocks noChangeShapeType="1"/>
            </p:cNvSpPr>
            <p:nvPr/>
          </p:nvSpPr>
          <p:spPr bwMode="gray">
            <a:xfrm rot="5400000">
              <a:off x="1508" y="674"/>
              <a:ext cx="0" cy="3008"/>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100" name="Line 28"/>
            <p:cNvSpPr>
              <a:spLocks noChangeShapeType="1"/>
            </p:cNvSpPr>
            <p:nvPr/>
          </p:nvSpPr>
          <p:spPr bwMode="gray">
            <a:xfrm rot="5400000">
              <a:off x="1306" y="1547"/>
              <a:ext cx="0" cy="2603"/>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101" name="Line 29"/>
            <p:cNvSpPr>
              <a:spLocks noChangeShapeType="1"/>
            </p:cNvSpPr>
            <p:nvPr/>
          </p:nvSpPr>
          <p:spPr bwMode="gray">
            <a:xfrm rot="5400000">
              <a:off x="838" y="2687"/>
              <a:ext cx="0" cy="1667"/>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grpSp>
      <p:sp>
        <p:nvSpPr>
          <p:cNvPr id="3102" name="Rectangle 30"/>
          <p:cNvSpPr>
            <a:spLocks noChangeArrowheads="1"/>
          </p:cNvSpPr>
          <p:nvPr/>
        </p:nvSpPr>
        <p:spPr bwMode="gray">
          <a:xfrm>
            <a:off x="2368553" y="288927"/>
            <a:ext cx="1012825" cy="1025525"/>
          </a:xfrm>
          <a:prstGeom prst="rect">
            <a:avLst/>
          </a:prstGeom>
          <a:solidFill>
            <a:srgbClr val="FFFFFF">
              <a:alpha val="64999"/>
            </a:srgbClr>
          </a:solidFill>
          <a:ln w="9525">
            <a:noFill/>
            <a:miter lim="800000"/>
            <a:headEnd/>
            <a:tailEnd/>
          </a:ln>
          <a:effectLst/>
        </p:spPr>
        <p:txBody>
          <a:bodyPr wrap="none" anchor="ctr"/>
          <a:lstStyle/>
          <a:p>
            <a:endParaRPr lang="id-ID"/>
          </a:p>
        </p:txBody>
      </p:sp>
      <p:sp>
        <p:nvSpPr>
          <p:cNvPr id="3103" name="Rectangle 31"/>
          <p:cNvSpPr>
            <a:spLocks noChangeArrowheads="1"/>
          </p:cNvSpPr>
          <p:nvPr/>
        </p:nvSpPr>
        <p:spPr bwMode="gray">
          <a:xfrm>
            <a:off x="285753" y="2435227"/>
            <a:ext cx="1012825" cy="1025525"/>
          </a:xfrm>
          <a:prstGeom prst="rect">
            <a:avLst/>
          </a:prstGeom>
          <a:solidFill>
            <a:srgbClr val="FFFFFF">
              <a:alpha val="39999"/>
            </a:srgbClr>
          </a:solidFill>
          <a:ln w="9525">
            <a:noFill/>
            <a:miter lim="800000"/>
            <a:headEnd/>
            <a:tailEnd/>
          </a:ln>
          <a:effectLst/>
        </p:spPr>
        <p:txBody>
          <a:bodyPr wrap="none" anchor="ctr"/>
          <a:lstStyle/>
          <a:p>
            <a:endParaRPr lang="id-ID"/>
          </a:p>
        </p:txBody>
      </p:sp>
      <p:sp>
        <p:nvSpPr>
          <p:cNvPr id="3104" name="Rectangle 32"/>
          <p:cNvSpPr>
            <a:spLocks noChangeArrowheads="1"/>
          </p:cNvSpPr>
          <p:nvPr/>
        </p:nvSpPr>
        <p:spPr bwMode="gray">
          <a:xfrm>
            <a:off x="2" y="279402"/>
            <a:ext cx="250825" cy="1025525"/>
          </a:xfrm>
          <a:prstGeom prst="rect">
            <a:avLst/>
          </a:prstGeom>
          <a:solidFill>
            <a:srgbClr val="FFFFFF">
              <a:alpha val="50000"/>
            </a:srgbClr>
          </a:solidFill>
          <a:ln w="9525">
            <a:noFill/>
            <a:miter lim="800000"/>
            <a:headEnd/>
            <a:tailEnd/>
          </a:ln>
          <a:effectLst/>
        </p:spPr>
        <p:txBody>
          <a:bodyPr wrap="none" anchor="ctr"/>
          <a:lstStyle/>
          <a:p>
            <a:endParaRPr lang="id-ID"/>
          </a:p>
        </p:txBody>
      </p:sp>
      <p:sp>
        <p:nvSpPr>
          <p:cNvPr id="3105" name="Rectangle 33"/>
          <p:cNvSpPr>
            <a:spLocks noChangeArrowheads="1"/>
          </p:cNvSpPr>
          <p:nvPr/>
        </p:nvSpPr>
        <p:spPr bwMode="gray">
          <a:xfrm>
            <a:off x="1331916" y="9526"/>
            <a:ext cx="1012825" cy="234950"/>
          </a:xfrm>
          <a:prstGeom prst="rect">
            <a:avLst/>
          </a:prstGeom>
          <a:solidFill>
            <a:srgbClr val="FFFFFF">
              <a:alpha val="50000"/>
            </a:srgbClr>
          </a:solidFill>
          <a:ln w="9525">
            <a:noFill/>
            <a:miter lim="800000"/>
            <a:headEnd/>
            <a:tailEnd/>
          </a:ln>
          <a:effectLst/>
        </p:spPr>
        <p:txBody>
          <a:bodyPr wrap="none" anchor="ctr"/>
          <a:lstStyle/>
          <a:p>
            <a:endParaRPr lang="id-ID"/>
          </a:p>
        </p:txBody>
      </p:sp>
      <p:sp>
        <p:nvSpPr>
          <p:cNvPr id="3106" name="Freeform 34"/>
          <p:cNvSpPr>
            <a:spLocks/>
          </p:cNvSpPr>
          <p:nvPr/>
        </p:nvSpPr>
        <p:spPr bwMode="gray">
          <a:xfrm>
            <a:off x="4452940" y="1347788"/>
            <a:ext cx="720725" cy="1047750"/>
          </a:xfrm>
          <a:custGeom>
            <a:avLst/>
            <a:gdLst/>
            <a:ahLst/>
            <a:cxnLst>
              <a:cxn ang="0">
                <a:pos x="363" y="0"/>
              </a:cxn>
              <a:cxn ang="0">
                <a:pos x="0" y="0"/>
              </a:cxn>
              <a:cxn ang="0">
                <a:pos x="0" y="680"/>
              </a:cxn>
              <a:cxn ang="0">
                <a:pos x="409" y="680"/>
              </a:cxn>
              <a:cxn ang="0">
                <a:pos x="454" y="317"/>
              </a:cxn>
              <a:cxn ang="0">
                <a:pos x="363" y="0"/>
              </a:cxn>
            </a:cxnLst>
            <a:rect l="0" t="0" r="r" b="b"/>
            <a:pathLst>
              <a:path w="454" h="680">
                <a:moveTo>
                  <a:pt x="363" y="0"/>
                </a:moveTo>
                <a:lnTo>
                  <a:pt x="0" y="0"/>
                </a:lnTo>
                <a:lnTo>
                  <a:pt x="0" y="680"/>
                </a:lnTo>
                <a:lnTo>
                  <a:pt x="409" y="680"/>
                </a:lnTo>
                <a:lnTo>
                  <a:pt x="454" y="317"/>
                </a:lnTo>
                <a:lnTo>
                  <a:pt x="363" y="0"/>
                </a:lnTo>
                <a:close/>
              </a:path>
            </a:pathLst>
          </a:custGeom>
          <a:solidFill>
            <a:srgbClr val="FFFFFF">
              <a:alpha val="70000"/>
            </a:srgbClr>
          </a:solidFill>
          <a:ln w="9525">
            <a:noFill/>
            <a:round/>
            <a:headEnd/>
            <a:tailEnd/>
          </a:ln>
          <a:effectLst/>
        </p:spPr>
        <p:txBody>
          <a:bodyPr/>
          <a:lstStyle/>
          <a:p>
            <a:endParaRPr lang="id-ID"/>
          </a:p>
        </p:txBody>
      </p:sp>
      <p:sp>
        <p:nvSpPr>
          <p:cNvPr id="3107" name="Freeform 35"/>
          <p:cNvSpPr>
            <a:spLocks/>
          </p:cNvSpPr>
          <p:nvPr/>
        </p:nvSpPr>
        <p:spPr bwMode="gray">
          <a:xfrm>
            <a:off x="2365375" y="4549777"/>
            <a:ext cx="1003300" cy="1023938"/>
          </a:xfrm>
          <a:custGeom>
            <a:avLst/>
            <a:gdLst/>
            <a:ahLst/>
            <a:cxnLst>
              <a:cxn ang="0">
                <a:pos x="635" y="0"/>
              </a:cxn>
              <a:cxn ang="0">
                <a:pos x="0" y="0"/>
              </a:cxn>
              <a:cxn ang="0">
                <a:pos x="0" y="681"/>
              </a:cxn>
              <a:cxn ang="0">
                <a:pos x="272" y="681"/>
              </a:cxn>
              <a:cxn ang="0">
                <a:pos x="680" y="454"/>
              </a:cxn>
              <a:cxn ang="0">
                <a:pos x="680" y="0"/>
              </a:cxn>
              <a:cxn ang="0">
                <a:pos x="635" y="0"/>
              </a:cxn>
            </a:cxnLst>
            <a:rect l="0" t="0" r="r" b="b"/>
            <a:pathLst>
              <a:path w="680" h="681">
                <a:moveTo>
                  <a:pt x="635" y="0"/>
                </a:moveTo>
                <a:lnTo>
                  <a:pt x="0" y="0"/>
                </a:lnTo>
                <a:lnTo>
                  <a:pt x="0" y="681"/>
                </a:lnTo>
                <a:lnTo>
                  <a:pt x="272" y="681"/>
                </a:lnTo>
                <a:lnTo>
                  <a:pt x="680" y="454"/>
                </a:lnTo>
                <a:lnTo>
                  <a:pt x="680" y="0"/>
                </a:lnTo>
                <a:lnTo>
                  <a:pt x="635" y="0"/>
                </a:lnTo>
                <a:close/>
              </a:path>
            </a:pathLst>
          </a:custGeom>
          <a:solidFill>
            <a:srgbClr val="FFFFFF">
              <a:alpha val="50000"/>
            </a:srgbClr>
          </a:solidFill>
          <a:ln w="9525">
            <a:noFill/>
            <a:round/>
            <a:headEnd/>
            <a:tailEnd/>
          </a:ln>
          <a:effectLst/>
        </p:spPr>
        <p:txBody>
          <a:bodyPr/>
          <a:lstStyle/>
          <a:p>
            <a:endParaRPr lang="id-ID"/>
          </a:p>
        </p:txBody>
      </p:sp>
      <p:sp>
        <p:nvSpPr>
          <p:cNvPr id="3108" name="Freeform 36"/>
          <p:cNvSpPr>
            <a:spLocks/>
          </p:cNvSpPr>
          <p:nvPr/>
        </p:nvSpPr>
        <p:spPr bwMode="gray">
          <a:xfrm>
            <a:off x="7524751" y="2"/>
            <a:ext cx="1620839" cy="1230313"/>
          </a:xfrm>
          <a:custGeom>
            <a:avLst/>
            <a:gdLst/>
            <a:ahLst/>
            <a:cxnLst>
              <a:cxn ang="0">
                <a:pos x="34" y="0"/>
              </a:cxn>
              <a:cxn ang="0">
                <a:pos x="0" y="255"/>
              </a:cxn>
              <a:cxn ang="0">
                <a:pos x="1007" y="775"/>
              </a:cxn>
              <a:cxn ang="0">
                <a:pos x="1009" y="0"/>
              </a:cxn>
              <a:cxn ang="0">
                <a:pos x="34" y="0"/>
              </a:cxn>
            </a:cxnLst>
            <a:rect l="0" t="0" r="r" b="b"/>
            <a:pathLst>
              <a:path w="1009" h="775">
                <a:moveTo>
                  <a:pt x="34" y="0"/>
                </a:moveTo>
                <a:cubicBezTo>
                  <a:pt x="34" y="115"/>
                  <a:pt x="0" y="255"/>
                  <a:pt x="0" y="255"/>
                </a:cubicBezTo>
                <a:cubicBezTo>
                  <a:pt x="489" y="376"/>
                  <a:pt x="1007" y="775"/>
                  <a:pt x="1007" y="775"/>
                </a:cubicBezTo>
                <a:lnTo>
                  <a:pt x="1009" y="0"/>
                </a:lnTo>
                <a:cubicBezTo>
                  <a:pt x="1009" y="0"/>
                  <a:pt x="521" y="0"/>
                  <a:pt x="34" y="0"/>
                </a:cubicBezTo>
                <a:close/>
              </a:path>
            </a:pathLst>
          </a:custGeom>
          <a:solidFill>
            <a:srgbClr val="E8E8E8"/>
          </a:solidFill>
          <a:ln w="9525">
            <a:noFill/>
            <a:round/>
            <a:headEnd/>
            <a:tailEnd/>
          </a:ln>
          <a:effectLst/>
        </p:spPr>
        <p:txBody>
          <a:bodyPr/>
          <a:lstStyle/>
          <a:p>
            <a:endParaRPr lang="id-ID"/>
          </a:p>
        </p:txBody>
      </p:sp>
      <p:pic>
        <p:nvPicPr>
          <p:cNvPr id="3109" name="Picture 37" descr="water"/>
          <p:cNvPicPr>
            <a:picLocks noChangeAspect="1" noChangeArrowheads="1"/>
          </p:cNvPicPr>
          <p:nvPr/>
        </p:nvPicPr>
        <p:blipFill>
          <a:blip r:embed="rId6"/>
          <a:srcRect l="22409" t="16374" b="27486"/>
          <a:stretch>
            <a:fillRect/>
          </a:stretch>
        </p:blipFill>
        <p:spPr bwMode="gray">
          <a:xfrm rot="393398">
            <a:off x="2268541" y="584200"/>
            <a:ext cx="2663825" cy="2197100"/>
          </a:xfrm>
          <a:prstGeom prst="rect">
            <a:avLst/>
          </a:prstGeom>
          <a:noFill/>
        </p:spPr>
      </p:pic>
      <p:sp>
        <p:nvSpPr>
          <p:cNvPr id="3074" name="Rectangle 2"/>
          <p:cNvSpPr>
            <a:spLocks noGrp="1" noChangeArrowheads="1"/>
          </p:cNvSpPr>
          <p:nvPr>
            <p:ph type="ctrTitle"/>
          </p:nvPr>
        </p:nvSpPr>
        <p:spPr>
          <a:xfrm>
            <a:off x="228600" y="1884365"/>
            <a:ext cx="8229600" cy="1470025"/>
          </a:xfrm>
          <a:effectLst/>
        </p:spPr>
        <p:txBody>
          <a:bodyPr/>
          <a:lstStyle>
            <a:lvl1pPr>
              <a:defRPr sz="4800">
                <a:latin typeface="Comic Sans MS" pitchFamily="66" charset="0"/>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228600" y="5084763"/>
            <a:ext cx="6400800" cy="457200"/>
          </a:xfrm>
        </p:spPr>
        <p:txBody>
          <a:bodyPr/>
          <a:lstStyle>
            <a:lvl1pPr marL="0" indent="0">
              <a:buFontTx/>
              <a:buNone/>
              <a:defRPr sz="1600">
                <a:latin typeface="Comic Sans MS" pitchFamily="66" charset="0"/>
              </a:defRPr>
            </a:lvl1pPr>
          </a:lstStyle>
          <a:p>
            <a:r>
              <a:rPr lang="en-US" dirty="0" smtClean="0"/>
              <a:t>Click to edit Master subtitle style</a:t>
            </a:r>
            <a:endParaRPr lang="en-US" dirty="0"/>
          </a:p>
        </p:txBody>
      </p:sp>
      <p:sp>
        <p:nvSpPr>
          <p:cNvPr id="3076" name="Rectangle 4"/>
          <p:cNvSpPr>
            <a:spLocks noGrp="1" noChangeArrowheads="1"/>
          </p:cNvSpPr>
          <p:nvPr>
            <p:ph type="dt" sz="half" idx="2"/>
          </p:nvPr>
        </p:nvSpPr>
        <p:spPr/>
        <p:txBody>
          <a:bodyPr/>
          <a:lstStyle>
            <a:lvl1pPr>
              <a:defRPr/>
            </a:lvl1pPr>
          </a:lstStyle>
          <a:p>
            <a:fld id="{D3D0193A-2F54-4A6E-BD7B-4DBC590980DE}" type="datetime1">
              <a:rPr lang="id-ID" smtClean="0"/>
              <a:pPr/>
              <a:t>04/09/2020</a:t>
            </a:fld>
            <a:endParaRPr lang="id-ID"/>
          </a:p>
        </p:txBody>
      </p:sp>
      <p:sp>
        <p:nvSpPr>
          <p:cNvPr id="3077" name="Rectangle 5"/>
          <p:cNvSpPr>
            <a:spLocks noGrp="1" noChangeArrowheads="1"/>
          </p:cNvSpPr>
          <p:nvPr>
            <p:ph type="ftr" sz="quarter" idx="3"/>
          </p:nvPr>
        </p:nvSpPr>
        <p:spPr/>
        <p:txBody>
          <a:bodyPr/>
          <a:lstStyle>
            <a:lvl1pPr>
              <a:defRPr/>
            </a:lvl1pPr>
          </a:lstStyle>
          <a:p>
            <a:endParaRPr lang="id-ID"/>
          </a:p>
        </p:txBody>
      </p:sp>
      <p:sp>
        <p:nvSpPr>
          <p:cNvPr id="3078" name="Rectangle 6"/>
          <p:cNvSpPr>
            <a:spLocks noGrp="1" noChangeArrowheads="1"/>
          </p:cNvSpPr>
          <p:nvPr>
            <p:ph type="sldNum" sz="quarter" idx="4"/>
          </p:nvPr>
        </p:nvSpPr>
        <p:spPr/>
        <p:txBody>
          <a:bodyPr/>
          <a:lstStyle>
            <a:lvl1pPr>
              <a:defRPr/>
            </a:lvl1pPr>
          </a:lstStyle>
          <a:p>
            <a:fld id="{BCC4FB47-260F-4EFC-8B2D-B8ACC575EBD4}" type="slidenum">
              <a:rPr lang="id-ID" smtClean="0"/>
              <a:pPr/>
              <a:t>‹#›</a:t>
            </a:fld>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081"/>
                                        </p:tgtEl>
                                        <p:attrNameLst>
                                          <p:attrName>style.visibility</p:attrName>
                                        </p:attrNameLst>
                                      </p:cBhvr>
                                      <p:to>
                                        <p:strVal val="visible"/>
                                      </p:to>
                                    </p:set>
                                    <p:animEffect transition="in" filter="fade">
                                      <p:cBhvr>
                                        <p:cTn id="10" dur="1000"/>
                                        <p:tgtEl>
                                          <p:spTgt spid="308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1000"/>
                                        <p:tgtEl>
                                          <p:spTgt spid="3080"/>
                                        </p:tgtEl>
                                      </p:cBhvr>
                                    </p:animEffect>
                                  </p:childTnLst>
                                </p:cTn>
                              </p:par>
                              <p:par>
                                <p:cTn id="14" presetID="10" presetClass="entr" presetSubtype="0" fill="hold" grpId="0" nodeType="withEffect">
                                  <p:stCondLst>
                                    <p:cond delay="2300"/>
                                  </p:stCondLst>
                                  <p:childTnLst>
                                    <p:set>
                                      <p:cBhvr>
                                        <p:cTn id="15" dur="1" fill="hold">
                                          <p:stCondLst>
                                            <p:cond delay="0"/>
                                          </p:stCondLst>
                                        </p:cTn>
                                        <p:tgtEl>
                                          <p:spTgt spid="3079"/>
                                        </p:tgtEl>
                                        <p:attrNameLst>
                                          <p:attrName>style.visibility</p:attrName>
                                        </p:attrNameLst>
                                      </p:cBhvr>
                                      <p:to>
                                        <p:strVal val="visible"/>
                                      </p:to>
                                    </p:set>
                                    <p:animEffect transition="in" filter="fade">
                                      <p:cBhvr>
                                        <p:cTn id="16" dur="1000"/>
                                        <p:tgtEl>
                                          <p:spTgt spid="3079"/>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1000"/>
                                        <p:tgtEl>
                                          <p:spTgt spid="3086"/>
                                        </p:tgtEl>
                                      </p:cBhvr>
                                    </p:animEffect>
                                  </p:childTnLst>
                                </p:cTn>
                              </p:par>
                              <p:par>
                                <p:cTn id="21" presetID="10" presetClass="entr" presetSubtype="0" fill="hold" grpId="0" nodeType="withEffect">
                                  <p:stCondLst>
                                    <p:cond delay="700"/>
                                  </p:stCondLst>
                                  <p:childTnLst>
                                    <p:set>
                                      <p:cBhvr>
                                        <p:cTn id="22" dur="1" fill="hold">
                                          <p:stCondLst>
                                            <p:cond delay="0"/>
                                          </p:stCondLst>
                                        </p:cTn>
                                        <p:tgtEl>
                                          <p:spTgt spid="3085"/>
                                        </p:tgtEl>
                                        <p:attrNameLst>
                                          <p:attrName>style.visibility</p:attrName>
                                        </p:attrNameLst>
                                      </p:cBhvr>
                                      <p:to>
                                        <p:strVal val="visible"/>
                                      </p:to>
                                    </p:set>
                                    <p:animEffect transition="in" filter="fade">
                                      <p:cBhvr>
                                        <p:cTn id="23" dur="1000"/>
                                        <p:tgtEl>
                                          <p:spTgt spid="308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084"/>
                                        </p:tgtEl>
                                        <p:attrNameLst>
                                          <p:attrName>style.visibility</p:attrName>
                                        </p:attrNameLst>
                                      </p:cBhvr>
                                      <p:to>
                                        <p:strVal val="visible"/>
                                      </p:to>
                                    </p:set>
                                    <p:animEffect transition="in" filter="fade">
                                      <p:cBhvr>
                                        <p:cTn id="26" dur="1000"/>
                                        <p:tgtEl>
                                          <p:spTgt spid="3084"/>
                                        </p:tgtEl>
                                      </p:cBhvr>
                                    </p:animEffect>
                                  </p:childTnLst>
                                </p:cTn>
                              </p:par>
                              <p:par>
                                <p:cTn id="27" presetID="10" presetClass="entr" presetSubtype="0" fill="hold" grpId="0" nodeType="withEffect">
                                  <p:stCondLst>
                                    <p:cond delay="2300"/>
                                  </p:stCondLst>
                                  <p:childTnLst>
                                    <p:set>
                                      <p:cBhvr>
                                        <p:cTn id="28" dur="1" fill="hold">
                                          <p:stCondLst>
                                            <p:cond delay="0"/>
                                          </p:stCondLst>
                                        </p:cTn>
                                        <p:tgtEl>
                                          <p:spTgt spid="3083"/>
                                        </p:tgtEl>
                                        <p:attrNameLst>
                                          <p:attrName>style.visibility</p:attrName>
                                        </p:attrNameLst>
                                      </p:cBhvr>
                                      <p:to>
                                        <p:strVal val="visible"/>
                                      </p:to>
                                    </p:set>
                                    <p:animEffect transition="in" filter="fade">
                                      <p:cBhvr>
                                        <p:cTn id="29" dur="1000"/>
                                        <p:tgtEl>
                                          <p:spTgt spid="3083"/>
                                        </p:tgtEl>
                                      </p:cBhvr>
                                    </p:animEffect>
                                  </p:childTnLst>
                                </p:cTn>
                              </p:par>
                            </p:childTnLst>
                          </p:cTn>
                        </p:par>
                        <p:par>
                          <p:cTn id="30" fill="hold">
                            <p:stCondLst>
                              <p:cond delay="6600"/>
                            </p:stCondLst>
                            <p:childTnLst>
                              <p:par>
                                <p:cTn id="31" presetID="10" presetClass="exit" presetSubtype="0" fill="hold" grpId="1" nodeType="afterEffect">
                                  <p:stCondLst>
                                    <p:cond delay="0"/>
                                  </p:stCondLst>
                                  <p:childTnLst>
                                    <p:animEffect transition="out" filter="fade">
                                      <p:cBhvr>
                                        <p:cTn id="32" dur="1000"/>
                                        <p:tgtEl>
                                          <p:spTgt spid="3086"/>
                                        </p:tgtEl>
                                      </p:cBhvr>
                                    </p:animEffect>
                                    <p:set>
                                      <p:cBhvr>
                                        <p:cTn id="33" dur="1" fill="hold">
                                          <p:stCondLst>
                                            <p:cond delay="999"/>
                                          </p:stCondLst>
                                        </p:cTn>
                                        <p:tgtEl>
                                          <p:spTgt spid="3086"/>
                                        </p:tgtEl>
                                        <p:attrNameLst>
                                          <p:attrName>style.visibility</p:attrName>
                                        </p:attrNameLst>
                                      </p:cBhvr>
                                      <p:to>
                                        <p:strVal val="hidden"/>
                                      </p:to>
                                    </p:set>
                                  </p:childTnLst>
                                </p:cTn>
                              </p:par>
                              <p:par>
                                <p:cTn id="34" presetID="10" presetClass="exit" presetSubtype="0" fill="hold" grpId="1" nodeType="withEffect">
                                  <p:stCondLst>
                                    <p:cond delay="800"/>
                                  </p:stCondLst>
                                  <p:childTnLst>
                                    <p:animEffect transition="out" filter="fade">
                                      <p:cBhvr>
                                        <p:cTn id="35" dur="1000"/>
                                        <p:tgtEl>
                                          <p:spTgt spid="3084"/>
                                        </p:tgtEl>
                                      </p:cBhvr>
                                    </p:animEffect>
                                    <p:set>
                                      <p:cBhvr>
                                        <p:cTn id="36" dur="1" fill="hold">
                                          <p:stCondLst>
                                            <p:cond delay="999"/>
                                          </p:stCondLst>
                                        </p:cTn>
                                        <p:tgtEl>
                                          <p:spTgt spid="3084"/>
                                        </p:tgtEl>
                                        <p:attrNameLst>
                                          <p:attrName>style.visibility</p:attrName>
                                        </p:attrNameLst>
                                      </p:cBhvr>
                                      <p:to>
                                        <p:strVal val="hidden"/>
                                      </p:to>
                                    </p:set>
                                  </p:childTnLst>
                                </p:cTn>
                              </p:par>
                            </p:childTnLst>
                          </p:cTn>
                        </p:par>
                        <p:par>
                          <p:cTn id="37" fill="hold">
                            <p:stCondLst>
                              <p:cond delay="8400"/>
                            </p:stCondLst>
                            <p:childTnLst>
                              <p:par>
                                <p:cTn id="38" presetID="10" presetClass="entr" presetSubtype="0" fill="hold" grpId="2" nodeType="afterEffect">
                                  <p:stCondLst>
                                    <p:cond delay="0"/>
                                  </p:stCondLst>
                                  <p:childTnLst>
                                    <p:set>
                                      <p:cBhvr>
                                        <p:cTn id="39" dur="1" fill="hold">
                                          <p:stCondLst>
                                            <p:cond delay="0"/>
                                          </p:stCondLst>
                                        </p:cTn>
                                        <p:tgtEl>
                                          <p:spTgt spid="3086"/>
                                        </p:tgtEl>
                                        <p:attrNameLst>
                                          <p:attrName>style.visibility</p:attrName>
                                        </p:attrNameLst>
                                      </p:cBhvr>
                                      <p:to>
                                        <p:strVal val="visible"/>
                                      </p:to>
                                    </p:set>
                                    <p:animEffect transition="in" filter="fade">
                                      <p:cBhvr>
                                        <p:cTn id="40" dur="1000"/>
                                        <p:tgtEl>
                                          <p:spTgt spid="3086"/>
                                        </p:tgtEl>
                                      </p:cBhvr>
                                    </p:animEffect>
                                  </p:childTnLst>
                                </p:cTn>
                              </p:par>
                              <p:par>
                                <p:cTn id="41" presetID="10" presetClass="entr" presetSubtype="0" fill="hold" grpId="2" nodeType="withEffect">
                                  <p:stCondLst>
                                    <p:cond delay="800"/>
                                  </p:stCondLst>
                                  <p:childTnLst>
                                    <p:set>
                                      <p:cBhvr>
                                        <p:cTn id="42" dur="1" fill="hold">
                                          <p:stCondLst>
                                            <p:cond delay="0"/>
                                          </p:stCondLst>
                                        </p:cTn>
                                        <p:tgtEl>
                                          <p:spTgt spid="3084"/>
                                        </p:tgtEl>
                                        <p:attrNameLst>
                                          <p:attrName>style.visibility</p:attrName>
                                        </p:attrNameLst>
                                      </p:cBhvr>
                                      <p:to>
                                        <p:strVal val="visible"/>
                                      </p:to>
                                    </p:set>
                                    <p:animEffect transition="in" filter="fade">
                                      <p:cBhvr>
                                        <p:cTn id="43" dur="1000"/>
                                        <p:tgtEl>
                                          <p:spTgt spid="3084"/>
                                        </p:tgtEl>
                                      </p:cBhvr>
                                    </p:animEffect>
                                  </p:childTnLst>
                                </p:cTn>
                              </p:par>
                              <p:par>
                                <p:cTn id="44" presetID="10" presetClass="exit" presetSubtype="0" fill="hold" grpId="1" nodeType="withEffect">
                                  <p:stCondLst>
                                    <p:cond delay="0"/>
                                  </p:stCondLst>
                                  <p:childTnLst>
                                    <p:animEffect transition="out" filter="fade">
                                      <p:cBhvr>
                                        <p:cTn id="45" dur="1000"/>
                                        <p:tgtEl>
                                          <p:spTgt spid="3085"/>
                                        </p:tgtEl>
                                      </p:cBhvr>
                                    </p:animEffect>
                                    <p:set>
                                      <p:cBhvr>
                                        <p:cTn id="46" dur="1" fill="hold">
                                          <p:stCondLst>
                                            <p:cond delay="999"/>
                                          </p:stCondLst>
                                        </p:cTn>
                                        <p:tgtEl>
                                          <p:spTgt spid="3085"/>
                                        </p:tgtEl>
                                        <p:attrNameLst>
                                          <p:attrName>style.visibility</p:attrName>
                                        </p:attrNameLst>
                                      </p:cBhvr>
                                      <p:to>
                                        <p:strVal val="hidden"/>
                                      </p:to>
                                    </p:set>
                                  </p:childTnLst>
                                </p:cTn>
                              </p:par>
                              <p:par>
                                <p:cTn id="47" presetID="10" presetClass="exit" presetSubtype="0" fill="hold" grpId="1" nodeType="withEffect">
                                  <p:stCondLst>
                                    <p:cond delay="800"/>
                                  </p:stCondLst>
                                  <p:childTnLst>
                                    <p:animEffect transition="out" filter="fade">
                                      <p:cBhvr>
                                        <p:cTn id="48" dur="1000"/>
                                        <p:tgtEl>
                                          <p:spTgt spid="3083"/>
                                        </p:tgtEl>
                                      </p:cBhvr>
                                    </p:animEffect>
                                    <p:set>
                                      <p:cBhvr>
                                        <p:cTn id="49" dur="1" fill="hold">
                                          <p:stCondLst>
                                            <p:cond delay="999"/>
                                          </p:stCondLst>
                                        </p:cTn>
                                        <p:tgtEl>
                                          <p:spTgt spid="3083"/>
                                        </p:tgtEl>
                                        <p:attrNameLst>
                                          <p:attrName>style.visibility</p:attrName>
                                        </p:attrNameLst>
                                      </p:cBhvr>
                                      <p:to>
                                        <p:strVal val="hidden"/>
                                      </p:to>
                                    </p:set>
                                  </p:childTnLst>
                                </p:cTn>
                              </p:par>
                              <p:par>
                                <p:cTn id="50" presetID="10" presetClass="entr" presetSubtype="0" fill="hold" grpId="0" nodeType="withEffect">
                                  <p:stCondLst>
                                    <p:cond delay="1400"/>
                                  </p:stCondLst>
                                  <p:childTnLst>
                                    <p:set>
                                      <p:cBhvr>
                                        <p:cTn id="51" dur="1" fill="hold">
                                          <p:stCondLst>
                                            <p:cond delay="0"/>
                                          </p:stCondLst>
                                        </p:cTn>
                                        <p:tgtEl>
                                          <p:spTgt spid="3108"/>
                                        </p:tgtEl>
                                        <p:attrNameLst>
                                          <p:attrName>style.visibility</p:attrName>
                                        </p:attrNameLst>
                                      </p:cBhvr>
                                      <p:to>
                                        <p:strVal val="visible"/>
                                      </p:to>
                                    </p:set>
                                    <p:animEffect transition="in" filter="fade">
                                      <p:cBhvr>
                                        <p:cTn id="52" dur="10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3" grpId="1" animBg="1"/>
      <p:bldP spid="3084" grpId="0" animBg="1"/>
      <p:bldP spid="3084" grpId="1" animBg="1"/>
      <p:bldP spid="3084" grpId="2" animBg="1"/>
      <p:bldP spid="3085" grpId="0" animBg="1"/>
      <p:bldP spid="3085" grpId="1" animBg="1"/>
      <p:bldP spid="3086" grpId="0" animBg="1"/>
      <p:bldP spid="3086" grpId="1" animBg="1"/>
      <p:bldP spid="3086" grpId="2" animBg="1"/>
      <p:bldP spid="310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C1465C32-8737-46D5-B22D-4FB1BA970165}"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9"/>
            <a:ext cx="2057400" cy="58007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325439"/>
            <a:ext cx="60198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DCBF7BA4-EA40-4A27-9175-9B030450617B}"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927100"/>
          </a:xfrm>
        </p:spPr>
        <p:txBody>
          <a:bodyPr/>
          <a:lstStyle/>
          <a:p>
            <a:r>
              <a:rPr lang="en-US" smtClean="0"/>
              <a:t>Click to edit Master title style</a:t>
            </a:r>
            <a:endParaRPr lang="id-ID"/>
          </a:p>
        </p:txBody>
      </p:sp>
      <p:sp>
        <p:nvSpPr>
          <p:cNvPr id="3" name="Chart Placeholder 2"/>
          <p:cNvSpPr>
            <a:spLocks noGrp="1"/>
          </p:cNvSpPr>
          <p:nvPr>
            <p:ph type="chart" idx="1"/>
          </p:nvPr>
        </p:nvSpPr>
        <p:spPr>
          <a:xfrm>
            <a:off x="457200" y="1600202"/>
            <a:ext cx="8229600" cy="4525963"/>
          </a:xfrm>
        </p:spPr>
        <p:txBody>
          <a:bodyPr/>
          <a:lstStyle/>
          <a:p>
            <a:r>
              <a:rPr lang="en-US" smtClean="0"/>
              <a:t>Click icon to add chart</a:t>
            </a:r>
            <a:endParaRPr lang="id-ID"/>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D527BF9-C93B-4374-9605-76827F95C258}" type="datetime1">
              <a:rPr lang="id-ID" smtClean="0"/>
              <a:pPr/>
              <a:t>04/09/2020</a:t>
            </a:fld>
            <a:endParaRPr lang="id-ID"/>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id-ID"/>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d-ID"/>
          </a:p>
        </p:txBody>
      </p:sp>
      <p:sp>
        <p:nvSpPr>
          <p:cNvPr id="3" name="Table Placeholder 2"/>
          <p:cNvSpPr>
            <a:spLocks noGrp="1"/>
          </p:cNvSpPr>
          <p:nvPr>
            <p:ph type="tbl" idx="1"/>
          </p:nvPr>
        </p:nvSpPr>
        <p:spPr>
          <a:xfrm>
            <a:off x="457200" y="1600200"/>
            <a:ext cx="8229600" cy="4525963"/>
          </a:xfrm>
        </p:spPr>
        <p:txBody>
          <a:bodyPr/>
          <a:lstStyle/>
          <a:p>
            <a:endParaRPr lang="id-ID"/>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1CA7C06-0EB8-47E7-ACF5-6B519E9A08A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47D44B43-EA09-412E-95D5-DD30F3E053A1}"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4A060A9-2373-4FF5-9767-133B8B1067FA}"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fld id="{2CE72491-87AE-48A6-9186-344027940611}"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fld id="{01088538-DCD6-4079-A3DC-0C6BE5512A23}" type="datetime1">
              <a:rPr lang="id-ID" smtClean="0"/>
              <a:pPr/>
              <a:t>04/09/2020</a:t>
            </a:fld>
            <a:endParaRPr lang="id-ID"/>
          </a:p>
        </p:txBody>
      </p:sp>
      <p:sp>
        <p:nvSpPr>
          <p:cNvPr id="8" name="Footer Placeholder 7"/>
          <p:cNvSpPr>
            <a:spLocks noGrp="1"/>
          </p:cNvSpPr>
          <p:nvPr>
            <p:ph type="ftr" sz="quarter" idx="11"/>
          </p:nvPr>
        </p:nvSpPr>
        <p:spPr/>
        <p:txBody>
          <a:bodyPr/>
          <a:lstStyle>
            <a:lvl1pPr>
              <a:defRPr/>
            </a:lvl1pPr>
          </a:lstStyle>
          <a:p>
            <a:endParaRPr lang="id-ID"/>
          </a:p>
        </p:txBody>
      </p:sp>
      <p:sp>
        <p:nvSpPr>
          <p:cNvPr id="9" name="Slide Number Placeholder 8"/>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fld id="{6120A450-7324-4D76-834A-0680A6393C72}" type="datetime1">
              <a:rPr lang="id-ID" smtClean="0"/>
              <a:pPr/>
              <a:t>04/09/2020</a:t>
            </a:fld>
            <a:endParaRPr lang="id-ID"/>
          </a:p>
        </p:txBody>
      </p:sp>
      <p:sp>
        <p:nvSpPr>
          <p:cNvPr id="4" name="Footer Placeholder 3"/>
          <p:cNvSpPr>
            <a:spLocks noGrp="1"/>
          </p:cNvSpPr>
          <p:nvPr>
            <p:ph type="ftr" sz="quarter" idx="11"/>
          </p:nvPr>
        </p:nvSpPr>
        <p:spPr/>
        <p:txBody>
          <a:bodyPr/>
          <a:lstStyle>
            <a:lvl1pPr>
              <a:defRPr/>
            </a:lvl1pPr>
          </a:lstStyle>
          <a:p>
            <a:endParaRPr lang="id-ID"/>
          </a:p>
        </p:txBody>
      </p:sp>
      <p:sp>
        <p:nvSpPr>
          <p:cNvPr id="5" name="Slide Number Placeholder 4"/>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6D3F2C-2B56-4C38-9FFA-E9B09E2A70A0}" type="datetime1">
              <a:rPr lang="id-ID" smtClean="0"/>
              <a:pPr/>
              <a:t>04/09/2020</a:t>
            </a:fld>
            <a:endParaRPr lang="id-ID"/>
          </a:p>
        </p:txBody>
      </p:sp>
      <p:sp>
        <p:nvSpPr>
          <p:cNvPr id="3" name="Footer Placeholder 2"/>
          <p:cNvSpPr>
            <a:spLocks noGrp="1"/>
          </p:cNvSpPr>
          <p:nvPr>
            <p:ph type="ftr" sz="quarter" idx="11"/>
          </p:nvPr>
        </p:nvSpPr>
        <p:spPr/>
        <p:txBody>
          <a:bodyPr/>
          <a:lstStyle>
            <a:lvl1pPr>
              <a:defRPr/>
            </a:lvl1pPr>
          </a:lstStyle>
          <a:p>
            <a:endParaRPr lang="id-ID"/>
          </a:p>
        </p:txBody>
      </p:sp>
      <p:sp>
        <p:nvSpPr>
          <p:cNvPr id="4" name="Slide Number Placeholder 3"/>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4AB8925-7BF3-4A07-AF0E-1EE708CC9180}"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65868C5-88DA-43DF-BF83-DA1FD7329780}"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65938"/>
          </a:xfrm>
          <a:custGeom>
            <a:avLst/>
            <a:gdLst/>
            <a:ahLst/>
            <a:cxnLst>
              <a:cxn ang="0">
                <a:pos x="5766" y="605"/>
              </a:cxn>
              <a:cxn ang="0">
                <a:pos x="5768" y="4325"/>
              </a:cxn>
              <a:cxn ang="0">
                <a:pos x="1331" y="4325"/>
              </a:cxn>
              <a:cxn ang="0">
                <a:pos x="4" y="3111"/>
              </a:cxn>
              <a:cxn ang="0">
                <a:pos x="0" y="0"/>
              </a:cxn>
              <a:cxn ang="0">
                <a:pos x="2428" y="7"/>
              </a:cxn>
              <a:cxn ang="0">
                <a:pos x="5766" y="605"/>
              </a:cxn>
            </a:cxnLst>
            <a:rect l="0" t="0" r="r" b="b"/>
            <a:pathLst>
              <a:path w="5768" h="4325">
                <a:moveTo>
                  <a:pt x="5766" y="605"/>
                </a:moveTo>
                <a:cubicBezTo>
                  <a:pt x="5767" y="2464"/>
                  <a:pt x="5768" y="4325"/>
                  <a:pt x="5768" y="4325"/>
                </a:cubicBezTo>
                <a:cubicBezTo>
                  <a:pt x="5768" y="4325"/>
                  <a:pt x="3549" y="4325"/>
                  <a:pt x="1331" y="4325"/>
                </a:cubicBezTo>
                <a:cubicBezTo>
                  <a:pt x="499" y="3811"/>
                  <a:pt x="0" y="3109"/>
                  <a:pt x="4" y="3111"/>
                </a:cubicBezTo>
                <a:lnTo>
                  <a:pt x="0" y="0"/>
                </a:lnTo>
                <a:lnTo>
                  <a:pt x="2428" y="7"/>
                </a:lnTo>
                <a:cubicBezTo>
                  <a:pt x="2428" y="12"/>
                  <a:pt x="3096" y="401"/>
                  <a:pt x="5766" y="605"/>
                </a:cubicBezTo>
                <a:close/>
              </a:path>
            </a:pathLst>
          </a:custGeom>
          <a:gradFill rotWithShape="1">
            <a:gsLst>
              <a:gs pos="0">
                <a:srgbClr val="FDF58D">
                  <a:gamma/>
                  <a:tint val="3137"/>
                  <a:invGamma/>
                </a:srgbClr>
              </a:gs>
              <a:gs pos="100000">
                <a:srgbClr val="FDF58D">
                  <a:alpha val="70000"/>
                </a:srgbClr>
              </a:gs>
            </a:gsLst>
            <a:lin ang="2700000" scaled="1"/>
          </a:gradFill>
          <a:ln w="9525">
            <a:noFill/>
            <a:round/>
            <a:headEnd/>
            <a:tailEnd/>
          </a:ln>
          <a:effectLst/>
        </p:spPr>
        <p:txBody>
          <a:bodyPr/>
          <a:lstStyle/>
          <a:p>
            <a:endParaRPr lang="id-ID"/>
          </a:p>
        </p:txBody>
      </p:sp>
      <p:pic>
        <p:nvPicPr>
          <p:cNvPr id="1032" name="Picture 8" descr="5"/>
          <p:cNvPicPr>
            <a:picLocks noChangeAspect="1" noChangeArrowheads="1"/>
          </p:cNvPicPr>
          <p:nvPr/>
        </p:nvPicPr>
        <p:blipFill>
          <a:blip r:embed="rId15"/>
          <a:srcRect/>
          <a:stretch>
            <a:fillRect/>
          </a:stretch>
        </p:blipFill>
        <p:spPr bwMode="gray">
          <a:xfrm>
            <a:off x="0" y="0"/>
            <a:ext cx="9144000" cy="6858000"/>
          </a:xfrm>
          <a:prstGeom prst="rect">
            <a:avLst/>
          </a:prstGeom>
          <a:noFill/>
        </p:spPr>
      </p:pic>
      <p:sp>
        <p:nvSpPr>
          <p:cNvPr id="1033" name="Freeform 9"/>
          <p:cNvSpPr>
            <a:spLocks/>
          </p:cNvSpPr>
          <p:nvPr/>
        </p:nvSpPr>
        <p:spPr bwMode="gray">
          <a:xfrm>
            <a:off x="6352" y="5113338"/>
            <a:ext cx="1852613" cy="174625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id-ID"/>
          </a:p>
        </p:txBody>
      </p:sp>
      <p:grpSp>
        <p:nvGrpSpPr>
          <p:cNvPr id="2" name="Group 11"/>
          <p:cNvGrpSpPr>
            <a:grpSpLocks/>
          </p:cNvGrpSpPr>
          <p:nvPr/>
        </p:nvGrpSpPr>
        <p:grpSpPr bwMode="auto">
          <a:xfrm>
            <a:off x="2" y="2"/>
            <a:ext cx="9156700" cy="6875463"/>
            <a:chOff x="0" y="0"/>
            <a:chExt cx="5768" cy="4331"/>
          </a:xfrm>
        </p:grpSpPr>
        <p:grpSp>
          <p:nvGrpSpPr>
            <p:cNvPr id="3" name="Group 12"/>
            <p:cNvGrpSpPr>
              <a:grpSpLocks/>
            </p:cNvGrpSpPr>
            <p:nvPr/>
          </p:nvGrpSpPr>
          <p:grpSpPr bwMode="auto">
            <a:xfrm>
              <a:off x="332" y="0"/>
              <a:ext cx="5080" cy="4331"/>
              <a:chOff x="332" y="0"/>
              <a:chExt cx="5080" cy="4331"/>
            </a:xfrm>
          </p:grpSpPr>
          <p:sp>
            <p:nvSpPr>
              <p:cNvPr id="1037" name="Line 13"/>
              <p:cNvSpPr>
                <a:spLocks noChangeShapeType="1"/>
              </p:cNvSpPr>
              <p:nvPr/>
            </p:nvSpPr>
            <p:spPr bwMode="gray">
              <a:xfrm>
                <a:off x="332" y="0"/>
                <a:ext cx="0" cy="351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38" name="Line 14"/>
              <p:cNvSpPr>
                <a:spLocks noChangeShapeType="1"/>
              </p:cNvSpPr>
              <p:nvPr/>
            </p:nvSpPr>
            <p:spPr bwMode="gray">
              <a:xfrm>
                <a:off x="1057" y="0"/>
                <a:ext cx="0" cy="414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39" name="Line 15"/>
              <p:cNvSpPr>
                <a:spLocks noChangeShapeType="1"/>
              </p:cNvSpPr>
              <p:nvPr/>
            </p:nvSpPr>
            <p:spPr bwMode="gray">
              <a:xfrm>
                <a:off x="1783" y="0"/>
                <a:ext cx="0" cy="432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0" name="Line 16"/>
              <p:cNvSpPr>
                <a:spLocks noChangeShapeType="1"/>
              </p:cNvSpPr>
              <p:nvPr/>
            </p:nvSpPr>
            <p:spPr bwMode="gray">
              <a:xfrm>
                <a:off x="2509" y="0"/>
                <a:ext cx="0" cy="433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1" name="Line 17"/>
              <p:cNvSpPr>
                <a:spLocks noChangeShapeType="1"/>
              </p:cNvSpPr>
              <p:nvPr/>
            </p:nvSpPr>
            <p:spPr bwMode="gray">
              <a:xfrm>
                <a:off x="3234" y="245"/>
                <a:ext cx="0" cy="408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2" name="Line 18"/>
              <p:cNvSpPr>
                <a:spLocks noChangeShapeType="1"/>
              </p:cNvSpPr>
              <p:nvPr/>
            </p:nvSpPr>
            <p:spPr bwMode="gray">
              <a:xfrm>
                <a:off x="3960" y="390"/>
                <a:ext cx="0" cy="394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3" name="Line 19"/>
              <p:cNvSpPr>
                <a:spLocks noChangeShapeType="1"/>
              </p:cNvSpPr>
              <p:nvPr/>
            </p:nvSpPr>
            <p:spPr bwMode="gray">
              <a:xfrm>
                <a:off x="4686" y="487"/>
                <a:ext cx="0" cy="384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4" name="Line 20"/>
              <p:cNvSpPr>
                <a:spLocks noChangeShapeType="1"/>
              </p:cNvSpPr>
              <p:nvPr/>
            </p:nvSpPr>
            <p:spPr bwMode="gray">
              <a:xfrm>
                <a:off x="5412" y="567"/>
                <a:ext cx="0" cy="376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grpSp>
        <p:grpSp>
          <p:nvGrpSpPr>
            <p:cNvPr id="4" name="Group 21"/>
            <p:cNvGrpSpPr>
              <a:grpSpLocks/>
            </p:cNvGrpSpPr>
            <p:nvPr/>
          </p:nvGrpSpPr>
          <p:grpSpPr bwMode="auto">
            <a:xfrm>
              <a:off x="0" y="264"/>
              <a:ext cx="5768" cy="3538"/>
              <a:chOff x="0" y="264"/>
              <a:chExt cx="5768" cy="3538"/>
            </a:xfrm>
          </p:grpSpPr>
          <p:sp>
            <p:nvSpPr>
              <p:cNvPr id="1046" name="Line 22"/>
              <p:cNvSpPr>
                <a:spLocks noChangeShapeType="1"/>
              </p:cNvSpPr>
              <p:nvPr/>
            </p:nvSpPr>
            <p:spPr bwMode="gray">
              <a:xfrm rot="5400000">
                <a:off x="1635" y="-1371"/>
                <a:ext cx="0" cy="327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7" name="Line 23"/>
              <p:cNvSpPr>
                <a:spLocks noChangeShapeType="1"/>
              </p:cNvSpPr>
              <p:nvPr/>
            </p:nvSpPr>
            <p:spPr bwMode="gray">
              <a:xfrm rot="5400000">
                <a:off x="2884" y="-1913"/>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8" name="Line 24"/>
              <p:cNvSpPr>
                <a:spLocks noChangeShapeType="1"/>
              </p:cNvSpPr>
              <p:nvPr/>
            </p:nvSpPr>
            <p:spPr bwMode="gray">
              <a:xfrm rot="5400000">
                <a:off x="2884" y="-1205"/>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9" name="Line 25"/>
              <p:cNvSpPr>
                <a:spLocks noChangeShapeType="1"/>
              </p:cNvSpPr>
              <p:nvPr/>
            </p:nvSpPr>
            <p:spPr bwMode="gray">
              <a:xfrm rot="5400000">
                <a:off x="2885" y="-497"/>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50" name="Line 26"/>
              <p:cNvSpPr>
                <a:spLocks noChangeShapeType="1"/>
              </p:cNvSpPr>
              <p:nvPr/>
            </p:nvSpPr>
            <p:spPr bwMode="gray">
              <a:xfrm rot="5400000">
                <a:off x="2885" y="211"/>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51" name="Line 27"/>
              <p:cNvSpPr>
                <a:spLocks noChangeShapeType="1"/>
              </p:cNvSpPr>
              <p:nvPr/>
            </p:nvSpPr>
            <p:spPr bwMode="gray">
              <a:xfrm rot="5400000">
                <a:off x="3192" y="1251"/>
                <a:ext cx="0" cy="510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grpSp>
      </p:grpSp>
      <p:sp>
        <p:nvSpPr>
          <p:cNvPr id="1052" name="Rectangle 28"/>
          <p:cNvSpPr>
            <a:spLocks noChangeArrowheads="1"/>
          </p:cNvSpPr>
          <p:nvPr/>
        </p:nvSpPr>
        <p:spPr bwMode="gray">
          <a:xfrm>
            <a:off x="4005263" y="2692401"/>
            <a:ext cx="1128712" cy="1079500"/>
          </a:xfrm>
          <a:prstGeom prst="rect">
            <a:avLst/>
          </a:prstGeom>
          <a:solidFill>
            <a:srgbClr val="FFFFFF">
              <a:alpha val="25000"/>
            </a:srgbClr>
          </a:solidFill>
          <a:ln w="9525">
            <a:noFill/>
            <a:miter lim="800000"/>
            <a:headEnd/>
            <a:tailEnd/>
          </a:ln>
          <a:effectLst/>
        </p:spPr>
        <p:txBody>
          <a:bodyPr wrap="none" anchor="ctr"/>
          <a:lstStyle/>
          <a:p>
            <a:endParaRPr lang="id-ID"/>
          </a:p>
        </p:txBody>
      </p:sp>
      <p:sp>
        <p:nvSpPr>
          <p:cNvPr id="1053" name="Rectangle 29"/>
          <p:cNvSpPr>
            <a:spLocks noChangeArrowheads="1"/>
          </p:cNvSpPr>
          <p:nvPr/>
        </p:nvSpPr>
        <p:spPr bwMode="gray">
          <a:xfrm>
            <a:off x="7459666" y="4937127"/>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sp>
        <p:nvSpPr>
          <p:cNvPr id="1054" name="Rectangle 30"/>
          <p:cNvSpPr>
            <a:spLocks noChangeArrowheads="1"/>
          </p:cNvSpPr>
          <p:nvPr/>
        </p:nvSpPr>
        <p:spPr bwMode="gray">
          <a:xfrm>
            <a:off x="549278" y="3808413"/>
            <a:ext cx="1128713" cy="1079500"/>
          </a:xfrm>
          <a:prstGeom prst="rect">
            <a:avLst/>
          </a:prstGeom>
          <a:solidFill>
            <a:srgbClr val="FFFFFF">
              <a:alpha val="20000"/>
            </a:srgbClr>
          </a:solidFill>
          <a:ln w="9525">
            <a:noFill/>
            <a:miter lim="800000"/>
            <a:headEnd/>
            <a:tailEnd/>
          </a:ln>
          <a:effectLst/>
        </p:spPr>
        <p:txBody>
          <a:bodyPr wrap="none" anchor="ctr"/>
          <a:lstStyle/>
          <a:p>
            <a:endParaRPr lang="id-ID"/>
          </a:p>
        </p:txBody>
      </p:sp>
      <p:sp>
        <p:nvSpPr>
          <p:cNvPr id="1055" name="Rectangle 31"/>
          <p:cNvSpPr>
            <a:spLocks noChangeArrowheads="1"/>
          </p:cNvSpPr>
          <p:nvPr/>
        </p:nvSpPr>
        <p:spPr bwMode="gray">
          <a:xfrm>
            <a:off x="6307139" y="6064252"/>
            <a:ext cx="1128712" cy="796925"/>
          </a:xfrm>
          <a:prstGeom prst="rect">
            <a:avLst/>
          </a:prstGeom>
          <a:solidFill>
            <a:srgbClr val="FFFFFF">
              <a:alpha val="20000"/>
            </a:srgbClr>
          </a:solidFill>
          <a:ln w="9525">
            <a:noFill/>
            <a:miter lim="800000"/>
            <a:headEnd/>
            <a:tailEnd/>
          </a:ln>
          <a:effectLst/>
        </p:spPr>
        <p:txBody>
          <a:bodyPr wrap="none" anchor="ctr"/>
          <a:lstStyle/>
          <a:p>
            <a:endParaRPr lang="id-ID"/>
          </a:p>
        </p:txBody>
      </p:sp>
      <p:sp>
        <p:nvSpPr>
          <p:cNvPr id="1056" name="Rectangle 32"/>
          <p:cNvSpPr>
            <a:spLocks noChangeArrowheads="1"/>
          </p:cNvSpPr>
          <p:nvPr/>
        </p:nvSpPr>
        <p:spPr bwMode="gray">
          <a:xfrm>
            <a:off x="2846388" y="2"/>
            <a:ext cx="1128712" cy="404813"/>
          </a:xfrm>
          <a:prstGeom prst="rect">
            <a:avLst/>
          </a:prstGeom>
          <a:solidFill>
            <a:srgbClr val="FFFFFF">
              <a:alpha val="39999"/>
            </a:srgbClr>
          </a:solidFill>
          <a:ln w="9525">
            <a:noFill/>
            <a:miter lim="800000"/>
            <a:headEnd/>
            <a:tailEnd/>
          </a:ln>
          <a:effectLst/>
        </p:spPr>
        <p:txBody>
          <a:bodyPr wrap="none" anchor="ctr"/>
          <a:lstStyle/>
          <a:p>
            <a:endParaRPr lang="id-ID"/>
          </a:p>
        </p:txBody>
      </p:sp>
      <p:sp>
        <p:nvSpPr>
          <p:cNvPr id="1057" name="Rectangle 33"/>
          <p:cNvSpPr>
            <a:spLocks noChangeArrowheads="1"/>
          </p:cNvSpPr>
          <p:nvPr/>
        </p:nvSpPr>
        <p:spPr bwMode="gray">
          <a:xfrm>
            <a:off x="2852741" y="4938714"/>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sp>
        <p:nvSpPr>
          <p:cNvPr id="1058" name="Rectangle 34"/>
          <p:cNvSpPr>
            <a:spLocks noChangeArrowheads="1"/>
          </p:cNvSpPr>
          <p:nvPr/>
        </p:nvSpPr>
        <p:spPr bwMode="gray">
          <a:xfrm>
            <a:off x="6300791" y="1566864"/>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pic>
        <p:nvPicPr>
          <p:cNvPr id="1059" name="Picture 35" descr="3"/>
          <p:cNvPicPr>
            <a:picLocks noChangeAspect="1" noChangeArrowheads="1"/>
          </p:cNvPicPr>
          <p:nvPr/>
        </p:nvPicPr>
        <p:blipFill>
          <a:blip r:embed="rId16" cstate="print"/>
          <a:srcRect/>
          <a:stretch>
            <a:fillRect/>
          </a:stretch>
        </p:blipFill>
        <p:spPr bwMode="gray">
          <a:xfrm>
            <a:off x="-180975" y="5638800"/>
            <a:ext cx="2016125" cy="1219200"/>
          </a:xfrm>
          <a:prstGeom prst="rect">
            <a:avLst/>
          </a:prstGeom>
          <a:noFill/>
        </p:spPr>
      </p:pic>
      <p:sp>
        <p:nvSpPr>
          <p:cNvPr id="1027" name="Rectangle 3"/>
          <p:cNvSpPr>
            <a:spLocks noGrp="1" noChangeArrowheads="1"/>
          </p:cNvSpPr>
          <p:nvPr>
            <p:ph type="body" idx="1"/>
          </p:nvPr>
        </p:nvSpPr>
        <p:spPr bwMode="gray">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F0E12658-DEDB-4A76-B89C-0130D221509C}" type="datetime1">
              <a:rPr lang="id-ID" smtClean="0"/>
              <a:pPr/>
              <a:t>04/09/2020</a:t>
            </a:fld>
            <a:endParaRPr lang="id-ID"/>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d-ID"/>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CC4FB47-260F-4EFC-8B2D-B8ACC575EBD4}" type="slidenum">
              <a:rPr lang="id-ID" smtClean="0"/>
              <a:pPr/>
              <a:t>‹#›</a:t>
            </a:fld>
            <a:endParaRPr lang="id-ID"/>
          </a:p>
        </p:txBody>
      </p:sp>
      <p:sp>
        <p:nvSpPr>
          <p:cNvPr id="1060" name="Freeform 36" descr="11"/>
          <p:cNvSpPr>
            <a:spLocks/>
          </p:cNvSpPr>
          <p:nvPr/>
        </p:nvSpPr>
        <p:spPr bwMode="gray">
          <a:xfrm>
            <a:off x="4041775" y="2"/>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7"/>
            <a:srcRect/>
            <a:stretch>
              <a:fillRect/>
            </a:stretch>
          </a:blipFill>
          <a:ln w="9525">
            <a:noFill/>
            <a:round/>
            <a:headEnd/>
            <a:tailEnd/>
          </a:ln>
          <a:effectLst/>
        </p:spPr>
        <p:txBody>
          <a:bodyPr/>
          <a:lstStyle/>
          <a:p>
            <a:endParaRPr lang="id-ID"/>
          </a:p>
        </p:txBody>
      </p:sp>
      <p:sp>
        <p:nvSpPr>
          <p:cNvPr id="1026" name="Rectangle 2"/>
          <p:cNvSpPr>
            <a:spLocks noGrp="1" noChangeArrowheads="1"/>
          </p:cNvSpPr>
          <p:nvPr>
            <p:ph type="title"/>
          </p:nvPr>
        </p:nvSpPr>
        <p:spPr bwMode="gray">
          <a:xfrm>
            <a:off x="457200" y="325440"/>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4" name="Freeform 10"/>
          <p:cNvSpPr>
            <a:spLocks/>
          </p:cNvSpPr>
          <p:nvPr/>
        </p:nvSpPr>
        <p:spPr bwMode="gray">
          <a:xfrm>
            <a:off x="4041775" y="1590"/>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8"/>
            <a:srcRect/>
            <a:stretch>
              <a:fillRect/>
            </a:stretch>
          </a:blipFill>
          <a:ln w="9525">
            <a:noFill/>
            <a:round/>
            <a:headEnd/>
            <a:tailEnd/>
          </a:ln>
          <a:effectLst/>
        </p:spPr>
        <p:txBody>
          <a:bodyPr/>
          <a:lstStyle/>
          <a:p>
            <a:endParaRPr lang="id-ID"/>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34" grpId="0" animBg="1"/>
    </p:bldLst>
  </p:timing>
  <p:hf hdr="0" ftr="0"/>
  <p:txStyles>
    <p:titleStyle>
      <a:lvl1pPr algn="l" rtl="0" eaLnBrk="1" fontAlgn="base" hangingPunct="1">
        <a:spcBef>
          <a:spcPct val="0"/>
        </a:spcBef>
        <a:spcAft>
          <a:spcPct val="0"/>
        </a:spcAft>
        <a:defRPr sz="4000" b="1">
          <a:solidFill>
            <a:srgbClr val="002060"/>
          </a:solidFill>
          <a:latin typeface="Comic Sans MS" pitchFamily="66" charset="0"/>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omic Sans MS" pitchFamily="66" charset="0"/>
        </a:defRPr>
      </a:lvl2pPr>
      <a:lvl3pPr marL="1143000" indent="-228600" algn="l" rtl="0" eaLnBrk="1" fontAlgn="base" hangingPunct="1">
        <a:spcBef>
          <a:spcPct val="20000"/>
        </a:spcBef>
        <a:spcAft>
          <a:spcPct val="0"/>
        </a:spcAft>
        <a:buChar char="•"/>
        <a:defRPr sz="2400">
          <a:solidFill>
            <a:schemeClr val="tx1"/>
          </a:solidFill>
          <a:latin typeface="Comic Sans MS" pitchFamily="66" charset="0"/>
        </a:defRPr>
      </a:lvl3pPr>
      <a:lvl4pPr marL="1600200" indent="-228600" algn="l" rtl="0" eaLnBrk="1" fontAlgn="base" hangingPunct="1">
        <a:spcBef>
          <a:spcPct val="20000"/>
        </a:spcBef>
        <a:spcAft>
          <a:spcPct val="0"/>
        </a:spcAft>
        <a:buChar char="–"/>
        <a:defRPr sz="2000">
          <a:solidFill>
            <a:schemeClr val="tx1"/>
          </a:solidFill>
          <a:latin typeface="Comic Sans MS" pitchFamily="66" charset="0"/>
        </a:defRPr>
      </a:lvl4pPr>
      <a:lvl5pPr marL="2057400" indent="-228600" algn="l" rtl="0" eaLnBrk="1" fontAlgn="base" hangingPunct="1">
        <a:spcBef>
          <a:spcPct val="20000"/>
        </a:spcBef>
        <a:spcAft>
          <a:spcPct val="0"/>
        </a:spcAft>
        <a:buChar char="»"/>
        <a:defRPr sz="2000">
          <a:solidFill>
            <a:schemeClr val="tx1"/>
          </a:solidFill>
          <a:latin typeface="Comic Sans MS" pitchFamily="66"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7158" y="1428736"/>
            <a:ext cx="4214842" cy="1470025"/>
          </a:xfrm>
        </p:spPr>
        <p:txBody>
          <a:bodyPr/>
          <a:lstStyle/>
          <a:p>
            <a:r>
              <a:rPr lang="en-US" sz="6000" dirty="0"/>
              <a:t>GIZI LEBIH</a:t>
            </a:r>
          </a:p>
        </p:txBody>
      </p:sp>
      <p:sp>
        <p:nvSpPr>
          <p:cNvPr id="2051" name="Rectangle 3"/>
          <p:cNvSpPr>
            <a:spLocks noGrp="1" noChangeArrowheads="1"/>
          </p:cNvSpPr>
          <p:nvPr>
            <p:ph type="subTitle" idx="1"/>
          </p:nvPr>
        </p:nvSpPr>
        <p:spPr>
          <a:xfrm>
            <a:off x="285720" y="4298945"/>
            <a:ext cx="2914640" cy="1130319"/>
          </a:xfrm>
        </p:spPr>
        <p:txBody>
          <a:bodyPr/>
          <a:lstStyle/>
          <a:p>
            <a:r>
              <a:rPr lang="id-ID" sz="2400" b="1" dirty="0"/>
              <a:t>Dept. Gizi Kesmas </a:t>
            </a:r>
            <a:endParaRPr lang="en-US" sz="2400" b="1" dirty="0"/>
          </a:p>
          <a:p>
            <a:r>
              <a:rPr lang="id-ID" sz="2400" b="1" dirty="0"/>
              <a:t>FKM UI</a:t>
            </a:r>
          </a:p>
          <a:p>
            <a:r>
              <a:rPr lang="id-ID" sz="2400" b="1" dirty="0" smtClean="0"/>
              <a:t>2015</a:t>
            </a:r>
            <a:endParaRPr lang="id-ID"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id-ID" sz="3600"/>
              <a:t>Prevalensi</a:t>
            </a:r>
          </a:p>
        </p:txBody>
      </p:sp>
      <p:sp>
        <p:nvSpPr>
          <p:cNvPr id="9219" name="Rectangle 3"/>
          <p:cNvSpPr>
            <a:spLocks noGrp="1" noChangeArrowheads="1"/>
          </p:cNvSpPr>
          <p:nvPr>
            <p:ph type="body" idx="1"/>
          </p:nvPr>
        </p:nvSpPr>
        <p:spPr>
          <a:xfrm>
            <a:off x="457200" y="1214422"/>
            <a:ext cx="8229600" cy="4911743"/>
          </a:xfrm>
        </p:spPr>
        <p:txBody>
          <a:bodyPr/>
          <a:lstStyle/>
          <a:p>
            <a:pPr>
              <a:lnSpc>
                <a:spcPct val="80000"/>
              </a:lnSpc>
            </a:pPr>
            <a:r>
              <a:rPr lang="id-ID" sz="2400" dirty="0" smtClean="0"/>
              <a:t>WHO, 2010</a:t>
            </a:r>
          </a:p>
          <a:p>
            <a:pPr lvl="1">
              <a:lnSpc>
                <a:spcPct val="80000"/>
              </a:lnSpc>
            </a:pPr>
            <a:r>
              <a:rPr lang="id-ID" sz="2000" dirty="0" smtClean="0"/>
              <a:t>Obesitas merupakan “an escalating epidemic” dan masalah kesmas yg diabaikan</a:t>
            </a:r>
          </a:p>
          <a:p>
            <a:pPr>
              <a:lnSpc>
                <a:spcPct val="80000"/>
              </a:lnSpc>
            </a:pPr>
            <a:r>
              <a:rPr lang="id-ID" sz="2000" dirty="0" smtClean="0"/>
              <a:t>Di Inggris dan negara Eropa lain prevalensi obes pada laki-laki 15% dan wanita 20%</a:t>
            </a:r>
          </a:p>
          <a:p>
            <a:pPr>
              <a:lnSpc>
                <a:spcPct val="80000"/>
              </a:lnSpc>
            </a:pPr>
            <a:r>
              <a:rPr lang="id-ID" sz="2000" dirty="0" smtClean="0"/>
              <a:t>Peningkatan sebesar 60% pada laki-laki dan 75% pada wanita di daerah urban terjadi di Asia selatan, Jepang,  Cina</a:t>
            </a:r>
          </a:p>
          <a:p>
            <a:pPr>
              <a:lnSpc>
                <a:spcPct val="80000"/>
              </a:lnSpc>
            </a:pPr>
            <a:r>
              <a:rPr lang="id-ID" sz="2000" dirty="0" smtClean="0"/>
              <a:t>Di negara berkembang  terjadi peningkatan obes yg lebih tajam</a:t>
            </a:r>
          </a:p>
          <a:p>
            <a:pPr>
              <a:lnSpc>
                <a:spcPct val="80000"/>
              </a:lnSpc>
            </a:pPr>
            <a:r>
              <a:rPr lang="id-ID" sz="2000" dirty="0" smtClean="0"/>
              <a:t>WHO, 1995 – 2000 terjadi peningkatan obesitas sebesar 50%, dan diperkirakan 300 jt penduduk mengalaminya</a:t>
            </a:r>
          </a:p>
          <a:p>
            <a:pPr>
              <a:lnSpc>
                <a:spcPct val="80000"/>
              </a:lnSpc>
            </a:pPr>
            <a:r>
              <a:rPr lang="id-ID" sz="2000" dirty="0" smtClean="0"/>
              <a:t>Pertumbuhan ekonomi sangat berpengaruh, dari least developed </a:t>
            </a:r>
            <a:r>
              <a:rPr lang="id-ID" sz="2000" dirty="0" smtClean="0">
                <a:sym typeface="Wingdings" pitchFamily="2" charset="2"/>
              </a:rPr>
              <a:t> developing   transisi ekonomi  developed meningkatkan prevalensi obes : 1.8% - 4.8%  17.1% - 20.4%</a:t>
            </a:r>
          </a:p>
          <a:p>
            <a:pPr>
              <a:lnSpc>
                <a:spcPct val="80000"/>
              </a:lnSpc>
            </a:pPr>
            <a:r>
              <a:rPr lang="id-ID" sz="2000" dirty="0" smtClean="0">
                <a:sym typeface="Wingdings" pitchFamily="2" charset="2"/>
              </a:rPr>
              <a:t>Pengobatan karena kesakitan dan kematian akibat obes menghabiskan anggaran sekitar 7.2% dari anggaran kesehatan (USA). </a:t>
            </a:r>
            <a:endParaRPr lang="id-ID" sz="2000" dirty="0" smtClean="0"/>
          </a:p>
          <a:p>
            <a:pPr lvl="1">
              <a:lnSpc>
                <a:spcPct val="80000"/>
              </a:lnSpc>
            </a:pPr>
            <a:endParaRPr lang="id-ID" sz="24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11</a:t>
            </a:fld>
            <a:endParaRPr lang="id-ID"/>
          </a:p>
        </p:txBody>
      </p:sp>
      <p:pic>
        <p:nvPicPr>
          <p:cNvPr id="1026" name="Picture 2"/>
          <p:cNvPicPr>
            <a:picLocks noChangeAspect="1" noChangeArrowheads="1"/>
          </p:cNvPicPr>
          <p:nvPr/>
        </p:nvPicPr>
        <p:blipFill>
          <a:blip r:embed="rId2"/>
          <a:srcRect/>
          <a:stretch>
            <a:fillRect/>
          </a:stretch>
        </p:blipFill>
        <p:spPr bwMode="auto">
          <a:xfrm>
            <a:off x="3219474" y="285728"/>
            <a:ext cx="5638806" cy="6267836"/>
          </a:xfrm>
          <a:prstGeom prst="rect">
            <a:avLst/>
          </a:prstGeom>
          <a:noFill/>
          <a:ln w="9525">
            <a:noFill/>
            <a:miter lim="800000"/>
            <a:headEnd/>
            <a:tailEnd/>
          </a:ln>
          <a:effectLst/>
        </p:spPr>
      </p:pic>
      <p:sp>
        <p:nvSpPr>
          <p:cNvPr id="2" name="Title 1"/>
          <p:cNvSpPr>
            <a:spLocks noGrp="1"/>
          </p:cNvSpPr>
          <p:nvPr>
            <p:ph type="title"/>
          </p:nvPr>
        </p:nvSpPr>
        <p:spPr>
          <a:xfrm>
            <a:off x="428596" y="642918"/>
            <a:ext cx="3471858" cy="927100"/>
          </a:xfrm>
        </p:spPr>
        <p:txBody>
          <a:bodyPr/>
          <a:lstStyle/>
          <a:p>
            <a:r>
              <a:rPr lang="id-ID" sz="3200" dirty="0" smtClean="0"/>
              <a:t>Obesity: an escalating epidemic</a:t>
            </a:r>
            <a:endParaRPr lang="id-ID"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Prevalensi</a:t>
            </a:r>
            <a:endParaRPr lang="id-ID" dirty="0"/>
          </a:p>
        </p:txBody>
      </p:sp>
      <p:sp>
        <p:nvSpPr>
          <p:cNvPr id="3" name="Content Placeholder 2"/>
          <p:cNvSpPr>
            <a:spLocks noGrp="1"/>
          </p:cNvSpPr>
          <p:nvPr>
            <p:ph idx="1"/>
          </p:nvPr>
        </p:nvSpPr>
        <p:spPr/>
        <p:txBody>
          <a:bodyPr/>
          <a:lstStyle/>
          <a:p>
            <a:pPr>
              <a:lnSpc>
                <a:spcPct val="80000"/>
              </a:lnSpc>
            </a:pPr>
            <a:r>
              <a:rPr lang="id-ID" sz="2800" dirty="0" smtClean="0"/>
              <a:t>Lebih banyak terjadi pada wanita dibanding laki-laki</a:t>
            </a:r>
          </a:p>
          <a:p>
            <a:pPr>
              <a:lnSpc>
                <a:spcPct val="80000"/>
              </a:lnSpc>
            </a:pPr>
            <a:r>
              <a:rPr lang="id-ID" sz="2800" dirty="0" smtClean="0"/>
              <a:t>Indonesia</a:t>
            </a:r>
          </a:p>
          <a:p>
            <a:pPr lvl="1">
              <a:lnSpc>
                <a:spcPct val="80000"/>
              </a:lnSpc>
            </a:pPr>
            <a:r>
              <a:rPr lang="id-ID" sz="2400" dirty="0" smtClean="0"/>
              <a:t>Terjadi mulai prasekolah hingga dewasa</a:t>
            </a:r>
          </a:p>
          <a:p>
            <a:pPr lvl="1">
              <a:lnSpc>
                <a:spcPct val="80000"/>
              </a:lnSpc>
            </a:pPr>
            <a:r>
              <a:rPr lang="id-ID" sz="2400" dirty="0" smtClean="0"/>
              <a:t>Prevalensi sekitar 15 – 30%</a:t>
            </a:r>
          </a:p>
          <a:p>
            <a:pPr lvl="1">
              <a:lnSpc>
                <a:spcPct val="80000"/>
              </a:lnSpc>
            </a:pPr>
            <a:r>
              <a:rPr lang="id-ID" sz="2400" dirty="0" smtClean="0"/>
              <a:t>Terutama pada masyarakat perkotaan atau golongan ekonomi menengah ke atas</a:t>
            </a:r>
          </a:p>
          <a:p>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12</a:t>
            </a:fld>
            <a:endParaRPr lang="id-ID"/>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Date Placeholder 2"/>
          <p:cNvSpPr>
            <a:spLocks noGrp="1"/>
          </p:cNvSpPr>
          <p:nvPr>
            <p:ph type="dt" sz="half" idx="10"/>
          </p:nvPr>
        </p:nvSpPr>
        <p:spPr/>
        <p:txBody>
          <a:bodyPr/>
          <a:lstStyle/>
          <a:p>
            <a:fld id="{6120A450-7324-4D76-834A-0680A6393C72}" type="datetime1">
              <a:rPr lang="id-ID" smtClean="0"/>
              <a:pPr/>
              <a:t>04/09/2020</a:t>
            </a:fld>
            <a:endParaRPr lang="id-ID"/>
          </a:p>
        </p:txBody>
      </p:sp>
      <p:sp>
        <p:nvSpPr>
          <p:cNvPr id="4" name="Slide Number Placeholder 3"/>
          <p:cNvSpPr>
            <a:spLocks noGrp="1"/>
          </p:cNvSpPr>
          <p:nvPr>
            <p:ph type="sldNum" sz="quarter" idx="12"/>
          </p:nvPr>
        </p:nvSpPr>
        <p:spPr/>
        <p:txBody>
          <a:bodyPr/>
          <a:lstStyle/>
          <a:p>
            <a:fld id="{BCC4FB47-260F-4EFC-8B2D-B8ACC575EBD4}" type="slidenum">
              <a:rPr lang="id-ID" smtClean="0"/>
              <a:pPr/>
              <a:t>13</a:t>
            </a:fld>
            <a:endParaRPr lang="id-ID"/>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06" y="1484784"/>
            <a:ext cx="8025531" cy="474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1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Date Placeholder 2"/>
          <p:cNvSpPr>
            <a:spLocks noGrp="1"/>
          </p:cNvSpPr>
          <p:nvPr>
            <p:ph type="dt" sz="half" idx="10"/>
          </p:nvPr>
        </p:nvSpPr>
        <p:spPr/>
        <p:txBody>
          <a:bodyPr/>
          <a:lstStyle/>
          <a:p>
            <a:fld id="{6120A450-7324-4D76-834A-0680A6393C72}" type="datetime1">
              <a:rPr lang="id-ID" smtClean="0"/>
              <a:pPr/>
              <a:t>04/09/2020</a:t>
            </a:fld>
            <a:endParaRPr lang="id-ID"/>
          </a:p>
        </p:txBody>
      </p:sp>
      <p:sp>
        <p:nvSpPr>
          <p:cNvPr id="4" name="Slide Number Placeholder 3"/>
          <p:cNvSpPr>
            <a:spLocks noGrp="1"/>
          </p:cNvSpPr>
          <p:nvPr>
            <p:ph type="sldNum" sz="quarter" idx="12"/>
          </p:nvPr>
        </p:nvSpPr>
        <p:spPr/>
        <p:txBody>
          <a:bodyPr/>
          <a:lstStyle/>
          <a:p>
            <a:fld id="{BCC4FB47-260F-4EFC-8B2D-B8ACC575EBD4}" type="slidenum">
              <a:rPr lang="id-ID" smtClean="0"/>
              <a:pPr/>
              <a:t>14</a:t>
            </a:fld>
            <a:endParaRPr lang="id-ID"/>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34481"/>
            <a:ext cx="8698812" cy="45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80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Date Placeholder 2"/>
          <p:cNvSpPr>
            <a:spLocks noGrp="1"/>
          </p:cNvSpPr>
          <p:nvPr>
            <p:ph type="dt" sz="half" idx="10"/>
          </p:nvPr>
        </p:nvSpPr>
        <p:spPr/>
        <p:txBody>
          <a:bodyPr/>
          <a:lstStyle/>
          <a:p>
            <a:fld id="{6120A450-7324-4D76-834A-0680A6393C72}" type="datetime1">
              <a:rPr lang="id-ID" smtClean="0"/>
              <a:pPr/>
              <a:t>04/09/2020</a:t>
            </a:fld>
            <a:endParaRPr lang="id-ID"/>
          </a:p>
        </p:txBody>
      </p:sp>
      <p:sp>
        <p:nvSpPr>
          <p:cNvPr id="4" name="Slide Number Placeholder 3"/>
          <p:cNvSpPr>
            <a:spLocks noGrp="1"/>
          </p:cNvSpPr>
          <p:nvPr>
            <p:ph type="sldNum" sz="quarter" idx="12"/>
          </p:nvPr>
        </p:nvSpPr>
        <p:spPr/>
        <p:txBody>
          <a:bodyPr/>
          <a:lstStyle/>
          <a:p>
            <a:fld id="{BCC4FB47-260F-4EFC-8B2D-B8ACC575EBD4}" type="slidenum">
              <a:rPr lang="id-ID" smtClean="0"/>
              <a:pPr/>
              <a:t>15</a:t>
            </a:fld>
            <a:endParaRPr lang="id-ID"/>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42426"/>
            <a:ext cx="8313018" cy="498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41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Date Placeholder 2"/>
          <p:cNvSpPr>
            <a:spLocks noGrp="1"/>
          </p:cNvSpPr>
          <p:nvPr>
            <p:ph type="dt" sz="half" idx="10"/>
          </p:nvPr>
        </p:nvSpPr>
        <p:spPr/>
        <p:txBody>
          <a:bodyPr/>
          <a:lstStyle/>
          <a:p>
            <a:fld id="{6120A450-7324-4D76-834A-0680A6393C72}" type="datetime1">
              <a:rPr lang="id-ID" smtClean="0"/>
              <a:pPr/>
              <a:t>04/09/2020</a:t>
            </a:fld>
            <a:endParaRPr lang="id-ID"/>
          </a:p>
        </p:txBody>
      </p:sp>
      <p:sp>
        <p:nvSpPr>
          <p:cNvPr id="4" name="Slide Number Placeholder 3"/>
          <p:cNvSpPr>
            <a:spLocks noGrp="1"/>
          </p:cNvSpPr>
          <p:nvPr>
            <p:ph type="sldNum" sz="quarter" idx="12"/>
          </p:nvPr>
        </p:nvSpPr>
        <p:spPr/>
        <p:txBody>
          <a:bodyPr/>
          <a:lstStyle/>
          <a:p>
            <a:fld id="{BCC4FB47-260F-4EFC-8B2D-B8ACC575EBD4}" type="slidenum">
              <a:rPr lang="id-ID" smtClean="0"/>
              <a:pPr/>
              <a:t>16</a:t>
            </a:fld>
            <a:endParaRPr lang="id-ID"/>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57" y="1484784"/>
            <a:ext cx="8623523" cy="501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63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96000" y="5867400"/>
            <a:ext cx="1828800" cy="533400"/>
          </a:xfrm>
        </p:spPr>
        <p:txBody>
          <a:bodyPr/>
          <a:lstStyle/>
          <a:p>
            <a:r>
              <a:rPr lang="en-US" sz="2400" b="1" smtClean="0">
                <a:solidFill>
                  <a:srgbClr val="FF0000"/>
                </a:solidFill>
              </a:rPr>
              <a:t>Diabetes</a:t>
            </a:r>
          </a:p>
        </p:txBody>
      </p:sp>
      <p:graphicFrame>
        <p:nvGraphicFramePr>
          <p:cNvPr id="4" name="Content Placeholder 3"/>
          <p:cNvGraphicFramePr>
            <a:graphicFrameLocks noGrp="1"/>
          </p:cNvGraphicFramePr>
          <p:nvPr>
            <p:ph idx="1"/>
          </p:nvPr>
        </p:nvGraphicFramePr>
        <p:xfrm>
          <a:off x="4495800" y="1600200"/>
          <a:ext cx="43434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bwMode="auto">
          <a:xfrm>
            <a:off x="762000" y="5867400"/>
            <a:ext cx="2590800" cy="533400"/>
          </a:xfrm>
          <a:prstGeom prst="rect">
            <a:avLst/>
          </a:prstGeom>
          <a:noFill/>
          <a:ln w="9525">
            <a:noFill/>
            <a:miter lim="800000"/>
            <a:headEnd/>
            <a:tailEnd/>
          </a:ln>
        </p:spPr>
        <p:txBody>
          <a:bodyPr anchor="ctr"/>
          <a:lstStyle/>
          <a:p>
            <a:pPr algn="ctr" eaLnBrk="0" hangingPunct="0">
              <a:defRPr/>
            </a:pPr>
            <a:r>
              <a:rPr lang="en-US" sz="2400" b="1" dirty="0">
                <a:solidFill>
                  <a:srgbClr val="FF0000"/>
                </a:solidFill>
                <a:latin typeface="+mj-lt"/>
                <a:ea typeface="+mj-ea"/>
                <a:cs typeface="+mj-cs"/>
              </a:rPr>
              <a:t>Central Obesity</a:t>
            </a:r>
          </a:p>
        </p:txBody>
      </p:sp>
      <p:sp>
        <p:nvSpPr>
          <p:cNvPr id="6" name="Title 1"/>
          <p:cNvSpPr txBox="1">
            <a:spLocks/>
          </p:cNvSpPr>
          <p:nvPr/>
        </p:nvSpPr>
        <p:spPr bwMode="auto">
          <a:xfrm>
            <a:off x="539552" y="332656"/>
            <a:ext cx="7924800" cy="1066800"/>
          </a:xfrm>
          <a:prstGeom prst="rect">
            <a:avLst/>
          </a:prstGeom>
          <a:noFill/>
          <a:ln w="9525">
            <a:solidFill>
              <a:srgbClr val="FF0066"/>
            </a:solidFill>
            <a:miter lim="800000"/>
            <a:headEnd/>
            <a:tailEnd/>
          </a:ln>
        </p:spPr>
        <p:txBody>
          <a:bodyPr anchor="ctr"/>
          <a:lstStyle/>
          <a:p>
            <a:pPr algn="ctr">
              <a:defRPr/>
            </a:pPr>
            <a:r>
              <a:rPr lang="en-US" sz="2400" b="1" dirty="0">
                <a:solidFill>
                  <a:srgbClr val="660033"/>
                </a:solidFill>
                <a:latin typeface="+mj-lt"/>
                <a:ea typeface="+mj-ea"/>
                <a:cs typeface="+mj-cs"/>
              </a:rPr>
              <a:t>Prevalence of </a:t>
            </a:r>
            <a:r>
              <a:rPr lang="en-US" sz="2400" b="1" dirty="0">
                <a:solidFill>
                  <a:srgbClr val="FF0000"/>
                </a:solidFill>
                <a:latin typeface="+mj-lt"/>
                <a:ea typeface="+mj-ea"/>
                <a:cs typeface="+mj-cs"/>
              </a:rPr>
              <a:t>Central Obesity and Diabetes </a:t>
            </a:r>
            <a:r>
              <a:rPr lang="en-US" sz="2400" b="1" dirty="0">
                <a:solidFill>
                  <a:srgbClr val="660033"/>
                </a:solidFill>
                <a:latin typeface="+mj-lt"/>
                <a:ea typeface="+mj-ea"/>
                <a:cs typeface="+mj-cs"/>
              </a:rPr>
              <a:t>by Wealth Quintiles, Indonesia, 2007</a:t>
            </a:r>
          </a:p>
        </p:txBody>
      </p:sp>
      <p:graphicFrame>
        <p:nvGraphicFramePr>
          <p:cNvPr id="7" name="Content Placeholder 3"/>
          <p:cNvGraphicFramePr>
            <a:graphicFrameLocks/>
          </p:cNvGraphicFramePr>
          <p:nvPr/>
        </p:nvGraphicFramePr>
        <p:xfrm>
          <a:off x="228600" y="1905000"/>
          <a:ext cx="4114800"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58358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id-ID"/>
              <a:t>Risiko Kesehatan</a:t>
            </a:r>
          </a:p>
        </p:txBody>
      </p:sp>
      <p:sp>
        <p:nvSpPr>
          <p:cNvPr id="11267" name="Rectangle 3"/>
          <p:cNvSpPr>
            <a:spLocks noGrp="1" noChangeArrowheads="1"/>
          </p:cNvSpPr>
          <p:nvPr>
            <p:ph type="body" idx="1"/>
          </p:nvPr>
        </p:nvSpPr>
        <p:spPr/>
        <p:txBody>
          <a:bodyPr/>
          <a:lstStyle/>
          <a:p>
            <a:pPr lvl="1">
              <a:lnSpc>
                <a:spcPct val="90000"/>
              </a:lnSpc>
            </a:pPr>
            <a:r>
              <a:rPr lang="id-ID" sz="2400" dirty="0" smtClean="0"/>
              <a:t>Insensitivitas insulin, DM tipe 2</a:t>
            </a:r>
          </a:p>
          <a:p>
            <a:pPr lvl="1">
              <a:lnSpc>
                <a:spcPct val="90000"/>
              </a:lnSpc>
            </a:pPr>
            <a:r>
              <a:rPr lang="id-ID" sz="2400" dirty="0" smtClean="0"/>
              <a:t>Hiperlipidemia</a:t>
            </a:r>
          </a:p>
          <a:p>
            <a:pPr lvl="1">
              <a:lnSpc>
                <a:spcPct val="90000"/>
              </a:lnSpc>
            </a:pPr>
            <a:r>
              <a:rPr lang="id-ID" sz="2400" dirty="0" smtClean="0"/>
              <a:t>PJK</a:t>
            </a:r>
          </a:p>
          <a:p>
            <a:pPr lvl="1">
              <a:lnSpc>
                <a:spcPct val="90000"/>
              </a:lnSpc>
            </a:pPr>
            <a:r>
              <a:rPr lang="id-ID" sz="2400" dirty="0" smtClean="0"/>
              <a:t>Hipertensi</a:t>
            </a:r>
          </a:p>
          <a:p>
            <a:pPr lvl="1">
              <a:lnSpc>
                <a:spcPct val="90000"/>
              </a:lnSpc>
            </a:pPr>
            <a:r>
              <a:rPr lang="id-ID" sz="2400" dirty="0" smtClean="0"/>
              <a:t>Pembentukan </a:t>
            </a:r>
            <a:r>
              <a:rPr lang="id-ID" sz="2400" dirty="0"/>
              <a:t>batu </a:t>
            </a:r>
            <a:r>
              <a:rPr lang="id-ID" sz="2400" dirty="0" smtClean="0"/>
              <a:t>empedu, fatty liver</a:t>
            </a:r>
            <a:endParaRPr lang="id-ID" sz="2400" dirty="0"/>
          </a:p>
          <a:p>
            <a:pPr lvl="1">
              <a:lnSpc>
                <a:spcPct val="90000"/>
              </a:lnSpc>
            </a:pPr>
            <a:r>
              <a:rPr lang="id-ID" sz="2400" dirty="0"/>
              <a:t>Ketidakteraturan menstruasi</a:t>
            </a:r>
          </a:p>
          <a:p>
            <a:pPr lvl="1">
              <a:lnSpc>
                <a:spcPct val="90000"/>
              </a:lnSpc>
            </a:pPr>
            <a:r>
              <a:rPr lang="id-ID" sz="2400" dirty="0"/>
              <a:t>Laki-laki : Ca colon, rectum dan prostat</a:t>
            </a:r>
          </a:p>
          <a:p>
            <a:pPr lvl="1">
              <a:lnSpc>
                <a:spcPct val="90000"/>
              </a:lnSpc>
            </a:pPr>
            <a:r>
              <a:rPr lang="id-ID" sz="2400" dirty="0"/>
              <a:t>Wanita : Ca mamae, rahim </a:t>
            </a:r>
            <a:r>
              <a:rPr lang="id-ID" sz="2400" dirty="0">
                <a:sym typeface="Wingdings" pitchFamily="2" charset="2"/>
              </a:rPr>
              <a:t> dihub dengan ketidakteraturan </a:t>
            </a:r>
            <a:r>
              <a:rPr lang="id-ID" sz="2400" dirty="0" smtClean="0">
                <a:sym typeface="Wingdings" pitchFamily="2" charset="2"/>
              </a:rPr>
              <a:t>hormon</a:t>
            </a:r>
          </a:p>
          <a:p>
            <a:pPr lvl="1">
              <a:lnSpc>
                <a:spcPct val="90000"/>
              </a:lnSpc>
            </a:pPr>
            <a:r>
              <a:rPr lang="id-ID" sz="2400" dirty="0" smtClean="0">
                <a:sym typeface="Wingdings" pitchFamily="2" charset="2"/>
              </a:rPr>
              <a:t>Osteoartritis</a:t>
            </a:r>
          </a:p>
          <a:p>
            <a:pPr lvl="1">
              <a:lnSpc>
                <a:spcPct val="90000"/>
              </a:lnSpc>
            </a:pPr>
            <a:r>
              <a:rPr lang="id-ID" sz="2400" dirty="0" smtClean="0">
                <a:sym typeface="Wingdings" pitchFamily="2" charset="2"/>
              </a:rPr>
              <a:t>Gangguan tidur, sleep apnea</a:t>
            </a:r>
          </a:p>
          <a:p>
            <a:pPr lvl="1">
              <a:lnSpc>
                <a:spcPct val="90000"/>
              </a:lnSpc>
            </a:pPr>
            <a:r>
              <a:rPr lang="id-ID" sz="2400" dirty="0" smtClean="0">
                <a:sym typeface="Wingdings" pitchFamily="2" charset="2"/>
              </a:rPr>
              <a:t>Tidak percaya diri</a:t>
            </a:r>
            <a:endParaRPr lang="id-ID"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563562"/>
          </a:xfrm>
        </p:spPr>
        <p:txBody>
          <a:bodyPr/>
          <a:lstStyle/>
          <a:p>
            <a:r>
              <a:rPr lang="id-ID" sz="4000"/>
              <a:t>Faktor Risiko</a:t>
            </a:r>
          </a:p>
        </p:txBody>
      </p:sp>
      <p:sp>
        <p:nvSpPr>
          <p:cNvPr id="12291" name="Rectangle 3"/>
          <p:cNvSpPr>
            <a:spLocks noGrp="1" noChangeArrowheads="1"/>
          </p:cNvSpPr>
          <p:nvPr>
            <p:ph type="body" idx="1"/>
          </p:nvPr>
        </p:nvSpPr>
        <p:spPr>
          <a:xfrm>
            <a:off x="304800" y="990600"/>
            <a:ext cx="8839200" cy="5562600"/>
          </a:xfrm>
        </p:spPr>
        <p:txBody>
          <a:bodyPr/>
          <a:lstStyle/>
          <a:p>
            <a:pPr>
              <a:buFontTx/>
              <a:buNone/>
            </a:pPr>
            <a:r>
              <a:rPr lang="en-US" sz="2800"/>
              <a:t> 					Obesity</a:t>
            </a:r>
          </a:p>
          <a:p>
            <a:pPr>
              <a:buFontTx/>
              <a:buNone/>
            </a:pPr>
            <a:endParaRPr lang="en-US" sz="2800"/>
          </a:p>
          <a:p>
            <a:pPr>
              <a:buFontTx/>
              <a:buNone/>
            </a:pPr>
            <a:r>
              <a:rPr lang="id-ID" sz="1800"/>
              <a:t>Insulin 		high fat					inactivity</a:t>
            </a:r>
          </a:p>
          <a:p>
            <a:pPr>
              <a:buFontTx/>
              <a:buNone/>
            </a:pPr>
            <a:r>
              <a:rPr lang="id-ID" sz="1800"/>
              <a:t>Insensiity	intake		dyslipoprotein			</a:t>
            </a:r>
          </a:p>
          <a:p>
            <a:pPr>
              <a:buFontTx/>
              <a:buNone/>
            </a:pPr>
            <a:r>
              <a:rPr lang="id-ID" sz="1800"/>
              <a:t>							high</a:t>
            </a:r>
          </a:p>
          <a:p>
            <a:pPr>
              <a:buFontTx/>
              <a:buNone/>
            </a:pPr>
            <a:r>
              <a:rPr lang="id-ID" sz="1800"/>
              <a:t>High 		high FFA			alkohol	increase met load	</a:t>
            </a:r>
          </a:p>
          <a:p>
            <a:pPr>
              <a:buFontTx/>
              <a:buNone/>
            </a:pPr>
            <a:r>
              <a:rPr lang="id-ID" sz="1800"/>
              <a:t>Insulin				high Na intake</a:t>
            </a:r>
          </a:p>
          <a:p>
            <a:pPr>
              <a:buFontTx/>
              <a:buNone/>
            </a:pPr>
            <a:endParaRPr lang="id-ID" sz="1800"/>
          </a:p>
          <a:p>
            <a:pPr>
              <a:buFontTx/>
              <a:buNone/>
            </a:pPr>
            <a:r>
              <a:rPr lang="id-ID" sz="1800"/>
              <a:t>NIDDM		hipertension          aromatase	inc choles	gallstones</a:t>
            </a:r>
          </a:p>
          <a:p>
            <a:pPr>
              <a:buFontTx/>
              <a:buNone/>
            </a:pPr>
            <a:r>
              <a:rPr lang="id-ID" sz="1800"/>
              <a:t>							flux</a:t>
            </a:r>
          </a:p>
          <a:p>
            <a:pPr>
              <a:buFontTx/>
              <a:buNone/>
            </a:pPr>
            <a:r>
              <a:rPr lang="id-ID" sz="1800"/>
              <a:t>Myocardial infaction					respiratory</a:t>
            </a:r>
          </a:p>
          <a:p>
            <a:pPr>
              <a:buFontTx/>
              <a:buNone/>
            </a:pPr>
            <a:r>
              <a:rPr lang="id-ID" sz="1800"/>
              <a:t>Stroke				cancer			disease</a:t>
            </a:r>
          </a:p>
          <a:p>
            <a:pPr>
              <a:buFontTx/>
              <a:buNone/>
            </a:pPr>
            <a:endParaRPr lang="id-ID" sz="1800"/>
          </a:p>
          <a:p>
            <a:pPr>
              <a:buFontTx/>
              <a:buNone/>
            </a:pPr>
            <a:endParaRPr lang="id-ID" sz="1800"/>
          </a:p>
          <a:p>
            <a:pPr>
              <a:buFontTx/>
              <a:buNone/>
            </a:pPr>
            <a:r>
              <a:rPr lang="id-ID" sz="1800"/>
              <a:t>				      </a:t>
            </a:r>
            <a:r>
              <a:rPr lang="id-ID" sz="2800"/>
              <a:t>sigarette smoking</a:t>
            </a:r>
          </a:p>
        </p:txBody>
      </p:sp>
      <p:sp>
        <p:nvSpPr>
          <p:cNvPr id="12292" name="Line 4"/>
          <p:cNvSpPr>
            <a:spLocks noChangeShapeType="1"/>
          </p:cNvSpPr>
          <p:nvPr/>
        </p:nvSpPr>
        <p:spPr bwMode="auto">
          <a:xfrm flipH="1">
            <a:off x="990600" y="1371600"/>
            <a:ext cx="2971800" cy="609600"/>
          </a:xfrm>
          <a:prstGeom prst="line">
            <a:avLst/>
          </a:prstGeom>
          <a:noFill/>
          <a:ln w="9525">
            <a:solidFill>
              <a:schemeClr val="tx1"/>
            </a:solidFill>
            <a:round/>
            <a:headEnd/>
            <a:tailEnd type="triangle" w="med" len="med"/>
          </a:ln>
          <a:effectLst/>
        </p:spPr>
        <p:txBody>
          <a:bodyPr/>
          <a:lstStyle/>
          <a:p>
            <a:endParaRPr lang="id-ID"/>
          </a:p>
        </p:txBody>
      </p:sp>
      <p:sp>
        <p:nvSpPr>
          <p:cNvPr id="12293" name="Line 5"/>
          <p:cNvSpPr>
            <a:spLocks noChangeShapeType="1"/>
          </p:cNvSpPr>
          <p:nvPr/>
        </p:nvSpPr>
        <p:spPr bwMode="auto">
          <a:xfrm>
            <a:off x="5334000" y="1371600"/>
            <a:ext cx="1447800" cy="533400"/>
          </a:xfrm>
          <a:prstGeom prst="line">
            <a:avLst/>
          </a:prstGeom>
          <a:noFill/>
          <a:ln w="9525">
            <a:solidFill>
              <a:schemeClr val="tx1"/>
            </a:solidFill>
            <a:round/>
            <a:headEnd/>
            <a:tailEnd type="triangle" w="med" len="med"/>
          </a:ln>
          <a:effectLst/>
        </p:spPr>
        <p:txBody>
          <a:bodyPr/>
          <a:lstStyle/>
          <a:p>
            <a:endParaRPr lang="id-ID"/>
          </a:p>
        </p:txBody>
      </p:sp>
      <p:sp>
        <p:nvSpPr>
          <p:cNvPr id="12294" name="Line 6"/>
          <p:cNvSpPr>
            <a:spLocks noChangeShapeType="1"/>
          </p:cNvSpPr>
          <p:nvPr/>
        </p:nvSpPr>
        <p:spPr bwMode="auto">
          <a:xfrm flipV="1">
            <a:off x="3200400" y="1524000"/>
            <a:ext cx="990600" cy="533400"/>
          </a:xfrm>
          <a:prstGeom prst="line">
            <a:avLst/>
          </a:prstGeom>
          <a:noFill/>
          <a:ln w="9525">
            <a:solidFill>
              <a:schemeClr val="tx1"/>
            </a:solidFill>
            <a:round/>
            <a:headEnd/>
            <a:tailEnd type="triangle" w="med" len="med"/>
          </a:ln>
          <a:effectLst/>
        </p:spPr>
        <p:txBody>
          <a:bodyPr/>
          <a:lstStyle/>
          <a:p>
            <a:endParaRPr lang="id-ID"/>
          </a:p>
        </p:txBody>
      </p:sp>
      <p:sp>
        <p:nvSpPr>
          <p:cNvPr id="12295" name="Line 7"/>
          <p:cNvSpPr>
            <a:spLocks noChangeShapeType="1"/>
          </p:cNvSpPr>
          <p:nvPr/>
        </p:nvSpPr>
        <p:spPr bwMode="auto">
          <a:xfrm flipH="1" flipV="1">
            <a:off x="5181600" y="1447800"/>
            <a:ext cx="1371600" cy="533400"/>
          </a:xfrm>
          <a:prstGeom prst="line">
            <a:avLst/>
          </a:prstGeom>
          <a:noFill/>
          <a:ln w="9525">
            <a:solidFill>
              <a:schemeClr val="tx1"/>
            </a:solidFill>
            <a:round/>
            <a:headEnd/>
            <a:tailEnd type="triangle" w="med" len="med"/>
          </a:ln>
          <a:effectLst/>
        </p:spPr>
        <p:txBody>
          <a:bodyPr/>
          <a:lstStyle/>
          <a:p>
            <a:endParaRPr lang="id-ID"/>
          </a:p>
        </p:txBody>
      </p:sp>
      <p:sp>
        <p:nvSpPr>
          <p:cNvPr id="12296" name="Line 8"/>
          <p:cNvSpPr>
            <a:spLocks noChangeShapeType="1"/>
          </p:cNvSpPr>
          <p:nvPr/>
        </p:nvSpPr>
        <p:spPr bwMode="auto">
          <a:xfrm flipH="1" flipV="1">
            <a:off x="5105400" y="1524000"/>
            <a:ext cx="838200" cy="1143000"/>
          </a:xfrm>
          <a:prstGeom prst="line">
            <a:avLst/>
          </a:prstGeom>
          <a:noFill/>
          <a:ln w="9525">
            <a:solidFill>
              <a:schemeClr val="tx1"/>
            </a:solidFill>
            <a:round/>
            <a:headEnd/>
            <a:tailEnd type="triangle" w="med" len="med"/>
          </a:ln>
          <a:effectLst/>
        </p:spPr>
        <p:txBody>
          <a:bodyPr/>
          <a:lstStyle/>
          <a:p>
            <a:endParaRPr lang="id-ID"/>
          </a:p>
        </p:txBody>
      </p:sp>
      <p:sp>
        <p:nvSpPr>
          <p:cNvPr id="12297" name="Line 9"/>
          <p:cNvSpPr>
            <a:spLocks noChangeShapeType="1"/>
          </p:cNvSpPr>
          <p:nvPr/>
        </p:nvSpPr>
        <p:spPr bwMode="auto">
          <a:xfrm>
            <a:off x="5105400" y="1524000"/>
            <a:ext cx="762000" cy="2438400"/>
          </a:xfrm>
          <a:prstGeom prst="line">
            <a:avLst/>
          </a:prstGeom>
          <a:noFill/>
          <a:ln w="9525">
            <a:solidFill>
              <a:schemeClr val="tx1"/>
            </a:solidFill>
            <a:round/>
            <a:headEnd/>
            <a:tailEnd type="triangle" w="med" len="med"/>
          </a:ln>
          <a:effectLst/>
        </p:spPr>
        <p:txBody>
          <a:bodyPr/>
          <a:lstStyle/>
          <a:p>
            <a:endParaRPr lang="id-ID"/>
          </a:p>
        </p:txBody>
      </p:sp>
      <p:sp>
        <p:nvSpPr>
          <p:cNvPr id="12298" name="Line 10"/>
          <p:cNvSpPr>
            <a:spLocks noChangeShapeType="1"/>
          </p:cNvSpPr>
          <p:nvPr/>
        </p:nvSpPr>
        <p:spPr bwMode="auto">
          <a:xfrm flipH="1">
            <a:off x="4724400" y="3276600"/>
            <a:ext cx="1143000" cy="1752600"/>
          </a:xfrm>
          <a:prstGeom prst="line">
            <a:avLst/>
          </a:prstGeom>
          <a:noFill/>
          <a:ln w="9525">
            <a:solidFill>
              <a:schemeClr val="tx1"/>
            </a:solidFill>
            <a:round/>
            <a:headEnd/>
            <a:tailEnd type="triangle" w="med" len="med"/>
          </a:ln>
          <a:effectLst/>
        </p:spPr>
        <p:txBody>
          <a:bodyPr/>
          <a:lstStyle/>
          <a:p>
            <a:endParaRPr lang="id-ID"/>
          </a:p>
        </p:txBody>
      </p:sp>
      <p:sp>
        <p:nvSpPr>
          <p:cNvPr id="12299" name="Line 11"/>
          <p:cNvSpPr>
            <a:spLocks noChangeShapeType="1"/>
          </p:cNvSpPr>
          <p:nvPr/>
        </p:nvSpPr>
        <p:spPr bwMode="auto">
          <a:xfrm flipH="1">
            <a:off x="4953000" y="4267200"/>
            <a:ext cx="838200" cy="609600"/>
          </a:xfrm>
          <a:prstGeom prst="line">
            <a:avLst/>
          </a:prstGeom>
          <a:noFill/>
          <a:ln w="9525">
            <a:solidFill>
              <a:schemeClr val="tx1"/>
            </a:solidFill>
            <a:round/>
            <a:headEnd/>
            <a:tailEnd type="triangle" w="med" len="med"/>
          </a:ln>
          <a:effectLst/>
        </p:spPr>
        <p:txBody>
          <a:bodyPr/>
          <a:lstStyle/>
          <a:p>
            <a:endParaRPr lang="id-ID"/>
          </a:p>
        </p:txBody>
      </p:sp>
      <p:sp>
        <p:nvSpPr>
          <p:cNvPr id="12300" name="Line 12"/>
          <p:cNvSpPr>
            <a:spLocks noChangeShapeType="1"/>
          </p:cNvSpPr>
          <p:nvPr/>
        </p:nvSpPr>
        <p:spPr bwMode="auto">
          <a:xfrm flipH="1">
            <a:off x="4953000" y="4191000"/>
            <a:ext cx="2667000" cy="838200"/>
          </a:xfrm>
          <a:prstGeom prst="line">
            <a:avLst/>
          </a:prstGeom>
          <a:noFill/>
          <a:ln w="9525">
            <a:solidFill>
              <a:schemeClr val="tx1"/>
            </a:solidFill>
            <a:round/>
            <a:headEnd/>
            <a:tailEnd type="triangle" w="med" len="med"/>
          </a:ln>
          <a:effectLst/>
        </p:spPr>
        <p:txBody>
          <a:bodyPr/>
          <a:lstStyle/>
          <a:p>
            <a:endParaRPr lang="id-ID"/>
          </a:p>
        </p:txBody>
      </p:sp>
      <p:sp>
        <p:nvSpPr>
          <p:cNvPr id="12301" name="Line 13"/>
          <p:cNvSpPr>
            <a:spLocks noChangeShapeType="1"/>
          </p:cNvSpPr>
          <p:nvPr/>
        </p:nvSpPr>
        <p:spPr bwMode="auto">
          <a:xfrm>
            <a:off x="6934200" y="4114800"/>
            <a:ext cx="533400" cy="0"/>
          </a:xfrm>
          <a:prstGeom prst="line">
            <a:avLst/>
          </a:prstGeom>
          <a:noFill/>
          <a:ln w="9525">
            <a:solidFill>
              <a:schemeClr val="tx1"/>
            </a:solidFill>
            <a:round/>
            <a:headEnd/>
            <a:tailEnd type="triangle" w="med" len="med"/>
          </a:ln>
          <a:effectLst/>
        </p:spPr>
        <p:txBody>
          <a:bodyPr/>
          <a:lstStyle/>
          <a:p>
            <a:endParaRPr lang="id-ID"/>
          </a:p>
        </p:txBody>
      </p:sp>
      <p:sp>
        <p:nvSpPr>
          <p:cNvPr id="12302" name="Line 14"/>
          <p:cNvSpPr>
            <a:spLocks noChangeShapeType="1"/>
          </p:cNvSpPr>
          <p:nvPr/>
        </p:nvSpPr>
        <p:spPr bwMode="auto">
          <a:xfrm flipV="1">
            <a:off x="4419600" y="5334000"/>
            <a:ext cx="0" cy="685800"/>
          </a:xfrm>
          <a:prstGeom prst="line">
            <a:avLst/>
          </a:prstGeom>
          <a:noFill/>
          <a:ln w="9525">
            <a:solidFill>
              <a:schemeClr val="tx1"/>
            </a:solidFill>
            <a:round/>
            <a:headEnd/>
            <a:tailEnd type="triangle" w="med" len="med"/>
          </a:ln>
          <a:effectLst/>
        </p:spPr>
        <p:txBody>
          <a:bodyPr/>
          <a:lstStyle/>
          <a:p>
            <a:endParaRPr lang="id-ID"/>
          </a:p>
        </p:txBody>
      </p:sp>
      <p:sp>
        <p:nvSpPr>
          <p:cNvPr id="12303" name="Line 15"/>
          <p:cNvSpPr>
            <a:spLocks noChangeShapeType="1"/>
          </p:cNvSpPr>
          <p:nvPr/>
        </p:nvSpPr>
        <p:spPr bwMode="auto">
          <a:xfrm flipV="1">
            <a:off x="4876800" y="5334000"/>
            <a:ext cx="1828800" cy="685800"/>
          </a:xfrm>
          <a:prstGeom prst="line">
            <a:avLst/>
          </a:prstGeom>
          <a:noFill/>
          <a:ln w="9525">
            <a:solidFill>
              <a:schemeClr val="tx1"/>
            </a:solidFill>
            <a:round/>
            <a:headEnd/>
            <a:tailEnd type="triangle" w="med" len="med"/>
          </a:ln>
          <a:effectLst/>
        </p:spPr>
        <p:txBody>
          <a:bodyPr/>
          <a:lstStyle/>
          <a:p>
            <a:endParaRPr lang="id-ID"/>
          </a:p>
        </p:txBody>
      </p:sp>
      <p:sp>
        <p:nvSpPr>
          <p:cNvPr id="12304" name="Line 16"/>
          <p:cNvSpPr>
            <a:spLocks noChangeShapeType="1"/>
          </p:cNvSpPr>
          <p:nvPr/>
        </p:nvSpPr>
        <p:spPr bwMode="auto">
          <a:xfrm flipH="1" flipV="1">
            <a:off x="2286000" y="5029200"/>
            <a:ext cx="1600200" cy="914400"/>
          </a:xfrm>
          <a:prstGeom prst="line">
            <a:avLst/>
          </a:prstGeom>
          <a:noFill/>
          <a:ln w="9525">
            <a:solidFill>
              <a:schemeClr val="tx1"/>
            </a:solidFill>
            <a:round/>
            <a:headEnd/>
            <a:tailEnd type="triangle" w="med" len="med"/>
          </a:ln>
          <a:effectLst/>
        </p:spPr>
        <p:txBody>
          <a:bodyPr/>
          <a:lstStyle/>
          <a:p>
            <a:endParaRPr lang="id-ID"/>
          </a:p>
        </p:txBody>
      </p:sp>
      <p:sp>
        <p:nvSpPr>
          <p:cNvPr id="12305" name="Line 17"/>
          <p:cNvSpPr>
            <a:spLocks noChangeShapeType="1"/>
          </p:cNvSpPr>
          <p:nvPr/>
        </p:nvSpPr>
        <p:spPr bwMode="auto">
          <a:xfrm flipH="1">
            <a:off x="2057400" y="4343400"/>
            <a:ext cx="381000" cy="228600"/>
          </a:xfrm>
          <a:prstGeom prst="line">
            <a:avLst/>
          </a:prstGeom>
          <a:noFill/>
          <a:ln w="9525">
            <a:solidFill>
              <a:schemeClr val="tx1"/>
            </a:solidFill>
            <a:round/>
            <a:headEnd/>
            <a:tailEnd type="triangle" w="med" len="med"/>
          </a:ln>
          <a:effectLst/>
        </p:spPr>
        <p:txBody>
          <a:bodyPr/>
          <a:lstStyle/>
          <a:p>
            <a:endParaRPr lang="id-ID"/>
          </a:p>
        </p:txBody>
      </p:sp>
      <p:sp>
        <p:nvSpPr>
          <p:cNvPr id="12306" name="Line 18"/>
          <p:cNvSpPr>
            <a:spLocks noChangeShapeType="1"/>
          </p:cNvSpPr>
          <p:nvPr/>
        </p:nvSpPr>
        <p:spPr bwMode="auto">
          <a:xfrm>
            <a:off x="2667000" y="3352800"/>
            <a:ext cx="0" cy="685800"/>
          </a:xfrm>
          <a:prstGeom prst="line">
            <a:avLst/>
          </a:prstGeom>
          <a:noFill/>
          <a:ln w="9525">
            <a:solidFill>
              <a:schemeClr val="tx1"/>
            </a:solidFill>
            <a:round/>
            <a:headEnd/>
            <a:tailEnd type="triangle" w="med" len="med"/>
          </a:ln>
          <a:effectLst/>
        </p:spPr>
        <p:txBody>
          <a:bodyPr/>
          <a:lstStyle/>
          <a:p>
            <a:endParaRPr lang="id-ID"/>
          </a:p>
        </p:txBody>
      </p:sp>
      <p:sp>
        <p:nvSpPr>
          <p:cNvPr id="12307" name="Line 19"/>
          <p:cNvSpPr>
            <a:spLocks noChangeShapeType="1"/>
          </p:cNvSpPr>
          <p:nvPr/>
        </p:nvSpPr>
        <p:spPr bwMode="auto">
          <a:xfrm>
            <a:off x="1447800" y="2590800"/>
            <a:ext cx="762000" cy="381000"/>
          </a:xfrm>
          <a:prstGeom prst="line">
            <a:avLst/>
          </a:prstGeom>
          <a:noFill/>
          <a:ln w="9525">
            <a:solidFill>
              <a:schemeClr val="tx1"/>
            </a:solidFill>
            <a:round/>
            <a:headEnd/>
            <a:tailEnd type="triangle" w="med" len="med"/>
          </a:ln>
          <a:effectLst/>
        </p:spPr>
        <p:txBody>
          <a:bodyPr/>
          <a:lstStyle/>
          <a:p>
            <a:endParaRPr lang="id-ID"/>
          </a:p>
        </p:txBody>
      </p:sp>
      <p:sp>
        <p:nvSpPr>
          <p:cNvPr id="12308" name="Line 20"/>
          <p:cNvSpPr>
            <a:spLocks noChangeShapeType="1"/>
          </p:cNvSpPr>
          <p:nvPr/>
        </p:nvSpPr>
        <p:spPr bwMode="auto">
          <a:xfrm>
            <a:off x="2514600" y="2590800"/>
            <a:ext cx="0" cy="457200"/>
          </a:xfrm>
          <a:prstGeom prst="line">
            <a:avLst/>
          </a:prstGeom>
          <a:noFill/>
          <a:ln w="9525">
            <a:solidFill>
              <a:schemeClr val="tx1"/>
            </a:solidFill>
            <a:round/>
            <a:headEnd/>
            <a:tailEnd type="triangle" w="med" len="med"/>
          </a:ln>
          <a:effectLst/>
        </p:spPr>
        <p:txBody>
          <a:bodyPr/>
          <a:lstStyle/>
          <a:p>
            <a:endParaRPr lang="id-ID"/>
          </a:p>
        </p:txBody>
      </p:sp>
      <p:sp>
        <p:nvSpPr>
          <p:cNvPr id="12309" name="Line 21"/>
          <p:cNvSpPr>
            <a:spLocks noChangeShapeType="1"/>
          </p:cNvSpPr>
          <p:nvPr/>
        </p:nvSpPr>
        <p:spPr bwMode="auto">
          <a:xfrm>
            <a:off x="685800" y="2667000"/>
            <a:ext cx="0" cy="381000"/>
          </a:xfrm>
          <a:prstGeom prst="line">
            <a:avLst/>
          </a:prstGeom>
          <a:noFill/>
          <a:ln w="9525">
            <a:solidFill>
              <a:schemeClr val="tx1"/>
            </a:solidFill>
            <a:round/>
            <a:headEnd/>
            <a:tailEnd type="triangle" w="med" len="med"/>
          </a:ln>
          <a:effectLst/>
        </p:spPr>
        <p:txBody>
          <a:bodyPr/>
          <a:lstStyle/>
          <a:p>
            <a:endParaRPr lang="id-ID"/>
          </a:p>
        </p:txBody>
      </p:sp>
      <p:sp>
        <p:nvSpPr>
          <p:cNvPr id="12310" name="Line 22"/>
          <p:cNvSpPr>
            <a:spLocks noChangeShapeType="1"/>
          </p:cNvSpPr>
          <p:nvPr/>
        </p:nvSpPr>
        <p:spPr bwMode="auto">
          <a:xfrm>
            <a:off x="685800" y="3581400"/>
            <a:ext cx="0" cy="381000"/>
          </a:xfrm>
          <a:prstGeom prst="line">
            <a:avLst/>
          </a:prstGeom>
          <a:noFill/>
          <a:ln w="9525">
            <a:solidFill>
              <a:schemeClr val="tx1"/>
            </a:solidFill>
            <a:round/>
            <a:headEnd/>
            <a:tailEnd type="triangle" w="med" len="med"/>
          </a:ln>
          <a:effectLst/>
        </p:spPr>
        <p:txBody>
          <a:bodyPr/>
          <a:lstStyle/>
          <a:p>
            <a:endParaRPr lang="id-ID"/>
          </a:p>
        </p:txBody>
      </p:sp>
      <p:sp>
        <p:nvSpPr>
          <p:cNvPr id="12312" name="Line 24"/>
          <p:cNvSpPr>
            <a:spLocks noChangeShapeType="1"/>
          </p:cNvSpPr>
          <p:nvPr/>
        </p:nvSpPr>
        <p:spPr bwMode="auto">
          <a:xfrm>
            <a:off x="685800" y="4267200"/>
            <a:ext cx="0" cy="457200"/>
          </a:xfrm>
          <a:prstGeom prst="line">
            <a:avLst/>
          </a:prstGeom>
          <a:noFill/>
          <a:ln w="9525">
            <a:solidFill>
              <a:schemeClr val="tx1"/>
            </a:solidFill>
            <a:round/>
            <a:headEnd/>
            <a:tailEnd type="triangle" w="med" len="med"/>
          </a:ln>
          <a:effectLst/>
        </p:spPr>
        <p:txBody>
          <a:bodyPr/>
          <a:lstStyle/>
          <a:p>
            <a:endParaRPr lang="id-ID"/>
          </a:p>
        </p:txBody>
      </p:sp>
      <p:sp>
        <p:nvSpPr>
          <p:cNvPr id="12313" name="Line 25"/>
          <p:cNvSpPr>
            <a:spLocks noChangeShapeType="1"/>
          </p:cNvSpPr>
          <p:nvPr/>
        </p:nvSpPr>
        <p:spPr bwMode="auto">
          <a:xfrm flipH="1">
            <a:off x="2514600" y="2743200"/>
            <a:ext cx="1676400" cy="1981200"/>
          </a:xfrm>
          <a:prstGeom prst="line">
            <a:avLst/>
          </a:prstGeom>
          <a:noFill/>
          <a:ln w="9525">
            <a:solidFill>
              <a:schemeClr val="tx1"/>
            </a:solidFill>
            <a:round/>
            <a:headEnd/>
            <a:tailEnd type="triangle" w="med" len="med"/>
          </a:ln>
          <a:effectLst/>
        </p:spPr>
        <p:txBody>
          <a:bodyPr/>
          <a:lstStyle/>
          <a:p>
            <a:endParaRPr lang="id-ID"/>
          </a:p>
        </p:txBody>
      </p:sp>
      <p:sp>
        <p:nvSpPr>
          <p:cNvPr id="12314" name="Line 26"/>
          <p:cNvSpPr>
            <a:spLocks noChangeShapeType="1"/>
          </p:cNvSpPr>
          <p:nvPr/>
        </p:nvSpPr>
        <p:spPr bwMode="auto">
          <a:xfrm flipH="1">
            <a:off x="3581400" y="4191000"/>
            <a:ext cx="381000" cy="0"/>
          </a:xfrm>
          <a:prstGeom prst="line">
            <a:avLst/>
          </a:prstGeom>
          <a:noFill/>
          <a:ln w="9525">
            <a:solidFill>
              <a:schemeClr val="tx1"/>
            </a:solidFill>
            <a:round/>
            <a:headEnd/>
            <a:tailEnd type="triangle" w="med" len="med"/>
          </a:ln>
          <a:effectLst/>
        </p:spPr>
        <p:txBody>
          <a:bodyPr/>
          <a:lstStyle/>
          <a:p>
            <a:endParaRPr lang="id-ID"/>
          </a:p>
        </p:txBody>
      </p:sp>
      <p:sp>
        <p:nvSpPr>
          <p:cNvPr id="12316" name="Line 28"/>
          <p:cNvSpPr>
            <a:spLocks noChangeShapeType="1"/>
          </p:cNvSpPr>
          <p:nvPr/>
        </p:nvSpPr>
        <p:spPr bwMode="auto">
          <a:xfrm flipH="1">
            <a:off x="5181600" y="3200400"/>
            <a:ext cx="685800" cy="609600"/>
          </a:xfrm>
          <a:prstGeom prst="line">
            <a:avLst/>
          </a:prstGeom>
          <a:noFill/>
          <a:ln w="9525">
            <a:solidFill>
              <a:schemeClr val="tx1"/>
            </a:solidFill>
            <a:round/>
            <a:headEnd/>
            <a:tailEnd/>
          </a:ln>
          <a:effectLst/>
        </p:spPr>
        <p:txBody>
          <a:bodyPr/>
          <a:lstStyle/>
          <a:p>
            <a:endParaRPr lang="id-ID"/>
          </a:p>
        </p:txBody>
      </p:sp>
      <p:sp>
        <p:nvSpPr>
          <p:cNvPr id="12317" name="Line 29"/>
          <p:cNvSpPr>
            <a:spLocks noChangeShapeType="1"/>
          </p:cNvSpPr>
          <p:nvPr/>
        </p:nvSpPr>
        <p:spPr bwMode="auto">
          <a:xfrm flipH="1">
            <a:off x="3505200" y="3810000"/>
            <a:ext cx="1676400" cy="228600"/>
          </a:xfrm>
          <a:prstGeom prst="line">
            <a:avLst/>
          </a:prstGeom>
          <a:noFill/>
          <a:ln w="9525">
            <a:solidFill>
              <a:schemeClr val="tx1"/>
            </a:solidFill>
            <a:round/>
            <a:headEnd/>
            <a:tailEnd type="triangle" w="med" len="med"/>
          </a:ln>
          <a:effectLst/>
        </p:spPr>
        <p:txBody>
          <a:bodyPr/>
          <a:lstStyle/>
          <a:p>
            <a:endParaRPr lang="id-ID"/>
          </a:p>
        </p:txBody>
      </p:sp>
      <p:sp>
        <p:nvSpPr>
          <p:cNvPr id="12318" name="Line 30"/>
          <p:cNvSpPr>
            <a:spLocks noChangeShapeType="1"/>
          </p:cNvSpPr>
          <p:nvPr/>
        </p:nvSpPr>
        <p:spPr bwMode="auto">
          <a:xfrm>
            <a:off x="6400800" y="2971800"/>
            <a:ext cx="609600" cy="76200"/>
          </a:xfrm>
          <a:prstGeom prst="line">
            <a:avLst/>
          </a:prstGeom>
          <a:noFill/>
          <a:ln w="9525">
            <a:solidFill>
              <a:schemeClr val="tx1"/>
            </a:solidFill>
            <a:round/>
            <a:headEnd/>
            <a:tailEnd type="triangle" w="med" len="med"/>
          </a:ln>
          <a:effectLst/>
        </p:spPr>
        <p:txBody>
          <a:bodyPr/>
          <a:lstStyle/>
          <a:p>
            <a:endParaRPr lang="id-ID"/>
          </a:p>
        </p:txBody>
      </p:sp>
      <p:sp>
        <p:nvSpPr>
          <p:cNvPr id="12319" name="Line 31"/>
          <p:cNvSpPr>
            <a:spLocks noChangeShapeType="1"/>
          </p:cNvSpPr>
          <p:nvPr/>
        </p:nvSpPr>
        <p:spPr bwMode="auto">
          <a:xfrm>
            <a:off x="5562600" y="2438400"/>
            <a:ext cx="2133600" cy="533400"/>
          </a:xfrm>
          <a:prstGeom prst="line">
            <a:avLst/>
          </a:prstGeom>
          <a:noFill/>
          <a:ln w="9525">
            <a:solidFill>
              <a:schemeClr val="tx1"/>
            </a:solidFill>
            <a:round/>
            <a:headEnd/>
            <a:tailEnd type="triangle" w="med" len="med"/>
          </a:ln>
          <a:effectLst/>
        </p:spPr>
        <p:txBody>
          <a:bodyPr/>
          <a:lstStyle/>
          <a:p>
            <a:endParaRPr lang="id-ID"/>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PENDAHULUAN</a:t>
            </a:r>
          </a:p>
        </p:txBody>
      </p:sp>
      <p:sp>
        <p:nvSpPr>
          <p:cNvPr id="3075" name="Rectangle 3"/>
          <p:cNvSpPr>
            <a:spLocks noGrp="1" noChangeArrowheads="1"/>
          </p:cNvSpPr>
          <p:nvPr>
            <p:ph type="body" idx="1"/>
          </p:nvPr>
        </p:nvSpPr>
        <p:spPr/>
        <p:txBody>
          <a:bodyPr/>
          <a:lstStyle/>
          <a:p>
            <a:pPr>
              <a:lnSpc>
                <a:spcPct val="90000"/>
              </a:lnSpc>
            </a:pPr>
            <a:r>
              <a:rPr lang="id-ID" sz="2800"/>
              <a:t>Sejalan dengan peningkatan sosek dan perubahan perilaku, prevalensi gizi lebih menjadi semakin meningkat</a:t>
            </a:r>
          </a:p>
          <a:p>
            <a:pPr>
              <a:lnSpc>
                <a:spcPct val="90000"/>
              </a:lnSpc>
            </a:pPr>
            <a:r>
              <a:rPr lang="id-ID" sz="2800"/>
              <a:t>Gizi lebih, terutama obesitas biasanya diikuti dengan komplikasi penyakit degeneratif </a:t>
            </a:r>
            <a:r>
              <a:rPr lang="id-ID" sz="2800">
                <a:sym typeface="Wingdings" pitchFamily="2" charset="2"/>
              </a:rPr>
              <a:t> berisiko kematian</a:t>
            </a:r>
          </a:p>
          <a:p>
            <a:pPr>
              <a:lnSpc>
                <a:spcPct val="90000"/>
              </a:lnSpc>
            </a:pPr>
            <a:r>
              <a:rPr lang="id-ID" sz="2800">
                <a:sym typeface="Wingdings" pitchFamily="2" charset="2"/>
              </a:rPr>
              <a:t>Tidak ada penyakit tunggal yang menyertai gizi lebih dan obesitas</a:t>
            </a:r>
          </a:p>
          <a:p>
            <a:pPr>
              <a:lnSpc>
                <a:spcPct val="90000"/>
              </a:lnSpc>
            </a:pPr>
            <a:r>
              <a:rPr lang="id-ID" sz="2800">
                <a:sym typeface="Wingdings" pitchFamily="2" charset="2"/>
              </a:rPr>
              <a:t>Penyakit degeneratif : PJK, stroke, hipertensi, DM, dll</a:t>
            </a:r>
            <a:endParaRPr lang="id-ID" sz="2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92162"/>
          </a:xfrm>
        </p:spPr>
        <p:txBody>
          <a:bodyPr/>
          <a:lstStyle/>
          <a:p>
            <a:r>
              <a:rPr lang="en-US" sz="3200" dirty="0"/>
              <a:t>AETIOLOGY OF OVERWEIGHT</a:t>
            </a:r>
          </a:p>
        </p:txBody>
      </p:sp>
      <p:sp>
        <p:nvSpPr>
          <p:cNvPr id="14339" name="Rectangle 3"/>
          <p:cNvSpPr>
            <a:spLocks noGrp="1" noChangeArrowheads="1"/>
          </p:cNvSpPr>
          <p:nvPr>
            <p:ph type="body" idx="1"/>
          </p:nvPr>
        </p:nvSpPr>
        <p:spPr>
          <a:xfrm>
            <a:off x="457200" y="1600200"/>
            <a:ext cx="8229600" cy="4543444"/>
          </a:xfrm>
        </p:spPr>
        <p:txBody>
          <a:bodyPr/>
          <a:lstStyle/>
          <a:p>
            <a:pPr>
              <a:lnSpc>
                <a:spcPct val="80000"/>
              </a:lnSpc>
            </a:pPr>
            <a:r>
              <a:rPr lang="en-US" sz="2400" dirty="0"/>
              <a:t>Genetic factors</a:t>
            </a:r>
          </a:p>
          <a:p>
            <a:pPr lvl="1">
              <a:lnSpc>
                <a:spcPct val="80000"/>
              </a:lnSpc>
            </a:pPr>
            <a:r>
              <a:rPr lang="id-ID" sz="2000" dirty="0"/>
              <a:t>Diperkirakan 5 – 70% genetik</a:t>
            </a:r>
          </a:p>
          <a:p>
            <a:pPr lvl="1">
              <a:lnSpc>
                <a:spcPct val="80000"/>
              </a:lnSpc>
            </a:pPr>
            <a:r>
              <a:rPr lang="en-US" sz="2000" dirty="0" err="1"/>
              <a:t>Jika</a:t>
            </a:r>
            <a:r>
              <a:rPr lang="en-US" sz="2000" dirty="0"/>
              <a:t> </a:t>
            </a:r>
            <a:r>
              <a:rPr lang="en-US" sz="2000" dirty="0" err="1"/>
              <a:t>kedua</a:t>
            </a:r>
            <a:r>
              <a:rPr lang="en-US" sz="2000" dirty="0"/>
              <a:t> </a:t>
            </a:r>
            <a:r>
              <a:rPr lang="en-US" sz="2000" dirty="0" err="1"/>
              <a:t>orang</a:t>
            </a:r>
            <a:r>
              <a:rPr lang="en-US" sz="2000" dirty="0"/>
              <a:t> </a:t>
            </a:r>
            <a:r>
              <a:rPr lang="en-US" sz="2000" dirty="0" err="1"/>
              <a:t>tua</a:t>
            </a:r>
            <a:r>
              <a:rPr lang="en-US" sz="2000" dirty="0"/>
              <a:t> </a:t>
            </a:r>
            <a:r>
              <a:rPr lang="en-US" sz="2000" dirty="0" err="1"/>
              <a:t>obes</a:t>
            </a:r>
            <a:r>
              <a:rPr lang="en-US" sz="2000" dirty="0"/>
              <a:t>, </a:t>
            </a:r>
            <a:r>
              <a:rPr lang="en-US" sz="2000" dirty="0" err="1"/>
              <a:t>maka</a:t>
            </a:r>
            <a:r>
              <a:rPr lang="en-US" sz="2000" dirty="0"/>
              <a:t> </a:t>
            </a:r>
            <a:r>
              <a:rPr lang="en-US" sz="2000" dirty="0" err="1"/>
              <a:t>peluang</a:t>
            </a:r>
            <a:r>
              <a:rPr lang="en-US" sz="2000" dirty="0"/>
              <a:t> </a:t>
            </a:r>
            <a:r>
              <a:rPr lang="en-US" sz="2000" dirty="0" err="1"/>
              <a:t>anaknya</a:t>
            </a:r>
            <a:r>
              <a:rPr lang="en-US" sz="2000" dirty="0"/>
              <a:t> </a:t>
            </a:r>
            <a:r>
              <a:rPr lang="en-US" sz="2000" dirty="0" err="1"/>
              <a:t>obes</a:t>
            </a:r>
            <a:r>
              <a:rPr lang="en-US" sz="2000" dirty="0"/>
              <a:t> 80%; </a:t>
            </a:r>
            <a:r>
              <a:rPr lang="en-US" sz="2000" dirty="0" err="1"/>
              <a:t>jika</a:t>
            </a:r>
            <a:r>
              <a:rPr lang="en-US" sz="2000" dirty="0"/>
              <a:t> </a:t>
            </a:r>
            <a:r>
              <a:rPr lang="en-US" sz="2000" dirty="0" err="1"/>
              <a:t>salah</a:t>
            </a:r>
            <a:r>
              <a:rPr lang="en-US" sz="2000" dirty="0"/>
              <a:t> </a:t>
            </a:r>
            <a:r>
              <a:rPr lang="en-US" sz="2000" dirty="0" err="1"/>
              <a:t>satu</a:t>
            </a:r>
            <a:r>
              <a:rPr lang="en-US" sz="2000" dirty="0"/>
              <a:t> </a:t>
            </a:r>
            <a:r>
              <a:rPr lang="en-US" sz="2000" dirty="0" err="1"/>
              <a:t>obes</a:t>
            </a:r>
            <a:r>
              <a:rPr lang="en-US" sz="2000" dirty="0"/>
              <a:t> </a:t>
            </a:r>
            <a:r>
              <a:rPr lang="en-US" sz="2000" dirty="0" err="1"/>
              <a:t>peluangnya</a:t>
            </a:r>
            <a:r>
              <a:rPr lang="en-US" sz="2000" dirty="0"/>
              <a:t> 40%,; </a:t>
            </a:r>
            <a:r>
              <a:rPr lang="en-US" sz="2000" dirty="0" err="1"/>
              <a:t>jika</a:t>
            </a:r>
            <a:r>
              <a:rPr lang="en-US" sz="2000" dirty="0"/>
              <a:t> </a:t>
            </a:r>
            <a:r>
              <a:rPr lang="en-US" sz="2000" dirty="0" err="1"/>
              <a:t>tidak</a:t>
            </a:r>
            <a:r>
              <a:rPr lang="en-US" sz="2000" dirty="0"/>
              <a:t> </a:t>
            </a:r>
            <a:r>
              <a:rPr lang="en-US" sz="2000" dirty="0" err="1"/>
              <a:t>ada</a:t>
            </a:r>
            <a:r>
              <a:rPr lang="en-US" sz="2000" dirty="0"/>
              <a:t> yang </a:t>
            </a:r>
            <a:r>
              <a:rPr lang="en-US" sz="2000" dirty="0" err="1"/>
              <a:t>obes</a:t>
            </a:r>
            <a:r>
              <a:rPr lang="en-US" sz="2000" dirty="0"/>
              <a:t> </a:t>
            </a:r>
            <a:r>
              <a:rPr lang="en-US" sz="2000" dirty="0" err="1"/>
              <a:t>peluangnya</a:t>
            </a:r>
            <a:r>
              <a:rPr lang="en-US" sz="2000" dirty="0"/>
              <a:t> 14% (Mayer 1965 </a:t>
            </a:r>
            <a:r>
              <a:rPr lang="en-US" sz="2000" i="1" dirty="0" err="1"/>
              <a:t>dalam</a:t>
            </a:r>
            <a:r>
              <a:rPr lang="en-US" sz="2000" dirty="0"/>
              <a:t> </a:t>
            </a:r>
            <a:r>
              <a:rPr lang="en-US" sz="2000" dirty="0" err="1"/>
              <a:t>Nelms</a:t>
            </a:r>
            <a:r>
              <a:rPr lang="en-US" sz="2000" dirty="0"/>
              <a:t>, </a:t>
            </a:r>
            <a:r>
              <a:rPr lang="en-US" sz="2000" dirty="0" err="1"/>
              <a:t>Sucher</a:t>
            </a:r>
            <a:r>
              <a:rPr lang="en-US" sz="2000" dirty="0"/>
              <a:t>, and Long  2007</a:t>
            </a:r>
            <a:r>
              <a:rPr lang="en-US" sz="2000" dirty="0" smtClean="0"/>
              <a:t>)</a:t>
            </a:r>
            <a:endParaRPr lang="id-ID" sz="2000" dirty="0" smtClean="0"/>
          </a:p>
          <a:p>
            <a:pPr lvl="1">
              <a:lnSpc>
                <a:spcPct val="80000"/>
              </a:lnSpc>
            </a:pPr>
            <a:endParaRPr lang="en-US" sz="2000" dirty="0"/>
          </a:p>
          <a:p>
            <a:pPr>
              <a:lnSpc>
                <a:spcPct val="80000"/>
              </a:lnSpc>
            </a:pPr>
            <a:r>
              <a:rPr lang="en-US" sz="2400" dirty="0"/>
              <a:t>Gender</a:t>
            </a:r>
            <a:endParaRPr lang="id-ID" sz="2400" dirty="0"/>
          </a:p>
          <a:p>
            <a:pPr lvl="1">
              <a:lnSpc>
                <a:spcPct val="80000"/>
              </a:lnSpc>
            </a:pPr>
            <a:r>
              <a:rPr lang="id-ID" sz="2000" dirty="0"/>
              <a:t>Lebih banyak laki-laki drpd wanita yang overweight</a:t>
            </a:r>
          </a:p>
          <a:p>
            <a:pPr lvl="1">
              <a:lnSpc>
                <a:spcPct val="80000"/>
              </a:lnSpc>
            </a:pPr>
            <a:r>
              <a:rPr lang="id-ID" sz="2000" dirty="0"/>
              <a:t>Lebih banyak wanita drpd laki-laki yang obes</a:t>
            </a:r>
          </a:p>
          <a:p>
            <a:pPr lvl="1">
              <a:lnSpc>
                <a:spcPct val="80000"/>
              </a:lnSpc>
            </a:pPr>
            <a:r>
              <a:rPr lang="id-ID" sz="2000" dirty="0"/>
              <a:t>Laki-laki : lemak cenderung menumpuk di perut</a:t>
            </a:r>
          </a:p>
          <a:p>
            <a:pPr lvl="1">
              <a:lnSpc>
                <a:spcPct val="80000"/>
              </a:lnSpc>
            </a:pPr>
            <a:r>
              <a:rPr lang="id-ID" sz="2000" dirty="0"/>
              <a:t>Wanita : lemak cenderung menumpuk di paha dan panggul</a:t>
            </a:r>
          </a:p>
          <a:p>
            <a:pPr>
              <a:lnSpc>
                <a:spcPct val="80000"/>
              </a:lnSpc>
            </a:pPr>
            <a:endParaRPr lang="id-ID"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AETIOLOGY OF OVERWEIGHT</a:t>
            </a:r>
            <a:endParaRPr lang="id-ID" sz="3600" dirty="0"/>
          </a:p>
        </p:txBody>
      </p:sp>
      <p:sp>
        <p:nvSpPr>
          <p:cNvPr id="3" name="Content Placeholder 2"/>
          <p:cNvSpPr>
            <a:spLocks noGrp="1"/>
          </p:cNvSpPr>
          <p:nvPr>
            <p:ph idx="1"/>
          </p:nvPr>
        </p:nvSpPr>
        <p:spPr/>
        <p:txBody>
          <a:bodyPr/>
          <a:lstStyle/>
          <a:p>
            <a:pPr>
              <a:lnSpc>
                <a:spcPct val="80000"/>
              </a:lnSpc>
            </a:pPr>
            <a:r>
              <a:rPr lang="id-ID" sz="2400" dirty="0" smtClean="0"/>
              <a:t>Age</a:t>
            </a:r>
          </a:p>
          <a:p>
            <a:pPr lvl="1">
              <a:lnSpc>
                <a:spcPct val="80000"/>
              </a:lnSpc>
            </a:pPr>
            <a:r>
              <a:rPr lang="id-ID" sz="2000" dirty="0" smtClean="0"/>
              <a:t>Prevalensi meningkat mulai 20 hingga 60 than, kemudian turun</a:t>
            </a:r>
          </a:p>
          <a:p>
            <a:pPr lvl="1">
              <a:lnSpc>
                <a:spcPct val="80000"/>
              </a:lnSpc>
            </a:pPr>
            <a:r>
              <a:rPr lang="id-ID" sz="2000" dirty="0" smtClean="0"/>
              <a:t>Laki-laki  : biasanya meningkat hingga umur 50 tahun</a:t>
            </a:r>
          </a:p>
          <a:p>
            <a:pPr lvl="1">
              <a:lnSpc>
                <a:spcPct val="80000"/>
              </a:lnSpc>
            </a:pPr>
            <a:r>
              <a:rPr lang="id-ID" sz="2000" dirty="0" smtClean="0"/>
              <a:t>Wanita 	: biasanya meningkat hingga umur 65 tahun</a:t>
            </a:r>
          </a:p>
          <a:p>
            <a:pPr lvl="1">
              <a:lnSpc>
                <a:spcPct val="80000"/>
              </a:lnSpc>
            </a:pPr>
            <a:endParaRPr lang="id-ID" sz="2000" dirty="0" smtClean="0"/>
          </a:p>
          <a:p>
            <a:pPr>
              <a:lnSpc>
                <a:spcPct val="80000"/>
              </a:lnSpc>
            </a:pPr>
            <a:r>
              <a:rPr lang="id-ID" sz="2400" dirty="0" smtClean="0"/>
              <a:t>Inactivity</a:t>
            </a:r>
          </a:p>
          <a:p>
            <a:pPr lvl="1">
              <a:lnSpc>
                <a:spcPct val="80000"/>
              </a:lnSpc>
            </a:pPr>
            <a:r>
              <a:rPr lang="id-ID" sz="2000" dirty="0" smtClean="0"/>
              <a:t>Aktivitas yang rendah dapat menurunkan metabolisme tubuh</a:t>
            </a:r>
          </a:p>
          <a:p>
            <a:pPr lvl="1">
              <a:lnSpc>
                <a:spcPct val="80000"/>
              </a:lnSpc>
            </a:pPr>
            <a:endParaRPr lang="id-ID" sz="2000" dirty="0" smtClean="0"/>
          </a:p>
          <a:p>
            <a:pPr>
              <a:lnSpc>
                <a:spcPct val="90000"/>
              </a:lnSpc>
            </a:pPr>
            <a:r>
              <a:rPr lang="id-ID" sz="2400" dirty="0" smtClean="0"/>
              <a:t>Sosial ekonomi</a:t>
            </a:r>
          </a:p>
          <a:p>
            <a:pPr lvl="1">
              <a:lnSpc>
                <a:spcPct val="90000"/>
              </a:lnSpc>
            </a:pPr>
            <a:r>
              <a:rPr lang="id-ID" sz="2000" dirty="0" smtClean="0"/>
              <a:t>Di negara berkembang: peningkatan pendapatan dan pendidikan </a:t>
            </a:r>
            <a:r>
              <a:rPr lang="id-ID" sz="2000" dirty="0" smtClean="0">
                <a:sym typeface="Wingdings" pitchFamily="2" charset="2"/>
              </a:rPr>
              <a:t> overweight dan obes</a:t>
            </a:r>
          </a:p>
          <a:p>
            <a:pPr lvl="1">
              <a:lnSpc>
                <a:spcPct val="90000"/>
              </a:lnSpc>
            </a:pPr>
            <a:r>
              <a:rPr lang="id-ID" sz="2000" dirty="0" smtClean="0"/>
              <a:t>Di negara maju : peningkatan overweight dan obes terjadi pada sosek rendah, aktivitas rendah, konsumsi alkohol</a:t>
            </a:r>
          </a:p>
          <a:p>
            <a:pPr>
              <a:lnSpc>
                <a:spcPct val="80000"/>
              </a:lnSpc>
            </a:pPr>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21</a:t>
            </a:fld>
            <a:endParaRPr lang="id-ID"/>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600"/>
              <a:t>AETIOLOGY OF OVERWEIGHT</a:t>
            </a:r>
          </a:p>
        </p:txBody>
      </p:sp>
      <p:sp>
        <p:nvSpPr>
          <p:cNvPr id="15363" name="Rectangle 3"/>
          <p:cNvSpPr>
            <a:spLocks noGrp="1" noChangeArrowheads="1"/>
          </p:cNvSpPr>
          <p:nvPr>
            <p:ph type="body" idx="1"/>
          </p:nvPr>
        </p:nvSpPr>
        <p:spPr/>
        <p:txBody>
          <a:bodyPr/>
          <a:lstStyle/>
          <a:p>
            <a:pPr>
              <a:lnSpc>
                <a:spcPct val="90000"/>
              </a:lnSpc>
            </a:pPr>
            <a:r>
              <a:rPr lang="id-ID" sz="2400" dirty="0"/>
              <a:t>Pola pertumbuhan saat anak-anak</a:t>
            </a:r>
          </a:p>
          <a:p>
            <a:pPr lvl="1">
              <a:lnSpc>
                <a:spcPct val="90000"/>
              </a:lnSpc>
            </a:pPr>
            <a:r>
              <a:rPr lang="id-ID" sz="2000" dirty="0"/>
              <a:t>Peningkatan jumlah sel dan lemak dalam sel saat kecil berpotensi menjadi gemuk saat dewasa</a:t>
            </a:r>
          </a:p>
          <a:p>
            <a:pPr lvl="1">
              <a:lnSpc>
                <a:spcPct val="90000"/>
              </a:lnSpc>
            </a:pPr>
            <a:r>
              <a:rPr lang="id-ID" sz="2000" dirty="0"/>
              <a:t>30% dewasa yang obes mengalami obes saat anak-anak</a:t>
            </a:r>
          </a:p>
          <a:p>
            <a:pPr lvl="1">
              <a:lnSpc>
                <a:spcPct val="90000"/>
              </a:lnSpc>
            </a:pPr>
            <a:r>
              <a:rPr lang="id-ID" sz="2000" dirty="0"/>
              <a:t>80% remaja obes akan menjadi obes saat dewasa</a:t>
            </a:r>
          </a:p>
          <a:p>
            <a:pPr lvl="1">
              <a:lnSpc>
                <a:spcPct val="90000"/>
              </a:lnSpc>
            </a:pPr>
            <a:r>
              <a:rPr lang="id-ID" sz="2000" dirty="0"/>
              <a:t>Berhubungan dengan NIDDM, hipertensi dan </a:t>
            </a:r>
            <a:r>
              <a:rPr lang="id-ID" sz="2000" dirty="0" smtClean="0"/>
              <a:t>hiperlipidemia</a:t>
            </a:r>
          </a:p>
          <a:p>
            <a:pPr lvl="1">
              <a:lnSpc>
                <a:spcPct val="90000"/>
              </a:lnSpc>
            </a:pPr>
            <a:endParaRPr lang="id-ID" sz="2000" dirty="0"/>
          </a:p>
          <a:p>
            <a:pPr>
              <a:lnSpc>
                <a:spcPct val="90000"/>
              </a:lnSpc>
            </a:pPr>
            <a:r>
              <a:rPr lang="id-ID" sz="2400" dirty="0"/>
              <a:t>Ras</a:t>
            </a:r>
          </a:p>
          <a:p>
            <a:pPr lvl="1">
              <a:lnSpc>
                <a:spcPct val="90000"/>
              </a:lnSpc>
            </a:pPr>
            <a:r>
              <a:rPr lang="id-ID" sz="2000" dirty="0"/>
              <a:t>Kulit hitam lebih banyak drpd kulit putih</a:t>
            </a:r>
          </a:p>
          <a:p>
            <a:pPr>
              <a:lnSpc>
                <a:spcPct val="90000"/>
              </a:lnSpc>
            </a:pPr>
            <a:endParaRPr lang="id-ID"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AETIOLOGY OF OVERWEIGHT</a:t>
            </a:r>
            <a:endParaRPr lang="id-ID" dirty="0"/>
          </a:p>
        </p:txBody>
      </p:sp>
      <p:sp>
        <p:nvSpPr>
          <p:cNvPr id="3" name="Content Placeholder 2"/>
          <p:cNvSpPr>
            <a:spLocks noGrp="1"/>
          </p:cNvSpPr>
          <p:nvPr>
            <p:ph idx="1"/>
          </p:nvPr>
        </p:nvSpPr>
        <p:spPr>
          <a:xfrm>
            <a:off x="457200" y="1357298"/>
            <a:ext cx="8229600" cy="4525963"/>
          </a:xfrm>
        </p:spPr>
        <p:txBody>
          <a:bodyPr/>
          <a:lstStyle/>
          <a:p>
            <a:r>
              <a:rPr lang="id-ID" sz="2400" dirty="0" smtClean="0"/>
              <a:t>Perubahan gaya hidup</a:t>
            </a:r>
          </a:p>
          <a:p>
            <a:pPr lvl="1"/>
            <a:r>
              <a:rPr lang="id-ID" sz="2000" dirty="0" smtClean="0"/>
              <a:t>Porsi makanan cepat saji menjadi lebih besar</a:t>
            </a:r>
          </a:p>
          <a:p>
            <a:pPr lvl="1"/>
            <a:r>
              <a:rPr lang="id-ID" sz="2000" dirty="0" smtClean="0"/>
              <a:t>Mesin penjual soft drink otomatis semakin menjamur</a:t>
            </a:r>
          </a:p>
          <a:p>
            <a:pPr lvl="1"/>
            <a:r>
              <a:rPr lang="id-ID" sz="2000" dirty="0" smtClean="0"/>
              <a:t>Minuman sehat (air putih, jus, susu) semakin terpinggirkan</a:t>
            </a:r>
          </a:p>
          <a:p>
            <a:pPr lvl="1"/>
            <a:r>
              <a:rPr lang="id-ID" sz="2000" dirty="0" smtClean="0"/>
              <a:t>Makanan tinggi kalori semakin banyak dipromosikan dan mudah diakses</a:t>
            </a:r>
          </a:p>
          <a:p>
            <a:pPr lvl="1"/>
            <a:r>
              <a:rPr lang="id-ID" sz="2000" dirty="0" smtClean="0"/>
              <a:t>Orang dewasa cenderung lebih sedenter</a:t>
            </a:r>
          </a:p>
          <a:p>
            <a:pPr lvl="1"/>
            <a:r>
              <a:rPr lang="id-ID" sz="2000" dirty="0" smtClean="0"/>
              <a:t>Durasi menonton televisi, bermain video games meningkat pd anak-anak</a:t>
            </a:r>
          </a:p>
          <a:p>
            <a:pPr lvl="1"/>
            <a:r>
              <a:rPr lang="id-ID" sz="2000" dirty="0" smtClean="0"/>
              <a:t>Pelajaran di sekolah semakin sedikit yg menawarkan aktivitas fisik</a:t>
            </a:r>
          </a:p>
          <a:p>
            <a:pPr lvl="1"/>
            <a:r>
              <a:rPr lang="id-ID" sz="2000" dirty="0" smtClean="0"/>
              <a:t>Situasi komunitas yg serba praktis</a:t>
            </a:r>
          </a:p>
          <a:p>
            <a:pPr lvl="1"/>
            <a:r>
              <a:rPr lang="id-ID" sz="2000" dirty="0" smtClean="0"/>
              <a:t>Sarana pejalan kaki/bersepeda tidak memadai</a:t>
            </a:r>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23</a:t>
            </a:fld>
            <a:endParaRPr lang="id-ID"/>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24</a:t>
            </a:fld>
            <a:endParaRPr lang="id-ID"/>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17873"/>
            <a:ext cx="885698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734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25</a:t>
            </a:fld>
            <a:endParaRPr lang="id-ID"/>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4"/>
            <a:ext cx="7643763" cy="671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16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26</a:t>
            </a:fld>
            <a:endParaRPr lang="id-ID"/>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2656"/>
            <a:ext cx="578167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780928"/>
            <a:ext cx="897255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63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27</a:t>
            </a:fld>
            <a:endParaRPr lang="id-ID"/>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475579"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689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28</a:t>
            </a:fld>
            <a:endParaRPr lang="id-ID"/>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296400" cy="671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903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15962"/>
          </a:xfrm>
        </p:spPr>
        <p:txBody>
          <a:bodyPr/>
          <a:lstStyle/>
          <a:p>
            <a:r>
              <a:rPr lang="en-US" sz="3200"/>
              <a:t>AETIOLOGY OF OVERWEIGHT</a:t>
            </a:r>
          </a:p>
        </p:txBody>
      </p:sp>
      <p:sp>
        <p:nvSpPr>
          <p:cNvPr id="23555" name="Rectangle 3"/>
          <p:cNvSpPr>
            <a:spLocks noGrp="1" noChangeArrowheads="1"/>
          </p:cNvSpPr>
          <p:nvPr>
            <p:ph type="body" idx="1"/>
          </p:nvPr>
        </p:nvSpPr>
        <p:spPr>
          <a:xfrm>
            <a:off x="457200" y="1295400"/>
            <a:ext cx="8229600" cy="5562600"/>
          </a:xfrm>
        </p:spPr>
        <p:txBody>
          <a:bodyPr/>
          <a:lstStyle/>
          <a:p>
            <a:pPr>
              <a:lnSpc>
                <a:spcPct val="80000"/>
              </a:lnSpc>
            </a:pPr>
            <a:r>
              <a:rPr lang="en-US" sz="2800" dirty="0"/>
              <a:t>Lipoprotein Lipase (LPL) </a:t>
            </a:r>
          </a:p>
          <a:p>
            <a:pPr lvl="1">
              <a:lnSpc>
                <a:spcPct val="80000"/>
              </a:lnSpc>
            </a:pPr>
            <a:r>
              <a:rPr lang="en-US" sz="2000" dirty="0" err="1"/>
              <a:t>Enzim</a:t>
            </a:r>
            <a:r>
              <a:rPr lang="en-US" sz="2000" dirty="0"/>
              <a:t> yang </a:t>
            </a:r>
            <a:r>
              <a:rPr lang="en-US" sz="2000" dirty="0" err="1"/>
              <a:t>berperan</a:t>
            </a:r>
            <a:r>
              <a:rPr lang="en-US" sz="2000" dirty="0"/>
              <a:t> </a:t>
            </a:r>
            <a:r>
              <a:rPr lang="en-US" sz="2000" dirty="0" err="1"/>
              <a:t>utama</a:t>
            </a:r>
            <a:r>
              <a:rPr lang="en-US" sz="2000" dirty="0"/>
              <a:t> </a:t>
            </a:r>
            <a:r>
              <a:rPr lang="en-US" sz="2000" dirty="0" err="1"/>
              <a:t>memecah</a:t>
            </a:r>
            <a:r>
              <a:rPr lang="en-US" sz="2000" dirty="0"/>
              <a:t> </a:t>
            </a:r>
            <a:r>
              <a:rPr lang="en-US" sz="2000" dirty="0" err="1"/>
              <a:t>kilomikron</a:t>
            </a:r>
            <a:r>
              <a:rPr lang="en-US" sz="2000" dirty="0"/>
              <a:t> </a:t>
            </a:r>
            <a:r>
              <a:rPr lang="en-US" sz="2000" dirty="0" err="1"/>
              <a:t>dan</a:t>
            </a:r>
            <a:r>
              <a:rPr lang="en-US" sz="2000" dirty="0"/>
              <a:t> VLDL </a:t>
            </a:r>
            <a:r>
              <a:rPr lang="en-US" sz="2000" dirty="0" err="1"/>
              <a:t>serta</a:t>
            </a:r>
            <a:r>
              <a:rPr lang="en-US" sz="2000" dirty="0"/>
              <a:t> </a:t>
            </a:r>
            <a:r>
              <a:rPr lang="en-US" sz="2000" dirty="0" err="1"/>
              <a:t>melepas</a:t>
            </a:r>
            <a:r>
              <a:rPr lang="en-US" sz="2000" dirty="0"/>
              <a:t> </a:t>
            </a:r>
            <a:r>
              <a:rPr lang="en-US" sz="2000" dirty="0" err="1"/>
              <a:t>asam</a:t>
            </a:r>
            <a:r>
              <a:rPr lang="en-US" sz="2000" dirty="0"/>
              <a:t> </a:t>
            </a:r>
            <a:r>
              <a:rPr lang="en-US" sz="2000" dirty="0" err="1"/>
              <a:t>lemak</a:t>
            </a:r>
            <a:r>
              <a:rPr lang="en-US" sz="2000" dirty="0"/>
              <a:t> </a:t>
            </a:r>
            <a:r>
              <a:rPr lang="en-US" sz="2000" dirty="0" err="1"/>
              <a:t>dan</a:t>
            </a:r>
            <a:r>
              <a:rPr lang="en-US" sz="2000" dirty="0"/>
              <a:t> lipid lain (</a:t>
            </a:r>
            <a:r>
              <a:rPr lang="en-US" sz="2000" dirty="0" err="1"/>
              <a:t>monogliserida</a:t>
            </a:r>
            <a:r>
              <a:rPr lang="en-US" sz="2000" dirty="0"/>
              <a:t>) </a:t>
            </a:r>
            <a:r>
              <a:rPr lang="en-US" sz="2000" dirty="0" err="1"/>
              <a:t>masuk</a:t>
            </a:r>
            <a:r>
              <a:rPr lang="en-US" sz="2000" dirty="0"/>
              <a:t> </a:t>
            </a:r>
            <a:r>
              <a:rPr lang="en-US" sz="2000" dirty="0" err="1"/>
              <a:t>ke</a:t>
            </a:r>
            <a:r>
              <a:rPr lang="en-US" sz="2000" dirty="0"/>
              <a:t> </a:t>
            </a:r>
            <a:r>
              <a:rPr lang="en-US" sz="2000" dirty="0" err="1"/>
              <a:t>dalam</a:t>
            </a:r>
            <a:r>
              <a:rPr lang="en-US" sz="2000" dirty="0"/>
              <a:t> sel.</a:t>
            </a:r>
          </a:p>
          <a:p>
            <a:pPr lvl="1">
              <a:lnSpc>
                <a:spcPct val="80000"/>
              </a:lnSpc>
            </a:pPr>
            <a:r>
              <a:rPr lang="en-US" sz="2000" dirty="0" err="1"/>
              <a:t>mempromosikan</a:t>
            </a:r>
            <a:r>
              <a:rPr lang="en-US" sz="2000" dirty="0"/>
              <a:t> </a:t>
            </a:r>
            <a:r>
              <a:rPr lang="en-US" sz="2000" dirty="0" err="1"/>
              <a:t>penyimpanan</a:t>
            </a:r>
            <a:r>
              <a:rPr lang="en-US" sz="2000" dirty="0"/>
              <a:t> </a:t>
            </a:r>
            <a:r>
              <a:rPr lang="en-US" sz="2000" dirty="0" err="1"/>
              <a:t>lemak</a:t>
            </a:r>
            <a:r>
              <a:rPr lang="en-US" sz="2000" dirty="0"/>
              <a:t> </a:t>
            </a:r>
            <a:r>
              <a:rPr lang="en-US" sz="2000" dirty="0" err="1"/>
              <a:t>dalam</a:t>
            </a:r>
            <a:r>
              <a:rPr lang="en-US" sz="2000" dirty="0"/>
              <a:t> </a:t>
            </a:r>
            <a:r>
              <a:rPr lang="en-US" sz="2000" dirty="0" err="1"/>
              <a:t>sel</a:t>
            </a:r>
            <a:r>
              <a:rPr lang="en-US" sz="2000" dirty="0"/>
              <a:t> </a:t>
            </a:r>
            <a:r>
              <a:rPr lang="en-US" sz="2000" dirty="0" err="1"/>
              <a:t>lemak</a:t>
            </a:r>
            <a:r>
              <a:rPr lang="en-US" sz="2000" dirty="0"/>
              <a:t> </a:t>
            </a:r>
            <a:r>
              <a:rPr lang="en-US" sz="2000" dirty="0" err="1"/>
              <a:t>dan</a:t>
            </a:r>
            <a:r>
              <a:rPr lang="en-US" sz="2000" dirty="0"/>
              <a:t> </a:t>
            </a:r>
            <a:r>
              <a:rPr lang="en-US" sz="2000" dirty="0" err="1"/>
              <a:t>sel</a:t>
            </a:r>
            <a:r>
              <a:rPr lang="en-US" sz="2000" dirty="0"/>
              <a:t> </a:t>
            </a:r>
            <a:r>
              <a:rPr lang="en-US" sz="2000" dirty="0" err="1"/>
              <a:t>otot</a:t>
            </a:r>
            <a:r>
              <a:rPr lang="en-US" sz="2000" dirty="0"/>
              <a:t>.  </a:t>
            </a:r>
            <a:endParaRPr lang="id-ID" sz="2000" dirty="0" smtClean="0"/>
          </a:p>
          <a:p>
            <a:pPr lvl="1">
              <a:lnSpc>
                <a:spcPct val="80000"/>
              </a:lnSpc>
            </a:pPr>
            <a:r>
              <a:rPr lang="en-US" sz="2000" dirty="0" err="1" smtClean="0"/>
              <a:t>Mereka</a:t>
            </a:r>
            <a:r>
              <a:rPr lang="en-US" sz="2000" dirty="0" smtClean="0"/>
              <a:t> </a:t>
            </a:r>
            <a:r>
              <a:rPr lang="en-US" sz="2000" dirty="0"/>
              <a:t>yang </a:t>
            </a:r>
            <a:r>
              <a:rPr lang="en-US" sz="2000" dirty="0" err="1"/>
              <a:t>tinggi</a:t>
            </a:r>
            <a:r>
              <a:rPr lang="en-US" sz="2000" dirty="0"/>
              <a:t> LPL </a:t>
            </a:r>
            <a:r>
              <a:rPr lang="en-US" sz="2000" dirty="0" err="1"/>
              <a:t>nya</a:t>
            </a:r>
            <a:r>
              <a:rPr lang="en-US" sz="2000" dirty="0"/>
              <a:t> </a:t>
            </a:r>
            <a:r>
              <a:rPr lang="en-US" sz="2000" dirty="0" err="1"/>
              <a:t>efisien</a:t>
            </a:r>
            <a:r>
              <a:rPr lang="en-US" sz="2000" dirty="0"/>
              <a:t> </a:t>
            </a:r>
            <a:r>
              <a:rPr lang="en-US" sz="2000" dirty="0" err="1"/>
              <a:t>dalam</a:t>
            </a:r>
            <a:r>
              <a:rPr lang="en-US" sz="2000" dirty="0"/>
              <a:t> </a:t>
            </a:r>
            <a:r>
              <a:rPr lang="en-US" sz="2000" dirty="0" err="1"/>
              <a:t>menyimpan</a:t>
            </a:r>
            <a:r>
              <a:rPr lang="en-US" sz="2000" dirty="0"/>
              <a:t> </a:t>
            </a:r>
            <a:r>
              <a:rPr lang="en-US" sz="2000" dirty="0" err="1"/>
              <a:t>lemak</a:t>
            </a:r>
            <a:r>
              <a:rPr lang="en-US" sz="2000" dirty="0"/>
              <a:t>.</a:t>
            </a:r>
          </a:p>
          <a:p>
            <a:pPr lvl="1">
              <a:lnSpc>
                <a:spcPct val="80000"/>
              </a:lnSpc>
              <a:buFontTx/>
              <a:buNone/>
            </a:pPr>
            <a:endParaRPr lang="en-US" sz="2000" dirty="0"/>
          </a:p>
          <a:p>
            <a:pPr>
              <a:lnSpc>
                <a:spcPct val="80000"/>
              </a:lnSpc>
            </a:pPr>
            <a:r>
              <a:rPr lang="en-US" sz="2800" dirty="0" err="1"/>
              <a:t>Leptin</a:t>
            </a:r>
            <a:r>
              <a:rPr lang="en-US" sz="2800" dirty="0"/>
              <a:t> </a:t>
            </a:r>
          </a:p>
          <a:p>
            <a:pPr lvl="1">
              <a:lnSpc>
                <a:spcPct val="80000"/>
              </a:lnSpc>
            </a:pPr>
            <a:r>
              <a:rPr lang="en-US" sz="2000" dirty="0" err="1"/>
              <a:t>hormon</a:t>
            </a:r>
            <a:r>
              <a:rPr lang="en-US" sz="2000" dirty="0"/>
              <a:t> yang </a:t>
            </a:r>
            <a:r>
              <a:rPr lang="en-US" sz="2000" dirty="0" err="1"/>
              <a:t>dikeluarkan</a:t>
            </a:r>
            <a:r>
              <a:rPr lang="en-US" sz="2000" dirty="0"/>
              <a:t> </a:t>
            </a:r>
            <a:r>
              <a:rPr lang="en-US" sz="2000" dirty="0" err="1"/>
              <a:t>oleh</a:t>
            </a:r>
            <a:r>
              <a:rPr lang="en-US" sz="2000" dirty="0"/>
              <a:t> </a:t>
            </a:r>
            <a:r>
              <a:rPr lang="en-US" sz="2000" dirty="0" err="1"/>
              <a:t>sel</a:t>
            </a:r>
            <a:r>
              <a:rPr lang="en-US" sz="2000" dirty="0"/>
              <a:t> </a:t>
            </a:r>
            <a:r>
              <a:rPr lang="en-US" sz="2000" dirty="0" err="1"/>
              <a:t>lemak</a:t>
            </a:r>
            <a:r>
              <a:rPr lang="en-US" sz="2000" dirty="0"/>
              <a:t> </a:t>
            </a:r>
            <a:r>
              <a:rPr lang="en-US" sz="2000" dirty="0" err="1"/>
              <a:t>sesuai</a:t>
            </a:r>
            <a:r>
              <a:rPr lang="en-US" sz="2000" dirty="0"/>
              <a:t> </a:t>
            </a:r>
            <a:r>
              <a:rPr lang="en-US" sz="2000" dirty="0" err="1"/>
              <a:t>proporsi</a:t>
            </a:r>
            <a:r>
              <a:rPr lang="en-US" sz="2000" dirty="0"/>
              <a:t> </a:t>
            </a:r>
            <a:r>
              <a:rPr lang="en-US" sz="2000" dirty="0" err="1"/>
              <a:t>lemak</a:t>
            </a:r>
            <a:r>
              <a:rPr lang="en-US" sz="2000" dirty="0"/>
              <a:t> yang </a:t>
            </a:r>
            <a:r>
              <a:rPr lang="en-US" sz="2000" dirty="0" err="1"/>
              <a:t>disimpan</a:t>
            </a:r>
            <a:r>
              <a:rPr lang="en-US" sz="2000" dirty="0"/>
              <a:t> </a:t>
            </a:r>
            <a:r>
              <a:rPr lang="en-US" sz="2000" dirty="0" err="1"/>
              <a:t>tubuh</a:t>
            </a:r>
            <a:r>
              <a:rPr lang="en-US" sz="2000" dirty="0"/>
              <a:t>.  </a:t>
            </a:r>
          </a:p>
          <a:p>
            <a:pPr lvl="1">
              <a:lnSpc>
                <a:spcPct val="80000"/>
              </a:lnSpc>
            </a:pPr>
            <a:r>
              <a:rPr lang="en-US" sz="2000" dirty="0" err="1"/>
              <a:t>Jika</a:t>
            </a:r>
            <a:r>
              <a:rPr lang="en-US" sz="2000" dirty="0"/>
              <a:t> </a:t>
            </a:r>
            <a:r>
              <a:rPr lang="en-US" sz="2000" dirty="0" err="1"/>
              <a:t>lemak</a:t>
            </a:r>
            <a:r>
              <a:rPr lang="en-US" sz="2000" dirty="0"/>
              <a:t> </a:t>
            </a:r>
            <a:r>
              <a:rPr lang="en-US" sz="2000" dirty="0" err="1"/>
              <a:t>disimpan</a:t>
            </a:r>
            <a:r>
              <a:rPr lang="en-US" sz="2000" dirty="0"/>
              <a:t>, </a:t>
            </a:r>
            <a:r>
              <a:rPr lang="en-US" sz="2000" dirty="0" err="1"/>
              <a:t>maka</a:t>
            </a:r>
            <a:r>
              <a:rPr lang="en-US" sz="2000" dirty="0"/>
              <a:t> </a:t>
            </a:r>
            <a:r>
              <a:rPr lang="en-US" sz="2000" dirty="0" err="1"/>
              <a:t>leptin</a:t>
            </a:r>
            <a:r>
              <a:rPr lang="en-US" sz="2000" dirty="0"/>
              <a:t> yang </a:t>
            </a:r>
            <a:r>
              <a:rPr lang="en-US" sz="2000" dirty="0" err="1"/>
              <a:t>dikeluarkan</a:t>
            </a:r>
            <a:r>
              <a:rPr lang="en-US" sz="2000" dirty="0"/>
              <a:t> </a:t>
            </a:r>
            <a:r>
              <a:rPr lang="en-US" sz="2000" dirty="0" err="1"/>
              <a:t>akan</a:t>
            </a:r>
            <a:endParaRPr lang="en-US" sz="2000" dirty="0"/>
          </a:p>
          <a:p>
            <a:pPr lvl="2">
              <a:lnSpc>
                <a:spcPct val="80000"/>
              </a:lnSpc>
            </a:pPr>
            <a:r>
              <a:rPr lang="en-US" sz="1800" dirty="0" err="1"/>
              <a:t>menekan</a:t>
            </a:r>
            <a:r>
              <a:rPr lang="en-US" sz="1800" dirty="0"/>
              <a:t> </a:t>
            </a:r>
            <a:r>
              <a:rPr lang="en-US" sz="1800" dirty="0" err="1"/>
              <a:t>selera</a:t>
            </a:r>
            <a:r>
              <a:rPr lang="en-US" sz="1800" dirty="0"/>
              <a:t> </a:t>
            </a:r>
            <a:r>
              <a:rPr lang="en-US" sz="1800" dirty="0" err="1"/>
              <a:t>makan</a:t>
            </a:r>
            <a:r>
              <a:rPr lang="en-US" sz="1800" dirty="0"/>
              <a:t> </a:t>
            </a:r>
          </a:p>
          <a:p>
            <a:pPr lvl="2">
              <a:lnSpc>
                <a:spcPct val="80000"/>
              </a:lnSpc>
            </a:pPr>
            <a:r>
              <a:rPr lang="en-US" sz="1800" dirty="0" err="1"/>
              <a:t>meningkatkan</a:t>
            </a:r>
            <a:r>
              <a:rPr lang="en-US" sz="1800" dirty="0"/>
              <a:t> </a:t>
            </a:r>
            <a:r>
              <a:rPr lang="en-US" sz="1800" dirty="0" err="1"/>
              <a:t>pengeluaran</a:t>
            </a:r>
            <a:r>
              <a:rPr lang="en-US" sz="1800" dirty="0"/>
              <a:t> </a:t>
            </a:r>
            <a:r>
              <a:rPr lang="en-US" sz="1800" dirty="0" err="1"/>
              <a:t>energi</a:t>
            </a:r>
            <a:r>
              <a:rPr lang="en-US" sz="1800" dirty="0"/>
              <a:t> </a:t>
            </a:r>
          </a:p>
          <a:p>
            <a:pPr lvl="2">
              <a:lnSpc>
                <a:spcPct val="80000"/>
              </a:lnSpc>
            </a:pPr>
            <a:r>
              <a:rPr lang="en-US" sz="1800" dirty="0" err="1"/>
              <a:t>menghasilkan</a:t>
            </a:r>
            <a:r>
              <a:rPr lang="en-US" sz="1800" dirty="0"/>
              <a:t> </a:t>
            </a:r>
            <a:r>
              <a:rPr lang="en-US" sz="1800" dirty="0" err="1"/>
              <a:t>kehilangan</a:t>
            </a:r>
            <a:r>
              <a:rPr lang="en-US" sz="1800" dirty="0"/>
              <a:t> </a:t>
            </a:r>
            <a:r>
              <a:rPr lang="en-US" sz="1800" dirty="0" err="1"/>
              <a:t>lemak</a:t>
            </a:r>
            <a:r>
              <a:rPr lang="en-US" sz="1800" dirty="0"/>
              <a:t> </a:t>
            </a:r>
          </a:p>
          <a:p>
            <a:pPr lvl="1">
              <a:lnSpc>
                <a:spcPct val="80000"/>
              </a:lnSpc>
            </a:pPr>
            <a:r>
              <a:rPr lang="en-US" sz="2000" dirty="0" err="1"/>
              <a:t>sebaliknya</a:t>
            </a:r>
            <a:r>
              <a:rPr lang="en-US" sz="2000" dirty="0"/>
              <a:t> </a:t>
            </a:r>
            <a:r>
              <a:rPr lang="en-US" sz="2000" dirty="0" err="1"/>
              <a:t>jika</a:t>
            </a:r>
            <a:r>
              <a:rPr lang="en-US" sz="2000" dirty="0"/>
              <a:t> </a:t>
            </a:r>
            <a:r>
              <a:rPr lang="en-US" sz="2000" dirty="0" err="1"/>
              <a:t>kehilangan</a:t>
            </a:r>
            <a:r>
              <a:rPr lang="en-US" sz="2000" dirty="0"/>
              <a:t> </a:t>
            </a:r>
            <a:r>
              <a:rPr lang="en-US" sz="2000" dirty="0" err="1"/>
              <a:t>lemak</a:t>
            </a:r>
            <a:r>
              <a:rPr lang="en-US" sz="2000" dirty="0"/>
              <a:t> </a:t>
            </a:r>
            <a:r>
              <a:rPr lang="en-US" sz="2000" dirty="0" err="1"/>
              <a:t>maka</a:t>
            </a:r>
            <a:r>
              <a:rPr lang="en-US" sz="2000" dirty="0"/>
              <a:t> </a:t>
            </a:r>
            <a:r>
              <a:rPr lang="en-US" sz="2000" dirty="0" err="1"/>
              <a:t>leptin</a:t>
            </a:r>
            <a:r>
              <a:rPr lang="en-US" sz="2000" dirty="0"/>
              <a:t> </a:t>
            </a:r>
            <a:r>
              <a:rPr lang="en-US" sz="2000" dirty="0" err="1"/>
              <a:t>tidak</a:t>
            </a:r>
            <a:r>
              <a:rPr lang="en-US" sz="2000" dirty="0"/>
              <a:t> </a:t>
            </a:r>
            <a:r>
              <a:rPr lang="en-US" sz="2000" dirty="0" err="1"/>
              <a:t>diproduksi</a:t>
            </a:r>
            <a:r>
              <a:rPr lang="en-US" sz="2000" dirty="0"/>
              <a:t> </a:t>
            </a:r>
          </a:p>
          <a:p>
            <a:pPr lvl="2">
              <a:lnSpc>
                <a:spcPct val="80000"/>
              </a:lnSpc>
            </a:pPr>
            <a:r>
              <a:rPr lang="en-US" sz="1800" dirty="0" err="1"/>
              <a:t>selera</a:t>
            </a:r>
            <a:r>
              <a:rPr lang="en-US" sz="1800" dirty="0"/>
              <a:t> </a:t>
            </a:r>
            <a:r>
              <a:rPr lang="en-US" sz="1800" dirty="0" err="1"/>
              <a:t>meningkat</a:t>
            </a:r>
            <a:r>
              <a:rPr lang="en-US" sz="1800" dirty="0"/>
              <a:t>  </a:t>
            </a:r>
          </a:p>
          <a:p>
            <a:pPr lvl="2">
              <a:lnSpc>
                <a:spcPct val="80000"/>
              </a:lnSpc>
            </a:pPr>
            <a:r>
              <a:rPr lang="en-US" sz="1800" dirty="0" err="1"/>
              <a:t>pengeluaran</a:t>
            </a:r>
            <a:r>
              <a:rPr lang="en-US" sz="1800" dirty="0"/>
              <a:t> </a:t>
            </a:r>
            <a:r>
              <a:rPr lang="en-US" sz="1800" dirty="0" err="1"/>
              <a:t>energi</a:t>
            </a:r>
            <a:r>
              <a:rPr lang="en-US" sz="1800" dirty="0"/>
              <a:t> </a:t>
            </a:r>
            <a:r>
              <a:rPr lang="en-US" sz="1800" dirty="0" err="1"/>
              <a:t>ditekan</a:t>
            </a:r>
            <a:r>
              <a:rPr lang="en-US" sz="1800" dirty="0"/>
              <a:t>.</a:t>
            </a:r>
          </a:p>
          <a:p>
            <a:pPr>
              <a:lnSpc>
                <a:spcPct val="80000"/>
              </a:lnSpc>
            </a:pP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DEFINISI</a:t>
            </a:r>
          </a:p>
        </p:txBody>
      </p:sp>
      <p:sp>
        <p:nvSpPr>
          <p:cNvPr id="4099" name="Rectangle 3"/>
          <p:cNvSpPr>
            <a:spLocks noGrp="1" noChangeArrowheads="1"/>
          </p:cNvSpPr>
          <p:nvPr>
            <p:ph type="body" idx="1"/>
          </p:nvPr>
        </p:nvSpPr>
        <p:spPr/>
        <p:txBody>
          <a:bodyPr/>
          <a:lstStyle/>
          <a:p>
            <a:pPr>
              <a:lnSpc>
                <a:spcPct val="90000"/>
              </a:lnSpc>
            </a:pPr>
            <a:r>
              <a:rPr lang="id-ID" sz="2800" dirty="0"/>
              <a:t>Overweight dan obes </a:t>
            </a:r>
            <a:endParaRPr lang="id-ID" sz="2800" dirty="0" smtClean="0"/>
          </a:p>
          <a:p>
            <a:pPr lvl="1">
              <a:lnSpc>
                <a:spcPct val="90000"/>
              </a:lnSpc>
            </a:pPr>
            <a:r>
              <a:rPr lang="id-ID" sz="2400" dirty="0" smtClean="0"/>
              <a:t>kondisi </a:t>
            </a:r>
            <a:r>
              <a:rPr lang="id-ID" sz="2400" dirty="0"/>
              <a:t>kelebihan lemak tubuh</a:t>
            </a:r>
          </a:p>
          <a:p>
            <a:pPr lvl="1">
              <a:lnSpc>
                <a:spcPct val="90000"/>
              </a:lnSpc>
            </a:pPr>
            <a:r>
              <a:rPr lang="id-ID" sz="2400" dirty="0" smtClean="0"/>
              <a:t>ditentukan </a:t>
            </a:r>
            <a:r>
              <a:rPr lang="id-ID" sz="2400" dirty="0"/>
              <a:t>berdasar ukuran </a:t>
            </a:r>
            <a:r>
              <a:rPr lang="id-ID" sz="2400" dirty="0" smtClean="0"/>
              <a:t>IMT</a:t>
            </a:r>
          </a:p>
          <a:p>
            <a:pPr lvl="1">
              <a:lnSpc>
                <a:spcPct val="90000"/>
              </a:lnSpc>
            </a:pPr>
            <a:endParaRPr lang="id-ID" sz="2400" dirty="0"/>
          </a:p>
          <a:p>
            <a:pPr>
              <a:lnSpc>
                <a:spcPct val="90000"/>
              </a:lnSpc>
            </a:pPr>
            <a:r>
              <a:rPr lang="id-ID" sz="2800" dirty="0"/>
              <a:t>IMT berkorelasi dengan lemak total tubuh</a:t>
            </a:r>
          </a:p>
          <a:p>
            <a:pPr lvl="1">
              <a:lnSpc>
                <a:spcPct val="90000"/>
              </a:lnSpc>
            </a:pPr>
            <a:r>
              <a:rPr lang="id-ID" sz="2400" dirty="0"/>
              <a:t>IMT ditentukan berdasar studi epidemiologi untuk mengevaluasi hubungan antara IMT dan kematian serta kesakitan dan mengidentifikasi orang yang meningkat risikonya pada komplikasi yang dihubungkan dengan penumpukan lemak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30</a:t>
            </a:fld>
            <a:endParaRPr lang="id-ID"/>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92686"/>
            <a:ext cx="7303740" cy="593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759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3200" dirty="0"/>
              <a:t>AETIOLOGY OF OVERWEIGHT</a:t>
            </a:r>
          </a:p>
        </p:txBody>
      </p:sp>
      <p:sp>
        <p:nvSpPr>
          <p:cNvPr id="24579" name="Rectangle 3"/>
          <p:cNvSpPr>
            <a:spLocks noGrp="1" noChangeArrowheads="1"/>
          </p:cNvSpPr>
          <p:nvPr>
            <p:ph type="body" idx="1"/>
          </p:nvPr>
        </p:nvSpPr>
        <p:spPr/>
        <p:txBody>
          <a:bodyPr/>
          <a:lstStyle/>
          <a:p>
            <a:r>
              <a:rPr lang="en-US" sz="2400" dirty="0" err="1"/>
              <a:t>Ghrelin</a:t>
            </a:r>
            <a:r>
              <a:rPr lang="en-US" sz="2400" dirty="0"/>
              <a:t>: </a:t>
            </a:r>
            <a:endParaRPr lang="id-ID" sz="2400" dirty="0" smtClean="0"/>
          </a:p>
          <a:p>
            <a:pPr lvl="1"/>
            <a:r>
              <a:rPr lang="en-US" sz="2000" dirty="0" err="1" smtClean="0"/>
              <a:t>hormon</a:t>
            </a:r>
            <a:r>
              <a:rPr lang="en-US" sz="2000" dirty="0" smtClean="0"/>
              <a:t> </a:t>
            </a:r>
            <a:r>
              <a:rPr lang="en-US" sz="2000" dirty="0"/>
              <a:t>yang </a:t>
            </a:r>
            <a:r>
              <a:rPr lang="en-US" sz="2000" dirty="0" err="1"/>
              <a:t>dikeluarkan</a:t>
            </a:r>
            <a:r>
              <a:rPr lang="en-US" sz="2000" dirty="0"/>
              <a:t> </a:t>
            </a:r>
            <a:r>
              <a:rPr lang="en-US" sz="2000" dirty="0" err="1"/>
              <a:t>lambung</a:t>
            </a:r>
            <a:r>
              <a:rPr lang="en-US" sz="2000" dirty="0"/>
              <a:t> </a:t>
            </a:r>
            <a:r>
              <a:rPr lang="en-US" sz="2000" dirty="0" err="1"/>
              <a:t>dan</a:t>
            </a:r>
            <a:r>
              <a:rPr lang="en-US" sz="2000" dirty="0"/>
              <a:t> </a:t>
            </a:r>
            <a:r>
              <a:rPr lang="en-US" sz="2000" dirty="0" err="1"/>
              <a:t>bekerja</a:t>
            </a:r>
            <a:r>
              <a:rPr lang="en-US" sz="2000" dirty="0"/>
              <a:t> </a:t>
            </a:r>
            <a:r>
              <a:rPr lang="en-US" sz="2000" dirty="0" err="1"/>
              <a:t>berlawanan</a:t>
            </a:r>
            <a:r>
              <a:rPr lang="en-US" sz="2000" dirty="0"/>
              <a:t> </a:t>
            </a:r>
            <a:r>
              <a:rPr lang="en-US" sz="2000" dirty="0" err="1"/>
              <a:t>dengan</a:t>
            </a:r>
            <a:r>
              <a:rPr lang="en-US" sz="2000" dirty="0"/>
              <a:t> </a:t>
            </a:r>
            <a:r>
              <a:rPr lang="en-US" sz="2000" dirty="0" err="1"/>
              <a:t>leptin</a:t>
            </a:r>
            <a:r>
              <a:rPr lang="en-US" sz="2000" dirty="0"/>
              <a:t>.  </a:t>
            </a:r>
            <a:endParaRPr lang="id-ID" sz="2000" dirty="0" smtClean="0"/>
          </a:p>
          <a:p>
            <a:pPr lvl="1"/>
            <a:r>
              <a:rPr lang="en-US" sz="2000" dirty="0" err="1" smtClean="0"/>
              <a:t>Ghrelin</a:t>
            </a:r>
            <a:r>
              <a:rPr lang="en-US" sz="2000" dirty="0" smtClean="0"/>
              <a:t> </a:t>
            </a:r>
            <a:r>
              <a:rPr lang="en-US" sz="2000" dirty="0" err="1"/>
              <a:t>memberi</a:t>
            </a:r>
            <a:r>
              <a:rPr lang="en-US" sz="2000" dirty="0"/>
              <a:t> </a:t>
            </a:r>
            <a:r>
              <a:rPr lang="en-US" sz="2000" dirty="0" err="1"/>
              <a:t>tanda</a:t>
            </a:r>
            <a:r>
              <a:rPr lang="en-US" sz="2000" dirty="0"/>
              <a:t> </a:t>
            </a:r>
            <a:r>
              <a:rPr lang="en-US" sz="2000" dirty="0" err="1"/>
              <a:t>pada</a:t>
            </a:r>
            <a:r>
              <a:rPr lang="en-US" sz="2000" dirty="0"/>
              <a:t> </a:t>
            </a:r>
            <a:r>
              <a:rPr lang="en-US" sz="2000" dirty="0" err="1"/>
              <a:t>hipotalamus</a:t>
            </a:r>
            <a:r>
              <a:rPr lang="en-US" sz="2000" dirty="0"/>
              <a:t> </a:t>
            </a:r>
            <a:r>
              <a:rPr lang="en-US" sz="2000" dirty="0" err="1"/>
              <a:t>untuk</a:t>
            </a:r>
            <a:r>
              <a:rPr lang="en-US" sz="2000" dirty="0"/>
              <a:t> </a:t>
            </a:r>
            <a:r>
              <a:rPr lang="en-US" sz="2000" dirty="0" err="1"/>
              <a:t>menstimulasi</a:t>
            </a:r>
            <a:r>
              <a:rPr lang="en-US" sz="2000" dirty="0"/>
              <a:t> </a:t>
            </a:r>
            <a:r>
              <a:rPr lang="en-US" sz="2000" dirty="0" err="1"/>
              <a:t>selera</a:t>
            </a:r>
            <a:r>
              <a:rPr lang="en-US" sz="2000" dirty="0"/>
              <a:t> </a:t>
            </a:r>
            <a:r>
              <a:rPr lang="en-US" sz="2000" dirty="0" err="1"/>
              <a:t>makan</a:t>
            </a:r>
            <a:r>
              <a:rPr lang="en-US" sz="2000" dirty="0"/>
              <a:t> </a:t>
            </a:r>
            <a:r>
              <a:rPr lang="en-US" sz="2000" dirty="0" err="1"/>
              <a:t>dan</a:t>
            </a:r>
            <a:r>
              <a:rPr lang="en-US" sz="2000" dirty="0"/>
              <a:t> </a:t>
            </a:r>
            <a:r>
              <a:rPr lang="en-US" sz="2000" dirty="0" err="1"/>
              <a:t>mempromosikan</a:t>
            </a:r>
            <a:r>
              <a:rPr lang="en-US" sz="2000" dirty="0"/>
              <a:t> </a:t>
            </a:r>
            <a:r>
              <a:rPr lang="en-US" sz="2000" dirty="0" err="1"/>
              <a:t>efisiensi</a:t>
            </a:r>
            <a:r>
              <a:rPr lang="en-US" sz="2000" dirty="0"/>
              <a:t> </a:t>
            </a:r>
            <a:r>
              <a:rPr lang="en-US" sz="2000" dirty="0" err="1"/>
              <a:t>penyimpanan</a:t>
            </a:r>
            <a:r>
              <a:rPr lang="en-US" sz="2000" dirty="0"/>
              <a:t> </a:t>
            </a:r>
            <a:r>
              <a:rPr lang="en-US" sz="2000" dirty="0" err="1" smtClean="0"/>
              <a:t>lemak</a:t>
            </a:r>
            <a:endParaRPr lang="id-ID" sz="2000" dirty="0" smtClean="0"/>
          </a:p>
          <a:p>
            <a:r>
              <a:rPr lang="id-ID" sz="2400" dirty="0" smtClean="0"/>
              <a:t>“Set Point Theory”</a:t>
            </a:r>
          </a:p>
          <a:p>
            <a:pPr lvl="1"/>
            <a:r>
              <a:rPr lang="id-ID" sz="2000" dirty="0" smtClean="0"/>
              <a:t>Didasarkan pd pengamatan penderita kelebihan berat badan yg mencoba utk menurunkan beratya cenderung utk kembali ke berat semula </a:t>
            </a:r>
            <a:r>
              <a:rPr lang="id-ID" sz="2000" dirty="0" smtClean="0">
                <a:sym typeface="Wingdings" pitchFamily="2" charset="2"/>
              </a:rPr>
              <a:t> sindrom yoyo</a:t>
            </a:r>
          </a:p>
          <a:p>
            <a:pPr lvl="1"/>
            <a:r>
              <a:rPr lang="id-ID" sz="2000" dirty="0" smtClean="0">
                <a:sym typeface="Wingdings" pitchFamily="2" charset="2"/>
              </a:rPr>
              <a:t>Tubuh memiliki “ambang nyaman” jumlah lemak tubuh</a:t>
            </a:r>
          </a:p>
          <a:p>
            <a:pPr lvl="2"/>
            <a:r>
              <a:rPr lang="id-ID" sz="1600" dirty="0" smtClean="0">
                <a:sym typeface="Wingdings" pitchFamily="2" charset="2"/>
              </a:rPr>
              <a:t>“ambang nyaman” tsb dipertahankan dg mengantur sistem hormon &amp; perilaku makan</a:t>
            </a:r>
            <a:endParaRPr lang="en-US" sz="1600" dirty="0"/>
          </a:p>
          <a:p>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Perkembangan sel lemak</a:t>
            </a:r>
          </a:p>
        </p:txBody>
      </p:sp>
      <p:sp>
        <p:nvSpPr>
          <p:cNvPr id="28675" name="Rectangle 3"/>
          <p:cNvSpPr>
            <a:spLocks noGrp="1" noChangeArrowheads="1"/>
          </p:cNvSpPr>
          <p:nvPr>
            <p:ph type="body" idx="1"/>
          </p:nvPr>
        </p:nvSpPr>
        <p:spPr/>
        <p:txBody>
          <a:bodyPr/>
          <a:lstStyle/>
          <a:p>
            <a:r>
              <a:rPr lang="id-ID" sz="2800" dirty="0" smtClean="0"/>
              <a:t>“</a:t>
            </a:r>
            <a:r>
              <a:rPr lang="id-ID" sz="2400" dirty="0" smtClean="0"/>
              <a:t>Fat cell theory”</a:t>
            </a:r>
          </a:p>
          <a:p>
            <a:pPr lvl="1"/>
            <a:r>
              <a:rPr lang="en-US" sz="2000" dirty="0" err="1" smtClean="0"/>
              <a:t>Kelebihan</a:t>
            </a:r>
            <a:r>
              <a:rPr lang="en-US" sz="2000" dirty="0" smtClean="0"/>
              <a:t> </a:t>
            </a:r>
            <a:r>
              <a:rPr lang="id-ID" sz="2000" dirty="0" smtClean="0"/>
              <a:t>jumlah </a:t>
            </a:r>
            <a:r>
              <a:rPr lang="en-US" sz="2000" dirty="0" err="1" smtClean="0"/>
              <a:t>sel</a:t>
            </a:r>
            <a:r>
              <a:rPr lang="en-US" sz="2000" dirty="0" smtClean="0"/>
              <a:t> </a:t>
            </a:r>
            <a:r>
              <a:rPr lang="en-US" sz="2000" dirty="0" err="1"/>
              <a:t>lemak</a:t>
            </a:r>
            <a:r>
              <a:rPr lang="en-US" sz="2000" dirty="0"/>
              <a:t> </a:t>
            </a:r>
            <a:r>
              <a:rPr lang="en-US" sz="2000" dirty="0" err="1"/>
              <a:t>pada</a:t>
            </a:r>
            <a:r>
              <a:rPr lang="en-US" sz="2000" dirty="0"/>
              <a:t> </a:t>
            </a:r>
            <a:r>
              <a:rPr lang="en-US" sz="2000" dirty="0" err="1"/>
              <a:t>masa</a:t>
            </a:r>
            <a:r>
              <a:rPr lang="en-US" sz="2000" dirty="0"/>
              <a:t> </a:t>
            </a:r>
            <a:r>
              <a:rPr lang="en-US" sz="2000" dirty="0" err="1" smtClean="0"/>
              <a:t>kanak-kanak</a:t>
            </a:r>
            <a:r>
              <a:rPr lang="id-ID" sz="2000" dirty="0" smtClean="0"/>
              <a:t> akibat stimulasi dari makan berlebihan</a:t>
            </a:r>
          </a:p>
          <a:p>
            <a:pPr lvl="1"/>
            <a:r>
              <a:rPr lang="id-ID" sz="2000" dirty="0" smtClean="0"/>
              <a:t>Jumlah sel lemak cenderung menetap</a:t>
            </a:r>
            <a:endParaRPr lang="en-US" sz="2000" dirty="0"/>
          </a:p>
          <a:p>
            <a:pPr lvl="2"/>
            <a:r>
              <a:rPr lang="en-US" sz="2000" dirty="0" err="1" smtClean="0"/>
              <a:t>Hyperplastic</a:t>
            </a:r>
            <a:r>
              <a:rPr lang="en-US" sz="2000" dirty="0" smtClean="0"/>
              <a:t> </a:t>
            </a:r>
            <a:r>
              <a:rPr lang="en-US" sz="2000" dirty="0"/>
              <a:t>obesity</a:t>
            </a:r>
          </a:p>
          <a:p>
            <a:pPr lvl="3"/>
            <a:r>
              <a:rPr lang="en-US" sz="1600" dirty="0" err="1"/>
              <a:t>Obesitas</a:t>
            </a:r>
            <a:r>
              <a:rPr lang="en-US" sz="1600" dirty="0"/>
              <a:t> yang </a:t>
            </a:r>
            <a:r>
              <a:rPr lang="en-US" sz="1600" dirty="0" err="1"/>
              <a:t>dihubungkan</a:t>
            </a:r>
            <a:r>
              <a:rPr lang="en-US" sz="1600" dirty="0"/>
              <a:t> </a:t>
            </a:r>
            <a:r>
              <a:rPr lang="en-US" sz="1600" dirty="0" err="1"/>
              <a:t>dengan</a:t>
            </a:r>
            <a:r>
              <a:rPr lang="en-US" sz="1600" dirty="0"/>
              <a:t> </a:t>
            </a:r>
            <a:r>
              <a:rPr lang="en-US" sz="1600" dirty="0" err="1"/>
              <a:t>peningkatan</a:t>
            </a:r>
            <a:r>
              <a:rPr lang="en-US" sz="1600" dirty="0"/>
              <a:t> </a:t>
            </a:r>
            <a:r>
              <a:rPr lang="en-US" sz="1600" dirty="0" err="1"/>
              <a:t>jumlah</a:t>
            </a:r>
            <a:r>
              <a:rPr lang="en-US" sz="1600" dirty="0"/>
              <a:t> </a:t>
            </a:r>
            <a:r>
              <a:rPr lang="en-US" sz="1600" dirty="0" err="1"/>
              <a:t>sel</a:t>
            </a:r>
            <a:r>
              <a:rPr lang="en-US" sz="1600" dirty="0"/>
              <a:t> </a:t>
            </a:r>
            <a:r>
              <a:rPr lang="en-US" sz="1600" dirty="0" err="1"/>
              <a:t>lemak</a:t>
            </a:r>
            <a:endParaRPr lang="en-US" sz="1600" dirty="0"/>
          </a:p>
          <a:p>
            <a:pPr lvl="2"/>
            <a:r>
              <a:rPr lang="en-US" sz="2000" dirty="0"/>
              <a:t>Hypertrophic obesity</a:t>
            </a:r>
          </a:p>
          <a:p>
            <a:pPr lvl="3"/>
            <a:r>
              <a:rPr lang="en-US" sz="1600" dirty="0" err="1"/>
              <a:t>Obesitas</a:t>
            </a:r>
            <a:r>
              <a:rPr lang="en-US" sz="1600" dirty="0"/>
              <a:t> yang </a:t>
            </a:r>
            <a:r>
              <a:rPr lang="en-US" sz="1600" dirty="0" err="1"/>
              <a:t>disebakan</a:t>
            </a:r>
            <a:r>
              <a:rPr lang="en-US" sz="1600" dirty="0"/>
              <a:t> </a:t>
            </a:r>
            <a:r>
              <a:rPr lang="en-US" sz="1600" dirty="0" err="1"/>
              <a:t>karena</a:t>
            </a:r>
            <a:r>
              <a:rPr lang="en-US" sz="1600" dirty="0"/>
              <a:t> </a:t>
            </a:r>
            <a:r>
              <a:rPr lang="en-US" sz="1600" dirty="0" err="1"/>
              <a:t>pertumbuhan</a:t>
            </a:r>
            <a:r>
              <a:rPr lang="en-US" sz="1600" dirty="0"/>
              <a:t> (</a:t>
            </a:r>
            <a:r>
              <a:rPr lang="en-US" sz="1600" dirty="0" err="1"/>
              <a:t>peningkatan</a:t>
            </a:r>
            <a:r>
              <a:rPr lang="en-US" sz="1600" dirty="0"/>
              <a:t> </a:t>
            </a:r>
            <a:r>
              <a:rPr lang="en-US" sz="1600" dirty="0" err="1"/>
              <a:t>ukuran</a:t>
            </a:r>
            <a:r>
              <a:rPr lang="en-US" sz="1600" dirty="0"/>
              <a:t>) </a:t>
            </a:r>
            <a:r>
              <a:rPr lang="en-US" sz="1600" dirty="0" err="1"/>
              <a:t>sel</a:t>
            </a:r>
            <a:r>
              <a:rPr lang="en-US" sz="1600" dirty="0"/>
              <a:t> </a:t>
            </a:r>
            <a:r>
              <a:rPr lang="en-US" sz="1600" dirty="0" err="1"/>
              <a:t>lemak</a:t>
            </a:r>
            <a:endParaRPr lang="en-US" sz="1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08038"/>
          </a:xfrm>
        </p:spPr>
        <p:txBody>
          <a:bodyPr/>
          <a:lstStyle/>
          <a:p>
            <a:r>
              <a:rPr lang="id-ID" sz="4000" dirty="0" smtClean="0"/>
              <a:t>Kecenderungan Tipe Obesitas</a:t>
            </a:r>
            <a:endParaRPr lang="id-ID" sz="4000" dirty="0"/>
          </a:p>
        </p:txBody>
      </p:sp>
      <p:sp>
        <p:nvSpPr>
          <p:cNvPr id="3" name="Content Placeholder 2"/>
          <p:cNvSpPr>
            <a:spLocks noGrp="1"/>
          </p:cNvSpPr>
          <p:nvPr>
            <p:ph idx="1"/>
          </p:nvPr>
        </p:nvSpPr>
        <p:spPr/>
        <p:txBody>
          <a:bodyPr/>
          <a:lstStyle/>
          <a:p>
            <a:endParaRPr lang="id-ID"/>
          </a:p>
        </p:txBody>
      </p:sp>
      <p:pic>
        <p:nvPicPr>
          <p:cNvPr id="4" name="Picture 4"/>
          <p:cNvPicPr>
            <a:picLocks noChangeAspect="1" noChangeArrowheads="1"/>
          </p:cNvPicPr>
          <p:nvPr/>
        </p:nvPicPr>
        <p:blipFill>
          <a:blip r:embed="rId2"/>
          <a:srcRect/>
          <a:stretch>
            <a:fillRect/>
          </a:stretch>
        </p:blipFill>
        <p:spPr bwMode="auto">
          <a:xfrm>
            <a:off x="838200" y="990600"/>
            <a:ext cx="7543800" cy="56388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Obesitas sentral</a:t>
            </a:r>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34</a:t>
            </a:fld>
            <a:endParaRPr lang="id-ID"/>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30194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707904" y="1217142"/>
            <a:ext cx="5112568" cy="4647426"/>
          </a:xfrm>
          <a:prstGeom prst="rect">
            <a:avLst/>
          </a:prstGeom>
          <a:noFill/>
        </p:spPr>
        <p:txBody>
          <a:bodyPr wrap="square" rtlCol="0">
            <a:spAutoFit/>
          </a:bodyPr>
          <a:lstStyle/>
          <a:p>
            <a:pPr marL="285750" indent="-285750">
              <a:buFont typeface="Arial" pitchFamily="34" charset="0"/>
              <a:buChar char="•"/>
            </a:pPr>
            <a:r>
              <a:rPr lang="id-ID" sz="2400" dirty="0" smtClean="0">
                <a:latin typeface="Comic Sans MS" pitchFamily="66" charset="0"/>
              </a:rPr>
              <a:t>Yg berisiko mengalaminya adalah laki-laki segala umur dan wanita pasca menopause</a:t>
            </a:r>
          </a:p>
          <a:p>
            <a:pPr marL="742950" lvl="1" indent="-285750">
              <a:buFont typeface="Arial" pitchFamily="34" charset="0"/>
              <a:buChar char="•"/>
            </a:pPr>
            <a:r>
              <a:rPr lang="id-ID" sz="2000" dirty="0" smtClean="0">
                <a:latin typeface="Comic Sans MS" pitchFamily="66" charset="0"/>
              </a:rPr>
              <a:t>Wanita pra menopause bisanya “pear shape”</a:t>
            </a:r>
          </a:p>
          <a:p>
            <a:pPr marL="285750" indent="-285750">
              <a:buFont typeface="Arial" pitchFamily="34" charset="0"/>
              <a:buChar char="•"/>
            </a:pPr>
            <a:r>
              <a:rPr lang="id-ID" sz="2400" dirty="0" smtClean="0">
                <a:latin typeface="Comic Sans MS" pitchFamily="66" charset="0"/>
              </a:rPr>
              <a:t>Faktor risiko lainnya </a:t>
            </a:r>
          </a:p>
          <a:p>
            <a:pPr marL="742950" lvl="1" indent="-285750">
              <a:buFont typeface="Arial" pitchFamily="34" charset="0"/>
              <a:buChar char="•"/>
            </a:pPr>
            <a:r>
              <a:rPr lang="id-ID" sz="2000" dirty="0" smtClean="0">
                <a:latin typeface="Comic Sans MS" pitchFamily="66" charset="0"/>
              </a:rPr>
              <a:t>Alkohol</a:t>
            </a:r>
          </a:p>
          <a:p>
            <a:pPr marL="742950" lvl="1" indent="-285750">
              <a:buFont typeface="Arial" pitchFamily="34" charset="0"/>
              <a:buChar char="•"/>
            </a:pPr>
            <a:r>
              <a:rPr lang="id-ID" sz="2000" dirty="0" smtClean="0">
                <a:latin typeface="Comic Sans MS" pitchFamily="66" charset="0"/>
              </a:rPr>
              <a:t>Kurang aktivitas fisik</a:t>
            </a:r>
          </a:p>
          <a:p>
            <a:pPr marL="285750" indent="-285750">
              <a:buFont typeface="Arial" pitchFamily="34" charset="0"/>
              <a:buChar char="•"/>
            </a:pPr>
            <a:r>
              <a:rPr lang="id-ID" sz="2400" dirty="0" smtClean="0">
                <a:latin typeface="Comic Sans MS" pitchFamily="66" charset="0"/>
              </a:rPr>
              <a:t>Obesitas sentral lebih berbahaya karena jaringan adiposa viseral mensekresi </a:t>
            </a:r>
            <a:r>
              <a:rPr lang="id-ID" sz="2400" u="sng" dirty="0" smtClean="0">
                <a:latin typeface="Comic Sans MS" pitchFamily="66" charset="0"/>
              </a:rPr>
              <a:t>hormon adipokin</a:t>
            </a:r>
            <a:r>
              <a:rPr lang="id-ID" sz="2400" dirty="0" smtClean="0">
                <a:latin typeface="Comic Sans MS" pitchFamily="66" charset="0"/>
              </a:rPr>
              <a:t> yg memicu inflamasi dan penyakit</a:t>
            </a:r>
            <a:endParaRPr lang="id-ID" sz="2400" dirty="0">
              <a:latin typeface="Comic Sans MS" pitchFamily="66" charset="0"/>
            </a:endParaRPr>
          </a:p>
        </p:txBody>
      </p:sp>
    </p:spTree>
    <p:extLst>
      <p:ext uri="{BB962C8B-B14F-4D97-AF65-F5344CB8AC3E}">
        <p14:creationId xmlns:p14="http://schemas.microsoft.com/office/powerpoint/2010/main" val="1828983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3200"/>
              <a:t>Obesity as a disorder of energy balance</a:t>
            </a:r>
          </a:p>
        </p:txBody>
      </p:sp>
      <p:sp>
        <p:nvSpPr>
          <p:cNvPr id="16387" name="Rectangle 3"/>
          <p:cNvSpPr>
            <a:spLocks noGrp="1" noChangeArrowheads="1"/>
          </p:cNvSpPr>
          <p:nvPr>
            <p:ph type="body" idx="1"/>
          </p:nvPr>
        </p:nvSpPr>
        <p:spPr/>
        <p:txBody>
          <a:bodyPr/>
          <a:lstStyle/>
          <a:p>
            <a:pPr>
              <a:lnSpc>
                <a:spcPct val="90000"/>
              </a:lnSpc>
            </a:pPr>
            <a:r>
              <a:rPr lang="id-ID" sz="2800" dirty="0"/>
              <a:t>Obesity dapat berkembang sebagai hsl ketidakseimbangan E</a:t>
            </a:r>
          </a:p>
          <a:p>
            <a:pPr lvl="1">
              <a:lnSpc>
                <a:spcPct val="90000"/>
              </a:lnSpc>
            </a:pPr>
            <a:r>
              <a:rPr lang="id-ID" sz="2400" dirty="0">
                <a:cs typeface="Arial" pitchFamily="34" charset="0"/>
              </a:rPr>
              <a:t>∆ body weight = E</a:t>
            </a:r>
            <a:r>
              <a:rPr lang="id-ID" sz="2400" baseline="-25000" dirty="0">
                <a:cs typeface="Arial" pitchFamily="34" charset="0"/>
              </a:rPr>
              <a:t>m</a:t>
            </a:r>
            <a:r>
              <a:rPr lang="en-US" sz="2400" baseline="-25000" dirty="0" err="1">
                <a:cs typeface="Arial" pitchFamily="34" charset="0"/>
              </a:rPr>
              <a:t>asuk</a:t>
            </a:r>
            <a:r>
              <a:rPr lang="id-ID" sz="2400" dirty="0">
                <a:cs typeface="Arial" pitchFamily="34" charset="0"/>
              </a:rPr>
              <a:t> – E</a:t>
            </a:r>
            <a:r>
              <a:rPr lang="en-US" sz="2400" baseline="-25000" dirty="0" err="1">
                <a:cs typeface="Arial" pitchFamily="34" charset="0"/>
              </a:rPr>
              <a:t>keluar</a:t>
            </a:r>
            <a:endParaRPr lang="id-ID" sz="2400" baseline="-25000" dirty="0">
              <a:cs typeface="Arial" pitchFamily="34" charset="0"/>
            </a:endParaRPr>
          </a:p>
          <a:p>
            <a:pPr>
              <a:lnSpc>
                <a:spcPct val="90000"/>
              </a:lnSpc>
            </a:pPr>
            <a:endParaRPr lang="id-ID" sz="2800" baseline="-25000" dirty="0">
              <a:cs typeface="Arial" pitchFamily="34" charset="0"/>
            </a:endParaRPr>
          </a:p>
          <a:p>
            <a:pPr lvl="1">
              <a:lnSpc>
                <a:spcPct val="90000"/>
              </a:lnSpc>
            </a:pPr>
            <a:r>
              <a:rPr lang="id-ID" sz="2400" dirty="0">
                <a:cs typeface="Arial" pitchFamily="34" charset="0"/>
              </a:rPr>
              <a:t>Konsumsi Energi yang tinggi akan mengakibatkan obes jika tidak diimbangi  dengan pengeluaran Energi yang tinggi</a:t>
            </a:r>
          </a:p>
          <a:p>
            <a:pPr lvl="1">
              <a:lnSpc>
                <a:spcPct val="90000"/>
              </a:lnSpc>
            </a:pPr>
            <a:r>
              <a:rPr lang="id-ID" sz="2400" dirty="0">
                <a:cs typeface="Arial" pitchFamily="34" charset="0"/>
              </a:rPr>
              <a:t>Pengeluaran Energi yang rendah akan  mengakibatkan obes jika tidak diimbangi  dengan konsumsi energi yang rendah</a:t>
            </a:r>
          </a:p>
          <a:p>
            <a:pPr>
              <a:lnSpc>
                <a:spcPct val="90000"/>
              </a:lnSpc>
              <a:buFontTx/>
              <a:buNone/>
            </a:pPr>
            <a:endParaRPr lang="id-ID" sz="2800" dirty="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868362"/>
          </a:xfrm>
        </p:spPr>
        <p:txBody>
          <a:bodyPr/>
          <a:lstStyle/>
          <a:p>
            <a:r>
              <a:rPr lang="id-ID" sz="3600"/>
              <a:t>Komponen keseimbangan Energi</a:t>
            </a:r>
          </a:p>
        </p:txBody>
      </p:sp>
      <p:sp>
        <p:nvSpPr>
          <p:cNvPr id="17411" name="Rectangle 3"/>
          <p:cNvSpPr>
            <a:spLocks noGrp="1" noChangeArrowheads="1"/>
          </p:cNvSpPr>
          <p:nvPr>
            <p:ph type="body" idx="1"/>
          </p:nvPr>
        </p:nvSpPr>
        <p:spPr>
          <a:xfrm>
            <a:off x="381000" y="1219200"/>
            <a:ext cx="8229600" cy="5257800"/>
          </a:xfrm>
        </p:spPr>
        <p:txBody>
          <a:bodyPr/>
          <a:lstStyle/>
          <a:p>
            <a:pPr>
              <a:lnSpc>
                <a:spcPct val="80000"/>
              </a:lnSpc>
            </a:pPr>
            <a:r>
              <a:rPr lang="id-ID" sz="2800" dirty="0"/>
              <a:t>Konsumsi Energi</a:t>
            </a:r>
          </a:p>
          <a:p>
            <a:pPr lvl="1">
              <a:lnSpc>
                <a:spcPct val="80000"/>
              </a:lnSpc>
            </a:pPr>
            <a:r>
              <a:rPr lang="id-ID" sz="2000" dirty="0"/>
              <a:t>Pengaturan mekanisme konsumsi pada manusia sangat kompleks </a:t>
            </a:r>
          </a:p>
          <a:p>
            <a:pPr lvl="1">
              <a:lnSpc>
                <a:spcPct val="80000"/>
              </a:lnSpc>
            </a:pPr>
            <a:r>
              <a:rPr lang="id-ID" sz="2000" dirty="0"/>
              <a:t>Meliputi proses : konsumsi, digest</a:t>
            </a:r>
            <a:r>
              <a:rPr lang="en-US" sz="2000" dirty="0" err="1"/>
              <a:t>i</a:t>
            </a:r>
            <a:r>
              <a:rPr lang="id-ID" sz="2000" dirty="0"/>
              <a:t>, absorbsi, </a:t>
            </a:r>
            <a:r>
              <a:rPr lang="id-ID" sz="2000" dirty="0" smtClean="0"/>
              <a:t>utilisasi</a:t>
            </a:r>
          </a:p>
          <a:p>
            <a:pPr lvl="1">
              <a:lnSpc>
                <a:spcPct val="80000"/>
              </a:lnSpc>
            </a:pPr>
            <a:endParaRPr lang="id-ID" sz="2000" dirty="0"/>
          </a:p>
          <a:p>
            <a:pPr>
              <a:lnSpc>
                <a:spcPct val="80000"/>
              </a:lnSpc>
            </a:pPr>
            <a:r>
              <a:rPr lang="id-ID" sz="2800" dirty="0"/>
              <a:t>Pengeluaran Energi</a:t>
            </a:r>
          </a:p>
          <a:p>
            <a:pPr lvl="1">
              <a:lnSpc>
                <a:spcPct val="80000"/>
              </a:lnSpc>
            </a:pPr>
            <a:r>
              <a:rPr lang="id-ID" sz="2000" dirty="0" smtClean="0"/>
              <a:t>BMR (Basal Metabolic rate 60 </a:t>
            </a:r>
            <a:r>
              <a:rPr lang="id-ID" sz="2000" dirty="0"/>
              <a:t>– 80</a:t>
            </a:r>
            <a:r>
              <a:rPr lang="id-ID" sz="2000"/>
              <a:t>% </a:t>
            </a:r>
            <a:r>
              <a:rPr lang="id-ID" sz="2000" smtClean="0"/>
              <a:t>ekspenditur) </a:t>
            </a:r>
            <a:endParaRPr lang="id-ID" sz="2000" dirty="0"/>
          </a:p>
          <a:p>
            <a:pPr lvl="2">
              <a:lnSpc>
                <a:spcPct val="80000"/>
              </a:lnSpc>
            </a:pPr>
            <a:r>
              <a:rPr lang="id-ID" sz="1600" dirty="0" smtClean="0"/>
              <a:t>energi </a:t>
            </a:r>
            <a:r>
              <a:rPr lang="id-ID" sz="1600" dirty="0"/>
              <a:t>yang diperlukan untuk memelihara fungsi dasar fisiologi (pembuatan hormon, pompa darah, pengaturan suhu tubuh</a:t>
            </a:r>
          </a:p>
          <a:p>
            <a:pPr lvl="1">
              <a:lnSpc>
                <a:spcPct val="80000"/>
              </a:lnSpc>
            </a:pPr>
            <a:r>
              <a:rPr lang="id-ID" sz="2000" dirty="0"/>
              <a:t>Aktivitas fisik </a:t>
            </a:r>
            <a:endParaRPr lang="id-ID" sz="2000" dirty="0" smtClean="0"/>
          </a:p>
          <a:p>
            <a:pPr lvl="2">
              <a:lnSpc>
                <a:spcPct val="80000"/>
              </a:lnSpc>
            </a:pPr>
            <a:r>
              <a:rPr lang="id-ID" sz="1600" dirty="0" smtClean="0"/>
              <a:t>10</a:t>
            </a:r>
            <a:r>
              <a:rPr lang="id-ID" sz="1600" dirty="0"/>
              <a:t>% TEE pada sedentary person, 40% pada highly active person</a:t>
            </a:r>
          </a:p>
          <a:p>
            <a:pPr lvl="1">
              <a:lnSpc>
                <a:spcPct val="80000"/>
              </a:lnSpc>
            </a:pPr>
            <a:r>
              <a:rPr lang="id-ID" sz="2000" dirty="0"/>
              <a:t>Efek thermic dari </a:t>
            </a:r>
            <a:r>
              <a:rPr lang="id-ID" sz="2000" dirty="0" smtClean="0"/>
              <a:t>makanan</a:t>
            </a:r>
          </a:p>
          <a:p>
            <a:pPr lvl="2">
              <a:lnSpc>
                <a:spcPct val="80000"/>
              </a:lnSpc>
            </a:pPr>
            <a:r>
              <a:rPr lang="id-ID" sz="1600" dirty="0" smtClean="0"/>
              <a:t>energi </a:t>
            </a:r>
            <a:r>
              <a:rPr lang="id-ID" sz="1600" dirty="0"/>
              <a:t>yg dibutuhkan untuk ingesti, digesti, absorbsi </a:t>
            </a:r>
            <a:r>
              <a:rPr lang="id-ID" sz="1600" dirty="0">
                <a:sym typeface="Wingdings" pitchFamily="2" charset="2"/>
              </a:rPr>
              <a:t> 7-10% TEE</a:t>
            </a:r>
            <a:r>
              <a:rPr lang="id-ID" sz="1600" dirty="0"/>
              <a:t> </a:t>
            </a:r>
          </a:p>
          <a:p>
            <a:pPr lvl="1">
              <a:lnSpc>
                <a:spcPct val="80000"/>
              </a:lnSpc>
            </a:pPr>
            <a:r>
              <a:rPr lang="id-ID" sz="2000" dirty="0"/>
              <a:t>Penyimpanan E dalam tubuh (protein </a:t>
            </a:r>
            <a:r>
              <a:rPr lang="id-ID" sz="2000" dirty="0">
                <a:sym typeface="Wingdings" pitchFamily="2" charset="2"/>
              </a:rPr>
              <a:t> otot, organ ; KH  glukosa, glikogen; lemak  adiposa</a:t>
            </a:r>
            <a:r>
              <a:rPr lang="id-ID" sz="2000" dirty="0" smtClean="0">
                <a:sym typeface="Wingdings" pitchFamily="2" charset="2"/>
              </a:rPr>
              <a:t>)</a:t>
            </a:r>
            <a:endParaRPr lang="id-ID"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29600" cy="655288"/>
          </a:xfrm>
        </p:spPr>
        <p:txBody>
          <a:bodyPr/>
          <a:lstStyle/>
          <a:p>
            <a:r>
              <a:rPr lang="id-ID" dirty="0" smtClean="0"/>
              <a:t>Komponen energi ekspenditur</a:t>
            </a:r>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37</a:t>
            </a:fld>
            <a:endParaRPr lang="id-ID"/>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072" y="845736"/>
            <a:ext cx="4272136" cy="596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85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511272"/>
          </a:xfrm>
        </p:spPr>
        <p:txBody>
          <a:bodyPr/>
          <a:lstStyle/>
          <a:p>
            <a:r>
              <a:rPr lang="id-ID" dirty="0" smtClean="0"/>
              <a:t>Faktor yg mempengaruhi BMR</a:t>
            </a:r>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38</a:t>
            </a:fld>
            <a:endParaRPr lang="id-ID"/>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268047" cy="568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11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id-ID" sz="3200"/>
              <a:t>Pengaruh konsumsi energi</a:t>
            </a:r>
          </a:p>
        </p:txBody>
      </p:sp>
      <p:sp>
        <p:nvSpPr>
          <p:cNvPr id="18435" name="Rectangle 3"/>
          <p:cNvSpPr>
            <a:spLocks noGrp="1" noChangeArrowheads="1"/>
          </p:cNvSpPr>
          <p:nvPr>
            <p:ph type="body" idx="1"/>
          </p:nvPr>
        </p:nvSpPr>
        <p:spPr/>
        <p:txBody>
          <a:bodyPr/>
          <a:lstStyle/>
          <a:p>
            <a:pPr>
              <a:lnSpc>
                <a:spcPct val="90000"/>
              </a:lnSpc>
            </a:pPr>
            <a:r>
              <a:rPr lang="id-ID" sz="2400"/>
              <a:t>Konsumsi lemak</a:t>
            </a:r>
          </a:p>
          <a:p>
            <a:pPr lvl="1">
              <a:lnSpc>
                <a:spcPct val="90000"/>
              </a:lnSpc>
            </a:pPr>
            <a:r>
              <a:rPr lang="id-ID" sz="2000"/>
              <a:t>Tinggi lemak berisiko peningkatan BB</a:t>
            </a:r>
          </a:p>
          <a:p>
            <a:pPr>
              <a:lnSpc>
                <a:spcPct val="90000"/>
              </a:lnSpc>
            </a:pPr>
            <a:r>
              <a:rPr lang="id-ID" sz="2400"/>
              <a:t>Kepadatan energi</a:t>
            </a:r>
          </a:p>
          <a:p>
            <a:pPr lvl="1">
              <a:lnSpc>
                <a:spcPct val="90000"/>
              </a:lnSpc>
            </a:pPr>
            <a:r>
              <a:rPr lang="id-ID" sz="2000"/>
              <a:t>Lemak mempunyai kepadatan kalori tertinggi</a:t>
            </a:r>
          </a:p>
          <a:p>
            <a:pPr>
              <a:lnSpc>
                <a:spcPct val="90000"/>
              </a:lnSpc>
            </a:pPr>
            <a:r>
              <a:rPr lang="id-ID" sz="2400"/>
              <a:t>Konsumsi karbohidrat</a:t>
            </a:r>
          </a:p>
          <a:p>
            <a:pPr lvl="1">
              <a:lnSpc>
                <a:spcPct val="90000"/>
              </a:lnSpc>
            </a:pPr>
            <a:r>
              <a:rPr lang="id-ID" sz="2000"/>
              <a:t>Terutama tinggi indeks glikemi berisiko thd obesitas</a:t>
            </a:r>
          </a:p>
          <a:p>
            <a:pPr>
              <a:lnSpc>
                <a:spcPct val="90000"/>
              </a:lnSpc>
            </a:pPr>
            <a:r>
              <a:rPr lang="id-ID" sz="2400"/>
              <a:t>Gula </a:t>
            </a:r>
          </a:p>
          <a:p>
            <a:pPr lvl="1">
              <a:lnSpc>
                <a:spcPct val="90000"/>
              </a:lnSpc>
            </a:pPr>
            <a:r>
              <a:rPr lang="id-ID" sz="2000"/>
              <a:t>Konsumsi tinggi gula, tu soft drink berisiko obes</a:t>
            </a:r>
          </a:p>
          <a:p>
            <a:pPr>
              <a:lnSpc>
                <a:spcPct val="90000"/>
              </a:lnSpc>
            </a:pPr>
            <a:r>
              <a:rPr lang="id-ID" sz="2400"/>
              <a:t>Konsumsi sayur dan buah</a:t>
            </a:r>
          </a:p>
          <a:p>
            <a:pPr lvl="1">
              <a:lnSpc>
                <a:spcPct val="90000"/>
              </a:lnSpc>
            </a:pPr>
            <a:r>
              <a:rPr lang="id-ID" sz="2000"/>
              <a:t>Menurunkan risiko obes</a:t>
            </a:r>
          </a:p>
          <a:p>
            <a:pPr>
              <a:lnSpc>
                <a:spcPct val="90000"/>
              </a:lnSpc>
            </a:pPr>
            <a:r>
              <a:rPr lang="id-ID" sz="2400"/>
              <a:t>Besar porsi</a:t>
            </a:r>
          </a:p>
          <a:p>
            <a:pPr>
              <a:lnSpc>
                <a:spcPct val="90000"/>
              </a:lnSpc>
            </a:pPr>
            <a:r>
              <a:rPr lang="id-ID" sz="2400"/>
              <a:t>Variasi konsumsi</a:t>
            </a:r>
          </a:p>
          <a:p>
            <a:pPr>
              <a:lnSpc>
                <a:spcPct val="90000"/>
              </a:lnSpc>
              <a:buFontTx/>
              <a:buNone/>
            </a:pPr>
            <a:endParaRPr lang="id-ID"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id-ID" sz="3600" dirty="0"/>
          </a:p>
        </p:txBody>
      </p:sp>
      <p:sp>
        <p:nvSpPr>
          <p:cNvPr id="10243" name="Rectangle 3"/>
          <p:cNvSpPr>
            <a:spLocks noGrp="1" noChangeArrowheads="1"/>
          </p:cNvSpPr>
          <p:nvPr>
            <p:ph type="body" idx="1"/>
          </p:nvPr>
        </p:nvSpPr>
        <p:spPr/>
        <p:txBody>
          <a:bodyPr/>
          <a:lstStyle/>
          <a:p>
            <a:pPr>
              <a:lnSpc>
                <a:spcPct val="80000"/>
              </a:lnSpc>
            </a:pPr>
            <a:r>
              <a:rPr lang="id-ID" sz="2400" dirty="0" smtClean="0"/>
              <a:t>IMT </a:t>
            </a:r>
            <a:r>
              <a:rPr lang="id-ID" sz="2400" dirty="0"/>
              <a:t>merupakan pengukuran yang baik, tapi tidak sempurna</a:t>
            </a:r>
          </a:p>
          <a:p>
            <a:pPr lvl="1">
              <a:lnSpc>
                <a:spcPct val="80000"/>
              </a:lnSpc>
            </a:pPr>
            <a:r>
              <a:rPr lang="id-ID" sz="2000" dirty="0"/>
              <a:t>Beberapa orang mungkin tergolong obes berdasar IMT namun mempunyai jumlah lemak dan otot yang normal </a:t>
            </a:r>
            <a:r>
              <a:rPr lang="id-ID" sz="2000" dirty="0" smtClean="0"/>
              <a:t>atau</a:t>
            </a:r>
          </a:p>
          <a:p>
            <a:pPr lvl="1">
              <a:lnSpc>
                <a:spcPct val="80000"/>
              </a:lnSpc>
            </a:pPr>
            <a:r>
              <a:rPr lang="id-ID" sz="2000" dirty="0" smtClean="0"/>
              <a:t>IMT </a:t>
            </a:r>
            <a:r>
              <a:rPr lang="id-ID" sz="2000" dirty="0"/>
              <a:t>normal tetapi mempunyai kelebihan lemak dan otot yang </a:t>
            </a:r>
            <a:r>
              <a:rPr lang="id-ID" sz="2000" dirty="0" smtClean="0"/>
              <a:t>sedikit</a:t>
            </a:r>
          </a:p>
          <a:p>
            <a:pPr lvl="1">
              <a:lnSpc>
                <a:spcPct val="80000"/>
              </a:lnSpc>
            </a:pPr>
            <a:endParaRPr lang="id-ID" sz="2000" dirty="0"/>
          </a:p>
          <a:p>
            <a:pPr>
              <a:lnSpc>
                <a:spcPct val="80000"/>
              </a:lnSpc>
            </a:pPr>
            <a:r>
              <a:rPr lang="id-ID" sz="2400" dirty="0"/>
              <a:t>Lingkar pinggang berkorelasi tinggi dengan lemak visceral atau intraabdominal </a:t>
            </a:r>
            <a:endParaRPr lang="id-ID" sz="2400" dirty="0" smtClean="0"/>
          </a:p>
          <a:p>
            <a:pPr lvl="1">
              <a:lnSpc>
                <a:spcPct val="80000"/>
              </a:lnSpc>
            </a:pPr>
            <a:r>
              <a:rPr lang="id-ID" sz="2000" dirty="0" smtClean="0"/>
              <a:t>merupakan </a:t>
            </a:r>
            <a:r>
              <a:rPr lang="id-ID" sz="2000" dirty="0"/>
              <a:t>prediktor untuk peningkatan risiko DM, hipertensi, dislipidemia dan penyakit jantung</a:t>
            </a:r>
          </a:p>
          <a:p>
            <a:pPr lvl="1">
              <a:lnSpc>
                <a:spcPct val="80000"/>
              </a:lnSpc>
            </a:pPr>
            <a:r>
              <a:rPr lang="id-ID" sz="2000" dirty="0"/>
              <a:t>Individu dengan RLPP yang tinggi lebih berisiko terkena PJK dan diabetes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40</a:t>
            </a:fld>
            <a:endParaRPr lang="id-ID"/>
          </a:p>
        </p:txBody>
      </p:sp>
      <p:pic>
        <p:nvPicPr>
          <p:cNvPr id="4098" name="Picture 2"/>
          <p:cNvPicPr>
            <a:picLocks noChangeAspect="1" noChangeArrowheads="1"/>
          </p:cNvPicPr>
          <p:nvPr/>
        </p:nvPicPr>
        <p:blipFill>
          <a:blip r:embed="rId2"/>
          <a:srcRect/>
          <a:stretch>
            <a:fillRect/>
          </a:stretch>
        </p:blipFill>
        <p:spPr bwMode="auto">
          <a:xfrm>
            <a:off x="285720" y="1928802"/>
            <a:ext cx="8643998" cy="34242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92162"/>
          </a:xfrm>
        </p:spPr>
        <p:txBody>
          <a:bodyPr/>
          <a:lstStyle/>
          <a:p>
            <a:r>
              <a:rPr lang="id-ID"/>
              <a:t>Pengaruh lingkungan dini</a:t>
            </a:r>
          </a:p>
        </p:txBody>
      </p:sp>
      <p:sp>
        <p:nvSpPr>
          <p:cNvPr id="19459" name="Rectangle 3"/>
          <p:cNvSpPr>
            <a:spLocks noGrp="1" noChangeArrowheads="1"/>
          </p:cNvSpPr>
          <p:nvPr>
            <p:ph type="body" idx="1"/>
          </p:nvPr>
        </p:nvSpPr>
        <p:spPr>
          <a:xfrm>
            <a:off x="457200" y="1124744"/>
            <a:ext cx="8229600" cy="5418916"/>
          </a:xfrm>
        </p:spPr>
        <p:txBody>
          <a:bodyPr/>
          <a:lstStyle/>
          <a:p>
            <a:pPr>
              <a:lnSpc>
                <a:spcPct val="80000"/>
              </a:lnSpc>
            </a:pPr>
            <a:r>
              <a:rPr lang="id-ID" sz="2400" dirty="0"/>
              <a:t>Saat dalam kandungan</a:t>
            </a:r>
          </a:p>
          <a:p>
            <a:pPr lvl="1">
              <a:lnSpc>
                <a:spcPct val="80000"/>
              </a:lnSpc>
            </a:pPr>
            <a:r>
              <a:rPr lang="id-ID" sz="2000" dirty="0" smtClean="0"/>
              <a:t>Studi </a:t>
            </a:r>
            <a:r>
              <a:rPr lang="id-ID" sz="2000" dirty="0"/>
              <a:t>menunjukkan bahwa bayi BBLR berisiko mengalami : higher BMI, RLPP tinggi, metabolic syndrome, CVD </a:t>
            </a:r>
            <a:endParaRPr lang="id-ID" sz="2000" dirty="0" smtClean="0"/>
          </a:p>
          <a:p>
            <a:pPr lvl="2">
              <a:lnSpc>
                <a:spcPct val="80000"/>
              </a:lnSpc>
            </a:pPr>
            <a:r>
              <a:rPr lang="id-ID" sz="1600" dirty="0" smtClean="0"/>
              <a:t>Plastisitas perkembangan</a:t>
            </a:r>
            <a:endParaRPr lang="id-ID" sz="1600" dirty="0"/>
          </a:p>
          <a:p>
            <a:pPr lvl="1">
              <a:lnSpc>
                <a:spcPct val="80000"/>
              </a:lnSpc>
            </a:pPr>
            <a:r>
              <a:rPr lang="id-ID" sz="2000" dirty="0"/>
              <a:t>Kemungkinan janin yang kurang gizi berakibat pada fungsi organ </a:t>
            </a:r>
            <a:r>
              <a:rPr lang="id-ID" sz="2000" dirty="0" smtClean="0"/>
              <a:t>tubuh</a:t>
            </a:r>
          </a:p>
          <a:p>
            <a:pPr lvl="1">
              <a:lnSpc>
                <a:spcPct val="80000"/>
              </a:lnSpc>
            </a:pPr>
            <a:endParaRPr lang="id-ID" sz="2000" dirty="0"/>
          </a:p>
          <a:p>
            <a:pPr>
              <a:lnSpc>
                <a:spcPct val="80000"/>
              </a:lnSpc>
            </a:pPr>
            <a:r>
              <a:rPr lang="id-ID" sz="2400" dirty="0"/>
              <a:t>ASI</a:t>
            </a:r>
          </a:p>
          <a:p>
            <a:pPr lvl="1">
              <a:lnSpc>
                <a:spcPct val="80000"/>
              </a:lnSpc>
            </a:pPr>
            <a:r>
              <a:rPr lang="id-ID" sz="2000" dirty="0"/>
              <a:t>ASI mencegah obesitas</a:t>
            </a:r>
          </a:p>
          <a:p>
            <a:pPr lvl="1">
              <a:lnSpc>
                <a:spcPct val="80000"/>
              </a:lnSpc>
            </a:pPr>
            <a:r>
              <a:rPr lang="id-ID" sz="2000" dirty="0"/>
              <a:t>Kolesterol yang tinggi pada ASI memperkenalkan metabolisme lemak yang lebih baik pada </a:t>
            </a:r>
            <a:r>
              <a:rPr lang="id-ID" sz="2000" dirty="0" smtClean="0"/>
              <a:t>bayi</a:t>
            </a:r>
          </a:p>
          <a:p>
            <a:pPr lvl="1">
              <a:lnSpc>
                <a:spcPct val="80000"/>
              </a:lnSpc>
            </a:pPr>
            <a:endParaRPr lang="id-ID" sz="2000" dirty="0"/>
          </a:p>
          <a:p>
            <a:pPr>
              <a:lnSpc>
                <a:spcPct val="80000"/>
              </a:lnSpc>
            </a:pPr>
            <a:r>
              <a:rPr lang="id-ID" sz="2400" dirty="0"/>
              <a:t>Anak dan orangtua yang obes</a:t>
            </a:r>
          </a:p>
          <a:p>
            <a:pPr lvl="1">
              <a:lnSpc>
                <a:spcPct val="80000"/>
              </a:lnSpc>
            </a:pPr>
            <a:r>
              <a:rPr lang="id-ID" sz="2000" dirty="0"/>
              <a:t>Anak yang obes saat berumur 3 thn dan orangtuanya tidak obes</a:t>
            </a:r>
            <a:r>
              <a:rPr lang="en-US" sz="2000" dirty="0"/>
              <a:t> </a:t>
            </a:r>
            <a:r>
              <a:rPr lang="id-ID" sz="2000" dirty="0"/>
              <a:t>rendah risikonya menjadi obes saat dewasa</a:t>
            </a:r>
          </a:p>
          <a:p>
            <a:pPr lvl="1">
              <a:lnSpc>
                <a:spcPct val="80000"/>
              </a:lnSpc>
            </a:pPr>
            <a:r>
              <a:rPr lang="id-ID" sz="2000" dirty="0"/>
              <a:t>Jika &gt; 3 thn obes, akan lebih berisiko menjadi obes saat dewasa meskipun orangtua tidak obes</a:t>
            </a:r>
          </a:p>
          <a:p>
            <a:pPr lvl="1">
              <a:lnSpc>
                <a:spcPct val="80000"/>
              </a:lnSpc>
            </a:pPr>
            <a:r>
              <a:rPr lang="id-ID" sz="2000" dirty="0"/>
              <a:t>Orang tua yang obes meningkatkan risiko 2x lipat menjadi obes saat dewasa pada </a:t>
            </a:r>
            <a:r>
              <a:rPr lang="id-ID" sz="2000" dirty="0" smtClean="0"/>
              <a:t>anak</a:t>
            </a:r>
            <a:endParaRPr lang="id-ID"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42</a:t>
            </a:fld>
            <a:endParaRPr lang="id-ID"/>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6291"/>
            <a:ext cx="5121904" cy="668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638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43</a:t>
            </a:fld>
            <a:endParaRPr lang="id-ID"/>
          </a:p>
        </p:txBody>
      </p:sp>
      <p:pic>
        <p:nvPicPr>
          <p:cNvPr id="1026" name="Picture 2" descr="cocycl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74469"/>
            <a:ext cx="6264696" cy="694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133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eaLnBrk="1" hangingPunct="1"/>
            <a:r>
              <a:rPr lang="en-US" smtClean="0"/>
              <a:t>PERAN GIZI MATERNAL?</a:t>
            </a:r>
          </a:p>
        </p:txBody>
      </p:sp>
      <p:sp>
        <p:nvSpPr>
          <p:cNvPr id="3" name="Rounded Rectangle 2"/>
          <p:cNvSpPr/>
          <p:nvPr/>
        </p:nvSpPr>
        <p:spPr>
          <a:xfrm>
            <a:off x="76200" y="1752600"/>
            <a:ext cx="1828800" cy="1524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t>Kurang</a:t>
            </a:r>
            <a:r>
              <a:rPr lang="en-US" sz="2400" b="1" dirty="0"/>
              <a:t> </a:t>
            </a:r>
            <a:r>
              <a:rPr lang="en-US" sz="2400" b="1" dirty="0" err="1"/>
              <a:t>gizi</a:t>
            </a:r>
            <a:r>
              <a:rPr lang="en-US" sz="2400" b="1" dirty="0"/>
              <a:t> </a:t>
            </a:r>
            <a:r>
              <a:rPr lang="en-US" sz="2400" b="1" dirty="0" err="1"/>
              <a:t>masa</a:t>
            </a:r>
            <a:r>
              <a:rPr lang="en-US" sz="2400" b="1" dirty="0"/>
              <a:t> </a:t>
            </a:r>
            <a:r>
              <a:rPr lang="en-US" sz="2400" b="1" dirty="0" err="1"/>
              <a:t>Janin</a:t>
            </a:r>
            <a:endParaRPr lang="en-US" sz="2800" dirty="0"/>
          </a:p>
        </p:txBody>
      </p:sp>
      <p:sp>
        <p:nvSpPr>
          <p:cNvPr id="4" name="Rounded Rectangle 3"/>
          <p:cNvSpPr/>
          <p:nvPr/>
        </p:nvSpPr>
        <p:spPr>
          <a:xfrm>
            <a:off x="1447800" y="2971800"/>
            <a:ext cx="2209800" cy="1524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rgbClr val="000000"/>
                </a:solidFill>
              </a:rPr>
              <a:t>Mismatch pre &amp; post natal nutrient environments</a:t>
            </a:r>
          </a:p>
        </p:txBody>
      </p:sp>
      <p:sp>
        <p:nvSpPr>
          <p:cNvPr id="5" name="Rounded Rectangle 4"/>
          <p:cNvSpPr/>
          <p:nvPr/>
        </p:nvSpPr>
        <p:spPr>
          <a:xfrm>
            <a:off x="6096000" y="1676400"/>
            <a:ext cx="28956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69875" indent="-269875" fontAlgn="auto">
              <a:spcBef>
                <a:spcPts val="0"/>
              </a:spcBef>
              <a:spcAft>
                <a:spcPts val="0"/>
              </a:spcAft>
              <a:buFont typeface="Arial" pitchFamily="34" charset="0"/>
              <a:buChar char="•"/>
              <a:defRPr/>
            </a:pPr>
            <a:r>
              <a:rPr lang="id-ID" sz="2800" dirty="0">
                <a:solidFill>
                  <a:srgbClr val="000000"/>
                </a:solidFill>
              </a:rPr>
              <a:t>P</a:t>
            </a:r>
            <a:r>
              <a:rPr lang="en-US" sz="2800" dirty="0" err="1" smtClean="0">
                <a:solidFill>
                  <a:srgbClr val="000000"/>
                </a:solidFill>
              </a:rPr>
              <a:t>ertumbuhan</a:t>
            </a:r>
            <a:r>
              <a:rPr lang="en-US" sz="2800" dirty="0" smtClean="0">
                <a:solidFill>
                  <a:srgbClr val="000000"/>
                </a:solidFill>
              </a:rPr>
              <a:t> </a:t>
            </a:r>
            <a:r>
              <a:rPr lang="en-US" sz="2800" dirty="0" err="1">
                <a:solidFill>
                  <a:srgbClr val="000000"/>
                </a:solidFill>
              </a:rPr>
              <a:t>Fisik</a:t>
            </a:r>
            <a:r>
              <a:rPr lang="en-US" sz="2800" dirty="0">
                <a:solidFill>
                  <a:srgbClr val="000000"/>
                </a:solidFill>
              </a:rPr>
              <a:t> </a:t>
            </a:r>
          </a:p>
          <a:p>
            <a:pPr marL="269875" indent="-269875" fontAlgn="auto">
              <a:spcBef>
                <a:spcPts val="0"/>
              </a:spcBef>
              <a:spcAft>
                <a:spcPts val="0"/>
              </a:spcAft>
              <a:buFont typeface="Arial" pitchFamily="34" charset="0"/>
              <a:buChar char="•"/>
              <a:defRPr/>
            </a:pPr>
            <a:r>
              <a:rPr lang="en-US" sz="2800" dirty="0" err="1" smtClean="0">
                <a:solidFill>
                  <a:srgbClr val="000000"/>
                </a:solidFill>
              </a:rPr>
              <a:t>Perkembang</a:t>
            </a:r>
            <a:r>
              <a:rPr lang="en-US" sz="2800" dirty="0" smtClean="0">
                <a:solidFill>
                  <a:srgbClr val="000000"/>
                </a:solidFill>
              </a:rPr>
              <a:t>-an </a:t>
            </a:r>
            <a:r>
              <a:rPr lang="en-US" sz="2800" dirty="0" err="1">
                <a:solidFill>
                  <a:srgbClr val="000000"/>
                </a:solidFill>
              </a:rPr>
              <a:t>Kognitif</a:t>
            </a:r>
            <a:r>
              <a:rPr lang="en-US" sz="2800" dirty="0">
                <a:solidFill>
                  <a:srgbClr val="000000"/>
                </a:solidFill>
              </a:rPr>
              <a:t> </a:t>
            </a:r>
            <a:r>
              <a:rPr lang="en-US" sz="2800" dirty="0" err="1">
                <a:solidFill>
                  <a:srgbClr val="000000"/>
                </a:solidFill>
              </a:rPr>
              <a:t>dan</a:t>
            </a:r>
            <a:r>
              <a:rPr lang="en-US" sz="2800" dirty="0">
                <a:solidFill>
                  <a:srgbClr val="000000"/>
                </a:solidFill>
              </a:rPr>
              <a:t> Mental</a:t>
            </a:r>
          </a:p>
        </p:txBody>
      </p:sp>
      <p:sp>
        <p:nvSpPr>
          <p:cNvPr id="6" name="Rounded Rectangle 5"/>
          <p:cNvSpPr/>
          <p:nvPr/>
        </p:nvSpPr>
        <p:spPr>
          <a:xfrm>
            <a:off x="6172200" y="4191000"/>
            <a:ext cx="2743200" cy="2590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en-US" sz="3200" dirty="0">
                <a:solidFill>
                  <a:srgbClr val="000000"/>
                </a:solidFill>
              </a:rPr>
              <a:t> </a:t>
            </a:r>
            <a:r>
              <a:rPr lang="en-US" sz="2800" dirty="0" err="1">
                <a:solidFill>
                  <a:srgbClr val="000000"/>
                </a:solidFill>
              </a:rPr>
              <a:t>Risiko</a:t>
            </a:r>
            <a:r>
              <a:rPr lang="en-US" sz="2800" dirty="0">
                <a:solidFill>
                  <a:srgbClr val="000000"/>
                </a:solidFill>
              </a:rPr>
              <a:t> P’ </a:t>
            </a:r>
            <a:r>
              <a:rPr lang="en-US" sz="2800" dirty="0" err="1">
                <a:solidFill>
                  <a:srgbClr val="000000"/>
                </a:solidFill>
              </a:rPr>
              <a:t>Khronis</a:t>
            </a:r>
            <a:r>
              <a:rPr lang="en-US" sz="2800" dirty="0">
                <a:solidFill>
                  <a:srgbClr val="000000"/>
                </a:solidFill>
              </a:rPr>
              <a:t> </a:t>
            </a:r>
            <a:r>
              <a:rPr lang="en-US" sz="2800" dirty="0" err="1">
                <a:solidFill>
                  <a:srgbClr val="000000"/>
                </a:solidFill>
              </a:rPr>
              <a:t>usia</a:t>
            </a:r>
            <a:r>
              <a:rPr lang="en-US" sz="2800" dirty="0">
                <a:solidFill>
                  <a:srgbClr val="000000"/>
                </a:solidFill>
              </a:rPr>
              <a:t> </a:t>
            </a:r>
            <a:r>
              <a:rPr lang="en-US" sz="2800" dirty="0" err="1">
                <a:solidFill>
                  <a:srgbClr val="000000"/>
                </a:solidFill>
              </a:rPr>
              <a:t>dewasa</a:t>
            </a:r>
            <a:r>
              <a:rPr lang="en-US" sz="2800" dirty="0">
                <a:solidFill>
                  <a:srgbClr val="000000"/>
                </a:solidFill>
              </a:rPr>
              <a:t>: DM,  </a:t>
            </a:r>
          </a:p>
          <a:p>
            <a:pPr fontAlgn="auto">
              <a:spcBef>
                <a:spcPts val="0"/>
              </a:spcBef>
              <a:spcAft>
                <a:spcPts val="0"/>
              </a:spcAft>
              <a:defRPr/>
            </a:pPr>
            <a:r>
              <a:rPr lang="en-US" sz="2800" dirty="0" err="1">
                <a:solidFill>
                  <a:srgbClr val="000000"/>
                </a:solidFill>
              </a:rPr>
              <a:t>Hipertensi</a:t>
            </a:r>
            <a:r>
              <a:rPr lang="en-US" sz="2800" dirty="0">
                <a:solidFill>
                  <a:srgbClr val="000000"/>
                </a:solidFill>
              </a:rPr>
              <a:t>, P’ </a:t>
            </a:r>
            <a:r>
              <a:rPr lang="en-US" sz="2800" dirty="0" err="1">
                <a:solidFill>
                  <a:srgbClr val="000000"/>
                </a:solidFill>
              </a:rPr>
              <a:t>Jantung</a:t>
            </a:r>
            <a:r>
              <a:rPr lang="en-US" sz="2800" dirty="0">
                <a:solidFill>
                  <a:srgbClr val="000000"/>
                </a:solidFill>
              </a:rPr>
              <a:t> </a:t>
            </a:r>
            <a:endParaRPr lang="en-US" sz="3200" dirty="0">
              <a:solidFill>
                <a:srgbClr val="000000"/>
              </a:solidFill>
            </a:endParaRPr>
          </a:p>
        </p:txBody>
      </p:sp>
      <p:sp>
        <p:nvSpPr>
          <p:cNvPr id="7" name="Rounded Rectangle 6"/>
          <p:cNvSpPr/>
          <p:nvPr/>
        </p:nvSpPr>
        <p:spPr>
          <a:xfrm>
            <a:off x="1295400" y="5562600"/>
            <a:ext cx="3733800" cy="533400"/>
          </a:xfrm>
          <a:prstGeom prst="roundRect">
            <a:avLst/>
          </a:prstGeom>
          <a:solidFill>
            <a:srgbClr val="FFFFCC"/>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000000"/>
                </a:solidFill>
              </a:rPr>
              <a:t>Pola</a:t>
            </a:r>
            <a:r>
              <a:rPr lang="en-US" sz="2800" b="1" dirty="0">
                <a:solidFill>
                  <a:srgbClr val="000000"/>
                </a:solidFill>
              </a:rPr>
              <a:t> </a:t>
            </a:r>
            <a:r>
              <a:rPr lang="en-US" sz="2800" b="1" dirty="0" err="1">
                <a:solidFill>
                  <a:srgbClr val="000000"/>
                </a:solidFill>
              </a:rPr>
              <a:t>Makan</a:t>
            </a:r>
            <a:r>
              <a:rPr lang="en-US" sz="2800" b="1" dirty="0">
                <a:solidFill>
                  <a:srgbClr val="000000"/>
                </a:solidFill>
              </a:rPr>
              <a:t> GS</a:t>
            </a:r>
            <a:endParaRPr lang="en-US" sz="3200" dirty="0">
              <a:solidFill>
                <a:srgbClr val="000000"/>
              </a:solidFill>
            </a:endParaRPr>
          </a:p>
        </p:txBody>
      </p:sp>
      <p:sp>
        <p:nvSpPr>
          <p:cNvPr id="10" name="Right Bracket 9"/>
          <p:cNvSpPr/>
          <p:nvPr/>
        </p:nvSpPr>
        <p:spPr>
          <a:xfrm>
            <a:off x="3429000" y="1981200"/>
            <a:ext cx="228600" cy="2667000"/>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2" name="Straight Arrow Connector 11"/>
          <p:cNvCxnSpPr>
            <a:stCxn id="10" idx="2"/>
          </p:cNvCxnSpPr>
          <p:nvPr/>
        </p:nvCxnSpPr>
        <p:spPr>
          <a:xfrm rot="10800000" flipH="1">
            <a:off x="3657600" y="2438400"/>
            <a:ext cx="2133600" cy="876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2"/>
          </p:cNvCxnSpPr>
          <p:nvPr/>
        </p:nvCxnSpPr>
        <p:spPr>
          <a:xfrm rot="10800000" flipH="1" flipV="1">
            <a:off x="3657600" y="3314700"/>
            <a:ext cx="2209800" cy="1485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33800" y="5067300"/>
            <a:ext cx="2362200" cy="38100"/>
          </a:xfrm>
          <a:prstGeom prst="straightConnector1">
            <a:avLst/>
          </a:prstGeom>
          <a:ln w="5715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295400" y="6248400"/>
            <a:ext cx="3733800" cy="533400"/>
          </a:xfrm>
          <a:prstGeom prst="roundRect">
            <a:avLst/>
          </a:prstGeom>
          <a:solidFill>
            <a:srgbClr val="99FF99"/>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0000"/>
                </a:solidFill>
              </a:rPr>
              <a:t>GENETIK</a:t>
            </a:r>
            <a:endParaRPr lang="en-US" sz="3200" dirty="0">
              <a:solidFill>
                <a:srgbClr val="000000"/>
              </a:solidFill>
            </a:endParaRPr>
          </a:p>
        </p:txBody>
      </p:sp>
      <p:cxnSp>
        <p:nvCxnSpPr>
          <p:cNvPr id="17" name="Straight Arrow Connector 16"/>
          <p:cNvCxnSpPr/>
          <p:nvPr/>
        </p:nvCxnSpPr>
        <p:spPr>
          <a:xfrm flipV="1">
            <a:off x="5029200" y="5905500"/>
            <a:ext cx="990600" cy="571500"/>
          </a:xfrm>
          <a:prstGeom prst="straightConnector1">
            <a:avLst/>
          </a:prstGeom>
          <a:ln w="5715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0" y="4800600"/>
            <a:ext cx="3733800" cy="533400"/>
          </a:xfrm>
          <a:prstGeom prst="roundRect">
            <a:avLst/>
          </a:prstGeom>
          <a:solidFill>
            <a:schemeClr val="tx1">
              <a:lumMod val="5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FFFFFF"/>
                </a:solidFill>
              </a:rPr>
              <a:t>Fetal </a:t>
            </a:r>
            <a:r>
              <a:rPr lang="en-US" sz="2800" b="1" dirty="0" err="1">
                <a:solidFill>
                  <a:srgbClr val="FFFFFF"/>
                </a:solidFill>
              </a:rPr>
              <a:t>Overnutrition</a:t>
            </a:r>
            <a:endParaRPr lang="en-US" sz="3200" dirty="0">
              <a:solidFill>
                <a:srgbClr val="FFFFFF"/>
              </a:solidFill>
            </a:endParaRPr>
          </a:p>
        </p:txBody>
      </p:sp>
      <p:cxnSp>
        <p:nvCxnSpPr>
          <p:cNvPr id="19" name="Straight Arrow Connector 18"/>
          <p:cNvCxnSpPr/>
          <p:nvPr/>
        </p:nvCxnSpPr>
        <p:spPr>
          <a:xfrm flipV="1">
            <a:off x="5181600" y="5410200"/>
            <a:ext cx="990600" cy="571500"/>
          </a:xfrm>
          <a:prstGeom prst="straightConnector1">
            <a:avLst/>
          </a:prstGeom>
          <a:ln w="5715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67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Hipotesis Barker</a:t>
            </a:r>
            <a:endParaRPr lang="id-ID" dirty="0"/>
          </a:p>
        </p:txBody>
      </p:sp>
      <p:sp>
        <p:nvSpPr>
          <p:cNvPr id="3" name="Content Placeholder 2"/>
          <p:cNvSpPr>
            <a:spLocks noGrp="1"/>
          </p:cNvSpPr>
          <p:nvPr>
            <p:ph idx="1"/>
          </p:nvPr>
        </p:nvSpPr>
        <p:spPr/>
        <p:txBody>
          <a:bodyPr/>
          <a:lstStyle/>
          <a:p>
            <a:r>
              <a:rPr lang="id-ID" sz="2400" dirty="0" smtClean="0"/>
              <a:t>Berbagai studi menunjukan bahwa  keragaman ukuran &amp; bentuk tubuh bayi secara esensial ditentukan oleh lingkungan intrauterine ketimbang genom janin.</a:t>
            </a:r>
          </a:p>
          <a:p>
            <a:r>
              <a:rPr lang="id-ID" sz="2400" dirty="0" smtClean="0"/>
              <a:t>BBLR, disproporsi lingkar kepala, PB, BB dan berat plasenta merupakan penanda terjadinya kurang gizi pada tahapan tertentu di periode kehamilan.</a:t>
            </a:r>
          </a:p>
          <a:p>
            <a:r>
              <a:rPr lang="id-ID" sz="2400" dirty="0" smtClean="0"/>
              <a:t>Keadaan tsb merupakan refleksi adaptasi janin utk mempertahankan proses perkembangannya. </a:t>
            </a:r>
          </a:p>
          <a:p>
            <a:r>
              <a:rPr lang="id-ID" sz="2400" dirty="0" smtClean="0"/>
              <a:t>Adaptasi ini disinyalir secara permanen telah memrogram fisiologi dan metabolisme.</a:t>
            </a:r>
            <a:endParaRPr lang="id-ID" sz="2400" dirty="0"/>
          </a:p>
        </p:txBody>
      </p:sp>
    </p:spTree>
    <p:extLst>
      <p:ext uri="{BB962C8B-B14F-4D97-AF65-F5344CB8AC3E}">
        <p14:creationId xmlns:p14="http://schemas.microsoft.com/office/powerpoint/2010/main" val="2454064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r>
              <a:rPr lang="id-ID" sz="2400" u="sng" dirty="0" smtClean="0"/>
              <a:t>Plastisitas perkembangan:</a:t>
            </a:r>
            <a:endParaRPr lang="id-ID" sz="2400" dirty="0" smtClean="0"/>
          </a:p>
          <a:p>
            <a:pPr lvl="1"/>
            <a:r>
              <a:rPr lang="id-ID" sz="2000" dirty="0" smtClean="0"/>
              <a:t>Fenomena dimana satu genotip dapat memberikan sejumlah status morfologis atau fisiologis yg berbeda sebagai respon thd perbedaan kondisi lingkungan selama proses perkembangan. </a:t>
            </a:r>
            <a:endParaRPr lang="en-US" sz="2000" dirty="0" smtClean="0"/>
          </a:p>
          <a:p>
            <a:r>
              <a:rPr lang="id-ID" sz="2400" u="sng" dirty="0" smtClean="0"/>
              <a:t>Esensi plastisitas perkembangan</a:t>
            </a:r>
            <a:r>
              <a:rPr lang="en-US" sz="2400" dirty="0" smtClean="0"/>
              <a:t>: </a:t>
            </a:r>
            <a:endParaRPr lang="id-ID" sz="2400" dirty="0" smtClean="0"/>
          </a:p>
          <a:p>
            <a:pPr lvl="1"/>
            <a:r>
              <a:rPr lang="id-ID" sz="2000" dirty="0" smtClean="0"/>
              <a:t>Suatu periode kritis dimana sebuah sistem masih plastis dan sensitif thd lingkungan, diikuti dg kehilangan plastisitas dan kapasitas fungsional yg tetap. Untuk kebanyakan organ dan sistem, periode kritis ini terjadi saat in utero.</a:t>
            </a:r>
            <a:endParaRPr lang="id-ID" dirty="0"/>
          </a:p>
        </p:txBody>
      </p:sp>
      <p:sp>
        <p:nvSpPr>
          <p:cNvPr id="4" name="Title 1"/>
          <p:cNvSpPr txBox="1">
            <a:spLocks/>
          </p:cNvSpPr>
          <p:nvPr/>
        </p:nvSpPr>
        <p:spPr bwMode="auto">
          <a:xfrm>
            <a:off x="714348" y="6294437"/>
            <a:ext cx="76200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rPr>
              <a:t>Barker, DJP . 2008</a:t>
            </a:r>
            <a:r>
              <a:rPr kumimoji="0" lang="id-ID"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rPr>
              <a:t> dlm Achadi, E. 2011</a:t>
            </a:r>
            <a:endParaRPr kumimoji="0" lang="en-US"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1602303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r>
              <a:rPr lang="id-ID" sz="2400" dirty="0" smtClean="0"/>
              <a:t>Janin merespon status gizi maternal melalui mekanisme plastisitas perkembangan dan “mengajarkan” janin utk mengantisipasi lingkungan gizi post natal yg serupa dengan in utero. </a:t>
            </a:r>
          </a:p>
          <a:p>
            <a:endParaRPr lang="id-ID" sz="2400" dirty="0" smtClean="0"/>
          </a:p>
          <a:p>
            <a:r>
              <a:rPr lang="id-ID" sz="2400" dirty="0" smtClean="0"/>
              <a:t>Perbedaan kondisi lingkungan antara pre dan post natal, menciptakan terjadinya </a:t>
            </a:r>
            <a:r>
              <a:rPr lang="id-ID" sz="2400" i="1" dirty="0" smtClean="0"/>
              <a:t>mismatch </a:t>
            </a:r>
            <a:r>
              <a:rPr lang="id-ID" sz="2400" dirty="0" smtClean="0"/>
              <a:t>situasi antara yg telah diantisipasi oleh janin dengan yg aktual terjadi. </a:t>
            </a:r>
          </a:p>
          <a:p>
            <a:endParaRPr lang="id-ID" sz="2400" dirty="0" smtClean="0"/>
          </a:p>
          <a:p>
            <a:r>
              <a:rPr lang="id-ID" sz="2400" dirty="0" smtClean="0"/>
              <a:t>Keadaan ini yg meningkatkan risiko terjadinya PTM.</a:t>
            </a:r>
          </a:p>
          <a:p>
            <a:endParaRPr lang="id-ID" dirty="0"/>
          </a:p>
        </p:txBody>
      </p:sp>
      <p:sp>
        <p:nvSpPr>
          <p:cNvPr id="4" name="Title 1"/>
          <p:cNvSpPr txBox="1">
            <a:spLocks/>
          </p:cNvSpPr>
          <p:nvPr/>
        </p:nvSpPr>
        <p:spPr bwMode="auto">
          <a:xfrm>
            <a:off x="714348" y="6294437"/>
            <a:ext cx="76200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rPr>
              <a:t>Barker, DJP . 2008</a:t>
            </a:r>
            <a:r>
              <a:rPr kumimoji="0" lang="id-ID"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rPr>
              <a:t> dlm Achadi, E. 2011</a:t>
            </a:r>
            <a:endParaRPr kumimoji="0" lang="en-US" sz="1800" b="0" i="1" u="none" strike="noStrike" kern="0" cap="none" spc="0" normalizeH="0" baseline="0" noProof="0" dirty="0" smtClean="0">
              <a:ln>
                <a:noFill/>
              </a:ln>
              <a:solidFill>
                <a:schemeClr val="tx2"/>
              </a:solidFill>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31648702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2050" name="Picture 2"/>
          <p:cNvPicPr>
            <a:picLocks noChangeAspect="1" noChangeArrowheads="1"/>
          </p:cNvPicPr>
          <p:nvPr/>
        </p:nvPicPr>
        <p:blipFill>
          <a:blip r:embed="rId2"/>
          <a:srcRect/>
          <a:stretch>
            <a:fillRect/>
          </a:stretch>
        </p:blipFill>
        <p:spPr bwMode="auto">
          <a:xfrm>
            <a:off x="97906" y="1162050"/>
            <a:ext cx="8929718" cy="4533900"/>
          </a:xfrm>
          <a:prstGeom prst="rect">
            <a:avLst/>
          </a:prstGeom>
          <a:noFill/>
          <a:ln w="9525">
            <a:noFill/>
            <a:miter lim="800000"/>
            <a:headEnd/>
            <a:tailEnd/>
          </a:ln>
          <a:effectLst/>
        </p:spPr>
      </p:pic>
    </p:spTree>
    <p:extLst>
      <p:ext uri="{BB962C8B-B14F-4D97-AF65-F5344CB8AC3E}">
        <p14:creationId xmlns:p14="http://schemas.microsoft.com/office/powerpoint/2010/main" val="3725905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a:xfrm>
            <a:off x="457200" y="1689119"/>
            <a:ext cx="8229600" cy="4525963"/>
          </a:xfrm>
        </p:spPr>
        <p:txBody>
          <a:bodyPr/>
          <a:lstStyle/>
          <a:p>
            <a:r>
              <a:rPr lang="id-ID" sz="2400" dirty="0" smtClean="0"/>
              <a:t>Faktor maternal merupakan faktor dominan yg menentukan pertumbuhan janin.</a:t>
            </a:r>
          </a:p>
          <a:p>
            <a:r>
              <a:rPr lang="id-ID" sz="2400" dirty="0" smtClean="0"/>
              <a:t>Status gizi maternal yg buruk atau kelainan plasenta memberikan sinyal yg “keliru” pd janin bahwa kondisi lingkungan sdg buruk. </a:t>
            </a:r>
          </a:p>
          <a:p>
            <a:r>
              <a:rPr lang="id-ID" sz="2400" dirty="0" smtClean="0"/>
              <a:t>Kondisi tsb membuat janin memprediksi kondisi lingkungan post natal yg lebih buruk, sehingga janin memperpanjang respon adaptifnya.</a:t>
            </a:r>
          </a:p>
          <a:p>
            <a:r>
              <a:rPr lang="id-ID" sz="2400" dirty="0" smtClean="0"/>
              <a:t>Respon tsb meningkatkan risiko terjadinya penyakit</a:t>
            </a:r>
          </a:p>
          <a:p>
            <a:endParaRPr lang="id-ID" sz="2400" dirty="0"/>
          </a:p>
        </p:txBody>
      </p:sp>
    </p:spTree>
    <p:extLst>
      <p:ext uri="{BB962C8B-B14F-4D97-AF65-F5344CB8AC3E}">
        <p14:creationId xmlns:p14="http://schemas.microsoft.com/office/powerpoint/2010/main" val="1538091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79388" y="1196975"/>
            <a:ext cx="7378700" cy="5246688"/>
          </a:xfrm>
          <a:prstGeom prst="rect">
            <a:avLst/>
          </a:prstGeom>
          <a:noFill/>
          <a:ln w="9525">
            <a:noFill/>
            <a:miter lim="800000"/>
            <a:headEnd/>
            <a:tailEnd/>
          </a:ln>
        </p:spPr>
      </p:pic>
      <p:sp>
        <p:nvSpPr>
          <p:cNvPr id="34820" name="TextBox 3"/>
          <p:cNvSpPr txBox="1">
            <a:spLocks noChangeArrowheads="1"/>
          </p:cNvSpPr>
          <p:nvPr/>
        </p:nvSpPr>
        <p:spPr bwMode="auto">
          <a:xfrm>
            <a:off x="7416800" y="1844675"/>
            <a:ext cx="1619250" cy="4402138"/>
          </a:xfrm>
          <a:prstGeom prst="rect">
            <a:avLst/>
          </a:prstGeom>
          <a:noFill/>
          <a:ln w="9525">
            <a:solidFill>
              <a:srgbClr val="C00000"/>
            </a:solidFill>
            <a:miter lim="800000"/>
            <a:headEnd/>
            <a:tailEnd/>
          </a:ln>
        </p:spPr>
        <p:txBody>
          <a:bodyPr>
            <a:spAutoFit/>
          </a:bodyPr>
          <a:lstStyle/>
          <a:p>
            <a:r>
              <a:rPr lang="id-ID" sz="2800">
                <a:latin typeface="Calibri" pitchFamily="34" charset="0"/>
              </a:rPr>
              <a:t>Keduanya mempunyai IMT 22.3, tetapi  % lemak tubuhnya berbeda: 9.1% vs 21.2%</a:t>
            </a:r>
          </a:p>
        </p:txBody>
      </p:sp>
      <p:sp>
        <p:nvSpPr>
          <p:cNvPr id="5" name="Title 4"/>
          <p:cNvSpPr>
            <a:spLocks noGrp="1"/>
          </p:cNvSpPr>
          <p:nvPr>
            <p:ph type="title"/>
          </p:nvPr>
        </p:nvSpPr>
        <p:spPr/>
        <p:txBody>
          <a:bodyPr/>
          <a:lstStyle/>
          <a:p>
            <a:r>
              <a:rPr lang="id-ID" sz="3200" dirty="0" smtClean="0"/>
              <a:t>IMT sama, %lemak berbeda </a:t>
            </a:r>
            <a:br>
              <a:rPr lang="id-ID" sz="3200" dirty="0" smtClean="0"/>
            </a:br>
            <a:r>
              <a:rPr lang="id-ID" sz="2000" dirty="0" smtClean="0"/>
              <a:t>(Presentasi Achadi, 2013)</a:t>
            </a:r>
            <a:endParaRPr lang="id-ID" sz="3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563562"/>
          </a:xfrm>
        </p:spPr>
        <p:txBody>
          <a:bodyPr/>
          <a:lstStyle/>
          <a:p>
            <a:r>
              <a:rPr lang="en-US" sz="3200"/>
              <a:t>Perilaku yang dipelajari</a:t>
            </a:r>
          </a:p>
        </p:txBody>
      </p:sp>
      <p:sp>
        <p:nvSpPr>
          <p:cNvPr id="30723" name="Rectangle 3"/>
          <p:cNvSpPr>
            <a:spLocks noGrp="1" noChangeArrowheads="1"/>
          </p:cNvSpPr>
          <p:nvPr>
            <p:ph type="body" idx="1"/>
          </p:nvPr>
        </p:nvSpPr>
        <p:spPr>
          <a:xfrm>
            <a:off x="457200" y="1143000"/>
            <a:ext cx="8229600" cy="5410200"/>
          </a:xfrm>
        </p:spPr>
        <p:txBody>
          <a:bodyPr/>
          <a:lstStyle/>
          <a:p>
            <a:pPr>
              <a:lnSpc>
                <a:spcPct val="80000"/>
              </a:lnSpc>
            </a:pPr>
            <a:r>
              <a:rPr lang="en-US" sz="2200"/>
              <a:t>Beberapa orang obes disebabkan karena faktor genetik dan tidak terbatasnya akses terhadap makanan tinggi lemak dan gula, serta sedentary life style. </a:t>
            </a:r>
          </a:p>
          <a:p>
            <a:pPr>
              <a:lnSpc>
                <a:spcPct val="80000"/>
              </a:lnSpc>
            </a:pPr>
            <a:r>
              <a:rPr lang="en-US" sz="2200"/>
              <a:t>Konsumsi dan keseimbangan energi diatur secara otomatis oleh suatu sistem yang distimulasi dengan </a:t>
            </a:r>
            <a:r>
              <a:rPr lang="en-US" sz="2200" b="1" i="1"/>
              <a:t>hunger.</a:t>
            </a:r>
            <a:endParaRPr lang="en-US" sz="2200"/>
          </a:p>
          <a:p>
            <a:pPr>
              <a:lnSpc>
                <a:spcPct val="80000"/>
              </a:lnSpc>
            </a:pPr>
            <a:r>
              <a:rPr lang="en-US" sz="2200"/>
              <a:t>Hunger vs appetite</a:t>
            </a:r>
          </a:p>
          <a:p>
            <a:pPr lvl="1">
              <a:lnSpc>
                <a:spcPct val="80000"/>
              </a:lnSpc>
            </a:pPr>
            <a:r>
              <a:rPr lang="en-US" sz="2200" b="1"/>
              <a:t>Hunger bersifat fisiologis</a:t>
            </a:r>
          </a:p>
          <a:p>
            <a:pPr lvl="1">
              <a:lnSpc>
                <a:spcPct val="80000"/>
              </a:lnSpc>
            </a:pPr>
            <a:r>
              <a:rPr lang="en-US" sz="2200" b="1"/>
              <a:t>Appetite bersifat psikologis</a:t>
            </a:r>
          </a:p>
          <a:p>
            <a:pPr lvl="1">
              <a:lnSpc>
                <a:spcPct val="80000"/>
              </a:lnSpc>
              <a:buFontTx/>
              <a:buNone/>
            </a:pPr>
            <a:endParaRPr lang="en-US" sz="2200" b="1"/>
          </a:p>
          <a:p>
            <a:pPr>
              <a:lnSpc>
                <a:spcPct val="80000"/>
              </a:lnSpc>
            </a:pPr>
            <a:r>
              <a:rPr lang="en-US" sz="2200"/>
              <a:t>Terdapat 2 pusat pengaturan di otak:</a:t>
            </a:r>
          </a:p>
          <a:p>
            <a:pPr lvl="1">
              <a:lnSpc>
                <a:spcPct val="80000"/>
              </a:lnSpc>
            </a:pPr>
            <a:r>
              <a:rPr lang="en-US" sz="2200"/>
              <a:t>Lateral hypothalamic feeding center</a:t>
            </a:r>
          </a:p>
          <a:p>
            <a:pPr lvl="1">
              <a:lnSpc>
                <a:spcPct val="80000"/>
              </a:lnSpc>
            </a:pPr>
            <a:r>
              <a:rPr lang="en-US" sz="2200"/>
              <a:t>Medial hypothalamic satiety center</a:t>
            </a:r>
          </a:p>
          <a:p>
            <a:pPr>
              <a:lnSpc>
                <a:spcPct val="80000"/>
              </a:lnSpc>
            </a:pPr>
            <a:r>
              <a:rPr lang="en-US" sz="2200"/>
              <a:t>Kerusakan kedua pusat pengaturan tadi menyebabkan terjadinya overfeeding dan obesitas. </a:t>
            </a:r>
          </a:p>
          <a:p>
            <a:pPr>
              <a:lnSpc>
                <a:spcPct val="80000"/>
              </a:lnSpc>
            </a:pPr>
            <a:r>
              <a:rPr lang="en-US" sz="2200"/>
              <a:t>Akan terjadi juga kerusakan pengaturan yang lain, mis: hiperinsulins, dll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511272"/>
          </a:xfrm>
        </p:spPr>
        <p:txBody>
          <a:bodyPr/>
          <a:lstStyle/>
          <a:p>
            <a:r>
              <a:rPr lang="id-ID" sz="3200" dirty="0" smtClean="0"/>
              <a:t>Hunger, appetite, satiation, satiety</a:t>
            </a:r>
            <a:endParaRPr lang="id-ID" sz="3200"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51</a:t>
            </a:fld>
            <a:endParaRPr lang="id-ID"/>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45951"/>
            <a:ext cx="90868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104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id-ID"/>
              <a:t>Manajemen obesitas</a:t>
            </a:r>
          </a:p>
        </p:txBody>
      </p:sp>
      <p:sp>
        <p:nvSpPr>
          <p:cNvPr id="21507" name="Rectangle 3"/>
          <p:cNvSpPr>
            <a:spLocks noGrp="1" noChangeArrowheads="1"/>
          </p:cNvSpPr>
          <p:nvPr>
            <p:ph type="body" idx="1"/>
          </p:nvPr>
        </p:nvSpPr>
        <p:spPr/>
        <p:txBody>
          <a:bodyPr/>
          <a:lstStyle/>
          <a:p>
            <a:pPr>
              <a:lnSpc>
                <a:spcPct val="90000"/>
              </a:lnSpc>
            </a:pPr>
            <a:r>
              <a:rPr lang="id-ID"/>
              <a:t>Aktivitas fisik</a:t>
            </a:r>
          </a:p>
          <a:p>
            <a:pPr>
              <a:lnSpc>
                <a:spcPct val="90000"/>
              </a:lnSpc>
            </a:pPr>
            <a:r>
              <a:rPr lang="id-ID"/>
              <a:t>Evaluasi psikososial</a:t>
            </a:r>
          </a:p>
          <a:p>
            <a:pPr>
              <a:lnSpc>
                <a:spcPct val="90000"/>
              </a:lnSpc>
            </a:pPr>
            <a:r>
              <a:rPr lang="id-ID"/>
              <a:t>Low calorie diet</a:t>
            </a:r>
          </a:p>
          <a:p>
            <a:pPr>
              <a:lnSpc>
                <a:spcPct val="90000"/>
              </a:lnSpc>
            </a:pPr>
            <a:r>
              <a:rPr lang="id-ID"/>
              <a:t>Portion-controlled servings </a:t>
            </a:r>
          </a:p>
          <a:p>
            <a:pPr>
              <a:lnSpc>
                <a:spcPct val="90000"/>
              </a:lnSpc>
            </a:pPr>
            <a:r>
              <a:rPr lang="id-ID"/>
              <a:t>Low-fat and low-energy diets</a:t>
            </a:r>
          </a:p>
          <a:p>
            <a:pPr>
              <a:lnSpc>
                <a:spcPct val="90000"/>
              </a:lnSpc>
            </a:pPr>
            <a:r>
              <a:rPr lang="id-ID"/>
              <a:t>Lo</a:t>
            </a:r>
            <a:r>
              <a:rPr lang="en-US"/>
              <a:t>w</a:t>
            </a:r>
            <a:r>
              <a:rPr lang="id-ID"/>
              <a:t>-carbohydrate, high-protein diets</a:t>
            </a:r>
          </a:p>
          <a:p>
            <a:pPr>
              <a:lnSpc>
                <a:spcPct val="90000"/>
              </a:lnSpc>
            </a:pPr>
            <a:r>
              <a:rPr lang="id-ID"/>
              <a:t>Diet based on the glycemic index</a:t>
            </a:r>
          </a:p>
          <a:p>
            <a:pPr>
              <a:lnSpc>
                <a:spcPct val="90000"/>
              </a:lnSpc>
            </a:pPr>
            <a:r>
              <a:rPr lang="id-ID"/>
              <a:t>Very-low-calorie diets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474780"/>
          </a:xfrm>
        </p:spPr>
        <p:txBody>
          <a:bodyPr/>
          <a:lstStyle/>
          <a:p>
            <a:r>
              <a:rPr lang="id-ID" sz="3200" dirty="0" smtClean="0"/>
              <a:t>Densitas energi makanan</a:t>
            </a:r>
            <a:endParaRPr lang="id-ID" sz="3200"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53</a:t>
            </a:fld>
            <a:endParaRPr lang="id-ID"/>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00220"/>
            <a:ext cx="6963147" cy="580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597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4578" name="Picture 2"/>
          <p:cNvPicPr>
            <a:picLocks noChangeAspect="1" noChangeArrowheads="1"/>
          </p:cNvPicPr>
          <p:nvPr/>
        </p:nvPicPr>
        <p:blipFill>
          <a:blip r:embed="rId2"/>
          <a:srcRect/>
          <a:stretch>
            <a:fillRect/>
          </a:stretch>
        </p:blipFill>
        <p:spPr bwMode="auto">
          <a:xfrm>
            <a:off x="288319" y="609600"/>
            <a:ext cx="8703281" cy="56721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55</a:t>
            </a:fld>
            <a:endParaRPr lang="id-ID"/>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16" y="70875"/>
            <a:ext cx="6885176" cy="667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481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56</a:t>
            </a:fld>
            <a:endParaRPr lang="id-ID"/>
          </a:p>
        </p:txBody>
      </p:sp>
      <p:pic>
        <p:nvPicPr>
          <p:cNvPr id="1026" name="Picture 2"/>
          <p:cNvPicPr>
            <a:picLocks noChangeAspect="1" noChangeArrowheads="1"/>
          </p:cNvPicPr>
          <p:nvPr/>
        </p:nvPicPr>
        <p:blipFill>
          <a:blip r:embed="rId2"/>
          <a:srcRect/>
          <a:stretch>
            <a:fillRect/>
          </a:stretch>
        </p:blipFill>
        <p:spPr bwMode="auto">
          <a:xfrm>
            <a:off x="238139" y="142852"/>
            <a:ext cx="8620141" cy="6494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id-ID" dirty="0" smtClean="0">
                <a:solidFill>
                  <a:srgbClr val="002060"/>
                </a:solidFill>
              </a:rPr>
              <a:t>TERIMA KASIH</a:t>
            </a:r>
            <a:br>
              <a:rPr lang="id-ID" dirty="0" smtClean="0">
                <a:solidFill>
                  <a:srgbClr val="002060"/>
                </a:solidFill>
              </a:rPr>
            </a:br>
            <a:endParaRPr lang="id-ID" dirty="0">
              <a:solidFill>
                <a:srgbClr val="002060"/>
              </a:solidFill>
            </a:endParaRPr>
          </a:p>
        </p:txBody>
      </p:sp>
      <p:sp>
        <p:nvSpPr>
          <p:cNvPr id="5" name="Subtitle 4"/>
          <p:cNvSpPr>
            <a:spLocks noGrp="1"/>
          </p:cNvSpPr>
          <p:nvPr>
            <p:ph type="subTitle" idx="1"/>
          </p:nvPr>
        </p:nvSpPr>
        <p:spPr/>
        <p:txBody>
          <a:bodyPr/>
          <a:lstStyle/>
          <a:p>
            <a:endParaRPr lang="id-ID"/>
          </a:p>
        </p:txBody>
      </p:sp>
      <p:sp>
        <p:nvSpPr>
          <p:cNvPr id="6" name="Date Placeholder 5"/>
          <p:cNvSpPr>
            <a:spLocks noGrp="1"/>
          </p:cNvSpPr>
          <p:nvPr>
            <p:ph type="dt" sz="half" idx="2"/>
          </p:nvPr>
        </p:nvSpPr>
        <p:spPr/>
        <p:txBody>
          <a:bodyPr/>
          <a:lstStyle/>
          <a:p>
            <a:fld id="{0C0C6727-35CD-49C9-87AA-59C8CC5F1E84}" type="datetime1">
              <a:rPr lang="id-ID" smtClean="0"/>
              <a:pPr/>
              <a:t>04/09/2020</a:t>
            </a:fld>
            <a:endParaRPr lang="id-ID"/>
          </a:p>
        </p:txBody>
      </p:sp>
      <p:sp>
        <p:nvSpPr>
          <p:cNvPr id="7" name="Slide Number Placeholder 6"/>
          <p:cNvSpPr>
            <a:spLocks noGrp="1"/>
          </p:cNvSpPr>
          <p:nvPr>
            <p:ph type="sldNum" sz="quarter" idx="4"/>
          </p:nvPr>
        </p:nvSpPr>
        <p:spPr/>
        <p:txBody>
          <a:bodyPr/>
          <a:lstStyle/>
          <a:p>
            <a:fld id="{BCC4FB47-260F-4EFC-8B2D-B8ACC575EBD4}" type="slidenum">
              <a:rPr lang="id-ID" smtClean="0"/>
              <a:pPr/>
              <a:t>57</a:t>
            </a:fld>
            <a:endParaRPr lang="id-ID"/>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All-cause mortality compared with BMI</a:t>
            </a:r>
            <a:endParaRPr lang="id-ID" sz="3200" dirty="0"/>
          </a:p>
        </p:txBody>
      </p:sp>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6</a:t>
            </a:fld>
            <a:endParaRPr lang="id-ID"/>
          </a:p>
        </p:txBody>
      </p:sp>
      <p:pic>
        <p:nvPicPr>
          <p:cNvPr id="3074" name="Picture 2"/>
          <p:cNvPicPr>
            <a:picLocks noChangeAspect="1" noChangeArrowheads="1"/>
          </p:cNvPicPr>
          <p:nvPr/>
        </p:nvPicPr>
        <p:blipFill>
          <a:blip r:embed="rId2"/>
          <a:srcRect/>
          <a:stretch>
            <a:fillRect/>
          </a:stretch>
        </p:blipFill>
        <p:spPr bwMode="auto">
          <a:xfrm>
            <a:off x="500034" y="1643050"/>
            <a:ext cx="5232062" cy="353378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500694" y="5000636"/>
            <a:ext cx="3358323" cy="1657354"/>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sz="3200"/>
              <a:t>Disease RR to Normal weight and</a:t>
            </a:r>
            <a:br>
              <a:rPr lang="en-US" sz="3200"/>
            </a:br>
            <a:r>
              <a:rPr lang="en-US" sz="3200"/>
              <a:t> waist circumference</a:t>
            </a:r>
          </a:p>
        </p:txBody>
      </p:sp>
      <p:graphicFrame>
        <p:nvGraphicFramePr>
          <p:cNvPr id="7239" name="Group 71"/>
          <p:cNvGraphicFramePr>
            <a:graphicFrameLocks noGrp="1"/>
          </p:cNvGraphicFramePr>
          <p:nvPr>
            <p:ph type="tbl" idx="1"/>
          </p:nvPr>
        </p:nvGraphicFramePr>
        <p:xfrm>
          <a:off x="457200" y="1600200"/>
          <a:ext cx="8620125" cy="4903980"/>
        </p:xfrm>
        <a:graphic>
          <a:graphicData uri="http://schemas.openxmlformats.org/drawingml/2006/table">
            <a:tbl>
              <a:tblPr/>
              <a:tblGrid>
                <a:gridCol w="1646238"/>
                <a:gridCol w="1646237"/>
                <a:gridCol w="1644650"/>
                <a:gridCol w="1844675"/>
                <a:gridCol w="1838325"/>
              </a:tblGrid>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IMT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Obesity class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Waist Cir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Men </a:t>
                      </a:r>
                      <a:r>
                        <a:rPr kumimoji="0" lang="en-US" sz="1800" b="0" i="0" u="sng" strike="noStrike" cap="none" normalizeH="0" baseline="0" smtClean="0">
                          <a:ln>
                            <a:noFill/>
                          </a:ln>
                          <a:solidFill>
                            <a:schemeClr val="tx1"/>
                          </a:solidFill>
                          <a:effectLst/>
                          <a:latin typeface="Arial" pitchFamily="34" charset="0"/>
                        </a:rPr>
                        <a:t>&lt;</a:t>
                      </a:r>
                      <a:r>
                        <a:rPr kumimoji="0" lang="en-US" sz="1800" b="0" i="0" u="none" strike="noStrike" cap="none" normalizeH="0" baseline="0" smtClean="0">
                          <a:ln>
                            <a:noFill/>
                          </a:ln>
                          <a:solidFill>
                            <a:schemeClr val="tx1"/>
                          </a:solidFill>
                          <a:effectLst/>
                          <a:latin typeface="Arial" pitchFamily="34" charset="0"/>
                        </a:rPr>
                        <a:t> 102cm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Women </a:t>
                      </a:r>
                      <a:r>
                        <a:rPr kumimoji="0" lang="en-US" sz="1800" b="0" i="0" u="sng" strike="noStrike" cap="none" normalizeH="0" baseline="0" smtClean="0">
                          <a:ln>
                            <a:noFill/>
                          </a:ln>
                          <a:solidFill>
                            <a:schemeClr val="tx1"/>
                          </a:solidFill>
                          <a:effectLst/>
                          <a:latin typeface="Arial" pitchFamily="34" charset="0"/>
                        </a:rPr>
                        <a:t>&lt;</a:t>
                      </a:r>
                      <a:r>
                        <a:rPr kumimoji="0" lang="en-US" sz="1800" b="0" i="0" u="none" strike="noStrike" cap="none" normalizeH="0" baseline="0" smtClean="0">
                          <a:ln>
                            <a:noFill/>
                          </a:ln>
                          <a:solidFill>
                            <a:schemeClr val="tx1"/>
                          </a:solidFill>
                          <a:effectLst/>
                          <a:latin typeface="Arial" pitchFamily="34" charset="0"/>
                        </a:rPr>
                        <a:t> 88cm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Waist Cir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Men &gt; 102 cm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Women &gt; 88cm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Underweight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&lt; 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Normal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18.5 – 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Overweight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25.0 – 29.9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Increased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Obesity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30.0 – 34.9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35.0 – 39.9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Very 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Extreme obesity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smtClean="0">
                          <a:ln>
                            <a:noFill/>
                          </a:ln>
                          <a:solidFill>
                            <a:schemeClr val="tx1"/>
                          </a:solidFill>
                          <a:effectLst/>
                          <a:latin typeface="Arial" pitchFamily="34" charset="0"/>
                        </a:rPr>
                        <a:t>&gt;</a:t>
                      </a:r>
                      <a:r>
                        <a:rPr kumimoji="0" lang="en-US" sz="1800" b="0" i="0" u="none" strike="noStrike" cap="none" normalizeH="0" baseline="0" smtClean="0">
                          <a:ln>
                            <a:noFill/>
                          </a:ln>
                          <a:solidFill>
                            <a:schemeClr val="tx1"/>
                          </a:solidFill>
                          <a:effectLst/>
                          <a:latin typeface="Arial" pitchFamily="34" charset="0"/>
                        </a:rPr>
                        <a:t>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Extremely 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Extremely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487362"/>
          </a:xfrm>
        </p:spPr>
        <p:txBody>
          <a:bodyPr/>
          <a:lstStyle/>
          <a:p>
            <a:endParaRPr lang="id-ID" sz="4000" dirty="0"/>
          </a:p>
        </p:txBody>
      </p:sp>
      <p:sp>
        <p:nvSpPr>
          <p:cNvPr id="34819" name="Rectangle 3"/>
          <p:cNvSpPr>
            <a:spLocks noGrp="1" noChangeArrowheads="1"/>
          </p:cNvSpPr>
          <p:nvPr>
            <p:ph type="body" idx="1"/>
          </p:nvPr>
        </p:nvSpPr>
        <p:spPr>
          <a:xfrm>
            <a:off x="457200" y="1066800"/>
            <a:ext cx="8229600" cy="5059363"/>
          </a:xfrm>
        </p:spPr>
        <p:txBody>
          <a:bodyPr/>
          <a:lstStyle/>
          <a:p>
            <a:pPr>
              <a:lnSpc>
                <a:spcPct val="90000"/>
              </a:lnSpc>
            </a:pPr>
            <a:r>
              <a:rPr lang="en-US">
                <a:latin typeface="Comic Sans MS" pitchFamily="66" charset="0"/>
              </a:rPr>
              <a:t>RLPP </a:t>
            </a:r>
            <a:r>
              <a:rPr lang="en-US" sz="2800">
                <a:latin typeface="Comic Sans MS" pitchFamily="66" charset="0"/>
              </a:rPr>
              <a:t>(Rasio Lingkar pinggang : Lingkar panggul)</a:t>
            </a:r>
          </a:p>
          <a:p>
            <a:pPr lvl="1">
              <a:lnSpc>
                <a:spcPct val="90000"/>
              </a:lnSpc>
            </a:pPr>
            <a:r>
              <a:rPr lang="en-US" sz="2400">
                <a:latin typeface="Comic Sans MS" pitchFamily="66" charset="0"/>
              </a:rPr>
              <a:t>Risiko :  wanita RLPP  &gt; 0.85</a:t>
            </a:r>
          </a:p>
          <a:p>
            <a:pPr lvl="3">
              <a:lnSpc>
                <a:spcPct val="90000"/>
              </a:lnSpc>
              <a:buFontTx/>
              <a:buNone/>
            </a:pPr>
            <a:r>
              <a:rPr lang="en-US" sz="2400">
                <a:latin typeface="Comic Sans MS" pitchFamily="66" charset="0"/>
              </a:rPr>
              <a:t>       laki-laki RLPP &gt; 0.9</a:t>
            </a:r>
          </a:p>
          <a:p>
            <a:pPr lvl="1">
              <a:lnSpc>
                <a:spcPct val="90000"/>
              </a:lnSpc>
            </a:pPr>
            <a:r>
              <a:rPr lang="en-US" sz="2400">
                <a:latin typeface="Comic Sans MS" pitchFamily="66" charset="0"/>
              </a:rPr>
              <a:t>Misalnya</a:t>
            </a:r>
          </a:p>
          <a:p>
            <a:pPr lvl="2">
              <a:lnSpc>
                <a:spcPct val="90000"/>
              </a:lnSpc>
            </a:pPr>
            <a:r>
              <a:rPr lang="en-US">
                <a:latin typeface="Comic Sans MS" pitchFamily="66" charset="0"/>
              </a:rPr>
              <a:t>Lingkar pinggang = 90;  Lingkar panggul = 85</a:t>
            </a:r>
          </a:p>
          <a:p>
            <a:pPr lvl="2">
              <a:lnSpc>
                <a:spcPct val="90000"/>
              </a:lnSpc>
              <a:buFontTx/>
              <a:buNone/>
            </a:pPr>
            <a:r>
              <a:rPr lang="en-US">
                <a:latin typeface="Comic Sans MS" pitchFamily="66" charset="0"/>
              </a:rPr>
              <a:t>   RLPP = 90 : 85 = 1.05 </a:t>
            </a:r>
            <a:r>
              <a:rPr lang="en-US">
                <a:latin typeface="Comic Sans MS" pitchFamily="66" charset="0"/>
                <a:sym typeface="Wingdings" pitchFamily="2" charset="2"/>
              </a:rPr>
              <a:t> berisiko penyakit jantung</a:t>
            </a:r>
            <a:endParaRPr lang="en-US" sz="1800">
              <a:latin typeface="Comic Sans MS" pitchFamily="66" charset="0"/>
            </a:endParaRPr>
          </a:p>
          <a:p>
            <a:pPr>
              <a:lnSpc>
                <a:spcPct val="90000"/>
              </a:lnSpc>
            </a:pPr>
            <a:r>
              <a:rPr lang="en-US">
                <a:latin typeface="Comic Sans MS" pitchFamily="66" charset="0"/>
              </a:rPr>
              <a:t>Lingkar pinggang : </a:t>
            </a:r>
          </a:p>
          <a:p>
            <a:pPr lvl="1">
              <a:lnSpc>
                <a:spcPct val="90000"/>
              </a:lnSpc>
            </a:pPr>
            <a:r>
              <a:rPr lang="en-US">
                <a:latin typeface="Comic Sans MS" pitchFamily="66" charset="0"/>
              </a:rPr>
              <a:t>Risiko : wanita &gt; 88 cm</a:t>
            </a:r>
          </a:p>
          <a:p>
            <a:pPr lvl="1">
              <a:lnSpc>
                <a:spcPct val="90000"/>
              </a:lnSpc>
              <a:buFontTx/>
              <a:buNone/>
            </a:pPr>
            <a:r>
              <a:rPr lang="en-US">
                <a:latin typeface="Comic Sans MS" pitchFamily="66" charset="0"/>
              </a:rPr>
              <a:t>               laki-laki &gt; 102 cm</a:t>
            </a:r>
          </a:p>
          <a:p>
            <a:pPr>
              <a:lnSpc>
                <a:spcPct val="90000"/>
              </a:lnSpc>
            </a:pPr>
            <a:endParaRPr lang="en-US">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Kisaran lemak tubuh normal</a:t>
            </a:r>
            <a:endParaRPr lang="id-ID" dirty="0"/>
          </a:p>
        </p:txBody>
      </p:sp>
      <p:sp>
        <p:nvSpPr>
          <p:cNvPr id="6" name="Content Placeholder 5"/>
          <p:cNvSpPr>
            <a:spLocks noGrp="1"/>
          </p:cNvSpPr>
          <p:nvPr>
            <p:ph idx="1"/>
          </p:nvPr>
        </p:nvSpPr>
        <p:spPr/>
        <p:txBody>
          <a:bodyPr/>
          <a:lstStyle/>
          <a:p>
            <a:r>
              <a:rPr lang="id-ID" dirty="0" smtClean="0"/>
              <a:t>Laki-laki</a:t>
            </a:r>
          </a:p>
          <a:p>
            <a:pPr lvl="1"/>
            <a:r>
              <a:rPr lang="id-ID" dirty="0" smtClean="0"/>
              <a:t>12-20%</a:t>
            </a:r>
          </a:p>
          <a:p>
            <a:r>
              <a:rPr lang="id-ID" dirty="0" smtClean="0"/>
              <a:t>Perempuan</a:t>
            </a:r>
          </a:p>
          <a:p>
            <a:pPr lvl="1"/>
            <a:r>
              <a:rPr lang="id-ID" dirty="0" smtClean="0"/>
              <a:t>20-30%</a:t>
            </a:r>
          </a:p>
          <a:p>
            <a:endParaRPr lang="id-ID" dirty="0" smtClean="0"/>
          </a:p>
          <a:p>
            <a:pPr lvl="1"/>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9</a:t>
            </a:fld>
            <a:endParaRPr lang="id-ID"/>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132856"/>
            <a:ext cx="603885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665512"/>
      </p:ext>
    </p:extLst>
  </p:cSld>
  <p:clrMapOvr>
    <a:masterClrMapping/>
  </p:clrMapOvr>
</p:sld>
</file>

<file path=ppt/theme/theme1.xml><?xml version="1.0" encoding="utf-8"?>
<a:theme xmlns:a="http://schemas.openxmlformats.org/drawingml/2006/main" name="Theme2">
  <a:themeElements>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808080"/>
        </a:lt2>
        <a:accent1>
          <a:srgbClr val="8EEA3A"/>
        </a:accent1>
        <a:accent2>
          <a:srgbClr val="F97B90"/>
        </a:accent2>
        <a:accent3>
          <a:srgbClr val="FFFFFF"/>
        </a:accent3>
        <a:accent4>
          <a:srgbClr val="000000"/>
        </a:accent4>
        <a:accent5>
          <a:srgbClr val="C6F3AE"/>
        </a:accent5>
        <a:accent6>
          <a:srgbClr val="E26F82"/>
        </a:accent6>
        <a:hlink>
          <a:srgbClr val="5DC2F5"/>
        </a:hlink>
        <a:folHlink>
          <a:srgbClr val="FFA4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3130</TotalTime>
  <Words>1899</Words>
  <Application>Microsoft Office PowerPoint</Application>
  <PresentationFormat>On-screen Show (4:3)</PresentationFormat>
  <Paragraphs>362</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Theme2</vt:lpstr>
      <vt:lpstr>GIZI LEBIH</vt:lpstr>
      <vt:lpstr>PENDAHULUAN</vt:lpstr>
      <vt:lpstr>DEFINISI</vt:lpstr>
      <vt:lpstr>PowerPoint Presentation</vt:lpstr>
      <vt:lpstr>IMT sama, %lemak berbeda  (Presentasi Achadi, 2013)</vt:lpstr>
      <vt:lpstr>All-cause mortality compared with BMI</vt:lpstr>
      <vt:lpstr>Disease RR to Normal weight and  waist circumference</vt:lpstr>
      <vt:lpstr>PowerPoint Presentation</vt:lpstr>
      <vt:lpstr>Kisaran lemak tubuh normal</vt:lpstr>
      <vt:lpstr>Prevalensi</vt:lpstr>
      <vt:lpstr>Obesity: an escalating epidemic</vt:lpstr>
      <vt:lpstr>Prevalensi</vt:lpstr>
      <vt:lpstr>PowerPoint Presentation</vt:lpstr>
      <vt:lpstr>PowerPoint Presentation</vt:lpstr>
      <vt:lpstr>PowerPoint Presentation</vt:lpstr>
      <vt:lpstr>PowerPoint Presentation</vt:lpstr>
      <vt:lpstr>Diabetes</vt:lpstr>
      <vt:lpstr>Risiko Kesehatan</vt:lpstr>
      <vt:lpstr>Faktor Risiko</vt:lpstr>
      <vt:lpstr>AETIOLOGY OF OVERWEIGHT</vt:lpstr>
      <vt:lpstr>AETIOLOGY OF OVERWEIGHT</vt:lpstr>
      <vt:lpstr>AETIOLOGY OF OVERWEIGHT</vt:lpstr>
      <vt:lpstr>AETIOLOGY OF OVERWEIGHT</vt:lpstr>
      <vt:lpstr>PowerPoint Presentation</vt:lpstr>
      <vt:lpstr>PowerPoint Presentation</vt:lpstr>
      <vt:lpstr>PowerPoint Presentation</vt:lpstr>
      <vt:lpstr>PowerPoint Presentation</vt:lpstr>
      <vt:lpstr>PowerPoint Presentation</vt:lpstr>
      <vt:lpstr>AETIOLOGY OF OVERWEIGHT</vt:lpstr>
      <vt:lpstr>PowerPoint Presentation</vt:lpstr>
      <vt:lpstr>AETIOLOGY OF OVERWEIGHT</vt:lpstr>
      <vt:lpstr>Perkembangan sel lemak</vt:lpstr>
      <vt:lpstr>Kecenderungan Tipe Obesitas</vt:lpstr>
      <vt:lpstr>Obesitas sentral</vt:lpstr>
      <vt:lpstr>Obesity as a disorder of energy balance</vt:lpstr>
      <vt:lpstr>Komponen keseimbangan Energi</vt:lpstr>
      <vt:lpstr>Komponen energi ekspenditur</vt:lpstr>
      <vt:lpstr>Faktor yg mempengaruhi BMR</vt:lpstr>
      <vt:lpstr>Pengaruh konsumsi energi</vt:lpstr>
      <vt:lpstr>PowerPoint Presentation</vt:lpstr>
      <vt:lpstr>Pengaruh lingkungan dini</vt:lpstr>
      <vt:lpstr>PowerPoint Presentation</vt:lpstr>
      <vt:lpstr>PowerPoint Presentation</vt:lpstr>
      <vt:lpstr>PERAN GIZI MATERNAL?</vt:lpstr>
      <vt:lpstr>Hipotesis Barker</vt:lpstr>
      <vt:lpstr>PowerPoint Presentation</vt:lpstr>
      <vt:lpstr>PowerPoint Presentation</vt:lpstr>
      <vt:lpstr>PowerPoint Presentation</vt:lpstr>
      <vt:lpstr>PowerPoint Presentation</vt:lpstr>
      <vt:lpstr>Perilaku yang dipelajari</vt:lpstr>
      <vt:lpstr>Hunger, appetite, satiation, satiety</vt:lpstr>
      <vt:lpstr>Manajemen obesitas</vt:lpstr>
      <vt:lpstr>Densitas energi makanan</vt:lpstr>
      <vt:lpstr>PowerPoint Presentation</vt:lpstr>
      <vt:lpstr>PowerPoint Presentation</vt:lpstr>
      <vt:lpstr>PowerPoint Presentation</vt:lpstr>
      <vt:lpstr>TERIMA KASIH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Toshiba</dc:creator>
  <cp:lastModifiedBy>bambang irawan</cp:lastModifiedBy>
  <cp:revision>232</cp:revision>
  <dcterms:created xsi:type="dcterms:W3CDTF">2012-02-27T12:37:08Z</dcterms:created>
  <dcterms:modified xsi:type="dcterms:W3CDTF">2020-09-04T08:38:00Z</dcterms:modified>
</cp:coreProperties>
</file>