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317" r:id="rId2"/>
    <p:sldId id="316" r:id="rId3"/>
    <p:sldId id="302" r:id="rId4"/>
    <p:sldId id="334" r:id="rId5"/>
    <p:sldId id="335" r:id="rId6"/>
    <p:sldId id="337" r:id="rId7"/>
    <p:sldId id="336" r:id="rId8"/>
    <p:sldId id="341" r:id="rId9"/>
    <p:sldId id="326" r:id="rId10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7" autoAdjust="0"/>
    <p:restoredTop sz="70300" autoAdjust="0"/>
  </p:normalViewPr>
  <p:slideViewPr>
    <p:cSldViewPr>
      <p:cViewPr varScale="1">
        <p:scale>
          <a:sx n="72" d="100"/>
          <a:sy n="72" d="100"/>
        </p:scale>
        <p:origin x="127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07171786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07171786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This is our</a:t>
            </a:r>
            <a:r>
              <a:rPr baseline="0" dirty="0"/>
              <a:t> reference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64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  <p:sldLayoutId id="2147483666" r:id="rId3"/>
    <p:sldLayoutId id="2147483670" r:id="rId4"/>
    <p:sldLayoutId id="2147483671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903884"/>
            <a:ext cx="3216352" cy="31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9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3764280" y="987574"/>
            <a:ext cx="4680520" cy="204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id-ID" sz="2000" dirty="0"/>
          </a:p>
          <a:p>
            <a:pPr algn="ctr"/>
            <a:endParaRPr lang="id-ID" sz="2000" dirty="0"/>
          </a:p>
          <a:p>
            <a:pPr algn="ctr"/>
            <a:endParaRPr lang="id-ID" sz="2000" dirty="0"/>
          </a:p>
          <a:p>
            <a:pPr algn="ctr"/>
            <a:r>
              <a:rPr lang="en-US" sz="2000" dirty="0"/>
              <a:t>POSITIVE DEVIANCE APPROACH IN NUTRITION</a:t>
            </a:r>
            <a:br>
              <a:rPr lang="en-US" sz="2000" dirty="0"/>
            </a:br>
            <a:br>
              <a:rPr lang="en-US" sz="2000" dirty="0"/>
            </a:br>
            <a:r>
              <a:rPr lang="id-ID" sz="1800" dirty="0"/>
              <a:t>8</a:t>
            </a:r>
            <a:r>
              <a:rPr lang="id-ID" sz="1800" baseline="30000" dirty="0"/>
              <a:t>th</a:t>
            </a:r>
            <a:r>
              <a:rPr lang="id-ID" sz="1800" dirty="0"/>
              <a:t> </a:t>
            </a:r>
            <a:r>
              <a:rPr lang="en-US" sz="1800" dirty="0"/>
              <a:t> session</a:t>
            </a:r>
            <a:endParaRPr lang="id-ID" sz="1800" dirty="0"/>
          </a:p>
          <a:p>
            <a:pPr algn="ctr"/>
            <a:r>
              <a:rPr lang="id-ID" sz="1800" dirty="0"/>
              <a:t>Village Community Meeting (VCM)</a:t>
            </a:r>
          </a:p>
          <a:p>
            <a:pPr algn="ctr"/>
            <a:r>
              <a:rPr lang="id-ID" sz="1800" dirty="0"/>
              <a:t>(Musyawarah Masyarakat Desa)</a:t>
            </a:r>
            <a:br>
              <a:rPr lang="en-US" sz="1800" dirty="0"/>
            </a:br>
            <a:endParaRPr lang="id-ID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747420" y="2787774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2"/>
            <a:ext cx="2187724" cy="77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cs\AppData\Local\Temp\Screenshot_2020_1111_21155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34"/>
            <a:ext cx="3764280" cy="373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63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412555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3661515" y="2019475"/>
            <a:ext cx="166337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2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691178" y="2714325"/>
            <a:ext cx="216024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O</a:t>
            </a:r>
            <a:r>
              <a:rPr lang="id-ID" sz="2400" dirty="0"/>
              <a:t>bjectives</a:t>
            </a:r>
            <a:endParaRPr sz="24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1"/>
            <a:ext cx="2259732" cy="8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55;p30"/>
          <p:cNvSpPr/>
          <p:nvPr/>
        </p:nvSpPr>
        <p:spPr>
          <a:xfrm>
            <a:off x="1403648" y="197902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5;p30"/>
          <p:cNvSpPr/>
          <p:nvPr/>
        </p:nvSpPr>
        <p:spPr>
          <a:xfrm>
            <a:off x="6742250" y="1960700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960048" y="2019475"/>
            <a:ext cx="166337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6366225" y="2075900"/>
            <a:ext cx="166337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3</a:t>
            </a:r>
            <a:endParaRPr dirty="0"/>
          </a:p>
        </p:txBody>
      </p:sp>
      <p:sp>
        <p:nvSpPr>
          <p:cNvPr id="14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5868144" y="2724275"/>
            <a:ext cx="2808312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2400" dirty="0"/>
              <a:t>Implementation strategy</a:t>
            </a:r>
            <a:endParaRPr sz="2400" dirty="0"/>
          </a:p>
        </p:txBody>
      </p:sp>
      <p:sp>
        <p:nvSpPr>
          <p:cNvPr id="15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3491880" y="2714325"/>
            <a:ext cx="216024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2400" dirty="0"/>
              <a:t>Target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576164" y="1059582"/>
            <a:ext cx="5147964" cy="1101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br>
              <a:rPr sz="14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r>
              <a:rPr sz="1400" dirty="0">
                <a:solidFill>
                  <a:schemeClr val="accent5">
                    <a:lumMod val="75000"/>
                  </a:schemeClr>
                </a:solidFill>
              </a:rPr>
              <a:t>Village Community Meeting (VCM) :</a:t>
            </a:r>
            <a:br>
              <a:rPr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d-ID" sz="1400" dirty="0"/>
              <a:t>forum for meetings at the village level for discussions to solve various community problems</a:t>
            </a:r>
            <a:endParaRPr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08304" y="1203598"/>
            <a:ext cx="1245890" cy="12241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latin typeface="Montserrat" charset="0"/>
              </a:rPr>
              <a:t>01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2"/>
          </p:nvPr>
        </p:nvSpPr>
        <p:spPr>
          <a:xfrm>
            <a:off x="2196344" y="114181"/>
            <a:ext cx="2016224" cy="604800"/>
          </a:xfrm>
        </p:spPr>
        <p:txBody>
          <a:bodyPr/>
          <a:lstStyle/>
          <a:p>
            <a:r>
              <a:rPr lang="id-ID" sz="2400" dirty="0"/>
              <a:t>Objectives</a:t>
            </a:r>
          </a:p>
        </p:txBody>
      </p:sp>
      <p:sp>
        <p:nvSpPr>
          <p:cNvPr id="7" name="Google Shape;415;p46"/>
          <p:cNvSpPr txBox="1">
            <a:spLocks/>
          </p:cNvSpPr>
          <p:nvPr/>
        </p:nvSpPr>
        <p:spPr>
          <a:xfrm>
            <a:off x="576164" y="2715766"/>
            <a:ext cx="5256584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spcBef>
                <a:spcPts val="600"/>
              </a:spcBef>
            </a:pPr>
            <a:r>
              <a:rPr lang="id-ID" sz="1600" dirty="0">
                <a:solidFill>
                  <a:schemeClr val="accent5">
                    <a:lumMod val="75000"/>
                  </a:schemeClr>
                </a:solidFill>
              </a:rPr>
              <a:t>Objectives</a:t>
            </a:r>
          </a:p>
          <a:p>
            <a:pPr algn="l">
              <a:spcBef>
                <a:spcPts val="600"/>
              </a:spcBef>
            </a:pPr>
            <a:endParaRPr lang="id-ID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id-ID" sz="1400" dirty="0"/>
              <a:t>Community know about malnutrition problems in children under five in their villages </a:t>
            </a:r>
          </a:p>
          <a:p>
            <a:pPr algn="l"/>
            <a:r>
              <a:rPr lang="id-ID" sz="1400" dirty="0"/>
              <a:t> </a:t>
            </a:r>
          </a:p>
          <a:p>
            <a:pPr algn="l"/>
            <a:r>
              <a:rPr lang="id-ID" sz="1400" dirty="0"/>
              <a:t>Find a agreement, so that the problem can be solved  by theirself without waiting for help from others </a:t>
            </a:r>
          </a:p>
          <a:p>
            <a:pPr algn="l"/>
            <a:r>
              <a:rPr lang="id-ID" sz="1400" dirty="0"/>
              <a:t> </a:t>
            </a:r>
          </a:p>
          <a:p>
            <a:pPr algn="l"/>
            <a:r>
              <a:rPr lang="id-ID" sz="1400" dirty="0"/>
              <a:t>The community can learn from their successful neighbors; poor families who have well-nourished children</a:t>
            </a:r>
          </a:p>
          <a:p>
            <a:pPr algn="l"/>
            <a:r>
              <a:rPr lang="id-ID" sz="1400" dirty="0"/>
              <a:t>they have unique behaviors so that they do not experience problems as most of community</a:t>
            </a:r>
          </a:p>
        </p:txBody>
      </p:sp>
    </p:spTree>
    <p:extLst>
      <p:ext uri="{BB962C8B-B14F-4D97-AF65-F5344CB8AC3E}">
        <p14:creationId xmlns:p14="http://schemas.microsoft.com/office/powerpoint/2010/main" val="373040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08304" y="1203598"/>
            <a:ext cx="1245890" cy="12241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latin typeface="Montserrat" charset="0"/>
              </a:rPr>
              <a:t>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57138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Target</a:t>
            </a:r>
          </a:p>
        </p:txBody>
      </p:sp>
      <p:sp>
        <p:nvSpPr>
          <p:cNvPr id="3" name="Oval 2"/>
          <p:cNvSpPr/>
          <p:nvPr/>
        </p:nvSpPr>
        <p:spPr>
          <a:xfrm>
            <a:off x="1331640" y="1815666"/>
            <a:ext cx="3528392" cy="22682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Village officials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Public figure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Religious leaders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Health workers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Cadres 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Mother of children under five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Fathers of children under five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And others </a:t>
            </a:r>
          </a:p>
        </p:txBody>
      </p:sp>
    </p:spTree>
    <p:extLst>
      <p:ext uri="{BB962C8B-B14F-4D97-AF65-F5344CB8AC3E}">
        <p14:creationId xmlns:p14="http://schemas.microsoft.com/office/powerpoint/2010/main" val="373040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/>
          </p:nvPr>
        </p:nvSpPr>
        <p:spPr>
          <a:xfrm>
            <a:off x="1218961" y="389350"/>
            <a:ext cx="43611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/>
              <a:t>Implementation Strategy</a:t>
            </a:r>
            <a:endParaRPr sz="2400" dirty="0"/>
          </a:p>
        </p:txBody>
      </p:sp>
      <p:cxnSp>
        <p:nvCxnSpPr>
          <p:cNvPr id="337" name="Google Shape;337;p41"/>
          <p:cNvCxnSpPr/>
          <p:nvPr/>
        </p:nvCxnSpPr>
        <p:spPr>
          <a:xfrm>
            <a:off x="916600" y="962050"/>
            <a:ext cx="441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1"/>
          <p:cNvCxnSpPr/>
          <p:nvPr/>
        </p:nvCxnSpPr>
        <p:spPr>
          <a:xfrm>
            <a:off x="467544" y="2958276"/>
            <a:ext cx="8064896" cy="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41"/>
          <p:cNvSpPr/>
          <p:nvPr/>
        </p:nvSpPr>
        <p:spPr>
          <a:xfrm>
            <a:off x="754400" y="2027382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1"/>
          <p:cNvSpPr/>
          <p:nvPr/>
        </p:nvSpPr>
        <p:spPr>
          <a:xfrm>
            <a:off x="2084518" y="3551376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1"/>
          <p:cNvSpPr/>
          <p:nvPr/>
        </p:nvSpPr>
        <p:spPr>
          <a:xfrm>
            <a:off x="3537804" y="2022764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1"/>
          <p:cNvSpPr/>
          <p:nvPr/>
        </p:nvSpPr>
        <p:spPr>
          <a:xfrm>
            <a:off x="4833948" y="3588981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3" name="Google Shape;343;p41"/>
          <p:cNvCxnSpPr/>
          <p:nvPr/>
        </p:nvCxnSpPr>
        <p:spPr>
          <a:xfrm>
            <a:off x="924500" y="2368476"/>
            <a:ext cx="0" cy="59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41"/>
          <p:cNvCxnSpPr/>
          <p:nvPr/>
        </p:nvCxnSpPr>
        <p:spPr>
          <a:xfrm rot="10800000">
            <a:off x="2254619" y="2966976"/>
            <a:ext cx="1500" cy="589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41"/>
          <p:cNvCxnSpPr/>
          <p:nvPr/>
        </p:nvCxnSpPr>
        <p:spPr>
          <a:xfrm>
            <a:off x="3707904" y="2368476"/>
            <a:ext cx="0" cy="59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41"/>
          <p:cNvCxnSpPr/>
          <p:nvPr/>
        </p:nvCxnSpPr>
        <p:spPr>
          <a:xfrm rot="10800000">
            <a:off x="5004048" y="2966976"/>
            <a:ext cx="0" cy="59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7" name="Google Shape;347;p41"/>
          <p:cNvSpPr txBox="1">
            <a:spLocks noGrp="1"/>
          </p:cNvSpPr>
          <p:nvPr>
            <p:ph type="title" idx="4294967295"/>
          </p:nvPr>
        </p:nvSpPr>
        <p:spPr>
          <a:xfrm>
            <a:off x="1094600" y="1741032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STEP 1</a:t>
            </a:r>
            <a:endParaRPr sz="1400" dirty="0"/>
          </a:p>
        </p:txBody>
      </p:sp>
      <p:sp>
        <p:nvSpPr>
          <p:cNvPr id="348" name="Google Shape;348;p41"/>
          <p:cNvSpPr txBox="1">
            <a:spLocks noGrp="1"/>
          </p:cNvSpPr>
          <p:nvPr>
            <p:ph type="subTitle" idx="4294967295"/>
          </p:nvPr>
        </p:nvSpPr>
        <p:spPr>
          <a:xfrm>
            <a:off x="1094600" y="2042502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dirty="0"/>
              <a:t>Opening</a:t>
            </a:r>
            <a:endParaRPr sz="1200" dirty="0"/>
          </a:p>
        </p:txBody>
      </p:sp>
      <p:sp>
        <p:nvSpPr>
          <p:cNvPr id="349" name="Google Shape;349;p41"/>
          <p:cNvSpPr txBox="1">
            <a:spLocks noGrp="1"/>
          </p:cNvSpPr>
          <p:nvPr>
            <p:ph type="title" idx="4294967295"/>
          </p:nvPr>
        </p:nvSpPr>
        <p:spPr>
          <a:xfrm>
            <a:off x="3878004" y="1736414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STEP 3</a:t>
            </a:r>
            <a:endParaRPr sz="1400" dirty="0"/>
          </a:p>
        </p:txBody>
      </p:sp>
      <p:sp>
        <p:nvSpPr>
          <p:cNvPr id="350" name="Google Shape;350;p41"/>
          <p:cNvSpPr txBox="1">
            <a:spLocks noGrp="1"/>
          </p:cNvSpPr>
          <p:nvPr>
            <p:ph type="subTitle" idx="4294967295"/>
          </p:nvPr>
        </p:nvSpPr>
        <p:spPr>
          <a:xfrm>
            <a:off x="3873936" y="2027382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dirty="0"/>
              <a:t>Solution </a:t>
            </a:r>
            <a:endParaRPr sz="1200" dirty="0"/>
          </a:p>
        </p:txBody>
      </p:sp>
      <p:sp>
        <p:nvSpPr>
          <p:cNvPr id="351" name="Google Shape;351;p41"/>
          <p:cNvSpPr txBox="1">
            <a:spLocks noGrp="1"/>
          </p:cNvSpPr>
          <p:nvPr>
            <p:ph type="title" idx="4294967295"/>
          </p:nvPr>
        </p:nvSpPr>
        <p:spPr>
          <a:xfrm>
            <a:off x="225718" y="3556477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STE2</a:t>
            </a:r>
            <a:endParaRPr sz="1400" dirty="0"/>
          </a:p>
        </p:txBody>
      </p:sp>
      <p:sp>
        <p:nvSpPr>
          <p:cNvPr id="352" name="Google Shape;352;p41"/>
          <p:cNvSpPr txBox="1">
            <a:spLocks noGrp="1"/>
          </p:cNvSpPr>
          <p:nvPr>
            <p:ph type="subTitle" idx="4294967295"/>
          </p:nvPr>
        </p:nvSpPr>
        <p:spPr>
          <a:xfrm>
            <a:off x="281240" y="3891576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dirty="0"/>
              <a:t>Posyandu Data (KMS, pie diagram, SKDN block)</a:t>
            </a:r>
            <a:endParaRPr sz="1200" dirty="0"/>
          </a:p>
        </p:txBody>
      </p:sp>
      <p:sp>
        <p:nvSpPr>
          <p:cNvPr id="353" name="Google Shape;353;p41"/>
          <p:cNvSpPr txBox="1">
            <a:spLocks noGrp="1"/>
          </p:cNvSpPr>
          <p:nvPr>
            <p:ph type="title" idx="4294967295"/>
          </p:nvPr>
        </p:nvSpPr>
        <p:spPr>
          <a:xfrm>
            <a:off x="2948604" y="3605226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STEP 4</a:t>
            </a:r>
            <a:endParaRPr sz="1400" dirty="0"/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4294967295"/>
          </p:nvPr>
        </p:nvSpPr>
        <p:spPr>
          <a:xfrm>
            <a:off x="2992164" y="3896676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dirty="0"/>
              <a:t>Agreement to resolve the problem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/>
          </a:p>
        </p:txBody>
      </p:sp>
      <p:cxnSp>
        <p:nvCxnSpPr>
          <p:cNvPr id="23" name="Google Shape;345;p41"/>
          <p:cNvCxnSpPr/>
          <p:nvPr/>
        </p:nvCxnSpPr>
        <p:spPr>
          <a:xfrm>
            <a:off x="6372200" y="2367582"/>
            <a:ext cx="0" cy="59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345;p41"/>
          <p:cNvCxnSpPr/>
          <p:nvPr/>
        </p:nvCxnSpPr>
        <p:spPr>
          <a:xfrm>
            <a:off x="7733648" y="2962476"/>
            <a:ext cx="0" cy="59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341;p41"/>
          <p:cNvSpPr/>
          <p:nvPr/>
        </p:nvSpPr>
        <p:spPr>
          <a:xfrm>
            <a:off x="6202100" y="2038298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41;p41"/>
          <p:cNvSpPr/>
          <p:nvPr/>
        </p:nvSpPr>
        <p:spPr>
          <a:xfrm>
            <a:off x="7563548" y="3556476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49;p41"/>
          <p:cNvSpPr txBox="1">
            <a:spLocks/>
          </p:cNvSpPr>
          <p:nvPr/>
        </p:nvSpPr>
        <p:spPr>
          <a:xfrm>
            <a:off x="6542300" y="1786148"/>
            <a:ext cx="185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STEP 5</a:t>
            </a:r>
          </a:p>
        </p:txBody>
      </p:sp>
      <p:sp>
        <p:nvSpPr>
          <p:cNvPr id="28" name="Google Shape;349;p41"/>
          <p:cNvSpPr txBox="1">
            <a:spLocks/>
          </p:cNvSpPr>
          <p:nvPr/>
        </p:nvSpPr>
        <p:spPr>
          <a:xfrm>
            <a:off x="6804248" y="3642831"/>
            <a:ext cx="92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STEP 6</a:t>
            </a:r>
          </a:p>
        </p:txBody>
      </p:sp>
      <p:sp>
        <p:nvSpPr>
          <p:cNvPr id="29" name="Google Shape;354;p41"/>
          <p:cNvSpPr txBox="1">
            <a:spLocks/>
          </p:cNvSpPr>
          <p:nvPr/>
        </p:nvSpPr>
        <p:spPr>
          <a:xfrm>
            <a:off x="5723128" y="3929181"/>
            <a:ext cx="185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r">
              <a:spcAft>
                <a:spcPts val="1600"/>
              </a:spcAft>
              <a:buFont typeface="Montserrat"/>
              <a:buNone/>
            </a:pPr>
            <a:r>
              <a:rPr lang="id-ID" sz="1200" dirty="0"/>
              <a:t>Closing </a:t>
            </a:r>
            <a:endParaRPr lang="en-US" sz="1200" dirty="0"/>
          </a:p>
        </p:txBody>
      </p:sp>
      <p:sp>
        <p:nvSpPr>
          <p:cNvPr id="30" name="Google Shape;350;p41"/>
          <p:cNvSpPr txBox="1">
            <a:spLocks/>
          </p:cNvSpPr>
          <p:nvPr/>
        </p:nvSpPr>
        <p:spPr>
          <a:xfrm>
            <a:off x="6520166" y="2050998"/>
            <a:ext cx="185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r>
              <a:rPr lang="id-ID" sz="1200" dirty="0"/>
              <a:t>Community support 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107504" y="123478"/>
            <a:ext cx="1128724" cy="1108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latin typeface="Montserrat" charset="0"/>
              </a:rPr>
              <a:t>03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6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683568" y="1707654"/>
            <a:ext cx="5184576" cy="12241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Discussion</a:t>
            </a:r>
            <a:br>
              <a:rPr sz="28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d-ID" sz="1800" dirty="0">
                <a:latin typeface="Montserrat" charset="0"/>
              </a:rPr>
              <a:t>Role play of Village Comunity Meeting </a:t>
            </a: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40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323528" y="1635646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/>
              <a:t>Kurikulum</a:t>
            </a:r>
            <a:r>
              <a:rPr sz="1800" dirty="0"/>
              <a:t> </a:t>
            </a:r>
            <a:r>
              <a:rPr sz="1800" dirty="0" err="1"/>
              <a:t>dan</a:t>
            </a:r>
            <a:r>
              <a:rPr sz="1800" dirty="0"/>
              <a:t> </a:t>
            </a:r>
            <a:r>
              <a:rPr sz="1800" dirty="0" err="1"/>
              <a:t>Modul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/>
              <a:t>Kegiatan Praktik Perilaku dan Pemulihan Gizi Melalui Pendekatan Positive Deviance</a:t>
            </a:r>
            <a:endParaRPr sz="18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916600" y="717194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Reference</a:t>
            </a:r>
            <a:endParaRPr dirty="0"/>
          </a:p>
        </p:txBody>
      </p:sp>
      <p:cxnSp>
        <p:nvCxnSpPr>
          <p:cNvPr id="936" name="Google Shape;936;p55"/>
          <p:cNvCxnSpPr/>
          <p:nvPr/>
        </p:nvCxnSpPr>
        <p:spPr>
          <a:xfrm>
            <a:off x="916600" y="1275606"/>
            <a:ext cx="3007328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5724128" y="377633"/>
            <a:ext cx="2992598" cy="43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2"/>
            <a:ext cx="1915561" cy="6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5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-29344" y="0"/>
            <a:ext cx="9188629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VIDEO BANTUAN DANA MATA KULIAH MOOCs DPASDP 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S1 Gizi, FKM 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8228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249</Words>
  <Application>Microsoft Office PowerPoint</Application>
  <PresentationFormat>On-screen Show (16:9)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Montserrat</vt:lpstr>
      <vt:lpstr>Arial</vt:lpstr>
      <vt:lpstr>Corbel</vt:lpstr>
      <vt:lpstr>Nursing Capstone</vt:lpstr>
      <vt:lpstr>PowerPoint Presentation</vt:lpstr>
      <vt:lpstr>PowerPoint Presentation</vt:lpstr>
      <vt:lpstr>02</vt:lpstr>
      <vt:lpstr>    Village Community Meeting (VCM) : forum for meetings at the village level for discussions to solve various community problems</vt:lpstr>
      <vt:lpstr>PowerPoint Presentation</vt:lpstr>
      <vt:lpstr>Implementation Strategy</vt:lpstr>
      <vt:lpstr>Discussion  Role play of Village Comunity Meeting 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180</cp:revision>
  <dcterms:modified xsi:type="dcterms:W3CDTF">2020-12-20T07:34:12Z</dcterms:modified>
</cp:coreProperties>
</file>