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310" r:id="rId4"/>
    <p:sldId id="341" r:id="rId5"/>
    <p:sldId id="307" r:id="rId6"/>
    <p:sldId id="342" r:id="rId7"/>
    <p:sldId id="343" r:id="rId8"/>
    <p:sldId id="278" r:id="rId9"/>
    <p:sldId id="344" r:id="rId10"/>
    <p:sldId id="312" r:id="rId11"/>
    <p:sldId id="345" r:id="rId12"/>
    <p:sldId id="365" r:id="rId13"/>
    <p:sldId id="352" r:id="rId14"/>
    <p:sldId id="354" r:id="rId15"/>
    <p:sldId id="353" r:id="rId16"/>
    <p:sldId id="355" r:id="rId17"/>
    <p:sldId id="356" r:id="rId18"/>
    <p:sldId id="357" r:id="rId19"/>
    <p:sldId id="367" r:id="rId20"/>
    <p:sldId id="369" r:id="rId21"/>
    <p:sldId id="368" r:id="rId22"/>
    <p:sldId id="364" r:id="rId23"/>
    <p:sldId id="370" r:id="rId24"/>
    <p:sldId id="371" r:id="rId25"/>
    <p:sldId id="36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8157"/>
    <a:srgbClr val="FFFFFF"/>
    <a:srgbClr val="3A5A40"/>
    <a:srgbClr val="DAD7CD"/>
    <a:srgbClr val="344E41"/>
    <a:srgbClr val="A3B18A"/>
    <a:srgbClr val="E96245"/>
    <a:srgbClr val="A72700"/>
    <a:srgbClr val="F1E5CD"/>
    <a:srgbClr val="ED8B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44" autoAdjust="0"/>
    <p:restoredTop sz="78493" autoAdjust="0"/>
  </p:normalViewPr>
  <p:slideViewPr>
    <p:cSldViewPr snapToGrid="0" snapToObjects="1">
      <p:cViewPr varScale="1">
        <p:scale>
          <a:sx n="57" d="100"/>
          <a:sy n="57" d="100"/>
        </p:scale>
        <p:origin x="52" y="296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7DB5CC-499B-4490-95B5-E7EAB1ABE147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185ED4-6AF9-4A83-A6EB-57EE53D1B771}">
      <dgm:prSet phldrT="[Text]" custT="1"/>
      <dgm:spPr>
        <a:solidFill>
          <a:srgbClr val="588157"/>
        </a:solidFill>
        <a:ln>
          <a:noFill/>
        </a:ln>
      </dgm:spPr>
      <dgm:t>
        <a:bodyPr/>
        <a:lstStyle/>
        <a:p>
          <a:r>
            <a:rPr lang="id-ID" sz="2400" b="0" dirty="0" smtClean="0">
              <a:latin typeface="Roboto Medium" panose="02000000000000000000" pitchFamily="2" charset="0"/>
              <a:ea typeface="Roboto Medium" panose="02000000000000000000" pitchFamily="2" charset="0"/>
            </a:rPr>
            <a:t>Respect for Animals</a:t>
          </a:r>
          <a:endParaRPr lang="en-US" sz="2400" b="0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E885709A-FF2C-4E29-9919-742790EB0DD1}" type="parTrans" cxnId="{E1E7ECE0-6FB4-46E6-B0EA-95D40984DCC0}">
      <dgm:prSet/>
      <dgm:spPr/>
      <dgm:t>
        <a:bodyPr/>
        <a:lstStyle/>
        <a:p>
          <a:endParaRPr lang="en-US"/>
        </a:p>
      </dgm:t>
    </dgm:pt>
    <dgm:pt modelId="{F30D219E-F7D9-45DC-BC33-337DE93799BC}" type="sibTrans" cxnId="{E1E7ECE0-6FB4-46E6-B0EA-95D40984DCC0}">
      <dgm:prSet/>
      <dgm:spPr/>
      <dgm:t>
        <a:bodyPr/>
        <a:lstStyle/>
        <a:p>
          <a:endParaRPr lang="en-US"/>
        </a:p>
      </dgm:t>
    </dgm:pt>
    <dgm:pt modelId="{6727C471-90FA-4DC4-928A-120791612227}">
      <dgm:prSet custT="1"/>
      <dgm:spPr>
        <a:solidFill>
          <a:srgbClr val="DAD7CD">
            <a:alpha val="90000"/>
          </a:srgbClr>
        </a:solidFill>
        <a:ln>
          <a:noFill/>
        </a:ln>
      </dgm:spPr>
      <dgm:t>
        <a:bodyPr/>
        <a:lstStyle/>
        <a:p>
          <a:r>
            <a:rPr lang="id-ID" sz="1800" dirty="0" smtClean="0">
              <a:latin typeface="Roboto Light" panose="02000000000000000000" pitchFamily="2" charset="0"/>
              <a:ea typeface="Roboto Light" panose="02000000000000000000" pitchFamily="2" charset="0"/>
            </a:rPr>
            <a:t>Setiap peneliti yg menggunakan hewan coba harus menghormati hewan percobaan </a:t>
          </a:r>
          <a:endParaRPr lang="id-ID" sz="1800" dirty="0"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0E6550A0-7CD1-4557-B56E-FEE20AC8EF35}" type="parTrans" cxnId="{21BC684B-4BB8-4A93-B7F2-53F8E3B7BCC4}">
      <dgm:prSet/>
      <dgm:spPr/>
      <dgm:t>
        <a:bodyPr/>
        <a:lstStyle/>
        <a:p>
          <a:endParaRPr lang="en-US"/>
        </a:p>
      </dgm:t>
    </dgm:pt>
    <dgm:pt modelId="{8E4A25EE-A832-4CA2-A7A4-C4754B030978}" type="sibTrans" cxnId="{21BC684B-4BB8-4A93-B7F2-53F8E3B7BCC4}">
      <dgm:prSet/>
      <dgm:spPr/>
      <dgm:t>
        <a:bodyPr/>
        <a:lstStyle/>
        <a:p>
          <a:endParaRPr lang="en-US"/>
        </a:p>
      </dgm:t>
    </dgm:pt>
    <dgm:pt modelId="{8D2196EF-3980-4FC8-9C55-2ED477260BA0}">
      <dgm:prSet custT="1"/>
      <dgm:spPr>
        <a:solidFill>
          <a:srgbClr val="588157"/>
        </a:solidFill>
        <a:ln>
          <a:noFill/>
        </a:ln>
      </dgm:spPr>
      <dgm:t>
        <a:bodyPr/>
        <a:lstStyle/>
        <a:p>
          <a:r>
            <a:rPr lang="id-ID" sz="2400" dirty="0" smtClean="0">
              <a:latin typeface="Roboto Medium" panose="02000000000000000000" pitchFamily="2" charset="0"/>
              <a:ea typeface="Roboto Medium" panose="02000000000000000000" pitchFamily="2" charset="0"/>
            </a:rPr>
            <a:t>Beneficence</a:t>
          </a:r>
          <a:endParaRPr lang="id-ID" sz="2400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08A06F0F-BC4F-4F0F-AC4A-41FCCBAB1352}" type="parTrans" cxnId="{2ABBB80B-58BC-4A60-9FE3-D4C0C88A2EE3}">
      <dgm:prSet/>
      <dgm:spPr/>
      <dgm:t>
        <a:bodyPr/>
        <a:lstStyle/>
        <a:p>
          <a:endParaRPr lang="en-US"/>
        </a:p>
      </dgm:t>
    </dgm:pt>
    <dgm:pt modelId="{39DD1D50-CD39-4BB4-90D6-BE33055ECEAD}" type="sibTrans" cxnId="{2ABBB80B-58BC-4A60-9FE3-D4C0C88A2EE3}">
      <dgm:prSet/>
      <dgm:spPr/>
      <dgm:t>
        <a:bodyPr/>
        <a:lstStyle/>
        <a:p>
          <a:endParaRPr lang="en-US"/>
        </a:p>
      </dgm:t>
    </dgm:pt>
    <dgm:pt modelId="{424F1073-C7B8-4E1B-9D1B-0C87C6C8D257}">
      <dgm:prSet custT="1"/>
      <dgm:spPr>
        <a:solidFill>
          <a:srgbClr val="DAD7CD">
            <a:alpha val="90000"/>
          </a:srgbClr>
        </a:solidFill>
        <a:ln>
          <a:noFill/>
        </a:ln>
      </dgm:spPr>
      <dgm:t>
        <a:bodyPr/>
        <a:lstStyle/>
        <a:p>
          <a:r>
            <a:rPr lang="id-ID" sz="1800" dirty="0" smtClean="0">
              <a:latin typeface="Roboto Light" panose="02000000000000000000" pitchFamily="2" charset="0"/>
              <a:ea typeface="Roboto Light" panose="02000000000000000000" pitchFamily="2" charset="0"/>
            </a:rPr>
            <a:t>Bermanfaat bagi manusia dan mahluk lain</a:t>
          </a:r>
          <a:endParaRPr lang="id-ID" sz="1800" dirty="0"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F530D415-0F66-4306-8BA3-9D022F7B3DDE}" type="parTrans" cxnId="{795BD4B6-8DA5-48E1-8B0E-3C3459ED40CD}">
      <dgm:prSet/>
      <dgm:spPr/>
      <dgm:t>
        <a:bodyPr/>
        <a:lstStyle/>
        <a:p>
          <a:endParaRPr lang="en-US"/>
        </a:p>
      </dgm:t>
    </dgm:pt>
    <dgm:pt modelId="{B62A99D1-58E8-4D7B-B88F-2AA6B699C7DA}" type="sibTrans" cxnId="{795BD4B6-8DA5-48E1-8B0E-3C3459ED40CD}">
      <dgm:prSet/>
      <dgm:spPr/>
      <dgm:t>
        <a:bodyPr/>
        <a:lstStyle/>
        <a:p>
          <a:endParaRPr lang="en-US"/>
        </a:p>
      </dgm:t>
    </dgm:pt>
    <dgm:pt modelId="{72F2C6E5-33BC-470E-A640-25FBBD4FE1C5}">
      <dgm:prSet custT="1"/>
      <dgm:spPr>
        <a:solidFill>
          <a:srgbClr val="588157"/>
        </a:solidFill>
        <a:ln>
          <a:noFill/>
        </a:ln>
      </dgm:spPr>
      <dgm:t>
        <a:bodyPr/>
        <a:lstStyle/>
        <a:p>
          <a:r>
            <a:rPr lang="id-ID" sz="2400" smtClean="0">
              <a:latin typeface="Roboto Medium" panose="02000000000000000000" pitchFamily="2" charset="0"/>
              <a:ea typeface="Roboto Medium" panose="02000000000000000000" pitchFamily="2" charset="0"/>
            </a:rPr>
            <a:t>Justice</a:t>
          </a:r>
          <a:endParaRPr lang="id-ID" sz="2400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C2C01E39-A386-4839-A88A-9D2F4F224FCB}" type="parTrans" cxnId="{BEFC289D-0F10-4F53-866D-CA1933442C23}">
      <dgm:prSet/>
      <dgm:spPr/>
      <dgm:t>
        <a:bodyPr/>
        <a:lstStyle/>
        <a:p>
          <a:endParaRPr lang="en-US"/>
        </a:p>
      </dgm:t>
    </dgm:pt>
    <dgm:pt modelId="{BBB4472A-A274-4514-B4AF-308098010449}" type="sibTrans" cxnId="{BEFC289D-0F10-4F53-866D-CA1933442C23}">
      <dgm:prSet/>
      <dgm:spPr/>
      <dgm:t>
        <a:bodyPr/>
        <a:lstStyle/>
        <a:p>
          <a:endParaRPr lang="en-US"/>
        </a:p>
      </dgm:t>
    </dgm:pt>
    <dgm:pt modelId="{213FF2A0-FF8C-46CD-A671-5810D4BC0F27}">
      <dgm:prSet custT="1"/>
      <dgm:spPr>
        <a:solidFill>
          <a:srgbClr val="DAD7CD">
            <a:alpha val="90000"/>
          </a:srgbClr>
        </a:solidFill>
        <a:ln>
          <a:noFill/>
        </a:ln>
      </dgm:spPr>
      <dgm:t>
        <a:bodyPr/>
        <a:lstStyle/>
        <a:p>
          <a:r>
            <a:rPr lang="en-US" sz="1800" dirty="0" smtClean="0">
              <a:latin typeface="Roboto Light" panose="02000000000000000000" pitchFamily="2" charset="0"/>
              <a:ea typeface="Roboto Light" panose="02000000000000000000" pitchFamily="2" charset="0"/>
            </a:rPr>
            <a:t>B</a:t>
          </a:r>
          <a:r>
            <a:rPr lang="id-ID" sz="1800" dirty="0" smtClean="0">
              <a:latin typeface="Roboto Light" panose="02000000000000000000" pitchFamily="2" charset="0"/>
              <a:ea typeface="Roboto Light" panose="02000000000000000000" pitchFamily="2" charset="0"/>
            </a:rPr>
            <a:t>ersikap adil dalam memanfaatkan</a:t>
          </a:r>
          <a:r>
            <a:rPr lang="en-US" sz="1800" dirty="0" smtClean="0">
              <a:latin typeface="Roboto Light" panose="02000000000000000000" pitchFamily="2" charset="0"/>
              <a:ea typeface="Roboto Light" panose="02000000000000000000" pitchFamily="2" charset="0"/>
            </a:rPr>
            <a:t> </a:t>
          </a:r>
          <a:r>
            <a:rPr lang="id-ID" sz="1800" dirty="0" smtClean="0">
              <a:latin typeface="Roboto Light" panose="02000000000000000000" pitchFamily="2" charset="0"/>
              <a:ea typeface="Roboto Light" panose="02000000000000000000" pitchFamily="2" charset="0"/>
            </a:rPr>
            <a:t>hewan percobaan</a:t>
          </a:r>
          <a:endParaRPr lang="id-ID" sz="1800" dirty="0"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61379DB7-1A3F-40F8-BBAF-13F216B09917}" type="parTrans" cxnId="{4356D9BB-1B8E-4BC4-BB2E-FAA68C5A2336}">
      <dgm:prSet/>
      <dgm:spPr/>
      <dgm:t>
        <a:bodyPr/>
        <a:lstStyle/>
        <a:p>
          <a:endParaRPr lang="en-US"/>
        </a:p>
      </dgm:t>
    </dgm:pt>
    <dgm:pt modelId="{48944B62-9415-445B-895E-02B6F2F5A5C5}" type="sibTrans" cxnId="{4356D9BB-1B8E-4BC4-BB2E-FAA68C5A2336}">
      <dgm:prSet/>
      <dgm:spPr/>
      <dgm:t>
        <a:bodyPr/>
        <a:lstStyle/>
        <a:p>
          <a:endParaRPr lang="en-US"/>
        </a:p>
      </dgm:t>
    </dgm:pt>
    <dgm:pt modelId="{29F04E45-78D0-4897-B884-20732B792D43}" type="pres">
      <dgm:prSet presAssocID="{367DB5CC-499B-4490-95B5-E7EAB1ABE14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8BE263-A755-48B1-AAEF-285E949C9FD7}" type="pres">
      <dgm:prSet presAssocID="{90185ED4-6AF9-4A83-A6EB-57EE53D1B771}" presName="parentLin" presStyleCnt="0"/>
      <dgm:spPr/>
    </dgm:pt>
    <dgm:pt modelId="{859DC5BE-A1D1-4FB4-8CEB-C99010F2C3BD}" type="pres">
      <dgm:prSet presAssocID="{90185ED4-6AF9-4A83-A6EB-57EE53D1B771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0EA6A395-4C61-4D1B-9114-670A31A6B209}" type="pres">
      <dgm:prSet presAssocID="{90185ED4-6AF9-4A83-A6EB-57EE53D1B771}" presName="parentText" presStyleLbl="node1" presStyleIdx="0" presStyleCnt="3" custScaleX="6828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23E1D5-8320-4474-BE54-21232DB6514B}" type="pres">
      <dgm:prSet presAssocID="{90185ED4-6AF9-4A83-A6EB-57EE53D1B771}" presName="negativeSpace" presStyleCnt="0"/>
      <dgm:spPr/>
    </dgm:pt>
    <dgm:pt modelId="{C5792CCD-444B-4B6D-91D4-FBC26948BBD0}" type="pres">
      <dgm:prSet presAssocID="{90185ED4-6AF9-4A83-A6EB-57EE53D1B771}" presName="childText" presStyleLbl="conFgAcc1" presStyleIdx="0" presStyleCnt="3" custLinFactNeighborX="-480" custLinFactNeighborY="47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2441E0-EB5C-45F8-A128-3129ACBA6471}" type="pres">
      <dgm:prSet presAssocID="{F30D219E-F7D9-45DC-BC33-337DE93799BC}" presName="spaceBetweenRectangles" presStyleCnt="0"/>
      <dgm:spPr/>
    </dgm:pt>
    <dgm:pt modelId="{DFA59249-CF98-4420-B9BE-C3820028D888}" type="pres">
      <dgm:prSet presAssocID="{8D2196EF-3980-4FC8-9C55-2ED477260BA0}" presName="parentLin" presStyleCnt="0"/>
      <dgm:spPr/>
    </dgm:pt>
    <dgm:pt modelId="{1D5988B1-F76D-410F-9CEB-5AC7C91C15B3}" type="pres">
      <dgm:prSet presAssocID="{8D2196EF-3980-4FC8-9C55-2ED477260BA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D29CD4D-F04B-443F-8DEE-D91C8AB44094}" type="pres">
      <dgm:prSet presAssocID="{8D2196EF-3980-4FC8-9C55-2ED477260BA0}" presName="parentText" presStyleLbl="node1" presStyleIdx="1" presStyleCnt="3" custScaleX="6828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6B8EB1-6096-472B-BE7D-C5226E37C46E}" type="pres">
      <dgm:prSet presAssocID="{8D2196EF-3980-4FC8-9C55-2ED477260BA0}" presName="negativeSpace" presStyleCnt="0"/>
      <dgm:spPr/>
    </dgm:pt>
    <dgm:pt modelId="{5834B6EB-E7F8-40F0-83DC-A869754BBEE6}" type="pres">
      <dgm:prSet presAssocID="{8D2196EF-3980-4FC8-9C55-2ED477260BA0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92DB3C-FEE3-4FFB-9367-43C68E1DBBB4}" type="pres">
      <dgm:prSet presAssocID="{39DD1D50-CD39-4BB4-90D6-BE33055ECEAD}" presName="spaceBetweenRectangles" presStyleCnt="0"/>
      <dgm:spPr/>
    </dgm:pt>
    <dgm:pt modelId="{17FA943B-2C8A-4171-939B-BC6B3EDD55F5}" type="pres">
      <dgm:prSet presAssocID="{72F2C6E5-33BC-470E-A640-25FBBD4FE1C5}" presName="parentLin" presStyleCnt="0"/>
      <dgm:spPr/>
    </dgm:pt>
    <dgm:pt modelId="{18CFFCE5-0A53-403F-B34C-4F980D15440F}" type="pres">
      <dgm:prSet presAssocID="{72F2C6E5-33BC-470E-A640-25FBBD4FE1C5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5A49BAEB-D17B-4805-A0C9-CFB5DE1FFDB3}" type="pres">
      <dgm:prSet presAssocID="{72F2C6E5-33BC-470E-A640-25FBBD4FE1C5}" presName="parentText" presStyleLbl="node1" presStyleIdx="2" presStyleCnt="3" custScaleX="6828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664D8F-DAE5-4B76-B17E-00CB01A97D7D}" type="pres">
      <dgm:prSet presAssocID="{72F2C6E5-33BC-470E-A640-25FBBD4FE1C5}" presName="negativeSpace" presStyleCnt="0"/>
      <dgm:spPr/>
    </dgm:pt>
    <dgm:pt modelId="{B6167901-C592-4E18-8DBA-4D4FF668D9B5}" type="pres">
      <dgm:prSet presAssocID="{72F2C6E5-33BC-470E-A640-25FBBD4FE1C5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17D38E-1745-4319-9E6E-CBC9BB612697}" type="presOf" srcId="{367DB5CC-499B-4490-95B5-E7EAB1ABE147}" destId="{29F04E45-78D0-4897-B884-20732B792D43}" srcOrd="0" destOrd="0" presId="urn:microsoft.com/office/officeart/2005/8/layout/list1"/>
    <dgm:cxn modelId="{2ABBB80B-58BC-4A60-9FE3-D4C0C88A2EE3}" srcId="{367DB5CC-499B-4490-95B5-E7EAB1ABE147}" destId="{8D2196EF-3980-4FC8-9C55-2ED477260BA0}" srcOrd="1" destOrd="0" parTransId="{08A06F0F-BC4F-4F0F-AC4A-41FCCBAB1352}" sibTransId="{39DD1D50-CD39-4BB4-90D6-BE33055ECEAD}"/>
    <dgm:cxn modelId="{1AE043C7-DF8D-4DE3-816D-1DB54B5288EA}" type="presOf" srcId="{8D2196EF-3980-4FC8-9C55-2ED477260BA0}" destId="{BD29CD4D-F04B-443F-8DEE-D91C8AB44094}" srcOrd="1" destOrd="0" presId="urn:microsoft.com/office/officeart/2005/8/layout/list1"/>
    <dgm:cxn modelId="{21BC684B-4BB8-4A93-B7F2-53F8E3B7BCC4}" srcId="{90185ED4-6AF9-4A83-A6EB-57EE53D1B771}" destId="{6727C471-90FA-4DC4-928A-120791612227}" srcOrd="0" destOrd="0" parTransId="{0E6550A0-7CD1-4557-B56E-FEE20AC8EF35}" sibTransId="{8E4A25EE-A832-4CA2-A7A4-C4754B030978}"/>
    <dgm:cxn modelId="{795BD4B6-8DA5-48E1-8B0E-3C3459ED40CD}" srcId="{8D2196EF-3980-4FC8-9C55-2ED477260BA0}" destId="{424F1073-C7B8-4E1B-9D1B-0C87C6C8D257}" srcOrd="0" destOrd="0" parTransId="{F530D415-0F66-4306-8BA3-9D022F7B3DDE}" sibTransId="{B62A99D1-58E8-4D7B-B88F-2AA6B699C7DA}"/>
    <dgm:cxn modelId="{D48F6E4B-B7E4-4228-B9EA-67349C941792}" type="presOf" srcId="{90185ED4-6AF9-4A83-A6EB-57EE53D1B771}" destId="{0EA6A395-4C61-4D1B-9114-670A31A6B209}" srcOrd="1" destOrd="0" presId="urn:microsoft.com/office/officeart/2005/8/layout/list1"/>
    <dgm:cxn modelId="{5783AE7B-FF00-4704-B8FA-0F59ADD3AF07}" type="presOf" srcId="{213FF2A0-FF8C-46CD-A671-5810D4BC0F27}" destId="{B6167901-C592-4E18-8DBA-4D4FF668D9B5}" srcOrd="0" destOrd="0" presId="urn:microsoft.com/office/officeart/2005/8/layout/list1"/>
    <dgm:cxn modelId="{E1E7ECE0-6FB4-46E6-B0EA-95D40984DCC0}" srcId="{367DB5CC-499B-4490-95B5-E7EAB1ABE147}" destId="{90185ED4-6AF9-4A83-A6EB-57EE53D1B771}" srcOrd="0" destOrd="0" parTransId="{E885709A-FF2C-4E29-9919-742790EB0DD1}" sibTransId="{F30D219E-F7D9-45DC-BC33-337DE93799BC}"/>
    <dgm:cxn modelId="{9FAB41D9-9E1B-48DA-B487-34A9B48478F6}" type="presOf" srcId="{90185ED4-6AF9-4A83-A6EB-57EE53D1B771}" destId="{859DC5BE-A1D1-4FB4-8CEB-C99010F2C3BD}" srcOrd="0" destOrd="0" presId="urn:microsoft.com/office/officeart/2005/8/layout/list1"/>
    <dgm:cxn modelId="{4356D9BB-1B8E-4BC4-BB2E-FAA68C5A2336}" srcId="{72F2C6E5-33BC-470E-A640-25FBBD4FE1C5}" destId="{213FF2A0-FF8C-46CD-A671-5810D4BC0F27}" srcOrd="0" destOrd="0" parTransId="{61379DB7-1A3F-40F8-BBAF-13F216B09917}" sibTransId="{48944B62-9415-445B-895E-02B6F2F5A5C5}"/>
    <dgm:cxn modelId="{A863A00C-3D13-4333-BFB9-C82898193496}" type="presOf" srcId="{6727C471-90FA-4DC4-928A-120791612227}" destId="{C5792CCD-444B-4B6D-91D4-FBC26948BBD0}" srcOrd="0" destOrd="0" presId="urn:microsoft.com/office/officeart/2005/8/layout/list1"/>
    <dgm:cxn modelId="{732ACA83-DE95-428B-B0F6-15C9D7AC46C8}" type="presOf" srcId="{8D2196EF-3980-4FC8-9C55-2ED477260BA0}" destId="{1D5988B1-F76D-410F-9CEB-5AC7C91C15B3}" srcOrd="0" destOrd="0" presId="urn:microsoft.com/office/officeart/2005/8/layout/list1"/>
    <dgm:cxn modelId="{60647227-97B5-438A-9D73-D1B2D1989F0C}" type="presOf" srcId="{424F1073-C7B8-4E1B-9D1B-0C87C6C8D257}" destId="{5834B6EB-E7F8-40F0-83DC-A869754BBEE6}" srcOrd="0" destOrd="0" presId="urn:microsoft.com/office/officeart/2005/8/layout/list1"/>
    <dgm:cxn modelId="{7FFD0211-50C5-4A25-906C-E2237EFDA3C7}" type="presOf" srcId="{72F2C6E5-33BC-470E-A640-25FBBD4FE1C5}" destId="{5A49BAEB-D17B-4805-A0C9-CFB5DE1FFDB3}" srcOrd="1" destOrd="0" presId="urn:microsoft.com/office/officeart/2005/8/layout/list1"/>
    <dgm:cxn modelId="{E92989AE-5610-47B0-A2AD-A866A6EABAF5}" type="presOf" srcId="{72F2C6E5-33BC-470E-A640-25FBBD4FE1C5}" destId="{18CFFCE5-0A53-403F-B34C-4F980D15440F}" srcOrd="0" destOrd="0" presId="urn:microsoft.com/office/officeart/2005/8/layout/list1"/>
    <dgm:cxn modelId="{BEFC289D-0F10-4F53-866D-CA1933442C23}" srcId="{367DB5CC-499B-4490-95B5-E7EAB1ABE147}" destId="{72F2C6E5-33BC-470E-A640-25FBBD4FE1C5}" srcOrd="2" destOrd="0" parTransId="{C2C01E39-A386-4839-A88A-9D2F4F224FCB}" sibTransId="{BBB4472A-A274-4514-B4AF-308098010449}"/>
    <dgm:cxn modelId="{3A7950EB-8008-439E-9B5A-076FC2EB6BC3}" type="presParOf" srcId="{29F04E45-78D0-4897-B884-20732B792D43}" destId="{2B8BE263-A755-48B1-AAEF-285E949C9FD7}" srcOrd="0" destOrd="0" presId="urn:microsoft.com/office/officeart/2005/8/layout/list1"/>
    <dgm:cxn modelId="{41A09165-8CE9-4AC1-9E2D-E07F6E66030E}" type="presParOf" srcId="{2B8BE263-A755-48B1-AAEF-285E949C9FD7}" destId="{859DC5BE-A1D1-4FB4-8CEB-C99010F2C3BD}" srcOrd="0" destOrd="0" presId="urn:microsoft.com/office/officeart/2005/8/layout/list1"/>
    <dgm:cxn modelId="{434C154D-8FB4-49E4-AFF2-E2F726C90BD1}" type="presParOf" srcId="{2B8BE263-A755-48B1-AAEF-285E949C9FD7}" destId="{0EA6A395-4C61-4D1B-9114-670A31A6B209}" srcOrd="1" destOrd="0" presId="urn:microsoft.com/office/officeart/2005/8/layout/list1"/>
    <dgm:cxn modelId="{7C02B4F0-CEB3-4E97-AFB8-AB1000AF0B7A}" type="presParOf" srcId="{29F04E45-78D0-4897-B884-20732B792D43}" destId="{3523E1D5-8320-4474-BE54-21232DB6514B}" srcOrd="1" destOrd="0" presId="urn:microsoft.com/office/officeart/2005/8/layout/list1"/>
    <dgm:cxn modelId="{AE04E067-C6D3-43D4-AAA3-AA4A9BD39CF4}" type="presParOf" srcId="{29F04E45-78D0-4897-B884-20732B792D43}" destId="{C5792CCD-444B-4B6D-91D4-FBC26948BBD0}" srcOrd="2" destOrd="0" presId="urn:microsoft.com/office/officeart/2005/8/layout/list1"/>
    <dgm:cxn modelId="{D5249954-DDD9-4C14-86BE-6ABAB0430A6A}" type="presParOf" srcId="{29F04E45-78D0-4897-B884-20732B792D43}" destId="{182441E0-EB5C-45F8-A128-3129ACBA6471}" srcOrd="3" destOrd="0" presId="urn:microsoft.com/office/officeart/2005/8/layout/list1"/>
    <dgm:cxn modelId="{8658588E-F286-4BA3-8400-23CEE5A27234}" type="presParOf" srcId="{29F04E45-78D0-4897-B884-20732B792D43}" destId="{DFA59249-CF98-4420-B9BE-C3820028D888}" srcOrd="4" destOrd="0" presId="urn:microsoft.com/office/officeart/2005/8/layout/list1"/>
    <dgm:cxn modelId="{522A16D1-D793-409E-A774-0842179AAE5D}" type="presParOf" srcId="{DFA59249-CF98-4420-B9BE-C3820028D888}" destId="{1D5988B1-F76D-410F-9CEB-5AC7C91C15B3}" srcOrd="0" destOrd="0" presId="urn:microsoft.com/office/officeart/2005/8/layout/list1"/>
    <dgm:cxn modelId="{C3839B2F-86F0-4775-AA46-8BC8D15DB384}" type="presParOf" srcId="{DFA59249-CF98-4420-B9BE-C3820028D888}" destId="{BD29CD4D-F04B-443F-8DEE-D91C8AB44094}" srcOrd="1" destOrd="0" presId="urn:microsoft.com/office/officeart/2005/8/layout/list1"/>
    <dgm:cxn modelId="{A7DD31D3-5CFB-4EB5-B228-DDC64403A333}" type="presParOf" srcId="{29F04E45-78D0-4897-B884-20732B792D43}" destId="{1F6B8EB1-6096-472B-BE7D-C5226E37C46E}" srcOrd="5" destOrd="0" presId="urn:microsoft.com/office/officeart/2005/8/layout/list1"/>
    <dgm:cxn modelId="{194A0CAD-271D-4563-9B83-5022232B1F24}" type="presParOf" srcId="{29F04E45-78D0-4897-B884-20732B792D43}" destId="{5834B6EB-E7F8-40F0-83DC-A869754BBEE6}" srcOrd="6" destOrd="0" presId="urn:microsoft.com/office/officeart/2005/8/layout/list1"/>
    <dgm:cxn modelId="{08781779-2C78-4279-8EEC-E92E5A1A2154}" type="presParOf" srcId="{29F04E45-78D0-4897-B884-20732B792D43}" destId="{5792DB3C-FEE3-4FFB-9367-43C68E1DBBB4}" srcOrd="7" destOrd="0" presId="urn:microsoft.com/office/officeart/2005/8/layout/list1"/>
    <dgm:cxn modelId="{6FB87568-BB89-41F8-8C44-E728BF3B5A4A}" type="presParOf" srcId="{29F04E45-78D0-4897-B884-20732B792D43}" destId="{17FA943B-2C8A-4171-939B-BC6B3EDD55F5}" srcOrd="8" destOrd="0" presId="urn:microsoft.com/office/officeart/2005/8/layout/list1"/>
    <dgm:cxn modelId="{6E065487-1709-473D-89B0-8C4A1297005F}" type="presParOf" srcId="{17FA943B-2C8A-4171-939B-BC6B3EDD55F5}" destId="{18CFFCE5-0A53-403F-B34C-4F980D15440F}" srcOrd="0" destOrd="0" presId="urn:microsoft.com/office/officeart/2005/8/layout/list1"/>
    <dgm:cxn modelId="{393350D3-270A-47A3-93F2-DD88589846E2}" type="presParOf" srcId="{17FA943B-2C8A-4171-939B-BC6B3EDD55F5}" destId="{5A49BAEB-D17B-4805-A0C9-CFB5DE1FFDB3}" srcOrd="1" destOrd="0" presId="urn:microsoft.com/office/officeart/2005/8/layout/list1"/>
    <dgm:cxn modelId="{2B41CF9E-5C9F-4528-8990-4D99D632B3CD}" type="presParOf" srcId="{29F04E45-78D0-4897-B884-20732B792D43}" destId="{AE664D8F-DAE5-4B76-B17E-00CB01A97D7D}" srcOrd="9" destOrd="0" presId="urn:microsoft.com/office/officeart/2005/8/layout/list1"/>
    <dgm:cxn modelId="{0663F256-0E18-4A09-AF4B-4A4FF6DD5C81}" type="presParOf" srcId="{29F04E45-78D0-4897-B884-20732B792D43}" destId="{B6167901-C592-4E18-8DBA-4D4FF668D9B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656F65-B66C-487E-A4A4-B4DD1068B389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2EDCE1-1101-48C8-978B-02BCF474624E}">
      <dgm:prSet phldrT="[Text]"/>
      <dgm:spPr>
        <a:solidFill>
          <a:srgbClr val="A3B18A"/>
        </a:solidFill>
      </dgm:spPr>
      <dgm:t>
        <a:bodyPr/>
        <a:lstStyle/>
        <a:p>
          <a:r>
            <a:rPr lang="en-US" dirty="0" smtClean="0">
              <a:latin typeface="Roboto Light" panose="02000000000000000000" pitchFamily="2" charset="0"/>
              <a:ea typeface="Roboto Light" panose="02000000000000000000" pitchFamily="2" charset="0"/>
            </a:rPr>
            <a:t>O</a:t>
          </a:r>
          <a:r>
            <a:rPr lang="id-ID" dirty="0" smtClean="0">
              <a:latin typeface="Roboto Light" panose="02000000000000000000" pitchFamily="2" charset="0"/>
              <a:ea typeface="Roboto Light" panose="02000000000000000000" pitchFamily="2" charset="0"/>
            </a:rPr>
            <a:t>bat analgetik/</a:t>
          </a:r>
          <a:r>
            <a:rPr lang="en-US" dirty="0" smtClean="0">
              <a:latin typeface="Roboto Light" panose="02000000000000000000" pitchFamily="2" charset="0"/>
              <a:ea typeface="Roboto Light" panose="02000000000000000000" pitchFamily="2" charset="0"/>
            </a:rPr>
            <a:t/>
          </a:r>
          <a:br>
            <a:rPr lang="en-US" dirty="0" smtClean="0">
              <a:latin typeface="Roboto Light" panose="02000000000000000000" pitchFamily="2" charset="0"/>
              <a:ea typeface="Roboto Light" panose="02000000000000000000" pitchFamily="2" charset="0"/>
            </a:rPr>
          </a:br>
          <a:r>
            <a:rPr lang="id-ID" dirty="0" smtClean="0">
              <a:latin typeface="Roboto Light" panose="02000000000000000000" pitchFamily="2" charset="0"/>
              <a:ea typeface="Roboto Light" panose="02000000000000000000" pitchFamily="2" charset="0"/>
            </a:rPr>
            <a:t>sedatif/anestesi</a:t>
          </a:r>
          <a:endParaRPr lang="en-US" dirty="0"/>
        </a:p>
      </dgm:t>
    </dgm:pt>
    <dgm:pt modelId="{24A6EE36-BBF3-4919-85FB-AFA01C06BA8E}" type="parTrans" cxnId="{5C381263-4411-473F-A385-047A23FCC0A9}">
      <dgm:prSet/>
      <dgm:spPr/>
      <dgm:t>
        <a:bodyPr/>
        <a:lstStyle/>
        <a:p>
          <a:endParaRPr lang="en-US"/>
        </a:p>
      </dgm:t>
    </dgm:pt>
    <dgm:pt modelId="{4EDC0E42-6604-435E-B144-6A2D31F3EC66}" type="sibTrans" cxnId="{5C381263-4411-473F-A385-047A23FCC0A9}">
      <dgm:prSet/>
      <dgm:spPr/>
      <dgm:t>
        <a:bodyPr/>
        <a:lstStyle/>
        <a:p>
          <a:endParaRPr lang="en-US"/>
        </a:p>
      </dgm:t>
    </dgm:pt>
    <dgm:pt modelId="{D5E85CA3-F1D4-4E60-809B-93C9A76394AD}">
      <dgm:prSet/>
      <dgm:spPr>
        <a:solidFill>
          <a:srgbClr val="588157"/>
        </a:solidFill>
      </dgm:spPr>
      <dgm:t>
        <a:bodyPr/>
        <a:lstStyle/>
        <a:p>
          <a:r>
            <a:rPr lang="id-ID" dirty="0" smtClean="0">
              <a:latin typeface="Roboto Light" panose="02000000000000000000" pitchFamily="2" charset="0"/>
              <a:ea typeface="Roboto Light" panose="02000000000000000000" pitchFamily="2" charset="0"/>
            </a:rPr>
            <a:t>Prosedur yang benar</a:t>
          </a:r>
          <a:endParaRPr lang="id-ID" dirty="0"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77375AFA-A78B-461C-B22E-0471C5AB18BC}" type="parTrans" cxnId="{F325F204-DEE5-487B-A085-0A8BC6660423}">
      <dgm:prSet/>
      <dgm:spPr/>
      <dgm:t>
        <a:bodyPr/>
        <a:lstStyle/>
        <a:p>
          <a:endParaRPr lang="en-US"/>
        </a:p>
      </dgm:t>
    </dgm:pt>
    <dgm:pt modelId="{906522A1-1287-4686-8480-D948A9243895}" type="sibTrans" cxnId="{F325F204-DEE5-487B-A085-0A8BC6660423}">
      <dgm:prSet/>
      <dgm:spPr/>
      <dgm:t>
        <a:bodyPr/>
        <a:lstStyle/>
        <a:p>
          <a:endParaRPr lang="en-US"/>
        </a:p>
      </dgm:t>
    </dgm:pt>
    <dgm:pt modelId="{5CCFC308-80E9-4B98-B73A-04FCC2E55656}">
      <dgm:prSet/>
      <dgm:spPr>
        <a:solidFill>
          <a:srgbClr val="344E41"/>
        </a:solidFill>
      </dgm:spPr>
      <dgm:t>
        <a:bodyPr/>
        <a:lstStyle/>
        <a:p>
          <a:r>
            <a:rPr lang="id-ID" dirty="0" smtClean="0">
              <a:latin typeface="Roboto Light" panose="02000000000000000000" pitchFamily="2" charset="0"/>
              <a:ea typeface="Roboto Light" panose="02000000000000000000" pitchFamily="2" charset="0"/>
            </a:rPr>
            <a:t>Tenaga tehnisi terlatih </a:t>
          </a:r>
          <a:endParaRPr lang="id-ID" dirty="0"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87D54AE4-4082-4390-90F6-7DC8F3249A48}" type="parTrans" cxnId="{F7B2F354-1308-45C6-98A3-6EF9E15659B8}">
      <dgm:prSet/>
      <dgm:spPr/>
      <dgm:t>
        <a:bodyPr/>
        <a:lstStyle/>
        <a:p>
          <a:endParaRPr lang="en-US"/>
        </a:p>
      </dgm:t>
    </dgm:pt>
    <dgm:pt modelId="{9ED9A48E-4BE1-46D4-9ECB-11ECD17B8A8D}" type="sibTrans" cxnId="{F7B2F354-1308-45C6-98A3-6EF9E15659B8}">
      <dgm:prSet/>
      <dgm:spPr/>
      <dgm:t>
        <a:bodyPr/>
        <a:lstStyle/>
        <a:p>
          <a:endParaRPr lang="en-US"/>
        </a:p>
      </dgm:t>
    </dgm:pt>
    <dgm:pt modelId="{D2D1EE97-9B9E-4348-B4A6-DACD9FFD698E}" type="pres">
      <dgm:prSet presAssocID="{5C656F65-B66C-487E-A4A4-B4DD1068B38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DD3CA10-422B-4219-9876-9695609243E2}" type="pres">
      <dgm:prSet presAssocID="{482EDCE1-1101-48C8-978B-02BCF474624E}" presName="vertOne" presStyleCnt="0"/>
      <dgm:spPr/>
    </dgm:pt>
    <dgm:pt modelId="{D3F58511-1F4F-4A85-B341-7CF8B81B2D37}" type="pres">
      <dgm:prSet presAssocID="{482EDCE1-1101-48C8-978B-02BCF474624E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A7F84D-EC3B-4630-8B43-F0365915D301}" type="pres">
      <dgm:prSet presAssocID="{482EDCE1-1101-48C8-978B-02BCF474624E}" presName="horzOne" presStyleCnt="0"/>
      <dgm:spPr/>
    </dgm:pt>
    <dgm:pt modelId="{8FA80D01-2B1D-4311-8461-43434DE1D922}" type="pres">
      <dgm:prSet presAssocID="{4EDC0E42-6604-435E-B144-6A2D31F3EC66}" presName="sibSpaceOne" presStyleCnt="0"/>
      <dgm:spPr/>
    </dgm:pt>
    <dgm:pt modelId="{B01E9EF9-AA29-43E7-84C6-381803B33417}" type="pres">
      <dgm:prSet presAssocID="{D5E85CA3-F1D4-4E60-809B-93C9A76394AD}" presName="vertOne" presStyleCnt="0"/>
      <dgm:spPr/>
    </dgm:pt>
    <dgm:pt modelId="{723AE2C6-4D44-4686-8C9D-89D5BF900EFC}" type="pres">
      <dgm:prSet presAssocID="{D5E85CA3-F1D4-4E60-809B-93C9A76394AD}" presName="txOne" presStyleLbl="node0" presStyleIdx="1" presStyleCnt="3" custLinFactNeighborX="-139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ABE944-C93D-4D76-9913-3A49277AEBD1}" type="pres">
      <dgm:prSet presAssocID="{D5E85CA3-F1D4-4E60-809B-93C9A76394AD}" presName="horzOne" presStyleCnt="0"/>
      <dgm:spPr/>
    </dgm:pt>
    <dgm:pt modelId="{06798B3D-8E8A-487F-B6B9-F2DE9C237039}" type="pres">
      <dgm:prSet presAssocID="{906522A1-1287-4686-8480-D948A9243895}" presName="sibSpaceOne" presStyleCnt="0"/>
      <dgm:spPr/>
    </dgm:pt>
    <dgm:pt modelId="{6B4E7AF9-B40D-4333-B61A-6D16B433211A}" type="pres">
      <dgm:prSet presAssocID="{5CCFC308-80E9-4B98-B73A-04FCC2E55656}" presName="vertOne" presStyleCnt="0"/>
      <dgm:spPr/>
    </dgm:pt>
    <dgm:pt modelId="{1FEF610D-EAB6-471E-A84C-EC4D2CDDFF74}" type="pres">
      <dgm:prSet presAssocID="{5CCFC308-80E9-4B98-B73A-04FCC2E55656}" presName="txOne" presStyleLbl="node0" presStyleIdx="2" presStyleCnt="3" custLinFactNeighborX="-279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358BDE-405E-4F65-9E10-3ADA7E7F91D9}" type="pres">
      <dgm:prSet presAssocID="{5CCFC308-80E9-4B98-B73A-04FCC2E55656}" presName="horzOne" presStyleCnt="0"/>
      <dgm:spPr/>
    </dgm:pt>
  </dgm:ptLst>
  <dgm:cxnLst>
    <dgm:cxn modelId="{5C381263-4411-473F-A385-047A23FCC0A9}" srcId="{5C656F65-B66C-487E-A4A4-B4DD1068B389}" destId="{482EDCE1-1101-48C8-978B-02BCF474624E}" srcOrd="0" destOrd="0" parTransId="{24A6EE36-BBF3-4919-85FB-AFA01C06BA8E}" sibTransId="{4EDC0E42-6604-435E-B144-6A2D31F3EC66}"/>
    <dgm:cxn modelId="{2783A69D-F381-4E5E-8012-62A5B4C7921D}" type="presOf" srcId="{482EDCE1-1101-48C8-978B-02BCF474624E}" destId="{D3F58511-1F4F-4A85-B341-7CF8B81B2D37}" srcOrd="0" destOrd="0" presId="urn:microsoft.com/office/officeart/2005/8/layout/hierarchy4"/>
    <dgm:cxn modelId="{3DF3DFA1-4057-4BBC-BDFC-5AE72A113E73}" type="presOf" srcId="{5C656F65-B66C-487E-A4A4-B4DD1068B389}" destId="{D2D1EE97-9B9E-4348-B4A6-DACD9FFD698E}" srcOrd="0" destOrd="0" presId="urn:microsoft.com/office/officeart/2005/8/layout/hierarchy4"/>
    <dgm:cxn modelId="{DE29C4CF-53C9-4EFF-BE64-79E5DA4DA0DA}" type="presOf" srcId="{5CCFC308-80E9-4B98-B73A-04FCC2E55656}" destId="{1FEF610D-EAB6-471E-A84C-EC4D2CDDFF74}" srcOrd="0" destOrd="0" presId="urn:microsoft.com/office/officeart/2005/8/layout/hierarchy4"/>
    <dgm:cxn modelId="{F7B2F354-1308-45C6-98A3-6EF9E15659B8}" srcId="{5C656F65-B66C-487E-A4A4-B4DD1068B389}" destId="{5CCFC308-80E9-4B98-B73A-04FCC2E55656}" srcOrd="2" destOrd="0" parTransId="{87D54AE4-4082-4390-90F6-7DC8F3249A48}" sibTransId="{9ED9A48E-4BE1-46D4-9ECB-11ECD17B8A8D}"/>
    <dgm:cxn modelId="{F325F204-DEE5-487B-A085-0A8BC6660423}" srcId="{5C656F65-B66C-487E-A4A4-B4DD1068B389}" destId="{D5E85CA3-F1D4-4E60-809B-93C9A76394AD}" srcOrd="1" destOrd="0" parTransId="{77375AFA-A78B-461C-B22E-0471C5AB18BC}" sibTransId="{906522A1-1287-4686-8480-D948A9243895}"/>
    <dgm:cxn modelId="{0437EAB2-F24B-41FB-8D8D-E4DF58DE529A}" type="presOf" srcId="{D5E85CA3-F1D4-4E60-809B-93C9A76394AD}" destId="{723AE2C6-4D44-4686-8C9D-89D5BF900EFC}" srcOrd="0" destOrd="0" presId="urn:microsoft.com/office/officeart/2005/8/layout/hierarchy4"/>
    <dgm:cxn modelId="{611418B5-8F56-40FC-B74A-EEF2DC5CB190}" type="presParOf" srcId="{D2D1EE97-9B9E-4348-B4A6-DACD9FFD698E}" destId="{FDD3CA10-422B-4219-9876-9695609243E2}" srcOrd="0" destOrd="0" presId="urn:microsoft.com/office/officeart/2005/8/layout/hierarchy4"/>
    <dgm:cxn modelId="{F78A2511-BAAC-488E-8F53-30A56264D724}" type="presParOf" srcId="{FDD3CA10-422B-4219-9876-9695609243E2}" destId="{D3F58511-1F4F-4A85-B341-7CF8B81B2D37}" srcOrd="0" destOrd="0" presId="urn:microsoft.com/office/officeart/2005/8/layout/hierarchy4"/>
    <dgm:cxn modelId="{5E7DDA5F-9A51-4FA5-9DBA-C10916435104}" type="presParOf" srcId="{FDD3CA10-422B-4219-9876-9695609243E2}" destId="{16A7F84D-EC3B-4630-8B43-F0365915D301}" srcOrd="1" destOrd="0" presId="urn:microsoft.com/office/officeart/2005/8/layout/hierarchy4"/>
    <dgm:cxn modelId="{7B7761E3-5B35-43A3-9311-2A61BE36404C}" type="presParOf" srcId="{D2D1EE97-9B9E-4348-B4A6-DACD9FFD698E}" destId="{8FA80D01-2B1D-4311-8461-43434DE1D922}" srcOrd="1" destOrd="0" presId="urn:microsoft.com/office/officeart/2005/8/layout/hierarchy4"/>
    <dgm:cxn modelId="{1291304C-625D-48A2-B8E0-C0D8F7FC61BF}" type="presParOf" srcId="{D2D1EE97-9B9E-4348-B4A6-DACD9FFD698E}" destId="{B01E9EF9-AA29-43E7-84C6-381803B33417}" srcOrd="2" destOrd="0" presId="urn:microsoft.com/office/officeart/2005/8/layout/hierarchy4"/>
    <dgm:cxn modelId="{EAEDC2BC-399E-4C6D-9C08-16C9000D7E08}" type="presParOf" srcId="{B01E9EF9-AA29-43E7-84C6-381803B33417}" destId="{723AE2C6-4D44-4686-8C9D-89D5BF900EFC}" srcOrd="0" destOrd="0" presId="urn:microsoft.com/office/officeart/2005/8/layout/hierarchy4"/>
    <dgm:cxn modelId="{EA61383E-366F-4F5D-99E9-9E95796480DD}" type="presParOf" srcId="{B01E9EF9-AA29-43E7-84C6-381803B33417}" destId="{63ABE944-C93D-4D76-9913-3A49277AEBD1}" srcOrd="1" destOrd="0" presId="urn:microsoft.com/office/officeart/2005/8/layout/hierarchy4"/>
    <dgm:cxn modelId="{B2141F80-9168-4ECC-93E5-E0634BF6DAAB}" type="presParOf" srcId="{D2D1EE97-9B9E-4348-B4A6-DACD9FFD698E}" destId="{06798B3D-8E8A-487F-B6B9-F2DE9C237039}" srcOrd="3" destOrd="0" presId="urn:microsoft.com/office/officeart/2005/8/layout/hierarchy4"/>
    <dgm:cxn modelId="{A576056F-5990-4A8A-8723-F60615587558}" type="presParOf" srcId="{D2D1EE97-9B9E-4348-B4A6-DACD9FFD698E}" destId="{6B4E7AF9-B40D-4333-B61A-6D16B433211A}" srcOrd="4" destOrd="0" presId="urn:microsoft.com/office/officeart/2005/8/layout/hierarchy4"/>
    <dgm:cxn modelId="{BBBF2B6E-5086-4EE6-B068-A8F3BE545378}" type="presParOf" srcId="{6B4E7AF9-B40D-4333-B61A-6D16B433211A}" destId="{1FEF610D-EAB6-471E-A84C-EC4D2CDDFF74}" srcOrd="0" destOrd="0" presId="urn:microsoft.com/office/officeart/2005/8/layout/hierarchy4"/>
    <dgm:cxn modelId="{E7392947-7E22-4C72-8BDA-82D7897212DB}" type="presParOf" srcId="{6B4E7AF9-B40D-4333-B61A-6D16B433211A}" destId="{95358BDE-405E-4F65-9E10-3ADA7E7F91D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62DA54-6ADB-46D9-AE59-E813CADCDF4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27BC92-CADE-4A6D-87C4-945FD6381378}">
      <dgm:prSet phldrT="[Text]" custT="1"/>
      <dgm:spPr>
        <a:solidFill>
          <a:srgbClr val="588157"/>
        </a:solidFill>
      </dgm:spPr>
      <dgm:t>
        <a:bodyPr/>
        <a:lstStyle/>
        <a:p>
          <a:r>
            <a:rPr lang="id-ID" altLang="en-US" sz="2000" dirty="0" smtClean="0">
              <a:latin typeface="Roboto Light" panose="02000000000000000000" pitchFamily="2" charset="0"/>
              <a:ea typeface="Roboto Light" panose="02000000000000000000" pitchFamily="2" charset="0"/>
            </a:rPr>
            <a:t>Promotif</a:t>
          </a:r>
          <a:endParaRPr lang="en-US" sz="2000" dirty="0"/>
        </a:p>
      </dgm:t>
    </dgm:pt>
    <dgm:pt modelId="{89068BF6-61F9-4D96-8F60-3CD06AF098AB}" type="parTrans" cxnId="{E62CF759-EB31-4E49-9EAC-C5538BCC4E60}">
      <dgm:prSet/>
      <dgm:spPr/>
      <dgm:t>
        <a:bodyPr/>
        <a:lstStyle/>
        <a:p>
          <a:endParaRPr lang="en-US"/>
        </a:p>
      </dgm:t>
    </dgm:pt>
    <dgm:pt modelId="{E0A5D01C-05FE-4C3D-A890-E932F36D11BC}" type="sibTrans" cxnId="{E62CF759-EB31-4E49-9EAC-C5538BCC4E60}">
      <dgm:prSet/>
      <dgm:spPr/>
      <dgm:t>
        <a:bodyPr/>
        <a:lstStyle/>
        <a:p>
          <a:endParaRPr lang="en-US"/>
        </a:p>
      </dgm:t>
    </dgm:pt>
    <dgm:pt modelId="{37315298-462C-4578-9656-B66638175AC3}">
      <dgm:prSet custT="1"/>
      <dgm:spPr>
        <a:solidFill>
          <a:srgbClr val="DAD7CD">
            <a:alpha val="90000"/>
          </a:srgbClr>
        </a:solidFill>
      </dgm:spPr>
      <dgm:t>
        <a:bodyPr/>
        <a:lstStyle/>
        <a:p>
          <a:r>
            <a:rPr lang="id-ID" altLang="en-US" sz="2000" dirty="0" smtClean="0">
              <a:latin typeface="Roboto Light" panose="02000000000000000000" pitchFamily="2" charset="0"/>
              <a:ea typeface="Roboto Light" panose="02000000000000000000" pitchFamily="2" charset="0"/>
            </a:rPr>
            <a:t>menjaga kebersihan kandang</a:t>
          </a:r>
          <a:endParaRPr lang="id-ID" altLang="en-US" sz="2000" dirty="0"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B51F8601-DE23-4573-8F25-EDAFDFFCD7DA}" type="parTrans" cxnId="{A925C3BD-22F7-4B4B-AB8A-2BAE932DFC13}">
      <dgm:prSet/>
      <dgm:spPr/>
      <dgm:t>
        <a:bodyPr/>
        <a:lstStyle/>
        <a:p>
          <a:endParaRPr lang="en-US"/>
        </a:p>
      </dgm:t>
    </dgm:pt>
    <dgm:pt modelId="{F80CEEF1-2535-4390-BBF1-8A988927C04D}" type="sibTrans" cxnId="{A925C3BD-22F7-4B4B-AB8A-2BAE932DFC13}">
      <dgm:prSet/>
      <dgm:spPr/>
      <dgm:t>
        <a:bodyPr/>
        <a:lstStyle/>
        <a:p>
          <a:endParaRPr lang="en-US"/>
        </a:p>
      </dgm:t>
    </dgm:pt>
    <dgm:pt modelId="{D81001FA-A422-429B-BB52-36DF589B2237}">
      <dgm:prSet custT="1"/>
      <dgm:spPr>
        <a:solidFill>
          <a:srgbClr val="588157"/>
        </a:solidFill>
      </dgm:spPr>
      <dgm:t>
        <a:bodyPr/>
        <a:lstStyle/>
        <a:p>
          <a:r>
            <a:rPr lang="id-ID" altLang="en-US" sz="2000" dirty="0" smtClean="0">
              <a:latin typeface="Roboto Light" panose="02000000000000000000" pitchFamily="2" charset="0"/>
              <a:ea typeface="Roboto Light" panose="02000000000000000000" pitchFamily="2" charset="0"/>
            </a:rPr>
            <a:t>Preventif</a:t>
          </a:r>
          <a:endParaRPr lang="id-ID" altLang="en-US" sz="2000" dirty="0"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B56F1C42-55AF-497A-A314-22C214170269}" type="parTrans" cxnId="{49E3CA1B-C001-4521-8405-AEA6C0B1EA54}">
      <dgm:prSet/>
      <dgm:spPr/>
      <dgm:t>
        <a:bodyPr/>
        <a:lstStyle/>
        <a:p>
          <a:endParaRPr lang="en-US"/>
        </a:p>
      </dgm:t>
    </dgm:pt>
    <dgm:pt modelId="{BC10CAFA-E8B2-489C-BC3F-AEF9C744404A}" type="sibTrans" cxnId="{49E3CA1B-C001-4521-8405-AEA6C0B1EA54}">
      <dgm:prSet/>
      <dgm:spPr/>
      <dgm:t>
        <a:bodyPr/>
        <a:lstStyle/>
        <a:p>
          <a:endParaRPr lang="en-US"/>
        </a:p>
      </dgm:t>
    </dgm:pt>
    <dgm:pt modelId="{D254DE90-2AA1-4577-A4FB-FD8B4B0D010E}">
      <dgm:prSet custT="1"/>
      <dgm:spPr>
        <a:solidFill>
          <a:srgbClr val="DAD7CD">
            <a:alpha val="90000"/>
          </a:srgbClr>
        </a:solidFill>
      </dgm:spPr>
      <dgm:t>
        <a:bodyPr/>
        <a:lstStyle/>
        <a:p>
          <a:r>
            <a:rPr lang="id-ID" altLang="en-US" sz="2000" smtClean="0">
              <a:latin typeface="Roboto Light" panose="02000000000000000000" pitchFamily="2" charset="0"/>
              <a:ea typeface="Roboto Light" panose="02000000000000000000" pitchFamily="2" charset="0"/>
            </a:rPr>
            <a:t>vaksinasi</a:t>
          </a:r>
          <a:endParaRPr lang="id-ID" altLang="en-US" sz="2000" dirty="0"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7A29786D-8A05-465E-9E78-926163676C2F}" type="parTrans" cxnId="{9A16CC31-F832-41FC-AEA7-A7E8D0C8482D}">
      <dgm:prSet/>
      <dgm:spPr/>
      <dgm:t>
        <a:bodyPr/>
        <a:lstStyle/>
        <a:p>
          <a:endParaRPr lang="en-US"/>
        </a:p>
      </dgm:t>
    </dgm:pt>
    <dgm:pt modelId="{8B321BEC-1AC7-4185-A5CD-BF5B3E6A6816}" type="sibTrans" cxnId="{9A16CC31-F832-41FC-AEA7-A7E8D0C8482D}">
      <dgm:prSet/>
      <dgm:spPr/>
      <dgm:t>
        <a:bodyPr/>
        <a:lstStyle/>
        <a:p>
          <a:endParaRPr lang="en-US"/>
        </a:p>
      </dgm:t>
    </dgm:pt>
    <dgm:pt modelId="{B1C11F9E-7428-4252-859A-23BC398568FE}">
      <dgm:prSet custT="1"/>
      <dgm:spPr>
        <a:solidFill>
          <a:srgbClr val="588157"/>
        </a:solidFill>
      </dgm:spPr>
      <dgm:t>
        <a:bodyPr/>
        <a:lstStyle/>
        <a:p>
          <a:r>
            <a:rPr lang="id-ID" altLang="en-US" sz="2000" smtClean="0">
              <a:latin typeface="Roboto Light" panose="02000000000000000000" pitchFamily="2" charset="0"/>
              <a:ea typeface="Roboto Light" panose="02000000000000000000" pitchFamily="2" charset="0"/>
            </a:rPr>
            <a:t>Kuratif</a:t>
          </a:r>
          <a:endParaRPr lang="id-ID" altLang="en-US" sz="2000" dirty="0"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2C34C5B1-2508-4413-9A3F-DA2C22DFF0DC}" type="parTrans" cxnId="{6C1D0009-A85C-42DC-84D8-F231E8EF95F8}">
      <dgm:prSet/>
      <dgm:spPr/>
      <dgm:t>
        <a:bodyPr/>
        <a:lstStyle/>
        <a:p>
          <a:endParaRPr lang="en-US"/>
        </a:p>
      </dgm:t>
    </dgm:pt>
    <dgm:pt modelId="{E41ECD2F-0056-4B5D-B488-6432610F2F54}" type="sibTrans" cxnId="{6C1D0009-A85C-42DC-84D8-F231E8EF95F8}">
      <dgm:prSet/>
      <dgm:spPr/>
      <dgm:t>
        <a:bodyPr/>
        <a:lstStyle/>
        <a:p>
          <a:endParaRPr lang="en-US"/>
        </a:p>
      </dgm:t>
    </dgm:pt>
    <dgm:pt modelId="{62B9E9CE-D053-4C6F-8BE4-C088BED5F99B}">
      <dgm:prSet custT="1"/>
      <dgm:spPr>
        <a:solidFill>
          <a:srgbClr val="DAD7CD">
            <a:alpha val="90000"/>
          </a:srgbClr>
        </a:solidFill>
      </dgm:spPr>
      <dgm:t>
        <a:bodyPr/>
        <a:lstStyle/>
        <a:p>
          <a:r>
            <a:rPr lang="id-ID" altLang="en-US" sz="2000" dirty="0" smtClean="0">
              <a:latin typeface="Roboto Light" panose="02000000000000000000" pitchFamily="2" charset="0"/>
              <a:ea typeface="Roboto Light" panose="02000000000000000000" pitchFamily="2" charset="0"/>
            </a:rPr>
            <a:t>Pengobatan sesuai </a:t>
          </a:r>
          <a:r>
            <a:rPr lang="en-US" altLang="en-US" sz="2000" dirty="0" smtClean="0">
              <a:latin typeface="Roboto Light" panose="02000000000000000000" pitchFamily="2" charset="0"/>
              <a:ea typeface="Roboto Light" panose="02000000000000000000" pitchFamily="2" charset="0"/>
            </a:rPr>
            <a:t/>
          </a:r>
          <a:br>
            <a:rPr lang="en-US" altLang="en-US" sz="2000" dirty="0" smtClean="0">
              <a:latin typeface="Roboto Light" panose="02000000000000000000" pitchFamily="2" charset="0"/>
              <a:ea typeface="Roboto Light" panose="02000000000000000000" pitchFamily="2" charset="0"/>
            </a:rPr>
          </a:br>
          <a:r>
            <a:rPr lang="id-ID" altLang="en-US" sz="2000" dirty="0" smtClean="0">
              <a:latin typeface="Roboto Light" panose="02000000000000000000" pitchFamily="2" charset="0"/>
              <a:ea typeface="Roboto Light" panose="02000000000000000000" pitchFamily="2" charset="0"/>
            </a:rPr>
            <a:t>dengan penyakitnya</a:t>
          </a:r>
          <a:endParaRPr lang="id-ID" altLang="en-US" sz="2000" dirty="0"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51E9267D-7D08-4E80-A7D4-2BC86AB7A190}" type="parTrans" cxnId="{9C51F3A6-6952-45A6-A441-C6ABCD12B598}">
      <dgm:prSet/>
      <dgm:spPr/>
      <dgm:t>
        <a:bodyPr/>
        <a:lstStyle/>
        <a:p>
          <a:endParaRPr lang="en-US"/>
        </a:p>
      </dgm:t>
    </dgm:pt>
    <dgm:pt modelId="{B633A176-00AC-44B7-B86D-AA033FDF540A}" type="sibTrans" cxnId="{9C51F3A6-6952-45A6-A441-C6ABCD12B598}">
      <dgm:prSet/>
      <dgm:spPr/>
      <dgm:t>
        <a:bodyPr/>
        <a:lstStyle/>
        <a:p>
          <a:endParaRPr lang="en-US"/>
        </a:p>
      </dgm:t>
    </dgm:pt>
    <dgm:pt modelId="{A50A9D24-A15E-4331-AE11-BC382ADA04E5}">
      <dgm:prSet custT="1"/>
      <dgm:spPr>
        <a:solidFill>
          <a:srgbClr val="588157"/>
        </a:solidFill>
      </dgm:spPr>
      <dgm:t>
        <a:bodyPr/>
        <a:lstStyle/>
        <a:p>
          <a:r>
            <a:rPr lang="id-ID" altLang="en-US" sz="2000" dirty="0" smtClean="0">
              <a:latin typeface="Roboto Light" panose="02000000000000000000" pitchFamily="2" charset="0"/>
              <a:ea typeface="Roboto Light" panose="02000000000000000000" pitchFamily="2" charset="0"/>
            </a:rPr>
            <a:t>Meminimalkan</a:t>
          </a:r>
          <a:r>
            <a:rPr lang="en-US" altLang="en-US" sz="2000" dirty="0" smtClean="0">
              <a:latin typeface="Roboto Light" panose="02000000000000000000" pitchFamily="2" charset="0"/>
              <a:ea typeface="Roboto Light" panose="02000000000000000000" pitchFamily="2" charset="0"/>
            </a:rPr>
            <a:t/>
          </a:r>
          <a:br>
            <a:rPr lang="en-US" altLang="en-US" sz="2000" dirty="0" smtClean="0">
              <a:latin typeface="Roboto Light" panose="02000000000000000000" pitchFamily="2" charset="0"/>
              <a:ea typeface="Roboto Light" panose="02000000000000000000" pitchFamily="2" charset="0"/>
            </a:rPr>
          </a:br>
          <a:r>
            <a:rPr lang="id-ID" altLang="en-US" sz="2000" dirty="0" smtClean="0">
              <a:latin typeface="Roboto Light" panose="02000000000000000000" pitchFamily="2" charset="0"/>
              <a:ea typeface="Roboto Light" panose="02000000000000000000" pitchFamily="2" charset="0"/>
            </a:rPr>
            <a:t> rasa nyeri </a:t>
          </a:r>
          <a:endParaRPr lang="id-ID" altLang="en-US" sz="2000" dirty="0"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25D93599-269C-4169-94EB-ED5D368C496C}" type="parTrans" cxnId="{9871F0EC-796A-4691-B953-7028640C3C03}">
      <dgm:prSet/>
      <dgm:spPr/>
      <dgm:t>
        <a:bodyPr/>
        <a:lstStyle/>
        <a:p>
          <a:endParaRPr lang="en-US"/>
        </a:p>
      </dgm:t>
    </dgm:pt>
    <dgm:pt modelId="{C40F885F-9935-4AAF-8377-8BF2A03F3D57}" type="sibTrans" cxnId="{9871F0EC-796A-4691-B953-7028640C3C03}">
      <dgm:prSet/>
      <dgm:spPr/>
      <dgm:t>
        <a:bodyPr/>
        <a:lstStyle/>
        <a:p>
          <a:endParaRPr lang="en-US"/>
        </a:p>
      </dgm:t>
    </dgm:pt>
    <dgm:pt modelId="{05D23E2D-1AD3-45AA-B826-5F5EF38D4975}">
      <dgm:prSet custT="1"/>
      <dgm:spPr>
        <a:solidFill>
          <a:srgbClr val="DAD7CD">
            <a:alpha val="90000"/>
          </a:srgbClr>
        </a:solidFill>
      </dgm:spPr>
      <dgm:t>
        <a:bodyPr/>
        <a:lstStyle/>
        <a:p>
          <a:r>
            <a:rPr lang="id-ID" altLang="en-US" sz="2000" dirty="0" smtClean="0">
              <a:latin typeface="Roboto Light" panose="02000000000000000000" pitchFamily="2" charset="0"/>
              <a:ea typeface="Roboto Light" panose="02000000000000000000" pitchFamily="2" charset="0"/>
            </a:rPr>
            <a:t>Analgesik, anestesi, euthanasia </a:t>
          </a:r>
          <a:endParaRPr lang="id-ID" altLang="en-US" sz="2000" dirty="0"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0E3F3415-84A2-455A-B4DA-97A51F04B7CA}" type="parTrans" cxnId="{65C050B3-EC21-480F-B68A-D65166C34C24}">
      <dgm:prSet/>
      <dgm:spPr/>
      <dgm:t>
        <a:bodyPr/>
        <a:lstStyle/>
        <a:p>
          <a:endParaRPr lang="en-US"/>
        </a:p>
      </dgm:t>
    </dgm:pt>
    <dgm:pt modelId="{96A5A7E0-8F76-4166-8E28-A74CC0FD2D3C}" type="sibTrans" cxnId="{65C050B3-EC21-480F-B68A-D65166C34C24}">
      <dgm:prSet/>
      <dgm:spPr/>
      <dgm:t>
        <a:bodyPr/>
        <a:lstStyle/>
        <a:p>
          <a:endParaRPr lang="en-US"/>
        </a:p>
      </dgm:t>
    </dgm:pt>
    <dgm:pt modelId="{09F1866A-6B85-46C6-91B7-4E04D0F3CAE1}" type="pres">
      <dgm:prSet presAssocID="{8B62DA54-6ADB-46D9-AE59-E813CADCDF4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6CB2406-D7EF-40D1-9F30-419F1C70CAE8}" type="pres">
      <dgm:prSet presAssocID="{E527BC92-CADE-4A6D-87C4-945FD6381378}" presName="horFlow" presStyleCnt="0"/>
      <dgm:spPr/>
    </dgm:pt>
    <dgm:pt modelId="{23C25B62-6EEC-4E61-B3D6-982FDC9AF110}" type="pres">
      <dgm:prSet presAssocID="{E527BC92-CADE-4A6D-87C4-945FD6381378}" presName="bigChev" presStyleLbl="node1" presStyleIdx="0" presStyleCnt="4" custScaleX="58996" custScaleY="47049"/>
      <dgm:spPr/>
      <dgm:t>
        <a:bodyPr/>
        <a:lstStyle/>
        <a:p>
          <a:endParaRPr lang="en-US"/>
        </a:p>
      </dgm:t>
    </dgm:pt>
    <dgm:pt modelId="{2882DF27-57B8-41FD-94CE-515AB7AEBF46}" type="pres">
      <dgm:prSet presAssocID="{B51F8601-DE23-4573-8F25-EDAFDFFCD7DA}" presName="parTrans" presStyleCnt="0"/>
      <dgm:spPr/>
    </dgm:pt>
    <dgm:pt modelId="{94BE3AE3-F889-40D7-A72F-EFAA018A8F3A}" type="pres">
      <dgm:prSet presAssocID="{37315298-462C-4578-9656-B66638175AC3}" presName="node" presStyleLbl="alignAccFollowNode1" presStyleIdx="0" presStyleCnt="4" custScaleX="88188" custScaleY="565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E8F032-A1E3-4EC7-A5D9-0FB6B893055C}" type="pres">
      <dgm:prSet presAssocID="{E527BC92-CADE-4A6D-87C4-945FD6381378}" presName="vSp" presStyleCnt="0"/>
      <dgm:spPr/>
    </dgm:pt>
    <dgm:pt modelId="{BC40D962-7D9B-4CDB-8BBE-0CC64C0683DE}" type="pres">
      <dgm:prSet presAssocID="{D81001FA-A422-429B-BB52-36DF589B2237}" presName="horFlow" presStyleCnt="0"/>
      <dgm:spPr/>
    </dgm:pt>
    <dgm:pt modelId="{A87A6210-F659-4E6D-BC2B-0FFB5CF273BB}" type="pres">
      <dgm:prSet presAssocID="{D81001FA-A422-429B-BB52-36DF589B2237}" presName="bigChev" presStyleLbl="node1" presStyleIdx="1" presStyleCnt="4" custScaleX="58996" custScaleY="47049" custLinFactNeighborY="-7689"/>
      <dgm:spPr/>
      <dgm:t>
        <a:bodyPr/>
        <a:lstStyle/>
        <a:p>
          <a:endParaRPr lang="en-US"/>
        </a:p>
      </dgm:t>
    </dgm:pt>
    <dgm:pt modelId="{270258D6-0491-402C-BB6F-97731C5D6C3C}" type="pres">
      <dgm:prSet presAssocID="{7A29786D-8A05-465E-9E78-926163676C2F}" presName="parTrans" presStyleCnt="0"/>
      <dgm:spPr/>
    </dgm:pt>
    <dgm:pt modelId="{F92D2ABF-3A35-45AF-9D4A-E3C032B5ADBC}" type="pres">
      <dgm:prSet presAssocID="{D254DE90-2AA1-4577-A4FB-FD8B4B0D010E}" presName="node" presStyleLbl="alignAccFollowNode1" presStyleIdx="1" presStyleCnt="4" custScaleX="88188" custScaleY="57254" custLinFactNeighborY="-92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45FF6-2AF1-4751-B230-3739874CA750}" type="pres">
      <dgm:prSet presAssocID="{D81001FA-A422-429B-BB52-36DF589B2237}" presName="vSp" presStyleCnt="0"/>
      <dgm:spPr/>
    </dgm:pt>
    <dgm:pt modelId="{A76E6D9B-0309-482C-8EDA-8BA19B2CE11C}" type="pres">
      <dgm:prSet presAssocID="{B1C11F9E-7428-4252-859A-23BC398568FE}" presName="horFlow" presStyleCnt="0"/>
      <dgm:spPr/>
    </dgm:pt>
    <dgm:pt modelId="{C6D852C1-38FB-49F6-826B-CEBC384C90E0}" type="pres">
      <dgm:prSet presAssocID="{B1C11F9E-7428-4252-859A-23BC398568FE}" presName="bigChev" presStyleLbl="node1" presStyleIdx="2" presStyleCnt="4" custScaleX="58996" custScaleY="47049" custLinFactNeighborY="-14679"/>
      <dgm:spPr/>
      <dgm:t>
        <a:bodyPr/>
        <a:lstStyle/>
        <a:p>
          <a:endParaRPr lang="en-US"/>
        </a:p>
      </dgm:t>
    </dgm:pt>
    <dgm:pt modelId="{E6A4069A-9D65-4F4A-88C6-05FAC016BDDA}" type="pres">
      <dgm:prSet presAssocID="{51E9267D-7D08-4E80-A7D4-2BC86AB7A190}" presName="parTrans" presStyleCnt="0"/>
      <dgm:spPr/>
    </dgm:pt>
    <dgm:pt modelId="{F3BD8BF1-8744-44CB-AB61-EC1B0B544A30}" type="pres">
      <dgm:prSet presAssocID="{62B9E9CE-D053-4C6F-8BE4-C088BED5F99B}" presName="node" presStyleLbl="alignAccFollowNode1" presStyleIdx="2" presStyleCnt="4" custScaleX="88188" custScaleY="54472" custLinFactNeighborY="-17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90FF97-32F1-492F-A761-C6C0922C175D}" type="pres">
      <dgm:prSet presAssocID="{B1C11F9E-7428-4252-859A-23BC398568FE}" presName="vSp" presStyleCnt="0"/>
      <dgm:spPr/>
    </dgm:pt>
    <dgm:pt modelId="{E63411E5-044B-4FD2-ADC1-02F6FF556FC9}" type="pres">
      <dgm:prSet presAssocID="{A50A9D24-A15E-4331-AE11-BC382ADA04E5}" presName="horFlow" presStyleCnt="0"/>
      <dgm:spPr/>
    </dgm:pt>
    <dgm:pt modelId="{BBA94F9F-E3E7-4A06-B344-D06FD724D33E}" type="pres">
      <dgm:prSet presAssocID="{A50A9D24-A15E-4331-AE11-BC382ADA04E5}" presName="bigChev" presStyleLbl="node1" presStyleIdx="3" presStyleCnt="4" custScaleX="58996" custScaleY="47049" custLinFactNeighborY="-21669"/>
      <dgm:spPr/>
      <dgm:t>
        <a:bodyPr/>
        <a:lstStyle/>
        <a:p>
          <a:endParaRPr lang="en-US"/>
        </a:p>
      </dgm:t>
    </dgm:pt>
    <dgm:pt modelId="{EE276262-4CB3-4240-AC2E-0A47839DF7A8}" type="pres">
      <dgm:prSet presAssocID="{0E3F3415-84A2-455A-B4DA-97A51F04B7CA}" presName="parTrans" presStyleCnt="0"/>
      <dgm:spPr/>
    </dgm:pt>
    <dgm:pt modelId="{59E11E1E-F6FA-4BCD-94F7-07A031D2C54C}" type="pres">
      <dgm:prSet presAssocID="{05D23E2D-1AD3-45AA-B826-5F5EF38D4975}" presName="node" presStyleLbl="alignAccFollowNode1" presStyleIdx="3" presStyleCnt="4" custScaleX="88188" custScaleY="54472" custLinFactNeighborY="-261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4F7A79-B7C4-456F-858E-96A2B015334C}" type="presOf" srcId="{A50A9D24-A15E-4331-AE11-BC382ADA04E5}" destId="{BBA94F9F-E3E7-4A06-B344-D06FD724D33E}" srcOrd="0" destOrd="0" presId="urn:microsoft.com/office/officeart/2005/8/layout/lProcess3"/>
    <dgm:cxn modelId="{9A16CC31-F832-41FC-AEA7-A7E8D0C8482D}" srcId="{D81001FA-A422-429B-BB52-36DF589B2237}" destId="{D254DE90-2AA1-4577-A4FB-FD8B4B0D010E}" srcOrd="0" destOrd="0" parTransId="{7A29786D-8A05-465E-9E78-926163676C2F}" sibTransId="{8B321BEC-1AC7-4185-A5CD-BF5B3E6A6816}"/>
    <dgm:cxn modelId="{9C51F3A6-6952-45A6-A441-C6ABCD12B598}" srcId="{B1C11F9E-7428-4252-859A-23BC398568FE}" destId="{62B9E9CE-D053-4C6F-8BE4-C088BED5F99B}" srcOrd="0" destOrd="0" parTransId="{51E9267D-7D08-4E80-A7D4-2BC86AB7A190}" sibTransId="{B633A176-00AC-44B7-B86D-AA033FDF540A}"/>
    <dgm:cxn modelId="{EF200758-4D5C-4DDC-8BD9-D7F9AB35D295}" type="presOf" srcId="{D81001FA-A422-429B-BB52-36DF589B2237}" destId="{A87A6210-F659-4E6D-BC2B-0FFB5CF273BB}" srcOrd="0" destOrd="0" presId="urn:microsoft.com/office/officeart/2005/8/layout/lProcess3"/>
    <dgm:cxn modelId="{A925C3BD-22F7-4B4B-AB8A-2BAE932DFC13}" srcId="{E527BC92-CADE-4A6D-87C4-945FD6381378}" destId="{37315298-462C-4578-9656-B66638175AC3}" srcOrd="0" destOrd="0" parTransId="{B51F8601-DE23-4573-8F25-EDAFDFFCD7DA}" sibTransId="{F80CEEF1-2535-4390-BBF1-8A988927C04D}"/>
    <dgm:cxn modelId="{2E3B28E3-9025-4EB9-80B5-041A2F23EAC1}" type="presOf" srcId="{B1C11F9E-7428-4252-859A-23BC398568FE}" destId="{C6D852C1-38FB-49F6-826B-CEBC384C90E0}" srcOrd="0" destOrd="0" presId="urn:microsoft.com/office/officeart/2005/8/layout/lProcess3"/>
    <dgm:cxn modelId="{65C050B3-EC21-480F-B68A-D65166C34C24}" srcId="{A50A9D24-A15E-4331-AE11-BC382ADA04E5}" destId="{05D23E2D-1AD3-45AA-B826-5F5EF38D4975}" srcOrd="0" destOrd="0" parTransId="{0E3F3415-84A2-455A-B4DA-97A51F04B7CA}" sibTransId="{96A5A7E0-8F76-4166-8E28-A74CC0FD2D3C}"/>
    <dgm:cxn modelId="{45321A53-2DDF-4BAF-8755-CD4A1F199B98}" type="presOf" srcId="{D254DE90-2AA1-4577-A4FB-FD8B4B0D010E}" destId="{F92D2ABF-3A35-45AF-9D4A-E3C032B5ADBC}" srcOrd="0" destOrd="0" presId="urn:microsoft.com/office/officeart/2005/8/layout/lProcess3"/>
    <dgm:cxn modelId="{9871F0EC-796A-4691-B953-7028640C3C03}" srcId="{8B62DA54-6ADB-46D9-AE59-E813CADCDF48}" destId="{A50A9D24-A15E-4331-AE11-BC382ADA04E5}" srcOrd="3" destOrd="0" parTransId="{25D93599-269C-4169-94EB-ED5D368C496C}" sibTransId="{C40F885F-9935-4AAF-8377-8BF2A03F3D57}"/>
    <dgm:cxn modelId="{4CA81EEB-43AF-45B3-A145-883A96B94B50}" type="presOf" srcId="{37315298-462C-4578-9656-B66638175AC3}" destId="{94BE3AE3-F889-40D7-A72F-EFAA018A8F3A}" srcOrd="0" destOrd="0" presId="urn:microsoft.com/office/officeart/2005/8/layout/lProcess3"/>
    <dgm:cxn modelId="{A75EC0FB-F582-478C-915A-606D664BCBCE}" type="presOf" srcId="{62B9E9CE-D053-4C6F-8BE4-C088BED5F99B}" destId="{F3BD8BF1-8744-44CB-AB61-EC1B0B544A30}" srcOrd="0" destOrd="0" presId="urn:microsoft.com/office/officeart/2005/8/layout/lProcess3"/>
    <dgm:cxn modelId="{26BF2648-465F-4131-A6F4-C5CEABA78ED4}" type="presOf" srcId="{E527BC92-CADE-4A6D-87C4-945FD6381378}" destId="{23C25B62-6EEC-4E61-B3D6-982FDC9AF110}" srcOrd="0" destOrd="0" presId="urn:microsoft.com/office/officeart/2005/8/layout/lProcess3"/>
    <dgm:cxn modelId="{49E3CA1B-C001-4521-8405-AEA6C0B1EA54}" srcId="{8B62DA54-6ADB-46D9-AE59-E813CADCDF48}" destId="{D81001FA-A422-429B-BB52-36DF589B2237}" srcOrd="1" destOrd="0" parTransId="{B56F1C42-55AF-497A-A314-22C214170269}" sibTransId="{BC10CAFA-E8B2-489C-BC3F-AEF9C744404A}"/>
    <dgm:cxn modelId="{6C1D0009-A85C-42DC-84D8-F231E8EF95F8}" srcId="{8B62DA54-6ADB-46D9-AE59-E813CADCDF48}" destId="{B1C11F9E-7428-4252-859A-23BC398568FE}" srcOrd="2" destOrd="0" parTransId="{2C34C5B1-2508-4413-9A3F-DA2C22DFF0DC}" sibTransId="{E41ECD2F-0056-4B5D-B488-6432610F2F54}"/>
    <dgm:cxn modelId="{50F33E58-00DC-4213-A40B-1A5868D155EA}" type="presOf" srcId="{05D23E2D-1AD3-45AA-B826-5F5EF38D4975}" destId="{59E11E1E-F6FA-4BCD-94F7-07A031D2C54C}" srcOrd="0" destOrd="0" presId="urn:microsoft.com/office/officeart/2005/8/layout/lProcess3"/>
    <dgm:cxn modelId="{53FAA97E-D15E-4003-9A1C-2F1462B4DD49}" type="presOf" srcId="{8B62DA54-6ADB-46D9-AE59-E813CADCDF48}" destId="{09F1866A-6B85-46C6-91B7-4E04D0F3CAE1}" srcOrd="0" destOrd="0" presId="urn:microsoft.com/office/officeart/2005/8/layout/lProcess3"/>
    <dgm:cxn modelId="{E62CF759-EB31-4E49-9EAC-C5538BCC4E60}" srcId="{8B62DA54-6ADB-46D9-AE59-E813CADCDF48}" destId="{E527BC92-CADE-4A6D-87C4-945FD6381378}" srcOrd="0" destOrd="0" parTransId="{89068BF6-61F9-4D96-8F60-3CD06AF098AB}" sibTransId="{E0A5D01C-05FE-4C3D-A890-E932F36D11BC}"/>
    <dgm:cxn modelId="{1FB36950-AA44-4A9E-AAEE-6188EC032933}" type="presParOf" srcId="{09F1866A-6B85-46C6-91B7-4E04D0F3CAE1}" destId="{D6CB2406-D7EF-40D1-9F30-419F1C70CAE8}" srcOrd="0" destOrd="0" presId="urn:microsoft.com/office/officeart/2005/8/layout/lProcess3"/>
    <dgm:cxn modelId="{676F9981-8C8E-4895-B475-0DF859E9F2A4}" type="presParOf" srcId="{D6CB2406-D7EF-40D1-9F30-419F1C70CAE8}" destId="{23C25B62-6EEC-4E61-B3D6-982FDC9AF110}" srcOrd="0" destOrd="0" presId="urn:microsoft.com/office/officeart/2005/8/layout/lProcess3"/>
    <dgm:cxn modelId="{95AA50EB-569A-4FF8-92A7-36047AC595E5}" type="presParOf" srcId="{D6CB2406-D7EF-40D1-9F30-419F1C70CAE8}" destId="{2882DF27-57B8-41FD-94CE-515AB7AEBF46}" srcOrd="1" destOrd="0" presId="urn:microsoft.com/office/officeart/2005/8/layout/lProcess3"/>
    <dgm:cxn modelId="{CB6927CF-E060-4EC8-B479-EDEA0D68CC95}" type="presParOf" srcId="{D6CB2406-D7EF-40D1-9F30-419F1C70CAE8}" destId="{94BE3AE3-F889-40D7-A72F-EFAA018A8F3A}" srcOrd="2" destOrd="0" presId="urn:microsoft.com/office/officeart/2005/8/layout/lProcess3"/>
    <dgm:cxn modelId="{DF714743-B2B0-4469-B361-CBC356F158C6}" type="presParOf" srcId="{09F1866A-6B85-46C6-91B7-4E04D0F3CAE1}" destId="{ACE8F032-A1E3-4EC7-A5D9-0FB6B893055C}" srcOrd="1" destOrd="0" presId="urn:microsoft.com/office/officeart/2005/8/layout/lProcess3"/>
    <dgm:cxn modelId="{36B74FC2-7370-47EC-8F37-E35848662BB7}" type="presParOf" srcId="{09F1866A-6B85-46C6-91B7-4E04D0F3CAE1}" destId="{BC40D962-7D9B-4CDB-8BBE-0CC64C0683DE}" srcOrd="2" destOrd="0" presId="urn:microsoft.com/office/officeart/2005/8/layout/lProcess3"/>
    <dgm:cxn modelId="{C6272163-487C-43A6-982B-91E7C27D2FB9}" type="presParOf" srcId="{BC40D962-7D9B-4CDB-8BBE-0CC64C0683DE}" destId="{A87A6210-F659-4E6D-BC2B-0FFB5CF273BB}" srcOrd="0" destOrd="0" presId="urn:microsoft.com/office/officeart/2005/8/layout/lProcess3"/>
    <dgm:cxn modelId="{36C3673B-6D73-4AD1-BF71-DE70EB382B4D}" type="presParOf" srcId="{BC40D962-7D9B-4CDB-8BBE-0CC64C0683DE}" destId="{270258D6-0491-402C-BB6F-97731C5D6C3C}" srcOrd="1" destOrd="0" presId="urn:microsoft.com/office/officeart/2005/8/layout/lProcess3"/>
    <dgm:cxn modelId="{90387981-5BEC-43AD-9601-A4A92931CAE6}" type="presParOf" srcId="{BC40D962-7D9B-4CDB-8BBE-0CC64C0683DE}" destId="{F92D2ABF-3A35-45AF-9D4A-E3C032B5ADBC}" srcOrd="2" destOrd="0" presId="urn:microsoft.com/office/officeart/2005/8/layout/lProcess3"/>
    <dgm:cxn modelId="{89360E33-02BD-4EAD-8966-01D47DFB54EF}" type="presParOf" srcId="{09F1866A-6B85-46C6-91B7-4E04D0F3CAE1}" destId="{9F445FF6-2AF1-4751-B230-3739874CA750}" srcOrd="3" destOrd="0" presId="urn:microsoft.com/office/officeart/2005/8/layout/lProcess3"/>
    <dgm:cxn modelId="{A131F0DC-EF28-476B-8290-0DD0D3E7E61F}" type="presParOf" srcId="{09F1866A-6B85-46C6-91B7-4E04D0F3CAE1}" destId="{A76E6D9B-0309-482C-8EDA-8BA19B2CE11C}" srcOrd="4" destOrd="0" presId="urn:microsoft.com/office/officeart/2005/8/layout/lProcess3"/>
    <dgm:cxn modelId="{28DA8FBF-D84A-4F7C-ADB7-F4DED125C14B}" type="presParOf" srcId="{A76E6D9B-0309-482C-8EDA-8BA19B2CE11C}" destId="{C6D852C1-38FB-49F6-826B-CEBC384C90E0}" srcOrd="0" destOrd="0" presId="urn:microsoft.com/office/officeart/2005/8/layout/lProcess3"/>
    <dgm:cxn modelId="{680C23C8-FEA2-4116-8A21-56F349F9BFA6}" type="presParOf" srcId="{A76E6D9B-0309-482C-8EDA-8BA19B2CE11C}" destId="{E6A4069A-9D65-4F4A-88C6-05FAC016BDDA}" srcOrd="1" destOrd="0" presId="urn:microsoft.com/office/officeart/2005/8/layout/lProcess3"/>
    <dgm:cxn modelId="{DB725675-EA82-4549-8BEB-37F225D659C3}" type="presParOf" srcId="{A76E6D9B-0309-482C-8EDA-8BA19B2CE11C}" destId="{F3BD8BF1-8744-44CB-AB61-EC1B0B544A30}" srcOrd="2" destOrd="0" presId="urn:microsoft.com/office/officeart/2005/8/layout/lProcess3"/>
    <dgm:cxn modelId="{0A3C94AC-0273-46DA-B084-E1702AEBF954}" type="presParOf" srcId="{09F1866A-6B85-46C6-91B7-4E04D0F3CAE1}" destId="{0D90FF97-32F1-492F-A761-C6C0922C175D}" srcOrd="5" destOrd="0" presId="urn:microsoft.com/office/officeart/2005/8/layout/lProcess3"/>
    <dgm:cxn modelId="{CBA99D30-65A1-487C-A8D5-F76E78DCC4D8}" type="presParOf" srcId="{09F1866A-6B85-46C6-91B7-4E04D0F3CAE1}" destId="{E63411E5-044B-4FD2-ADC1-02F6FF556FC9}" srcOrd="6" destOrd="0" presId="urn:microsoft.com/office/officeart/2005/8/layout/lProcess3"/>
    <dgm:cxn modelId="{DD22807C-D006-4E7B-9B0F-CEE5BCE3A493}" type="presParOf" srcId="{E63411E5-044B-4FD2-ADC1-02F6FF556FC9}" destId="{BBA94F9F-E3E7-4A06-B344-D06FD724D33E}" srcOrd="0" destOrd="0" presId="urn:microsoft.com/office/officeart/2005/8/layout/lProcess3"/>
    <dgm:cxn modelId="{E06A871D-1F2E-49B5-9068-58D97060656B}" type="presParOf" srcId="{E63411E5-044B-4FD2-ADC1-02F6FF556FC9}" destId="{EE276262-4CB3-4240-AC2E-0A47839DF7A8}" srcOrd="1" destOrd="0" presId="urn:microsoft.com/office/officeart/2005/8/layout/lProcess3"/>
    <dgm:cxn modelId="{6F6794A6-0916-4F51-BEDC-2C4C2BE5C6A8}" type="presParOf" srcId="{E63411E5-044B-4FD2-ADC1-02F6FF556FC9}" destId="{59E11E1E-F6FA-4BCD-94F7-07A031D2C54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92CCD-444B-4B6D-91D4-FBC26948BBD0}">
      <dsp:nvSpPr>
        <dsp:cNvPr id="0" name=""/>
        <dsp:cNvSpPr/>
      </dsp:nvSpPr>
      <dsp:spPr>
        <a:xfrm>
          <a:off x="0" y="436814"/>
          <a:ext cx="7188200" cy="1190700"/>
        </a:xfrm>
        <a:prstGeom prst="rect">
          <a:avLst/>
        </a:prstGeom>
        <a:solidFill>
          <a:srgbClr val="DAD7CD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884" tIns="562356" rIns="55788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8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Setiap peneliti yg menggunakan hewan coba harus menghormati hewan percobaan </a:t>
          </a:r>
          <a:endParaRPr lang="id-ID" sz="1800" kern="1200" dirty="0"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>
        <a:off x="0" y="436814"/>
        <a:ext cx="7188200" cy="1190700"/>
      </dsp:txXfrm>
    </dsp:sp>
    <dsp:sp modelId="{0EA6A395-4C61-4D1B-9114-670A31A6B209}">
      <dsp:nvSpPr>
        <dsp:cNvPr id="0" name=""/>
        <dsp:cNvSpPr/>
      </dsp:nvSpPr>
      <dsp:spPr>
        <a:xfrm>
          <a:off x="359410" y="31319"/>
          <a:ext cx="3435823" cy="797040"/>
        </a:xfrm>
        <a:prstGeom prst="roundRect">
          <a:avLst/>
        </a:prstGeom>
        <a:solidFill>
          <a:srgbClr val="588157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188" tIns="0" rIns="1901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0" kern="1200" dirty="0" smtClean="0">
              <a:latin typeface="Roboto Medium" panose="02000000000000000000" pitchFamily="2" charset="0"/>
              <a:ea typeface="Roboto Medium" panose="02000000000000000000" pitchFamily="2" charset="0"/>
            </a:rPr>
            <a:t>Respect for Animals</a:t>
          </a:r>
          <a:endParaRPr lang="en-US" sz="2400" b="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398318" y="70227"/>
        <a:ext cx="3358007" cy="719224"/>
      </dsp:txXfrm>
    </dsp:sp>
    <dsp:sp modelId="{5834B6EB-E7F8-40F0-83DC-A869754BBEE6}">
      <dsp:nvSpPr>
        <dsp:cNvPr id="0" name=""/>
        <dsp:cNvSpPr/>
      </dsp:nvSpPr>
      <dsp:spPr>
        <a:xfrm>
          <a:off x="0" y="2164859"/>
          <a:ext cx="7188200" cy="956812"/>
        </a:xfrm>
        <a:prstGeom prst="rect">
          <a:avLst/>
        </a:prstGeom>
        <a:solidFill>
          <a:srgbClr val="DAD7CD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884" tIns="562356" rIns="55788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8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Bermanfaat bagi manusia dan mahluk lain</a:t>
          </a:r>
          <a:endParaRPr lang="id-ID" sz="1800" kern="1200" dirty="0"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>
        <a:off x="0" y="2164859"/>
        <a:ext cx="7188200" cy="956812"/>
      </dsp:txXfrm>
    </dsp:sp>
    <dsp:sp modelId="{BD29CD4D-F04B-443F-8DEE-D91C8AB44094}">
      <dsp:nvSpPr>
        <dsp:cNvPr id="0" name=""/>
        <dsp:cNvSpPr/>
      </dsp:nvSpPr>
      <dsp:spPr>
        <a:xfrm>
          <a:off x="359410" y="1766339"/>
          <a:ext cx="3435823" cy="797040"/>
        </a:xfrm>
        <a:prstGeom prst="roundRect">
          <a:avLst/>
        </a:prstGeom>
        <a:solidFill>
          <a:srgbClr val="588157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188" tIns="0" rIns="1901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>
              <a:latin typeface="Roboto Medium" panose="02000000000000000000" pitchFamily="2" charset="0"/>
              <a:ea typeface="Roboto Medium" panose="02000000000000000000" pitchFamily="2" charset="0"/>
            </a:rPr>
            <a:t>Beneficence</a:t>
          </a:r>
          <a:endParaRPr lang="id-ID" sz="2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398318" y="1805247"/>
        <a:ext cx="3358007" cy="719224"/>
      </dsp:txXfrm>
    </dsp:sp>
    <dsp:sp modelId="{B6167901-C592-4E18-8DBA-4D4FF668D9B5}">
      <dsp:nvSpPr>
        <dsp:cNvPr id="0" name=""/>
        <dsp:cNvSpPr/>
      </dsp:nvSpPr>
      <dsp:spPr>
        <a:xfrm>
          <a:off x="0" y="3665992"/>
          <a:ext cx="7188200" cy="956812"/>
        </a:xfrm>
        <a:prstGeom prst="rect">
          <a:avLst/>
        </a:prstGeom>
        <a:solidFill>
          <a:srgbClr val="DAD7CD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884" tIns="562356" rIns="55788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B</a:t>
          </a:r>
          <a:r>
            <a:rPr lang="id-ID" sz="18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ersikap adil dalam memanfaatkan</a:t>
          </a:r>
          <a:r>
            <a:rPr lang="en-US" sz="18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 </a:t>
          </a:r>
          <a:r>
            <a:rPr lang="id-ID" sz="18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hewan percobaan</a:t>
          </a:r>
          <a:endParaRPr lang="id-ID" sz="1800" kern="1200" dirty="0"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>
        <a:off x="0" y="3665992"/>
        <a:ext cx="7188200" cy="956812"/>
      </dsp:txXfrm>
    </dsp:sp>
    <dsp:sp modelId="{5A49BAEB-D17B-4805-A0C9-CFB5DE1FFDB3}">
      <dsp:nvSpPr>
        <dsp:cNvPr id="0" name=""/>
        <dsp:cNvSpPr/>
      </dsp:nvSpPr>
      <dsp:spPr>
        <a:xfrm>
          <a:off x="359410" y="3267472"/>
          <a:ext cx="3435823" cy="797040"/>
        </a:xfrm>
        <a:prstGeom prst="roundRect">
          <a:avLst/>
        </a:prstGeom>
        <a:solidFill>
          <a:srgbClr val="588157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188" tIns="0" rIns="1901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smtClean="0">
              <a:latin typeface="Roboto Medium" panose="02000000000000000000" pitchFamily="2" charset="0"/>
              <a:ea typeface="Roboto Medium" panose="02000000000000000000" pitchFamily="2" charset="0"/>
            </a:rPr>
            <a:t>Justice</a:t>
          </a:r>
          <a:endParaRPr lang="id-ID" sz="2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398318" y="3306380"/>
        <a:ext cx="3358007" cy="719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58511-1F4F-4A85-B341-7CF8B81B2D37}">
      <dsp:nvSpPr>
        <dsp:cNvPr id="0" name=""/>
        <dsp:cNvSpPr/>
      </dsp:nvSpPr>
      <dsp:spPr>
        <a:xfrm>
          <a:off x="5791" y="0"/>
          <a:ext cx="2341612" cy="804236"/>
        </a:xfrm>
        <a:prstGeom prst="roundRect">
          <a:avLst>
            <a:gd name="adj" fmla="val 10000"/>
          </a:avLst>
        </a:prstGeom>
        <a:solidFill>
          <a:srgbClr val="A3B18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O</a:t>
          </a:r>
          <a:r>
            <a:rPr lang="id-ID" sz="21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bat analgetik/</a:t>
          </a:r>
          <a:r>
            <a:rPr lang="en-US" sz="21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/>
          </a:r>
          <a:br>
            <a:rPr lang="en-US" sz="21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</a:br>
          <a:r>
            <a:rPr lang="id-ID" sz="21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sedatif/anestesi</a:t>
          </a:r>
          <a:endParaRPr lang="en-US" sz="2100" kern="1200" dirty="0"/>
        </a:p>
      </dsp:txBody>
      <dsp:txXfrm>
        <a:off x="29346" y="23555"/>
        <a:ext cx="2294502" cy="757126"/>
      </dsp:txXfrm>
    </dsp:sp>
    <dsp:sp modelId="{723AE2C6-4D44-4686-8C9D-89D5BF900EFC}">
      <dsp:nvSpPr>
        <dsp:cNvPr id="0" name=""/>
        <dsp:cNvSpPr/>
      </dsp:nvSpPr>
      <dsp:spPr>
        <a:xfrm>
          <a:off x="2414537" y="0"/>
          <a:ext cx="2341612" cy="804236"/>
        </a:xfrm>
        <a:prstGeom prst="roundRect">
          <a:avLst>
            <a:gd name="adj" fmla="val 10000"/>
          </a:avLst>
        </a:prstGeom>
        <a:solidFill>
          <a:srgbClr val="58815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1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Prosedur yang benar</a:t>
          </a:r>
          <a:endParaRPr lang="id-ID" sz="2100" kern="1200" dirty="0"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>
        <a:off x="2438092" y="23555"/>
        <a:ext cx="2294502" cy="757126"/>
      </dsp:txXfrm>
    </dsp:sp>
    <dsp:sp modelId="{1FEF610D-EAB6-471E-A84C-EC4D2CDDFF74}">
      <dsp:nvSpPr>
        <dsp:cNvPr id="0" name=""/>
        <dsp:cNvSpPr/>
      </dsp:nvSpPr>
      <dsp:spPr>
        <a:xfrm>
          <a:off x="4821971" y="0"/>
          <a:ext cx="2341612" cy="804236"/>
        </a:xfrm>
        <a:prstGeom prst="roundRect">
          <a:avLst>
            <a:gd name="adj" fmla="val 10000"/>
          </a:avLst>
        </a:prstGeom>
        <a:solidFill>
          <a:srgbClr val="344E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1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Tenaga tehnisi terlatih </a:t>
          </a:r>
          <a:endParaRPr lang="id-ID" sz="2100" kern="1200" dirty="0"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>
        <a:off x="4845526" y="23555"/>
        <a:ext cx="2294502" cy="7571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25B62-6EEC-4E61-B3D6-982FDC9AF110}">
      <dsp:nvSpPr>
        <dsp:cNvPr id="0" name=""/>
        <dsp:cNvSpPr/>
      </dsp:nvSpPr>
      <dsp:spPr>
        <a:xfrm>
          <a:off x="895756" y="508"/>
          <a:ext cx="2671175" cy="852099"/>
        </a:xfrm>
        <a:prstGeom prst="chevron">
          <a:avLst/>
        </a:prstGeom>
        <a:solidFill>
          <a:srgbClr val="58815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en-US" sz="20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Promotif</a:t>
          </a:r>
          <a:endParaRPr lang="en-US" sz="2000" kern="1200" dirty="0"/>
        </a:p>
      </dsp:txBody>
      <dsp:txXfrm>
        <a:off x="1321806" y="508"/>
        <a:ext cx="1819076" cy="852099"/>
      </dsp:txXfrm>
    </dsp:sp>
    <dsp:sp modelId="{94BE3AE3-F889-40D7-A72F-EFAA018A8F3A}">
      <dsp:nvSpPr>
        <dsp:cNvPr id="0" name=""/>
        <dsp:cNvSpPr/>
      </dsp:nvSpPr>
      <dsp:spPr>
        <a:xfrm>
          <a:off x="2978328" y="1166"/>
          <a:ext cx="3314114" cy="850783"/>
        </a:xfrm>
        <a:prstGeom prst="chevron">
          <a:avLst/>
        </a:prstGeom>
        <a:solidFill>
          <a:srgbClr val="DAD7CD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en-US" sz="20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menjaga kebersihan kandang</a:t>
          </a:r>
          <a:endParaRPr lang="id-ID" altLang="en-US" sz="2000" kern="1200" dirty="0"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>
        <a:off x="3403720" y="1166"/>
        <a:ext cx="2463331" cy="850783"/>
      </dsp:txXfrm>
    </dsp:sp>
    <dsp:sp modelId="{A87A6210-F659-4E6D-BC2B-0FFB5CF273BB}">
      <dsp:nvSpPr>
        <dsp:cNvPr id="0" name=""/>
        <dsp:cNvSpPr/>
      </dsp:nvSpPr>
      <dsp:spPr>
        <a:xfrm>
          <a:off x="895756" y="971178"/>
          <a:ext cx="2671175" cy="852099"/>
        </a:xfrm>
        <a:prstGeom prst="chevron">
          <a:avLst/>
        </a:prstGeom>
        <a:solidFill>
          <a:srgbClr val="58815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en-US" sz="20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Preventif</a:t>
          </a:r>
          <a:endParaRPr lang="id-ID" altLang="en-US" sz="2000" kern="1200" dirty="0"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>
        <a:off x="1321806" y="971178"/>
        <a:ext cx="1819076" cy="852099"/>
      </dsp:txXfrm>
    </dsp:sp>
    <dsp:sp modelId="{F92D2ABF-3A35-45AF-9D4A-E3C032B5ADBC}">
      <dsp:nvSpPr>
        <dsp:cNvPr id="0" name=""/>
        <dsp:cNvSpPr/>
      </dsp:nvSpPr>
      <dsp:spPr>
        <a:xfrm>
          <a:off x="2978328" y="966918"/>
          <a:ext cx="3314114" cy="860644"/>
        </a:xfrm>
        <a:prstGeom prst="chevron">
          <a:avLst/>
        </a:prstGeom>
        <a:solidFill>
          <a:srgbClr val="DAD7CD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en-US" sz="2000" kern="1200" smtClean="0">
              <a:latin typeface="Roboto Light" panose="02000000000000000000" pitchFamily="2" charset="0"/>
              <a:ea typeface="Roboto Light" panose="02000000000000000000" pitchFamily="2" charset="0"/>
            </a:rPr>
            <a:t>vaksinasi</a:t>
          </a:r>
          <a:endParaRPr lang="id-ID" altLang="en-US" sz="2000" kern="1200" dirty="0"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>
        <a:off x="3408650" y="966918"/>
        <a:ext cx="2453470" cy="860644"/>
      </dsp:txXfrm>
    </dsp:sp>
    <dsp:sp modelId="{C6D852C1-38FB-49F6-826B-CEBC384C90E0}">
      <dsp:nvSpPr>
        <dsp:cNvPr id="0" name=""/>
        <dsp:cNvSpPr/>
      </dsp:nvSpPr>
      <dsp:spPr>
        <a:xfrm>
          <a:off x="895756" y="1954507"/>
          <a:ext cx="2671175" cy="852099"/>
        </a:xfrm>
        <a:prstGeom prst="chevron">
          <a:avLst/>
        </a:prstGeom>
        <a:solidFill>
          <a:srgbClr val="58815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en-US" sz="2000" kern="1200" smtClean="0">
              <a:latin typeface="Roboto Light" panose="02000000000000000000" pitchFamily="2" charset="0"/>
              <a:ea typeface="Roboto Light" panose="02000000000000000000" pitchFamily="2" charset="0"/>
            </a:rPr>
            <a:t>Kuratif</a:t>
          </a:r>
          <a:endParaRPr lang="id-ID" altLang="en-US" sz="2000" kern="1200" dirty="0"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>
        <a:off x="1321806" y="1954507"/>
        <a:ext cx="1819076" cy="852099"/>
      </dsp:txXfrm>
    </dsp:sp>
    <dsp:sp modelId="{F3BD8BF1-8744-44CB-AB61-EC1B0B544A30}">
      <dsp:nvSpPr>
        <dsp:cNvPr id="0" name=""/>
        <dsp:cNvSpPr/>
      </dsp:nvSpPr>
      <dsp:spPr>
        <a:xfrm>
          <a:off x="2978328" y="1971168"/>
          <a:ext cx="3314114" cy="818825"/>
        </a:xfrm>
        <a:prstGeom prst="chevron">
          <a:avLst/>
        </a:prstGeom>
        <a:solidFill>
          <a:srgbClr val="DAD7CD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en-US" sz="20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Pengobatan sesuai </a:t>
          </a:r>
          <a:r>
            <a:rPr lang="en-US" altLang="en-US" sz="20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/>
          </a:r>
          <a:br>
            <a:rPr lang="en-US" altLang="en-US" sz="20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</a:br>
          <a:r>
            <a:rPr lang="id-ID" altLang="en-US" sz="20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dengan penyakitnya</a:t>
          </a:r>
          <a:endParaRPr lang="id-ID" altLang="en-US" sz="2000" kern="1200" dirty="0"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>
        <a:off x="3387741" y="1971168"/>
        <a:ext cx="2495289" cy="818825"/>
      </dsp:txXfrm>
    </dsp:sp>
    <dsp:sp modelId="{BBA94F9F-E3E7-4A06-B344-D06FD724D33E}">
      <dsp:nvSpPr>
        <dsp:cNvPr id="0" name=""/>
        <dsp:cNvSpPr/>
      </dsp:nvSpPr>
      <dsp:spPr>
        <a:xfrm>
          <a:off x="895756" y="2933564"/>
          <a:ext cx="2671175" cy="852099"/>
        </a:xfrm>
        <a:prstGeom prst="chevron">
          <a:avLst/>
        </a:prstGeom>
        <a:solidFill>
          <a:srgbClr val="58815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en-US" sz="20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Meminimalkan</a:t>
          </a:r>
          <a:r>
            <a:rPr lang="en-US" altLang="en-US" sz="20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/>
          </a:r>
          <a:br>
            <a:rPr lang="en-US" altLang="en-US" sz="20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</a:br>
          <a:r>
            <a:rPr lang="id-ID" altLang="en-US" sz="20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 rasa nyeri </a:t>
          </a:r>
          <a:endParaRPr lang="id-ID" altLang="en-US" sz="2000" kern="1200" dirty="0"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>
        <a:off x="1321806" y="2933564"/>
        <a:ext cx="1819076" cy="852099"/>
      </dsp:txXfrm>
    </dsp:sp>
    <dsp:sp modelId="{59E11E1E-F6FA-4BCD-94F7-07A031D2C54C}">
      <dsp:nvSpPr>
        <dsp:cNvPr id="0" name=""/>
        <dsp:cNvSpPr/>
      </dsp:nvSpPr>
      <dsp:spPr>
        <a:xfrm>
          <a:off x="2978328" y="2950250"/>
          <a:ext cx="3314114" cy="818825"/>
        </a:xfrm>
        <a:prstGeom prst="chevron">
          <a:avLst/>
        </a:prstGeom>
        <a:solidFill>
          <a:srgbClr val="DAD7CD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altLang="en-US" sz="2000" kern="1200" dirty="0" smtClean="0">
              <a:latin typeface="Roboto Light" panose="02000000000000000000" pitchFamily="2" charset="0"/>
              <a:ea typeface="Roboto Light" panose="02000000000000000000" pitchFamily="2" charset="0"/>
            </a:rPr>
            <a:t>Analgesik, anestesi, euthanasia </a:t>
          </a:r>
          <a:endParaRPr lang="id-ID" altLang="en-US" sz="2000" kern="1200" dirty="0"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>
        <a:off x="3387741" y="2950250"/>
        <a:ext cx="2495289" cy="818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06D60-31E3-433F-9B07-C5BB103A1C0C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92442-0701-49BE-BE1C-6DA22222A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1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92442-0701-49BE-BE1C-6DA22222A4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7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92442-0701-49BE-BE1C-6DA22222A4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5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92442-0701-49BE-BE1C-6DA22222A4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02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92442-0701-49BE-BE1C-6DA22222A4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28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92442-0701-49BE-BE1C-6DA22222A4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16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92442-0701-49BE-BE1C-6DA22222A4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0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E6BB7-D501-454A-A440-998BCB441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58EC9-0167-0E40-B653-FA06E4B4A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A8FAC-FED1-AC43-9320-AE5FA325F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B24B-EFB7-E04A-B493-F072EA8197F2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5D0A3-C317-A848-B150-DE54F5E31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0B2-A727-9344-AFE1-A6D5A3EF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32FE-AC64-0E49-829D-6770ACF9F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6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1B390-FC25-934F-80A4-5994D64A8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F96F5E-F85E-FC42-9478-78C55D197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121EE-B044-4248-8D1F-114FF60DB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B24B-EFB7-E04A-B493-F072EA8197F2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7EBFB-C195-1547-9D3D-BA79C7E78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E50DB-2922-F344-AB3C-00FC34F0D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32FE-AC64-0E49-829D-6770ACF9F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6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F92623-8009-7D4B-B5AF-724CEAA124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D0864-3303-2C42-A220-57A377246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3DA7C-F44D-B746-BD72-05DE6ACC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B24B-EFB7-E04A-B493-F072EA8197F2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2DBF-262D-1C4E-BF7E-1E8BD8245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EC070-5039-CF49-A3BF-701C665B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32FE-AC64-0E49-829D-6770ACF9F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12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940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F4679-2ABF-EC45-84F0-85BE2C8A6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75C99-B625-4741-B6A8-A895EAC59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8A24A-E8C8-E64B-BBCC-A6C3F34D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B24B-EFB7-E04A-B493-F072EA8197F2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EAD8F-9C41-C14D-80AC-8778B0E0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A9966-505E-934E-A62D-1FACB498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32FE-AC64-0E49-829D-6770ACF9F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6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F4679-2ABF-EC45-84F0-85BE2C8A6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75C99-B625-4741-B6A8-A895EAC59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8A24A-E8C8-E64B-BBCC-A6C3F34D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B24B-EFB7-E04A-B493-F072EA8197F2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EAD8F-9C41-C14D-80AC-8778B0E0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A9966-505E-934E-A62D-1FACB498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32FE-AC64-0E49-829D-6770ACF9F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2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1C8-4C14-4846-B5EE-D084FE19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EA795-FDA2-584F-967E-83F758E48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AA014-0ADB-6B41-B030-E9B0F90B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B24B-EFB7-E04A-B493-F072EA8197F2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91D8F-BB04-EF4B-A98D-6E62C8D01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E329B-1EB2-A843-B4FC-D8DA33E2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32FE-AC64-0E49-829D-6770ACF9F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5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7DAED-8898-C749-9BE1-98C112441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05267-E6BF-3141-9F3C-570391C91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30DE2C-9BE5-D946-864F-D0175A0F7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73892-3AD1-B249-87C3-D629ABDB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B24B-EFB7-E04A-B493-F072EA8197F2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158FB-8993-1340-AACB-679284DD1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E7E7F-E43C-0A47-97F3-B871C22E4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32FE-AC64-0E49-829D-6770ACF9F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00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0203-0FF5-1842-8A3C-B856FC15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F86B4-2E5C-C044-AFCC-4E85CD029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4350C-DBBB-1C48-9536-40C6B0F9B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6AD72F-5C84-8E49-9626-711916114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6AF55-A77B-9246-AE3A-868A39A49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4A9D40-DCF4-DD45-9704-0AB92C03C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B24B-EFB7-E04A-B493-F072EA8197F2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C5B78E-9782-DC4E-9A8A-DC2B74439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30ED4-F343-4448-8C83-DC68763DB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32FE-AC64-0E49-829D-6770ACF9F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8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D07B2-FE74-2B45-8AB6-04DFF01DC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7CFD5-4244-1446-AE01-14A07D21E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B24B-EFB7-E04A-B493-F072EA8197F2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85426-C12A-624E-84D0-95E006254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D7F5F-2804-734F-9BFD-6951DCB9A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32FE-AC64-0E49-829D-6770ACF9F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7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93E700-CBBC-3F48-BAEA-ABADCDB5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B24B-EFB7-E04A-B493-F072EA8197F2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418715-5010-BA42-BB41-9A4E2F0E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ED243-BEB9-5B4A-A505-51DB0631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32FE-AC64-0E49-829D-6770ACF9F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81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DA351-690B-8D4C-9044-6F0B44FD3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F032D-BC57-304C-8CE0-4171E0CC7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8922A-7101-D741-8B5D-52B811DBD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32C3C-EBAA-6145-88CE-77BAF453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B24B-EFB7-E04A-B493-F072EA8197F2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1DA0B-9596-F14A-8BC9-B5E37EAEF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011D0-66AD-CB4E-9FB4-CC6E3982C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32FE-AC64-0E49-829D-6770ACF9F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3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9023-6191-7B41-A582-ED00632FE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68AEFF-2ED8-D445-B5CC-D1B4DA3F1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67FD5-7070-B54E-A264-FC9B889E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46E33-3339-A746-9FF3-66C5578A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B24B-EFB7-E04A-B493-F072EA8197F2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47989-C921-8849-B699-2A59B04F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E54DB0-9847-F14E-94C6-D0FCF436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32FE-AC64-0E49-829D-6770ACF9F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5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C94A85-6C43-E641-BC83-0CD0CA8A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58452-4AC6-B043-84D2-011FAF41D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CF86A-930F-B147-8472-ACFF8ED42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7B24B-EFB7-E04A-B493-F072EA8197F2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4185B-46F2-BA48-8371-B1EF43780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517A2-9DE2-1548-BEA0-D43816785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C32FE-AC64-0E49-829D-6770ACF9F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5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5567" y="821600"/>
            <a:ext cx="103996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0712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t="9150" r="18753" b="3294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7C83A9-04CA-3C48-82F6-6DD1DE14C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976" y="2180917"/>
            <a:ext cx="10663994" cy="3021321"/>
          </a:xfrm>
        </p:spPr>
        <p:txBody>
          <a:bodyPr>
            <a:normAutofit/>
          </a:bodyPr>
          <a:lstStyle/>
          <a:p>
            <a:pPr algn="l"/>
            <a:r>
              <a:rPr lang="en-US" b="1" dirty="0" err="1" smtClean="0">
                <a:solidFill>
                  <a:srgbClr val="3A5A40"/>
                </a:solidFill>
                <a:latin typeface="Titillium Web" pitchFamily="2" charset="77"/>
              </a:rPr>
              <a:t>Metodologi</a:t>
            </a:r>
            <a:r>
              <a:rPr lang="en-US" b="1" dirty="0" smtClean="0">
                <a:solidFill>
                  <a:srgbClr val="3A5A40"/>
                </a:solidFill>
                <a:latin typeface="Titillium Web" pitchFamily="2" charset="77"/>
              </a:rPr>
              <a:t> </a:t>
            </a:r>
            <a:br>
              <a:rPr lang="en-US" b="1" dirty="0" smtClean="0">
                <a:solidFill>
                  <a:srgbClr val="3A5A40"/>
                </a:solidFill>
                <a:latin typeface="Titillium Web" pitchFamily="2" charset="77"/>
              </a:rPr>
            </a:br>
            <a:r>
              <a:rPr lang="en-US" b="1" dirty="0" err="1" smtClean="0">
                <a:solidFill>
                  <a:srgbClr val="3A5A40"/>
                </a:solidFill>
                <a:latin typeface="Titillium Web" pitchFamily="2" charset="77"/>
              </a:rPr>
              <a:t>Penelitian</a:t>
            </a:r>
            <a:r>
              <a:rPr lang="en-US" b="1" dirty="0" smtClean="0">
                <a:solidFill>
                  <a:srgbClr val="3A5A40"/>
                </a:solidFill>
                <a:latin typeface="Titillium Web" pitchFamily="2" charset="77"/>
              </a:rPr>
              <a:t> </a:t>
            </a:r>
            <a:br>
              <a:rPr lang="en-US" b="1" dirty="0" smtClean="0">
                <a:solidFill>
                  <a:srgbClr val="3A5A40"/>
                </a:solidFill>
                <a:latin typeface="Titillium Web" pitchFamily="2" charset="77"/>
              </a:rPr>
            </a:br>
            <a:r>
              <a:rPr lang="en-US" b="1" dirty="0" err="1" smtClean="0">
                <a:solidFill>
                  <a:srgbClr val="3A5A40"/>
                </a:solidFill>
                <a:latin typeface="Titillium Web" pitchFamily="2" charset="77"/>
              </a:rPr>
              <a:t>pada</a:t>
            </a:r>
            <a:r>
              <a:rPr lang="en-US" b="1" dirty="0" smtClean="0">
                <a:solidFill>
                  <a:srgbClr val="3A5A40"/>
                </a:solidFill>
                <a:latin typeface="Titillium Web" pitchFamily="2" charset="77"/>
              </a:rPr>
              <a:t> </a:t>
            </a:r>
            <a:r>
              <a:rPr lang="en-US" b="1" dirty="0" err="1" smtClean="0">
                <a:solidFill>
                  <a:srgbClr val="3A5A40"/>
                </a:solidFill>
                <a:latin typeface="Titillium Web" pitchFamily="2" charset="77"/>
              </a:rPr>
              <a:t>Hewan</a:t>
            </a:r>
            <a:endParaRPr lang="en-US" sz="3000" b="1" dirty="0">
              <a:solidFill>
                <a:srgbClr val="3A5A40"/>
              </a:solidFill>
              <a:latin typeface="Titillium Web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3BB6EE-020F-FC42-8F1A-E4588DFEC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976" y="5202238"/>
            <a:ext cx="9258301" cy="1655762"/>
          </a:xfrm>
        </p:spPr>
        <p:txBody>
          <a:bodyPr>
            <a:normAutofit/>
          </a:bodyPr>
          <a:lstStyle/>
          <a:p>
            <a:pPr algn="l"/>
            <a:r>
              <a:rPr lang="id-ID" altLang="en-US" sz="2000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dr. </a:t>
            </a:r>
            <a:r>
              <a:rPr lang="id-ID" altLang="en-US" sz="2000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Ahmad </a:t>
            </a:r>
            <a:r>
              <a:rPr lang="id-ID" altLang="en-US" sz="2000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Aulia Jusuf, AHK, </a:t>
            </a:r>
            <a:r>
              <a:rPr lang="id-ID" altLang="en-US" sz="2000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PhD</a:t>
            </a:r>
            <a:endParaRPr lang="en-US" altLang="en-US" sz="2000" dirty="0" smtClean="0">
              <a:solidFill>
                <a:srgbClr val="588157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algn="l"/>
            <a:r>
              <a:rPr lang="id-ID" altLang="en-US" sz="2000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Bagian </a:t>
            </a:r>
            <a:r>
              <a:rPr lang="id-ID" altLang="en-US" sz="2000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Histologi</a:t>
            </a:r>
          </a:p>
          <a:p>
            <a:pPr algn="l"/>
            <a:r>
              <a:rPr lang="id-ID" altLang="en-US" sz="2000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Fakultas </a:t>
            </a:r>
            <a:r>
              <a:rPr lang="id-ID" altLang="en-US" sz="2000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Kedokteran Universitas Indonesia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52C60D-6979-FD4D-A324-72F229A2E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534" y="475439"/>
            <a:ext cx="2831292" cy="1138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926" y="1613600"/>
            <a:ext cx="5593263" cy="396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43083" r="70391" b="19663"/>
          <a:stretch/>
        </p:blipFill>
        <p:spPr>
          <a:xfrm>
            <a:off x="0" y="2928551"/>
            <a:ext cx="3707027" cy="395178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46" y="1965666"/>
            <a:ext cx="5071579" cy="285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9011" y="6275668"/>
            <a:ext cx="6830028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Animal and Clinical Study Methodology/ AAJ/Bag </a:t>
            </a:r>
            <a:r>
              <a:rPr lang="en-US" altLang="en-US" sz="1400" dirty="0" err="1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Histologi</a:t>
            </a:r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FKUI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0" r="37729" b="-1"/>
          <a:stretch/>
        </p:blipFill>
        <p:spPr>
          <a:xfrm>
            <a:off x="7192088" y="1205"/>
            <a:ext cx="5016387" cy="4917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1" t="-2695" r="-28904" b="72603"/>
          <a:stretch/>
        </p:blipFill>
        <p:spPr>
          <a:xfrm>
            <a:off x="9275327" y="4056597"/>
            <a:ext cx="4225520" cy="2451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89" r="63045"/>
          <a:stretch/>
        </p:blipFill>
        <p:spPr>
          <a:xfrm>
            <a:off x="266512" y="125022"/>
            <a:ext cx="3301441" cy="23459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4" t="4918" r="22129" b="82482"/>
          <a:stretch/>
        </p:blipFill>
        <p:spPr>
          <a:xfrm>
            <a:off x="10902582" y="4247785"/>
            <a:ext cx="563418" cy="7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8281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8" y="362506"/>
            <a:ext cx="9067801" cy="1325563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Prinsip</a:t>
            </a:r>
            <a: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Etik</a:t>
            </a:r>
            <a: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Penggunaan</a:t>
            </a:r>
            <a: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b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</a:br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Hewan</a:t>
            </a:r>
            <a: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Coba</a:t>
            </a:r>
            <a: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: 3R</a:t>
            </a:r>
            <a:endParaRPr lang="en-US" sz="4000" b="1" dirty="0">
              <a:solidFill>
                <a:srgbClr val="344E41"/>
              </a:solidFill>
              <a:latin typeface="Titillium Web" panose="00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098" y="1688069"/>
            <a:ext cx="9296400" cy="4967982"/>
          </a:xfrm>
        </p:spPr>
        <p:txBody>
          <a:bodyPr>
            <a:noAutofit/>
          </a:bodyPr>
          <a:lstStyle/>
          <a:p>
            <a:pPr marL="534988" lvl="1" indent="0">
              <a:buNone/>
              <a:defRPr/>
            </a:pPr>
            <a:r>
              <a:rPr lang="en-US" sz="2000" b="1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REDUCTION</a:t>
            </a:r>
            <a:endParaRPr lang="id-ID" sz="2000" b="1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935038" lvl="2" indent="0">
              <a:buNone/>
              <a:defRPr/>
            </a:pPr>
            <a:r>
              <a:rPr lang="id-ID" dirty="0">
                <a:latin typeface="Roboto Light" panose="02000000000000000000" pitchFamily="2" charset="0"/>
                <a:ea typeface="Roboto Light" panose="02000000000000000000" pitchFamily="2" charset="0"/>
              </a:rPr>
              <a:t>Penggunaan hewan coba dalam jumlah sekecil mungkin tetapi memberikan hasil yang shahih</a:t>
            </a:r>
          </a:p>
          <a:p>
            <a:pPr marL="534988" lvl="1" indent="0">
              <a:buNone/>
              <a:defRPr/>
            </a:pPr>
            <a:r>
              <a:rPr lang="en-US" sz="2000" b="1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REPLACEMENT</a:t>
            </a:r>
            <a:endParaRPr lang="id-ID" sz="2000" b="1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1392238" lvl="2" indent="-457200">
              <a:buFont typeface="+mj-lt"/>
              <a:buAutoNum type="alphaLcPeriod"/>
              <a:defRPr/>
            </a:pPr>
            <a:r>
              <a:rPr lang="id-ID" b="1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Relatif: </a:t>
            </a:r>
            <a:endParaRPr lang="en-US" b="1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77988" lvl="3" indent="-285750">
              <a:defRPr/>
            </a:pPr>
            <a:r>
              <a:rPr lang="id-ID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mengganti hewan coba memakai organ/ jaringan hewan dari rumah potong</a:t>
            </a:r>
            <a:endParaRPr lang="en-US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77988" lvl="3" indent="-285750">
              <a:defRPr/>
            </a:pPr>
            <a:r>
              <a:rPr lang="id-ID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menggunakan </a:t>
            </a:r>
            <a:r>
              <a:rPr lang="id-ID" dirty="0">
                <a:latin typeface="Roboto Light" panose="02000000000000000000" pitchFamily="2" charset="0"/>
                <a:ea typeface="Roboto Light" panose="02000000000000000000" pitchFamily="2" charset="0"/>
              </a:rPr>
              <a:t>hewan coba dengan ordo yang lebih </a:t>
            </a:r>
            <a:r>
              <a:rPr lang="id-ID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rendah</a:t>
            </a:r>
            <a:endParaRPr lang="en-US" b="1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392238" lvl="2" indent="-457200">
              <a:buFont typeface="+mj-lt"/>
              <a:buAutoNum type="alphaLcPeriod"/>
              <a:defRPr/>
            </a:pPr>
            <a:r>
              <a:rPr lang="id-ID" b="1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Absolut: </a:t>
            </a:r>
            <a:r>
              <a:rPr lang="id-ID" dirty="0">
                <a:latin typeface="Roboto Light" panose="02000000000000000000" pitchFamily="2" charset="0"/>
                <a:ea typeface="Roboto Light" panose="02000000000000000000" pitchFamily="2" charset="0"/>
              </a:rPr>
              <a:t>mengganti hewan coba dengan kultur sel, jaringan, program komputer</a:t>
            </a:r>
          </a:p>
          <a:p>
            <a:pPr marL="534988" lvl="1" indent="0">
              <a:buNone/>
              <a:defRPr/>
            </a:pPr>
            <a:r>
              <a:rPr lang="en-US" sz="2000" b="1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REFINEMENT</a:t>
            </a:r>
            <a:endParaRPr lang="id-ID" sz="2000" b="1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935038" lvl="2" indent="0">
              <a:buNone/>
              <a:defRPr/>
            </a:pPr>
            <a:r>
              <a:rPr lang="id-ID" dirty="0">
                <a:latin typeface="Roboto Light" panose="02000000000000000000" pitchFamily="2" charset="0"/>
                <a:ea typeface="Roboto Light" panose="02000000000000000000" pitchFamily="2" charset="0"/>
              </a:rPr>
              <a:t>Mengurangi rasa </a:t>
            </a:r>
            <a:r>
              <a:rPr lang="id-ID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distress</a:t>
            </a:r>
            <a:endParaRPr lang="id-ID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038225" lvl="1" indent="-638175">
              <a:defRPr/>
            </a:pPr>
            <a:endParaRPr lang="id-ID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buFont typeface="Monotype Sorts" pitchFamily="2" charset="2"/>
              <a:buNone/>
              <a:defRPr/>
            </a:pPr>
            <a:r>
              <a:rPr lang="id-ID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</a:p>
          <a:p>
            <a:pPr marL="114300" indent="0" algn="l" defTabSz="1219170">
              <a:buClr>
                <a:srgbClr val="000000"/>
              </a:buClr>
              <a:buNone/>
            </a:pPr>
            <a:endParaRPr lang="en-ID" sz="2000" dirty="0">
              <a:solidFill>
                <a:srgbClr val="F1E5CD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  <a:sym typeface="Arial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081" y="6356350"/>
            <a:ext cx="6830028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Animal and Clinical Study Methodology/ AAJ/Bag </a:t>
            </a:r>
            <a:r>
              <a:rPr lang="en-US" altLang="en-US" sz="1400" dirty="0" err="1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Histologi</a:t>
            </a:r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FKUI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778" r="60092" b="21852"/>
          <a:stretch/>
        </p:blipFill>
        <p:spPr>
          <a:xfrm>
            <a:off x="9042400" y="0"/>
            <a:ext cx="3214255" cy="6865051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79297181"/>
              </p:ext>
            </p:extLst>
          </p:nvPr>
        </p:nvGraphicFramePr>
        <p:xfrm>
          <a:off x="1422397" y="5501314"/>
          <a:ext cx="7823200" cy="804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2334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F58511-1F4F-4A85-B341-7CF8B81B2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graphicEl>
                                              <a:dgm id="{D3F58511-1F4F-4A85-B341-7CF8B81B2D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graphicEl>
                                              <a:dgm id="{D3F58511-1F4F-4A85-B341-7CF8B81B2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D3F58511-1F4F-4A85-B341-7CF8B81B2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3AE2C6-4D44-4686-8C9D-89D5BF900E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>
                                            <p:graphicEl>
                                              <a:dgm id="{723AE2C6-4D44-4686-8C9D-89D5BF900E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graphicEl>
                                              <a:dgm id="{723AE2C6-4D44-4686-8C9D-89D5BF900E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graphicEl>
                                              <a:dgm id="{723AE2C6-4D44-4686-8C9D-89D5BF900E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EF610D-EAB6-471E-A84C-EC4D2CDDF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graphicEl>
                                              <a:dgm id="{1FEF610D-EAB6-471E-A84C-EC4D2CDDFF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graphicEl>
                                              <a:dgm id="{1FEF610D-EAB6-471E-A84C-EC4D2CDDF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graphicEl>
                                              <a:dgm id="{1FEF610D-EAB6-471E-A84C-EC4D2CDDF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2" grpId="0" animBg="1"/>
      <p:bldGraphic spid="7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7" t="29009" r="25134" b="36217"/>
          <a:stretch/>
        </p:blipFill>
        <p:spPr>
          <a:xfrm>
            <a:off x="6726601" y="-1"/>
            <a:ext cx="5465399" cy="43230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b="23423"/>
          <a:stretch/>
        </p:blipFill>
        <p:spPr>
          <a:xfrm>
            <a:off x="0" y="1617694"/>
            <a:ext cx="7071155" cy="5251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731" y="451414"/>
            <a:ext cx="9657889" cy="2351066"/>
          </a:xfrm>
        </p:spPr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id-ID" sz="4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Prinsip Etik </a:t>
            </a:r>
            <a:r>
              <a:rPr lang="en-US" sz="4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</a:t>
            </a:r>
            <a:r>
              <a:rPr lang="id-ID" sz="4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emeliharaan/</a:t>
            </a:r>
            <a:r>
              <a:rPr lang="en-US" sz="4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</a:t>
            </a:r>
            <a:r>
              <a:rPr lang="id-ID" sz="4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erlakuan terhadap </a:t>
            </a:r>
            <a:r>
              <a:rPr lang="en-US" sz="4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</a:t>
            </a:r>
            <a:r>
              <a:rPr lang="id-ID" sz="4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ewan </a:t>
            </a:r>
            <a:r>
              <a:rPr lang="en-US" sz="4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</a:t>
            </a:r>
            <a:r>
              <a:rPr lang="id-ID" sz="4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oba 5 Freedom (5Fs)</a:t>
            </a:r>
            <a:endParaRPr lang="en-US" sz="4000" b="1" dirty="0">
              <a:solidFill>
                <a:srgbClr val="3A5A4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0300" y="2559011"/>
            <a:ext cx="7266700" cy="2908005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id-ID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Upayakan hewan sesejahtera mungkin</a:t>
            </a:r>
          </a:p>
          <a:p>
            <a:pPr lvl="1">
              <a:defRPr/>
            </a:pPr>
            <a:r>
              <a:rPr lang="id-ID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5 kebebasan (five freedoms/5Fs)</a:t>
            </a:r>
          </a:p>
          <a:p>
            <a:pPr lvl="2">
              <a:buFont typeface="Roboto Light" panose="02000000000000000000" pitchFamily="2" charset="0"/>
              <a:buChar char="‐"/>
              <a:defRPr/>
            </a:pPr>
            <a:r>
              <a:rPr lang="id-ID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Freedom from Hungry and thirsty</a:t>
            </a:r>
          </a:p>
          <a:p>
            <a:pPr lvl="2">
              <a:buFont typeface="Roboto Light" panose="02000000000000000000" pitchFamily="2" charset="0"/>
              <a:buChar char="‐"/>
              <a:defRPr/>
            </a:pPr>
            <a:r>
              <a:rPr lang="id-ID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Freedom from discomfort</a:t>
            </a:r>
          </a:p>
          <a:p>
            <a:pPr lvl="2">
              <a:buFont typeface="Roboto Light" panose="02000000000000000000" pitchFamily="2" charset="0"/>
              <a:buChar char="‐"/>
              <a:defRPr/>
            </a:pPr>
            <a:r>
              <a:rPr lang="id-ID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Freedom from injury, pain and disease</a:t>
            </a:r>
          </a:p>
          <a:p>
            <a:pPr lvl="2">
              <a:buFont typeface="Roboto Light" panose="02000000000000000000" pitchFamily="2" charset="0"/>
              <a:buChar char="‐"/>
              <a:defRPr/>
            </a:pPr>
            <a:r>
              <a:rPr lang="id-ID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Freedom from fear and distress</a:t>
            </a:r>
          </a:p>
          <a:p>
            <a:pPr lvl="2">
              <a:buFont typeface="Roboto Light" panose="02000000000000000000" pitchFamily="2" charset="0"/>
              <a:buChar char="‐"/>
              <a:defRPr/>
            </a:pPr>
            <a:r>
              <a:rPr lang="id-ID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Freedom to express natural behaviour</a:t>
            </a:r>
            <a:endParaRPr lang="id-ID" sz="24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75981" y="6356350"/>
            <a:ext cx="6830028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Animal and Clinical Study Methodology/ AAJ/Bag </a:t>
            </a:r>
            <a:r>
              <a:rPr lang="en-US" altLang="en-US" sz="1400" dirty="0" err="1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Histologi</a:t>
            </a:r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FKUI</a:t>
            </a:r>
          </a:p>
        </p:txBody>
      </p:sp>
    </p:spTree>
    <p:extLst>
      <p:ext uri="{BB962C8B-B14F-4D97-AF65-F5344CB8AC3E}">
        <p14:creationId xmlns:p14="http://schemas.microsoft.com/office/powerpoint/2010/main" val="261278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32223" b="9073"/>
          <a:stretch/>
        </p:blipFill>
        <p:spPr>
          <a:xfrm>
            <a:off x="-39522" y="0"/>
            <a:ext cx="12002921" cy="6885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292084"/>
            <a:ext cx="9884720" cy="2351066"/>
          </a:xfrm>
        </p:spPr>
        <p:txBody>
          <a:bodyPr>
            <a:normAutofit/>
          </a:bodyPr>
          <a:lstStyle/>
          <a:p>
            <a:r>
              <a:rPr lang="id-ID" altLang="en-US" sz="3500" b="1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Freedom from </a:t>
            </a: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/>
            </a:r>
            <a:b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</a:t>
            </a:r>
            <a:r>
              <a:rPr lang="id-ID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ungry </a:t>
            </a:r>
            <a:r>
              <a:rPr lang="id-ID" altLang="en-US" sz="3500" b="1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and </a:t>
            </a: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</a:t>
            </a:r>
            <a:r>
              <a:rPr lang="id-ID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hirsty</a:t>
            </a:r>
            <a:endParaRPr lang="id-ID" altLang="en-US" sz="3500" b="1" dirty="0">
              <a:solidFill>
                <a:srgbClr val="588157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919" y="2128490"/>
            <a:ext cx="5415481" cy="2908005"/>
          </a:xfrm>
        </p:spPr>
        <p:txBody>
          <a:bodyPr>
            <a:noAutofit/>
          </a:bodyPr>
          <a:lstStyle/>
          <a:p>
            <a:pPr marL="914400" lvl="1" indent="-457200">
              <a:buFont typeface="+mj-lt"/>
              <a:buAutoNum type="alphaLcPeriod"/>
            </a:pPr>
            <a:r>
              <a:rPr lang="id-ID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Makan</a:t>
            </a:r>
            <a:endParaRPr lang="id-ID" altLang="en-US" sz="20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2"/>
            <a:r>
              <a:rPr lang="id-ID" altLang="en-US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Kandungan </a:t>
            </a:r>
          </a:p>
          <a:p>
            <a:pPr lvl="3">
              <a:buFont typeface="Roboto Light" panose="02000000000000000000" pitchFamily="2" charset="0"/>
              <a:buChar char="‐"/>
            </a:pPr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Karbohidrat, protein, lemak, serat, mineral, vitamin</a:t>
            </a:r>
          </a:p>
          <a:p>
            <a:pPr lvl="3">
              <a:buFont typeface="Roboto Light" panose="02000000000000000000" pitchFamily="2" charset="0"/>
              <a:buChar char="‐"/>
            </a:pPr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Komposisi kandungan berbeda sesuai jenis hewan yang digunakan</a:t>
            </a:r>
          </a:p>
          <a:p>
            <a:pPr lvl="2"/>
            <a:r>
              <a:rPr lang="id-ID" altLang="en-US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Jumlahnya ad libitum (secukupnya)</a:t>
            </a:r>
          </a:p>
          <a:p>
            <a:pPr marL="914400" lvl="1" indent="-457200">
              <a:buFont typeface="+mj-lt"/>
              <a:buAutoNum type="alphaLcPeriod"/>
            </a:pPr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Minum</a:t>
            </a:r>
          </a:p>
          <a:p>
            <a:pPr lvl="2"/>
            <a:r>
              <a:rPr lang="id-ID" altLang="en-US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Air putih</a:t>
            </a:r>
          </a:p>
          <a:p>
            <a:pPr lvl="2"/>
            <a:r>
              <a:rPr lang="id-ID" altLang="en-US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Jumlahnya ad libitum (secukupnya)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081" y="6356350"/>
            <a:ext cx="6830028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Animal and Clinical Study Methodology/ AAJ/Bag </a:t>
            </a:r>
            <a:r>
              <a:rPr lang="en-US" altLang="en-US" sz="1400" dirty="0" err="1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Histologi</a:t>
            </a:r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FKUI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478" y="3113128"/>
            <a:ext cx="3981146" cy="33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4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2" t="7902" r="14271" b="284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0" y="400614"/>
            <a:ext cx="8894120" cy="2351066"/>
          </a:xfrm>
        </p:spPr>
        <p:txBody>
          <a:bodyPr>
            <a:normAutofit/>
          </a:bodyPr>
          <a:lstStyle/>
          <a:p>
            <a:r>
              <a:rPr lang="id-ID" altLang="en-US" sz="3500" b="1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Freedom from </a:t>
            </a: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</a:t>
            </a:r>
            <a:r>
              <a:rPr lang="id-ID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iscomfort</a:t>
            </a:r>
            <a:endParaRPr lang="id-ID" altLang="en-US" sz="3500" b="1" dirty="0">
              <a:solidFill>
                <a:srgbClr val="588157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0149" y="1924197"/>
            <a:ext cx="6083251" cy="2908005"/>
          </a:xfrm>
        </p:spPr>
        <p:txBody>
          <a:bodyPr>
            <a:noAutofit/>
          </a:bodyPr>
          <a:lstStyle/>
          <a:p>
            <a:pPr lvl="1"/>
            <a:r>
              <a:rPr lang="id-ID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Kandang </a:t>
            </a:r>
            <a:r>
              <a:rPr lang="id-ID" altLang="en-US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dibuat dengan ukuran yang sesuai dan lingkungan yang nyaman</a:t>
            </a:r>
          </a:p>
          <a:p>
            <a:pPr lvl="1"/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Pemeliharaan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hewan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coba</a:t>
            </a:r>
            <a:endParaRPr lang="en-US" altLang="en-US" dirty="0" smtClean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371600" lvl="2" indent="-457200">
              <a:buFont typeface="+mj-lt"/>
              <a:buAutoNum type="alphaLcPeriod"/>
            </a:pP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Ruang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gerak</a:t>
            </a:r>
            <a:endParaRPr lang="en-US" altLang="en-US" dirty="0" smtClean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371600" lvl="2" indent="-457200">
              <a:buFont typeface="+mj-lt"/>
              <a:buAutoNum type="alphaLcPeriod"/>
            </a:pP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Suhu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kelembaban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relatif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udara</a:t>
            </a:r>
            <a:endParaRPr lang="en-US" altLang="en-US" dirty="0" smtClean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371600" lvl="2" indent="-457200">
              <a:buFont typeface="+mj-lt"/>
              <a:buAutoNum type="alphaLcPeriod"/>
            </a:pP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Ventilasi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/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pencahayaan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tertutup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10-15 kali/jam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Kandang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bahan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kuat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tidak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mudah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rusak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mudah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dibersihkan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nyaman</a:t>
            </a:r>
            <a:endParaRPr lang="en-US" altLang="en-US" dirty="0" smtClean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371600" lvl="2" indent="-457200">
              <a:buFont typeface="+mj-lt"/>
              <a:buAutoNum type="alphaLcPeriod"/>
            </a:pP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Sanitasi</a:t>
            </a:r>
            <a:endParaRPr lang="en-US" altLang="en-US" dirty="0" smtClean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371600" lvl="2" indent="-457200">
              <a:buFont typeface="+mj-lt"/>
              <a:buAutoNum type="alphaLcPeriod"/>
            </a:pP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Pakan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air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minum</a:t>
            </a:r>
            <a:endParaRPr lang="id-ID" altLang="en-US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080" y="6356350"/>
            <a:ext cx="11840419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Animal and Clinical Study Methodology/ AAJ/Bag </a:t>
            </a:r>
            <a:r>
              <a:rPr lang="en-US" altLang="en-US" sz="1400" dirty="0" err="1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Histologi</a:t>
            </a:r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FKUI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98"/>
          <a:stretch/>
        </p:blipFill>
        <p:spPr bwMode="auto">
          <a:xfrm>
            <a:off x="8215750" y="964680"/>
            <a:ext cx="2186700" cy="292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3" t="72693"/>
          <a:stretch/>
        </p:blipFill>
        <p:spPr bwMode="auto">
          <a:xfrm>
            <a:off x="8215750" y="3937746"/>
            <a:ext cx="2186700" cy="208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05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6" t="32072" r="645" b="9550"/>
          <a:stretch/>
        </p:blipFill>
        <p:spPr>
          <a:xfrm>
            <a:off x="0" y="0"/>
            <a:ext cx="12192001" cy="6858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61" y="273614"/>
            <a:ext cx="10722759" cy="2351066"/>
          </a:xfrm>
        </p:spPr>
        <p:txBody>
          <a:bodyPr>
            <a:normAutofit/>
          </a:bodyPr>
          <a:lstStyle/>
          <a:p>
            <a:r>
              <a:rPr lang="id-ID" altLang="en-US" sz="3500" b="1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Freedom from </a:t>
            </a: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/>
            </a:r>
            <a:b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</a:t>
            </a:r>
            <a:r>
              <a:rPr lang="id-ID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ain</a:t>
            </a:r>
            <a:r>
              <a:rPr lang="id-ID" altLang="en-US" sz="3500" b="1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</a:t>
            </a:r>
            <a:r>
              <a:rPr lang="id-ID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njury </a:t>
            </a:r>
            <a:r>
              <a:rPr lang="id-ID" altLang="en-US" sz="3500" b="1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and </a:t>
            </a: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</a:t>
            </a:r>
            <a:r>
              <a:rPr lang="id-ID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isease</a:t>
            </a:r>
            <a:endParaRPr lang="id-ID" altLang="en-US" sz="3500" b="1" dirty="0">
              <a:solidFill>
                <a:srgbClr val="588157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081" y="6356350"/>
            <a:ext cx="6830028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Animal and Clinical Study Methodology/ AAJ/Bag </a:t>
            </a:r>
            <a:r>
              <a:rPr lang="en-US" altLang="en-US" sz="1400" dirty="0" err="1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Histologi</a:t>
            </a:r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FKUI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09423145"/>
              </p:ext>
            </p:extLst>
          </p:nvPr>
        </p:nvGraphicFramePr>
        <p:xfrm>
          <a:off x="-209791" y="2046344"/>
          <a:ext cx="7188200" cy="4178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5"/>
          <a:stretch/>
        </p:blipFill>
        <p:spPr>
          <a:xfrm>
            <a:off x="8199802" y="2046344"/>
            <a:ext cx="3699266" cy="64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8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C25B62-6EEC-4E61-B3D6-982FDC9AF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graphicEl>
                                              <a:dgm id="{23C25B62-6EEC-4E61-B3D6-982FDC9AF1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graphicEl>
                                              <a:dgm id="{23C25B62-6EEC-4E61-B3D6-982FDC9AF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graphicEl>
                                              <a:dgm id="{23C25B62-6EEC-4E61-B3D6-982FDC9AF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BE3AE3-F889-40D7-A72F-EFAA018A8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graphicEl>
                                              <a:dgm id="{94BE3AE3-F889-40D7-A72F-EFAA018A8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94BE3AE3-F889-40D7-A72F-EFAA018A8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dgm id="{94BE3AE3-F889-40D7-A72F-EFAA018A8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7A6210-F659-4E6D-BC2B-0FFB5CF273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dgm id="{A87A6210-F659-4E6D-BC2B-0FFB5CF273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A87A6210-F659-4E6D-BC2B-0FFB5CF273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A87A6210-F659-4E6D-BC2B-0FFB5CF273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92D2ABF-3A35-45AF-9D4A-E3C032B5A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graphicEl>
                                              <a:dgm id="{F92D2ABF-3A35-45AF-9D4A-E3C032B5AD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F92D2ABF-3A35-45AF-9D4A-E3C032B5A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dgm id="{F92D2ABF-3A35-45AF-9D4A-E3C032B5A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6D852C1-38FB-49F6-826B-CEBC384C9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graphicEl>
                                              <a:dgm id="{C6D852C1-38FB-49F6-826B-CEBC384C90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dgm id="{C6D852C1-38FB-49F6-826B-CEBC384C9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dgm id="{C6D852C1-38FB-49F6-826B-CEBC384C9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BD8BF1-8744-44CB-AB61-EC1B0B544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graphicEl>
                                              <a:dgm id="{F3BD8BF1-8744-44CB-AB61-EC1B0B544A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F3BD8BF1-8744-44CB-AB61-EC1B0B544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F3BD8BF1-8744-44CB-AB61-EC1B0B544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A94F9F-E3E7-4A06-B344-D06FD724D3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graphicEl>
                                              <a:dgm id="{BBA94F9F-E3E7-4A06-B344-D06FD724D3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dgm id="{BBA94F9F-E3E7-4A06-B344-D06FD724D3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graphicEl>
                                              <a:dgm id="{BBA94F9F-E3E7-4A06-B344-D06FD724D3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9E11E1E-F6FA-4BCD-94F7-07A031D2C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graphicEl>
                                              <a:dgm id="{59E11E1E-F6FA-4BCD-94F7-07A031D2C5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graphicEl>
                                              <a:dgm id="{59E11E1E-F6FA-4BCD-94F7-07A031D2C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graphicEl>
                                              <a:dgm id="{59E11E1E-F6FA-4BCD-94F7-07A031D2C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Graphic spid="5" grpId="0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r="10208" b="12792"/>
          <a:stretch/>
        </p:blipFill>
        <p:spPr>
          <a:xfrm>
            <a:off x="0" y="838455"/>
            <a:ext cx="12192000" cy="6019545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080" y="6356350"/>
            <a:ext cx="11878519" cy="6350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Animal and Clinical Study Methodology/ AAJ/Bag </a:t>
            </a:r>
            <a:r>
              <a:rPr lang="en-US" altLang="en-US" sz="1400" dirty="0" err="1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Histologi</a:t>
            </a:r>
            <a:r>
              <a:rPr lang="en-US" altLang="en-US" sz="14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FKUI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00480" y="4489461"/>
            <a:ext cx="9657889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r" rtl="0">
              <a:lnSpc>
                <a:spcPct val="90000"/>
              </a:lnSpc>
              <a:spcBef>
                <a:spcPct val="0"/>
              </a:spcBef>
            </a:pPr>
            <a:r>
              <a:rPr lang="en-US" sz="3500" b="1" kern="0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Anasthesia</a:t>
            </a:r>
            <a:r>
              <a:rPr lang="en-US" sz="3500" b="1" kern="0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500" b="1" kern="0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dan</a:t>
            </a:r>
            <a:r>
              <a:rPr lang="en-US" sz="3500" b="1" kern="0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</a:p>
          <a:p>
            <a:pPr marL="0" lvl="1" algn="r" rtl="0">
              <a:lnSpc>
                <a:spcPct val="90000"/>
              </a:lnSpc>
              <a:spcBef>
                <a:spcPct val="0"/>
              </a:spcBef>
            </a:pPr>
            <a:r>
              <a:rPr lang="en-US" sz="3500" b="1" kern="0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Euthanasia</a:t>
            </a:r>
            <a:endParaRPr lang="en-US" sz="3500" b="1" kern="0" dirty="0">
              <a:solidFill>
                <a:srgbClr val="344E4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3560" y="1606754"/>
            <a:ext cx="9408140" cy="2908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000"/>
              </a:spcBef>
              <a:defRPr/>
            </a:pP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Perlu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dilakukan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terlebih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dahulu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untuk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mengurangi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rasa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sakit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berlebihan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bila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suatu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prosedur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atau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tindakan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yang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diberikan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pada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hewan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percobaan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menimbulkan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rasa </a:t>
            </a:r>
            <a:r>
              <a:rPr 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sakit</a:t>
            </a:r>
            <a:endParaRPr lang="en-US" sz="2400" dirty="0" smtClean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>
              <a:spcBef>
                <a:spcPts val="1000"/>
              </a:spcBef>
              <a:defRPr/>
            </a:pP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Anastesia</a:t>
            </a:r>
            <a: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yang </a:t>
            </a: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harus</a:t>
            </a:r>
            <a: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diberikan</a:t>
            </a:r>
            <a: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dalam</a:t>
            </a:r>
            <a:b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waktu</a:t>
            </a:r>
            <a: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dan</a:t>
            </a:r>
            <a: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dosis</a:t>
            </a:r>
            <a: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yang </a:t>
            </a: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cukup</a:t>
            </a:r>
            <a: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agar</a:t>
            </a:r>
            <a:b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hewan</a:t>
            </a:r>
            <a: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tidak</a:t>
            </a:r>
            <a: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lagi</a:t>
            </a:r>
            <a: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merasa</a:t>
            </a:r>
            <a: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kesakitan</a:t>
            </a:r>
            <a: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ketika</a:t>
            </a:r>
            <a: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diberi</a:t>
            </a:r>
            <a:r>
              <a:rPr 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perlakuan</a:t>
            </a:r>
            <a:endParaRPr lang="id-ID" sz="24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1880" y="-38100"/>
            <a:ext cx="9657889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rtl="0">
              <a:lnSpc>
                <a:spcPct val="90000"/>
              </a:lnSpc>
              <a:spcBef>
                <a:spcPct val="0"/>
              </a:spcBef>
            </a:pPr>
            <a:r>
              <a:rPr lang="en-US" sz="3000" b="1" kern="0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Anasthesia</a:t>
            </a:r>
            <a:r>
              <a:rPr lang="en-US" sz="3000" b="1" kern="0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(</a:t>
            </a:r>
            <a:r>
              <a:rPr lang="en-US" sz="3000" b="1" kern="0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pembiusan</a:t>
            </a:r>
            <a:r>
              <a:rPr lang="en-US" sz="3000" b="1" kern="0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  <a:endParaRPr lang="en-US" sz="3000" b="1" kern="0" dirty="0">
              <a:solidFill>
                <a:srgbClr val="344E4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3" r="50180" b="34326"/>
          <a:stretch/>
        </p:blipFill>
        <p:spPr>
          <a:xfrm>
            <a:off x="9308179" y="3687120"/>
            <a:ext cx="2485828" cy="160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124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uiExpand="1" build="p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t="18059" r="22371" b="2877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3800" y="1155700"/>
            <a:ext cx="8779820" cy="1646780"/>
          </a:xfrm>
        </p:spPr>
        <p:txBody>
          <a:bodyPr>
            <a:normAutofit/>
          </a:bodyPr>
          <a:lstStyle/>
          <a:p>
            <a:r>
              <a:rPr lang="id-ID" altLang="en-US" sz="3500" b="1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Cervical </a:t>
            </a:r>
            <a:r>
              <a:rPr lang="id-ID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dislokasi</a:t>
            </a:r>
            <a:endParaRPr lang="id-ID" altLang="en-US" sz="3500" b="1" dirty="0">
              <a:solidFill>
                <a:srgbClr val="588157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080" y="91294"/>
            <a:ext cx="11853119" cy="50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Animal and Clinical Study Methodology/ AAJ/Bag </a:t>
            </a:r>
            <a:r>
              <a:rPr lang="en-US" altLang="en-US" sz="1400" dirty="0" err="1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Histologi</a:t>
            </a:r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FKUI</a:t>
            </a:r>
          </a:p>
        </p:txBody>
      </p:sp>
      <p:pic>
        <p:nvPicPr>
          <p:cNvPr id="9" name="Picture 4" descr="cervical dislocation"/>
          <p:cNvPicPr>
            <a:picLocks noChangeAspect="1" noChangeArrowheads="1"/>
          </p:cNvPicPr>
          <p:nvPr/>
        </p:nvPicPr>
        <p:blipFill rotWithShape="1"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5473" r="1971" b="5780"/>
          <a:stretch/>
        </p:blipFill>
        <p:spPr bwMode="auto">
          <a:xfrm>
            <a:off x="2552700" y="2281212"/>
            <a:ext cx="6716712" cy="31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58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r="10208" b="12792"/>
          <a:stretch/>
        </p:blipFill>
        <p:spPr>
          <a:xfrm>
            <a:off x="0" y="838455"/>
            <a:ext cx="12192000" cy="6019545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080" y="6356350"/>
            <a:ext cx="11878519" cy="6350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Animal and Clinical Study Methodology/ AAJ/Bag </a:t>
            </a:r>
            <a:r>
              <a:rPr lang="en-US" altLang="en-US" sz="1400" dirty="0" err="1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Histologi</a:t>
            </a:r>
            <a:r>
              <a:rPr lang="en-US" altLang="en-US" sz="14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FKUI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54071" y="4489461"/>
            <a:ext cx="9657889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r" rtl="0">
              <a:lnSpc>
                <a:spcPct val="90000"/>
              </a:lnSpc>
              <a:spcBef>
                <a:spcPct val="0"/>
              </a:spcBef>
            </a:pPr>
            <a:r>
              <a:rPr lang="en-US" sz="3500" b="1" kern="0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Anasthesia</a:t>
            </a:r>
            <a:r>
              <a:rPr lang="en-US" sz="3500" b="1" kern="0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500" b="1" kern="0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dan</a:t>
            </a:r>
            <a:r>
              <a:rPr lang="en-US" sz="3500" b="1" kern="0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</a:p>
          <a:p>
            <a:pPr marL="0" lvl="1" algn="r" rtl="0">
              <a:lnSpc>
                <a:spcPct val="90000"/>
              </a:lnSpc>
              <a:spcBef>
                <a:spcPct val="0"/>
              </a:spcBef>
            </a:pPr>
            <a:r>
              <a:rPr lang="en-US" sz="3500" b="1" kern="0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Euthanasia</a:t>
            </a:r>
            <a:endParaRPr lang="en-US" sz="3500" b="1" kern="0" dirty="0">
              <a:solidFill>
                <a:srgbClr val="344E4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69260" y="1581456"/>
            <a:ext cx="9408140" cy="2908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lphaLcPeriod"/>
            </a:pPr>
            <a:r>
              <a:rPr lang="id-ID" altLang="en-US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Metode </a:t>
            </a:r>
            <a:r>
              <a:rPr lang="id-ID" altLang="en-U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fisik</a:t>
            </a:r>
          </a:p>
          <a:p>
            <a:pPr lvl="2"/>
            <a:r>
              <a:rPr lang="id-ID" alt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Hewan Kecil</a:t>
            </a:r>
          </a:p>
          <a:p>
            <a:pPr lvl="3">
              <a:buFont typeface="Roboto Light" panose="02000000000000000000" pitchFamily="2" charset="0"/>
              <a:buChar char="‐"/>
            </a:pPr>
            <a:r>
              <a:rPr lang="id-ID" altLang="en-U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Cervical dislocation</a:t>
            </a:r>
          </a:p>
          <a:p>
            <a:pPr lvl="3">
              <a:buFont typeface="Roboto Light" panose="02000000000000000000" pitchFamily="2" charset="0"/>
              <a:buChar char="‐"/>
            </a:pPr>
            <a:r>
              <a:rPr lang="id-ID" altLang="en-U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Suntik dg udara ke dalam pembuluh darah</a:t>
            </a:r>
          </a:p>
          <a:p>
            <a:pPr lvl="2"/>
            <a:r>
              <a:rPr lang="id-ID" alt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Hewan Besar</a:t>
            </a:r>
          </a:p>
          <a:p>
            <a:pPr lvl="3">
              <a:buFont typeface="Roboto Light" panose="02000000000000000000" pitchFamily="2" charset="0"/>
              <a:buChar char="‐"/>
            </a:pPr>
            <a:r>
              <a:rPr lang="id-ID" altLang="en-U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Electrokusi</a:t>
            </a:r>
          </a:p>
          <a:p>
            <a:pPr marL="914400" lvl="1" indent="-457200">
              <a:buFont typeface="+mj-lt"/>
              <a:buAutoNum type="alphaLcPeriod"/>
            </a:pPr>
            <a:r>
              <a:rPr lang="id-ID" altLang="en-U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Metode Kimiawi</a:t>
            </a:r>
          </a:p>
          <a:p>
            <a:pPr lvl="2"/>
            <a:r>
              <a:rPr lang="id-ID" alt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inhalasi obat bius</a:t>
            </a:r>
          </a:p>
          <a:p>
            <a:pPr lvl="2"/>
            <a:r>
              <a:rPr lang="id-ID" alt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suntikan obat bius : 3 kali dosis (Overdosis)</a:t>
            </a:r>
          </a:p>
          <a:p>
            <a:pPr lvl="1"/>
            <a:endParaRPr lang="id-ID" altLang="en-US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1880" y="-38100"/>
            <a:ext cx="9657889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rtl="0">
              <a:lnSpc>
                <a:spcPct val="90000"/>
              </a:lnSpc>
              <a:spcBef>
                <a:spcPct val="0"/>
              </a:spcBef>
            </a:pPr>
            <a:r>
              <a:rPr lang="en-US" sz="3000" b="1" kern="0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Euthanasia </a:t>
            </a:r>
            <a:r>
              <a:rPr lang="en-US" sz="3000" b="1" kern="0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pada</a:t>
            </a:r>
            <a:r>
              <a:rPr lang="en-US" sz="3000" b="1" kern="0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000" b="1" kern="0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Hewan</a:t>
            </a:r>
            <a:r>
              <a:rPr lang="en-US" sz="3000" b="1" kern="0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000" b="1" kern="0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Coba</a:t>
            </a:r>
            <a:endParaRPr lang="en-US" sz="3000" b="1" kern="0" dirty="0">
              <a:solidFill>
                <a:srgbClr val="344E4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1" t="66405"/>
          <a:stretch/>
        </p:blipFill>
        <p:spPr>
          <a:xfrm>
            <a:off x="10898681" y="4793190"/>
            <a:ext cx="1069825" cy="230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2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uiExpand="1" build="p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7" t="29009" r="25134" b="36217"/>
          <a:stretch/>
        </p:blipFill>
        <p:spPr>
          <a:xfrm>
            <a:off x="6726601" y="-1"/>
            <a:ext cx="5465399" cy="43230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b="23423"/>
          <a:stretch/>
        </p:blipFill>
        <p:spPr>
          <a:xfrm>
            <a:off x="0" y="1617694"/>
            <a:ext cx="7071155" cy="5251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212" y="712850"/>
            <a:ext cx="7917714" cy="1623466"/>
          </a:xfrm>
        </p:spPr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3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Hal-</a:t>
            </a:r>
            <a:r>
              <a:rPr lang="en-US" sz="3000" b="1" dirty="0" err="1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hal</a:t>
            </a:r>
            <a:r>
              <a:rPr lang="en-US" sz="3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yang </a:t>
            </a:r>
            <a:r>
              <a:rPr lang="en-US" sz="3000" b="1" dirty="0" err="1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Direkomendasikan</a:t>
            </a:r>
            <a:r>
              <a:rPr lang="en-US" sz="3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br>
              <a:rPr lang="en-US" sz="3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3000" b="1" dirty="0" err="1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pada</a:t>
            </a:r>
            <a:r>
              <a:rPr lang="en-US" sz="3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000" b="1" dirty="0" err="1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Pelaksanaan</a:t>
            </a:r>
            <a:r>
              <a:rPr lang="en-US" sz="30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Euthanasia</a:t>
            </a:r>
            <a:endParaRPr lang="en-US" sz="3000" b="1" dirty="0">
              <a:solidFill>
                <a:srgbClr val="3A5A4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8606" y="2092847"/>
            <a:ext cx="7573320" cy="2908005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Sebanding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dengan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tujuan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dari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penelitian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dan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sedikit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pengaruhnya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terhadap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emosi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yang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melakukan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(operator)</a:t>
            </a:r>
          </a:p>
          <a:p>
            <a:pPr lvl="1">
              <a:defRPr/>
            </a:pPr>
            <a:r>
              <a:rPr lang="en-US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Lokasi</a:t>
            </a:r>
            <a:r>
              <a:rPr lang="en-US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terpisah</a:t>
            </a:r>
            <a:r>
              <a:rPr lang="en-US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dari</a:t>
            </a:r>
            <a:r>
              <a:rPr lang="en-US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hewan</a:t>
            </a:r>
            <a:r>
              <a:rPr lang="en-US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yang </a:t>
            </a:r>
            <a:r>
              <a:rPr lang="en-US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hidup</a:t>
            </a:r>
            <a:endParaRPr lang="en-US" b="1" dirty="0" smtClean="0">
              <a:solidFill>
                <a:srgbClr val="344E4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lvl="1">
              <a:defRPr/>
            </a:pP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Pada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beberapa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hewan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besar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seperti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monyet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anjing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dan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kucing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tranquilizers </a:t>
            </a:r>
            <a:b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diberikan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lebih</a:t>
            </a:r>
            <a:r>
              <a:rPr lang="en-US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dahulu</a:t>
            </a:r>
            <a:endParaRPr lang="id-ID" dirty="0">
              <a:solidFill>
                <a:srgbClr val="588157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75981" y="6356350"/>
            <a:ext cx="6830028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Animal and Clinical Study Methodology/ AAJ/Bag </a:t>
            </a:r>
            <a:r>
              <a:rPr lang="en-US" altLang="en-US" sz="1400" dirty="0" err="1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Histologi</a:t>
            </a:r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FKUI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20" y="3954938"/>
            <a:ext cx="4264560" cy="219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t="14445" b="29815"/>
          <a:stretch/>
        </p:blipFill>
        <p:spPr>
          <a:xfrm>
            <a:off x="-12700" y="-55382"/>
            <a:ext cx="12458700" cy="6928855"/>
          </a:xfrm>
          <a:prstGeom prst="rect">
            <a:avLst/>
          </a:prstGeom>
        </p:spPr>
      </p:pic>
      <p:pic>
        <p:nvPicPr>
          <p:cNvPr id="7" name="Picture 1" descr="https://image.slidesharecdn.com/triwidyawatietikhewancoba08082017-170808083558/95/penelitian-pada-hewan-percobaan-4-638.jpg?cb=150218139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9" b="3059"/>
          <a:stretch/>
        </p:blipFill>
        <p:spPr bwMode="auto">
          <a:xfrm>
            <a:off x="4572000" y="2062928"/>
            <a:ext cx="6987190" cy="308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288" y="195410"/>
            <a:ext cx="11052568" cy="1815130"/>
          </a:xfrm>
        </p:spPr>
        <p:txBody>
          <a:bodyPr>
            <a:normAutofit/>
          </a:bodyPr>
          <a:lstStyle/>
          <a:p>
            <a:pPr algn="r"/>
            <a:r>
              <a:rPr lang="en-US" sz="44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Metodologi</a:t>
            </a:r>
            <a:r>
              <a:rPr lang="en-US" sz="44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r>
              <a:rPr lang="en-US" sz="44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Penelitian</a:t>
            </a:r>
            <a:r>
              <a:rPr lang="en-US" sz="44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br>
              <a:rPr lang="en-US" sz="44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</a:br>
            <a:r>
              <a:rPr lang="en-US" sz="44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pada</a:t>
            </a:r>
            <a:r>
              <a:rPr lang="en-US" sz="44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r>
              <a:rPr lang="en-US" sz="44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Hewan</a:t>
            </a:r>
            <a:endParaRPr lang="en-US" sz="4400" b="1" dirty="0">
              <a:solidFill>
                <a:srgbClr val="344E41"/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051" y="2511868"/>
            <a:ext cx="8775699" cy="1325563"/>
          </a:xfrm>
        </p:spPr>
        <p:txBody>
          <a:bodyPr>
            <a:normAutofit/>
          </a:bodyPr>
          <a:lstStyle/>
          <a:p>
            <a:r>
              <a:rPr lang="id-ID" altLang="en-US" sz="3500" b="1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Freedom from </a:t>
            </a: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/>
            </a:r>
            <a:b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</a:t>
            </a:r>
            <a:r>
              <a:rPr lang="id-ID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ear </a:t>
            </a:r>
            <a:r>
              <a:rPr lang="id-ID" altLang="en-US" sz="3500" b="1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and </a:t>
            </a: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</a:t>
            </a:r>
            <a:r>
              <a:rPr lang="id-ID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istress </a:t>
            </a:r>
            <a:endParaRPr lang="id-ID" altLang="en-US" sz="3500" b="1" dirty="0">
              <a:solidFill>
                <a:srgbClr val="588157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098" y="3808969"/>
            <a:ext cx="6286502" cy="4967982"/>
          </a:xfrm>
        </p:spPr>
        <p:txBody>
          <a:bodyPr>
            <a:noAutofit/>
          </a:bodyPr>
          <a:lstStyle/>
          <a:p>
            <a:pPr lvl="1">
              <a:spcBef>
                <a:spcPts val="1000"/>
              </a:spcBef>
            </a:pP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</a:t>
            </a:r>
            <a:r>
              <a:rPr lang="id-ID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emberi </a:t>
            </a:r>
            <a:r>
              <a:rPr lang="id-ID" altLang="en-US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kondisi (lingkungan, perlakuan) kandang yg nyaman</a:t>
            </a:r>
          </a:p>
          <a:p>
            <a:pPr lvl="1">
              <a:spcBef>
                <a:spcPts val="1000"/>
              </a:spcBef>
            </a:pP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</a:t>
            </a:r>
            <a:r>
              <a:rPr lang="id-ID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emberikan </a:t>
            </a:r>
            <a:r>
              <a:rPr lang="id-ID" altLang="en-US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masa adaptasi dan latihan sebelum diberi perlakuan</a:t>
            </a:r>
          </a:p>
          <a:p>
            <a:pPr lvl="1">
              <a:spcBef>
                <a:spcPts val="1000"/>
              </a:spcBef>
            </a:pP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</a:t>
            </a:r>
            <a:r>
              <a:rPr lang="id-ID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ersonil </a:t>
            </a:r>
            <a:r>
              <a:rPr lang="id-ID" altLang="en-US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menangani hewan coba yang profesional</a:t>
            </a:r>
          </a:p>
          <a:p>
            <a:pPr lvl="1">
              <a:spcBef>
                <a:spcPts val="1000"/>
              </a:spcBef>
            </a:pPr>
            <a:endParaRPr lang="id-ID" altLang="en-US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>
              <a:spcBef>
                <a:spcPts val="1000"/>
              </a:spcBef>
            </a:pPr>
            <a:endParaRPr lang="id-ID" altLang="en-US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081" y="6356350"/>
            <a:ext cx="6830028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Animal and Clinical Study Methodology/ AAJ/Bag </a:t>
            </a:r>
            <a:r>
              <a:rPr lang="en-US" altLang="en-US" sz="1400" dirty="0" err="1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Histologi</a:t>
            </a:r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FKUI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r="31407" b="21852"/>
          <a:stretch/>
        </p:blipFill>
        <p:spPr>
          <a:xfrm>
            <a:off x="6667500" y="-7051"/>
            <a:ext cx="5524500" cy="6865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29" y="213378"/>
            <a:ext cx="5497912" cy="459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5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t="18059" r="22371" b="2877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49" y="1118101"/>
            <a:ext cx="6839353" cy="1325563"/>
          </a:xfrm>
        </p:spPr>
        <p:txBody>
          <a:bodyPr>
            <a:normAutofit/>
          </a:bodyPr>
          <a:lstStyle/>
          <a:p>
            <a:r>
              <a:rPr lang="id-ID" altLang="en-US" sz="3500" b="1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Freedom </a:t>
            </a:r>
            <a:r>
              <a:rPr lang="en-US" altLang="en-US" sz="3500" b="1" dirty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to </a:t>
            </a: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</a:t>
            </a:r>
            <a:r>
              <a:rPr lang="id-ID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xpress </a:t>
            </a: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/>
            </a:r>
            <a:b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</a:t>
            </a:r>
            <a:r>
              <a:rPr lang="id-ID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atural </a:t>
            </a:r>
            <a:r>
              <a:rPr lang="en-US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</a:t>
            </a:r>
            <a:r>
              <a:rPr lang="id-ID" altLang="en-US" sz="35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ehaviour</a:t>
            </a:r>
            <a:endParaRPr lang="id-ID" altLang="en-US" sz="3500" b="1" dirty="0">
              <a:solidFill>
                <a:srgbClr val="588157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349" y="2459600"/>
            <a:ext cx="8013651" cy="2908005"/>
          </a:xfrm>
        </p:spPr>
        <p:txBody>
          <a:bodyPr>
            <a:noAutofit/>
          </a:bodyPr>
          <a:lstStyle/>
          <a:p>
            <a:pPr lvl="1">
              <a:spcBef>
                <a:spcPts val="1000"/>
              </a:spcBef>
            </a:pPr>
            <a:r>
              <a:rPr lang="id-ID" alt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Memberikan </a:t>
            </a:r>
            <a:r>
              <a:rPr lang="id-ID" alt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ruang dan fasilitas yg sesuai (pengayaan lingkungan yg sesuai dg biologi dan tingkah laku </a:t>
            </a:r>
            <a:r>
              <a:rPr lang="id-ID" alt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spe</a:t>
            </a:r>
            <a:r>
              <a:rPr lang="en-US" alt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</a:t>
            </a:r>
            <a:r>
              <a:rPr lang="id-ID" alt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ies</a:t>
            </a:r>
            <a:r>
              <a:rPr lang="id-ID" alt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) mencari mkn dll</a:t>
            </a:r>
          </a:p>
          <a:p>
            <a:pPr lvl="1">
              <a:spcBef>
                <a:spcPts val="1000"/>
              </a:spcBef>
            </a:pPr>
            <a:r>
              <a:rPr lang="id-ID" alt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Memberikan </a:t>
            </a:r>
            <a:r>
              <a:rPr lang="id-ID" alt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sarana untuk kontak sosial (bagi </a:t>
            </a:r>
            <a:r>
              <a:rPr lang="id-ID" alt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spe</a:t>
            </a:r>
            <a:r>
              <a:rPr lang="en-US" alt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</a:t>
            </a:r>
            <a:r>
              <a:rPr lang="id-ID" alt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ies </a:t>
            </a:r>
            <a:r>
              <a:rPr lang="id-ID" alt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yg bersifat sosial)</a:t>
            </a:r>
          </a:p>
          <a:p>
            <a:pPr marL="990600" lvl="2">
              <a:spcBef>
                <a:spcPts val="1000"/>
              </a:spcBef>
              <a:buFont typeface="Roboto Light" panose="02000000000000000000" pitchFamily="2" charset="0"/>
              <a:buChar char="‐"/>
            </a:pPr>
            <a:r>
              <a:rPr lang="id-ID" altLang="en-US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pengandangan berpasangan atau </a:t>
            </a:r>
            <a:r>
              <a:rPr lang="en-US" altLang="en-US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en-US" altLang="en-US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id-ID" altLang="en-US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berkelompok</a:t>
            </a:r>
            <a:endParaRPr lang="id-ID" altLang="en-US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>
              <a:spcBef>
                <a:spcPts val="1000"/>
              </a:spcBef>
            </a:pPr>
            <a:r>
              <a:rPr lang="id-ID" alt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Memberikan kesempatan untuk </a:t>
            </a:r>
            <a:r>
              <a:rPr lang="en-US" alt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en-US" alt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id-ID" alt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prooming</a:t>
            </a:r>
            <a:r>
              <a:rPr lang="id-ID" alt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, mating, bermain dll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8" r="79138" b="40548"/>
          <a:stretch/>
        </p:blipFill>
        <p:spPr>
          <a:xfrm>
            <a:off x="7978367" y="3942217"/>
            <a:ext cx="3010868" cy="28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8685" y="2310576"/>
            <a:ext cx="9067801" cy="1325563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Seleksi</a:t>
            </a:r>
            <a: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Hewan</a:t>
            </a:r>
            <a: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Percobaan</a:t>
            </a:r>
            <a: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/>
            </a:r>
            <a:b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</a:br>
            <a:r>
              <a:rPr lang="en-US" sz="3500" b="1" i="1" dirty="0" smtClean="0">
                <a:solidFill>
                  <a:srgbClr val="588157"/>
                </a:solidFill>
                <a:latin typeface="Titillium Web" panose="00000500000000000000" pitchFamily="2" charset="0"/>
              </a:rPr>
              <a:t>(‘Animal Selection’)</a:t>
            </a:r>
            <a:endParaRPr lang="en-US" sz="3500" b="1" i="1" dirty="0">
              <a:solidFill>
                <a:srgbClr val="588157"/>
              </a:solidFill>
              <a:latin typeface="Titillium Web" panose="00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0489" y="3496993"/>
            <a:ext cx="5415172" cy="4967982"/>
          </a:xfrm>
        </p:spPr>
        <p:txBody>
          <a:bodyPr>
            <a:noAutofit/>
          </a:bodyPr>
          <a:lstStyle/>
          <a:p>
            <a:pPr marL="534988" lvl="1" indent="0">
              <a:buNone/>
              <a:defRPr/>
            </a:pPr>
            <a:r>
              <a:rPr lang="en-US" sz="2000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Sebaiknya</a:t>
            </a:r>
            <a:r>
              <a:rPr lang="en-US" sz="2000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000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gunakan</a:t>
            </a:r>
            <a:r>
              <a:rPr lang="en-US" sz="2000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000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hewan</a:t>
            </a:r>
            <a:r>
              <a:rPr lang="en-US" sz="2000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000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dengan</a:t>
            </a:r>
            <a:r>
              <a:rPr lang="en-US" sz="2000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</a:t>
            </a:r>
          </a:p>
          <a:p>
            <a:pPr marL="1073150" lvl="2" indent="-342900">
              <a:defRPr/>
            </a:pPr>
            <a:r>
              <a:rPr lang="en-ID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Ordo </a:t>
            </a: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skala</a:t>
            </a:r>
            <a:r>
              <a:rPr lang="en-ID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 </a:t>
            </a: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evolusi</a:t>
            </a:r>
            <a:r>
              <a:rPr lang="en-ID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 paling </a:t>
            </a: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rendah</a:t>
            </a:r>
            <a:endParaRPr lang="en-ID" dirty="0" smtClean="0">
              <a:solidFill>
                <a:srgbClr val="588157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  <a:sym typeface="Arial"/>
            </a:endParaRPr>
          </a:p>
          <a:p>
            <a:pPr marL="1073150" lvl="2" indent="-342900">
              <a:defRPr/>
            </a:pP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Umur</a:t>
            </a:r>
            <a:r>
              <a:rPr lang="en-ID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 </a:t>
            </a: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relatif</a:t>
            </a:r>
            <a:r>
              <a:rPr lang="en-ID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 </a:t>
            </a: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pendek</a:t>
            </a:r>
            <a:endParaRPr lang="en-ID" dirty="0" smtClean="0">
              <a:solidFill>
                <a:srgbClr val="588157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  <a:sym typeface="Arial"/>
            </a:endParaRPr>
          </a:p>
          <a:p>
            <a:pPr marL="1073150" lvl="2" indent="-342900">
              <a:defRPr/>
            </a:pP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Mudah</a:t>
            </a:r>
            <a:r>
              <a:rPr lang="en-ID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 </a:t>
            </a: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dan</a:t>
            </a:r>
            <a:r>
              <a:rPr lang="en-ID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 </a:t>
            </a: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cepat</a:t>
            </a:r>
            <a:r>
              <a:rPr lang="en-ID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 </a:t>
            </a: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bereproduksi</a:t>
            </a:r>
            <a:endParaRPr lang="en-ID" dirty="0" smtClean="0">
              <a:solidFill>
                <a:srgbClr val="588157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  <a:sym typeface="Arial"/>
            </a:endParaRPr>
          </a:p>
          <a:p>
            <a:pPr marL="1073150" lvl="2" indent="-342900">
              <a:defRPr/>
            </a:pP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Ukuran</a:t>
            </a:r>
            <a:r>
              <a:rPr lang="en-ID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 </a:t>
            </a: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relatif</a:t>
            </a:r>
            <a:r>
              <a:rPr lang="en-ID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 </a:t>
            </a: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kecil</a:t>
            </a:r>
            <a:endParaRPr lang="en-ID" dirty="0" smtClean="0">
              <a:solidFill>
                <a:srgbClr val="588157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  <a:sym typeface="Arial"/>
            </a:endParaRPr>
          </a:p>
          <a:p>
            <a:pPr marL="1073150" lvl="2" indent="-342900">
              <a:defRPr/>
            </a:pP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Mudah</a:t>
            </a:r>
            <a:r>
              <a:rPr lang="en-ID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 </a:t>
            </a: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perawatan</a:t>
            </a:r>
            <a:endParaRPr lang="en-ID" dirty="0">
              <a:solidFill>
                <a:srgbClr val="588157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  <a:sym typeface="Arial"/>
            </a:endParaRPr>
          </a:p>
          <a:p>
            <a:pPr marL="1073150" lvl="2" indent="-342900">
              <a:defRPr/>
            </a:pP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Tidak</a:t>
            </a:r>
            <a:r>
              <a:rPr lang="en-ID" dirty="0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 </a:t>
            </a:r>
            <a:r>
              <a:rPr lang="en-ID" dirty="0" err="1" smtClean="0">
                <a:solidFill>
                  <a:srgbClr val="58815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membahayakan</a:t>
            </a:r>
            <a:endParaRPr lang="en-ID" dirty="0">
              <a:solidFill>
                <a:srgbClr val="588157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  <a:sym typeface="Arial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0489" y="6356350"/>
            <a:ext cx="6830028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Animal and Clinical Study Methodology/ AAJ/Bag </a:t>
            </a:r>
            <a:r>
              <a:rPr lang="en-US" altLang="en-US" sz="1400" dirty="0" err="1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Histologi</a:t>
            </a:r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FKUI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r="31407" b="21852"/>
          <a:stretch/>
        </p:blipFill>
        <p:spPr>
          <a:xfrm flipH="1">
            <a:off x="0" y="0"/>
            <a:ext cx="5524500" cy="6865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2" b="70070"/>
          <a:stretch/>
        </p:blipFill>
        <p:spPr>
          <a:xfrm>
            <a:off x="794937" y="542717"/>
            <a:ext cx="3274229" cy="33087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8" t="1588" r="35581" b="68482"/>
          <a:stretch/>
        </p:blipFill>
        <p:spPr>
          <a:xfrm>
            <a:off x="109328" y="1592254"/>
            <a:ext cx="3048953" cy="33087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0" b="67871"/>
          <a:stretch/>
        </p:blipFill>
        <p:spPr>
          <a:xfrm>
            <a:off x="2613954" y="5077167"/>
            <a:ext cx="1965874" cy="12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29097" r="25152" b="16662"/>
          <a:stretch/>
        </p:blipFill>
        <p:spPr>
          <a:xfrm rot="10800000">
            <a:off x="-19922" y="0"/>
            <a:ext cx="122119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0921" y="1322811"/>
            <a:ext cx="9657889" cy="132556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344E41"/>
                </a:solidFill>
                <a:latin typeface="Titillium Web" panose="00000500000000000000" pitchFamily="2" charset="0"/>
              </a:rPr>
              <a:t>Seleksi</a:t>
            </a:r>
            <a:r>
              <a:rPr lang="en-US" sz="4000" b="1" dirty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344E41"/>
                </a:solidFill>
                <a:latin typeface="Titillium Web" panose="00000500000000000000" pitchFamily="2" charset="0"/>
              </a:rPr>
              <a:t>Hewan</a:t>
            </a:r>
            <a:r>
              <a:rPr lang="en-US" sz="4000" b="1" dirty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344E41"/>
                </a:solidFill>
                <a:latin typeface="Titillium Web" panose="00000500000000000000" pitchFamily="2" charset="0"/>
              </a:rPr>
              <a:t>Percobaan</a:t>
            </a:r>
            <a:r>
              <a:rPr lang="en-US" b="1" dirty="0">
                <a:solidFill>
                  <a:srgbClr val="344E41"/>
                </a:solidFill>
                <a:latin typeface="Titillium Web" panose="00000500000000000000" pitchFamily="2" charset="0"/>
              </a:rPr>
              <a:t/>
            </a:r>
            <a:br>
              <a:rPr lang="en-US" b="1" dirty="0">
                <a:solidFill>
                  <a:srgbClr val="344E41"/>
                </a:solidFill>
                <a:latin typeface="Titillium Web" panose="00000500000000000000" pitchFamily="2" charset="0"/>
              </a:rPr>
            </a:br>
            <a:r>
              <a:rPr lang="en-US" sz="3500" b="1" i="1" dirty="0">
                <a:solidFill>
                  <a:srgbClr val="588157"/>
                </a:solidFill>
                <a:latin typeface="Titillium Web" panose="00000500000000000000" pitchFamily="2" charset="0"/>
              </a:rPr>
              <a:t>(‘Animal Selection’)</a:t>
            </a:r>
            <a:endParaRPr lang="en-US" sz="3500" b="1" dirty="0">
              <a:solidFill>
                <a:srgbClr val="344E4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294" y="2748358"/>
            <a:ext cx="7389236" cy="2908005"/>
          </a:xfrm>
        </p:spPr>
        <p:txBody>
          <a:bodyPr>
            <a:noAutofit/>
          </a:bodyPr>
          <a:lstStyle/>
          <a:p>
            <a:r>
              <a:rPr lang="en-US" alt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Mengurangi</a:t>
            </a:r>
            <a:r>
              <a:rPr lang="en-US" alt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kemungkinan</a:t>
            </a:r>
            <a:r>
              <a:rPr lang="en-US" alt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terhadap</a:t>
            </a:r>
            <a:r>
              <a:rPr lang="en-US" alt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perubahan</a:t>
            </a:r>
            <a:r>
              <a:rPr lang="en-US" alt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yang </a:t>
            </a:r>
            <a:r>
              <a:rPr lang="en-US" alt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tidak</a:t>
            </a:r>
            <a:r>
              <a:rPr lang="en-US" alt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diharapkan</a:t>
            </a:r>
            <a:r>
              <a:rPr lang="en-US" alt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(‘Reduced of Variability’)</a:t>
            </a:r>
          </a:p>
          <a:p>
            <a:pPr lvl="1"/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Gunakan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hewan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yang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berasal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dari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satu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garis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keturunan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(‘inbred’) 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efek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 homolog</a:t>
            </a:r>
          </a:p>
          <a:p>
            <a:pPr lvl="1"/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Jangan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gunakan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hewan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 yang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tingkah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lakunya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tidak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 normal</a:t>
            </a:r>
          </a:p>
          <a:p>
            <a:pPr lvl="1"/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Lindungi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hewan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dari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infeksi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mikroorganisme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patogen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endParaRPr lang="id-ID" altLang="en-US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33744" r="-1925" b="33525"/>
          <a:stretch/>
        </p:blipFill>
        <p:spPr>
          <a:xfrm>
            <a:off x="9359152" y="5254488"/>
            <a:ext cx="2590801" cy="146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0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hasBounce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28523" r="25150" b="16456"/>
          <a:stretch/>
        </p:blipFill>
        <p:spPr>
          <a:xfrm>
            <a:off x="2946" y="-29088"/>
            <a:ext cx="12189054" cy="6898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97" y="679713"/>
            <a:ext cx="79171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36850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tillium Web" panose="00000500000000000000" pitchFamily="2" charset="0"/>
              </a:rPr>
              <a:t>Terima</a:t>
            </a:r>
            <a:r>
              <a:rPr lang="en-US" b="1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tillium Web" panose="00000500000000000000" pitchFamily="2" charset="0"/>
              </a:rPr>
              <a:t>Kasih</a:t>
            </a:r>
            <a:endParaRPr lang="en-US" b="1" dirty="0">
              <a:solidFill>
                <a:schemeClr val="bg1"/>
              </a:solidFill>
              <a:latin typeface="Titillium Web" panose="000005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80" y="4132729"/>
            <a:ext cx="2949650" cy="2903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7" t="11212" r="20041" b="58696"/>
          <a:stretch/>
        </p:blipFill>
        <p:spPr>
          <a:xfrm>
            <a:off x="313764" y="237563"/>
            <a:ext cx="3074895" cy="178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t="60528" r="6471"/>
          <a:stretch/>
        </p:blipFill>
        <p:spPr>
          <a:xfrm>
            <a:off x="0" y="-39677"/>
            <a:ext cx="12192000" cy="2759636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56"/>
          <a:stretch/>
        </p:blipFill>
        <p:spPr bwMode="auto">
          <a:xfrm>
            <a:off x="1521390" y="2114490"/>
            <a:ext cx="2565343" cy="422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132833" y="3434005"/>
            <a:ext cx="7919467" cy="2908005"/>
          </a:xfrm>
        </p:spPr>
        <p:txBody>
          <a:bodyPr>
            <a:noAutofit/>
          </a:bodyPr>
          <a:lstStyle/>
          <a:p>
            <a:pPr algn="l">
              <a:spcBef>
                <a:spcPts val="1000"/>
              </a:spcBef>
              <a:buClr>
                <a:srgbClr val="344E41"/>
              </a:buClr>
              <a:buFont typeface="Wingdings" panose="05000000000000000000" pitchFamily="2" charset="2"/>
              <a:buChar char="§"/>
            </a:pP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Penelitian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dengan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mengikutsertakan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manusia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sebagai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subyek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harus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berdasarkan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hasil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laboratorium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hewan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percobaan</a:t>
            </a:r>
            <a:endParaRPr lang="en-US" altLang="en-US" dirty="0" smtClean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l">
              <a:spcBef>
                <a:spcPts val="1000"/>
              </a:spcBef>
              <a:buClr>
                <a:srgbClr val="344E41"/>
              </a:buClr>
              <a:buFont typeface="Wingdings" panose="05000000000000000000" pitchFamily="2" charset="2"/>
              <a:buChar char="§"/>
            </a:pP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Protokol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harus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direview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oleh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komisi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independen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sebelum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pelaksanaan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penelitian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(</a:t>
            </a:r>
            <a:r>
              <a:rPr lang="en-US" altLang="en-US" i="1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scientifically and ethically sound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)</a:t>
            </a:r>
          </a:p>
          <a:p>
            <a:pPr algn="l">
              <a:spcBef>
                <a:spcPts val="1000"/>
              </a:spcBef>
              <a:buClr>
                <a:srgbClr val="344E41"/>
              </a:buClr>
              <a:buFont typeface="Wingdings" panose="05000000000000000000" pitchFamily="2" charset="2"/>
              <a:buChar char="§"/>
            </a:pPr>
            <a:r>
              <a:rPr lang="en-US" altLang="en-US" i="1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Informed consent</a:t>
            </a:r>
          </a:p>
          <a:p>
            <a:pPr algn="l">
              <a:spcBef>
                <a:spcPts val="1000"/>
              </a:spcBef>
              <a:buClr>
                <a:srgbClr val="344E41"/>
              </a:buClr>
              <a:buFont typeface="Wingdings" panose="05000000000000000000" pitchFamily="2" charset="2"/>
              <a:buChar char="§"/>
            </a:pP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Penelitian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harus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dikerjakan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oleh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peneliti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yang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mempunyai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kualifikasi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(</a:t>
            </a:r>
            <a:r>
              <a:rPr lang="en-US" altLang="en-US" i="1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qualified individuals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)</a:t>
            </a:r>
          </a:p>
          <a:p>
            <a:pPr algn="l">
              <a:spcBef>
                <a:spcPts val="1000"/>
              </a:spcBef>
              <a:buClr>
                <a:srgbClr val="344E41"/>
              </a:buClr>
              <a:buFont typeface="Wingdings" panose="05000000000000000000" pitchFamily="2" charset="2"/>
              <a:buChar char="§"/>
            </a:pP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Risiko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harus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lebih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kecil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dari</a:t>
            </a:r>
            <a:r>
              <a:rPr lang="en-US" altLang="en-US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dirty="0" err="1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keuntungan</a:t>
            </a:r>
            <a:endParaRPr lang="id-ID" altLang="en-US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02100" y="1972463"/>
            <a:ext cx="9657889" cy="2351066"/>
          </a:xfrm>
        </p:spPr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4000" b="1" dirty="0" err="1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Pedoman</a:t>
            </a:r>
            <a:r>
              <a:rPr lang="en-US" sz="44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/>
            </a:r>
            <a:br>
              <a:rPr lang="en-US" sz="4400" b="1" dirty="0" smtClean="0">
                <a:solidFill>
                  <a:srgbClr val="3A5A4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3000" b="1" dirty="0" err="1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Amandemen</a:t>
            </a:r>
            <a:r>
              <a:rPr lang="en-US" sz="30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000" b="1" dirty="0" err="1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Terakhir</a:t>
            </a:r>
            <a:r>
              <a:rPr lang="en-US" sz="30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Fortaleza, </a:t>
            </a:r>
            <a:r>
              <a:rPr lang="en-US" sz="3000" b="1" dirty="0" err="1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Brasil</a:t>
            </a:r>
            <a:r>
              <a:rPr lang="en-US" sz="3000" b="1" dirty="0" smtClean="0">
                <a:solidFill>
                  <a:srgbClr val="58815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2013</a:t>
            </a:r>
            <a:endParaRPr lang="en-US" sz="3000" b="1" dirty="0">
              <a:solidFill>
                <a:srgbClr val="588157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53" y="476996"/>
            <a:ext cx="2535860" cy="283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3" t="12197" r="7142" b="162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3750" y="2459600"/>
            <a:ext cx="8717380" cy="2908005"/>
          </a:xfrm>
        </p:spPr>
        <p:txBody>
          <a:bodyPr>
            <a:noAutofit/>
          </a:bodyPr>
          <a:lstStyle/>
          <a:p>
            <a:r>
              <a:rPr lang="id-ID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Universal </a:t>
            </a:r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Declaration of Human Right, 1948 </a:t>
            </a:r>
          </a:p>
          <a:p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Declaration of Helsinki: Ethical Principle for Medical Research Involving Human Subject, WMA General Assambley (1964-2008)</a:t>
            </a:r>
          </a:p>
          <a:p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Operational Guidelines for Ethics Committe That Review Biomedical Research, WHO, 2000</a:t>
            </a:r>
          </a:p>
          <a:p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ICH Guidelines for Good Clinical Practice for Trial on Pharmaceutical Product, WHO 1995</a:t>
            </a:r>
          </a:p>
          <a:p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International Ethical Guidelines for Biomedical Research Involving Human Subjects, CIOMS, 2002</a:t>
            </a:r>
          </a:p>
          <a:p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International Etyhical Guidelines for Epidemiological study, CIOMS 2008</a:t>
            </a:r>
          </a:p>
          <a:p>
            <a:pPr lvl="1"/>
            <a:endParaRPr lang="id-ID" altLang="en-US" sz="20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>
              <a:buFont typeface="Symbol" panose="05050102010706020507" pitchFamily="18" charset="2"/>
              <a:buNone/>
            </a:pPr>
            <a:endParaRPr lang="id-ID" altLang="en-US" sz="20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3"/>
            <a:endParaRPr lang="id-ID" altLang="en-US" sz="20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47996" y="1034053"/>
            <a:ext cx="96578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Aspek</a:t>
            </a:r>
            <a:r>
              <a:rPr lang="en-US" sz="40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Legalitas</a:t>
            </a:r>
            <a:r>
              <a:rPr lang="en-US" sz="40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Internasional</a:t>
            </a:r>
            <a:r>
              <a:rPr lang="en-US" sz="40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br>
              <a:rPr lang="en-US" sz="40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40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Penggunaan</a:t>
            </a:r>
            <a:r>
              <a:rPr lang="en-US" sz="40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Hewan</a:t>
            </a:r>
            <a:r>
              <a:rPr lang="en-US" sz="40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Coba</a:t>
            </a:r>
            <a:endParaRPr lang="en-US" sz="4000" b="1" dirty="0">
              <a:solidFill>
                <a:srgbClr val="344E4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10" y="125506"/>
            <a:ext cx="2796299" cy="276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4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29097" r="25152" b="16662"/>
          <a:stretch/>
        </p:blipFill>
        <p:spPr>
          <a:xfrm>
            <a:off x="-19922" y="0"/>
            <a:ext cx="1221192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33" y="4010518"/>
            <a:ext cx="3470981" cy="27141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196" y="1034053"/>
            <a:ext cx="9657889" cy="1325563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Aspek</a:t>
            </a:r>
            <a:r>
              <a:rPr lang="en-US" sz="40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Legalitas</a:t>
            </a:r>
            <a:r>
              <a:rPr lang="en-US" sz="40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Nasional </a:t>
            </a:r>
            <a:br>
              <a:rPr lang="en-US" sz="40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40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Penggunaan</a:t>
            </a:r>
            <a:r>
              <a:rPr lang="en-US" sz="40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Hewan</a:t>
            </a:r>
            <a:r>
              <a:rPr lang="en-US" sz="40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Coba</a:t>
            </a:r>
            <a:endParaRPr lang="en-US" sz="4000" b="1" dirty="0">
              <a:solidFill>
                <a:srgbClr val="344E4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6044" y="2459600"/>
            <a:ext cx="9501851" cy="2908005"/>
          </a:xfrm>
        </p:spPr>
        <p:txBody>
          <a:bodyPr>
            <a:noAutofit/>
          </a:bodyPr>
          <a:lstStyle/>
          <a:p>
            <a:r>
              <a:rPr lang="id-ID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Undang-undang </a:t>
            </a:r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nomer 23/1992 tentang kesehatan</a:t>
            </a:r>
          </a:p>
          <a:p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Undang-undang nomer 36/2009 tentang kesehatan</a:t>
            </a:r>
          </a:p>
          <a:p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Peraturan Pemerintah nomer 39/1995 tentang penelitian dan </a:t>
            </a:r>
            <a:r>
              <a:rPr lang="en-US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en-US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id-ID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pengembangan </a:t>
            </a:r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kesehatan</a:t>
            </a:r>
          </a:p>
          <a:p>
            <a:r>
              <a:rPr lang="id-ID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Buku </a:t>
            </a:r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Pedoman Nasional Etik Penelitian Kesehatan (PNEPK</a:t>
            </a:r>
            <a:r>
              <a:rPr lang="id-ID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),</a:t>
            </a:r>
            <a:r>
              <a:rPr lang="en-US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en-US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id-ID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Depkes </a:t>
            </a:r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RI 2007 sesuai dengan SK Menkes 1031/2005 </a:t>
            </a:r>
            <a:r>
              <a:rPr lang="en-US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en-US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id-ID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tentang </a:t>
            </a:r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PNEPK dan 6 buku suplemennya</a:t>
            </a:r>
          </a:p>
          <a:p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Cara Uji Klinik Yang Baik (CUKB), BPOM 2006</a:t>
            </a:r>
          </a:p>
          <a:p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SK Menkes No. 1333/2002 tentang Persetujuan </a:t>
            </a:r>
            <a:r>
              <a:rPr lang="en-US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en-US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id-ID" altLang="en-US" sz="20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Penelitian </a:t>
            </a:r>
            <a:r>
              <a:rPr lang="id-ID" altLang="en-US" sz="20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Kesehatan Pada Manusia</a:t>
            </a:r>
          </a:p>
          <a:p>
            <a:pPr lvl="1"/>
            <a:endParaRPr lang="id-ID" altLang="en-US" sz="20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/>
            <a:endParaRPr lang="id-ID" altLang="en-US" sz="20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/>
            <a:endParaRPr lang="id-ID" altLang="en-US" sz="20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/>
            <a:endParaRPr lang="id-ID" altLang="en-US" sz="20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/>
            <a:endParaRPr lang="id-ID" altLang="en-US" sz="20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/>
            <a:endParaRPr lang="id-ID" altLang="en-US" sz="20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/>
            <a:endParaRPr lang="id-ID" altLang="en-US" sz="20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3"/>
            <a:endParaRPr lang="id-ID" altLang="en-US" sz="20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9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b="23423"/>
          <a:stretch/>
        </p:blipFill>
        <p:spPr>
          <a:xfrm>
            <a:off x="0" y="1617694"/>
            <a:ext cx="7071155" cy="5251621"/>
          </a:xfrm>
          <a:prstGeom prst="rect">
            <a:avLst/>
          </a:prstGeom>
        </p:spPr>
      </p:pic>
      <p:pic>
        <p:nvPicPr>
          <p:cNvPr id="8" name="Picture 2" descr="Gb-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0"/>
          <a:stretch/>
        </p:blipFill>
        <p:spPr bwMode="auto">
          <a:xfrm>
            <a:off x="8767535" y="4160241"/>
            <a:ext cx="2947397" cy="217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6857" y="839016"/>
            <a:ext cx="9657889" cy="1325563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Alasan</a:t>
            </a:r>
            <a:r>
              <a:rPr lang="en-US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Penggunaan</a:t>
            </a:r>
            <a:r>
              <a:rPr lang="en-US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br>
              <a:rPr lang="en-US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Hewan</a:t>
            </a:r>
            <a:r>
              <a:rPr lang="en-US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Coba</a:t>
            </a:r>
            <a:endParaRPr lang="en-US" b="1" dirty="0">
              <a:solidFill>
                <a:srgbClr val="344E4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4143" y="2240958"/>
            <a:ext cx="7381208" cy="3838566"/>
          </a:xfrm>
        </p:spPr>
        <p:txBody>
          <a:bodyPr>
            <a:noAutofit/>
          </a:bodyPr>
          <a:lstStyle/>
          <a:p>
            <a:r>
              <a:rPr lang="id-ID" alt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Hewan </a:t>
            </a:r>
            <a:r>
              <a:rPr lang="id-ID" altLang="en-US" sz="24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coba sebagai sistim biologik utuh masih belum dapat digantikan</a:t>
            </a:r>
          </a:p>
          <a:p>
            <a:r>
              <a:rPr lang="id-ID" altLang="en-US" sz="24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Sistem organ menyerupai manusia</a:t>
            </a:r>
          </a:p>
          <a:p>
            <a:r>
              <a:rPr lang="id-ID" altLang="en-US" sz="24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Meramalkan efek yang mungkin timbul dalam percobaan pada manusia</a:t>
            </a:r>
          </a:p>
          <a:p>
            <a:r>
              <a:rPr lang="id-ID" altLang="en-US" sz="24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Jangka hidup pendek</a:t>
            </a:r>
          </a:p>
          <a:p>
            <a:r>
              <a:rPr lang="id-ID" altLang="en-US" sz="24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Lingkungan mudah dikontrol </a:t>
            </a:r>
            <a:r>
              <a:rPr lang="en-US" alt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en-US" alt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id-ID" alt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sehingga </a:t>
            </a:r>
            <a:r>
              <a:rPr lang="id-ID" altLang="en-US" sz="24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variasi eksperimen </a:t>
            </a:r>
            <a:r>
              <a:rPr lang="en-US" alt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en-US" alt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id-ID" alt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dapat </a:t>
            </a:r>
            <a:r>
              <a:rPr lang="id-ID" altLang="en-US" sz="24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diminimalkan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7" t="29009" r="25134" b="36217"/>
          <a:stretch/>
        </p:blipFill>
        <p:spPr>
          <a:xfrm>
            <a:off x="6726601" y="-1"/>
            <a:ext cx="5465399" cy="4323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7" t="11212" r="20041" b="58696"/>
          <a:stretch/>
        </p:blipFill>
        <p:spPr>
          <a:xfrm>
            <a:off x="731962" y="377541"/>
            <a:ext cx="3074895" cy="178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28625" r="25180" b="16757"/>
          <a:stretch/>
        </p:blipFill>
        <p:spPr>
          <a:xfrm>
            <a:off x="-12357" y="-22734"/>
            <a:ext cx="12237494" cy="6863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58" y="679713"/>
            <a:ext cx="79171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36850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tillium Web" panose="00000500000000000000" pitchFamily="2" charset="0"/>
              </a:rPr>
              <a:t>Penelitian</a:t>
            </a:r>
            <a:r>
              <a:rPr lang="en-US" b="1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tillium Web" panose="00000500000000000000" pitchFamily="2" charset="0"/>
              </a:rPr>
              <a:t>pada</a:t>
            </a:r>
            <a:r>
              <a:rPr lang="en-US" b="1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tillium Web" panose="00000500000000000000" pitchFamily="2" charset="0"/>
              </a:rPr>
              <a:t>Hewan</a:t>
            </a:r>
            <a:r>
              <a:rPr lang="en-US" b="1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tillium Web" panose="00000500000000000000" pitchFamily="2" charset="0"/>
              </a:rPr>
              <a:t>Coba</a:t>
            </a:r>
            <a:endParaRPr lang="en-US" b="1" dirty="0">
              <a:solidFill>
                <a:schemeClr val="bg1"/>
              </a:solidFill>
              <a:latin typeface="Titillium Web" panose="00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6" t="23347" r="40293" b="47335"/>
          <a:stretch/>
        </p:blipFill>
        <p:spPr>
          <a:xfrm>
            <a:off x="9589806" y="4764860"/>
            <a:ext cx="2088761" cy="1740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1" t="64572" r="14513" b="1001"/>
          <a:stretch/>
        </p:blipFill>
        <p:spPr>
          <a:xfrm>
            <a:off x="266411" y="341559"/>
            <a:ext cx="1870347" cy="2044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8" t="36759" r="56118" b="33149"/>
          <a:stretch/>
        </p:blipFill>
        <p:spPr>
          <a:xfrm rot="5166446">
            <a:off x="3201994" y="4892764"/>
            <a:ext cx="1542478" cy="22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9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601" y="-60350"/>
            <a:ext cx="3873871" cy="2162912"/>
          </a:xfrm>
          <a:prstGeom prst="rect">
            <a:avLst/>
          </a:prstGeom>
          <a:noFill/>
          <a:ln>
            <a:noFill/>
          </a:ln>
          <a:effectLst>
            <a:softEdge rad="228600"/>
          </a:effectLst>
          <a:extLst/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1" t="29097" r="25152" b="31126"/>
          <a:stretch/>
        </p:blipFill>
        <p:spPr>
          <a:xfrm rot="10800000">
            <a:off x="-19923" y="1828800"/>
            <a:ext cx="7763139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10" y="2675925"/>
            <a:ext cx="3111518" cy="3064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833" y="1293116"/>
            <a:ext cx="10452788" cy="1093289"/>
          </a:xfrm>
        </p:spPr>
        <p:txBody>
          <a:bodyPr>
            <a:normAutofit fontScale="90000"/>
          </a:bodyPr>
          <a:lstStyle/>
          <a:p>
            <a:r>
              <a:rPr lang="en-US" sz="49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Tiga</a:t>
            </a:r>
            <a:r>
              <a:rPr lang="en-US" sz="49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49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Prinsip</a:t>
            </a:r>
            <a:r>
              <a:rPr lang="en-US" sz="49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49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Dasar</a:t>
            </a:r>
            <a:r>
              <a:rPr lang="en-US" sz="4900" b="1" dirty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49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Etik</a:t>
            </a:r>
            <a:r>
              <a:rPr lang="en-US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/>
            </a:r>
            <a:br>
              <a:rPr lang="en-US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39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Pelaksanaan</a:t>
            </a:r>
            <a:r>
              <a:rPr lang="en-US" sz="39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9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Penelitian</a:t>
            </a:r>
            <a:r>
              <a:rPr lang="en-US" sz="39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9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Menggunakan</a:t>
            </a:r>
            <a:r>
              <a:rPr lang="en-US" sz="39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9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Hewan</a:t>
            </a:r>
            <a:r>
              <a:rPr lang="en-US" sz="3900" b="1" dirty="0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900" b="1" dirty="0" err="1" smtClean="0">
                <a:solidFill>
                  <a:srgbClr val="344E4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Coba</a:t>
            </a:r>
            <a:endParaRPr lang="en-US" sz="3900" b="1" dirty="0">
              <a:solidFill>
                <a:srgbClr val="344E4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777" y="2754160"/>
            <a:ext cx="2445583" cy="2908005"/>
          </a:xfrm>
        </p:spPr>
        <p:txBody>
          <a:bodyPr anchor="ctr">
            <a:noAutofit/>
          </a:bodyPr>
          <a:lstStyle/>
          <a:p>
            <a:pPr marL="0" indent="0" algn="ctr">
              <a:buNone/>
              <a:defRPr/>
            </a:pPr>
            <a:r>
              <a:rPr lang="id-ID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Prinsip </a:t>
            </a:r>
            <a:r>
              <a:rPr lang="id-ID" sz="2400" dirty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etik penelitian 3 </a:t>
            </a:r>
            <a:r>
              <a:rPr lang="id-ID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Pilar</a:t>
            </a:r>
            <a:endParaRPr lang="id-ID" sz="24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46" y="2543501"/>
            <a:ext cx="3194197" cy="3214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62" y="2675925"/>
            <a:ext cx="3037993" cy="3064476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008613" y="2754160"/>
            <a:ext cx="2555867" cy="2908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</a:t>
            </a:r>
            <a:r>
              <a:rPr lang="id-ID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rinsip Etik penggunaan hewan coba 3R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496956" y="2915717"/>
            <a:ext cx="3093633" cy="2908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Prinsip Etik pemeliharaan/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id-ID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perlakuan terhadap hewan coba </a:t>
            </a:r>
            <a: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en-US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id-ID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5 Freedom (5Fs)</a:t>
            </a:r>
          </a:p>
          <a:p>
            <a:pPr algn="ctr">
              <a:buFont typeface="Monotype Sorts" pitchFamily="2" charset="2"/>
              <a:buNone/>
              <a:defRPr/>
            </a:pPr>
            <a:r>
              <a:rPr lang="id-ID" sz="2400" dirty="0" smtClean="0">
                <a:solidFill>
                  <a:srgbClr val="344E4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id-ID" sz="2400" dirty="0">
              <a:solidFill>
                <a:srgbClr val="344E4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43305" r="56748" b="16662"/>
          <a:stretch/>
        </p:blipFill>
        <p:spPr>
          <a:xfrm rot="10800000">
            <a:off x="7033554" y="0"/>
            <a:ext cx="5194583" cy="391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8" t="36759" r="56118" b="33149"/>
          <a:stretch/>
        </p:blipFill>
        <p:spPr>
          <a:xfrm rot="3957366">
            <a:off x="9979312" y="5076179"/>
            <a:ext cx="1542478" cy="22395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4" t="4918" r="22129" b="82482"/>
          <a:stretch/>
        </p:blipFill>
        <p:spPr>
          <a:xfrm>
            <a:off x="566276" y="2541644"/>
            <a:ext cx="563418" cy="7481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4" t="4918" r="22129" b="82482"/>
          <a:stretch/>
        </p:blipFill>
        <p:spPr>
          <a:xfrm rot="7147013">
            <a:off x="3732914" y="4986719"/>
            <a:ext cx="1017338" cy="13508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4" t="4918" r="22129" b="82482"/>
          <a:stretch/>
        </p:blipFill>
        <p:spPr>
          <a:xfrm rot="12783217">
            <a:off x="10305248" y="950674"/>
            <a:ext cx="563418" cy="7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2" grpId="0" uiExpand="1" build="p"/>
      <p:bldP spid="1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806" y="370553"/>
            <a:ext cx="9208773" cy="1325563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Tiga</a:t>
            </a:r>
            <a: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Pilar</a:t>
            </a:r>
            <a: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Prinsip</a:t>
            </a:r>
            <a: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b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</a:br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Etik</a:t>
            </a:r>
            <a: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Penelitian</a:t>
            </a:r>
            <a: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pada</a:t>
            </a:r>
            <a:r>
              <a:rPr lang="en-US" sz="4000" b="1" dirty="0" smtClean="0">
                <a:solidFill>
                  <a:srgbClr val="344E41"/>
                </a:solidFill>
                <a:latin typeface="Titillium Web" panose="00000500000000000000" pitchFamily="2" charset="0"/>
              </a:rPr>
              <a:t> </a:t>
            </a:r>
            <a:r>
              <a:rPr lang="en-US" sz="4000" b="1" dirty="0" err="1" smtClean="0">
                <a:solidFill>
                  <a:srgbClr val="344E41"/>
                </a:solidFill>
                <a:latin typeface="Titillium Web" panose="00000500000000000000" pitchFamily="2" charset="0"/>
              </a:rPr>
              <a:t>Hewan</a:t>
            </a:r>
            <a:endParaRPr lang="en-US" sz="4000" b="1" dirty="0">
              <a:solidFill>
                <a:srgbClr val="344E41"/>
              </a:solidFill>
              <a:latin typeface="Titillium Web" panose="00000500000000000000" pitchFamily="2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32678" y="6356350"/>
            <a:ext cx="6830028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Animal and Clinical Study Methodology/ AAJ/Bag </a:t>
            </a:r>
            <a:r>
              <a:rPr lang="en-US" altLang="en-US" sz="1400" dirty="0" err="1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Histologi</a:t>
            </a:r>
            <a:r>
              <a:rPr lang="en-US" altLang="en-US" sz="1400" dirty="0">
                <a:solidFill>
                  <a:srgbClr val="3A5A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FKUI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943385322"/>
              </p:ext>
            </p:extLst>
          </p:nvPr>
        </p:nvGraphicFramePr>
        <p:xfrm>
          <a:off x="4356100" y="1702226"/>
          <a:ext cx="7188200" cy="4654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r="31407" b="21852"/>
          <a:stretch/>
        </p:blipFill>
        <p:spPr>
          <a:xfrm flipH="1">
            <a:off x="-1016000" y="0"/>
            <a:ext cx="5524500" cy="6865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579" y="502024"/>
            <a:ext cx="1417453" cy="1085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877" y="1407459"/>
            <a:ext cx="4043741" cy="54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4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A6A395-4C61-4D1B-9114-670A31A6B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graphicEl>
                                              <a:dgm id="{0EA6A395-4C61-4D1B-9114-670A31A6B2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graphicEl>
                                              <a:dgm id="{0EA6A395-4C61-4D1B-9114-670A31A6B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graphicEl>
                                              <a:dgm id="{0EA6A395-4C61-4D1B-9114-670A31A6B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792CCD-444B-4B6D-91D4-FBC26948BB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graphicEl>
                                              <a:dgm id="{C5792CCD-444B-4B6D-91D4-FBC26948BB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graphicEl>
                                              <a:dgm id="{C5792CCD-444B-4B6D-91D4-FBC26948BB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graphicEl>
                                              <a:dgm id="{C5792CCD-444B-4B6D-91D4-FBC26948BB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29CD4D-F04B-443F-8DEE-D91C8AB440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graphicEl>
                                              <a:dgm id="{BD29CD4D-F04B-443F-8DEE-D91C8AB440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graphicEl>
                                              <a:dgm id="{BD29CD4D-F04B-443F-8DEE-D91C8AB440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graphicEl>
                                              <a:dgm id="{BD29CD4D-F04B-443F-8DEE-D91C8AB440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34B6EB-E7F8-40F0-83DC-A869754BBE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graphicEl>
                                              <a:dgm id="{5834B6EB-E7F8-40F0-83DC-A869754BBE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graphicEl>
                                              <a:dgm id="{5834B6EB-E7F8-40F0-83DC-A869754BBE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graphicEl>
                                              <a:dgm id="{5834B6EB-E7F8-40F0-83DC-A869754BBE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49BAEB-D17B-4805-A0C9-CFB5DE1FFD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5A49BAEB-D17B-4805-A0C9-CFB5DE1FFD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5A49BAEB-D17B-4805-A0C9-CFB5DE1FFD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graphicEl>
                                              <a:dgm id="{5A49BAEB-D17B-4805-A0C9-CFB5DE1FFD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6167901-C592-4E18-8DBA-4D4FF668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graphicEl>
                                              <a:dgm id="{B6167901-C592-4E18-8DBA-4D4FF668D9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B6167901-C592-4E18-8DBA-4D4FF668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graphicEl>
                                              <a:dgm id="{B6167901-C592-4E18-8DBA-4D4FF668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Graphic spid="7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Rules by Slidesgo">
  <a:themeElements>
    <a:clrScheme name="Simple Light">
      <a:dk1>
        <a:srgbClr val="2E2B26"/>
      </a:dk1>
      <a:lt1>
        <a:srgbClr val="F4E7D4"/>
      </a:lt1>
      <a:dk2>
        <a:srgbClr val="50897A"/>
      </a:dk2>
      <a:lt2>
        <a:srgbClr val="8FAF9F"/>
      </a:lt2>
      <a:accent1>
        <a:srgbClr val="C5E4D4"/>
      </a:accent1>
      <a:accent2>
        <a:srgbClr val="E7D2B4"/>
      </a:accent2>
      <a:accent3>
        <a:srgbClr val="C9AE87"/>
      </a:accent3>
      <a:accent4>
        <a:srgbClr val="B8AA98"/>
      </a:accent4>
      <a:accent5>
        <a:srgbClr val="99958F"/>
      </a:accent5>
      <a:accent6>
        <a:srgbClr val="6D6C6A"/>
      </a:accent6>
      <a:hlink>
        <a:srgbClr val="2E2B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3400</TotalTime>
  <Words>851</Words>
  <Application>Microsoft Office PowerPoint</Application>
  <PresentationFormat>Widescreen</PresentationFormat>
  <Paragraphs>165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Fredoka One</vt:lpstr>
      <vt:lpstr>Monotype Sorts</vt:lpstr>
      <vt:lpstr>Montserrat</vt:lpstr>
      <vt:lpstr>Roboto Light</vt:lpstr>
      <vt:lpstr>Roboto Medium</vt:lpstr>
      <vt:lpstr>Symbol</vt:lpstr>
      <vt:lpstr>Titillium Web</vt:lpstr>
      <vt:lpstr>Wingdings</vt:lpstr>
      <vt:lpstr>Office Theme</vt:lpstr>
      <vt:lpstr>School Rules by Slidesgo</vt:lpstr>
      <vt:lpstr>Metodologi  Penelitian  pada Hewan</vt:lpstr>
      <vt:lpstr>Metodologi Penelitian  pada Hewan</vt:lpstr>
      <vt:lpstr>Pedoman Amandemen Terakhir Fortaleza, Brasil 2013</vt:lpstr>
      <vt:lpstr>PowerPoint Presentation</vt:lpstr>
      <vt:lpstr>Aspek Legalitas Nasional  Penggunaan Hewan Coba</vt:lpstr>
      <vt:lpstr>Alasan Penggunaan  Hewan Coba</vt:lpstr>
      <vt:lpstr>Penelitian pada Hewan Coba</vt:lpstr>
      <vt:lpstr>Tiga Prinsip Dasar Etik Pelaksanaan Penelitian Menggunakan Hewan Coba</vt:lpstr>
      <vt:lpstr>Tiga Pilar Prinsip  Etik Penelitian pada Hewan</vt:lpstr>
      <vt:lpstr>PowerPoint Presentation</vt:lpstr>
      <vt:lpstr>Prinsip Etik Penggunaan  Hewan Coba: 3R</vt:lpstr>
      <vt:lpstr>Prinsip Etik Pemeliharaan/Perlakuan terhadap Hewan Coba 5 Freedom (5Fs)</vt:lpstr>
      <vt:lpstr>Freedom from  Hungry and Thirsty</vt:lpstr>
      <vt:lpstr>Freedom from Discomfort</vt:lpstr>
      <vt:lpstr>Freedom from  Pain, Injury and Disease</vt:lpstr>
      <vt:lpstr>PowerPoint Presentation</vt:lpstr>
      <vt:lpstr>Cervical dislokasi</vt:lpstr>
      <vt:lpstr>PowerPoint Presentation</vt:lpstr>
      <vt:lpstr>Hal-hal yang Direkomendasikan  pada Pelaksanaan Euthanasia</vt:lpstr>
      <vt:lpstr>Freedom from  Fear and Distress </vt:lpstr>
      <vt:lpstr>Freedom to Express  Natural Behaviour</vt:lpstr>
      <vt:lpstr>Seleksi Hewan Percobaan (‘Animal Selection’)</vt:lpstr>
      <vt:lpstr>Seleksi Hewan Percobaan (‘Animal Selection’)</vt:lpstr>
      <vt:lpstr>Terima Kasih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K1  Biologi Molekuler Sel</dc:title>
  <dc:creator>Tania Meirianty</dc:creator>
  <cp:lastModifiedBy>Tania Meirianty</cp:lastModifiedBy>
  <cp:revision>287</cp:revision>
  <dcterms:created xsi:type="dcterms:W3CDTF">2020-09-06T13:38:35Z</dcterms:created>
  <dcterms:modified xsi:type="dcterms:W3CDTF">2020-10-24T11:00:59Z</dcterms:modified>
</cp:coreProperties>
</file>