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316" r:id="rId2"/>
    <p:sldId id="264" r:id="rId3"/>
    <p:sldId id="349" r:id="rId4"/>
    <p:sldId id="712" r:id="rId5"/>
    <p:sldId id="743" r:id="rId6"/>
    <p:sldId id="734" r:id="rId7"/>
    <p:sldId id="760" r:id="rId8"/>
    <p:sldId id="321" r:id="rId9"/>
    <p:sldId id="744" r:id="rId10"/>
    <p:sldId id="735" r:id="rId11"/>
    <p:sldId id="738" r:id="rId12"/>
    <p:sldId id="354" r:id="rId13"/>
    <p:sldId id="713" r:id="rId14"/>
    <p:sldId id="317" r:id="rId15"/>
    <p:sldId id="720" r:id="rId16"/>
    <p:sldId id="723" r:id="rId17"/>
    <p:sldId id="724" r:id="rId18"/>
    <p:sldId id="322" r:id="rId19"/>
    <p:sldId id="728" r:id="rId20"/>
    <p:sldId id="325" r:id="rId21"/>
    <p:sldId id="741" r:id="rId22"/>
    <p:sldId id="329" r:id="rId23"/>
    <p:sldId id="331" r:id="rId24"/>
    <p:sldId id="332" r:id="rId25"/>
    <p:sldId id="333" r:id="rId26"/>
    <p:sldId id="334" r:id="rId27"/>
    <p:sldId id="335" r:id="rId28"/>
    <p:sldId id="745" r:id="rId29"/>
    <p:sldId id="746" r:id="rId30"/>
    <p:sldId id="747" r:id="rId31"/>
    <p:sldId id="748" r:id="rId32"/>
    <p:sldId id="757" r:id="rId33"/>
    <p:sldId id="736" r:id="rId34"/>
    <p:sldId id="750" r:id="rId35"/>
    <p:sldId id="759" r:id="rId36"/>
    <p:sldId id="754" r:id="rId37"/>
    <p:sldId id="755" r:id="rId38"/>
    <p:sldId id="742" r:id="rId39"/>
    <p:sldId id="752" r:id="rId40"/>
    <p:sldId id="729" r:id="rId41"/>
  </p:sldIdLst>
  <p:sldSz cx="9144000" cy="5715000" type="screen16x1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9B74"/>
    <a:srgbClr val="2E3337"/>
    <a:srgbClr val="3F3151"/>
    <a:srgbClr val="6486CD"/>
    <a:srgbClr val="FFCC99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560" y="-96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38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heme" Target="theme/theme1.xml"/><Relationship Id="rId47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notesMaster" Target="notesMasters/notesMaster1.xml"/><Relationship Id="rId43" Type="http://schemas.openxmlformats.org/officeDocument/2006/relationships/printerSettings" Target="printerSettings/printerSettings1.bin"/><Relationship Id="rId44" Type="http://schemas.openxmlformats.org/officeDocument/2006/relationships/presProps" Target="presProps.xml"/><Relationship Id="rId4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69D8A0-CCAE-4D5D-9167-1C4D14147331}" type="doc">
      <dgm:prSet loTypeId="urn:microsoft.com/office/officeart/2005/8/layout/equation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01D2BC5-6010-4E7B-B976-555D7C77AE7A}">
      <dgm:prSet phldrT="[Text]" custT="1"/>
      <dgm:spPr/>
      <dgm:t>
        <a:bodyPr/>
        <a:lstStyle/>
        <a:p>
          <a:r>
            <a:rPr lang="en-US" sz="2400" dirty="0"/>
            <a:t>Status </a:t>
          </a:r>
          <a:r>
            <a:rPr lang="en-US" sz="2400" dirty="0" err="1"/>
            <a:t>Sosial</a:t>
          </a:r>
          <a:r>
            <a:rPr lang="en-US" sz="2400" dirty="0"/>
            <a:t> </a:t>
          </a:r>
          <a:r>
            <a:rPr lang="en-US" sz="2400" dirty="0" err="1"/>
            <a:t>Ekonomi</a:t>
          </a:r>
          <a:endParaRPr lang="en-US" sz="2400" dirty="0"/>
        </a:p>
      </dgm:t>
    </dgm:pt>
    <dgm:pt modelId="{97AF9B88-C18D-43D7-858E-A104BD85AE61}" type="parTrans" cxnId="{351D7C21-605F-4C80-A378-C088F0C8A186}">
      <dgm:prSet/>
      <dgm:spPr/>
      <dgm:t>
        <a:bodyPr/>
        <a:lstStyle/>
        <a:p>
          <a:endParaRPr lang="en-US"/>
        </a:p>
      </dgm:t>
    </dgm:pt>
    <dgm:pt modelId="{3E76371F-D817-413F-96EF-A02EC5B90F9D}" type="sibTrans" cxnId="{351D7C21-605F-4C80-A378-C088F0C8A186}">
      <dgm:prSet/>
      <dgm:spPr/>
      <dgm:t>
        <a:bodyPr/>
        <a:lstStyle/>
        <a:p>
          <a:endParaRPr lang="en-US"/>
        </a:p>
      </dgm:t>
    </dgm:pt>
    <dgm:pt modelId="{03358628-C5E0-42CA-B8A2-614C6F9AF204}">
      <dgm:prSet phldrT="[Text]" custT="1"/>
      <dgm:spPr/>
      <dgm:t>
        <a:bodyPr/>
        <a:lstStyle/>
        <a:p>
          <a:r>
            <a:rPr lang="en-US" sz="2400" dirty="0"/>
            <a:t>Status </a:t>
          </a:r>
          <a:r>
            <a:rPr lang="en-US" sz="2400" dirty="0" err="1"/>
            <a:t>Kesehatan</a:t>
          </a:r>
          <a:endParaRPr lang="en-US" sz="2400" dirty="0"/>
        </a:p>
      </dgm:t>
    </dgm:pt>
    <dgm:pt modelId="{B6BB2236-386B-4A9D-85DE-25E3E0958C9B}" type="parTrans" cxnId="{843EDB06-AC32-4E41-9857-EE81C8D03E74}">
      <dgm:prSet/>
      <dgm:spPr/>
      <dgm:t>
        <a:bodyPr/>
        <a:lstStyle/>
        <a:p>
          <a:endParaRPr lang="en-US"/>
        </a:p>
      </dgm:t>
    </dgm:pt>
    <dgm:pt modelId="{7D4A4632-9D69-4FFB-8593-8890E0F2746E}" type="sibTrans" cxnId="{843EDB06-AC32-4E41-9857-EE81C8D03E74}">
      <dgm:prSet/>
      <dgm:spPr/>
      <dgm:t>
        <a:bodyPr/>
        <a:lstStyle/>
        <a:p>
          <a:endParaRPr lang="en-US"/>
        </a:p>
      </dgm:t>
    </dgm:pt>
    <dgm:pt modelId="{5E5EA2F9-51A3-4B5A-825D-09424D094CF3}" type="pres">
      <dgm:prSet presAssocID="{6269D8A0-CCAE-4D5D-9167-1C4D1414733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FFE6706-928F-4E43-8601-83EC1A21ECDA}" type="pres">
      <dgm:prSet presAssocID="{6269D8A0-CCAE-4D5D-9167-1C4D14147331}" presName="vNodes" presStyleCnt="0"/>
      <dgm:spPr/>
      <dgm:t>
        <a:bodyPr/>
        <a:lstStyle/>
        <a:p>
          <a:endParaRPr lang="en-US"/>
        </a:p>
      </dgm:t>
    </dgm:pt>
    <dgm:pt modelId="{9395A3F2-A686-4B3F-9B65-592E8C2EFC09}" type="pres">
      <dgm:prSet presAssocID="{A01D2BC5-6010-4E7B-B976-555D7C77AE7A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FCC12A-50AC-4648-AD78-65C135A86939}" type="pres">
      <dgm:prSet presAssocID="{6269D8A0-CCAE-4D5D-9167-1C4D14147331}" presName="sibTransLast" presStyleLbl="sibTrans2D1" presStyleIdx="0" presStyleCnt="1" custLinFactNeighborX="-14158" custLinFactNeighborY="11460"/>
      <dgm:spPr/>
      <dgm:t>
        <a:bodyPr/>
        <a:lstStyle/>
        <a:p>
          <a:endParaRPr lang="en-US"/>
        </a:p>
      </dgm:t>
    </dgm:pt>
    <dgm:pt modelId="{8CD04793-A828-4B14-9CC4-8778AA2FA54E}" type="pres">
      <dgm:prSet presAssocID="{6269D8A0-CCAE-4D5D-9167-1C4D14147331}" presName="connectorText" presStyleLbl="sibTrans2D1" presStyleIdx="0" presStyleCnt="1"/>
      <dgm:spPr/>
      <dgm:t>
        <a:bodyPr/>
        <a:lstStyle/>
        <a:p>
          <a:endParaRPr lang="en-US"/>
        </a:p>
      </dgm:t>
    </dgm:pt>
    <dgm:pt modelId="{7626EEB5-D69D-4E83-B400-6895BE95E015}" type="pres">
      <dgm:prSet presAssocID="{6269D8A0-CCAE-4D5D-9167-1C4D14147331}" presName="lastNode" presStyleLbl="node1" presStyleIdx="1" presStyleCnt="2" custScaleX="122877" custScaleY="91533" custLinFactX="3424" custLinFactNeighborX="100000" custLinFactNeighborY="86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7D7A4CB-044C-1449-BC46-4511062C58B8}" type="presOf" srcId="{3E76371F-D817-413F-96EF-A02EC5B90F9D}" destId="{BCFCC12A-50AC-4648-AD78-65C135A86939}" srcOrd="0" destOrd="0" presId="urn:microsoft.com/office/officeart/2005/8/layout/equation2"/>
    <dgm:cxn modelId="{0CA44998-EC94-E04A-A0F7-EEE12D0A8481}" type="presOf" srcId="{3E76371F-D817-413F-96EF-A02EC5B90F9D}" destId="{8CD04793-A828-4B14-9CC4-8778AA2FA54E}" srcOrd="1" destOrd="0" presId="urn:microsoft.com/office/officeart/2005/8/layout/equation2"/>
    <dgm:cxn modelId="{351D7C21-605F-4C80-A378-C088F0C8A186}" srcId="{6269D8A0-CCAE-4D5D-9167-1C4D14147331}" destId="{A01D2BC5-6010-4E7B-B976-555D7C77AE7A}" srcOrd="0" destOrd="0" parTransId="{97AF9B88-C18D-43D7-858E-A104BD85AE61}" sibTransId="{3E76371F-D817-413F-96EF-A02EC5B90F9D}"/>
    <dgm:cxn modelId="{0444FB7B-5D0A-9F41-AD1B-36E1A8FE3CD6}" type="presOf" srcId="{03358628-C5E0-42CA-B8A2-614C6F9AF204}" destId="{7626EEB5-D69D-4E83-B400-6895BE95E015}" srcOrd="0" destOrd="0" presId="urn:microsoft.com/office/officeart/2005/8/layout/equation2"/>
    <dgm:cxn modelId="{D47FFBCA-B997-474E-9FE1-2D6608D06271}" type="presOf" srcId="{6269D8A0-CCAE-4D5D-9167-1C4D14147331}" destId="{5E5EA2F9-51A3-4B5A-825D-09424D094CF3}" srcOrd="0" destOrd="0" presId="urn:microsoft.com/office/officeart/2005/8/layout/equation2"/>
    <dgm:cxn modelId="{6962C23A-6600-4445-95C9-F544752A33D4}" type="presOf" srcId="{A01D2BC5-6010-4E7B-B976-555D7C77AE7A}" destId="{9395A3F2-A686-4B3F-9B65-592E8C2EFC09}" srcOrd="0" destOrd="0" presId="urn:microsoft.com/office/officeart/2005/8/layout/equation2"/>
    <dgm:cxn modelId="{843EDB06-AC32-4E41-9857-EE81C8D03E74}" srcId="{6269D8A0-CCAE-4D5D-9167-1C4D14147331}" destId="{03358628-C5E0-42CA-B8A2-614C6F9AF204}" srcOrd="1" destOrd="0" parTransId="{B6BB2236-386B-4A9D-85DE-25E3E0958C9B}" sibTransId="{7D4A4632-9D69-4FFB-8593-8890E0F2746E}"/>
    <dgm:cxn modelId="{EED56EBF-8886-5D4C-B5B2-4AF06C2878FC}" type="presParOf" srcId="{5E5EA2F9-51A3-4B5A-825D-09424D094CF3}" destId="{CFFE6706-928F-4E43-8601-83EC1A21ECDA}" srcOrd="0" destOrd="0" presId="urn:microsoft.com/office/officeart/2005/8/layout/equation2"/>
    <dgm:cxn modelId="{A452DC12-3366-BE49-97DE-78212B4392EE}" type="presParOf" srcId="{CFFE6706-928F-4E43-8601-83EC1A21ECDA}" destId="{9395A3F2-A686-4B3F-9B65-592E8C2EFC09}" srcOrd="0" destOrd="0" presId="urn:microsoft.com/office/officeart/2005/8/layout/equation2"/>
    <dgm:cxn modelId="{6AC63142-9AB6-0F4A-B17C-5234ED264581}" type="presParOf" srcId="{5E5EA2F9-51A3-4B5A-825D-09424D094CF3}" destId="{BCFCC12A-50AC-4648-AD78-65C135A86939}" srcOrd="1" destOrd="0" presId="urn:microsoft.com/office/officeart/2005/8/layout/equation2"/>
    <dgm:cxn modelId="{9E83368E-2A70-AC48-B2E4-BEE1A999BCCC}" type="presParOf" srcId="{BCFCC12A-50AC-4648-AD78-65C135A86939}" destId="{8CD04793-A828-4B14-9CC4-8778AA2FA54E}" srcOrd="0" destOrd="0" presId="urn:microsoft.com/office/officeart/2005/8/layout/equation2"/>
    <dgm:cxn modelId="{C922591F-8C21-BC45-986A-2814F653F3AD}" type="presParOf" srcId="{5E5EA2F9-51A3-4B5A-825D-09424D094CF3}" destId="{7626EEB5-D69D-4E83-B400-6895BE95E015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95A3F2-A686-4B3F-9B65-592E8C2EFC09}">
      <dsp:nvSpPr>
        <dsp:cNvPr id="0" name=""/>
        <dsp:cNvSpPr/>
      </dsp:nvSpPr>
      <dsp:spPr>
        <a:xfrm>
          <a:off x="2148211" y="275"/>
          <a:ext cx="1641084" cy="164108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Status </a:t>
          </a:r>
          <a:r>
            <a:rPr lang="en-US" sz="2400" kern="1200" dirty="0" err="1"/>
            <a:t>Sosial</a:t>
          </a:r>
          <a:r>
            <a:rPr lang="en-US" sz="2400" kern="1200" dirty="0"/>
            <a:t> </a:t>
          </a:r>
          <a:r>
            <a:rPr lang="en-US" sz="2400" kern="1200" dirty="0" err="1"/>
            <a:t>Ekonomi</a:t>
          </a:r>
          <a:endParaRPr lang="en-US" sz="2400" kern="1200" dirty="0"/>
        </a:p>
      </dsp:txBody>
      <dsp:txXfrm>
        <a:off x="2388542" y="240606"/>
        <a:ext cx="1160422" cy="1160422"/>
      </dsp:txXfrm>
    </dsp:sp>
    <dsp:sp modelId="{BCFCC12A-50AC-4648-AD78-65C135A86939}">
      <dsp:nvSpPr>
        <dsp:cNvPr id="0" name=""/>
        <dsp:cNvSpPr/>
      </dsp:nvSpPr>
      <dsp:spPr>
        <a:xfrm rot="62206">
          <a:off x="4143509" y="619265"/>
          <a:ext cx="1073915" cy="6104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600" kern="1200"/>
        </a:p>
      </dsp:txBody>
      <dsp:txXfrm>
        <a:off x="4143524" y="739705"/>
        <a:ext cx="890770" cy="366289"/>
      </dsp:txXfrm>
    </dsp:sp>
    <dsp:sp modelId="{7626EEB5-D69D-4E83-B400-6895BE95E015}">
      <dsp:nvSpPr>
        <dsp:cNvPr id="0" name=""/>
        <dsp:cNvSpPr/>
      </dsp:nvSpPr>
      <dsp:spPr>
        <a:xfrm>
          <a:off x="5814787" y="139501"/>
          <a:ext cx="2016515" cy="1502133"/>
        </a:xfrm>
        <a:prstGeom prst="ellipse">
          <a:avLst/>
        </a:prstGeom>
        <a:solidFill>
          <a:schemeClr val="accent5">
            <a:hueOff val="367806"/>
            <a:satOff val="0"/>
            <a:lumOff val="-1039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Status </a:t>
          </a:r>
          <a:r>
            <a:rPr lang="en-US" sz="2400" kern="1200" dirty="0" err="1"/>
            <a:t>Kesehatan</a:t>
          </a:r>
          <a:endParaRPr lang="en-US" sz="2400" kern="1200" dirty="0"/>
        </a:p>
      </dsp:txBody>
      <dsp:txXfrm>
        <a:off x="6110099" y="359483"/>
        <a:ext cx="1425891" cy="10621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E0CF10-B49E-4B2C-ADC5-EE15A0378E25}" type="datetimeFigureOut">
              <a:rPr lang="en-US" smtClean="0"/>
              <a:t>28/09/20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3F903C-2C51-49B4-B5A6-331A89A32B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753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baseline="0" dirty="0"/>
              <a:t> </a:t>
            </a:r>
            <a:r>
              <a:rPr lang="en-US" baseline="0" dirty="0" err="1"/>
              <a:t>kesehatan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F903C-2C51-49B4-B5A6-331A89A32BE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653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F903C-2C51-49B4-B5A6-331A89A32BE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3538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F903C-2C51-49B4-B5A6-331A89A32BE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3538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F903C-2C51-49B4-B5A6-331A89A32BE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3538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F903C-2C51-49B4-B5A6-331A89A32BE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774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F903C-2C51-49B4-B5A6-331A89A32BE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9408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F903C-2C51-49B4-B5A6-331A89A32BE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0374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F903C-2C51-49B4-B5A6-331A89A32BE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8350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kebudayaan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baseline="0" dirty="0"/>
              <a:t> </a:t>
            </a:r>
            <a:r>
              <a:rPr lang="en-US" baseline="0" dirty="0" err="1"/>
              <a:t>kesehatan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F903C-2C51-49B4-B5A6-331A89A32BE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3538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F903C-2C51-49B4-B5A6-331A89A32BE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3538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F903C-2C51-49B4-B5A6-331A89A32BE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1734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F903C-2C51-49B4-B5A6-331A89A32BE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3538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F903C-2C51-49B4-B5A6-331A89A32BE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353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56"/>
            <a:ext cx="7772400" cy="122502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15D3D-A0F6-4CA6-A825-077AA4811CB3}" type="datetimeFigureOut">
              <a:rPr lang="en-US" smtClean="0"/>
              <a:t>28/09/20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35F73-495E-410B-A504-8B8A278DA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00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15D3D-A0F6-4CA6-A825-077AA4811CB3}" type="datetimeFigureOut">
              <a:rPr lang="en-US" smtClean="0"/>
              <a:t>28/09/20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35F73-495E-410B-A504-8B8A278DA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407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66"/>
            <a:ext cx="2057400" cy="487627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66"/>
            <a:ext cx="6019800" cy="48762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15D3D-A0F6-4CA6-A825-077AA4811CB3}" type="datetimeFigureOut">
              <a:rPr lang="en-US" smtClean="0"/>
              <a:t>28/09/20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35F73-495E-410B-A504-8B8A278DA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258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15D3D-A0F6-4CA6-A825-077AA4811CB3}" type="datetimeFigureOut">
              <a:rPr lang="en-US" smtClean="0"/>
              <a:t>28/09/20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35F73-495E-410B-A504-8B8A278DA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804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8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15D3D-A0F6-4CA6-A825-077AA4811CB3}" type="datetimeFigureOut">
              <a:rPr lang="en-US" smtClean="0"/>
              <a:t>28/09/20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35F73-495E-410B-A504-8B8A278DA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287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15D3D-A0F6-4CA6-A825-077AA4811CB3}" type="datetimeFigureOut">
              <a:rPr lang="en-US" smtClean="0"/>
              <a:t>28/09/20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35F73-495E-410B-A504-8B8A278DA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890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2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279262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15D3D-A0F6-4CA6-A825-077AA4811CB3}" type="datetimeFigureOut">
              <a:rPr lang="en-US" smtClean="0"/>
              <a:t>28/09/20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35F73-495E-410B-A504-8B8A278DA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489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15D3D-A0F6-4CA6-A825-077AA4811CB3}" type="datetimeFigureOut">
              <a:rPr lang="en-US" smtClean="0"/>
              <a:t>28/09/20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35F73-495E-410B-A504-8B8A278DA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822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15D3D-A0F6-4CA6-A825-077AA4811CB3}" type="datetimeFigureOut">
              <a:rPr lang="en-US" smtClean="0"/>
              <a:t>28/09/20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35F73-495E-410B-A504-8B8A278DA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906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27543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195918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15D3D-A0F6-4CA6-A825-077AA4811CB3}" type="datetimeFigureOut">
              <a:rPr lang="en-US" smtClean="0"/>
              <a:t>28/09/20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35F73-495E-410B-A504-8B8A278DA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896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15D3D-A0F6-4CA6-A825-077AA4811CB3}" type="datetimeFigureOut">
              <a:rPr lang="en-US" smtClean="0"/>
              <a:t>28/09/20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35F73-495E-410B-A504-8B8A278DA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07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815D3D-A0F6-4CA6-A825-077AA4811CB3}" type="datetimeFigureOut">
              <a:rPr lang="en-US" smtClean="0"/>
              <a:t>28/09/20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6960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A35F73-495E-410B-A504-8B8A278DA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071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1" Type="http://schemas.openxmlformats.org/officeDocument/2006/relationships/hyperlink" Target="https://pixabay.com/id/users/suju-165106/?utm_source=link-attribution&amp;utm_medium=referral&amp;utm_campaign=image&amp;utm_content=4333420" TargetMode="External"/><Relationship Id="rId12" Type="http://schemas.openxmlformats.org/officeDocument/2006/relationships/hyperlink" Target="https://pixabay.com/id/?utm_source=link-attribution&amp;utm_medium=referral&amp;utm_campaign=image&amp;utm_content=4333420" TargetMode="External"/><Relationship Id="rId13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pixabay.com/id/users/stark8-1158589/?utm_source=link-attribution&amp;utm_medium=referral&amp;utm_campaign=image&amp;utm_content=824233" TargetMode="External"/><Relationship Id="rId3" Type="http://schemas.openxmlformats.org/officeDocument/2006/relationships/hyperlink" Target="https://pixabay.com/id/?utm_source=link-attribution&amp;utm_medium=referral&amp;utm_campaign=image&amp;utm_content=824233" TargetMode="External"/><Relationship Id="rId4" Type="http://schemas.openxmlformats.org/officeDocument/2006/relationships/image" Target="../media/image3.jpeg"/><Relationship Id="rId5" Type="http://schemas.openxmlformats.org/officeDocument/2006/relationships/hyperlink" Target="https://pixabay.com/photos/?utm_source=link-attribution&amp;utm_medium=referral&amp;utm_campaign=image&amp;utm_content=336672" TargetMode="External"/><Relationship Id="rId6" Type="http://schemas.openxmlformats.org/officeDocument/2006/relationships/hyperlink" Target="https://pixabay.com/id/?utm_source=link-attribution&amp;utm_medium=referral&amp;utm_campaign=image&amp;utm_content=336672" TargetMode="External"/><Relationship Id="rId7" Type="http://schemas.openxmlformats.org/officeDocument/2006/relationships/image" Target="../media/image4.jpeg"/><Relationship Id="rId8" Type="http://schemas.openxmlformats.org/officeDocument/2006/relationships/hyperlink" Target="https://pixabay.com/id/users/billycm-2486980/?utm_source=link-attribution&amp;utm_medium=referral&amp;utm_campaign=image&amp;utm_content=3144645" TargetMode="External"/><Relationship Id="rId9" Type="http://schemas.openxmlformats.org/officeDocument/2006/relationships/hyperlink" Target="https://pixabay.com/id/?utm_source=link-attribution&amp;utm_medium=referral&amp;utm_campaign=image&amp;utm_content=3144645" TargetMode="External"/><Relationship Id="rId10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id/?utm_source=link-attribution&amp;utm_medium=referral&amp;utm_campaign=image&amp;utm_content=824233" TargetMode="External"/><Relationship Id="rId4" Type="http://schemas.openxmlformats.org/officeDocument/2006/relationships/image" Target="../media/image3.jpeg"/><Relationship Id="rId5" Type="http://schemas.openxmlformats.org/officeDocument/2006/relationships/hyperlink" Target="https://pixabay.com/photos/?utm_source=link-attribution&amp;utm_medium=referral&amp;utm_campaign=image&amp;utm_content=336672" TargetMode="External"/><Relationship Id="rId6" Type="http://schemas.openxmlformats.org/officeDocument/2006/relationships/hyperlink" Target="https://pixabay.com/id/?utm_source=link-attribution&amp;utm_medium=referral&amp;utm_campaign=image&amp;utm_content=336672" TargetMode="External"/><Relationship Id="rId7" Type="http://schemas.openxmlformats.org/officeDocument/2006/relationships/image" Target="../media/image7.jpeg"/><Relationship Id="rId8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pixabay.com/id/users/stark8-1158589/?utm_source=link-attribution&amp;utm_medium=referral&amp;utm_campaign=image&amp;utm_content=824233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hyperlink" Target="https://pixabay.com/id/users/sasint-3639875/?utm_source=link-attribution&amp;utm_medium=referral&amp;utm_campaign=image&amp;utm_content=1807557" TargetMode="External"/><Relationship Id="rId5" Type="http://schemas.openxmlformats.org/officeDocument/2006/relationships/hyperlink" Target="https://pixabay.com/id/?utm_source=link-attribution&amp;utm_medium=referral&amp;utm_campaign=image&amp;utm_content=1807557" TargetMode="External"/><Relationship Id="rId6" Type="http://schemas.openxmlformats.org/officeDocument/2006/relationships/image" Target="../media/image9.jpeg"/><Relationship Id="rId7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hyperlink" Target="https://pixabay.com/id/users/terimakasih0-624267/?utm_source=link-attribution&amp;utm_medium=referral&amp;utm_campaign=image&amp;utm_content=1023721" TargetMode="External"/><Relationship Id="rId5" Type="http://schemas.openxmlformats.org/officeDocument/2006/relationships/hyperlink" Target="https://pixabay.com/id/?utm_source=link-attribution&amp;utm_medium=referral&amp;utm_campaign=image&amp;utm_content=1023721" TargetMode="External"/><Relationship Id="rId6" Type="http://schemas.openxmlformats.org/officeDocument/2006/relationships/image" Target="../media/image11.jpeg"/><Relationship Id="rId7" Type="http://schemas.openxmlformats.org/officeDocument/2006/relationships/hyperlink" Target="https://pixabay.com/id/users/Huahom-2139128/?utm_source=link-attribution&amp;utm_medium=referral&amp;utm_campaign=image&amp;utm_content=4705276" TargetMode="External"/><Relationship Id="rId8" Type="http://schemas.openxmlformats.org/officeDocument/2006/relationships/hyperlink" Target="https://pixabay.com/id/?utm_source=link-attribution&amp;utm_medium=referral&amp;utm_campaign=image&amp;utm_content=4705276" TargetMode="External"/><Relationship Id="rId9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hyperlink" Target="https://pixabay.com/id/users/geralt-9301/?utm_source=link-attribution&amp;utm_medium=referral&amp;utm_campaign=image&amp;utm_content=4615939" TargetMode="External"/><Relationship Id="rId5" Type="http://schemas.openxmlformats.org/officeDocument/2006/relationships/hyperlink" Target="https://pixabay.com/id/?utm_source=link-attribution&amp;utm_medium=referral&amp;utm_campaign=image&amp;utm_content=4615939" TargetMode="External"/><Relationship Id="rId6" Type="http://schemas.openxmlformats.org/officeDocument/2006/relationships/image" Target="../media/image13.png"/><Relationship Id="rId7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5.jpeg"/><Relationship Id="rId5" Type="http://schemas.microsoft.com/office/2007/relationships/hdphoto" Target="../media/hdphoto1.wd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6.png"/><Relationship Id="rId5" Type="http://schemas.microsoft.com/office/2007/relationships/hdphoto" Target="../media/hdphoto2.wd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microsoft.com/office/2007/relationships/hdphoto" Target="../media/hdphoto3.wdp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3" y="-5537"/>
            <a:ext cx="865145" cy="10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1215940" y="100244"/>
            <a:ext cx="3660815" cy="104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spc="3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Dasar</a:t>
            </a:r>
            <a:r>
              <a:rPr lang="en-US" sz="14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 </a:t>
            </a:r>
            <a:r>
              <a:rPr lang="en-US" sz="1400" b="1" spc="3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Kesehatan</a:t>
            </a:r>
            <a:r>
              <a:rPr lang="en-US" sz="14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 </a:t>
            </a:r>
            <a:r>
              <a:rPr lang="en-US" sz="1400" b="1" spc="3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Masyarakat</a:t>
            </a:r>
            <a:endParaRPr lang="en-US" sz="1400" b="1" spc="300" dirty="0">
              <a:solidFill>
                <a:schemeClr val="tx1">
                  <a:lumMod val="85000"/>
                  <a:lumOff val="15000"/>
                </a:schemeClr>
              </a:solidFill>
              <a:latin typeface="Tw Cen MT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b="1" spc="3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Fakultas</a:t>
            </a:r>
            <a:r>
              <a:rPr lang="en-US" sz="14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 </a:t>
            </a:r>
            <a:r>
              <a:rPr lang="en-US" sz="1400" b="1" spc="3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Kesehatan</a:t>
            </a:r>
            <a:r>
              <a:rPr lang="en-US" sz="14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 </a:t>
            </a:r>
            <a:r>
              <a:rPr lang="en-US" sz="1400" b="1" spc="3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Masyarakat</a:t>
            </a:r>
            <a:endParaRPr lang="en-US" sz="1400" b="1" spc="300" dirty="0">
              <a:solidFill>
                <a:schemeClr val="tx1">
                  <a:lumMod val="85000"/>
                  <a:lumOff val="15000"/>
                </a:schemeClr>
              </a:solidFill>
              <a:latin typeface="Tw Cen MT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b="1" spc="3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Universitas</a:t>
            </a:r>
            <a:r>
              <a:rPr lang="en-US" sz="14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 Indonesia</a:t>
            </a:r>
            <a:endParaRPr lang="en-US" b="1" spc="300" dirty="0">
              <a:solidFill>
                <a:schemeClr val="tx1">
                  <a:lumMod val="85000"/>
                  <a:lumOff val="15000"/>
                </a:schemeClr>
              </a:solidFill>
              <a:latin typeface="Tw Cen MT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" y="1562101"/>
            <a:ext cx="8617118" cy="2641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i-FI" sz="2800" b="1" spc="600" dirty="0" smtClean="0"/>
              <a:t>ILMU SOSIAL-IlMU-ILMU </a:t>
            </a:r>
            <a:r>
              <a:rPr lang="fi-FI" sz="2800" b="1" spc="600" dirty="0"/>
              <a:t>PERILAKU </a:t>
            </a:r>
            <a:r>
              <a:rPr lang="fi-FI" sz="2800" b="1" spc="600" dirty="0" smtClean="0"/>
              <a:t>DAN KESEHATAN MASYARAKAT</a:t>
            </a:r>
          </a:p>
          <a:p>
            <a:pPr algn="ctr">
              <a:lnSpc>
                <a:spcPct val="150000"/>
              </a:lnSpc>
            </a:pPr>
            <a:endParaRPr lang="fi-FI" sz="2800" b="1" spc="600" dirty="0" smtClean="0"/>
          </a:p>
          <a:p>
            <a:pPr algn="ctr">
              <a:lnSpc>
                <a:spcPct val="150000"/>
              </a:lnSpc>
            </a:pPr>
            <a:r>
              <a:rPr lang="fi-FI" sz="2800" b="1" spc="600" dirty="0" err="1"/>
              <a:t>Prof</a:t>
            </a:r>
            <a:r>
              <a:rPr lang="fi-FI" sz="2800" b="1" spc="600" dirty="0"/>
              <a:t> </a:t>
            </a:r>
            <a:r>
              <a:rPr lang="fi-FI" sz="2800" b="1" spc="600" dirty="0" err="1"/>
              <a:t>dr</a:t>
            </a:r>
            <a:r>
              <a:rPr lang="fi-FI" sz="2800" b="1" spc="600" dirty="0"/>
              <a:t>. </a:t>
            </a:r>
            <a:r>
              <a:rPr lang="fi-FI" sz="2800" b="1" spc="600" dirty="0" err="1"/>
              <a:t>Hadi</a:t>
            </a:r>
            <a:r>
              <a:rPr lang="fi-FI" sz="2800" b="1" spc="600" dirty="0"/>
              <a:t> </a:t>
            </a:r>
            <a:r>
              <a:rPr lang="fi-FI" sz="2800" b="1" spc="600" dirty="0" err="1"/>
              <a:t>Pratomo</a:t>
            </a:r>
            <a:r>
              <a:rPr lang="fi-FI" sz="2800" b="1" spc="600" dirty="0"/>
              <a:t> MPH </a:t>
            </a:r>
            <a:r>
              <a:rPr lang="fi-FI" sz="2800" b="1" spc="600" dirty="0" err="1"/>
              <a:t>Dr</a:t>
            </a:r>
            <a:r>
              <a:rPr lang="fi-FI" sz="2800" b="1" spc="600" dirty="0"/>
              <a:t> PH</a:t>
            </a:r>
          </a:p>
        </p:txBody>
      </p:sp>
      <p:sp>
        <p:nvSpPr>
          <p:cNvPr id="143" name="TextBox 142"/>
          <p:cNvSpPr txBox="1"/>
          <p:nvPr/>
        </p:nvSpPr>
        <p:spPr>
          <a:xfrm>
            <a:off x="2362200" y="5067300"/>
            <a:ext cx="65047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Tw Cen MT" pitchFamily="34" charset="0"/>
              </a:rPr>
              <a:t>Program </a:t>
            </a:r>
            <a:r>
              <a:rPr lang="en-US" sz="2000" dirty="0" err="1" smtClean="0">
                <a:solidFill>
                  <a:schemeClr val="accent5">
                    <a:lumMod val="75000"/>
                  </a:schemeClr>
                </a:solidFill>
                <a:latin typeface="Tw Cen MT" pitchFamily="34" charset="0"/>
              </a:rPr>
              <a:t>Studi</a:t>
            </a:r>
            <a:r>
              <a:rPr lang="en-US" sz="2000" dirty="0" smtClean="0">
                <a:solidFill>
                  <a:schemeClr val="accent5">
                    <a:lumMod val="75000"/>
                  </a:schemeClr>
                </a:solidFill>
                <a:latin typeface="Tw Cen MT" pitchFamily="34" charset="0"/>
              </a:rPr>
              <a:t> </a:t>
            </a:r>
            <a:r>
              <a:rPr lang="en-US" sz="2000" dirty="0" err="1" smtClean="0">
                <a:solidFill>
                  <a:schemeClr val="accent5">
                    <a:lumMod val="75000"/>
                  </a:schemeClr>
                </a:solidFill>
                <a:latin typeface="Tw Cen MT" pitchFamily="34" charset="0"/>
              </a:rPr>
              <a:t>Sarjana</a:t>
            </a:r>
            <a:r>
              <a:rPr lang="en-US" sz="2000" dirty="0" smtClean="0">
                <a:solidFill>
                  <a:schemeClr val="accent5">
                    <a:lumMod val="75000"/>
                  </a:schemeClr>
                </a:solidFill>
                <a:latin typeface="Tw Cen MT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Tw Cen MT" pitchFamily="34" charset="0"/>
              </a:rPr>
              <a:t>Kesehatan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Tw Cen MT" pitchFamily="34" charset="0"/>
              </a:rPr>
              <a:t> Masyarakat, FKM UI, 2020</a:t>
            </a:r>
          </a:p>
        </p:txBody>
      </p:sp>
      <p:sp>
        <p:nvSpPr>
          <p:cNvPr id="144" name="Rectangle 143"/>
          <p:cNvSpPr/>
          <p:nvPr/>
        </p:nvSpPr>
        <p:spPr>
          <a:xfrm>
            <a:off x="4352696" y="4807180"/>
            <a:ext cx="4791305" cy="1905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Tw Cen MT" pitchFamily="34" charset="0"/>
              </a:rPr>
              <a:t>Public Health 101, Richard </a:t>
            </a:r>
            <a:r>
              <a:rPr lang="en-US" sz="2000" dirty="0" err="1">
                <a:latin typeface="Tw Cen MT" pitchFamily="34" charset="0"/>
              </a:rPr>
              <a:t>Riegelman</a:t>
            </a:r>
            <a:r>
              <a:rPr lang="en-US" sz="2000" dirty="0">
                <a:latin typeface="Tw Cen MT" pitchFamily="34" charset="0"/>
              </a:rPr>
              <a:t>, 2019</a:t>
            </a:r>
          </a:p>
        </p:txBody>
      </p:sp>
    </p:spTree>
    <p:extLst>
      <p:ext uri="{BB962C8B-B14F-4D97-AF65-F5344CB8AC3E}">
        <p14:creationId xmlns:p14="http://schemas.microsoft.com/office/powerpoint/2010/main" val="2736338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143" grpId="0"/>
      <p:bldP spid="14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-30353" y="3132399"/>
            <a:ext cx="279518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 smtClean="0">
                <a:solidFill>
                  <a:srgbClr val="191B26"/>
                </a:solidFill>
                <a:latin typeface="Open Sans"/>
              </a:rPr>
              <a:t>Sumber</a:t>
            </a:r>
            <a:r>
              <a:rPr lang="en-US" sz="1100" dirty="0" smtClean="0">
                <a:solidFill>
                  <a:srgbClr val="191B26"/>
                </a:solidFill>
                <a:latin typeface="Open Sans"/>
              </a:rPr>
              <a:t>: </a:t>
            </a:r>
            <a:r>
              <a:rPr lang="en-US" sz="1100" dirty="0" err="1" smtClean="0">
                <a:solidFill>
                  <a:srgbClr val="191B26"/>
                </a:solidFill>
                <a:latin typeface="Open Sans"/>
              </a:rPr>
              <a:t>Gambar</a:t>
            </a:r>
            <a:r>
              <a:rPr lang="en-US" sz="1100" dirty="0" smtClean="0">
                <a:solidFill>
                  <a:srgbClr val="191B26"/>
                </a:solidFill>
                <a:latin typeface="Open Sans"/>
              </a:rPr>
              <a:t> </a:t>
            </a:r>
            <a:r>
              <a:rPr lang="en-US" sz="1100" dirty="0" err="1">
                <a:solidFill>
                  <a:srgbClr val="191B26"/>
                </a:solidFill>
                <a:latin typeface="Open Sans"/>
              </a:rPr>
              <a:t>oleh</a:t>
            </a:r>
            <a:r>
              <a:rPr lang="en-US" sz="1100" dirty="0">
                <a:solidFill>
                  <a:srgbClr val="191B26"/>
                </a:solidFill>
                <a:latin typeface="Open Sans"/>
              </a:rPr>
              <a:t> </a:t>
            </a:r>
            <a:r>
              <a:rPr lang="ja-JP" altLang="en-US" sz="1100" u="sng" dirty="0">
                <a:solidFill>
                  <a:srgbClr val="191B26"/>
                </a:solidFill>
                <a:latin typeface="Open Sans"/>
                <a:hlinkClick r:id="rId2"/>
              </a:rPr>
              <a:t>晨 朱</a:t>
            </a:r>
            <a:r>
              <a:rPr lang="ja-JP" altLang="en-US" sz="1100" dirty="0">
                <a:solidFill>
                  <a:srgbClr val="191B26"/>
                </a:solidFill>
                <a:latin typeface="Open Sans"/>
              </a:rPr>
              <a:t> </a:t>
            </a:r>
            <a:r>
              <a:rPr lang="en-US" sz="1100" dirty="0" err="1">
                <a:solidFill>
                  <a:srgbClr val="191B26"/>
                </a:solidFill>
                <a:latin typeface="Open Sans"/>
              </a:rPr>
              <a:t>dari</a:t>
            </a:r>
            <a:r>
              <a:rPr lang="en-US" sz="1100" dirty="0">
                <a:solidFill>
                  <a:srgbClr val="191B26"/>
                </a:solidFill>
                <a:latin typeface="Open Sans"/>
              </a:rPr>
              <a:t> </a:t>
            </a:r>
            <a:r>
              <a:rPr lang="en-US" sz="1100" u="sng" dirty="0" err="1" smtClean="0">
                <a:solidFill>
                  <a:srgbClr val="191B26"/>
                </a:solidFill>
                <a:latin typeface="Open Sans"/>
                <a:hlinkClick r:id="rId3"/>
              </a:rPr>
              <a:t>Pixabay</a:t>
            </a:r>
            <a:r>
              <a:rPr lang="en-US" sz="1100" dirty="0">
                <a:solidFill>
                  <a:srgbClr val="191B26"/>
                </a:solidFill>
                <a:latin typeface="Open Sans"/>
              </a:rPr>
              <a:t> </a:t>
            </a:r>
            <a:endParaRPr lang="en-US" sz="1100" dirty="0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6" y="706730"/>
            <a:ext cx="4388454" cy="2403078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-30353" y="5496992"/>
            <a:ext cx="392244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err="1" smtClean="0">
                <a:solidFill>
                  <a:srgbClr val="191B26"/>
                </a:solidFill>
                <a:latin typeface="Open Sans"/>
              </a:rPr>
              <a:t>Sumber</a:t>
            </a:r>
            <a:r>
              <a:rPr lang="en-US" sz="1100" dirty="0" smtClean="0">
                <a:solidFill>
                  <a:srgbClr val="191B26"/>
                </a:solidFill>
                <a:latin typeface="Open Sans"/>
              </a:rPr>
              <a:t>: </a:t>
            </a:r>
            <a:r>
              <a:rPr lang="en-US" sz="1100" dirty="0" err="1" smtClean="0">
                <a:solidFill>
                  <a:srgbClr val="191B26"/>
                </a:solidFill>
                <a:latin typeface="Open Sans"/>
              </a:rPr>
              <a:t>Gambar</a:t>
            </a:r>
            <a:r>
              <a:rPr lang="en-US" sz="1100" dirty="0" smtClean="0">
                <a:solidFill>
                  <a:srgbClr val="191B26"/>
                </a:solidFill>
                <a:latin typeface="Open Sans"/>
              </a:rPr>
              <a:t> </a:t>
            </a:r>
            <a:r>
              <a:rPr lang="en-US" sz="1100" dirty="0" err="1">
                <a:solidFill>
                  <a:srgbClr val="191B26"/>
                </a:solidFill>
                <a:latin typeface="Open Sans"/>
              </a:rPr>
              <a:t>oleh</a:t>
            </a:r>
            <a:r>
              <a:rPr lang="en-US" sz="1100" dirty="0">
                <a:solidFill>
                  <a:srgbClr val="191B26"/>
                </a:solidFill>
                <a:latin typeface="Open Sans"/>
              </a:rPr>
              <a:t> </a:t>
            </a:r>
            <a:r>
              <a:rPr lang="en-US" sz="1100" u="sng" dirty="0">
                <a:solidFill>
                  <a:srgbClr val="191B26"/>
                </a:solidFill>
                <a:latin typeface="Open Sans"/>
                <a:hlinkClick r:id="rId5"/>
              </a:rPr>
              <a:t>Free-Photos</a:t>
            </a:r>
            <a:r>
              <a:rPr lang="en-US" sz="1100" dirty="0">
                <a:solidFill>
                  <a:srgbClr val="191B26"/>
                </a:solidFill>
                <a:latin typeface="Open Sans"/>
              </a:rPr>
              <a:t> </a:t>
            </a:r>
            <a:r>
              <a:rPr lang="en-US" sz="1100" dirty="0" err="1">
                <a:solidFill>
                  <a:srgbClr val="191B26"/>
                </a:solidFill>
                <a:latin typeface="Open Sans"/>
              </a:rPr>
              <a:t>dari</a:t>
            </a:r>
            <a:r>
              <a:rPr lang="en-US" sz="1100" dirty="0">
                <a:solidFill>
                  <a:srgbClr val="191B26"/>
                </a:solidFill>
                <a:latin typeface="Open Sans"/>
              </a:rPr>
              <a:t> </a:t>
            </a:r>
            <a:r>
              <a:rPr lang="en-US" sz="1100" u="sng" dirty="0" err="1">
                <a:solidFill>
                  <a:srgbClr val="191B26"/>
                </a:solidFill>
                <a:latin typeface="Open Sans"/>
                <a:hlinkClick r:id="rId6"/>
              </a:rPr>
              <a:t>Pixabay</a:t>
            </a:r>
            <a:r>
              <a:rPr lang="en-US" sz="1100" dirty="0">
                <a:solidFill>
                  <a:srgbClr val="191B26"/>
                </a:solidFill>
                <a:latin typeface="Open Sans"/>
              </a:rPr>
              <a:t> </a:t>
            </a:r>
            <a:endParaRPr lang="en-US" sz="1100" dirty="0"/>
          </a:p>
        </p:txBody>
      </p:sp>
      <p:sp>
        <p:nvSpPr>
          <p:cNvPr id="32" name="TextBox 31"/>
          <p:cNvSpPr txBox="1"/>
          <p:nvPr/>
        </p:nvSpPr>
        <p:spPr>
          <a:xfrm>
            <a:off x="656452" y="180385"/>
            <a:ext cx="7268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b="1" dirty="0" smtClean="0"/>
              <a:t>STATUS SOSIAL EKONOMI &amp; PERILAKU KESEHATAN</a:t>
            </a:r>
            <a:endParaRPr lang="en-US" sz="2400" b="1" dirty="0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7" y="3442601"/>
            <a:ext cx="4301067" cy="2016125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5402221" y="3147492"/>
            <a:ext cx="32112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 smtClean="0">
                <a:solidFill>
                  <a:srgbClr val="191B26"/>
                </a:solidFill>
                <a:latin typeface="Open Sans"/>
              </a:rPr>
              <a:t>Sumber</a:t>
            </a:r>
            <a:r>
              <a:rPr lang="en-US" sz="1100" dirty="0" smtClean="0">
                <a:solidFill>
                  <a:srgbClr val="191B26"/>
                </a:solidFill>
                <a:latin typeface="Open Sans"/>
              </a:rPr>
              <a:t>: </a:t>
            </a:r>
            <a:r>
              <a:rPr lang="en-US" sz="1100" dirty="0" err="1" smtClean="0">
                <a:solidFill>
                  <a:srgbClr val="191B26"/>
                </a:solidFill>
                <a:latin typeface="Open Sans"/>
              </a:rPr>
              <a:t>Gambar</a:t>
            </a:r>
            <a:r>
              <a:rPr lang="en-US" sz="1100" dirty="0" smtClean="0">
                <a:solidFill>
                  <a:srgbClr val="191B26"/>
                </a:solidFill>
                <a:latin typeface="Open Sans"/>
              </a:rPr>
              <a:t> </a:t>
            </a:r>
            <a:r>
              <a:rPr lang="en-US" sz="1100" dirty="0" err="1">
                <a:solidFill>
                  <a:srgbClr val="191B26"/>
                </a:solidFill>
                <a:latin typeface="Open Sans"/>
              </a:rPr>
              <a:t>oleh</a:t>
            </a:r>
            <a:r>
              <a:rPr lang="en-US" sz="1100" dirty="0">
                <a:solidFill>
                  <a:srgbClr val="191B26"/>
                </a:solidFill>
                <a:latin typeface="Open Sans"/>
              </a:rPr>
              <a:t> </a:t>
            </a:r>
            <a:r>
              <a:rPr lang="en-US" sz="1100" u="sng" dirty="0" err="1">
                <a:solidFill>
                  <a:srgbClr val="191B26"/>
                </a:solidFill>
                <a:latin typeface="Open Sans"/>
                <a:hlinkClick r:id="rId8"/>
              </a:rPr>
              <a:t>billy</a:t>
            </a:r>
            <a:r>
              <a:rPr lang="en-US" sz="1100" u="sng" dirty="0">
                <a:solidFill>
                  <a:srgbClr val="191B26"/>
                </a:solidFill>
                <a:latin typeface="Open Sans"/>
                <a:hlinkClick r:id="rId8"/>
              </a:rPr>
              <a:t> </a:t>
            </a:r>
            <a:r>
              <a:rPr lang="en-US" sz="1100" u="sng" dirty="0" err="1">
                <a:solidFill>
                  <a:srgbClr val="191B26"/>
                </a:solidFill>
                <a:latin typeface="Open Sans"/>
                <a:hlinkClick r:id="rId8"/>
              </a:rPr>
              <a:t>cedeno</a:t>
            </a:r>
            <a:r>
              <a:rPr lang="en-US" sz="1100" dirty="0">
                <a:solidFill>
                  <a:srgbClr val="191B26"/>
                </a:solidFill>
                <a:latin typeface="Open Sans"/>
              </a:rPr>
              <a:t> </a:t>
            </a:r>
            <a:r>
              <a:rPr lang="en-US" sz="1100" dirty="0" err="1">
                <a:solidFill>
                  <a:srgbClr val="191B26"/>
                </a:solidFill>
                <a:latin typeface="Open Sans"/>
              </a:rPr>
              <a:t>dari</a:t>
            </a:r>
            <a:r>
              <a:rPr lang="en-US" sz="1100" dirty="0">
                <a:solidFill>
                  <a:srgbClr val="191B26"/>
                </a:solidFill>
                <a:latin typeface="Open Sans"/>
              </a:rPr>
              <a:t> </a:t>
            </a:r>
            <a:r>
              <a:rPr lang="en-US" sz="1100" u="sng" dirty="0" err="1">
                <a:solidFill>
                  <a:srgbClr val="191B26"/>
                </a:solidFill>
                <a:latin typeface="Open Sans"/>
                <a:hlinkClick r:id="rId9"/>
              </a:rPr>
              <a:t>Pixabay</a:t>
            </a:r>
            <a:r>
              <a:rPr lang="en-US" sz="1100" dirty="0">
                <a:solidFill>
                  <a:srgbClr val="191B26"/>
                </a:solidFill>
                <a:latin typeface="Open Sans"/>
              </a:rPr>
              <a:t> </a:t>
            </a:r>
            <a:endParaRPr lang="en-US" sz="1100" dirty="0"/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776" y="672509"/>
            <a:ext cx="4140359" cy="2502493"/>
          </a:xfrm>
          <a:prstGeom prst="rect">
            <a:avLst/>
          </a:prstGeom>
        </p:spPr>
      </p:pic>
      <p:sp>
        <p:nvSpPr>
          <p:cNvPr id="38" name="Rectangle 37"/>
          <p:cNvSpPr/>
          <p:nvPr/>
        </p:nvSpPr>
        <p:spPr>
          <a:xfrm>
            <a:off x="4465216" y="5496992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100" dirty="0" err="1" smtClean="0">
                <a:solidFill>
                  <a:srgbClr val="191B26"/>
                </a:solidFill>
                <a:latin typeface="Open Sans"/>
              </a:rPr>
              <a:t>Sumber</a:t>
            </a:r>
            <a:r>
              <a:rPr lang="en-US" sz="1100" dirty="0" smtClean="0">
                <a:solidFill>
                  <a:srgbClr val="191B26"/>
                </a:solidFill>
                <a:latin typeface="Open Sans"/>
              </a:rPr>
              <a:t>: </a:t>
            </a:r>
            <a:r>
              <a:rPr lang="en-US" sz="1100" dirty="0" err="1" smtClean="0">
                <a:solidFill>
                  <a:srgbClr val="191B26"/>
                </a:solidFill>
                <a:latin typeface="Open Sans"/>
              </a:rPr>
              <a:t>Gambar</a:t>
            </a:r>
            <a:r>
              <a:rPr lang="en-US" sz="1100" dirty="0" smtClean="0">
                <a:solidFill>
                  <a:srgbClr val="191B26"/>
                </a:solidFill>
                <a:latin typeface="Open Sans"/>
              </a:rPr>
              <a:t> </a:t>
            </a:r>
            <a:r>
              <a:rPr lang="en-US" sz="1100" dirty="0" err="1">
                <a:solidFill>
                  <a:srgbClr val="191B26"/>
                </a:solidFill>
                <a:latin typeface="Open Sans"/>
              </a:rPr>
              <a:t>oleh</a:t>
            </a:r>
            <a:r>
              <a:rPr lang="en-US" sz="1100" dirty="0">
                <a:solidFill>
                  <a:srgbClr val="191B26"/>
                </a:solidFill>
                <a:latin typeface="Open Sans"/>
              </a:rPr>
              <a:t> </a:t>
            </a:r>
            <a:r>
              <a:rPr lang="en-US" sz="1100" u="sng" dirty="0">
                <a:solidFill>
                  <a:srgbClr val="191B26"/>
                </a:solidFill>
                <a:latin typeface="Open Sans"/>
                <a:hlinkClick r:id="rId11"/>
              </a:rPr>
              <a:t>Susanne </a:t>
            </a:r>
            <a:r>
              <a:rPr lang="en-US" sz="1100" u="sng" dirty="0" err="1">
                <a:solidFill>
                  <a:srgbClr val="191B26"/>
                </a:solidFill>
                <a:latin typeface="Open Sans"/>
                <a:hlinkClick r:id="rId11"/>
              </a:rPr>
              <a:t>Jutzeler</a:t>
            </a:r>
            <a:r>
              <a:rPr lang="en-US" sz="1100" u="sng" dirty="0">
                <a:solidFill>
                  <a:srgbClr val="191B26"/>
                </a:solidFill>
                <a:latin typeface="Open Sans"/>
                <a:hlinkClick r:id="rId11"/>
              </a:rPr>
              <a:t>, </a:t>
            </a:r>
            <a:r>
              <a:rPr lang="en-US" sz="1100" u="sng" dirty="0" err="1">
                <a:solidFill>
                  <a:srgbClr val="191B26"/>
                </a:solidFill>
                <a:latin typeface="Open Sans"/>
                <a:hlinkClick r:id="rId11"/>
              </a:rPr>
              <a:t>suju-foto</a:t>
            </a:r>
            <a:r>
              <a:rPr lang="en-US" sz="1100" dirty="0">
                <a:solidFill>
                  <a:srgbClr val="191B26"/>
                </a:solidFill>
                <a:latin typeface="Open Sans"/>
              </a:rPr>
              <a:t> </a:t>
            </a:r>
            <a:r>
              <a:rPr lang="en-US" sz="1100" dirty="0" err="1">
                <a:solidFill>
                  <a:srgbClr val="191B26"/>
                </a:solidFill>
                <a:latin typeface="Open Sans"/>
              </a:rPr>
              <a:t>dari</a:t>
            </a:r>
            <a:r>
              <a:rPr lang="en-US" sz="1100" dirty="0">
                <a:solidFill>
                  <a:srgbClr val="191B26"/>
                </a:solidFill>
                <a:latin typeface="Open Sans"/>
              </a:rPr>
              <a:t> </a:t>
            </a:r>
            <a:r>
              <a:rPr lang="en-US" sz="1100" u="sng" dirty="0" err="1">
                <a:solidFill>
                  <a:srgbClr val="191B26"/>
                </a:solidFill>
                <a:latin typeface="Open Sans"/>
                <a:hlinkClick r:id="rId12"/>
              </a:rPr>
              <a:t>Pixabay</a:t>
            </a:r>
            <a:endParaRPr lang="en-US" sz="1100" dirty="0"/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5219" y="3417582"/>
            <a:ext cx="4098955" cy="210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568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4506798" y="1336375"/>
            <a:ext cx="28891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srgbClr val="191B26"/>
                </a:solidFill>
                <a:latin typeface="Open Sans"/>
              </a:rPr>
              <a:t>(</a:t>
            </a:r>
            <a:r>
              <a:rPr lang="en-US" sz="1100" dirty="0" err="1" smtClean="0">
                <a:solidFill>
                  <a:srgbClr val="191B26"/>
                </a:solidFill>
                <a:latin typeface="Open Sans"/>
              </a:rPr>
              <a:t>Sumber</a:t>
            </a:r>
            <a:r>
              <a:rPr lang="en-US" sz="1100" dirty="0" smtClean="0">
                <a:solidFill>
                  <a:srgbClr val="191B26"/>
                </a:solidFill>
                <a:latin typeface="Open Sans"/>
              </a:rPr>
              <a:t>: </a:t>
            </a:r>
            <a:r>
              <a:rPr lang="en-US" sz="1100" dirty="0" err="1" smtClean="0">
                <a:solidFill>
                  <a:srgbClr val="191B26"/>
                </a:solidFill>
                <a:latin typeface="Open Sans"/>
              </a:rPr>
              <a:t>Gambar</a:t>
            </a:r>
            <a:r>
              <a:rPr lang="en-US" sz="1100" dirty="0" smtClean="0">
                <a:solidFill>
                  <a:srgbClr val="191B26"/>
                </a:solidFill>
                <a:latin typeface="Open Sans"/>
              </a:rPr>
              <a:t> </a:t>
            </a:r>
            <a:r>
              <a:rPr lang="en-US" sz="1100" dirty="0" err="1">
                <a:solidFill>
                  <a:srgbClr val="191B26"/>
                </a:solidFill>
                <a:latin typeface="Open Sans"/>
              </a:rPr>
              <a:t>oleh</a:t>
            </a:r>
            <a:r>
              <a:rPr lang="en-US" sz="1100" dirty="0">
                <a:solidFill>
                  <a:srgbClr val="191B26"/>
                </a:solidFill>
                <a:latin typeface="Open Sans"/>
              </a:rPr>
              <a:t> </a:t>
            </a:r>
            <a:r>
              <a:rPr lang="ja-JP" altLang="en-US" sz="1100" u="sng" dirty="0">
                <a:solidFill>
                  <a:srgbClr val="191B26"/>
                </a:solidFill>
                <a:latin typeface="Open Sans"/>
                <a:hlinkClick r:id="rId2"/>
              </a:rPr>
              <a:t>晨 朱</a:t>
            </a:r>
            <a:r>
              <a:rPr lang="ja-JP" altLang="en-US" sz="1100" dirty="0">
                <a:solidFill>
                  <a:srgbClr val="191B26"/>
                </a:solidFill>
                <a:latin typeface="Open Sans"/>
              </a:rPr>
              <a:t> </a:t>
            </a:r>
            <a:r>
              <a:rPr lang="en-US" sz="1100" dirty="0" err="1">
                <a:solidFill>
                  <a:srgbClr val="191B26"/>
                </a:solidFill>
                <a:latin typeface="Open Sans"/>
              </a:rPr>
              <a:t>dari</a:t>
            </a:r>
            <a:r>
              <a:rPr lang="en-US" sz="1100" dirty="0">
                <a:solidFill>
                  <a:srgbClr val="191B26"/>
                </a:solidFill>
                <a:latin typeface="Open Sans"/>
              </a:rPr>
              <a:t> </a:t>
            </a:r>
            <a:r>
              <a:rPr lang="en-US" sz="1100" u="sng" dirty="0" err="1" smtClean="0">
                <a:solidFill>
                  <a:srgbClr val="191B26"/>
                </a:solidFill>
                <a:latin typeface="Open Sans"/>
                <a:hlinkClick r:id="rId3"/>
              </a:rPr>
              <a:t>Pixabay</a:t>
            </a:r>
            <a:r>
              <a:rPr lang="en-US" sz="1100" u="sng" dirty="0" smtClean="0">
                <a:solidFill>
                  <a:srgbClr val="191B26"/>
                </a:solidFill>
                <a:latin typeface="Open Sans"/>
              </a:rPr>
              <a:t>)</a:t>
            </a:r>
            <a:r>
              <a:rPr lang="en-US" sz="1100" dirty="0">
                <a:solidFill>
                  <a:srgbClr val="191B26"/>
                </a:solidFill>
                <a:latin typeface="Open Sans"/>
              </a:rPr>
              <a:t> </a:t>
            </a:r>
            <a:endParaRPr lang="en-US" sz="1100" dirty="0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6" y="706730"/>
            <a:ext cx="4388454" cy="2403078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4572003" y="5412014"/>
            <a:ext cx="392244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err="1" smtClean="0">
                <a:solidFill>
                  <a:srgbClr val="191B26"/>
                </a:solidFill>
                <a:latin typeface="Open Sans"/>
              </a:rPr>
              <a:t>Sumber</a:t>
            </a:r>
            <a:r>
              <a:rPr lang="en-US" sz="1100" dirty="0" smtClean="0">
                <a:solidFill>
                  <a:srgbClr val="191B26"/>
                </a:solidFill>
                <a:latin typeface="Open Sans"/>
              </a:rPr>
              <a:t>: </a:t>
            </a:r>
            <a:r>
              <a:rPr lang="en-US" sz="1100" dirty="0" err="1" smtClean="0">
                <a:solidFill>
                  <a:srgbClr val="191B26"/>
                </a:solidFill>
                <a:latin typeface="Open Sans"/>
              </a:rPr>
              <a:t>Gambar</a:t>
            </a:r>
            <a:r>
              <a:rPr lang="en-US" sz="1100" dirty="0" smtClean="0">
                <a:solidFill>
                  <a:srgbClr val="191B26"/>
                </a:solidFill>
                <a:latin typeface="Open Sans"/>
              </a:rPr>
              <a:t> </a:t>
            </a:r>
            <a:r>
              <a:rPr lang="en-US" sz="1100" dirty="0" err="1">
                <a:solidFill>
                  <a:srgbClr val="191B26"/>
                </a:solidFill>
                <a:latin typeface="Open Sans"/>
              </a:rPr>
              <a:t>oleh</a:t>
            </a:r>
            <a:r>
              <a:rPr lang="en-US" sz="1100" dirty="0">
                <a:solidFill>
                  <a:srgbClr val="191B26"/>
                </a:solidFill>
                <a:latin typeface="Open Sans"/>
              </a:rPr>
              <a:t> </a:t>
            </a:r>
            <a:r>
              <a:rPr lang="en-US" sz="1100" u="sng" dirty="0">
                <a:solidFill>
                  <a:srgbClr val="191B26"/>
                </a:solidFill>
                <a:latin typeface="Open Sans"/>
                <a:hlinkClick r:id="rId5"/>
              </a:rPr>
              <a:t>Free-Photos</a:t>
            </a:r>
            <a:r>
              <a:rPr lang="en-US" sz="1100" dirty="0">
                <a:solidFill>
                  <a:srgbClr val="191B26"/>
                </a:solidFill>
                <a:latin typeface="Open Sans"/>
              </a:rPr>
              <a:t> </a:t>
            </a:r>
            <a:r>
              <a:rPr lang="en-US" sz="1100" dirty="0" err="1">
                <a:solidFill>
                  <a:srgbClr val="191B26"/>
                </a:solidFill>
                <a:latin typeface="Open Sans"/>
              </a:rPr>
              <a:t>dari</a:t>
            </a:r>
            <a:r>
              <a:rPr lang="en-US" sz="1100" dirty="0">
                <a:solidFill>
                  <a:srgbClr val="191B26"/>
                </a:solidFill>
                <a:latin typeface="Open Sans"/>
              </a:rPr>
              <a:t> </a:t>
            </a:r>
            <a:r>
              <a:rPr lang="en-US" sz="1100" u="sng" dirty="0" err="1">
                <a:solidFill>
                  <a:srgbClr val="191B26"/>
                </a:solidFill>
                <a:latin typeface="Open Sans"/>
                <a:hlinkClick r:id="rId6"/>
              </a:rPr>
              <a:t>Pixabay</a:t>
            </a:r>
            <a:r>
              <a:rPr lang="en-US" sz="1100" dirty="0">
                <a:solidFill>
                  <a:srgbClr val="191B26"/>
                </a:solidFill>
                <a:latin typeface="Open Sans"/>
              </a:rPr>
              <a:t> </a:t>
            </a:r>
            <a:endParaRPr lang="en-US" sz="1100" dirty="0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8" y="3221287"/>
            <a:ext cx="4375225" cy="2403078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558" y="3334133"/>
            <a:ext cx="4295502" cy="2135921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4542456" y="822144"/>
            <a:ext cx="39519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dirty="0" err="1" smtClean="0"/>
              <a:t>Lingkungan</a:t>
            </a:r>
            <a:r>
              <a:rPr lang="en-ID" sz="2000" dirty="0" smtClean="0"/>
              <a:t> </a:t>
            </a:r>
            <a:r>
              <a:rPr lang="en-ID" sz="2000" dirty="0" err="1" smtClean="0"/>
              <a:t>tempat</a:t>
            </a:r>
            <a:r>
              <a:rPr lang="en-ID" sz="2000" dirty="0" smtClean="0"/>
              <a:t> </a:t>
            </a:r>
            <a:r>
              <a:rPr lang="en-ID" sz="2000" dirty="0" err="1" smtClean="0"/>
              <a:t>tinggal</a:t>
            </a:r>
            <a:r>
              <a:rPr lang="en-ID" sz="2000" dirty="0" smtClean="0"/>
              <a:t> yang “</a:t>
            </a:r>
            <a:r>
              <a:rPr lang="en-ID" sz="2000" dirty="0" err="1" smtClean="0"/>
              <a:t>beresiko</a:t>
            </a:r>
            <a:r>
              <a:rPr lang="en-ID" sz="2000" dirty="0" smtClean="0"/>
              <a:t>”</a:t>
            </a:r>
            <a:endParaRPr lang="en-US" sz="2000" dirty="0"/>
          </a:p>
        </p:txBody>
      </p:sp>
      <p:sp>
        <p:nvSpPr>
          <p:cNvPr id="31" name="Curved Up Arrow 30"/>
          <p:cNvSpPr/>
          <p:nvPr/>
        </p:nvSpPr>
        <p:spPr>
          <a:xfrm flipV="1">
            <a:off x="3962400" y="234780"/>
            <a:ext cx="1905000" cy="471950"/>
          </a:xfrm>
          <a:prstGeom prst="curvedUpArrow">
            <a:avLst>
              <a:gd name="adj1" fmla="val 0"/>
              <a:gd name="adj2" fmla="val 50000"/>
              <a:gd name="adj3" fmla="val 2500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453622" y="1930015"/>
            <a:ext cx="41592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000" dirty="0"/>
              <a:t>STATUS SOSIAL EKONOMI BERPENGARUH PADA PEKERJAAN </a:t>
            </a:r>
            <a:r>
              <a:rPr lang="en-US" sz="2000" b="1" dirty="0"/>
              <a:t>(PROFESI</a:t>
            </a:r>
            <a:r>
              <a:rPr lang="en-US" sz="2000" b="1" dirty="0" smtClean="0"/>
              <a:t>)</a:t>
            </a:r>
            <a:endParaRPr lang="en-US" sz="2000" b="1" dirty="0"/>
          </a:p>
        </p:txBody>
      </p:sp>
      <p:cxnSp>
        <p:nvCxnSpPr>
          <p:cNvPr id="33" name="Curved Connector 32"/>
          <p:cNvCxnSpPr/>
          <p:nvPr/>
        </p:nvCxnSpPr>
        <p:spPr>
          <a:xfrm rot="5400000" flipH="1" flipV="1">
            <a:off x="4462215" y="2743802"/>
            <a:ext cx="467003" cy="504186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5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urved Connector 36"/>
          <p:cNvCxnSpPr>
            <a:stCxn id="29" idx="0"/>
          </p:cNvCxnSpPr>
          <p:nvPr/>
        </p:nvCxnSpPr>
        <p:spPr>
          <a:xfrm rot="16200000" flipV="1">
            <a:off x="6076665" y="2773488"/>
            <a:ext cx="535770" cy="585518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5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0690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3" y="-5537"/>
            <a:ext cx="865145" cy="10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1215940" y="100244"/>
            <a:ext cx="3660815" cy="104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spc="300" dirty="0" err="1">
                <a:solidFill>
                  <a:prstClr val="black">
                    <a:lumMod val="85000"/>
                    <a:lumOff val="15000"/>
                  </a:prstClr>
                </a:solidFill>
              </a:rPr>
              <a:t>Dasar</a:t>
            </a:r>
            <a:r>
              <a:rPr lang="en-US" sz="1400" b="1" spc="300" dirty="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  <a:r>
              <a:rPr lang="en-US" sz="1400" b="1" spc="300" dirty="0" err="1">
                <a:solidFill>
                  <a:prstClr val="black">
                    <a:lumMod val="85000"/>
                    <a:lumOff val="15000"/>
                  </a:prstClr>
                </a:solidFill>
              </a:rPr>
              <a:t>Kesehatan</a:t>
            </a:r>
            <a:r>
              <a:rPr lang="en-US" sz="1400" b="1" spc="300" dirty="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  <a:r>
              <a:rPr lang="en-US" sz="1400" b="1" spc="300" dirty="0" err="1">
                <a:solidFill>
                  <a:prstClr val="black">
                    <a:lumMod val="85000"/>
                    <a:lumOff val="15000"/>
                  </a:prstClr>
                </a:solidFill>
              </a:rPr>
              <a:t>Masyarakat</a:t>
            </a:r>
            <a:endParaRPr lang="en-US" sz="1400" b="1" spc="300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400" b="1" spc="300" dirty="0" err="1">
                <a:solidFill>
                  <a:prstClr val="black">
                    <a:lumMod val="85000"/>
                    <a:lumOff val="15000"/>
                  </a:prstClr>
                </a:solidFill>
              </a:rPr>
              <a:t>Fakultas</a:t>
            </a:r>
            <a:r>
              <a:rPr lang="en-US" sz="1400" b="1" spc="300" dirty="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  <a:r>
              <a:rPr lang="en-US" sz="1400" b="1" spc="300" dirty="0" err="1">
                <a:solidFill>
                  <a:prstClr val="black">
                    <a:lumMod val="85000"/>
                    <a:lumOff val="15000"/>
                  </a:prstClr>
                </a:solidFill>
              </a:rPr>
              <a:t>Kesehatan</a:t>
            </a:r>
            <a:r>
              <a:rPr lang="en-US" sz="1400" b="1" spc="300" dirty="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  <a:r>
              <a:rPr lang="en-US" sz="1400" b="1" spc="300" dirty="0" err="1">
                <a:solidFill>
                  <a:prstClr val="black">
                    <a:lumMod val="85000"/>
                    <a:lumOff val="15000"/>
                  </a:prstClr>
                </a:solidFill>
              </a:rPr>
              <a:t>Masyarakat</a:t>
            </a:r>
            <a:endParaRPr lang="en-US" sz="1400" b="1" spc="300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400" b="1" spc="300" dirty="0" err="1">
                <a:solidFill>
                  <a:prstClr val="black">
                    <a:lumMod val="85000"/>
                    <a:lumOff val="15000"/>
                  </a:prstClr>
                </a:solidFill>
              </a:rPr>
              <a:t>Universitas</a:t>
            </a:r>
            <a:r>
              <a:rPr lang="en-US" sz="1400" b="1" spc="300" dirty="0">
                <a:solidFill>
                  <a:prstClr val="black">
                    <a:lumMod val="85000"/>
                    <a:lumOff val="15000"/>
                  </a:prstClr>
                </a:solidFill>
              </a:rPr>
              <a:t> Indonesia</a:t>
            </a:r>
            <a:endParaRPr lang="en-US" b="1" spc="300" dirty="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5341" y="2375011"/>
            <a:ext cx="8617118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i-FI" sz="3600" b="1" spc="600" dirty="0" smtClean="0">
                <a:solidFill>
                  <a:srgbClr val="005BD3">
                    <a:lumMod val="75000"/>
                  </a:srgbClr>
                </a:solidFill>
              </a:rPr>
              <a:t>Budaya dan Perilaku Kesehatan</a:t>
            </a:r>
            <a:endParaRPr lang="en-US" sz="3600" b="1" spc="600" dirty="0">
              <a:solidFill>
                <a:srgbClr val="005BD3">
                  <a:lumMod val="75000"/>
                </a:srgbClr>
              </a:solidFill>
            </a:endParaRPr>
          </a:p>
        </p:txBody>
      </p:sp>
      <p:sp>
        <p:nvSpPr>
          <p:cNvPr id="144" name="Rectangle 143"/>
          <p:cNvSpPr/>
          <p:nvPr/>
        </p:nvSpPr>
        <p:spPr>
          <a:xfrm>
            <a:off x="4343403" y="4772505"/>
            <a:ext cx="4800601" cy="48115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Tw Cen MT" pitchFamily="34" charset="0"/>
              </a:rPr>
              <a:t>Public </a:t>
            </a:r>
            <a:r>
              <a:rPr lang="en-US" sz="2000" dirty="0">
                <a:latin typeface="Tw Cen MT" pitchFamily="34" charset="0"/>
              </a:rPr>
              <a:t>Health 101, Richard </a:t>
            </a:r>
            <a:r>
              <a:rPr lang="en-US" sz="2000" dirty="0" err="1">
                <a:latin typeface="Tw Cen MT" pitchFamily="34" charset="0"/>
              </a:rPr>
              <a:t>Riegelman</a:t>
            </a:r>
            <a:r>
              <a:rPr lang="en-US" sz="2000" dirty="0">
                <a:latin typeface="Tw Cen MT" pitchFamily="34" charset="0"/>
              </a:rPr>
              <a:t>, </a:t>
            </a:r>
            <a:r>
              <a:rPr lang="en-US" sz="2000" dirty="0" smtClean="0">
                <a:latin typeface="Tw Cen MT" pitchFamily="34" charset="0"/>
              </a:rPr>
              <a:t>2019</a:t>
            </a:r>
            <a:endParaRPr lang="en-US" sz="2000" dirty="0">
              <a:latin typeface="Tw Cen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106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14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Ke.bu.da.ya.an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3" y="1270002"/>
            <a:ext cx="8542423" cy="3569679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 err="1"/>
              <a:t>Kebudayaan</a:t>
            </a:r>
            <a:r>
              <a:rPr lang="en-US" dirty="0"/>
              <a:t> </a:t>
            </a: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kata </a:t>
            </a:r>
            <a:r>
              <a:rPr lang="en-US" i="1" dirty="0" err="1"/>
              <a:t>Budhayah</a:t>
            </a:r>
            <a:r>
              <a:rPr lang="en-US" dirty="0"/>
              <a:t> (</a:t>
            </a:r>
            <a:r>
              <a:rPr lang="en-US" dirty="0" err="1"/>
              <a:t>Jamak</a:t>
            </a:r>
            <a:r>
              <a:rPr lang="en-US" dirty="0"/>
              <a:t> </a:t>
            </a:r>
            <a:r>
              <a:rPr lang="en-US" dirty="0" err="1" smtClean="0"/>
              <a:t>dari</a:t>
            </a:r>
            <a:r>
              <a:rPr lang="en-US" dirty="0"/>
              <a:t> </a:t>
            </a:r>
            <a:r>
              <a:rPr lang="en-US" i="1" dirty="0" err="1" smtClean="0"/>
              <a:t>Buddhi</a:t>
            </a:r>
            <a:r>
              <a:rPr lang="en-US" dirty="0"/>
              <a:t>) yang </a:t>
            </a:r>
            <a:r>
              <a:rPr lang="en-US" dirty="0" err="1"/>
              <a:t>artinya</a:t>
            </a:r>
            <a:r>
              <a:rPr lang="en-US" dirty="0"/>
              <a:t> </a:t>
            </a:r>
            <a:r>
              <a:rPr lang="en-US" dirty="0" err="1"/>
              <a:t>budi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akal</a:t>
            </a:r>
            <a:r>
              <a:rPr lang="en-US" dirty="0"/>
              <a:t>. </a:t>
            </a:r>
            <a:r>
              <a:rPr lang="en-US" dirty="0" err="1"/>
              <a:t>Kebudayaan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hal-hal</a:t>
            </a:r>
            <a:r>
              <a:rPr lang="en-US" dirty="0"/>
              <a:t> yang </a:t>
            </a:r>
            <a:r>
              <a:rPr lang="en-US" dirty="0" err="1"/>
              <a:t>berhubungan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akal</a:t>
            </a:r>
            <a:r>
              <a:rPr lang="en-US" dirty="0"/>
              <a:t>.</a:t>
            </a:r>
          </a:p>
          <a:p>
            <a:pPr algn="just"/>
            <a:endParaRPr lang="en-US" dirty="0"/>
          </a:p>
          <a:p>
            <a:pPr algn="just"/>
            <a:r>
              <a:rPr lang="en-US" dirty="0" err="1" smtClean="0"/>
              <a:t>Kebudayaan</a:t>
            </a:r>
            <a:r>
              <a:rPr lang="en-US" dirty="0" smtClean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keseluruhan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gagasan</a:t>
            </a:r>
            <a:r>
              <a:rPr lang="en-US" dirty="0"/>
              <a:t>, </a:t>
            </a:r>
            <a:r>
              <a:rPr lang="en-US" dirty="0" err="1"/>
              <a:t>tindakan</a:t>
            </a:r>
            <a:r>
              <a:rPr lang="en-US" dirty="0"/>
              <a:t> dan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karya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rangka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yang </a:t>
            </a:r>
            <a:r>
              <a:rPr lang="en-US" dirty="0" err="1"/>
              <a:t>dimiliki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 (</a:t>
            </a:r>
            <a:r>
              <a:rPr lang="en-US" dirty="0" err="1"/>
              <a:t>Koentjaraningrat</a:t>
            </a:r>
            <a:r>
              <a:rPr lang="en-US" dirty="0"/>
              <a:t>, 1985).</a:t>
            </a:r>
          </a:p>
        </p:txBody>
      </p:sp>
    </p:spTree>
    <p:extLst>
      <p:ext uri="{BB962C8B-B14F-4D97-AF65-F5344CB8AC3E}">
        <p14:creationId xmlns:p14="http://schemas.microsoft.com/office/powerpoint/2010/main" val="820459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85800" y="571500"/>
            <a:ext cx="788276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spc="300" dirty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GAMBARAN BUDAYA DAN PERILAKU KESEHATAN 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92" b="25000"/>
          <a:stretch/>
        </p:blipFill>
        <p:spPr bwMode="auto">
          <a:xfrm>
            <a:off x="8564171" y="5201007"/>
            <a:ext cx="598872" cy="51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" name="TextBox 54"/>
          <p:cNvSpPr txBox="1"/>
          <p:nvPr/>
        </p:nvSpPr>
        <p:spPr>
          <a:xfrm>
            <a:off x="8611753" y="5316588"/>
            <a:ext cx="569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#</a:t>
            </a:r>
            <a:fld id="{63202F37-EACE-47FD-A943-3CC442E433B1}" type="slidenum">
              <a:rPr lang="en-US" smtClean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14</a:t>
            </a:fld>
            <a:endParaRPr lang="en-US" dirty="0">
              <a:solidFill>
                <a:schemeClr val="bg1">
                  <a:lumMod val="95000"/>
                </a:schemeClr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88" name="Oval 87"/>
          <p:cNvSpPr/>
          <p:nvPr/>
        </p:nvSpPr>
        <p:spPr>
          <a:xfrm>
            <a:off x="685800" y="1333501"/>
            <a:ext cx="571804" cy="477085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Tw Cen MT Condensed Extra Bold" panose="020B0803020202020204" pitchFamily="34" charset="0"/>
              </a:rPr>
              <a:t>?</a:t>
            </a:r>
            <a:endParaRPr lang="en-US" dirty="0">
              <a:latin typeface="Tw Cen MT Condensed Extra Bold" panose="020B0803020202020204" pitchFamily="34" charset="0"/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1524002" y="1333501"/>
            <a:ext cx="70296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solidFill>
                  <a:srgbClr val="005BD3">
                    <a:lumMod val="75000"/>
                  </a:srgbClr>
                </a:solidFill>
                <a:latin typeface="Tw Cen MT Condensed Extra Bold" panose="020B0803020202020204" pitchFamily="34" charset="0"/>
              </a:rPr>
              <a:t>Bagaimana</a:t>
            </a:r>
            <a:r>
              <a:rPr lang="en-US" sz="2400" dirty="0">
                <a:solidFill>
                  <a:srgbClr val="005BD3">
                    <a:lumMod val="75000"/>
                  </a:srgbClr>
                </a:solidFill>
                <a:latin typeface="Tw Cen MT Condensed Extra Bold" panose="020B0803020202020204" pitchFamily="34" charset="0"/>
              </a:rPr>
              <a:t> </a:t>
            </a:r>
            <a:r>
              <a:rPr lang="en-US" sz="2400" dirty="0" err="1">
                <a:solidFill>
                  <a:srgbClr val="005BD3">
                    <a:lumMod val="75000"/>
                  </a:srgbClr>
                </a:solidFill>
                <a:latin typeface="Tw Cen MT Condensed Extra Bold" panose="020B0803020202020204" pitchFamily="34" charset="0"/>
              </a:rPr>
              <a:t>budaya</a:t>
            </a:r>
            <a:r>
              <a:rPr lang="en-US" sz="2400" dirty="0">
                <a:solidFill>
                  <a:srgbClr val="005BD3">
                    <a:lumMod val="75000"/>
                  </a:srgbClr>
                </a:solidFill>
                <a:latin typeface="Tw Cen MT Condensed Extra Bold" panose="020B0803020202020204" pitchFamily="34" charset="0"/>
              </a:rPr>
              <a:t> </a:t>
            </a:r>
            <a:r>
              <a:rPr lang="en-US" sz="2400" dirty="0" err="1">
                <a:solidFill>
                  <a:srgbClr val="005BD3">
                    <a:lumMod val="75000"/>
                  </a:srgbClr>
                </a:solidFill>
                <a:latin typeface="Tw Cen MT Condensed Extra Bold" panose="020B0803020202020204" pitchFamily="34" charset="0"/>
              </a:rPr>
              <a:t>berpengaruh</a:t>
            </a:r>
            <a:r>
              <a:rPr lang="en-US" sz="2400" dirty="0">
                <a:solidFill>
                  <a:srgbClr val="005BD3">
                    <a:lumMod val="75000"/>
                  </a:srgbClr>
                </a:solidFill>
                <a:latin typeface="Tw Cen MT Condensed Extra Bold" panose="020B0803020202020204" pitchFamily="34" charset="0"/>
              </a:rPr>
              <a:t> pada </a:t>
            </a:r>
            <a:r>
              <a:rPr lang="en-US" sz="2400" dirty="0" err="1">
                <a:solidFill>
                  <a:srgbClr val="005BD3">
                    <a:lumMod val="75000"/>
                  </a:srgbClr>
                </a:solidFill>
                <a:latin typeface="Tw Cen MT Condensed Extra Bold" panose="020B0803020202020204" pitchFamily="34" charset="0"/>
              </a:rPr>
              <a:t>gaya</a:t>
            </a:r>
            <a:r>
              <a:rPr lang="en-US" sz="2400" dirty="0">
                <a:solidFill>
                  <a:srgbClr val="005BD3">
                    <a:lumMod val="75000"/>
                  </a:srgbClr>
                </a:solidFill>
                <a:latin typeface="Tw Cen MT Condensed Extra Bold" panose="020B0803020202020204" pitchFamily="34" charset="0"/>
              </a:rPr>
              <a:t> </a:t>
            </a:r>
            <a:r>
              <a:rPr lang="en-US" sz="2400" dirty="0" err="1">
                <a:solidFill>
                  <a:srgbClr val="005BD3">
                    <a:lumMod val="75000"/>
                  </a:srgbClr>
                </a:solidFill>
                <a:latin typeface="Tw Cen MT Condensed Extra Bold" panose="020B0803020202020204" pitchFamily="34" charset="0"/>
              </a:rPr>
              <a:t>hidup</a:t>
            </a:r>
            <a:r>
              <a:rPr lang="en-US" sz="2400" dirty="0">
                <a:solidFill>
                  <a:srgbClr val="005BD3">
                    <a:lumMod val="75000"/>
                  </a:srgbClr>
                </a:solidFill>
                <a:latin typeface="Tw Cen MT Condensed Extra Bold" panose="020B0803020202020204" pitchFamily="34" charset="0"/>
              </a:rPr>
              <a:t> </a:t>
            </a:r>
            <a:endParaRPr lang="en-US" sz="2000" dirty="0">
              <a:latin typeface="Tw Cen MT Condensed Extra Bold" panose="020B0803020202020204" pitchFamily="34" charset="0"/>
            </a:endParaRPr>
          </a:p>
        </p:txBody>
      </p:sp>
      <p:sp>
        <p:nvSpPr>
          <p:cNvPr id="95" name="Oval 94"/>
          <p:cNvSpPr/>
          <p:nvPr/>
        </p:nvSpPr>
        <p:spPr>
          <a:xfrm>
            <a:off x="457202" y="3924301"/>
            <a:ext cx="620009" cy="477085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Tw Cen MT Condensed Extra Bold" panose="020B0803020202020204" pitchFamily="34" charset="0"/>
              </a:rPr>
              <a:t>?</a:t>
            </a:r>
            <a:endParaRPr lang="en-US" dirty="0">
              <a:latin typeface="Tw Cen MT Condensed Extra Bold" panose="020B0803020202020204" pitchFamily="34" charset="0"/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1143002" y="3695701"/>
            <a:ext cx="77475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Bagaimana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strategi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kampanye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utk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penerimaan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perilaku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menggunakan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metoda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 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IUD</a:t>
            </a:r>
            <a:endParaRPr lang="en-US" sz="2000" dirty="0">
              <a:solidFill>
                <a:schemeClr val="accent2">
                  <a:lumMod val="75000"/>
                </a:schemeClr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97" name="Oval 96"/>
          <p:cNvSpPr/>
          <p:nvPr/>
        </p:nvSpPr>
        <p:spPr>
          <a:xfrm>
            <a:off x="8001000" y="2628901"/>
            <a:ext cx="571804" cy="47708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Tw Cen MT Condensed Extra Bold" panose="020B0803020202020204" pitchFamily="34" charset="0"/>
              </a:rPr>
              <a:t>?</a:t>
            </a:r>
            <a:endParaRPr lang="en-US" dirty="0">
              <a:latin typeface="Tw Cen MT Condensed Extra Bold" panose="020B0803020202020204" pitchFamily="34" charset="0"/>
            </a:endParaRPr>
          </a:p>
        </p:txBody>
      </p:sp>
      <p:sp>
        <p:nvSpPr>
          <p:cNvPr id="98" name="Rectangle 97"/>
          <p:cNvSpPr/>
          <p:nvPr/>
        </p:nvSpPr>
        <p:spPr>
          <a:xfrm>
            <a:off x="533400" y="2552701"/>
            <a:ext cx="8153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Bagaimana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kepercayaan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berpengaruh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 pada 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aspek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kesehatan</a:t>
            </a:r>
            <a:endParaRPr lang="en-US" sz="2000" dirty="0">
              <a:solidFill>
                <a:schemeClr val="accent4">
                  <a:lumMod val="75000"/>
                </a:schemeClr>
              </a:solidFill>
              <a:latin typeface="Tw Cen MT Condensed Extra Bold" panose="020B08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368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92" b="25000"/>
          <a:stretch/>
        </p:blipFill>
        <p:spPr bwMode="auto">
          <a:xfrm>
            <a:off x="8564171" y="5201007"/>
            <a:ext cx="598872" cy="51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" name="TextBox 54"/>
          <p:cNvSpPr txBox="1"/>
          <p:nvPr/>
        </p:nvSpPr>
        <p:spPr>
          <a:xfrm>
            <a:off x="8611753" y="5316588"/>
            <a:ext cx="569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#</a:t>
            </a:r>
            <a:fld id="{63202F37-EACE-47FD-A943-3CC442E433B1}" type="slidenum">
              <a:rPr lang="en-US" smtClean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15</a:t>
            </a:fld>
            <a:endParaRPr lang="en-US" dirty="0">
              <a:solidFill>
                <a:schemeClr val="bg1">
                  <a:lumMod val="95000"/>
                </a:schemeClr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68466" y="193923"/>
            <a:ext cx="77897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spc="300" dirty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BUDAYA DAN PERILAKU </a:t>
            </a:r>
            <a:r>
              <a:rPr lang="en-US" sz="2000" b="1" spc="300" dirty="0" smtClean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KESEHATAN</a:t>
            </a:r>
            <a:endParaRPr lang="en-US" sz="2000" b="1" spc="300" dirty="0">
              <a:solidFill>
                <a:srgbClr val="002060"/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66813" y="473171"/>
            <a:ext cx="8471124" cy="1174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BANGSA THAILAND </a:t>
            </a:r>
            <a:endParaRPr lang="en-US" sz="2000" spc="3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0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CARA BERPAKAIAN</a:t>
            </a:r>
            <a:endParaRPr lang="en-US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2" y="5143500"/>
            <a:ext cx="48402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Sumber</a:t>
            </a:r>
            <a:r>
              <a:rPr lang="en-US" dirty="0" smtClean="0"/>
              <a:t>: </a:t>
            </a:r>
            <a:r>
              <a:rPr lang="en-US" dirty="0" err="1" smtClean="0"/>
              <a:t>Gambar</a:t>
            </a:r>
            <a:r>
              <a:rPr lang="en-US" dirty="0" smtClean="0"/>
              <a:t> </a:t>
            </a:r>
            <a:r>
              <a:rPr lang="en-US" dirty="0" err="1"/>
              <a:t>oleh</a:t>
            </a:r>
            <a:r>
              <a:rPr lang="en-US" dirty="0"/>
              <a:t> </a:t>
            </a:r>
            <a:r>
              <a:rPr lang="en-US" u="sng" dirty="0" smtClean="0">
                <a:hlinkClick r:id="rId4"/>
              </a:rPr>
              <a:t>Sasin </a:t>
            </a:r>
            <a:r>
              <a:rPr lang="en-US" u="sng" dirty="0" err="1" smtClean="0">
                <a:hlinkClick r:id="rId4"/>
              </a:rPr>
              <a:t>Tipchai</a:t>
            </a:r>
            <a:r>
              <a:rPr lang="en-US" dirty="0"/>
              <a:t> </a:t>
            </a:r>
            <a:r>
              <a:rPr lang="en-US" dirty="0" err="1"/>
              <a:t>dari</a:t>
            </a:r>
            <a:r>
              <a:rPr lang="en-US" dirty="0"/>
              <a:t> </a:t>
            </a:r>
            <a:r>
              <a:rPr lang="en-US" u="sng" dirty="0" err="1">
                <a:hlinkClick r:id="rId5"/>
              </a:rPr>
              <a:t>Pixabay</a:t>
            </a:r>
            <a:r>
              <a:rPr lang="en-US" dirty="0"/>
              <a:t> 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790700"/>
            <a:ext cx="3992880" cy="32537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1866900"/>
            <a:ext cx="4466564" cy="325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748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92" b="25000"/>
          <a:stretch/>
        </p:blipFill>
        <p:spPr bwMode="auto">
          <a:xfrm>
            <a:off x="8564171" y="5201007"/>
            <a:ext cx="598872" cy="51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" name="TextBox 54"/>
          <p:cNvSpPr txBox="1"/>
          <p:nvPr/>
        </p:nvSpPr>
        <p:spPr>
          <a:xfrm>
            <a:off x="8611753" y="5316588"/>
            <a:ext cx="569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#</a:t>
            </a:r>
            <a:fld id="{63202F37-EACE-47FD-A943-3CC442E433B1}" type="slidenum">
              <a:rPr lang="en-US" smtClean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16</a:t>
            </a:fld>
            <a:endParaRPr lang="en-US" dirty="0">
              <a:solidFill>
                <a:schemeClr val="bg1">
                  <a:lumMod val="95000"/>
                </a:schemeClr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68466" y="193923"/>
            <a:ext cx="76373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spc="300" dirty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BUDAYA DAN PERILAKU </a:t>
            </a:r>
            <a:r>
              <a:rPr lang="en-US" sz="2000" b="1" spc="300" dirty="0" smtClean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KESEHATAN</a:t>
            </a:r>
            <a:endParaRPr lang="en-US" sz="2000" b="1" spc="300" dirty="0">
              <a:solidFill>
                <a:srgbClr val="002060"/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0902" y="504639"/>
            <a:ext cx="8471124" cy="1174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BANGSA THAILAND </a:t>
            </a:r>
            <a:endParaRPr lang="en-US" sz="2000" spc="3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0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BUDAYA </a:t>
            </a:r>
            <a:r>
              <a:rPr lang="en-US" sz="2000" spc="3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MAKANAN</a:t>
            </a:r>
            <a:endParaRPr lang="en-US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2" y="4991101"/>
            <a:ext cx="42159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 smtClean="0">
                <a:solidFill>
                  <a:srgbClr val="191B26"/>
                </a:solidFill>
                <a:latin typeface="Open Sans"/>
              </a:rPr>
              <a:t>Sumber</a:t>
            </a:r>
            <a:r>
              <a:rPr lang="en-US" sz="1400" dirty="0" smtClean="0">
                <a:solidFill>
                  <a:srgbClr val="191B26"/>
                </a:solidFill>
                <a:latin typeface="Open Sans"/>
              </a:rPr>
              <a:t>: </a:t>
            </a:r>
            <a:r>
              <a:rPr lang="en-US" sz="1400" dirty="0" err="1" smtClean="0">
                <a:solidFill>
                  <a:srgbClr val="191B26"/>
                </a:solidFill>
                <a:latin typeface="Open Sans"/>
              </a:rPr>
              <a:t>Gambar</a:t>
            </a:r>
            <a:r>
              <a:rPr lang="en-US" sz="1400" dirty="0" smtClean="0">
                <a:solidFill>
                  <a:srgbClr val="191B26"/>
                </a:solidFill>
                <a:latin typeface="Open Sans"/>
              </a:rPr>
              <a:t> </a:t>
            </a:r>
            <a:r>
              <a:rPr lang="en-US" sz="1400" dirty="0" err="1">
                <a:solidFill>
                  <a:srgbClr val="191B26"/>
                </a:solidFill>
                <a:latin typeface="Open Sans"/>
              </a:rPr>
              <a:t>oleh</a:t>
            </a:r>
            <a:r>
              <a:rPr lang="en-US" sz="1400" dirty="0">
                <a:solidFill>
                  <a:srgbClr val="191B26"/>
                </a:solidFill>
                <a:latin typeface="Open Sans"/>
              </a:rPr>
              <a:t> </a:t>
            </a:r>
            <a:r>
              <a:rPr lang="en-US" sz="1400" u="sng" dirty="0">
                <a:solidFill>
                  <a:srgbClr val="191B26"/>
                </a:solidFill>
                <a:latin typeface="Open Sans"/>
                <a:hlinkClick r:id="rId4"/>
              </a:rPr>
              <a:t>Dean Moriarty</a:t>
            </a:r>
            <a:r>
              <a:rPr lang="en-US" sz="1400" dirty="0">
                <a:solidFill>
                  <a:srgbClr val="191B26"/>
                </a:solidFill>
                <a:latin typeface="Open Sans"/>
              </a:rPr>
              <a:t> </a:t>
            </a:r>
            <a:r>
              <a:rPr lang="en-US" sz="1400" dirty="0" err="1">
                <a:solidFill>
                  <a:srgbClr val="191B26"/>
                </a:solidFill>
                <a:latin typeface="Open Sans"/>
              </a:rPr>
              <a:t>dari</a:t>
            </a:r>
            <a:r>
              <a:rPr lang="en-US" sz="1400" dirty="0">
                <a:solidFill>
                  <a:srgbClr val="191B26"/>
                </a:solidFill>
                <a:latin typeface="Open Sans"/>
              </a:rPr>
              <a:t> </a:t>
            </a:r>
            <a:r>
              <a:rPr lang="en-US" sz="1400" u="sng" dirty="0" err="1">
                <a:solidFill>
                  <a:srgbClr val="191B26"/>
                </a:solidFill>
                <a:latin typeface="Open Sans"/>
                <a:hlinkClick r:id="rId5"/>
              </a:rPr>
              <a:t>Pixabay</a:t>
            </a:r>
            <a:r>
              <a:rPr lang="en-US" sz="1400" dirty="0">
                <a:solidFill>
                  <a:srgbClr val="191B26"/>
                </a:solidFill>
                <a:latin typeface="Open Sans"/>
              </a:rPr>
              <a:t> </a:t>
            </a:r>
            <a:endParaRPr lang="en-US" sz="1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24100"/>
            <a:ext cx="4713704" cy="268419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1790701"/>
            <a:ext cx="41899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400" b="1" dirty="0" err="1" smtClean="0"/>
              <a:t>Pasar</a:t>
            </a:r>
            <a:r>
              <a:rPr lang="en-ID" sz="2400" b="1" dirty="0" smtClean="0"/>
              <a:t> </a:t>
            </a:r>
            <a:r>
              <a:rPr lang="en-ID" sz="2400" b="1" dirty="0" err="1" smtClean="0"/>
              <a:t>Terapung</a:t>
            </a:r>
            <a:r>
              <a:rPr lang="en-ID" sz="2400" b="1" dirty="0" smtClean="0"/>
              <a:t> Bangkok</a:t>
            </a:r>
            <a:endParaRPr lang="en-US" sz="2400" b="1" dirty="0"/>
          </a:p>
        </p:txBody>
      </p:sp>
      <p:sp>
        <p:nvSpPr>
          <p:cNvPr id="6" name="Rectangle 5"/>
          <p:cNvSpPr/>
          <p:nvPr/>
        </p:nvSpPr>
        <p:spPr>
          <a:xfrm>
            <a:off x="4800600" y="4991101"/>
            <a:ext cx="37671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 smtClean="0">
                <a:solidFill>
                  <a:srgbClr val="191B26"/>
                </a:solidFill>
                <a:latin typeface="Open Sans"/>
              </a:rPr>
              <a:t>Sumber</a:t>
            </a:r>
            <a:r>
              <a:rPr lang="en-US" sz="1400" dirty="0" smtClean="0">
                <a:solidFill>
                  <a:srgbClr val="191B26"/>
                </a:solidFill>
                <a:latin typeface="Open Sans"/>
              </a:rPr>
              <a:t>: </a:t>
            </a:r>
            <a:r>
              <a:rPr lang="en-US" sz="1400" dirty="0" err="1" smtClean="0">
                <a:solidFill>
                  <a:srgbClr val="191B26"/>
                </a:solidFill>
                <a:latin typeface="Open Sans"/>
              </a:rPr>
              <a:t>Gambar</a:t>
            </a:r>
            <a:r>
              <a:rPr lang="en-US" sz="1400" dirty="0" smtClean="0">
                <a:solidFill>
                  <a:srgbClr val="191B26"/>
                </a:solidFill>
                <a:latin typeface="Open Sans"/>
              </a:rPr>
              <a:t> </a:t>
            </a:r>
            <a:r>
              <a:rPr lang="en-US" sz="1400" dirty="0" err="1">
                <a:solidFill>
                  <a:srgbClr val="191B26"/>
                </a:solidFill>
                <a:latin typeface="Open Sans"/>
              </a:rPr>
              <a:t>oleh</a:t>
            </a:r>
            <a:r>
              <a:rPr lang="en-US" sz="1400" dirty="0">
                <a:solidFill>
                  <a:srgbClr val="191B26"/>
                </a:solidFill>
                <a:latin typeface="Open Sans"/>
              </a:rPr>
              <a:t> </a:t>
            </a:r>
            <a:r>
              <a:rPr lang="en-US" sz="1400" u="sng" dirty="0" err="1">
                <a:solidFill>
                  <a:srgbClr val="191B26"/>
                </a:solidFill>
                <a:latin typeface="Open Sans"/>
                <a:hlinkClick r:id="rId7"/>
              </a:rPr>
              <a:t>Huahom</a:t>
            </a:r>
            <a:r>
              <a:rPr lang="en-US" sz="1400" dirty="0">
                <a:solidFill>
                  <a:srgbClr val="191B26"/>
                </a:solidFill>
                <a:latin typeface="Open Sans"/>
              </a:rPr>
              <a:t> </a:t>
            </a:r>
            <a:r>
              <a:rPr lang="en-US" sz="1400" dirty="0" err="1">
                <a:solidFill>
                  <a:srgbClr val="191B26"/>
                </a:solidFill>
                <a:latin typeface="Open Sans"/>
              </a:rPr>
              <a:t>dari</a:t>
            </a:r>
            <a:r>
              <a:rPr lang="en-US" sz="1400" dirty="0">
                <a:solidFill>
                  <a:srgbClr val="191B26"/>
                </a:solidFill>
                <a:latin typeface="Open Sans"/>
              </a:rPr>
              <a:t> </a:t>
            </a:r>
            <a:r>
              <a:rPr lang="en-US" sz="1400" u="sng" dirty="0" err="1">
                <a:solidFill>
                  <a:srgbClr val="191B26"/>
                </a:solidFill>
                <a:latin typeface="Open Sans"/>
                <a:hlinkClick r:id="rId8"/>
              </a:rPr>
              <a:t>Pixabay</a:t>
            </a:r>
            <a:r>
              <a:rPr lang="en-US" sz="1400" dirty="0">
                <a:solidFill>
                  <a:srgbClr val="191B26"/>
                </a:solidFill>
                <a:latin typeface="Open Sans"/>
              </a:rPr>
              <a:t> </a:t>
            </a:r>
            <a:endParaRPr lang="en-US" sz="1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2324100"/>
            <a:ext cx="4038044" cy="269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804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92" b="25000"/>
          <a:stretch/>
        </p:blipFill>
        <p:spPr bwMode="auto">
          <a:xfrm>
            <a:off x="8564171" y="5201007"/>
            <a:ext cx="598872" cy="51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" name="TextBox 54"/>
          <p:cNvSpPr txBox="1"/>
          <p:nvPr/>
        </p:nvSpPr>
        <p:spPr>
          <a:xfrm>
            <a:off x="8611753" y="5316588"/>
            <a:ext cx="569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#</a:t>
            </a:r>
            <a:fld id="{63202F37-EACE-47FD-A943-3CC442E433B1}" type="slidenum">
              <a:rPr lang="en-US" smtClean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17</a:t>
            </a:fld>
            <a:endParaRPr lang="en-US" dirty="0">
              <a:solidFill>
                <a:schemeClr val="bg1">
                  <a:lumMod val="95000"/>
                </a:schemeClr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761803" y="419100"/>
            <a:ext cx="59407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spc="300" dirty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BUDAYA DAN PERILAKU </a:t>
            </a:r>
            <a:r>
              <a:rPr lang="en-US" sz="2000" b="1" spc="300" dirty="0" smtClean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KESEHATAN</a:t>
            </a:r>
            <a:endParaRPr lang="en-US" sz="2000" b="1" spc="300" dirty="0">
              <a:solidFill>
                <a:srgbClr val="002060"/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3400" y="876300"/>
            <a:ext cx="81174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spc="3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STRATEGI MARKETING THAILAND </a:t>
            </a:r>
            <a:endParaRPr lang="en-US" b="1" spc="3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en-US" b="1" spc="3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WORD </a:t>
            </a:r>
            <a:r>
              <a:rPr lang="en-US" b="1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OF </a:t>
            </a:r>
            <a:r>
              <a:rPr lang="en-US" b="1" spc="3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MOUTH DAN HUMOR</a:t>
            </a:r>
            <a:r>
              <a:rPr lang="en-US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n-US" spc="300" dirty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KEPERCAYAAN DAN PERILAKU PENGGUNAAN KONTRASEPSI  </a:t>
            </a:r>
            <a:endParaRPr lang="en-US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181600" y="5295901"/>
            <a:ext cx="361461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 smtClean="0">
                <a:solidFill>
                  <a:srgbClr val="191B26"/>
                </a:solidFill>
                <a:latin typeface="Open Sans"/>
              </a:rPr>
              <a:t>Sumber</a:t>
            </a:r>
            <a:r>
              <a:rPr lang="en-US" sz="1200" dirty="0" smtClean="0">
                <a:solidFill>
                  <a:srgbClr val="191B26"/>
                </a:solidFill>
                <a:latin typeface="Open Sans"/>
              </a:rPr>
              <a:t>: </a:t>
            </a:r>
            <a:r>
              <a:rPr lang="en-US" sz="1200" dirty="0" err="1" smtClean="0">
                <a:solidFill>
                  <a:srgbClr val="191B26"/>
                </a:solidFill>
                <a:latin typeface="Open Sans"/>
              </a:rPr>
              <a:t>Gambar</a:t>
            </a:r>
            <a:r>
              <a:rPr lang="en-US" sz="1200" dirty="0" smtClean="0">
                <a:solidFill>
                  <a:srgbClr val="191B26"/>
                </a:solidFill>
                <a:latin typeface="Open Sans"/>
              </a:rPr>
              <a:t> </a:t>
            </a:r>
            <a:r>
              <a:rPr lang="en-US" sz="1200" dirty="0" err="1">
                <a:solidFill>
                  <a:srgbClr val="191B26"/>
                </a:solidFill>
                <a:latin typeface="Open Sans"/>
              </a:rPr>
              <a:t>oleh</a:t>
            </a:r>
            <a:r>
              <a:rPr lang="en-US" sz="1200" dirty="0">
                <a:solidFill>
                  <a:srgbClr val="191B26"/>
                </a:solidFill>
                <a:latin typeface="Open Sans"/>
              </a:rPr>
              <a:t> </a:t>
            </a:r>
            <a:r>
              <a:rPr lang="en-US" sz="1200" u="sng" dirty="0" err="1">
                <a:solidFill>
                  <a:srgbClr val="191B26"/>
                </a:solidFill>
                <a:latin typeface="Open Sans"/>
                <a:hlinkClick r:id="rId4"/>
              </a:rPr>
              <a:t>Gerd</a:t>
            </a:r>
            <a:r>
              <a:rPr lang="en-US" sz="1200" u="sng" dirty="0">
                <a:solidFill>
                  <a:srgbClr val="191B26"/>
                </a:solidFill>
                <a:latin typeface="Open Sans"/>
                <a:hlinkClick r:id="rId4"/>
              </a:rPr>
              <a:t> </a:t>
            </a:r>
            <a:r>
              <a:rPr lang="en-US" sz="1200" u="sng" dirty="0" err="1">
                <a:solidFill>
                  <a:srgbClr val="191B26"/>
                </a:solidFill>
                <a:latin typeface="Open Sans"/>
                <a:hlinkClick r:id="rId4"/>
              </a:rPr>
              <a:t>Altmann</a:t>
            </a:r>
            <a:r>
              <a:rPr lang="en-US" sz="1200" dirty="0">
                <a:solidFill>
                  <a:srgbClr val="191B26"/>
                </a:solidFill>
                <a:latin typeface="Open Sans"/>
              </a:rPr>
              <a:t> </a:t>
            </a:r>
            <a:r>
              <a:rPr lang="en-US" sz="1200" dirty="0" err="1">
                <a:solidFill>
                  <a:srgbClr val="191B26"/>
                </a:solidFill>
                <a:latin typeface="Open Sans"/>
              </a:rPr>
              <a:t>dari</a:t>
            </a:r>
            <a:r>
              <a:rPr lang="en-US" sz="1200" dirty="0">
                <a:solidFill>
                  <a:srgbClr val="191B26"/>
                </a:solidFill>
                <a:latin typeface="Open Sans"/>
              </a:rPr>
              <a:t> </a:t>
            </a:r>
            <a:r>
              <a:rPr lang="en-US" sz="1200" u="sng" dirty="0" err="1">
                <a:solidFill>
                  <a:srgbClr val="191B26"/>
                </a:solidFill>
                <a:latin typeface="Open Sans"/>
                <a:hlinkClick r:id="rId5"/>
              </a:rPr>
              <a:t>Pixabay</a:t>
            </a:r>
            <a:r>
              <a:rPr lang="en-US" sz="1200" dirty="0">
                <a:solidFill>
                  <a:srgbClr val="191B26"/>
                </a:solidFill>
                <a:latin typeface="Open Sans"/>
              </a:rPr>
              <a:t> </a:t>
            </a:r>
            <a:endParaRPr lang="en-US" sz="1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2" y="1943100"/>
            <a:ext cx="3805747" cy="13882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3238501"/>
            <a:ext cx="3765586" cy="208284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04800" y="2019301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perjalanan</a:t>
            </a:r>
            <a:r>
              <a:rPr lang="en-US" dirty="0"/>
              <a:t> </a:t>
            </a:r>
            <a:r>
              <a:rPr lang="en-US" dirty="0" err="1"/>
              <a:t>keliling</a:t>
            </a:r>
            <a:r>
              <a:rPr lang="en-US" dirty="0"/>
              <a:t> Thailand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awal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1970-an, </a:t>
            </a:r>
            <a:r>
              <a:rPr lang="en-US" dirty="0" err="1"/>
              <a:t>Mechai</a:t>
            </a:r>
            <a:r>
              <a:rPr lang="en-US" dirty="0"/>
              <a:t> </a:t>
            </a:r>
            <a:r>
              <a:rPr lang="en-US" dirty="0" err="1"/>
              <a:t>Viravaidya</a:t>
            </a:r>
            <a:r>
              <a:rPr lang="en-US" dirty="0"/>
              <a:t> (</a:t>
            </a:r>
            <a:r>
              <a:rPr lang="en-US" dirty="0" err="1"/>
              <a:t>mantan</a:t>
            </a:r>
            <a:r>
              <a:rPr lang="en-US" dirty="0"/>
              <a:t> </a:t>
            </a:r>
            <a:r>
              <a:rPr lang="en-US" dirty="0" err="1"/>
              <a:t>Menteri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Thailand)</a:t>
            </a:r>
            <a:r>
              <a:rPr lang="en-US" dirty="0" smtClean="0"/>
              <a:t> </a:t>
            </a:r>
            <a:r>
              <a:rPr lang="en-US" dirty="0" err="1"/>
              <a:t>menyadari</a:t>
            </a:r>
            <a:r>
              <a:rPr lang="en-US" dirty="0"/>
              <a:t> </a:t>
            </a:r>
            <a:r>
              <a:rPr lang="en-US" dirty="0" err="1"/>
              <a:t>populasi</a:t>
            </a:r>
            <a:r>
              <a:rPr lang="en-US" dirty="0"/>
              <a:t> yang </a:t>
            </a:r>
            <a:r>
              <a:rPr lang="en-US" dirty="0" err="1" smtClean="0"/>
              <a:t>pesat</a:t>
            </a:r>
            <a:r>
              <a:rPr lang="en-US" dirty="0" smtClean="0"/>
              <a:t> </a:t>
            </a:r>
            <a:r>
              <a:rPr lang="en-US" dirty="0" err="1" smtClean="0"/>
              <a:t>pertumbuhan</a:t>
            </a:r>
            <a:r>
              <a:rPr lang="en-US" dirty="0" smtClean="0"/>
              <a:t> </a:t>
            </a:r>
            <a:r>
              <a:rPr lang="en-US" dirty="0" err="1"/>
              <a:t>khususnya</a:t>
            </a:r>
            <a:r>
              <a:rPr lang="en-US" dirty="0"/>
              <a:t> di </a:t>
            </a:r>
            <a:r>
              <a:rPr lang="en-US" dirty="0" err="1"/>
              <a:t>daerah</a:t>
            </a:r>
            <a:r>
              <a:rPr lang="en-US" dirty="0"/>
              <a:t> </a:t>
            </a:r>
            <a:r>
              <a:rPr lang="en-US" dirty="0" err="1"/>
              <a:t>pedesaan</a:t>
            </a:r>
            <a:r>
              <a:rPr lang="en-US" dirty="0"/>
              <a:t> yang </a:t>
            </a:r>
            <a:r>
              <a:rPr lang="en-US" dirty="0" err="1"/>
              <a:t>miskin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hambatan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pembangunan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err="1"/>
              <a:t>Daripada</a:t>
            </a:r>
            <a:r>
              <a:rPr lang="en-US" dirty="0"/>
              <a:t> </a:t>
            </a:r>
            <a:r>
              <a:rPr lang="en-US" dirty="0" err="1"/>
              <a:t>menguliahi</a:t>
            </a:r>
            <a:r>
              <a:rPr lang="en-US" dirty="0"/>
              <a:t> orang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, </a:t>
            </a:r>
            <a:r>
              <a:rPr lang="en-US" dirty="0" err="1"/>
              <a:t>Mechai</a:t>
            </a:r>
            <a:r>
              <a:rPr lang="en-US" dirty="0"/>
              <a:t> </a:t>
            </a:r>
            <a:r>
              <a:rPr lang="en-US" dirty="0" err="1"/>
              <a:t>memutuskan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smtClean="0"/>
              <a:t>“</a:t>
            </a:r>
            <a:r>
              <a:rPr lang="en-US" b="1" dirty="0" smtClean="0"/>
              <a:t>humor”</a:t>
            </a:r>
            <a:r>
              <a:rPr lang="en-US" dirty="0" smtClean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mempromosikan</a:t>
            </a:r>
            <a:r>
              <a:rPr lang="en-US" dirty="0"/>
              <a:t> </a:t>
            </a:r>
            <a:r>
              <a:rPr lang="en-US" dirty="0" err="1"/>
              <a:t>keluarga</a:t>
            </a:r>
            <a:r>
              <a:rPr lang="en-US" dirty="0"/>
              <a:t> </a:t>
            </a:r>
            <a:r>
              <a:rPr lang="en-US" dirty="0" err="1"/>
              <a:t>berencana</a:t>
            </a:r>
            <a:r>
              <a:rPr lang="en-US" dirty="0"/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124" y="5194746"/>
            <a:ext cx="4777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200" dirty="0" err="1" smtClean="0"/>
              <a:t>Sumber</a:t>
            </a:r>
            <a:r>
              <a:rPr lang="en-ID" sz="1200" dirty="0" smtClean="0"/>
              <a:t>: </a:t>
            </a:r>
            <a:r>
              <a:rPr lang="en-US" sz="1200" dirty="0"/>
              <a:t>McGraw-Hill </a:t>
            </a:r>
            <a:r>
              <a:rPr lang="en-US" sz="1200" dirty="0" smtClean="0"/>
              <a:t>Education. Human Populations: Case Study, Family Planning In Thailand: a Success Story. 2014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9044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92" b="25000"/>
          <a:stretch/>
        </p:blipFill>
        <p:spPr bwMode="auto">
          <a:xfrm>
            <a:off x="8564171" y="5201007"/>
            <a:ext cx="598872" cy="51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" name="TextBox 54"/>
          <p:cNvSpPr txBox="1"/>
          <p:nvPr/>
        </p:nvSpPr>
        <p:spPr>
          <a:xfrm>
            <a:off x="8611753" y="5316588"/>
            <a:ext cx="569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#</a:t>
            </a:r>
            <a:fld id="{63202F37-EACE-47FD-A943-3CC442E433B1}" type="slidenum">
              <a:rPr lang="en-US" smtClean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18</a:t>
            </a:fld>
            <a:endParaRPr lang="en-US" dirty="0">
              <a:solidFill>
                <a:schemeClr val="bg1">
                  <a:lumMod val="95000"/>
                </a:schemeClr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57200" y="342900"/>
            <a:ext cx="85542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spc="300" dirty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PENGARUH BUDAYA PADA KESEHATAN MASYARAKAT</a:t>
            </a:r>
          </a:p>
        </p:txBody>
      </p:sp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2885056"/>
              </p:ext>
            </p:extLst>
          </p:nvPr>
        </p:nvGraphicFramePr>
        <p:xfrm>
          <a:off x="381000" y="952500"/>
          <a:ext cx="8590998" cy="4673833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375843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8325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es-ES" sz="2000" dirty="0"/>
                        <a:t>Cara-cara </a:t>
                      </a:r>
                      <a:r>
                        <a:rPr lang="es-ES" sz="2000" dirty="0" err="1"/>
                        <a:t>Budaya</a:t>
                      </a:r>
                      <a:r>
                        <a:rPr lang="es-ES" sz="2000" dirty="0"/>
                        <a:t> </a:t>
                      </a:r>
                      <a:r>
                        <a:rPr lang="es-ES" sz="2000" dirty="0" err="1"/>
                        <a:t>Dapat</a:t>
                      </a:r>
                      <a:r>
                        <a:rPr lang="es-ES" sz="2000" dirty="0"/>
                        <a:t> </a:t>
                      </a:r>
                      <a:r>
                        <a:rPr lang="es-ES" sz="2000" dirty="0" err="1"/>
                        <a:t>Mempengaruhi</a:t>
                      </a:r>
                      <a:r>
                        <a:rPr lang="es-ES" sz="2000" dirty="0"/>
                        <a:t> </a:t>
                      </a:r>
                      <a:r>
                        <a:rPr lang="es-ES" sz="2000" dirty="0" err="1"/>
                        <a:t>Kesehatan</a:t>
                      </a:r>
                      <a:endParaRPr lang="en-US" sz="2000" dirty="0"/>
                    </a:p>
                  </a:txBody>
                  <a:tcPr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2000" dirty="0" err="1"/>
                        <a:t>Contoh</a:t>
                      </a:r>
                      <a:r>
                        <a:rPr lang="en-ID" sz="2000" baseline="0" dirty="0"/>
                        <a:t> </a:t>
                      </a:r>
                      <a:endParaRPr lang="en-US" sz="2000" dirty="0"/>
                    </a:p>
                  </a:txBody>
                  <a:tcPr marT="38100" marB="3810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1920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/>
                        <a:t>Budaya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terkait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dengan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perilaku</a:t>
                      </a:r>
                      <a:r>
                        <a:rPr lang="en-US" sz="1500" dirty="0"/>
                        <a:t> - </a:t>
                      </a:r>
                      <a:r>
                        <a:rPr lang="en-US" sz="1500" dirty="0" err="1"/>
                        <a:t>praktik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sosial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dapat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menempatkan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individu</a:t>
                      </a:r>
                      <a:r>
                        <a:rPr lang="en-US" sz="1500" dirty="0"/>
                        <a:t> dan </a:t>
                      </a:r>
                      <a:r>
                        <a:rPr lang="en-US" sz="1500" dirty="0" err="1"/>
                        <a:t>kelompok</a:t>
                      </a:r>
                      <a:r>
                        <a:rPr lang="en-US" sz="1500" dirty="0"/>
                        <a:t> pada </a:t>
                      </a:r>
                      <a:r>
                        <a:rPr lang="en-US" sz="1500" dirty="0" err="1"/>
                        <a:t>peningkatan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atau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penurunan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risiko</a:t>
                      </a:r>
                      <a:endParaRPr lang="en-US" sz="1500" dirty="0"/>
                    </a:p>
                  </a:txBody>
                  <a:tcPr marT="38100" marB="38100" anchor="ctr"/>
                </a:tc>
                <a:tc>
                  <a:txBody>
                    <a:bodyPr/>
                    <a:lstStyle/>
                    <a:p>
                      <a:r>
                        <a:rPr lang="en-US" sz="1500" dirty="0" err="1"/>
                        <a:t>Preferensi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makanan</a:t>
                      </a:r>
                      <a:r>
                        <a:rPr lang="en-US" sz="1500" dirty="0"/>
                        <a:t> - vegetarian, diet,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m</a:t>
                      </a:r>
                      <a:r>
                        <a:rPr lang="en-US" sz="1500" dirty="0" err="1"/>
                        <a:t>etode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memasak</a:t>
                      </a:r>
                      <a:endParaRPr lang="en-US" sz="1500" dirty="0"/>
                    </a:p>
                    <a:p>
                      <a:r>
                        <a:rPr lang="en-US" sz="1500" dirty="0" err="1"/>
                        <a:t>Budaya</a:t>
                      </a:r>
                      <a:r>
                        <a:rPr lang="en-US" sz="1500" baseline="0" dirty="0"/>
                        <a:t> (-) </a:t>
                      </a:r>
                      <a:r>
                        <a:rPr lang="en-US" sz="1500" baseline="0" dirty="0" err="1"/>
                        <a:t>misalnya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pengikatan</a:t>
                      </a:r>
                      <a:r>
                        <a:rPr lang="en-US" sz="1500" dirty="0"/>
                        <a:t> kaki di </a:t>
                      </a:r>
                      <a:r>
                        <a:rPr lang="en-US" sz="1500" dirty="0" err="1"/>
                        <a:t>Cina</a:t>
                      </a:r>
                      <a:r>
                        <a:rPr lang="en-US" sz="1500" dirty="0"/>
                        <a:t>,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M</a:t>
                      </a:r>
                      <a:r>
                        <a:rPr lang="en-US" sz="1500" dirty="0" err="1"/>
                        <a:t>utilasi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alat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kelamin</a:t>
                      </a:r>
                      <a:r>
                        <a:rPr lang="en-US" sz="1500" dirty="0"/>
                        <a:t> di </a:t>
                      </a:r>
                      <a:r>
                        <a:rPr lang="en-US" sz="1500" dirty="0" err="1"/>
                        <a:t>masyarakat</a:t>
                      </a:r>
                      <a:r>
                        <a:rPr lang="en-US" sz="1500" dirty="0"/>
                        <a:t> Afrika</a:t>
                      </a:r>
                    </a:p>
                    <a:p>
                      <a:r>
                        <a:rPr lang="en-US" sz="1500" dirty="0" err="1"/>
                        <a:t>Peran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olahraga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tradisional</a:t>
                      </a:r>
                      <a:r>
                        <a:rPr lang="en-US" sz="1500" dirty="0"/>
                        <a:t> (</a:t>
                      </a:r>
                      <a:r>
                        <a:rPr lang="en-US" sz="1500" dirty="0" err="1"/>
                        <a:t>Pencak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silat</a:t>
                      </a:r>
                      <a:r>
                        <a:rPr lang="en-US" sz="1500" dirty="0"/>
                        <a:t>, Tai Zi)</a:t>
                      </a:r>
                    </a:p>
                  </a:txBody>
                  <a:tcPr marT="38100" marB="3810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44780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/>
                        <a:t>Budaya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berkaitan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dengan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respon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terhadap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gejala</a:t>
                      </a:r>
                      <a:r>
                        <a:rPr lang="en-US" sz="1500" dirty="0"/>
                        <a:t>, </a:t>
                      </a:r>
                      <a:r>
                        <a:rPr lang="en-US" sz="1500" dirty="0" err="1"/>
                        <a:t>seperti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tingkat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urgensi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untuk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mengenali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gejala</a:t>
                      </a:r>
                      <a:r>
                        <a:rPr lang="en-US" sz="1500" dirty="0"/>
                        <a:t>, </a:t>
                      </a:r>
                      <a:r>
                        <a:rPr lang="en-US" sz="1500" dirty="0" err="1"/>
                        <a:t>mencari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perawatan</a:t>
                      </a:r>
                      <a:r>
                        <a:rPr lang="en-US" sz="1500" dirty="0"/>
                        <a:t>, </a:t>
                      </a:r>
                      <a:r>
                        <a:rPr lang="en-US" sz="1500" dirty="0" err="1"/>
                        <a:t>dan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mengkomunikasikan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gejala</a:t>
                      </a:r>
                      <a:endParaRPr lang="en-US" sz="1500" dirty="0"/>
                    </a:p>
                  </a:txBody>
                  <a:tcPr marT="38100" marB="38100" anchor="ctr"/>
                </a:tc>
                <a:tc>
                  <a:txBody>
                    <a:bodyPr/>
                    <a:lstStyle/>
                    <a:p>
                      <a:r>
                        <a:rPr lang="en-US" sz="1500" dirty="0" err="1"/>
                        <a:t>Perbedaan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budaya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dalam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mencari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perawatan</a:t>
                      </a:r>
                      <a:r>
                        <a:rPr lang="en-US" sz="1500" dirty="0"/>
                        <a:t> dan </a:t>
                      </a:r>
                      <a:r>
                        <a:rPr lang="en-US" sz="1500" dirty="0" err="1"/>
                        <a:t>pengobatan</a:t>
                      </a:r>
                      <a:r>
                        <a:rPr lang="en-US" sz="1500" dirty="0"/>
                        <a:t>. </a:t>
                      </a:r>
                      <a:r>
                        <a:rPr lang="en-US" sz="1500" dirty="0" err="1"/>
                        <a:t>Struktur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sosial</a:t>
                      </a:r>
                      <a:r>
                        <a:rPr lang="en-US" sz="1500" dirty="0"/>
                        <a:t>, </a:t>
                      </a:r>
                      <a:r>
                        <a:rPr lang="en-US" sz="1500" dirty="0" err="1"/>
                        <a:t>keluarga</a:t>
                      </a:r>
                      <a:r>
                        <a:rPr lang="en-US" sz="1500" dirty="0"/>
                        <a:t> dan </a:t>
                      </a:r>
                      <a:r>
                        <a:rPr lang="en-US" sz="1500" dirty="0" err="1"/>
                        <a:t>pekerjaan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>
                          <a:sym typeface="Wingdings" panose="05000000000000000000" pitchFamily="2" charset="2"/>
                        </a:rPr>
                        <a:t> T</a:t>
                      </a:r>
                      <a:r>
                        <a:rPr lang="en-US" sz="1500" dirty="0"/>
                        <a:t>ingkat </a:t>
                      </a:r>
                      <a:r>
                        <a:rPr lang="en-US" sz="1500" dirty="0" err="1"/>
                        <a:t>dukungan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sosial</a:t>
                      </a:r>
                      <a:r>
                        <a:rPr lang="en-US" sz="1500" dirty="0"/>
                        <a:t> - </a:t>
                      </a:r>
                      <a:r>
                        <a:rPr lang="en-US" sz="1500" dirty="0" err="1"/>
                        <a:t>tingkat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dukungan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sosial</a:t>
                      </a:r>
                      <a:r>
                        <a:rPr lang="en-US" sz="1500" dirty="0"/>
                        <a:t> yang </a:t>
                      </a:r>
                      <a:r>
                        <a:rPr lang="en-US" sz="1500" dirty="0" err="1"/>
                        <a:t>rendah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dapat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dikaitkan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dengan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penurunan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kualitas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hidup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terkait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kesehatan</a:t>
                      </a:r>
                      <a:endParaRPr lang="en-US" sz="1500" dirty="0"/>
                    </a:p>
                  </a:txBody>
                  <a:tcPr marT="38100" marB="3810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/>
                        <a:t>Budaya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terkait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dengan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jenis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intervensi</a:t>
                      </a:r>
                      <a:r>
                        <a:rPr lang="en-US" sz="1500" dirty="0"/>
                        <a:t> yang </a:t>
                      </a:r>
                      <a:r>
                        <a:rPr lang="en-US" sz="1500" dirty="0" err="1"/>
                        <a:t>dapat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diterima</a:t>
                      </a:r>
                      <a:endParaRPr lang="en-US" sz="1500" dirty="0"/>
                    </a:p>
                  </a:txBody>
                  <a:tcPr marT="38100" marB="38100" anchor="ctr"/>
                </a:tc>
                <a:tc>
                  <a:txBody>
                    <a:bodyPr/>
                    <a:lstStyle/>
                    <a:p>
                      <a:r>
                        <a:rPr lang="en-US" sz="1500" dirty="0" err="1"/>
                        <a:t>Variasi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tingkat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penerimaan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pengobatan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tradisional</a:t>
                      </a:r>
                      <a:r>
                        <a:rPr lang="en-US" sz="1500" dirty="0"/>
                        <a:t>/</a:t>
                      </a:r>
                      <a:r>
                        <a:rPr lang="en-US" sz="1500" baseline="0" dirty="0"/>
                        <a:t> dan  non </a:t>
                      </a:r>
                      <a:r>
                        <a:rPr lang="en-US" sz="1500" baseline="0" dirty="0" err="1"/>
                        <a:t>tradisional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US" sz="1500" dirty="0" err="1"/>
                        <a:t>termasuk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kemampuan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swa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pengobatan</a:t>
                      </a:r>
                      <a:r>
                        <a:rPr lang="en-US" sz="1500" dirty="0"/>
                        <a:t> (“</a:t>
                      </a:r>
                      <a:r>
                        <a:rPr lang="en-US" sz="1500" i="1" dirty="0"/>
                        <a:t>self-help</a:t>
                      </a:r>
                      <a:r>
                        <a:rPr lang="en-US" sz="1500" dirty="0"/>
                        <a:t>”)</a:t>
                      </a:r>
                    </a:p>
                  </a:txBody>
                  <a:tcPr marT="38100" marB="3810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59033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/>
                        <a:t>Budaya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berkaitan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dengan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respon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terhadap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penyakit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dan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intervensi</a:t>
                      </a:r>
                      <a:endParaRPr lang="en-US" sz="1500" dirty="0"/>
                    </a:p>
                  </a:txBody>
                  <a:tcPr marT="38100" marB="38100" anchor="ctr"/>
                </a:tc>
                <a:tc>
                  <a:txBody>
                    <a:bodyPr/>
                    <a:lstStyle/>
                    <a:p>
                      <a:r>
                        <a:rPr lang="en-US" sz="1500" dirty="0" err="1"/>
                        <a:t>Perbedaan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budaya</a:t>
                      </a:r>
                      <a:r>
                        <a:rPr lang="en-US" sz="1500" dirty="0"/>
                        <a:t>: </a:t>
                      </a:r>
                      <a:r>
                        <a:rPr lang="en-US" sz="1500" dirty="0" err="1"/>
                        <a:t>tindak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lanjut</a:t>
                      </a:r>
                      <a:r>
                        <a:rPr lang="en-US" sz="1500" dirty="0"/>
                        <a:t>, </a:t>
                      </a:r>
                      <a:r>
                        <a:rPr lang="en-US" sz="1500" dirty="0" err="1"/>
                        <a:t>kepatuhan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terhadap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pengobatan</a:t>
                      </a:r>
                      <a:r>
                        <a:rPr lang="en-US" sz="1500" dirty="0"/>
                        <a:t> tbc </a:t>
                      </a:r>
                      <a:r>
                        <a:rPr lang="en-US" sz="1500" dirty="0" err="1"/>
                        <a:t>misalnya</a:t>
                      </a:r>
                      <a:endParaRPr lang="en-US" sz="1500" dirty="0"/>
                    </a:p>
                  </a:txBody>
                  <a:tcPr marT="38100" marB="3810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3756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3" y="-5537"/>
            <a:ext cx="865145" cy="10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1215940" y="100244"/>
            <a:ext cx="3660815" cy="104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spc="300" dirty="0" err="1">
                <a:solidFill>
                  <a:prstClr val="black">
                    <a:lumMod val="85000"/>
                    <a:lumOff val="15000"/>
                  </a:prstClr>
                </a:solidFill>
              </a:rPr>
              <a:t>Dasar</a:t>
            </a:r>
            <a:r>
              <a:rPr lang="en-US" sz="1400" b="1" spc="300" dirty="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  <a:r>
              <a:rPr lang="en-US" sz="1400" b="1" spc="300" dirty="0" err="1">
                <a:solidFill>
                  <a:prstClr val="black">
                    <a:lumMod val="85000"/>
                    <a:lumOff val="15000"/>
                  </a:prstClr>
                </a:solidFill>
              </a:rPr>
              <a:t>Kesehatan</a:t>
            </a:r>
            <a:r>
              <a:rPr lang="en-US" sz="1400" b="1" spc="300" dirty="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  <a:r>
              <a:rPr lang="en-US" sz="1400" b="1" spc="300" dirty="0" err="1">
                <a:solidFill>
                  <a:prstClr val="black">
                    <a:lumMod val="85000"/>
                    <a:lumOff val="15000"/>
                  </a:prstClr>
                </a:solidFill>
              </a:rPr>
              <a:t>Masyarakat</a:t>
            </a:r>
            <a:endParaRPr lang="en-US" sz="1400" b="1" spc="300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400" b="1" spc="300" dirty="0" err="1">
                <a:solidFill>
                  <a:prstClr val="black">
                    <a:lumMod val="85000"/>
                    <a:lumOff val="15000"/>
                  </a:prstClr>
                </a:solidFill>
              </a:rPr>
              <a:t>Fakultas</a:t>
            </a:r>
            <a:r>
              <a:rPr lang="en-US" sz="1400" b="1" spc="300" dirty="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  <a:r>
              <a:rPr lang="en-US" sz="1400" b="1" spc="300" dirty="0" err="1">
                <a:solidFill>
                  <a:prstClr val="black">
                    <a:lumMod val="85000"/>
                    <a:lumOff val="15000"/>
                  </a:prstClr>
                </a:solidFill>
              </a:rPr>
              <a:t>Kesehatan</a:t>
            </a:r>
            <a:r>
              <a:rPr lang="en-US" sz="1400" b="1" spc="300" dirty="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  <a:r>
              <a:rPr lang="en-US" sz="1400" b="1" spc="300" dirty="0" err="1">
                <a:solidFill>
                  <a:prstClr val="black">
                    <a:lumMod val="85000"/>
                    <a:lumOff val="15000"/>
                  </a:prstClr>
                </a:solidFill>
              </a:rPr>
              <a:t>Masyarakat</a:t>
            </a:r>
            <a:endParaRPr lang="en-US" sz="1400" b="1" spc="300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400" b="1" spc="300" dirty="0" err="1">
                <a:solidFill>
                  <a:prstClr val="black">
                    <a:lumMod val="85000"/>
                    <a:lumOff val="15000"/>
                  </a:prstClr>
                </a:solidFill>
              </a:rPr>
              <a:t>Universitas</a:t>
            </a:r>
            <a:r>
              <a:rPr lang="en-US" sz="1400" b="1" spc="300" dirty="0">
                <a:solidFill>
                  <a:prstClr val="black">
                    <a:lumMod val="85000"/>
                    <a:lumOff val="15000"/>
                  </a:prstClr>
                </a:solidFill>
              </a:rPr>
              <a:t> Indonesia</a:t>
            </a:r>
            <a:endParaRPr lang="en-US" b="1" spc="300" dirty="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5341" y="2375011"/>
            <a:ext cx="8617118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i-FI" sz="3600" b="1" spc="600" dirty="0" smtClean="0">
                <a:solidFill>
                  <a:srgbClr val="005BD3">
                    <a:lumMod val="75000"/>
                  </a:srgbClr>
                </a:solidFill>
              </a:rPr>
              <a:t>Agama dan Perilaku Kesehatan</a:t>
            </a:r>
            <a:endParaRPr lang="en-US" sz="3600" b="1" spc="600" dirty="0">
              <a:solidFill>
                <a:srgbClr val="005BD3">
                  <a:lumMod val="75000"/>
                </a:srgbClr>
              </a:solidFill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4352696" y="4807180"/>
            <a:ext cx="4791305" cy="1905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Tw Cen MT" pitchFamily="34" charset="0"/>
              </a:rPr>
              <a:t>Public Health 101, Richard </a:t>
            </a:r>
            <a:r>
              <a:rPr lang="en-US" sz="2000" dirty="0" err="1">
                <a:latin typeface="Tw Cen MT" pitchFamily="34" charset="0"/>
              </a:rPr>
              <a:t>Riegelman</a:t>
            </a:r>
            <a:r>
              <a:rPr lang="en-US" sz="2000" dirty="0">
                <a:latin typeface="Tw Cen MT" pitchFamily="34" charset="0"/>
              </a:rPr>
              <a:t>, 2019</a:t>
            </a:r>
          </a:p>
        </p:txBody>
      </p:sp>
    </p:spTree>
    <p:extLst>
      <p:ext uri="{BB962C8B-B14F-4D97-AF65-F5344CB8AC3E}">
        <p14:creationId xmlns:p14="http://schemas.microsoft.com/office/powerpoint/2010/main" val="1222456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9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2230" y="196200"/>
            <a:ext cx="78535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spc="300" dirty="0">
                <a:solidFill>
                  <a:srgbClr val="002060"/>
                </a:solidFill>
                <a:latin typeface="Century Gothic" panose="020B0502020202020204" pitchFamily="34" charset="0"/>
              </a:rPr>
              <a:t>TUJUAN </a:t>
            </a:r>
            <a:r>
              <a:rPr lang="en-US" sz="2400" b="1" spc="3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PEMBELAJARAN</a:t>
            </a:r>
            <a:endParaRPr lang="en-US" sz="2400" b="1" spc="3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1002" y="723900"/>
            <a:ext cx="8263125" cy="4445000"/>
          </a:xfrm>
          <a:prstGeom prst="rect">
            <a:avLst/>
          </a:prstGeom>
        </p:spPr>
        <p:txBody>
          <a:bodyPr/>
          <a:lstStyle/>
          <a:p>
            <a:pPr lvl="0" algn="just"/>
            <a:r>
              <a:rPr lang="en-US" sz="2200" dirty="0" err="1" smtClean="0">
                <a:solidFill>
                  <a:schemeClr val="tx1"/>
                </a:solidFill>
                <a:latin typeface="Tw Cen MT" pitchFamily="34" charset="0"/>
              </a:rPr>
              <a:t>Mahasiswa</a:t>
            </a:r>
            <a:r>
              <a:rPr lang="en-US" sz="2200" dirty="0" smtClean="0">
                <a:solidFill>
                  <a:schemeClr val="tx1"/>
                </a:solidFill>
                <a:latin typeface="Tw Cen MT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w Cen MT" pitchFamily="34" charset="0"/>
              </a:rPr>
              <a:t>mampu</a:t>
            </a:r>
            <a:r>
              <a:rPr lang="en-US" sz="2200" dirty="0" smtClean="0">
                <a:solidFill>
                  <a:schemeClr val="tx1"/>
                </a:solidFill>
                <a:latin typeface="Tw Cen MT" pitchFamily="34" charset="0"/>
              </a:rPr>
              <a:t>: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en-US" sz="2200" dirty="0" err="1" smtClean="0">
                <a:solidFill>
                  <a:schemeClr val="tx1"/>
                </a:solidFill>
                <a:latin typeface="Tw Cen MT" pitchFamily="34" charset="0"/>
              </a:rPr>
              <a:t>Menjelaskan</a:t>
            </a:r>
            <a:r>
              <a:rPr lang="en-US" sz="2200" dirty="0" smtClean="0">
                <a:solidFill>
                  <a:schemeClr val="tx1"/>
                </a:solidFill>
                <a:latin typeface="Tw Cen MT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w Cen MT" pitchFamily="34" charset="0"/>
              </a:rPr>
              <a:t>hubungan</a:t>
            </a:r>
            <a:r>
              <a:rPr lang="en-US" sz="2200" dirty="0">
                <a:solidFill>
                  <a:schemeClr val="tx1"/>
                </a:solidFill>
                <a:latin typeface="Tw Cen MT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w Cen MT" pitchFamily="34" charset="0"/>
              </a:rPr>
              <a:t>antara</a:t>
            </a:r>
            <a:r>
              <a:rPr lang="en-US" sz="2200" dirty="0">
                <a:solidFill>
                  <a:schemeClr val="tx1"/>
                </a:solidFill>
                <a:latin typeface="Tw Cen MT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w Cen MT" pitchFamily="34" charset="0"/>
              </a:rPr>
              <a:t>ilmu</a:t>
            </a:r>
            <a:r>
              <a:rPr lang="en-US" sz="2200" dirty="0">
                <a:solidFill>
                  <a:schemeClr val="tx1"/>
                </a:solidFill>
                <a:latin typeface="Tw Cen MT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w Cen MT" pitchFamily="34" charset="0"/>
              </a:rPr>
              <a:t>sosial</a:t>
            </a:r>
            <a:r>
              <a:rPr lang="en-US" sz="2200" dirty="0">
                <a:solidFill>
                  <a:schemeClr val="tx1"/>
                </a:solidFill>
                <a:latin typeface="Tw Cen MT" pitchFamily="34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w Cen MT" pitchFamily="34" charset="0"/>
              </a:rPr>
              <a:t>ilmu</a:t>
            </a:r>
            <a:r>
              <a:rPr lang="en-US" sz="2200" dirty="0">
                <a:solidFill>
                  <a:schemeClr val="tx1"/>
                </a:solidFill>
                <a:latin typeface="Tw Cen MT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w Cen MT" pitchFamily="34" charset="0"/>
              </a:rPr>
              <a:t>perilaku</a:t>
            </a:r>
            <a:r>
              <a:rPr lang="en-US" sz="2200" dirty="0">
                <a:solidFill>
                  <a:schemeClr val="tx1"/>
                </a:solidFill>
                <a:latin typeface="Tw Cen MT" pitchFamily="34" charset="0"/>
              </a:rPr>
              <a:t> dan </a:t>
            </a:r>
            <a:r>
              <a:rPr lang="en-US" sz="2200" dirty="0" err="1">
                <a:solidFill>
                  <a:schemeClr val="tx1"/>
                </a:solidFill>
                <a:latin typeface="Tw Cen MT" pitchFamily="34" charset="0"/>
              </a:rPr>
              <a:t>kesehatan</a:t>
            </a:r>
            <a:r>
              <a:rPr lang="en-US" sz="2200" dirty="0">
                <a:solidFill>
                  <a:schemeClr val="tx1"/>
                </a:solidFill>
                <a:latin typeface="Tw Cen MT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w Cen MT" pitchFamily="34" charset="0"/>
              </a:rPr>
              <a:t>masyarakat</a:t>
            </a:r>
            <a:r>
              <a:rPr lang="en-US" sz="2200" dirty="0">
                <a:solidFill>
                  <a:schemeClr val="tx1"/>
                </a:solidFill>
                <a:latin typeface="Tw Cen MT" pitchFamily="34" charset="0"/>
              </a:rPr>
              <a:t>,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en-US" sz="2200" dirty="0" err="1" smtClean="0">
                <a:solidFill>
                  <a:schemeClr val="tx1"/>
                </a:solidFill>
                <a:latin typeface="Tw Cen MT" pitchFamily="34" charset="0"/>
              </a:rPr>
              <a:t>Menjelaskan</a:t>
            </a:r>
            <a:r>
              <a:rPr lang="en-US" sz="2200" dirty="0" smtClean="0">
                <a:solidFill>
                  <a:schemeClr val="tx1"/>
                </a:solidFill>
                <a:latin typeface="Tw Cen MT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w Cen MT" pitchFamily="34" charset="0"/>
              </a:rPr>
              <a:t>bahwa</a:t>
            </a:r>
            <a:r>
              <a:rPr lang="en-US" sz="2200" dirty="0" smtClean="0">
                <a:solidFill>
                  <a:schemeClr val="tx1"/>
                </a:solidFill>
                <a:latin typeface="Tw Cen MT" pitchFamily="34" charset="0"/>
              </a:rPr>
              <a:t> status </a:t>
            </a:r>
            <a:r>
              <a:rPr lang="en-US" sz="2200" dirty="0">
                <a:solidFill>
                  <a:schemeClr val="tx1"/>
                </a:solidFill>
                <a:latin typeface="Tw Cen MT" pitchFamily="34" charset="0"/>
              </a:rPr>
              <a:t>sosial ekonomi dapat </a:t>
            </a:r>
            <a:r>
              <a:rPr lang="en-US" sz="2200" dirty="0" err="1">
                <a:solidFill>
                  <a:schemeClr val="tx1"/>
                </a:solidFill>
                <a:latin typeface="Tw Cen MT" pitchFamily="34" charset="0"/>
              </a:rPr>
              <a:t>mempengaruhi</a:t>
            </a:r>
            <a:r>
              <a:rPr lang="en-US" sz="2200" dirty="0">
                <a:solidFill>
                  <a:schemeClr val="tx1"/>
                </a:solidFill>
                <a:latin typeface="Tw Cen MT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w Cen MT" pitchFamily="34" charset="0"/>
              </a:rPr>
              <a:t>kesehatan</a:t>
            </a:r>
            <a:r>
              <a:rPr lang="en-US" sz="2200" dirty="0">
                <a:solidFill>
                  <a:schemeClr val="tx1"/>
                </a:solidFill>
                <a:latin typeface="Tw Cen MT" pitchFamily="34" charset="0"/>
              </a:rPr>
              <a:t>,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en-US" sz="2200" dirty="0" err="1" smtClean="0">
                <a:solidFill>
                  <a:schemeClr val="tx1"/>
                </a:solidFill>
                <a:latin typeface="Tw Cen MT" pitchFamily="34" charset="0"/>
              </a:rPr>
              <a:t>Menjelaskan</a:t>
            </a:r>
            <a:r>
              <a:rPr lang="en-US" sz="2200" dirty="0" smtClean="0">
                <a:solidFill>
                  <a:schemeClr val="tx1"/>
                </a:solidFill>
                <a:latin typeface="Tw Cen MT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w Cen MT" pitchFamily="34" charset="0"/>
              </a:rPr>
              <a:t>baha</a:t>
            </a:r>
            <a:r>
              <a:rPr lang="en-US" sz="2200" dirty="0" smtClean="0">
                <a:solidFill>
                  <a:schemeClr val="tx1"/>
                </a:solidFill>
                <a:latin typeface="Tw Cen MT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w Cen MT" pitchFamily="34" charset="0"/>
              </a:rPr>
              <a:t>budaya</a:t>
            </a:r>
            <a:r>
              <a:rPr lang="en-US" sz="2200" dirty="0" smtClean="0">
                <a:solidFill>
                  <a:schemeClr val="tx1"/>
                </a:solidFill>
                <a:latin typeface="Tw Cen MT" pitchFamily="34" charset="0"/>
              </a:rPr>
              <a:t> </a:t>
            </a:r>
            <a:r>
              <a:rPr lang="en-US" sz="2200" dirty="0">
                <a:solidFill>
                  <a:schemeClr val="tx1"/>
                </a:solidFill>
                <a:latin typeface="Tw Cen MT" pitchFamily="34" charset="0"/>
              </a:rPr>
              <a:t>dan agama dapat </a:t>
            </a:r>
            <a:r>
              <a:rPr lang="en-US" sz="2200" dirty="0" err="1">
                <a:solidFill>
                  <a:schemeClr val="tx1"/>
                </a:solidFill>
                <a:latin typeface="Tw Cen MT" pitchFamily="34" charset="0"/>
              </a:rPr>
              <a:t>mempengaruhi</a:t>
            </a:r>
            <a:r>
              <a:rPr lang="en-US" sz="2200" dirty="0">
                <a:solidFill>
                  <a:schemeClr val="tx1"/>
                </a:solidFill>
                <a:latin typeface="Tw Cen MT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w Cen MT" pitchFamily="34" charset="0"/>
              </a:rPr>
              <a:t>kesehatan</a:t>
            </a:r>
            <a:r>
              <a:rPr lang="en-US" sz="2200" dirty="0">
                <a:solidFill>
                  <a:schemeClr val="tx1"/>
                </a:solidFill>
                <a:latin typeface="Tw Cen MT" pitchFamily="34" charset="0"/>
              </a:rPr>
              <a:t>,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en-US" sz="2200" dirty="0" err="1" smtClean="0">
                <a:solidFill>
                  <a:schemeClr val="tx1"/>
                </a:solidFill>
                <a:latin typeface="Tw Cen MT" pitchFamily="34" charset="0"/>
              </a:rPr>
              <a:t>Mengidentifikasi</a:t>
            </a:r>
            <a:r>
              <a:rPr lang="en-US" sz="2200" dirty="0" smtClean="0">
                <a:solidFill>
                  <a:schemeClr val="tx1"/>
                </a:solidFill>
                <a:latin typeface="Tw Cen MT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w Cen MT" pitchFamily="34" charset="0"/>
              </a:rPr>
              <a:t>dan</a:t>
            </a:r>
            <a:r>
              <a:rPr lang="en-US" sz="2200" dirty="0">
                <a:solidFill>
                  <a:schemeClr val="tx1"/>
                </a:solidFill>
                <a:latin typeface="Tw Cen MT" pitchFamily="34" charset="0"/>
              </a:rPr>
              <a:t> </a:t>
            </a:r>
            <a:r>
              <a:rPr lang="en-US" sz="2200" dirty="0" smtClean="0">
                <a:solidFill>
                  <a:schemeClr val="tx1"/>
                </a:solidFill>
                <a:latin typeface="Tw Cen MT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w Cen MT" pitchFamily="34" charset="0"/>
              </a:rPr>
              <a:t>menjelaskan</a:t>
            </a:r>
            <a:r>
              <a:rPr lang="en-US" sz="2200" dirty="0" smtClean="0">
                <a:solidFill>
                  <a:schemeClr val="tx1"/>
                </a:solidFill>
                <a:latin typeface="Tw Cen MT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w Cen MT" pitchFamily="34" charset="0"/>
              </a:rPr>
              <a:t>tahapan</a:t>
            </a:r>
            <a:r>
              <a:rPr lang="en-US" sz="2200" dirty="0" smtClean="0">
                <a:solidFill>
                  <a:schemeClr val="tx1"/>
                </a:solidFill>
                <a:latin typeface="Tw Cen MT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w Cen MT" pitchFamily="34" charset="0"/>
              </a:rPr>
              <a:t>dalam</a:t>
            </a:r>
            <a:r>
              <a:rPr lang="en-US" sz="2200" dirty="0">
                <a:solidFill>
                  <a:schemeClr val="tx1"/>
                </a:solidFill>
                <a:latin typeface="Tw Cen MT" pitchFamily="34" charset="0"/>
              </a:rPr>
              <a:t> proses </a:t>
            </a:r>
            <a:r>
              <a:rPr lang="en-US" sz="2200" dirty="0" err="1">
                <a:solidFill>
                  <a:schemeClr val="tx1"/>
                </a:solidFill>
                <a:latin typeface="Tw Cen MT" pitchFamily="34" charset="0"/>
              </a:rPr>
              <a:t>perubahan</a:t>
            </a:r>
            <a:r>
              <a:rPr lang="en-US" sz="2200" dirty="0">
                <a:solidFill>
                  <a:schemeClr val="tx1"/>
                </a:solidFill>
                <a:latin typeface="Tw Cen MT" pitchFamily="34" charset="0"/>
              </a:rPr>
              <a:t> perilaku yang </a:t>
            </a:r>
            <a:r>
              <a:rPr lang="en-US" sz="2200" dirty="0" err="1">
                <a:solidFill>
                  <a:schemeClr val="tx1"/>
                </a:solidFill>
                <a:latin typeface="Tw Cen MT" pitchFamily="34" charset="0"/>
              </a:rPr>
              <a:t>merupakan</a:t>
            </a:r>
            <a:r>
              <a:rPr lang="en-US" sz="2200" dirty="0">
                <a:solidFill>
                  <a:schemeClr val="tx1"/>
                </a:solidFill>
                <a:latin typeface="Tw Cen MT" pitchFamily="34" charset="0"/>
              </a:rPr>
              <a:t> salah </a:t>
            </a:r>
            <a:r>
              <a:rPr lang="en-US" sz="2200" dirty="0" err="1">
                <a:solidFill>
                  <a:schemeClr val="tx1"/>
                </a:solidFill>
                <a:latin typeface="Tw Cen MT" pitchFamily="34" charset="0"/>
              </a:rPr>
              <a:t>satu</a:t>
            </a:r>
            <a:r>
              <a:rPr lang="en-US" sz="2200" dirty="0">
                <a:solidFill>
                  <a:schemeClr val="tx1"/>
                </a:solidFill>
                <a:latin typeface="Tw Cen MT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w Cen MT" pitchFamily="34" charset="0"/>
              </a:rPr>
              <a:t>contoh</a:t>
            </a:r>
            <a:r>
              <a:rPr lang="en-US" sz="2200" dirty="0">
                <a:solidFill>
                  <a:schemeClr val="tx1"/>
                </a:solidFill>
                <a:latin typeface="Tw Cen MT" pitchFamily="34" charset="0"/>
              </a:rPr>
              <a:t> model </a:t>
            </a:r>
            <a:r>
              <a:rPr lang="en-US" sz="2200" dirty="0" err="1">
                <a:solidFill>
                  <a:schemeClr val="tx1"/>
                </a:solidFill>
                <a:latin typeface="Tw Cen MT" pitchFamily="34" charset="0"/>
              </a:rPr>
              <a:t>perubahan</a:t>
            </a:r>
            <a:r>
              <a:rPr lang="en-US" sz="2200" dirty="0">
                <a:solidFill>
                  <a:schemeClr val="tx1"/>
                </a:solidFill>
                <a:latin typeface="Tw Cen MT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w Cen MT" pitchFamily="34" charset="0"/>
              </a:rPr>
              <a:t>perilaku</a:t>
            </a:r>
            <a:r>
              <a:rPr lang="en-US" sz="2200" dirty="0">
                <a:solidFill>
                  <a:schemeClr val="tx1"/>
                </a:solidFill>
                <a:latin typeface="Tw Cen MT" pitchFamily="34" charset="0"/>
              </a:rPr>
              <a:t>,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en-US" sz="2200" dirty="0" err="1" smtClean="0">
                <a:solidFill>
                  <a:schemeClr val="tx1"/>
                </a:solidFill>
                <a:latin typeface="Tw Cen MT" pitchFamily="34" charset="0"/>
              </a:rPr>
              <a:t>Mengidentifikasi</a:t>
            </a:r>
            <a:r>
              <a:rPr lang="en-US" sz="2200" dirty="0" smtClean="0">
                <a:solidFill>
                  <a:schemeClr val="tx1"/>
                </a:solidFill>
                <a:latin typeface="Tw Cen MT" pitchFamily="34" charset="0"/>
              </a:rPr>
              <a:t> </a:t>
            </a:r>
            <a:r>
              <a:rPr lang="en-US" sz="2200" dirty="0">
                <a:solidFill>
                  <a:schemeClr val="tx1"/>
                </a:solidFill>
                <a:latin typeface="Tw Cen MT" pitchFamily="34" charset="0"/>
              </a:rPr>
              <a:t>cara intervensi di tingkat </a:t>
            </a:r>
            <a:r>
              <a:rPr lang="en-US" sz="2200" dirty="0" err="1">
                <a:solidFill>
                  <a:schemeClr val="tx1"/>
                </a:solidFill>
                <a:latin typeface="Tw Cen MT" pitchFamily="34" charset="0"/>
              </a:rPr>
              <a:t>individu</a:t>
            </a:r>
            <a:r>
              <a:rPr lang="en-US" sz="2200" dirty="0">
                <a:solidFill>
                  <a:schemeClr val="tx1"/>
                </a:solidFill>
                <a:latin typeface="Tw Cen MT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w Cen MT" pitchFamily="34" charset="0"/>
              </a:rPr>
              <a:t>atau</a:t>
            </a:r>
            <a:r>
              <a:rPr lang="en-US" sz="2200" dirty="0">
                <a:solidFill>
                  <a:schemeClr val="tx1"/>
                </a:solidFill>
                <a:latin typeface="Tw Cen MT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w Cen MT" pitchFamily="34" charset="0"/>
              </a:rPr>
              <a:t>intervensi</a:t>
            </a:r>
            <a:r>
              <a:rPr lang="en-US" sz="2200" dirty="0">
                <a:solidFill>
                  <a:schemeClr val="tx1"/>
                </a:solidFill>
                <a:latin typeface="Tw Cen MT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w Cen MT" pitchFamily="34" charset="0"/>
              </a:rPr>
              <a:t>sosial</a:t>
            </a:r>
            <a:r>
              <a:rPr lang="en-US" sz="2200" dirty="0">
                <a:solidFill>
                  <a:schemeClr val="tx1"/>
                </a:solidFill>
                <a:latin typeface="Tw Cen MT" pitchFamily="34" charset="0"/>
              </a:rPr>
              <a:t> dapat memperkuat satu sama lain dalam </a:t>
            </a:r>
            <a:r>
              <a:rPr lang="en-US" sz="2200" dirty="0" err="1">
                <a:solidFill>
                  <a:schemeClr val="tx1"/>
                </a:solidFill>
                <a:latin typeface="Tw Cen MT" pitchFamily="34" charset="0"/>
              </a:rPr>
              <a:t>mempengaruhi</a:t>
            </a:r>
            <a:r>
              <a:rPr lang="en-US" sz="2200" dirty="0">
                <a:solidFill>
                  <a:schemeClr val="tx1"/>
                </a:solidFill>
                <a:latin typeface="Tw Cen MT" pitchFamily="34" charset="0"/>
              </a:rPr>
              <a:t> proses </a:t>
            </a:r>
            <a:r>
              <a:rPr lang="en-US" sz="2200" dirty="0" err="1">
                <a:solidFill>
                  <a:schemeClr val="tx1"/>
                </a:solidFill>
                <a:latin typeface="Tw Cen MT" pitchFamily="34" charset="0"/>
              </a:rPr>
              <a:t>perubahan</a:t>
            </a:r>
            <a:r>
              <a:rPr lang="en-US" sz="2200" dirty="0">
                <a:solidFill>
                  <a:schemeClr val="tx1"/>
                </a:solidFill>
                <a:latin typeface="Tw Cen MT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w Cen MT" pitchFamily="34" charset="0"/>
              </a:rPr>
              <a:t>perilaku</a:t>
            </a:r>
            <a:r>
              <a:rPr lang="en-US" sz="2200" dirty="0">
                <a:solidFill>
                  <a:schemeClr val="tx1"/>
                </a:solidFill>
                <a:latin typeface="Tw Cen MT" pitchFamily="34" charset="0"/>
              </a:rPr>
              <a:t>, dan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en-US" sz="2200" dirty="0" err="1" smtClean="0">
                <a:solidFill>
                  <a:schemeClr val="tx1"/>
                </a:solidFill>
                <a:latin typeface="Tw Cen MT" pitchFamily="34" charset="0"/>
              </a:rPr>
              <a:t>Menjelaskan</a:t>
            </a:r>
            <a:r>
              <a:rPr lang="en-US" sz="2200" dirty="0" smtClean="0">
                <a:solidFill>
                  <a:schemeClr val="tx1"/>
                </a:solidFill>
                <a:latin typeface="Tw Cen MT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w Cen MT" pitchFamily="34" charset="0"/>
              </a:rPr>
              <a:t>Prinsip</a:t>
            </a:r>
            <a:r>
              <a:rPr lang="en-US" sz="2200" dirty="0">
                <a:solidFill>
                  <a:schemeClr val="tx1"/>
                </a:solidFill>
                <a:latin typeface="Tw Cen MT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w Cen MT" pitchFamily="34" charset="0"/>
              </a:rPr>
              <a:t>Pemasaran</a:t>
            </a:r>
            <a:r>
              <a:rPr lang="en-US" sz="2200" dirty="0">
                <a:solidFill>
                  <a:schemeClr val="tx1"/>
                </a:solidFill>
                <a:latin typeface="Tw Cen MT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w Cen MT" pitchFamily="34" charset="0"/>
              </a:rPr>
              <a:t>Sosial</a:t>
            </a:r>
            <a:r>
              <a:rPr lang="en-US" sz="2200" dirty="0">
                <a:solidFill>
                  <a:schemeClr val="tx1"/>
                </a:solidFill>
                <a:latin typeface="Tw Cen MT" pitchFamily="34" charset="0"/>
              </a:rPr>
              <a:t> / </a:t>
            </a:r>
            <a:r>
              <a:rPr lang="en-US" sz="2200" i="1" dirty="0">
                <a:solidFill>
                  <a:schemeClr val="tx1"/>
                </a:solidFill>
                <a:latin typeface="Tw Cen MT" pitchFamily="34" charset="0"/>
              </a:rPr>
              <a:t>Social Marketing</a:t>
            </a:r>
            <a:r>
              <a:rPr lang="en-US" sz="2200" dirty="0">
                <a:solidFill>
                  <a:schemeClr val="tx1"/>
                </a:solidFill>
                <a:latin typeface="Tw Cen MT" pitchFamily="34" charset="0"/>
              </a:rPr>
              <a:t> (PS</a:t>
            </a:r>
            <a:r>
              <a:rPr lang="en-US" sz="2200" dirty="0" smtClean="0">
                <a:solidFill>
                  <a:schemeClr val="tx1"/>
                </a:solidFill>
                <a:latin typeface="Tw Cen MT" pitchFamily="34" charset="0"/>
              </a:rPr>
              <a:t>).</a:t>
            </a:r>
            <a:endParaRPr lang="en-US" sz="2200" dirty="0">
              <a:solidFill>
                <a:schemeClr val="tx1"/>
              </a:solidFill>
              <a:latin typeface="Tw Cen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31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92" b="25000"/>
          <a:stretch/>
        </p:blipFill>
        <p:spPr bwMode="auto">
          <a:xfrm>
            <a:off x="8564171" y="5201007"/>
            <a:ext cx="598872" cy="51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" name="TextBox 54"/>
          <p:cNvSpPr txBox="1"/>
          <p:nvPr/>
        </p:nvSpPr>
        <p:spPr>
          <a:xfrm>
            <a:off x="8611753" y="5316588"/>
            <a:ext cx="569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#</a:t>
            </a:r>
            <a:fld id="{63202F37-EACE-47FD-A943-3CC442E433B1}" type="slidenum">
              <a:rPr lang="en-US" smtClean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20</a:t>
            </a:fld>
            <a:endParaRPr lang="en-US" dirty="0">
              <a:solidFill>
                <a:schemeClr val="bg1">
                  <a:lumMod val="95000"/>
                </a:schemeClr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33402" y="647700"/>
            <a:ext cx="84249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spc="300" dirty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PENGARUH AGAMA PADA KESEHATAN MASYARAKAT</a:t>
            </a:r>
          </a:p>
        </p:txBody>
      </p:sp>
      <p:sp>
        <p:nvSpPr>
          <p:cNvPr id="2" name="Rectangle 1"/>
          <p:cNvSpPr/>
          <p:nvPr/>
        </p:nvSpPr>
        <p:spPr>
          <a:xfrm>
            <a:off x="304800" y="1257301"/>
            <a:ext cx="8471124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Agama </a:t>
            </a:r>
            <a:r>
              <a:rPr lang="en-US" sz="2400" b="1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dapat</a:t>
            </a:r>
            <a:r>
              <a:rPr lang="en-US" sz="2400" b="1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memberikan</a:t>
            </a:r>
            <a:r>
              <a:rPr lang="en-US" sz="2400" b="1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pengaruh</a:t>
            </a:r>
            <a:r>
              <a:rPr lang="en-US" sz="2400" b="1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penting</a:t>
            </a:r>
            <a:r>
              <a:rPr lang="en-US" sz="2400" b="1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pada </a:t>
            </a:r>
            <a:r>
              <a:rPr lang="en-US" sz="2400" b="1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kesehatan</a:t>
            </a:r>
            <a:r>
              <a:rPr lang="en-US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</a:p>
          <a:p>
            <a:pPr algn="just"/>
            <a:r>
              <a:rPr lang="en-US" sz="20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Perilaku</a:t>
            </a:r>
            <a:r>
              <a:rPr lang="en-US" sz="20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lang="en-US" sz="20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agama </a:t>
            </a:r>
            <a:r>
              <a:rPr lang="en-US" sz="20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dapat</a:t>
            </a:r>
            <a:r>
              <a:rPr lang="en-US" sz="20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memberikan</a:t>
            </a:r>
            <a:r>
              <a:rPr lang="en-US" sz="20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dampak</a:t>
            </a:r>
            <a:r>
              <a:rPr lang="en-US" sz="20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secara</a:t>
            </a:r>
            <a:r>
              <a:rPr lang="en-US" sz="20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langsung</a:t>
            </a:r>
            <a:r>
              <a:rPr lang="en-US" sz="20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maupun</a:t>
            </a:r>
            <a:r>
              <a:rPr lang="en-US" sz="20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tidak</a:t>
            </a:r>
            <a:r>
              <a:rPr lang="en-US" sz="20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langsung</a:t>
            </a:r>
            <a:r>
              <a:rPr lang="en-US" sz="20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akan</a:t>
            </a:r>
            <a:r>
              <a:rPr lang="en-US" sz="20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status </a:t>
            </a:r>
            <a:r>
              <a:rPr lang="en-US" sz="20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kesehatan</a:t>
            </a:r>
            <a:r>
              <a:rPr lang="en-US" sz="20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spc="3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seseorang</a:t>
            </a:r>
            <a:endParaRPr lang="en-US" sz="2000" spc="3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8490" y="3291854"/>
            <a:ext cx="827139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Contoh</a:t>
            </a:r>
            <a:r>
              <a:rPr lang="en-US" sz="24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: </a:t>
            </a:r>
          </a:p>
          <a:p>
            <a:r>
              <a:rPr lang="en-US" sz="24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Khitanan</a:t>
            </a:r>
            <a:r>
              <a:rPr lang="en-US" sz="24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lang="en-US" sz="24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kaum</a:t>
            </a:r>
            <a:r>
              <a:rPr lang="en-US" sz="24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laki-laki</a:t>
            </a:r>
            <a:r>
              <a:rPr lang="en-US" sz="24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dapat</a:t>
            </a:r>
            <a:r>
              <a:rPr lang="en-US" sz="24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menurunkan</a:t>
            </a:r>
            <a:r>
              <a:rPr lang="en-US" sz="24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risiko</a:t>
            </a:r>
            <a:r>
              <a:rPr lang="en-US" sz="24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akan</a:t>
            </a:r>
            <a:r>
              <a:rPr lang="en-US" sz="24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spc="3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HIV/AIDS. </a:t>
            </a:r>
            <a:r>
              <a:rPr lang="en-US" sz="2400" spc="3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Khitan</a:t>
            </a:r>
            <a:r>
              <a:rPr lang="en-US" sz="2400" spc="3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perempuan</a:t>
            </a:r>
            <a:r>
              <a:rPr lang="en-US" sz="24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(</a:t>
            </a:r>
            <a:r>
              <a:rPr lang="en-US" sz="2400" i="1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genital mutilation</a:t>
            </a:r>
            <a:r>
              <a:rPr lang="en-US" sz="24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) </a:t>
            </a:r>
            <a:r>
              <a:rPr lang="en-US" sz="24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lang="en-US" sz="24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perempuan</a:t>
            </a:r>
            <a:r>
              <a:rPr lang="en-US" sz="24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di </a:t>
            </a:r>
            <a:r>
              <a:rPr lang="en-US" sz="24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Afrika</a:t>
            </a:r>
            <a:r>
              <a:rPr lang="en-US" sz="24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berakibat</a:t>
            </a:r>
            <a:r>
              <a:rPr lang="en-US" sz="24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kecacatan</a:t>
            </a:r>
            <a:endParaRPr lang="en-US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78586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3" y="-5537"/>
            <a:ext cx="865145" cy="10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1215940" y="100244"/>
            <a:ext cx="3660815" cy="104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spc="300" dirty="0" err="1">
                <a:solidFill>
                  <a:prstClr val="black">
                    <a:lumMod val="85000"/>
                    <a:lumOff val="15000"/>
                  </a:prstClr>
                </a:solidFill>
              </a:rPr>
              <a:t>Dasar</a:t>
            </a:r>
            <a:r>
              <a:rPr lang="en-US" sz="1400" b="1" spc="300" dirty="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  <a:r>
              <a:rPr lang="en-US" sz="1400" b="1" spc="300" dirty="0" err="1">
                <a:solidFill>
                  <a:prstClr val="black">
                    <a:lumMod val="85000"/>
                    <a:lumOff val="15000"/>
                  </a:prstClr>
                </a:solidFill>
              </a:rPr>
              <a:t>Kesehatan</a:t>
            </a:r>
            <a:r>
              <a:rPr lang="en-US" sz="1400" b="1" spc="300" dirty="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  <a:r>
              <a:rPr lang="en-US" sz="1400" b="1" spc="300" dirty="0" err="1">
                <a:solidFill>
                  <a:prstClr val="black">
                    <a:lumMod val="85000"/>
                    <a:lumOff val="15000"/>
                  </a:prstClr>
                </a:solidFill>
              </a:rPr>
              <a:t>Masyarakat</a:t>
            </a:r>
            <a:endParaRPr lang="en-US" sz="1400" b="1" spc="300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400" b="1" spc="300" dirty="0" err="1">
                <a:solidFill>
                  <a:prstClr val="black">
                    <a:lumMod val="85000"/>
                    <a:lumOff val="15000"/>
                  </a:prstClr>
                </a:solidFill>
              </a:rPr>
              <a:t>Fakultas</a:t>
            </a:r>
            <a:r>
              <a:rPr lang="en-US" sz="1400" b="1" spc="300" dirty="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  <a:r>
              <a:rPr lang="en-US" sz="1400" b="1" spc="300" dirty="0" err="1">
                <a:solidFill>
                  <a:prstClr val="black">
                    <a:lumMod val="85000"/>
                    <a:lumOff val="15000"/>
                  </a:prstClr>
                </a:solidFill>
              </a:rPr>
              <a:t>Kesehatan</a:t>
            </a:r>
            <a:r>
              <a:rPr lang="en-US" sz="1400" b="1" spc="300" dirty="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  <a:r>
              <a:rPr lang="en-US" sz="1400" b="1" spc="300" dirty="0" err="1">
                <a:solidFill>
                  <a:prstClr val="black">
                    <a:lumMod val="85000"/>
                    <a:lumOff val="15000"/>
                  </a:prstClr>
                </a:solidFill>
              </a:rPr>
              <a:t>Masyarakat</a:t>
            </a:r>
            <a:endParaRPr lang="en-US" sz="1400" b="1" spc="300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400" b="1" spc="300" dirty="0" err="1">
                <a:solidFill>
                  <a:prstClr val="black">
                    <a:lumMod val="85000"/>
                    <a:lumOff val="15000"/>
                  </a:prstClr>
                </a:solidFill>
              </a:rPr>
              <a:t>Universitas</a:t>
            </a:r>
            <a:r>
              <a:rPr lang="en-US" sz="1400" b="1" spc="300" dirty="0">
                <a:solidFill>
                  <a:prstClr val="black">
                    <a:lumMod val="85000"/>
                    <a:lumOff val="15000"/>
                  </a:prstClr>
                </a:solidFill>
              </a:rPr>
              <a:t> Indonesia</a:t>
            </a:r>
            <a:endParaRPr lang="en-US" b="1" spc="300" dirty="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5341" y="2375011"/>
            <a:ext cx="861711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spc="300" dirty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PERUBAHAN PERILAKU KESEHATAN</a:t>
            </a:r>
          </a:p>
        </p:txBody>
      </p:sp>
      <p:sp>
        <p:nvSpPr>
          <p:cNvPr id="97" name="Rectangle 96"/>
          <p:cNvSpPr/>
          <p:nvPr/>
        </p:nvSpPr>
        <p:spPr>
          <a:xfrm>
            <a:off x="4352696" y="4807180"/>
            <a:ext cx="4791305" cy="1905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Tw Cen MT" pitchFamily="34" charset="0"/>
              </a:rPr>
              <a:t>Public Health 101, Richard </a:t>
            </a:r>
            <a:r>
              <a:rPr lang="en-US" sz="2000" dirty="0" err="1">
                <a:latin typeface="Tw Cen MT" pitchFamily="34" charset="0"/>
              </a:rPr>
              <a:t>Riegelman</a:t>
            </a:r>
            <a:r>
              <a:rPr lang="en-US" sz="2000" dirty="0">
                <a:latin typeface="Tw Cen MT" pitchFamily="34" charset="0"/>
              </a:rPr>
              <a:t>, 2019</a:t>
            </a:r>
          </a:p>
        </p:txBody>
      </p:sp>
    </p:spTree>
    <p:extLst>
      <p:ext uri="{BB962C8B-B14F-4D97-AF65-F5344CB8AC3E}">
        <p14:creationId xmlns:p14="http://schemas.microsoft.com/office/powerpoint/2010/main" val="2370593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9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92" b="25000"/>
          <a:stretch/>
        </p:blipFill>
        <p:spPr bwMode="auto">
          <a:xfrm>
            <a:off x="8564171" y="5201007"/>
            <a:ext cx="598872" cy="51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" name="TextBox 54"/>
          <p:cNvSpPr txBox="1"/>
          <p:nvPr/>
        </p:nvSpPr>
        <p:spPr>
          <a:xfrm>
            <a:off x="8611753" y="5316588"/>
            <a:ext cx="569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#</a:t>
            </a:r>
            <a:fld id="{63202F37-EACE-47FD-A943-3CC442E433B1}" type="slidenum">
              <a:rPr lang="en-US" smtClean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22</a:t>
            </a:fld>
            <a:endParaRPr lang="en-US" dirty="0">
              <a:solidFill>
                <a:schemeClr val="bg1">
                  <a:lumMod val="95000"/>
                </a:schemeClr>
              </a:solidFill>
              <a:latin typeface="Tw Cen MT Condensed Extra Bold" panose="020B0803020202020204" pitchFamily="34" charset="0"/>
            </a:endParaRPr>
          </a:p>
        </p:txBody>
      </p:sp>
      <p:pic>
        <p:nvPicPr>
          <p:cNvPr id="27" name="Picture 2" descr="G:\Blumm1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04" y="672508"/>
            <a:ext cx="8572500" cy="4583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onut 2"/>
          <p:cNvSpPr/>
          <p:nvPr/>
        </p:nvSpPr>
        <p:spPr>
          <a:xfrm>
            <a:off x="3607355" y="4127500"/>
            <a:ext cx="1789716" cy="889000"/>
          </a:xfrm>
          <a:prstGeom prst="donut">
            <a:avLst>
              <a:gd name="adj" fmla="val 8823"/>
            </a:avLst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43000" y="266700"/>
            <a:ext cx="6962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Tw Cen MT" pitchFamily="34" charset="0"/>
              </a:rPr>
              <a:t>TEORI BLOOM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08280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7" presetClass="emph" presetSubtype="0" repeatCount="indefinite" fill="remove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92" b="25000"/>
          <a:stretch/>
        </p:blipFill>
        <p:spPr bwMode="auto">
          <a:xfrm>
            <a:off x="8564171" y="5201007"/>
            <a:ext cx="598872" cy="51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" name="TextBox 54"/>
          <p:cNvSpPr txBox="1"/>
          <p:nvPr/>
        </p:nvSpPr>
        <p:spPr>
          <a:xfrm>
            <a:off x="8611753" y="5316588"/>
            <a:ext cx="569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#</a:t>
            </a:r>
            <a:fld id="{63202F37-EACE-47FD-A943-3CC442E433B1}" type="slidenum">
              <a:rPr lang="en-US" smtClean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23</a:t>
            </a:fld>
            <a:endParaRPr lang="en-US" dirty="0">
              <a:solidFill>
                <a:schemeClr val="bg1">
                  <a:lumMod val="95000"/>
                </a:schemeClr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219200" y="342901"/>
            <a:ext cx="7086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spc="300" dirty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PERUBAHAN PERILAKU KESEHATAN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104900"/>
            <a:ext cx="8310034" cy="4749150"/>
          </a:xfrm>
          <a:prstGeom prst="rect">
            <a:avLst/>
          </a:prstGeom>
        </p:spPr>
        <p:txBody>
          <a:bodyPr/>
          <a:lstStyle/>
          <a:p>
            <a:pPr lvl="0" algn="just">
              <a:buChar char="•"/>
            </a:pPr>
            <a:r>
              <a:rPr lang="en-US" b="1" dirty="0" err="1"/>
              <a:t>Positif</a:t>
            </a:r>
            <a:endParaRPr lang="en-US" b="1" dirty="0"/>
          </a:p>
          <a:p>
            <a:pPr marL="633413" lvl="1" indent="-534988" algn="just">
              <a:buFont typeface="+mj-lt"/>
              <a:buAutoNum type="arabicPeriod"/>
              <a:tabLst>
                <a:tab pos="544513" algn="l"/>
              </a:tabLst>
            </a:pPr>
            <a:r>
              <a:rPr lang="en-US" dirty="0" err="1"/>
              <a:t>Perilaku</a:t>
            </a:r>
            <a:r>
              <a:rPr lang="en-US" dirty="0"/>
              <a:t> </a:t>
            </a:r>
            <a:r>
              <a:rPr lang="en-US" dirty="0" err="1"/>
              <a:t>merokok</a:t>
            </a:r>
            <a:r>
              <a:rPr lang="en-US" dirty="0"/>
              <a:t> pada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laki-laki</a:t>
            </a:r>
            <a:r>
              <a:rPr lang="en-US" dirty="0"/>
              <a:t> di USA </a:t>
            </a:r>
            <a:r>
              <a:rPr lang="en-US" dirty="0" err="1"/>
              <a:t>menurun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50% pada </a:t>
            </a:r>
            <a:r>
              <a:rPr lang="en-US" dirty="0" err="1"/>
              <a:t>tahun</a:t>
            </a:r>
            <a:r>
              <a:rPr lang="en-US" dirty="0"/>
              <a:t> 1960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kurang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25%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(2019</a:t>
            </a:r>
            <a:r>
              <a:rPr lang="en-US" dirty="0" smtClean="0"/>
              <a:t>).</a:t>
            </a:r>
            <a:endParaRPr lang="en-US" dirty="0"/>
          </a:p>
          <a:p>
            <a:pPr marL="633413" lvl="1" indent="-534988" algn="just">
              <a:buFont typeface="+mj-lt"/>
              <a:buAutoNum type="arabicPeriod"/>
              <a:tabLst>
                <a:tab pos="544513" algn="l"/>
              </a:tabLst>
            </a:pP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sabuk</a:t>
            </a:r>
            <a:r>
              <a:rPr lang="en-US" dirty="0"/>
              <a:t> </a:t>
            </a:r>
            <a:r>
              <a:rPr lang="en-US" dirty="0" err="1"/>
              <a:t>pengaman</a:t>
            </a:r>
            <a:r>
              <a:rPr lang="en-US" dirty="0"/>
              <a:t> di USA </a:t>
            </a:r>
            <a:r>
              <a:rPr lang="en-US" dirty="0" err="1"/>
              <a:t>meningkat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25% pada 1970 </a:t>
            </a:r>
            <a:r>
              <a:rPr lang="en-US" dirty="0" err="1"/>
              <a:t>menjadi</a:t>
            </a:r>
            <a:r>
              <a:rPr lang="en-US" dirty="0"/>
              <a:t> 80%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(2019</a:t>
            </a:r>
            <a:r>
              <a:rPr lang="en-US" dirty="0" smtClean="0"/>
              <a:t>).</a:t>
            </a:r>
            <a:endParaRPr lang="en-US" dirty="0"/>
          </a:p>
          <a:p>
            <a:pPr marL="633413" lvl="1" indent="-534988" algn="just">
              <a:buFont typeface="+mj-lt"/>
              <a:buAutoNum type="arabicPeriod"/>
              <a:tabLst>
                <a:tab pos="544513" algn="l"/>
              </a:tabLst>
            </a:pPr>
            <a:r>
              <a:rPr lang="en-US" dirty="0" err="1"/>
              <a:t>Pelaksanaan</a:t>
            </a:r>
            <a:r>
              <a:rPr lang="en-US" dirty="0"/>
              <a:t> </a:t>
            </a:r>
            <a:r>
              <a:rPr lang="en-US" dirty="0" err="1"/>
              <a:t>tes</a:t>
            </a:r>
            <a:r>
              <a:rPr lang="en-US" dirty="0"/>
              <a:t> </a:t>
            </a:r>
            <a:r>
              <a:rPr lang="en-US" dirty="0" err="1"/>
              <a:t>mamografi</a:t>
            </a:r>
            <a:r>
              <a:rPr lang="en-US" dirty="0"/>
              <a:t> yang </a:t>
            </a:r>
            <a:r>
              <a:rPr lang="en-US" dirty="0" err="1"/>
              <a:t>meningkat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50%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1990-an </a:t>
            </a:r>
            <a:r>
              <a:rPr lang="en-US" dirty="0" err="1"/>
              <a:t>berdampak</a:t>
            </a:r>
            <a:r>
              <a:rPr lang="en-US" dirty="0"/>
              <a:t> pada </a:t>
            </a:r>
            <a:r>
              <a:rPr lang="en-US" dirty="0" err="1"/>
              <a:t>penurunan</a:t>
            </a:r>
            <a:r>
              <a:rPr lang="en-US" dirty="0"/>
              <a:t> </a:t>
            </a:r>
            <a:r>
              <a:rPr lang="en-US" dirty="0" err="1"/>
              <a:t>angka</a:t>
            </a:r>
            <a:r>
              <a:rPr lang="en-US" dirty="0"/>
              <a:t> </a:t>
            </a:r>
            <a:r>
              <a:rPr lang="en-US" dirty="0" err="1"/>
              <a:t>kematian</a:t>
            </a:r>
            <a:r>
              <a:rPr lang="en-US" dirty="0"/>
              <a:t> </a:t>
            </a:r>
            <a:r>
              <a:rPr lang="en-US" dirty="0" err="1"/>
              <a:t>akibat</a:t>
            </a:r>
            <a:r>
              <a:rPr lang="en-US" dirty="0"/>
              <a:t> </a:t>
            </a:r>
            <a:r>
              <a:rPr lang="en-US" dirty="0" err="1"/>
              <a:t>kanker</a:t>
            </a:r>
            <a:r>
              <a:rPr lang="en-US" dirty="0"/>
              <a:t> </a:t>
            </a:r>
            <a:r>
              <a:rPr lang="en-US" dirty="0" err="1" smtClean="0"/>
              <a:t>payudara</a:t>
            </a:r>
            <a:r>
              <a:rPr lang="en-US" dirty="0" smtClean="0"/>
              <a:t>.</a:t>
            </a:r>
            <a:endParaRPr lang="en-US" dirty="0"/>
          </a:p>
          <a:p>
            <a:pPr lvl="0" algn="just">
              <a:buChar char="•"/>
            </a:pPr>
            <a:r>
              <a:rPr lang="en-US" b="1" dirty="0" err="1"/>
              <a:t>Negatif</a:t>
            </a:r>
            <a:endParaRPr lang="en-US" b="1" dirty="0"/>
          </a:p>
          <a:p>
            <a:pPr marL="544513" lvl="1" indent="-363538" algn="just">
              <a:buFont typeface="+mj-lt"/>
              <a:buAutoNum type="arabicPeriod"/>
            </a:pP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tiga</a:t>
            </a:r>
            <a:r>
              <a:rPr lang="en-US" dirty="0"/>
              <a:t> </a:t>
            </a:r>
            <a:r>
              <a:rPr lang="en-US" dirty="0" err="1"/>
              <a:t>dekade</a:t>
            </a:r>
            <a:r>
              <a:rPr lang="en-US" dirty="0"/>
              <a:t> </a:t>
            </a:r>
            <a:r>
              <a:rPr lang="en-US" dirty="0" err="1"/>
              <a:t>terakhir</a:t>
            </a:r>
            <a:r>
              <a:rPr lang="en-US" dirty="0"/>
              <a:t>, </a:t>
            </a:r>
            <a:r>
              <a:rPr lang="en-US" dirty="0" err="1"/>
              <a:t>warga</a:t>
            </a:r>
            <a:r>
              <a:rPr lang="en-US" dirty="0"/>
              <a:t> Amerika </a:t>
            </a:r>
            <a:r>
              <a:rPr lang="en-US" dirty="0" err="1"/>
              <a:t>mengalami</a:t>
            </a:r>
            <a:r>
              <a:rPr lang="en-US" dirty="0"/>
              <a:t> </a:t>
            </a:r>
            <a:r>
              <a:rPr lang="en-US" dirty="0" err="1"/>
              <a:t>peningkatan</a:t>
            </a:r>
            <a:r>
              <a:rPr lang="en-US" dirty="0"/>
              <a:t> </a:t>
            </a:r>
            <a:r>
              <a:rPr lang="en-US" dirty="0" err="1"/>
              <a:t>asupan</a:t>
            </a:r>
            <a:r>
              <a:rPr lang="en-US" dirty="0"/>
              <a:t> </a:t>
            </a:r>
            <a:r>
              <a:rPr lang="en-US" dirty="0" err="1"/>
              <a:t>kalori</a:t>
            </a:r>
            <a:r>
              <a:rPr lang="en-US" dirty="0"/>
              <a:t> dan </a:t>
            </a:r>
            <a:r>
              <a:rPr lang="en-US" dirty="0" err="1"/>
              <a:t>mengalami</a:t>
            </a:r>
            <a:r>
              <a:rPr lang="en-US" dirty="0"/>
              <a:t> </a:t>
            </a:r>
            <a:r>
              <a:rPr lang="en-US" dirty="0" err="1"/>
              <a:t>penurunan</a:t>
            </a:r>
            <a:r>
              <a:rPr lang="en-US" dirty="0"/>
              <a:t> </a:t>
            </a:r>
            <a:r>
              <a:rPr lang="en-US" dirty="0" err="1"/>
              <a:t>intensitas</a:t>
            </a:r>
            <a:r>
              <a:rPr lang="en-US" dirty="0"/>
              <a:t> </a:t>
            </a:r>
            <a:r>
              <a:rPr lang="en-US" dirty="0" err="1"/>
              <a:t>olahraga</a:t>
            </a:r>
            <a:r>
              <a:rPr lang="en-US" dirty="0"/>
              <a:t>, yang </a:t>
            </a:r>
            <a:r>
              <a:rPr lang="en-US" dirty="0" err="1"/>
              <a:t>menyebabkan</a:t>
            </a:r>
            <a:r>
              <a:rPr lang="en-US" dirty="0"/>
              <a:t> </a:t>
            </a:r>
            <a:r>
              <a:rPr lang="en-US" dirty="0" err="1"/>
              <a:t>peningkatan</a:t>
            </a:r>
            <a:r>
              <a:rPr lang="en-US" dirty="0"/>
              <a:t> </a:t>
            </a:r>
            <a:r>
              <a:rPr lang="en-US" dirty="0" err="1"/>
              <a:t>angka</a:t>
            </a:r>
            <a:r>
              <a:rPr lang="en-US" dirty="0"/>
              <a:t> </a:t>
            </a:r>
            <a:r>
              <a:rPr lang="en-US" dirty="0" err="1"/>
              <a:t>obesitas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sepertiga</a:t>
            </a:r>
            <a:r>
              <a:rPr lang="en-US" dirty="0"/>
              <a:t> orang </a:t>
            </a:r>
            <a:r>
              <a:rPr lang="en-US" dirty="0" err="1" smtClean="0"/>
              <a:t>dewasa</a:t>
            </a:r>
            <a:r>
              <a:rPr lang="en-US" dirty="0" smtClean="0"/>
              <a:t>.</a:t>
            </a:r>
            <a:endParaRPr lang="en-US" dirty="0"/>
          </a:p>
          <a:p>
            <a:pPr marL="544513" lvl="1" indent="-363538" algn="just">
              <a:buFont typeface="+mj-lt"/>
              <a:buAutoNum type="arabicPeriod"/>
            </a:pPr>
            <a:r>
              <a:rPr lang="en-US" dirty="0"/>
              <a:t>Antara </a:t>
            </a:r>
            <a:r>
              <a:rPr lang="en-US" dirty="0" err="1"/>
              <a:t>tahun</a:t>
            </a:r>
            <a:r>
              <a:rPr lang="en-US" dirty="0"/>
              <a:t> 1960an-1990an, </a:t>
            </a:r>
            <a:r>
              <a:rPr lang="en-US" dirty="0" err="1"/>
              <a:t>kaum</a:t>
            </a:r>
            <a:r>
              <a:rPr lang="en-US" dirty="0"/>
              <a:t> </a:t>
            </a:r>
            <a:r>
              <a:rPr lang="en-US" dirty="0" err="1"/>
              <a:t>remaja</a:t>
            </a:r>
            <a:r>
              <a:rPr lang="en-US" dirty="0"/>
              <a:t> dan </a:t>
            </a:r>
            <a:r>
              <a:rPr lang="en-US" dirty="0" err="1"/>
              <a:t>dewasa</a:t>
            </a:r>
            <a:r>
              <a:rPr lang="en-US" dirty="0"/>
              <a:t> </a:t>
            </a:r>
            <a:r>
              <a:rPr lang="en-US" dirty="0" err="1"/>
              <a:t>perempuan</a:t>
            </a:r>
            <a:r>
              <a:rPr lang="en-US" dirty="0"/>
              <a:t> </a:t>
            </a:r>
            <a:r>
              <a:rPr lang="en-US" dirty="0" err="1"/>
              <a:t>mengalami</a:t>
            </a:r>
            <a:r>
              <a:rPr lang="en-US" dirty="0"/>
              <a:t> </a:t>
            </a:r>
            <a:r>
              <a:rPr lang="en-US" dirty="0" err="1"/>
              <a:t>peningkatan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 </a:t>
            </a:r>
            <a:r>
              <a:rPr lang="en-US" dirty="0" err="1"/>
              <a:t>merokok</a:t>
            </a:r>
            <a:r>
              <a:rPr lang="en-US" dirty="0"/>
              <a:t> 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berdampak</a:t>
            </a:r>
            <a:r>
              <a:rPr lang="en-US" dirty="0"/>
              <a:t> pada </a:t>
            </a:r>
            <a:r>
              <a:rPr lang="en-US" dirty="0" err="1"/>
              <a:t>janin</a:t>
            </a:r>
            <a:r>
              <a:rPr lang="en-US" dirty="0"/>
              <a:t> </a:t>
            </a:r>
            <a:r>
              <a:rPr lang="en-US" dirty="0" err="1"/>
              <a:t>ketika</a:t>
            </a:r>
            <a:r>
              <a:rPr lang="en-US" dirty="0"/>
              <a:t> </a:t>
            </a:r>
            <a:r>
              <a:rPr lang="en-US" dirty="0" err="1" smtClean="0"/>
              <a:t>hamil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771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92" b="25000"/>
          <a:stretch/>
        </p:blipFill>
        <p:spPr bwMode="auto">
          <a:xfrm>
            <a:off x="8564171" y="5201007"/>
            <a:ext cx="598872" cy="51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" name="TextBox 54"/>
          <p:cNvSpPr txBox="1"/>
          <p:nvPr/>
        </p:nvSpPr>
        <p:spPr>
          <a:xfrm>
            <a:off x="8611753" y="5316588"/>
            <a:ext cx="569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#</a:t>
            </a:r>
            <a:fld id="{63202F37-EACE-47FD-A943-3CC442E433B1}" type="slidenum">
              <a:rPr lang="en-US" smtClean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24</a:t>
            </a:fld>
            <a:endParaRPr lang="en-US" dirty="0">
              <a:solidFill>
                <a:schemeClr val="bg1">
                  <a:lumMod val="95000"/>
                </a:schemeClr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752601" y="254000"/>
            <a:ext cx="6324600" cy="578882"/>
          </a:xfrm>
          <a:prstGeom prst="roundRect">
            <a:avLst/>
          </a:prstGeom>
          <a:ln>
            <a:solidFill>
              <a:schemeClr val="accent5">
                <a:lumMod val="75000"/>
              </a:schemeClr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spc="30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Upaya Perubahan Perilaku</a:t>
            </a:r>
            <a:endParaRPr lang="en-US" sz="2800" b="1" spc="3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5408" y="4305300"/>
            <a:ext cx="8839200" cy="1021556"/>
          </a:xfrm>
          <a:prstGeom prst="roundRect">
            <a:avLst/>
          </a:prstGeom>
          <a:ln>
            <a:noFill/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en-US" spc="300" dirty="0" err="1">
                <a:latin typeface="+mj-lt"/>
                <a:ea typeface="Tahoma" pitchFamily="34" charset="0"/>
                <a:cs typeface="Tahoma" pitchFamily="34" charset="0"/>
              </a:rPr>
              <a:t>Meskipun</a:t>
            </a:r>
            <a:r>
              <a:rPr lang="en-US" spc="300" dirty="0"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en-US" spc="300" dirty="0" err="1">
                <a:latin typeface="+mj-lt"/>
                <a:ea typeface="Tahoma" pitchFamily="34" charset="0"/>
                <a:cs typeface="Tahoma" pitchFamily="34" charset="0"/>
              </a:rPr>
              <a:t>individu</a:t>
            </a:r>
            <a:r>
              <a:rPr lang="en-US" spc="300" dirty="0"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en-US" spc="300" dirty="0" err="1">
                <a:latin typeface="+mj-lt"/>
                <a:ea typeface="Tahoma" pitchFamily="34" charset="0"/>
                <a:cs typeface="Tahoma" pitchFamily="34" charset="0"/>
              </a:rPr>
              <a:t>tersebut</a:t>
            </a:r>
            <a:r>
              <a:rPr lang="en-US" spc="300" dirty="0"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en-US" spc="300" dirty="0" err="1">
                <a:latin typeface="+mj-lt"/>
                <a:ea typeface="Tahoma" pitchFamily="34" charset="0"/>
                <a:cs typeface="Tahoma" pitchFamily="34" charset="0"/>
              </a:rPr>
              <a:t>sudah</a:t>
            </a:r>
            <a:r>
              <a:rPr lang="en-US" spc="300" dirty="0"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en-US" spc="300" dirty="0" err="1">
                <a:latin typeface="+mj-lt"/>
                <a:ea typeface="Tahoma" pitchFamily="34" charset="0"/>
                <a:cs typeface="Tahoma" pitchFamily="34" charset="0"/>
              </a:rPr>
              <a:t>termotivasi</a:t>
            </a:r>
            <a:r>
              <a:rPr lang="en-US" spc="300" dirty="0"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en-US" spc="300" dirty="0" err="1" smtClean="0">
                <a:latin typeface="+mj-lt"/>
                <a:ea typeface="Tahoma" pitchFamily="34" charset="0"/>
                <a:cs typeface="Tahoma" pitchFamily="34" charset="0"/>
              </a:rPr>
              <a:t>namun</a:t>
            </a:r>
            <a:r>
              <a:rPr lang="en-US" spc="300" dirty="0" smtClean="0"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en-US" spc="300" dirty="0" err="1" smtClean="0">
                <a:latin typeface="+mj-lt"/>
                <a:ea typeface="Tahoma" pitchFamily="34" charset="0"/>
                <a:cs typeface="Tahoma" pitchFamily="34" charset="0"/>
              </a:rPr>
              <a:t>seringkali</a:t>
            </a:r>
            <a:r>
              <a:rPr lang="en-US" spc="300" dirty="0" smtClean="0">
                <a:latin typeface="+mj-lt"/>
                <a:ea typeface="Tahoma" pitchFamily="34" charset="0"/>
                <a:cs typeface="Tahoma" pitchFamily="34" charset="0"/>
              </a:rPr>
              <a:t>  </a:t>
            </a:r>
            <a:r>
              <a:rPr lang="en-US" spc="300" dirty="0" err="1">
                <a:latin typeface="+mj-lt"/>
                <a:ea typeface="Tahoma" pitchFamily="34" charset="0"/>
                <a:cs typeface="Tahoma" pitchFamily="34" charset="0"/>
              </a:rPr>
              <a:t>aspek</a:t>
            </a:r>
            <a:r>
              <a:rPr lang="en-US" spc="300" dirty="0"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en-US" spc="300" dirty="0" err="1">
                <a:latin typeface="+mj-lt"/>
                <a:ea typeface="Tahoma" pitchFamily="34" charset="0"/>
                <a:cs typeface="Tahoma" pitchFamily="34" charset="0"/>
              </a:rPr>
              <a:t>fisik</a:t>
            </a:r>
            <a:r>
              <a:rPr lang="en-US" spc="300" dirty="0">
                <a:latin typeface="+mj-lt"/>
                <a:ea typeface="Tahoma" pitchFamily="34" charset="0"/>
                <a:cs typeface="Tahoma" pitchFamily="34" charset="0"/>
              </a:rPr>
              <a:t>, </a:t>
            </a:r>
            <a:r>
              <a:rPr lang="en-US" spc="300" dirty="0" err="1">
                <a:latin typeface="+mj-lt"/>
                <a:ea typeface="Tahoma" pitchFamily="34" charset="0"/>
                <a:cs typeface="Tahoma" pitchFamily="34" charset="0"/>
              </a:rPr>
              <a:t>sosial</a:t>
            </a:r>
            <a:r>
              <a:rPr lang="en-US" spc="300" dirty="0">
                <a:latin typeface="+mj-lt"/>
                <a:ea typeface="Tahoma" pitchFamily="34" charset="0"/>
                <a:cs typeface="Tahoma" pitchFamily="34" charset="0"/>
              </a:rPr>
              <a:t>, </a:t>
            </a:r>
            <a:r>
              <a:rPr lang="en-US" spc="300" dirty="0" err="1">
                <a:latin typeface="+mj-lt"/>
                <a:ea typeface="Tahoma" pitchFamily="34" charset="0"/>
                <a:cs typeface="Tahoma" pitchFamily="34" charset="0"/>
              </a:rPr>
              <a:t>ekonomi</a:t>
            </a:r>
            <a:r>
              <a:rPr lang="en-US" spc="300" dirty="0">
                <a:latin typeface="+mj-lt"/>
                <a:ea typeface="Tahoma" pitchFamily="34" charset="0"/>
                <a:cs typeface="Tahoma" pitchFamily="34" charset="0"/>
              </a:rPr>
              <a:t>  </a:t>
            </a:r>
            <a:r>
              <a:rPr lang="en-US" spc="300" dirty="0" err="1">
                <a:latin typeface="+mj-lt"/>
                <a:ea typeface="Tahoma" pitchFamily="34" charset="0"/>
                <a:cs typeface="Tahoma" pitchFamily="34" charset="0"/>
              </a:rPr>
              <a:t>menjadi</a:t>
            </a:r>
            <a:r>
              <a:rPr lang="en-US" spc="300" dirty="0"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en-US" spc="300" dirty="0" err="1">
                <a:latin typeface="+mj-lt"/>
                <a:ea typeface="Tahoma" pitchFamily="34" charset="0"/>
                <a:cs typeface="Tahoma" pitchFamily="34" charset="0"/>
              </a:rPr>
              <a:t>penghalang</a:t>
            </a:r>
            <a:r>
              <a:rPr lang="en-US" spc="300" dirty="0"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en-US" spc="300" dirty="0" err="1">
                <a:latin typeface="+mj-lt"/>
                <a:ea typeface="Tahoma" pitchFamily="34" charset="0"/>
                <a:cs typeface="Tahoma" pitchFamily="34" charset="0"/>
              </a:rPr>
              <a:t>dalam</a:t>
            </a:r>
            <a:r>
              <a:rPr lang="en-US" spc="300" dirty="0"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en-US" spc="300" dirty="0" err="1">
                <a:latin typeface="+mj-lt"/>
                <a:ea typeface="Tahoma" pitchFamily="34" charset="0"/>
                <a:cs typeface="Tahoma" pitchFamily="34" charset="0"/>
              </a:rPr>
              <a:t>upaya</a:t>
            </a:r>
            <a:r>
              <a:rPr lang="en-US" spc="300" dirty="0"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en-US" spc="300" dirty="0" err="1">
                <a:latin typeface="+mj-lt"/>
                <a:ea typeface="Tahoma" pitchFamily="34" charset="0"/>
                <a:cs typeface="Tahoma" pitchFamily="34" charset="0"/>
              </a:rPr>
              <a:t>perubahan</a:t>
            </a:r>
            <a:r>
              <a:rPr lang="en-US" spc="300" dirty="0"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en-US" spc="300" dirty="0" err="1" smtClean="0">
                <a:latin typeface="+mj-lt"/>
                <a:ea typeface="Tahoma" pitchFamily="34" charset="0"/>
                <a:cs typeface="Tahoma" pitchFamily="34" charset="0"/>
              </a:rPr>
              <a:t>perilaku</a:t>
            </a:r>
            <a:r>
              <a:rPr lang="en-US" spc="300" dirty="0" smtClean="0">
                <a:latin typeface="+mj-lt"/>
                <a:ea typeface="Tahoma" pitchFamily="34" charset="0"/>
                <a:cs typeface="Tahoma" pitchFamily="34" charset="0"/>
              </a:rPr>
              <a:t>.</a:t>
            </a:r>
            <a:endParaRPr lang="en-US" spc="300" dirty="0">
              <a:latin typeface="+mj-lt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8213" y="1018757"/>
            <a:ext cx="8837936" cy="40901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ID" sz="2800" b="1" dirty="0" smtClean="0">
                <a:solidFill>
                  <a:schemeClr val="tx1"/>
                </a:solidFill>
              </a:rPr>
              <a:t>1. MUDAH</a:t>
            </a:r>
            <a:endParaRPr lang="en-ID" sz="2800" b="1" dirty="0">
              <a:solidFill>
                <a:schemeClr val="tx1"/>
              </a:solidFill>
            </a:endParaRPr>
          </a:p>
          <a:p>
            <a:pPr marL="457200" lvl="0" indent="-457200" algn="l">
              <a:buFont typeface="Wingdings" charset="2"/>
              <a:buChar char="Ø"/>
            </a:pPr>
            <a:r>
              <a:rPr lang="en-US" sz="2800" dirty="0" err="1">
                <a:solidFill>
                  <a:schemeClr val="tx1"/>
                </a:solidFill>
              </a:rPr>
              <a:t>Ketika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satu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perilaku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dapat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diganti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dengan</a:t>
            </a:r>
            <a:r>
              <a:rPr lang="en-US" sz="2800" dirty="0">
                <a:solidFill>
                  <a:schemeClr val="tx1"/>
                </a:solidFill>
              </a:rPr>
              <a:t> yang </a:t>
            </a:r>
            <a:r>
              <a:rPr lang="en-US" sz="2800" dirty="0" err="1">
                <a:solidFill>
                  <a:schemeClr val="tx1"/>
                </a:solidFill>
              </a:rPr>
              <a:t>serupa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menghasilkan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potensi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perubahan</a:t>
            </a:r>
            <a:r>
              <a:rPr lang="en-US" sz="2800" dirty="0">
                <a:solidFill>
                  <a:schemeClr val="tx1"/>
                </a:solidFill>
              </a:rPr>
              <a:t> yang </a:t>
            </a:r>
            <a:r>
              <a:rPr lang="en-US" sz="2800" dirty="0" err="1">
                <a:solidFill>
                  <a:schemeClr val="tx1"/>
                </a:solidFill>
              </a:rPr>
              <a:t>besar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</a:p>
          <a:p>
            <a:pPr marL="457200" lvl="0" indent="-457200" algn="l">
              <a:buFont typeface="Wingdings" charset="2"/>
              <a:buChar char="Ø"/>
            </a:pPr>
            <a:r>
              <a:rPr lang="en-US" sz="2800" dirty="0" err="1">
                <a:solidFill>
                  <a:schemeClr val="tx1"/>
                </a:solidFill>
              </a:rPr>
              <a:t>Dalam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situasi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ini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pengetahuan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sering</a:t>
            </a:r>
            <a:r>
              <a:rPr lang="en-US" sz="2800" dirty="0">
                <a:solidFill>
                  <a:schemeClr val="tx1"/>
                </a:solidFill>
              </a:rPr>
              <a:t> kali </a:t>
            </a:r>
            <a:r>
              <a:rPr lang="en-US" sz="2800" dirty="0" err="1">
                <a:solidFill>
                  <a:schemeClr val="tx1"/>
                </a:solidFill>
              </a:rPr>
              <a:t>bermanfaat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  <a:p>
            <a:pPr lvl="0"/>
            <a:r>
              <a:rPr lang="en-US" sz="2800" b="1" dirty="0" smtClean="0"/>
              <a:t>2. SULIT</a:t>
            </a:r>
            <a:endParaRPr lang="en-US" sz="2800" b="1" dirty="0"/>
          </a:p>
          <a:p>
            <a:pPr marL="457200" lvl="0" indent="-457200">
              <a:buFont typeface="Wingdings" charset="2"/>
              <a:buChar char="Ø"/>
            </a:pPr>
            <a:r>
              <a:rPr lang="en-US" sz="2800" dirty="0" err="1" smtClean="0"/>
              <a:t>Ketika</a:t>
            </a:r>
            <a:r>
              <a:rPr lang="en-US" sz="2800" dirty="0" smtClean="0"/>
              <a:t> </a:t>
            </a:r>
            <a:r>
              <a:rPr lang="en-US" sz="2800" dirty="0" err="1" smtClean="0"/>
              <a:t>berkaitan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komponen</a:t>
            </a:r>
            <a:r>
              <a:rPr lang="en-US" sz="2800" dirty="0" smtClean="0"/>
              <a:t> </a:t>
            </a:r>
            <a:r>
              <a:rPr lang="en-US" sz="2800" dirty="0" err="1" smtClean="0"/>
              <a:t>psikologis</a:t>
            </a:r>
            <a:r>
              <a:rPr lang="en-US" sz="2800" dirty="0" smtClean="0"/>
              <a:t>, </a:t>
            </a:r>
            <a:r>
              <a:rPr lang="en-US" sz="2800" dirty="0" err="1" smtClean="0"/>
              <a:t>seperti</a:t>
            </a:r>
            <a:r>
              <a:rPr lang="en-US" sz="2800" dirty="0" smtClean="0"/>
              <a:t> </a:t>
            </a:r>
            <a:r>
              <a:rPr lang="en-US" sz="2800" dirty="0" err="1" smtClean="0"/>
              <a:t>obesitas</a:t>
            </a:r>
            <a:r>
              <a:rPr lang="en-US" sz="2800" dirty="0" smtClean="0"/>
              <a:t>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unsur</a:t>
            </a:r>
            <a:r>
              <a:rPr lang="en-US" sz="2800" dirty="0" smtClean="0"/>
              <a:t> </a:t>
            </a:r>
            <a:r>
              <a:rPr lang="en-US" sz="2800" dirty="0" err="1" smtClean="0"/>
              <a:t>adiktif</a:t>
            </a:r>
            <a:r>
              <a:rPr lang="en-US" sz="2800" dirty="0" smtClean="0"/>
              <a:t>, </a:t>
            </a:r>
            <a:r>
              <a:rPr lang="en-US" sz="2800" dirty="0" err="1" smtClean="0"/>
              <a:t>seperti</a:t>
            </a:r>
            <a:r>
              <a:rPr lang="en-US" sz="2800" dirty="0" smtClean="0"/>
              <a:t> </a:t>
            </a:r>
            <a:r>
              <a:rPr lang="en-US" sz="2800" dirty="0" err="1" smtClean="0"/>
              <a:t>merokok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06151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92" b="25000"/>
          <a:stretch/>
        </p:blipFill>
        <p:spPr bwMode="auto">
          <a:xfrm>
            <a:off x="8564171" y="5201007"/>
            <a:ext cx="598872" cy="51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" name="TextBox 54"/>
          <p:cNvSpPr txBox="1"/>
          <p:nvPr/>
        </p:nvSpPr>
        <p:spPr>
          <a:xfrm>
            <a:off x="8611753" y="5316588"/>
            <a:ext cx="569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#</a:t>
            </a:r>
            <a:fld id="{63202F37-EACE-47FD-A943-3CC442E433B1}" type="slidenum">
              <a:rPr lang="en-US" smtClean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25</a:t>
            </a:fld>
            <a:endParaRPr lang="en-US" dirty="0">
              <a:solidFill>
                <a:schemeClr val="bg1">
                  <a:lumMod val="95000"/>
                </a:schemeClr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77771" y="182718"/>
            <a:ext cx="81064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spc="300" dirty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UPAYA PERUBAHAN PERILAKU KESEHATAN</a:t>
            </a:r>
          </a:p>
        </p:txBody>
      </p:sp>
      <p:sp>
        <p:nvSpPr>
          <p:cNvPr id="4" name="Rectangle 3"/>
          <p:cNvSpPr/>
          <p:nvPr/>
        </p:nvSpPr>
        <p:spPr>
          <a:xfrm>
            <a:off x="382077" y="842058"/>
            <a:ext cx="8182097" cy="4370147"/>
          </a:xfrm>
          <a:prstGeom prst="rect">
            <a:avLst/>
          </a:prstGeom>
        </p:spPr>
        <p:txBody>
          <a:bodyPr/>
          <a:lstStyle/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en-US" sz="2000" i="1" dirty="0"/>
              <a:t>Downstream Factors</a:t>
            </a:r>
          </a:p>
          <a:p>
            <a:pPr lvl="1" algn="just">
              <a:buChar char="•"/>
            </a:pPr>
            <a:r>
              <a:rPr lang="en-US" sz="2000" i="0" dirty="0" err="1"/>
              <a:t>Faktor</a:t>
            </a:r>
            <a:r>
              <a:rPr lang="en-US" sz="2000" i="0" dirty="0"/>
              <a:t>  </a:t>
            </a:r>
            <a:r>
              <a:rPr lang="en-US" sz="2000" i="0" dirty="0" err="1"/>
              <a:t>secara</a:t>
            </a:r>
            <a:r>
              <a:rPr lang="en-US" sz="2000" i="0" dirty="0"/>
              <a:t> </a:t>
            </a:r>
            <a:r>
              <a:rPr lang="en-US" sz="2000" i="0" dirty="0" err="1"/>
              <a:t>langsung</a:t>
            </a:r>
            <a:r>
              <a:rPr lang="en-US" sz="2000" i="0" dirty="0"/>
              <a:t> </a:t>
            </a:r>
            <a:r>
              <a:rPr lang="en-US" sz="2000" i="0" dirty="0" err="1"/>
              <a:t>berpengaruh</a:t>
            </a:r>
            <a:r>
              <a:rPr lang="en-US" sz="2000" i="0" dirty="0"/>
              <a:t> pada  </a:t>
            </a:r>
            <a:r>
              <a:rPr lang="en-US" sz="2000" i="0" dirty="0" err="1"/>
              <a:t>individu</a:t>
            </a:r>
            <a:r>
              <a:rPr lang="en-US" sz="2000" i="0" dirty="0"/>
              <a:t> dan </a:t>
            </a:r>
            <a:r>
              <a:rPr lang="en-US" sz="2000" i="0" dirty="0" err="1"/>
              <a:t>berpotensi</a:t>
            </a:r>
            <a:r>
              <a:rPr lang="en-US" sz="2000" i="0" dirty="0"/>
              <a:t> </a:t>
            </a:r>
            <a:r>
              <a:rPr lang="en-US" sz="2000" i="0" dirty="0" err="1"/>
              <a:t>dapat</a:t>
            </a:r>
            <a:r>
              <a:rPr lang="en-US" sz="2000" i="0" dirty="0"/>
              <a:t> </a:t>
            </a:r>
            <a:r>
              <a:rPr lang="en-US" sz="2000" i="0" dirty="0" err="1"/>
              <a:t>diubah</a:t>
            </a:r>
            <a:r>
              <a:rPr lang="en-US" sz="2000" i="0" dirty="0"/>
              <a:t> oleh </a:t>
            </a:r>
            <a:r>
              <a:rPr lang="en-US" sz="2000" i="0" dirty="0" err="1"/>
              <a:t>intervensi</a:t>
            </a:r>
            <a:r>
              <a:rPr lang="en-US" sz="2000" i="0" dirty="0"/>
              <a:t> </a:t>
            </a:r>
            <a:r>
              <a:rPr lang="en-US" sz="2000" i="0" dirty="0" err="1"/>
              <a:t>individu</a:t>
            </a:r>
            <a:r>
              <a:rPr lang="en-US" sz="2000" i="0" dirty="0"/>
              <a:t> </a:t>
            </a:r>
            <a:r>
              <a:rPr lang="en-US" sz="2000" i="0" dirty="0" err="1"/>
              <a:t>misalnya</a:t>
            </a:r>
            <a:r>
              <a:rPr lang="en-US" sz="2000" i="0" dirty="0"/>
              <a:t>  </a:t>
            </a:r>
            <a:r>
              <a:rPr lang="en-US" sz="2000" i="0" dirty="0" err="1"/>
              <a:t>kecanduan</a:t>
            </a:r>
            <a:r>
              <a:rPr lang="en-US" sz="2000" i="0" dirty="0"/>
              <a:t> </a:t>
            </a:r>
            <a:r>
              <a:rPr lang="en-US" sz="2000" i="0" dirty="0" err="1" smtClean="0"/>
              <a:t>nikotin</a:t>
            </a:r>
            <a:r>
              <a:rPr lang="en-US" sz="2000" i="0" dirty="0" smtClean="0"/>
              <a:t>.</a:t>
            </a:r>
            <a:endParaRPr lang="en-US" sz="2000" i="0" dirty="0"/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en-US" sz="2000" i="1" dirty="0"/>
              <a:t>Mainstream Factors</a:t>
            </a:r>
          </a:p>
          <a:p>
            <a:pPr lvl="1" algn="just">
              <a:buChar char="•"/>
            </a:pPr>
            <a:r>
              <a:rPr lang="en-ID" sz="2000" i="0" dirty="0"/>
              <a:t>Hasil interaksi hubungan individu dengan kelompok yang lebih besar  misalnya pengaruh teman sebaya untuk merokok  dan besaran pajak untuk </a:t>
            </a:r>
            <a:r>
              <a:rPr lang="en-ID" sz="2000" i="0" dirty="0" smtClean="0"/>
              <a:t>rokok</a:t>
            </a:r>
            <a:r>
              <a:rPr lang="en-ID" sz="2000" dirty="0"/>
              <a:t>.</a:t>
            </a:r>
            <a:endParaRPr lang="en-US" sz="2000" i="0" dirty="0"/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en-US" sz="2000" i="1" dirty="0"/>
              <a:t>Upstream Factors</a:t>
            </a:r>
          </a:p>
          <a:p>
            <a:pPr lvl="1" algn="just">
              <a:buChar char="•"/>
            </a:pPr>
            <a:r>
              <a:rPr lang="en-US" sz="2000" i="0" dirty="0" err="1"/>
              <a:t>Berakar</a:t>
            </a:r>
            <a:r>
              <a:rPr lang="en-US" sz="2000" i="0" dirty="0"/>
              <a:t> pada </a:t>
            </a:r>
            <a:r>
              <a:rPr lang="en-US" sz="2000" i="0" dirty="0" err="1"/>
              <a:t>struktur</a:t>
            </a:r>
            <a:r>
              <a:rPr lang="en-US" sz="2000" i="0" dirty="0"/>
              <a:t> </a:t>
            </a:r>
            <a:r>
              <a:rPr lang="en-US" sz="2000" i="0" dirty="0" err="1"/>
              <a:t>sosial</a:t>
            </a:r>
            <a:r>
              <a:rPr lang="en-US" sz="2000" i="0" dirty="0"/>
              <a:t> dan </a:t>
            </a:r>
            <a:r>
              <a:rPr lang="en-US" sz="2000" i="0" dirty="0" err="1"/>
              <a:t>kebijakan</a:t>
            </a:r>
            <a:r>
              <a:rPr lang="en-US" sz="2000" i="0" dirty="0"/>
              <a:t> </a:t>
            </a:r>
            <a:r>
              <a:rPr lang="en-US" sz="2000" i="0" dirty="0" err="1"/>
              <a:t>seperti</a:t>
            </a:r>
            <a:r>
              <a:rPr lang="en-US" sz="2000" i="0" dirty="0"/>
              <a:t> program yang </a:t>
            </a:r>
            <a:r>
              <a:rPr lang="en-US" sz="2000" i="0" dirty="0" err="1"/>
              <a:t>disponsori</a:t>
            </a:r>
            <a:r>
              <a:rPr lang="en-US" sz="2000" i="0" dirty="0"/>
              <a:t> </a:t>
            </a:r>
            <a:r>
              <a:rPr lang="en-US" sz="2000" i="0" dirty="0" err="1"/>
              <a:t>pemerintah</a:t>
            </a:r>
            <a:r>
              <a:rPr lang="en-US" sz="2000" i="0" dirty="0"/>
              <a:t> yang </a:t>
            </a:r>
            <a:r>
              <a:rPr lang="en-US" sz="2000" i="0" dirty="0" err="1"/>
              <a:t>mendorong</a:t>
            </a:r>
            <a:r>
              <a:rPr lang="en-US" sz="2000" i="0" dirty="0"/>
              <a:t> </a:t>
            </a:r>
            <a:r>
              <a:rPr lang="en-US" sz="2000" i="0" dirty="0" err="1"/>
              <a:t>produksi</a:t>
            </a:r>
            <a:r>
              <a:rPr lang="en-US" sz="2000" i="0" dirty="0"/>
              <a:t> </a:t>
            </a:r>
            <a:r>
              <a:rPr lang="en-US" sz="2000" i="0" dirty="0" err="1"/>
              <a:t>rokok</a:t>
            </a:r>
            <a:r>
              <a:rPr lang="en-US" sz="2000" i="0" dirty="0"/>
              <a:t> </a:t>
            </a:r>
            <a:r>
              <a:rPr lang="en-US" sz="2000" i="0" dirty="0" err="1"/>
              <a:t>misalnya</a:t>
            </a:r>
            <a:r>
              <a:rPr lang="en-US" sz="2000" i="0" dirty="0"/>
              <a:t> </a:t>
            </a:r>
            <a:r>
              <a:rPr lang="en-US" sz="2000" i="0" dirty="0" err="1"/>
              <a:t>pajak</a:t>
            </a:r>
            <a:r>
              <a:rPr lang="en-US" sz="2000" i="0" dirty="0"/>
              <a:t> </a:t>
            </a:r>
            <a:r>
              <a:rPr lang="en-US" sz="2000" i="0" dirty="0" err="1" smtClean="0"/>
              <a:t>ringan</a:t>
            </a:r>
            <a:r>
              <a:rPr lang="en-US" sz="2000" i="0" dirty="0" smtClean="0"/>
              <a:t>.</a:t>
            </a:r>
            <a:endParaRPr lang="en-US" sz="2000" i="0" dirty="0"/>
          </a:p>
          <a:p>
            <a:pPr lvl="1" algn="just">
              <a:buChar char="•"/>
            </a:pPr>
            <a:r>
              <a:rPr lang="en-US" sz="2000" i="0" dirty="0" err="1"/>
              <a:t>Untuk</a:t>
            </a:r>
            <a:r>
              <a:rPr lang="en-US" sz="2000" i="0" dirty="0"/>
              <a:t> </a:t>
            </a:r>
            <a:r>
              <a:rPr lang="en-US" sz="2000" i="0" dirty="0" err="1"/>
              <a:t>menangani</a:t>
            </a:r>
            <a:r>
              <a:rPr lang="en-US" sz="2000" i="0" dirty="0"/>
              <a:t> </a:t>
            </a:r>
            <a:r>
              <a:rPr lang="en-US" sz="2000" i="0" dirty="0" err="1"/>
              <a:t>ini</a:t>
            </a:r>
            <a:r>
              <a:rPr lang="en-US" sz="2000" i="0" dirty="0"/>
              <a:t> </a:t>
            </a:r>
            <a:r>
              <a:rPr lang="en-US" sz="2000" i="0" dirty="0" err="1"/>
              <a:t>harus</a:t>
            </a:r>
            <a:r>
              <a:rPr lang="en-US" sz="2000" i="0" dirty="0"/>
              <a:t> </a:t>
            </a:r>
            <a:r>
              <a:rPr lang="en-US" sz="2000" i="0" dirty="0" err="1"/>
              <a:t>menggunakan</a:t>
            </a:r>
            <a:r>
              <a:rPr lang="en-US" sz="2000" i="0" dirty="0"/>
              <a:t> </a:t>
            </a:r>
            <a:r>
              <a:rPr lang="en-US" sz="2000" i="0" dirty="0" err="1"/>
              <a:t>intervensi</a:t>
            </a:r>
            <a:r>
              <a:rPr lang="en-US" sz="2000" i="0" dirty="0"/>
              <a:t> yang </a:t>
            </a:r>
            <a:r>
              <a:rPr lang="en-US" sz="2000" i="0" dirty="0" err="1"/>
              <a:t>lebih</a:t>
            </a:r>
            <a:r>
              <a:rPr lang="en-US" sz="2000" i="0" dirty="0"/>
              <a:t> </a:t>
            </a:r>
            <a:r>
              <a:rPr lang="en-US" sz="2000" i="0" dirty="0" err="1"/>
              <a:t>luas</a:t>
            </a:r>
            <a:r>
              <a:rPr lang="en-US" sz="2000" i="0" dirty="0"/>
              <a:t> dan </a:t>
            </a:r>
            <a:r>
              <a:rPr lang="en-US" sz="2000" i="0" dirty="0" err="1"/>
              <a:t>bukan</a:t>
            </a:r>
            <a:r>
              <a:rPr lang="en-US" sz="2000" i="0" dirty="0"/>
              <a:t> </a:t>
            </a:r>
            <a:r>
              <a:rPr lang="en-US" sz="2000" i="0" dirty="0" err="1"/>
              <a:t>cara</a:t>
            </a:r>
            <a:r>
              <a:rPr lang="en-US" sz="2000" i="0" dirty="0"/>
              <a:t>/ </a:t>
            </a:r>
            <a:r>
              <a:rPr lang="en-US" sz="2000" i="0" dirty="0" err="1"/>
              <a:t>intervensi</a:t>
            </a:r>
            <a:r>
              <a:rPr lang="en-US" sz="2000" i="0" dirty="0"/>
              <a:t> </a:t>
            </a:r>
            <a:r>
              <a:rPr lang="en-US" sz="2000" i="0" dirty="0" err="1"/>
              <a:t>konvensional</a:t>
            </a:r>
            <a:r>
              <a:rPr lang="en-US" sz="2000" i="0" dirty="0"/>
              <a:t> </a:t>
            </a:r>
            <a:r>
              <a:rPr lang="en-US" sz="2000" i="0" dirty="0" err="1"/>
              <a:t>tetapi</a:t>
            </a:r>
            <a:r>
              <a:rPr lang="en-US" sz="2000" i="0" dirty="0"/>
              <a:t>  </a:t>
            </a:r>
            <a:r>
              <a:rPr lang="en-US" sz="2000" i="0" dirty="0" err="1"/>
              <a:t>intervensi</a:t>
            </a:r>
            <a:r>
              <a:rPr lang="en-US" sz="2000" i="0" dirty="0"/>
              <a:t> </a:t>
            </a:r>
            <a:r>
              <a:rPr lang="en-US" sz="2000" i="0" dirty="0" err="1"/>
              <a:t>kesehatan</a:t>
            </a:r>
            <a:r>
              <a:rPr lang="en-US" sz="2000" i="0" dirty="0"/>
              <a:t> </a:t>
            </a:r>
            <a:r>
              <a:rPr lang="en-US" sz="2000" i="0" dirty="0" err="1"/>
              <a:t>masyarakat</a:t>
            </a:r>
            <a:r>
              <a:rPr lang="en-US" sz="2000" i="0" dirty="0"/>
              <a:t> </a:t>
            </a:r>
            <a:r>
              <a:rPr lang="en-US" sz="2000" i="0" dirty="0" err="1"/>
              <a:t>ditujukan</a:t>
            </a:r>
            <a:r>
              <a:rPr lang="en-US" sz="2000" i="0" dirty="0"/>
              <a:t>  pada </a:t>
            </a:r>
            <a:r>
              <a:rPr lang="en-US" sz="2000" i="0" dirty="0" err="1"/>
              <a:t>intervensi</a:t>
            </a:r>
            <a:r>
              <a:rPr lang="en-US" sz="2000" i="0" dirty="0"/>
              <a:t> </a:t>
            </a:r>
            <a:r>
              <a:rPr lang="en-US" sz="2000" i="0" dirty="0" err="1"/>
              <a:t>sosial</a:t>
            </a:r>
            <a:r>
              <a:rPr lang="en-US" sz="2000" i="0" dirty="0"/>
              <a:t> dan </a:t>
            </a:r>
            <a:r>
              <a:rPr lang="en-US" sz="2000" i="0" dirty="0" err="1"/>
              <a:t>ekonomi</a:t>
            </a:r>
            <a:r>
              <a:rPr lang="en-US" sz="2000" i="0" dirty="0"/>
              <a:t> (</a:t>
            </a:r>
            <a:r>
              <a:rPr lang="en-US" sz="2000" i="0" dirty="0" err="1"/>
              <a:t>lebih</a:t>
            </a:r>
            <a:r>
              <a:rPr lang="en-US" sz="2000" i="0" dirty="0"/>
              <a:t> </a:t>
            </a:r>
            <a:r>
              <a:rPr lang="en-US" sz="2000" i="0" dirty="0" err="1"/>
              <a:t>luas</a:t>
            </a:r>
            <a:r>
              <a:rPr lang="en-US" sz="2000" i="0" dirty="0"/>
              <a:t>) yang </a:t>
            </a:r>
            <a:r>
              <a:rPr lang="en-US" sz="2000" i="0" dirty="0" err="1"/>
              <a:t>dapat</a:t>
            </a:r>
            <a:r>
              <a:rPr lang="en-US" sz="2000" i="0" dirty="0"/>
              <a:t> </a:t>
            </a:r>
            <a:r>
              <a:rPr lang="en-US" sz="2000" i="0" dirty="0" err="1"/>
              <a:t>mempengaruhi</a:t>
            </a:r>
            <a:r>
              <a:rPr lang="en-US" sz="2000" i="0" dirty="0"/>
              <a:t> </a:t>
            </a:r>
            <a:r>
              <a:rPr lang="en-US" sz="2000" i="0" dirty="0" err="1" smtClean="0"/>
              <a:t>kesehatan</a:t>
            </a:r>
            <a:r>
              <a:rPr lang="en-US" sz="2000" i="0" dirty="0" smtClean="0"/>
              <a:t>.</a:t>
            </a:r>
            <a:endParaRPr lang="en-US" sz="2000" i="0" dirty="0"/>
          </a:p>
        </p:txBody>
      </p:sp>
    </p:spTree>
    <p:extLst>
      <p:ext uri="{BB962C8B-B14F-4D97-AF65-F5344CB8AC3E}">
        <p14:creationId xmlns:p14="http://schemas.microsoft.com/office/powerpoint/2010/main" val="72467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92" b="25000"/>
          <a:stretch/>
        </p:blipFill>
        <p:spPr bwMode="auto">
          <a:xfrm>
            <a:off x="8564171" y="5201007"/>
            <a:ext cx="598872" cy="51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" name="TextBox 54"/>
          <p:cNvSpPr txBox="1"/>
          <p:nvPr/>
        </p:nvSpPr>
        <p:spPr>
          <a:xfrm>
            <a:off x="8611753" y="5316588"/>
            <a:ext cx="569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#</a:t>
            </a:r>
            <a:fld id="{63202F37-EACE-47FD-A943-3CC442E433B1}" type="slidenum">
              <a:rPr lang="en-US" smtClean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26</a:t>
            </a:fld>
            <a:endParaRPr lang="en-US" dirty="0">
              <a:solidFill>
                <a:schemeClr val="bg1">
                  <a:lumMod val="95000"/>
                </a:schemeClr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85800" y="342901"/>
            <a:ext cx="7696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spc="300" dirty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STAGES OF CHANGE </a:t>
            </a:r>
            <a:r>
              <a:rPr lang="en-US" sz="2400" b="1" spc="300" dirty="0" smtClean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MODEL/</a:t>
            </a:r>
          </a:p>
          <a:p>
            <a:pPr algn="ctr"/>
            <a:r>
              <a:rPr lang="en-US" sz="2400" b="1" spc="300" dirty="0" smtClean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TAHAPAN MODEL PERUBAHAN</a:t>
            </a:r>
            <a:endParaRPr lang="en-US" sz="2400" b="1" spc="300" dirty="0">
              <a:solidFill>
                <a:srgbClr val="002060"/>
              </a:solidFill>
              <a:latin typeface="Tw Cen MT Condensed Extra Bold" panose="020B080302020202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2" y="1028701"/>
            <a:ext cx="7278687" cy="456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1221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92" b="25000"/>
          <a:stretch/>
        </p:blipFill>
        <p:spPr bwMode="auto">
          <a:xfrm>
            <a:off x="8545128" y="5214505"/>
            <a:ext cx="598872" cy="51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" name="TextBox 54"/>
          <p:cNvSpPr txBox="1"/>
          <p:nvPr/>
        </p:nvSpPr>
        <p:spPr>
          <a:xfrm>
            <a:off x="8592710" y="5330086"/>
            <a:ext cx="569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#</a:t>
            </a:r>
            <a:fld id="{63202F37-EACE-47FD-A943-3CC442E433B1}" type="slidenum">
              <a:rPr lang="en-US" smtClean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27</a:t>
            </a:fld>
            <a:endParaRPr lang="en-US" dirty="0">
              <a:solidFill>
                <a:schemeClr val="bg1">
                  <a:lumMod val="95000"/>
                </a:schemeClr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62836" y="342900"/>
            <a:ext cx="87854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spc="300" dirty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STAGES OF CHANGE </a:t>
            </a:r>
            <a:r>
              <a:rPr lang="en-US" b="1" spc="300" dirty="0" smtClean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MODEL/TAHAPAN MODEL PERUBAHAN</a:t>
            </a:r>
            <a:endParaRPr lang="en-US" b="1" spc="300" dirty="0">
              <a:solidFill>
                <a:srgbClr val="002060"/>
              </a:solidFill>
              <a:latin typeface="Tw Cen MT Condensed Extra Bold" panose="020B0803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9111017"/>
              </p:ext>
            </p:extLst>
          </p:nvPr>
        </p:nvGraphicFramePr>
        <p:xfrm>
          <a:off x="304800" y="1104900"/>
          <a:ext cx="8689816" cy="404876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23598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96776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Stadium </a:t>
                      </a:r>
                      <a:r>
                        <a:rPr lang="en-US" sz="1700" dirty="0" err="1" smtClean="0"/>
                        <a:t>Perubahan</a:t>
                      </a:r>
                      <a:endParaRPr lang="en-US" sz="1700" dirty="0"/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err="1"/>
                        <a:t>Tindakan</a:t>
                      </a:r>
                      <a:endParaRPr lang="en-US" sz="1700" dirty="0"/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err="1"/>
                        <a:t>Contoh</a:t>
                      </a:r>
                      <a:r>
                        <a:rPr lang="en-US" sz="1700" dirty="0"/>
                        <a:t>- </a:t>
                      </a:r>
                      <a:r>
                        <a:rPr lang="en-US" sz="1700" dirty="0" err="1"/>
                        <a:t>Perilaku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merokok</a:t>
                      </a:r>
                      <a:endParaRPr lang="en-US" sz="1700" dirty="0"/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r>
                        <a:rPr lang="en-US" sz="1700" b="1" dirty="0"/>
                        <a:t>1. </a:t>
                      </a:r>
                      <a:r>
                        <a:rPr lang="en-US" sz="1700" b="1" dirty="0" err="1"/>
                        <a:t>Precontemplation</a:t>
                      </a:r>
                      <a:endParaRPr lang="en-US" sz="1700" b="1" dirty="0"/>
                    </a:p>
                  </a:txBody>
                  <a:tcPr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b="1" dirty="0"/>
                        <a:t>Prognosticate</a:t>
                      </a:r>
                    </a:p>
                  </a:txBody>
                  <a:tcPr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78200">
                <a:tc>
                  <a:txBody>
                    <a:bodyPr/>
                    <a:lstStyle/>
                    <a:p>
                      <a:r>
                        <a:rPr lang="en-US" sz="1700" dirty="0" err="1"/>
                        <a:t>Individu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tidak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mempertimbangkan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perubahan</a:t>
                      </a:r>
                      <a:endParaRPr lang="en-US" sz="1700" dirty="0"/>
                    </a:p>
                  </a:txBody>
                  <a:tcPr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dirty="0" err="1"/>
                        <a:t>Kuncinya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adalah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menilai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kesiapan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untuk</a:t>
                      </a:r>
                      <a:r>
                        <a:rPr lang="en-US" sz="1700" dirty="0"/>
                        <a:t>  </a:t>
                      </a:r>
                      <a:r>
                        <a:rPr lang="en-US" sz="1700" dirty="0" err="1"/>
                        <a:t>waktu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nyang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tepat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terjadinya</a:t>
                      </a:r>
                      <a:r>
                        <a:rPr lang="en-US" sz="1700" dirty="0"/>
                        <a:t>  </a:t>
                      </a:r>
                      <a:r>
                        <a:rPr lang="en-US" sz="1700" dirty="0" err="1"/>
                        <a:t>perubahan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perilaku</a:t>
                      </a:r>
                      <a:r>
                        <a:rPr lang="en-US" sz="1700" dirty="0"/>
                        <a:t> </a:t>
                      </a:r>
                    </a:p>
                  </a:txBody>
                  <a:tcPr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700" dirty="0" err="1"/>
                        <a:t>Tentukan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kesiapan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individu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untuk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berhenti</a:t>
                      </a:r>
                      <a:r>
                        <a:rPr lang="en-US" sz="1700" dirty="0"/>
                        <a:t>. </a:t>
                      </a:r>
                      <a:r>
                        <a:rPr lang="en-US" sz="1700" dirty="0" err="1"/>
                        <a:t>Jika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belum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siap</a:t>
                      </a:r>
                      <a:r>
                        <a:rPr lang="en-US" sz="1700" dirty="0"/>
                        <a:t>, </a:t>
                      </a:r>
                      <a:r>
                        <a:rPr lang="en-US" sz="1700" dirty="0" err="1"/>
                        <a:t>tunjukkan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kesediaan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untuk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membantu</a:t>
                      </a:r>
                      <a:r>
                        <a:rPr lang="en-US" sz="1700" dirty="0"/>
                        <a:t> di masa yang </a:t>
                      </a:r>
                      <a:r>
                        <a:rPr lang="en-US" sz="1700" dirty="0" err="1"/>
                        <a:t>akan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datang</a:t>
                      </a:r>
                      <a:r>
                        <a:rPr lang="en-US" sz="1700" dirty="0"/>
                        <a:t>.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700" i="1" baseline="0" dirty="0" err="1"/>
                        <a:t>Saat</a:t>
                      </a:r>
                      <a:r>
                        <a:rPr lang="en-US" sz="1700" i="1" baseline="0" dirty="0"/>
                        <a:t> </a:t>
                      </a:r>
                      <a:r>
                        <a:rPr lang="en-US" sz="1700" i="1" baseline="0" dirty="0" err="1"/>
                        <a:t>kemudahan</a:t>
                      </a:r>
                      <a:r>
                        <a:rPr lang="en-US" sz="1700" i="1" baseline="0" dirty="0"/>
                        <a:t> </a:t>
                      </a:r>
                      <a:r>
                        <a:rPr lang="en-US" sz="1700" i="1" baseline="0" dirty="0" err="1"/>
                        <a:t>menerima</a:t>
                      </a:r>
                      <a:r>
                        <a:rPr lang="en-US" sz="1700" i="1" baseline="0" dirty="0"/>
                        <a:t> </a:t>
                      </a:r>
                      <a:r>
                        <a:rPr lang="en-US" sz="1700" i="1" baseline="0" dirty="0" err="1"/>
                        <a:t>perubahan</a:t>
                      </a:r>
                      <a:r>
                        <a:rPr lang="en-US" sz="1700" i="1" baseline="0" dirty="0"/>
                        <a:t> </a:t>
                      </a:r>
                      <a:r>
                        <a:rPr lang="en-US" sz="1700" i="1" baseline="0" dirty="0" err="1"/>
                        <a:t>misalnya</a:t>
                      </a:r>
                      <a:r>
                        <a:rPr lang="en-US" sz="1700" i="1" baseline="0" dirty="0"/>
                        <a:t> </a:t>
                      </a:r>
                      <a:r>
                        <a:rPr lang="en-US" sz="1700" baseline="0" dirty="0"/>
                        <a:t> </a:t>
                      </a:r>
                      <a:r>
                        <a:rPr lang="fi-FI" sz="1700" baseline="0" dirty="0"/>
                        <a:t>saat gejala gangguan pernapasan akut</a:t>
                      </a:r>
                      <a:endParaRPr lang="en-US" sz="1700" baseline="0" dirty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700" baseline="0" dirty="0" err="1"/>
                        <a:t>Faktor</a:t>
                      </a:r>
                      <a:r>
                        <a:rPr lang="en-US" sz="1700" baseline="0" dirty="0"/>
                        <a:t> </a:t>
                      </a:r>
                      <a:r>
                        <a:rPr lang="en-US" sz="1700" baseline="0" dirty="0" err="1"/>
                        <a:t>sosial</a:t>
                      </a:r>
                      <a:r>
                        <a:rPr lang="en-US" sz="1700" baseline="0" dirty="0"/>
                        <a:t>, </a:t>
                      </a:r>
                      <a:r>
                        <a:rPr lang="en-US" sz="1700" baseline="0" dirty="0" err="1"/>
                        <a:t>seperti</a:t>
                      </a:r>
                      <a:r>
                        <a:rPr lang="en-US" sz="1700" baseline="0" dirty="0"/>
                        <a:t> </a:t>
                      </a:r>
                      <a:r>
                        <a:rPr lang="en-US" sz="1700" baseline="0" dirty="0" err="1"/>
                        <a:t>tempat</a:t>
                      </a:r>
                      <a:r>
                        <a:rPr lang="en-US" sz="1700" baseline="0" dirty="0"/>
                        <a:t> </a:t>
                      </a:r>
                      <a:r>
                        <a:rPr lang="en-US" sz="1700" baseline="0" dirty="0" err="1"/>
                        <a:t>kerja</a:t>
                      </a:r>
                      <a:r>
                        <a:rPr lang="en-US" sz="1700" baseline="0" dirty="0"/>
                        <a:t> dan </a:t>
                      </a:r>
                      <a:r>
                        <a:rPr lang="en-US" sz="1700" baseline="0" dirty="0" err="1"/>
                        <a:t>larangan</a:t>
                      </a:r>
                      <a:r>
                        <a:rPr lang="en-US" sz="1700" baseline="0" dirty="0"/>
                        <a:t> </a:t>
                      </a:r>
                      <a:r>
                        <a:rPr lang="en-US" sz="1700" baseline="0" dirty="0" err="1"/>
                        <a:t>merokok</a:t>
                      </a:r>
                      <a:r>
                        <a:rPr lang="en-US" sz="1700" baseline="0" dirty="0"/>
                        <a:t> </a:t>
                      </a:r>
                      <a:r>
                        <a:rPr lang="en-US" sz="1700" baseline="0" dirty="0" err="1"/>
                        <a:t>dalam</a:t>
                      </a:r>
                      <a:r>
                        <a:rPr lang="en-US" sz="1700" baseline="0" dirty="0"/>
                        <a:t> </a:t>
                      </a:r>
                      <a:r>
                        <a:rPr lang="en-US" sz="1700" baseline="0" dirty="0" err="1"/>
                        <a:t>ruangan</a:t>
                      </a:r>
                      <a:r>
                        <a:rPr lang="en-US" sz="1700" baseline="0" dirty="0"/>
                        <a:t> dan </a:t>
                      </a:r>
                      <a:r>
                        <a:rPr lang="en-US" sz="1700" baseline="0" dirty="0" err="1"/>
                        <a:t>pajak</a:t>
                      </a:r>
                      <a:r>
                        <a:rPr lang="en-US" sz="1700" baseline="0" dirty="0"/>
                        <a:t> </a:t>
                      </a:r>
                      <a:r>
                        <a:rPr lang="en-US" sz="1700" baseline="0" dirty="0" err="1"/>
                        <a:t>rokok</a:t>
                      </a:r>
                      <a:r>
                        <a:rPr lang="en-US" sz="1700" baseline="0" dirty="0"/>
                        <a:t>. Hal </a:t>
                      </a:r>
                      <a:r>
                        <a:rPr lang="en-US" sz="1700" baseline="0" dirty="0" err="1"/>
                        <a:t>ini</a:t>
                      </a:r>
                      <a:r>
                        <a:rPr lang="en-US" sz="1700" baseline="0" dirty="0"/>
                        <a:t> </a:t>
                      </a:r>
                      <a:r>
                        <a:rPr lang="en-US" sz="1700" baseline="0" dirty="0" err="1"/>
                        <a:t>meningkatkan</a:t>
                      </a:r>
                      <a:r>
                        <a:rPr lang="en-US" sz="1700" baseline="0" dirty="0"/>
                        <a:t> </a:t>
                      </a:r>
                      <a:r>
                        <a:rPr lang="en-US" sz="1700" baseline="0" dirty="0" err="1"/>
                        <a:t>kemungkinan</a:t>
                      </a:r>
                      <a:r>
                        <a:rPr lang="en-US" sz="1700" baseline="0" dirty="0"/>
                        <a:t> </a:t>
                      </a:r>
                      <a:r>
                        <a:rPr lang="en-US" sz="1700" baseline="0" dirty="0" err="1"/>
                        <a:t>memasuki</a:t>
                      </a:r>
                      <a:r>
                        <a:rPr lang="en-US" sz="1700" baseline="0" dirty="0"/>
                        <a:t> </a:t>
                      </a:r>
                      <a:r>
                        <a:rPr lang="en-US" sz="1700" baseline="0" dirty="0" err="1"/>
                        <a:t>fase</a:t>
                      </a:r>
                      <a:r>
                        <a:rPr lang="en-US" sz="1700" baseline="0" dirty="0"/>
                        <a:t> </a:t>
                      </a:r>
                      <a:r>
                        <a:rPr lang="en-US" sz="1700" baseline="0" dirty="0" err="1"/>
                        <a:t>pra</a:t>
                      </a:r>
                      <a:r>
                        <a:rPr lang="en-US" sz="1700" baseline="0" dirty="0"/>
                        <a:t> </a:t>
                      </a:r>
                      <a:r>
                        <a:rPr lang="en-US" sz="1700" baseline="0" dirty="0" err="1"/>
                        <a:t>kontemplasi</a:t>
                      </a:r>
                      <a:endParaRPr lang="en-US" sz="1700" dirty="0"/>
                    </a:p>
                  </a:txBody>
                  <a:tcPr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6431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4973285"/>
              </p:ext>
            </p:extLst>
          </p:nvPr>
        </p:nvGraphicFramePr>
        <p:xfrm>
          <a:off x="304800" y="1028701"/>
          <a:ext cx="8689816" cy="556260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2004324">
                  <a:extLst>
                    <a:ext uri="{9D8B030D-6E8A-4147-A177-3AD203B41FA5}">
                      <a16:colId xmlns:a16="http://schemas.microsoft.com/office/drawing/2014/main" xmlns="" val="1759091343"/>
                    </a:ext>
                  </a:extLst>
                </a:gridCol>
                <a:gridCol w="2567676">
                  <a:extLst>
                    <a:ext uri="{9D8B030D-6E8A-4147-A177-3AD203B41FA5}">
                      <a16:colId xmlns:a16="http://schemas.microsoft.com/office/drawing/2014/main" xmlns="" val="4163577924"/>
                    </a:ext>
                  </a:extLst>
                </a:gridCol>
                <a:gridCol w="4117816">
                  <a:extLst>
                    <a:ext uri="{9D8B030D-6E8A-4147-A177-3AD203B41FA5}">
                      <a16:colId xmlns:a16="http://schemas.microsoft.com/office/drawing/2014/main" xmlns="" val="429667158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Stadium </a:t>
                      </a:r>
                      <a:r>
                        <a:rPr lang="en-US" sz="1500" dirty="0" err="1" smtClean="0"/>
                        <a:t>Perubahan</a:t>
                      </a:r>
                      <a:endParaRPr lang="en-US" sz="1500" dirty="0"/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/>
                        <a:t>Tindakan</a:t>
                      </a:r>
                      <a:endParaRPr lang="en-US" sz="1500" dirty="0"/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/>
                        <a:t>Contoh</a:t>
                      </a:r>
                      <a:r>
                        <a:rPr lang="en-US" sz="1500" dirty="0"/>
                        <a:t>- </a:t>
                      </a:r>
                      <a:r>
                        <a:rPr lang="en-US" sz="1500" dirty="0" err="1"/>
                        <a:t>Perilaku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merokok</a:t>
                      </a:r>
                      <a:endParaRPr lang="en-US" sz="1500" dirty="0"/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7200584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en-US" sz="1500" b="1" dirty="0"/>
                        <a:t>2. Contemplation</a:t>
                      </a:r>
                    </a:p>
                  </a:txBody>
                  <a:tcPr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dirty="0"/>
                        <a:t>Motivate change</a:t>
                      </a:r>
                    </a:p>
                  </a:txBody>
                  <a:tcPr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89150834"/>
                  </a:ext>
                </a:extLst>
              </a:tr>
              <a:tr h="3276600">
                <a:tc>
                  <a:txBody>
                    <a:bodyPr/>
                    <a:lstStyle/>
                    <a:p>
                      <a:r>
                        <a:rPr lang="en-US" sz="1500" dirty="0" err="1"/>
                        <a:t>Individu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berpikir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secara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aktif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tentang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risiko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kesehatan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dan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tindakan</a:t>
                      </a:r>
                      <a:r>
                        <a:rPr lang="en-US" sz="1500" dirty="0"/>
                        <a:t> yang </a:t>
                      </a:r>
                      <a:r>
                        <a:rPr lang="en-US" sz="1500" dirty="0" err="1"/>
                        <a:t>diperlukan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untuk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mengurangi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risiko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tersebut</a:t>
                      </a:r>
                      <a:r>
                        <a:rPr lang="en-US" sz="1500" dirty="0"/>
                        <a:t>.</a:t>
                      </a:r>
                    </a:p>
                    <a:p>
                      <a:r>
                        <a:rPr lang="en-US" sz="1500" baseline="0" dirty="0" err="1"/>
                        <a:t>Masalah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perubahan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ada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dalam</a:t>
                      </a:r>
                      <a:r>
                        <a:rPr lang="en-US" sz="1500" baseline="0" dirty="0"/>
                        <a:t>  agenda </a:t>
                      </a:r>
                      <a:r>
                        <a:rPr lang="en-US" sz="1500" baseline="0" dirty="0" err="1"/>
                        <a:t>individu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tetapi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tidak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ada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tindakan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nyata</a:t>
                      </a:r>
                      <a:endParaRPr lang="en-US" sz="1500" dirty="0"/>
                    </a:p>
                  </a:txBody>
                  <a:tcPr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500" dirty="0" err="1"/>
                        <a:t>Memberikan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informasi</a:t>
                      </a:r>
                      <a:r>
                        <a:rPr lang="en-US" sz="1500" dirty="0"/>
                        <a:t> yang </a:t>
                      </a:r>
                      <a:r>
                        <a:rPr lang="en-US" sz="1500" dirty="0" err="1"/>
                        <a:t>berfokus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pada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keuntungan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jangka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pendek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dan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menengah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dari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perubahan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perilaku</a:t>
                      </a:r>
                      <a:r>
                        <a:rPr lang="en-US" sz="1500" dirty="0"/>
                        <a:t>, </a:t>
                      </a:r>
                      <a:r>
                        <a:rPr lang="en-US" sz="1500" dirty="0" err="1"/>
                        <a:t>serta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keuntungan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jangka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panjang</a:t>
                      </a:r>
                      <a:endParaRPr lang="en-US" sz="1500" dirty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500" baseline="0" dirty="0" err="1"/>
                        <a:t>Dampak</a:t>
                      </a:r>
                      <a:r>
                        <a:rPr lang="en-US" sz="1500" baseline="0" dirty="0"/>
                        <a:t> yang “</a:t>
                      </a:r>
                      <a:r>
                        <a:rPr lang="en-US" sz="1500" baseline="0" dirty="0" err="1"/>
                        <a:t>meragukan</a:t>
                      </a:r>
                      <a:r>
                        <a:rPr lang="en-US" sz="1500" baseline="0" dirty="0"/>
                        <a:t>”, dan </a:t>
                      </a:r>
                      <a:r>
                        <a:rPr lang="en-US" sz="1500" baseline="0" dirty="0" err="1"/>
                        <a:t>jangka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panjang</a:t>
                      </a:r>
                      <a:r>
                        <a:rPr lang="en-US" sz="1500" baseline="0" dirty="0"/>
                        <a:t>  </a:t>
                      </a:r>
                      <a:r>
                        <a:rPr lang="en-US" sz="1500" baseline="0" dirty="0" err="1"/>
                        <a:t>kurang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efektif</a:t>
                      </a:r>
                      <a:endParaRPr lang="en-US" sz="1500" dirty="0"/>
                    </a:p>
                  </a:txBody>
                  <a:tcPr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500" dirty="0" err="1"/>
                        <a:t>Memperkuat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peningkatan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lolahraga</a:t>
                      </a:r>
                      <a:r>
                        <a:rPr lang="en-US" sz="1500" dirty="0"/>
                        <a:t>, </a:t>
                      </a:r>
                      <a:r>
                        <a:rPr lang="en-US" sz="1500" dirty="0" err="1"/>
                        <a:t>mengurangi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batuk</a:t>
                      </a:r>
                      <a:r>
                        <a:rPr lang="en-US" sz="1500" dirty="0"/>
                        <a:t>, </a:t>
                      </a:r>
                      <a:r>
                        <a:rPr lang="en-US" sz="1500" dirty="0" err="1"/>
                        <a:t>tabungan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finansial</a:t>
                      </a:r>
                      <a:r>
                        <a:rPr lang="en-US" sz="1500" dirty="0"/>
                        <a:t>, </a:t>
                      </a:r>
                      <a:r>
                        <a:rPr lang="en-US" sz="1500" dirty="0" err="1"/>
                        <a:t>memberikan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contoh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kepada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anak-anak</a:t>
                      </a:r>
                      <a:r>
                        <a:rPr lang="en-US" sz="1500" dirty="0"/>
                        <a:t>, </a:t>
                      </a:r>
                      <a:r>
                        <a:rPr lang="en-US" sz="1500" dirty="0" err="1"/>
                        <a:t>perlindungan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janin</a:t>
                      </a:r>
                      <a:r>
                        <a:rPr lang="en-US" sz="1500" dirty="0"/>
                        <a:t>, </a:t>
                      </a:r>
                      <a:r>
                        <a:rPr lang="en-US" sz="1500" dirty="0" err="1"/>
                        <a:t>dll</a:t>
                      </a:r>
                      <a:r>
                        <a:rPr lang="en-US" sz="1500" dirty="0"/>
                        <a:t>.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500" baseline="0" dirty="0" err="1"/>
                        <a:t>Juga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terus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informasikan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tentang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efek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jangka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panjang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pada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kesehatan</a:t>
                      </a:r>
                      <a:endParaRPr lang="en-US" sz="1500" dirty="0"/>
                    </a:p>
                  </a:txBody>
                  <a:tcPr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27478368"/>
                  </a:ext>
                </a:extLst>
              </a:tr>
              <a:tr h="1447800">
                <a:tc>
                  <a:txBody>
                    <a:bodyPr/>
                    <a:lstStyle/>
                    <a:p>
                      <a:r>
                        <a:rPr lang="en-US" sz="1500" dirty="0" err="1"/>
                        <a:t>Terencana</a:t>
                      </a:r>
                      <a:endParaRPr lang="en-US" sz="1500" dirty="0"/>
                    </a:p>
                  </a:txBody>
                  <a:tcPr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err="1"/>
                        <a:t>Tetapkan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dasar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untuk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menilai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keparahan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masalah</a:t>
                      </a:r>
                      <a:r>
                        <a:rPr lang="en-US" sz="1500" dirty="0"/>
                        <a:t>. </a:t>
                      </a:r>
                      <a:r>
                        <a:rPr lang="en-US" sz="1500" dirty="0" err="1"/>
                        <a:t>Fokuskan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perhatian</a:t>
                      </a:r>
                      <a:r>
                        <a:rPr lang="en-US" sz="1500" dirty="0"/>
                        <a:t> pada </a:t>
                      </a:r>
                      <a:r>
                        <a:rPr lang="en-US" sz="1500" dirty="0" err="1"/>
                        <a:t>masalah</a:t>
                      </a:r>
                      <a:r>
                        <a:rPr lang="en-US" sz="1500" dirty="0"/>
                        <a:t> dan </a:t>
                      </a:r>
                      <a:r>
                        <a:rPr lang="en-US" sz="1500" dirty="0" err="1"/>
                        <a:t>berikan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dasar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untuk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perbandingan</a:t>
                      </a:r>
                      <a:endParaRPr lang="en-US" sz="1500" dirty="0"/>
                    </a:p>
                  </a:txBody>
                  <a:tcPr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err="1"/>
                        <a:t>Kembangkan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catatan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terkait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waktu</a:t>
                      </a:r>
                      <a:r>
                        <a:rPr lang="en-US" sz="1500" dirty="0"/>
                        <a:t>, </a:t>
                      </a:r>
                      <a:r>
                        <a:rPr lang="en-US" sz="1500" dirty="0" err="1"/>
                        <a:t>frekuensi</a:t>
                      </a:r>
                      <a:r>
                        <a:rPr lang="en-US" sz="1500" dirty="0"/>
                        <a:t>, dan </a:t>
                      </a:r>
                      <a:r>
                        <a:rPr lang="en-US" sz="1500" dirty="0" err="1"/>
                        <a:t>kuantitas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merokok</a:t>
                      </a:r>
                      <a:r>
                        <a:rPr lang="en-US" sz="1500" dirty="0"/>
                        <a:t>  </a:t>
                      </a:r>
                      <a:r>
                        <a:rPr lang="en-US" sz="1500" dirty="0" err="1"/>
                        <a:t>serta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peristiwa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terkait</a:t>
                      </a:r>
                      <a:endParaRPr lang="en-US" sz="1500" dirty="0"/>
                    </a:p>
                  </a:txBody>
                  <a:tcPr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12411551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92" b="25000"/>
          <a:stretch/>
        </p:blipFill>
        <p:spPr bwMode="auto">
          <a:xfrm>
            <a:off x="8545128" y="5214505"/>
            <a:ext cx="598872" cy="51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592711" y="5330086"/>
            <a:ext cx="569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#28</a:t>
            </a:r>
            <a:endParaRPr lang="en-US" dirty="0">
              <a:solidFill>
                <a:schemeClr val="bg1">
                  <a:lumMod val="95000"/>
                </a:schemeClr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" y="266701"/>
            <a:ext cx="777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spc="300" dirty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STAGES OF CHANGE MODEL</a:t>
            </a:r>
            <a:r>
              <a:rPr lang="en-US" b="1" spc="300" dirty="0" smtClean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/</a:t>
            </a:r>
          </a:p>
          <a:p>
            <a:pPr algn="ctr"/>
            <a:r>
              <a:rPr lang="en-US" b="1" spc="300" dirty="0" smtClean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TAHAPAN </a:t>
            </a:r>
            <a:r>
              <a:rPr lang="en-US" b="1" spc="300" dirty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MODEL PERUBAHAN</a:t>
            </a:r>
          </a:p>
        </p:txBody>
      </p:sp>
    </p:spTree>
    <p:extLst>
      <p:ext uri="{BB962C8B-B14F-4D97-AF65-F5344CB8AC3E}">
        <p14:creationId xmlns:p14="http://schemas.microsoft.com/office/powerpoint/2010/main" val="905669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92" b="25000"/>
          <a:stretch/>
        </p:blipFill>
        <p:spPr bwMode="auto">
          <a:xfrm>
            <a:off x="8564171" y="5201007"/>
            <a:ext cx="598872" cy="51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152402" y="266700"/>
            <a:ext cx="87854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spc="300" dirty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STAGES OF CHANGE </a:t>
            </a:r>
            <a:r>
              <a:rPr lang="en-US" b="1" spc="300" dirty="0" smtClean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MODEL/TAHAPAN MODEL PERUBAHAN</a:t>
            </a:r>
            <a:endParaRPr lang="en-US" b="1" spc="300" dirty="0">
              <a:solidFill>
                <a:srgbClr val="002060"/>
              </a:solidFill>
              <a:latin typeface="Tw Cen MT Condensed Extra Bold" panose="020B0803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8037089"/>
              </p:ext>
            </p:extLst>
          </p:nvPr>
        </p:nvGraphicFramePr>
        <p:xfrm>
          <a:off x="457200" y="952500"/>
          <a:ext cx="8325822" cy="472440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9203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2107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68438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Stage of Change</a:t>
                      </a: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Actions</a:t>
                      </a: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Example-Cigarette Smoking</a:t>
                      </a: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en-US" sz="1500" b="1" dirty="0"/>
                        <a:t>3. Preparation</a:t>
                      </a:r>
                    </a:p>
                  </a:txBody>
                  <a:tcPr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dirty="0"/>
                        <a:t>Plan change</a:t>
                      </a:r>
                    </a:p>
                  </a:txBody>
                  <a:tcPr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600">
                <a:tc rowSpan="3">
                  <a:txBody>
                    <a:bodyPr/>
                    <a:lstStyle/>
                    <a:p>
                      <a:r>
                        <a:rPr lang="en-US" sz="1500" dirty="0" err="1"/>
                        <a:t>Mempersiapkan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tindakan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termasuk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mengembangkan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rencana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dan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menetapkan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jadwal</a:t>
                      </a:r>
                      <a:endParaRPr lang="en-US" sz="1500" dirty="0"/>
                    </a:p>
                  </a:txBody>
                  <a:tcPr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err="1"/>
                        <a:t>Tetapkan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tujuan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spesifik</a:t>
                      </a:r>
                      <a:r>
                        <a:rPr lang="en-US" sz="1500" dirty="0"/>
                        <a:t> yang  </a:t>
                      </a:r>
                      <a:r>
                        <a:rPr lang="en-US" sz="1500" dirty="0" err="1"/>
                        <a:t>terukur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dan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dapat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diperoleh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dengan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tenggat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waktunya</a:t>
                      </a:r>
                      <a:endParaRPr lang="en-US" sz="1500" dirty="0"/>
                    </a:p>
                  </a:txBody>
                  <a:tcPr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err="1"/>
                        <a:t>Tanggal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berhenti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merokok</a:t>
                      </a:r>
                      <a:r>
                        <a:rPr lang="en-US" sz="1500" baseline="0" dirty="0"/>
                        <a:t>, </a:t>
                      </a:r>
                      <a:r>
                        <a:rPr lang="en-US" sz="1500" baseline="0" dirty="0" err="1"/>
                        <a:t>atau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kemungkinan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berkurang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pada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perokok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berat</a:t>
                      </a:r>
                      <a:endParaRPr lang="en-US" sz="1500" dirty="0"/>
                    </a:p>
                  </a:txBody>
                  <a:tcPr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90600">
                <a:tc v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err="1"/>
                        <a:t>Dua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atau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lebih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intervensi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simultan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terpilih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dapat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memaksimalkan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efektivitas</a:t>
                      </a:r>
                      <a:endParaRPr lang="en-US" sz="1500" dirty="0"/>
                    </a:p>
                  </a:txBody>
                  <a:tcPr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err="1"/>
                        <a:t>Dukungan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keluarga</a:t>
                      </a:r>
                      <a:r>
                        <a:rPr lang="en-US" sz="1500" dirty="0"/>
                        <a:t>, </a:t>
                      </a:r>
                      <a:r>
                        <a:rPr lang="en-US" sz="1500" dirty="0" err="1"/>
                        <a:t>dukungan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teman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sebaya</a:t>
                      </a:r>
                      <a:r>
                        <a:rPr lang="en-US" sz="1500" dirty="0"/>
                        <a:t>, </a:t>
                      </a:r>
                      <a:r>
                        <a:rPr lang="en-US" sz="1500" dirty="0" err="1"/>
                        <a:t>perencanaan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individu</a:t>
                      </a:r>
                      <a:r>
                        <a:rPr lang="en-US" sz="1500" dirty="0"/>
                        <a:t>, </a:t>
                      </a:r>
                      <a:r>
                        <a:rPr lang="en-US" sz="1500" dirty="0" err="1"/>
                        <a:t>pengobatan</a:t>
                      </a:r>
                      <a:r>
                        <a:rPr lang="en-US" sz="1500" dirty="0"/>
                        <a:t>, </a:t>
                      </a:r>
                      <a:r>
                        <a:rPr lang="en-US" sz="1500" dirty="0" err="1"/>
                        <a:t>dll</a:t>
                      </a:r>
                      <a:r>
                        <a:rPr lang="en-US" sz="1500" dirty="0"/>
                        <a:t>. - </a:t>
                      </a:r>
                      <a:r>
                        <a:rPr lang="en-US" sz="1500" dirty="0" err="1"/>
                        <a:t>dapat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memperkuat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dan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memperbanyak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dampak</a:t>
                      </a:r>
                      <a:endParaRPr lang="en-US" sz="1500" dirty="0"/>
                    </a:p>
                  </a:txBody>
                  <a:tcPr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33600">
                <a:tc v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err="1"/>
                        <a:t>Kenali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sifat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kebiasaan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dari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perilaku</a:t>
                      </a:r>
                      <a:r>
                        <a:rPr lang="en-US" sz="1500" dirty="0"/>
                        <a:t> yang </a:t>
                      </a:r>
                      <a:r>
                        <a:rPr lang="en-US" sz="1500" dirty="0" err="1"/>
                        <a:t>ada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dan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hilangkan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aktivitas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terkait</a:t>
                      </a:r>
                      <a:endParaRPr lang="en-US" sz="1500" dirty="0"/>
                    </a:p>
                  </a:txBody>
                  <a:tcPr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500" dirty="0" err="1"/>
                        <a:t>Singkirkan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rokok</a:t>
                      </a:r>
                      <a:r>
                        <a:rPr lang="en-US" sz="1500" dirty="0"/>
                        <a:t>, </a:t>
                      </a:r>
                      <a:r>
                        <a:rPr lang="en-US" sz="1500" dirty="0" err="1"/>
                        <a:t>asbak</a:t>
                      </a:r>
                      <a:r>
                        <a:rPr lang="en-US" sz="1500" dirty="0"/>
                        <a:t>, </a:t>
                      </a:r>
                      <a:r>
                        <a:rPr lang="en-US" sz="1500" dirty="0" err="1"/>
                        <a:t>dan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peralatan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terkait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merokok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lainnya</a:t>
                      </a:r>
                      <a:endParaRPr lang="en-US" sz="1500" dirty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500" baseline="0" dirty="0" err="1"/>
                        <a:t>Hilangkan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dampak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pribadi</a:t>
                      </a:r>
                      <a:r>
                        <a:rPr lang="en-US" sz="1500" baseline="0" dirty="0"/>
                        <a:t> dan </a:t>
                      </a:r>
                      <a:r>
                        <a:rPr lang="en-US" sz="1500" baseline="0" dirty="0" err="1"/>
                        <a:t>lingkungan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dari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kebiasaan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merokok</a:t>
                      </a:r>
                      <a:r>
                        <a:rPr lang="en-US" sz="1500" baseline="0" dirty="0"/>
                        <a:t> di masa </a:t>
                      </a:r>
                      <a:r>
                        <a:rPr lang="en-US" sz="1500" baseline="0" dirty="0" err="1"/>
                        <a:t>lalu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seperti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membersihkan</a:t>
                      </a:r>
                      <a:r>
                        <a:rPr lang="en-US" sz="1500" baseline="0" dirty="0"/>
                        <a:t>  </a:t>
                      </a:r>
                      <a:r>
                        <a:rPr lang="en-US" sz="1500" baseline="0" dirty="0" err="1"/>
                        <a:t>gigi</a:t>
                      </a:r>
                      <a:r>
                        <a:rPr lang="en-US" sz="1500" baseline="0" dirty="0"/>
                        <a:t> dan </a:t>
                      </a:r>
                      <a:r>
                        <a:rPr lang="en-US" sz="1500" baseline="0" dirty="0" err="1"/>
                        <a:t>tirai</a:t>
                      </a:r>
                      <a:endParaRPr lang="en-US" sz="1500" baseline="0" dirty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i-FI" sz="1500" baseline="0" dirty="0"/>
                        <a:t>Antisipasi godaan : berhubungan dengan makanan, minuman, dan acara sosial</a:t>
                      </a:r>
                      <a:endParaRPr lang="en-US" sz="1500" dirty="0"/>
                    </a:p>
                  </a:txBody>
                  <a:tcPr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611753" y="5316588"/>
            <a:ext cx="569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#</a:t>
            </a:r>
            <a:fld id="{63202F37-EACE-47FD-A943-3CC442E433B1}" type="slidenum">
              <a:rPr lang="en-US" smtClean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29</a:t>
            </a:fld>
            <a:endParaRPr lang="en-US" dirty="0">
              <a:solidFill>
                <a:schemeClr val="bg1">
                  <a:lumMod val="95000"/>
                </a:schemeClr>
              </a:solidFill>
              <a:latin typeface="Tw Cen MT Condensed Extra Bold" panose="020B08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890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92" b="25000"/>
          <a:stretch/>
        </p:blipFill>
        <p:spPr bwMode="auto">
          <a:xfrm>
            <a:off x="8564171" y="5201007"/>
            <a:ext cx="598872" cy="51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" name="TextBox 54"/>
          <p:cNvSpPr txBox="1"/>
          <p:nvPr/>
        </p:nvSpPr>
        <p:spPr>
          <a:xfrm>
            <a:off x="8611753" y="5316588"/>
            <a:ext cx="441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#</a:t>
            </a:r>
            <a:fld id="{63202F37-EACE-47FD-A943-3CC442E433B1}" type="slidenum">
              <a:rPr lang="en-US" smtClean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3</a:t>
            </a:fld>
            <a:endParaRPr lang="en-US" dirty="0">
              <a:solidFill>
                <a:schemeClr val="bg1">
                  <a:lumMod val="95000"/>
                </a:schemeClr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88" name="Oval 87"/>
          <p:cNvSpPr/>
          <p:nvPr/>
        </p:nvSpPr>
        <p:spPr>
          <a:xfrm>
            <a:off x="228600" y="1181101"/>
            <a:ext cx="571804" cy="477085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latin typeface="Tw Cen MT Condensed Extra Bold" panose="020B0803020202020204" pitchFamily="34" charset="0"/>
              </a:rPr>
              <a:t>?</a:t>
            </a:r>
            <a:endParaRPr lang="en-US" dirty="0">
              <a:latin typeface="Tw Cen MT Condensed Extra Bold" panose="020B0803020202020204" pitchFamily="34" charset="0"/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838200" y="1104901"/>
            <a:ext cx="79175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solidFill>
                  <a:srgbClr val="005BD3">
                    <a:lumMod val="75000"/>
                  </a:srgbClr>
                </a:solidFill>
                <a:latin typeface="Tw Cen MT Condensed Extra Bold" panose="020B0803020202020204" pitchFamily="34" charset="0"/>
              </a:rPr>
              <a:t>Bagaimana</a:t>
            </a:r>
            <a:r>
              <a:rPr lang="en-US" sz="2400" dirty="0">
                <a:solidFill>
                  <a:srgbClr val="005BD3">
                    <a:lumMod val="75000"/>
                  </a:srgbClr>
                </a:solidFill>
                <a:latin typeface="Tw Cen MT Condensed Extra Bold" panose="020B0803020202020204" pitchFamily="34" charset="0"/>
              </a:rPr>
              <a:t> </a:t>
            </a:r>
            <a:r>
              <a:rPr lang="en-US" sz="2400" dirty="0" err="1">
                <a:solidFill>
                  <a:srgbClr val="005BD3">
                    <a:lumMod val="75000"/>
                  </a:srgbClr>
                </a:solidFill>
                <a:latin typeface="Tw Cen MT Condensed Extra Bold" panose="020B0803020202020204" pitchFamily="34" charset="0"/>
              </a:rPr>
              <a:t>hubungan</a:t>
            </a:r>
            <a:r>
              <a:rPr lang="en-US" sz="2400" dirty="0">
                <a:solidFill>
                  <a:srgbClr val="005BD3">
                    <a:lumMod val="75000"/>
                  </a:srgbClr>
                </a:solidFill>
                <a:latin typeface="Tw Cen MT Condensed Extra Bold" panose="020B0803020202020204" pitchFamily="34" charset="0"/>
              </a:rPr>
              <a:t> </a:t>
            </a:r>
            <a:r>
              <a:rPr lang="en-US" sz="2400" dirty="0" err="1">
                <a:solidFill>
                  <a:srgbClr val="005BD3">
                    <a:lumMod val="75000"/>
                  </a:srgbClr>
                </a:solidFill>
                <a:latin typeface="Tw Cen MT Condensed Extra Bold" panose="020B0803020202020204" pitchFamily="34" charset="0"/>
              </a:rPr>
              <a:t>ilmu</a:t>
            </a:r>
            <a:r>
              <a:rPr lang="en-US" sz="2400" dirty="0">
                <a:solidFill>
                  <a:srgbClr val="005BD3">
                    <a:lumMod val="75000"/>
                  </a:srgbClr>
                </a:solidFill>
                <a:latin typeface="Tw Cen MT Condensed Extra Bold" panose="020B0803020202020204" pitchFamily="34" charset="0"/>
              </a:rPr>
              <a:t> </a:t>
            </a:r>
            <a:r>
              <a:rPr lang="en-US" sz="2400" dirty="0" err="1">
                <a:solidFill>
                  <a:srgbClr val="005BD3">
                    <a:lumMod val="75000"/>
                  </a:srgbClr>
                </a:solidFill>
                <a:latin typeface="Tw Cen MT Condensed Extra Bold" panose="020B0803020202020204" pitchFamily="34" charset="0"/>
              </a:rPr>
              <a:t>Sosial</a:t>
            </a:r>
            <a:r>
              <a:rPr lang="en-US" sz="2400" dirty="0">
                <a:solidFill>
                  <a:srgbClr val="005BD3">
                    <a:lumMod val="75000"/>
                  </a:srgbClr>
                </a:solidFill>
                <a:latin typeface="Tw Cen MT Condensed Extra Bold" panose="020B0803020202020204" pitchFamily="34" charset="0"/>
              </a:rPr>
              <a:t> dan </a:t>
            </a:r>
            <a:r>
              <a:rPr lang="en-US" sz="2400" dirty="0" err="1">
                <a:solidFill>
                  <a:srgbClr val="005BD3">
                    <a:lumMod val="75000"/>
                  </a:srgbClr>
                </a:solidFill>
                <a:latin typeface="Tw Cen MT Condensed Extra Bold" panose="020B0803020202020204" pitchFamily="34" charset="0"/>
              </a:rPr>
              <a:t>Ilmu-Ilmu</a:t>
            </a:r>
            <a:r>
              <a:rPr lang="en-US" sz="2400" dirty="0">
                <a:solidFill>
                  <a:srgbClr val="005BD3">
                    <a:lumMod val="75000"/>
                  </a:srgbClr>
                </a:solidFill>
                <a:latin typeface="Tw Cen MT Condensed Extra Bold" panose="020B0803020202020204" pitchFamily="34" charset="0"/>
              </a:rPr>
              <a:t> </a:t>
            </a:r>
            <a:r>
              <a:rPr lang="en-US" sz="2400" dirty="0" err="1">
                <a:solidFill>
                  <a:srgbClr val="005BD3">
                    <a:lumMod val="75000"/>
                  </a:srgbClr>
                </a:solidFill>
                <a:latin typeface="Tw Cen MT Condensed Extra Bold" panose="020B0803020202020204" pitchFamily="34" charset="0"/>
              </a:rPr>
              <a:t>Perilaku</a:t>
            </a:r>
            <a:r>
              <a:rPr lang="en-US" sz="2400" dirty="0">
                <a:solidFill>
                  <a:srgbClr val="005BD3">
                    <a:lumMod val="75000"/>
                  </a:srgbClr>
                </a:solidFill>
                <a:latin typeface="Tw Cen MT Condensed Extra Bold" panose="020B0803020202020204" pitchFamily="34" charset="0"/>
              </a:rPr>
              <a:t> </a:t>
            </a:r>
          </a:p>
          <a:p>
            <a:r>
              <a:rPr lang="en-US" sz="2400" dirty="0" err="1">
                <a:solidFill>
                  <a:srgbClr val="005BD3">
                    <a:lumMod val="75000"/>
                  </a:srgbClr>
                </a:solidFill>
                <a:latin typeface="Tw Cen MT Condensed Extra Bold" panose="020B0803020202020204" pitchFamily="34" charset="0"/>
              </a:rPr>
              <a:t>dengan</a:t>
            </a:r>
            <a:r>
              <a:rPr lang="en-US" sz="2400" dirty="0">
                <a:solidFill>
                  <a:srgbClr val="005BD3">
                    <a:lumMod val="75000"/>
                  </a:srgbClr>
                </a:solidFill>
                <a:latin typeface="Tw Cen MT Condensed Extra Bold" panose="020B0803020202020204" pitchFamily="34" charset="0"/>
              </a:rPr>
              <a:t> </a:t>
            </a:r>
            <a:r>
              <a:rPr lang="en-US" sz="2400" dirty="0" err="1">
                <a:solidFill>
                  <a:srgbClr val="005BD3">
                    <a:lumMod val="75000"/>
                  </a:srgbClr>
                </a:solidFill>
                <a:latin typeface="Tw Cen MT Condensed Extra Bold" panose="020B0803020202020204" pitchFamily="34" charset="0"/>
              </a:rPr>
              <a:t>kesehatan</a:t>
            </a:r>
            <a:r>
              <a:rPr lang="en-US" sz="2400" dirty="0">
                <a:solidFill>
                  <a:srgbClr val="005BD3">
                    <a:lumMod val="75000"/>
                  </a:srgbClr>
                </a:solidFill>
                <a:latin typeface="Tw Cen MT Condensed Extra Bold" panose="020B0803020202020204" pitchFamily="34" charset="0"/>
              </a:rPr>
              <a:t> </a:t>
            </a:r>
            <a:r>
              <a:rPr lang="en-US" sz="2400" dirty="0" err="1">
                <a:solidFill>
                  <a:srgbClr val="005BD3">
                    <a:lumMod val="75000"/>
                  </a:srgbClr>
                </a:solidFill>
                <a:latin typeface="Tw Cen MT Condensed Extra Bold" panose="020B0803020202020204" pitchFamily="34" charset="0"/>
              </a:rPr>
              <a:t>masyarakat</a:t>
            </a:r>
            <a:r>
              <a:rPr lang="en-US" sz="2400" dirty="0">
                <a:solidFill>
                  <a:srgbClr val="005BD3">
                    <a:lumMod val="75000"/>
                  </a:srgbClr>
                </a:solidFill>
                <a:latin typeface="Tw Cen MT Condensed Extra Bold" panose="020B0803020202020204" pitchFamily="34" charset="0"/>
              </a:rPr>
              <a:t>?</a:t>
            </a:r>
            <a:endParaRPr lang="en-US" sz="2000" dirty="0">
              <a:latin typeface="Tw Cen MT Condensed Extra Bold" panose="020B0803020202020204" pitchFamily="34" charset="0"/>
            </a:endParaRPr>
          </a:p>
        </p:txBody>
      </p:sp>
      <p:sp>
        <p:nvSpPr>
          <p:cNvPr id="95" name="Oval 94"/>
          <p:cNvSpPr/>
          <p:nvPr/>
        </p:nvSpPr>
        <p:spPr>
          <a:xfrm>
            <a:off x="457200" y="3467101"/>
            <a:ext cx="571804" cy="477085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Tw Cen MT Condensed Extra Bold" panose="020B0803020202020204" pitchFamily="34" charset="0"/>
              </a:rPr>
              <a:t>?</a:t>
            </a:r>
            <a:endParaRPr lang="en-US" dirty="0">
              <a:latin typeface="Tw Cen MT Condensed Extra Bold" panose="020B0803020202020204" pitchFamily="34" charset="0"/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1177920" y="3543301"/>
            <a:ext cx="79533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Bagaimana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 agama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berpengaruh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 pada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aspek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kesehatan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?</a:t>
            </a:r>
            <a:endParaRPr lang="en-US" sz="2000" dirty="0">
              <a:solidFill>
                <a:schemeClr val="accent2">
                  <a:lumMod val="75000"/>
                </a:schemeClr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8305800" y="2324101"/>
            <a:ext cx="571804" cy="47708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Tw Cen MT Condensed Extra Bold" panose="020B0803020202020204" pitchFamily="34" charset="0"/>
              </a:rPr>
              <a:t>?</a:t>
            </a:r>
            <a:endParaRPr lang="en-US" dirty="0">
              <a:latin typeface="Tw Cen MT Condensed Extra Bold" panose="020B0803020202020204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04802" y="2324101"/>
            <a:ext cx="815245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 err="1">
                <a:solidFill>
                  <a:schemeClr val="accent4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Bagaimana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 </a:t>
            </a:r>
            <a:r>
              <a:rPr lang="en-US" sz="2200" dirty="0" err="1">
                <a:solidFill>
                  <a:schemeClr val="accent4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sosial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 </a:t>
            </a:r>
            <a:r>
              <a:rPr lang="en-US" sz="2200" dirty="0" err="1">
                <a:solidFill>
                  <a:schemeClr val="accent4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ekonomi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 </a:t>
            </a:r>
            <a:r>
              <a:rPr lang="en-US" sz="2200" dirty="0" err="1">
                <a:solidFill>
                  <a:schemeClr val="accent4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berpengaruh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 </a:t>
            </a:r>
            <a:r>
              <a:rPr lang="en-US" sz="2200" dirty="0" err="1">
                <a:solidFill>
                  <a:schemeClr val="accent4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pada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 </a:t>
            </a:r>
            <a:r>
              <a:rPr lang="en-US" sz="2200" dirty="0" err="1">
                <a:solidFill>
                  <a:schemeClr val="accent4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aspek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 </a:t>
            </a:r>
            <a:r>
              <a:rPr lang="en-US" sz="2200" dirty="0" err="1">
                <a:solidFill>
                  <a:schemeClr val="accent4">
                    <a:lumMod val="75000"/>
                  </a:schemeClr>
                </a:solidFill>
                <a:latin typeface="Tw Cen MT Condensed Extra Bold" panose="020B0803020202020204" pitchFamily="34" charset="0"/>
              </a:rPr>
              <a:t>kesehatan</a:t>
            </a:r>
            <a:endParaRPr lang="en-US" sz="2200" dirty="0">
              <a:solidFill>
                <a:schemeClr val="accent4">
                  <a:lumMod val="75000"/>
                </a:schemeClr>
              </a:solidFill>
              <a:latin typeface="Tw Cen MT Condensed Extra Bold" panose="020B08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630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92" b="25000"/>
          <a:stretch/>
        </p:blipFill>
        <p:spPr bwMode="auto">
          <a:xfrm>
            <a:off x="8564171" y="5201007"/>
            <a:ext cx="598872" cy="51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611753" y="5316588"/>
            <a:ext cx="569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#</a:t>
            </a:r>
            <a:fld id="{63202F37-EACE-47FD-A943-3CC442E433B1}" type="slidenum">
              <a:rPr lang="en-US" smtClean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30</a:t>
            </a:fld>
            <a:endParaRPr lang="en-US" dirty="0">
              <a:solidFill>
                <a:schemeClr val="bg1">
                  <a:lumMod val="95000"/>
                </a:schemeClr>
              </a:solidFill>
              <a:latin typeface="Tw Cen MT Condensed Extra Bold" panose="020B0803020202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9549620"/>
              </p:ext>
            </p:extLst>
          </p:nvPr>
        </p:nvGraphicFramePr>
        <p:xfrm>
          <a:off x="228602" y="571501"/>
          <a:ext cx="8610599" cy="546100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37159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9031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54868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Stage of Change</a:t>
                      </a: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Actions</a:t>
                      </a: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Example-Cigarette Smoking</a:t>
                      </a: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en-US" sz="1400" b="1" dirty="0"/>
                        <a:t>4. Action</a:t>
                      </a:r>
                    </a:p>
                  </a:txBody>
                  <a:tcPr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Reinforce change</a:t>
                      </a:r>
                    </a:p>
                  </a:txBody>
                  <a:tcPr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62000">
                <a:tc rowSpan="3">
                  <a:txBody>
                    <a:bodyPr/>
                    <a:lstStyle/>
                    <a:p>
                      <a:r>
                        <a:rPr lang="en-US" sz="1400" dirty="0" err="1"/>
                        <a:t>Perubahan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perilaku</a:t>
                      </a:r>
                      <a:r>
                        <a:rPr lang="en-US" sz="1400" dirty="0"/>
                        <a:t> yang </a:t>
                      </a:r>
                      <a:r>
                        <a:rPr lang="en-US" sz="1400" dirty="0" err="1"/>
                        <a:t>dapat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diamati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dengan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potensi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kambuh</a:t>
                      </a:r>
                      <a:endParaRPr lang="en-US" sz="1400" dirty="0"/>
                    </a:p>
                  </a:txBody>
                  <a:tcPr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Berikan</a:t>
                      </a:r>
                      <a:r>
                        <a:rPr lang="en-US" sz="1400" dirty="0"/>
                        <a:t> / </a:t>
                      </a:r>
                      <a:r>
                        <a:rPr lang="en-US" sz="1400" dirty="0" err="1"/>
                        <a:t>sarankan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penghargaan</a:t>
                      </a:r>
                      <a:r>
                        <a:rPr lang="en-US" sz="1400" dirty="0"/>
                        <a:t> yang </a:t>
                      </a:r>
                      <a:r>
                        <a:rPr lang="en-US" sz="1400" dirty="0" err="1"/>
                        <a:t>nyata</a:t>
                      </a:r>
                      <a:endParaRPr lang="en-US" sz="1400" dirty="0"/>
                    </a:p>
                  </a:txBody>
                  <a:tcPr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Sediakan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penghargaan</a:t>
                      </a:r>
                      <a:r>
                        <a:rPr lang="en-US" sz="1400" dirty="0"/>
                        <a:t>, </a:t>
                      </a:r>
                      <a:r>
                        <a:rPr lang="en-US" sz="1400" dirty="0" err="1"/>
                        <a:t>seperti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alternatif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penggunaan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uang</a:t>
                      </a:r>
                      <a:r>
                        <a:rPr lang="en-US" sz="1400" dirty="0"/>
                        <a:t> - </a:t>
                      </a:r>
                      <a:r>
                        <a:rPr lang="en-US" sz="1400" dirty="0" err="1"/>
                        <a:t>fokus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pada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kebersihan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pribadi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atau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lingkungan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pribadi</a:t>
                      </a:r>
                      <a:endParaRPr lang="en-US" sz="1400" dirty="0"/>
                    </a:p>
                  </a:txBody>
                  <a:tcPr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98800">
                <a:tc vMerge="1">
                  <a:txBody>
                    <a:bodyPr/>
                    <a:lstStyle/>
                    <a:p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Umpan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balik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positif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dapat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mendorong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perilaku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baru</a:t>
                      </a:r>
                      <a:endParaRPr lang="en-US" sz="1400" dirty="0"/>
                    </a:p>
                    <a:p>
                      <a:endParaRPr lang="en-US" sz="1400" dirty="0"/>
                    </a:p>
                    <a:p>
                      <a:r>
                        <a:rPr lang="en-US" sz="1400" dirty="0" err="1"/>
                        <a:t>Antisipasi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efek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samping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dan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frustrasi</a:t>
                      </a:r>
                      <a:endParaRPr lang="en-US" sz="1400" dirty="0"/>
                    </a:p>
                  </a:txBody>
                  <a:tcPr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i-FI" sz="1400" dirty="0"/>
                        <a:t>Fokus pada kemajuan yang terukur perilaku baru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400" baseline="0" dirty="0" err="1"/>
                        <a:t>Sediakan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err="1"/>
                        <a:t>lingkungan</a:t>
                      </a:r>
                      <a:r>
                        <a:rPr lang="en-US" sz="1400" baseline="0" dirty="0"/>
                        <a:t> yang </a:t>
                      </a:r>
                      <a:r>
                        <a:rPr lang="en-US" sz="1400" baseline="0" dirty="0" err="1"/>
                        <a:t>reseptif</a:t>
                      </a:r>
                      <a:r>
                        <a:rPr lang="en-US" sz="1400" baseline="0" dirty="0"/>
                        <a:t>, </a:t>
                      </a:r>
                      <a:r>
                        <a:rPr lang="en-US" sz="1400" baseline="0" dirty="0" err="1"/>
                        <a:t>namun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err="1"/>
                        <a:t>hindari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err="1"/>
                        <a:t>fokus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err="1"/>
                        <a:t>pada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err="1"/>
                        <a:t>alasan</a:t>
                      </a:r>
                      <a:endParaRPr lang="en-US" sz="1400" baseline="0" dirty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i-FI" sz="1400" baseline="0" dirty="0"/>
                        <a:t>Pendekatan satu hari pada satu waktu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nl-NL" sz="1400" baseline="0" dirty="0"/>
                        <a:t>Kenali kemungkinan “cravings” dan buat perencanaan pencegahan termasuk penggunaan obat-obatan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400" baseline="0" dirty="0" err="1"/>
                        <a:t>Kenali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err="1"/>
                        <a:t>potensi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err="1"/>
                        <a:t>gejala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err="1"/>
                        <a:t>memburuk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err="1"/>
                        <a:t>pada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err="1"/>
                        <a:t>awalnya</a:t>
                      </a:r>
                      <a:r>
                        <a:rPr lang="en-US" sz="1400" baseline="0" dirty="0"/>
                        <a:t>, </a:t>
                      </a:r>
                      <a:r>
                        <a:rPr lang="en-US" sz="1400" baseline="0" dirty="0" err="1"/>
                        <a:t>sebelum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err="1"/>
                        <a:t>terjadi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err="1"/>
                        <a:t>perbaikan</a:t>
                      </a:r>
                      <a:r>
                        <a:rPr lang="en-US" sz="1400" baseline="0" dirty="0"/>
                        <a:t> 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400" baseline="0" dirty="0" err="1"/>
                        <a:t>Antisipasi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err="1"/>
                        <a:t>potensi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err="1"/>
                        <a:t>kenaikan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err="1"/>
                        <a:t>berat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err="1"/>
                        <a:t>badan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err="1"/>
                        <a:t>dan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err="1"/>
                        <a:t>dorong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err="1"/>
                        <a:t>untuk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err="1"/>
                        <a:t>berolahraga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err="1"/>
                        <a:t>serta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err="1"/>
                        <a:t>perilaku</a:t>
                      </a:r>
                      <a:r>
                        <a:rPr lang="en-US" sz="1400" baseline="0" dirty="0"/>
                        <a:t> lain </a:t>
                      </a:r>
                      <a:r>
                        <a:rPr lang="en-US" sz="1400" baseline="0" dirty="0" err="1"/>
                        <a:t>untuk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err="1"/>
                        <a:t>mengurangi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err="1"/>
                        <a:t>potensi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err="1"/>
                        <a:t>penambahan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err="1"/>
                        <a:t>berat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err="1"/>
                        <a:t>badan</a:t>
                      </a:r>
                      <a:endParaRPr lang="en-US" sz="1400" dirty="0"/>
                    </a:p>
                  </a:txBody>
                  <a:tcPr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62000">
                <a:tc vMerge="1">
                  <a:txBody>
                    <a:bodyPr/>
                    <a:lstStyle/>
                    <a:p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Memanfaatkan dukungan kelompok / teman sebaya</a:t>
                      </a:r>
                      <a:endParaRPr lang="en-US" sz="1400" dirty="0"/>
                    </a:p>
                  </a:txBody>
                  <a:tcPr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Penguatan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keluarga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dan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teman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sebaya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sangat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penting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selama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fase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tindakan</a:t>
                      </a:r>
                      <a:endParaRPr lang="en-US" sz="1400" dirty="0"/>
                    </a:p>
                  </a:txBody>
                  <a:tcPr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228600" y="190500"/>
            <a:ext cx="8686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spc="300" dirty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STAGES OF CHANGE MODEL/TAHAPAN </a:t>
            </a:r>
            <a:r>
              <a:rPr lang="en-US" sz="1600" b="1" spc="300" dirty="0" smtClean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MODEL PERUBAHAN</a:t>
            </a:r>
            <a:endParaRPr lang="en-US" sz="1600" b="1" spc="300" dirty="0">
              <a:solidFill>
                <a:srgbClr val="002060"/>
              </a:solidFill>
              <a:latin typeface="Tw Cen MT Condensed Extra Bold" panose="020B08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069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92" b="25000"/>
          <a:stretch/>
        </p:blipFill>
        <p:spPr bwMode="auto">
          <a:xfrm>
            <a:off x="8564171" y="5201007"/>
            <a:ext cx="598872" cy="51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611753" y="5316588"/>
            <a:ext cx="569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#</a:t>
            </a:r>
            <a:fld id="{63202F37-EACE-47FD-A943-3CC442E433B1}" type="slidenum">
              <a:rPr lang="en-US" smtClean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31</a:t>
            </a:fld>
            <a:endParaRPr lang="en-US" dirty="0">
              <a:solidFill>
                <a:schemeClr val="bg1">
                  <a:lumMod val="95000"/>
                </a:schemeClr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2836" y="266700"/>
            <a:ext cx="87854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spc="300" dirty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STAGES OF CHANGE </a:t>
            </a:r>
            <a:r>
              <a:rPr lang="en-US" b="1" spc="300" dirty="0" smtClean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MODEL/TAHAPAN MODEL PERUBAHAN</a:t>
            </a:r>
            <a:endParaRPr lang="en-US" b="1" spc="300" dirty="0">
              <a:solidFill>
                <a:srgbClr val="002060"/>
              </a:solidFill>
              <a:latin typeface="Tw Cen MT Condensed Extra Bold" panose="020B0803020202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5571891"/>
              </p:ext>
            </p:extLst>
          </p:nvPr>
        </p:nvGraphicFramePr>
        <p:xfrm>
          <a:off x="152400" y="838200"/>
          <a:ext cx="8632658" cy="437896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99114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213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82016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Stage of Change</a:t>
                      </a: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Actions</a:t>
                      </a: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Example-Cigarette Smoking</a:t>
                      </a: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r>
                        <a:rPr lang="en-US" sz="1700" b="1" dirty="0"/>
                        <a:t>5. Maintenance</a:t>
                      </a:r>
                    </a:p>
                  </a:txBody>
                  <a:tcPr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b="1" dirty="0"/>
                        <a:t>Maintain change</a:t>
                      </a:r>
                    </a:p>
                  </a:txBody>
                  <a:tcPr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92200">
                <a:tc rowSpan="2">
                  <a:txBody>
                    <a:bodyPr/>
                    <a:lstStyle/>
                    <a:p>
                      <a:r>
                        <a:rPr lang="en-US" sz="1700" dirty="0" err="1"/>
                        <a:t>Perilaku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baru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perlu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dikonsolidasikan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sebagai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perubahan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gaya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hidup</a:t>
                      </a:r>
                      <a:r>
                        <a:rPr lang="en-US" sz="1700" dirty="0"/>
                        <a:t> yang </a:t>
                      </a:r>
                      <a:r>
                        <a:rPr lang="en-US" sz="1700" dirty="0" err="1"/>
                        <a:t>permanen</a:t>
                      </a:r>
                      <a:endParaRPr lang="en-US" sz="1700" dirty="0"/>
                    </a:p>
                  </a:txBody>
                  <a:tcPr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1700" dirty="0"/>
                        <a:t>Praktikkan / perkuat metode untuk mempertahankan perilaku baru</a:t>
                      </a:r>
                      <a:endParaRPr lang="en-US" sz="1700" dirty="0"/>
                    </a:p>
                  </a:txBody>
                  <a:tcPr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dirty="0" err="1"/>
                        <a:t>Hindari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pergaulan</a:t>
                      </a:r>
                      <a:r>
                        <a:rPr lang="en-US" sz="1700" dirty="0"/>
                        <a:t> yang lama </a:t>
                      </a:r>
                      <a:r>
                        <a:rPr lang="en-US" sz="1700" dirty="0" err="1"/>
                        <a:t>dan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persiapkan</a:t>
                      </a:r>
                      <a:r>
                        <a:rPr lang="en-US" sz="1700" dirty="0"/>
                        <a:t> / </a:t>
                      </a:r>
                      <a:r>
                        <a:rPr lang="en-US" sz="1700" dirty="0" err="1"/>
                        <a:t>praktikkan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respons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saat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menghadapi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keadaan</a:t>
                      </a:r>
                      <a:r>
                        <a:rPr lang="en-US" sz="1700" dirty="0"/>
                        <a:t> yang lama</a:t>
                      </a:r>
                    </a:p>
                  </a:txBody>
                  <a:tcPr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616200">
                <a:tc vMerge="1">
                  <a:txBody>
                    <a:bodyPr/>
                    <a:lstStyle/>
                    <a:p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700" dirty="0" err="1"/>
                        <a:t>Kenali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sifat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perubahan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perilaku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jangka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panjang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dan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kebutuhan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akan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dukungan</a:t>
                      </a:r>
                      <a:r>
                        <a:rPr lang="en-US" sz="1700" baseline="0" dirty="0"/>
                        <a:t> </a:t>
                      </a:r>
                      <a:r>
                        <a:rPr lang="en-US" sz="1700" dirty="0" err="1"/>
                        <a:t>teman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sebaya</a:t>
                      </a:r>
                      <a:r>
                        <a:rPr lang="en-US" sz="1700" baseline="0" dirty="0"/>
                        <a:t> </a:t>
                      </a:r>
                      <a:r>
                        <a:rPr lang="en-US" sz="1700" dirty="0" err="1"/>
                        <a:t>dan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penguatan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sosial</a:t>
                      </a:r>
                      <a:endParaRPr lang="en-US" sz="1700" dirty="0"/>
                    </a:p>
                  </a:txBody>
                  <a:tcPr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dirty="0" err="1"/>
                        <a:t>Sikap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sosial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negatif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terhadap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merokok</a:t>
                      </a:r>
                      <a:r>
                        <a:rPr lang="en-US" sz="1700" dirty="0"/>
                        <a:t> di </a:t>
                      </a:r>
                      <a:r>
                        <a:rPr lang="en-US" sz="1700" dirty="0" err="1"/>
                        <a:t>antara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teman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sebaya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dan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masyarakat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bersamaan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dengan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adanya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batasan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sosial</a:t>
                      </a:r>
                      <a:r>
                        <a:rPr lang="en-US" sz="1700" dirty="0"/>
                        <a:t>, </a:t>
                      </a:r>
                      <a:r>
                        <a:rPr lang="en-US" sz="1700" dirty="0" err="1"/>
                        <a:t>seperti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membatasi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merokok</a:t>
                      </a:r>
                      <a:r>
                        <a:rPr lang="en-US" sz="1700" dirty="0"/>
                        <a:t> di </a:t>
                      </a:r>
                      <a:r>
                        <a:rPr lang="en-US" sz="1700" dirty="0" err="1"/>
                        <a:t>dalam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ruangan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dan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tindakan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sosial</a:t>
                      </a:r>
                      <a:r>
                        <a:rPr lang="en-US" sz="1700" dirty="0"/>
                        <a:t>, </a:t>
                      </a:r>
                      <a:r>
                        <a:rPr lang="en-US" sz="1700" dirty="0" err="1"/>
                        <a:t>seperti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perpajakan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tentang</a:t>
                      </a:r>
                      <a:r>
                        <a:rPr lang="en-US" sz="1700" baseline="0" dirty="0"/>
                        <a:t> </a:t>
                      </a:r>
                      <a:r>
                        <a:rPr lang="en-US" sz="1700" baseline="0" dirty="0" err="1"/>
                        <a:t>rokok</a:t>
                      </a:r>
                      <a:r>
                        <a:rPr lang="en-US" sz="1700" dirty="0"/>
                        <a:t>, </a:t>
                      </a:r>
                      <a:r>
                        <a:rPr lang="en-US" sz="1700" dirty="0" err="1"/>
                        <a:t>dapat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membantu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mencegah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merokok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dan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memperkuat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penghentian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merokok</a:t>
                      </a:r>
                      <a:r>
                        <a:rPr lang="en-US" sz="1700" dirty="0"/>
                        <a:t>.</a:t>
                      </a:r>
                    </a:p>
                  </a:txBody>
                  <a:tcPr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309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71501"/>
            <a:ext cx="8229600" cy="571235"/>
          </a:xfrm>
        </p:spPr>
        <p:txBody>
          <a:bodyPr>
            <a:normAutofit fontScale="90000"/>
          </a:bodyPr>
          <a:lstStyle/>
          <a:p>
            <a:r>
              <a:rPr lang="en-US" sz="2700" b="1" spc="300" dirty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SOCIAL MARKETING (PEMASARAN SOSIAL)</a:t>
            </a:r>
            <a:r>
              <a:rPr lang="en-US" b="1" spc="300" dirty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/>
            </a:r>
            <a:br>
              <a:rPr lang="en-US" b="1" spc="300" dirty="0">
                <a:solidFill>
                  <a:srgbClr val="002060"/>
                </a:solidFill>
                <a:latin typeface="Tw Cen MT Condensed Extra Bold" panose="020B0803020202020204" pitchFamily="34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52500"/>
            <a:ext cx="8229600" cy="4267200"/>
          </a:xfrm>
        </p:spPr>
        <p:txBody>
          <a:bodyPr>
            <a:no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sz="1800" spc="300" dirty="0" err="1">
                <a:latin typeface="Arial"/>
                <a:cs typeface="Arial"/>
              </a:rPr>
              <a:t>Sebuah</a:t>
            </a:r>
            <a:r>
              <a:rPr lang="en-US" sz="1800" spc="300" dirty="0">
                <a:latin typeface="Arial"/>
                <a:cs typeface="Arial"/>
              </a:rPr>
              <a:t> </a:t>
            </a:r>
            <a:r>
              <a:rPr lang="en-US" sz="1800" spc="300" dirty="0" err="1">
                <a:latin typeface="Arial"/>
                <a:cs typeface="Arial"/>
              </a:rPr>
              <a:t>upaya</a:t>
            </a:r>
            <a:r>
              <a:rPr lang="en-US" sz="1800" spc="300" dirty="0">
                <a:latin typeface="Arial"/>
                <a:cs typeface="Arial"/>
              </a:rPr>
              <a:t> </a:t>
            </a:r>
            <a:r>
              <a:rPr lang="en-US" sz="1800" spc="300" dirty="0" err="1">
                <a:latin typeface="Arial"/>
                <a:cs typeface="Arial"/>
              </a:rPr>
              <a:t>penerapan</a:t>
            </a:r>
            <a:r>
              <a:rPr lang="en-US" sz="1800" spc="300" dirty="0">
                <a:latin typeface="Arial"/>
                <a:cs typeface="Arial"/>
              </a:rPr>
              <a:t> </a:t>
            </a:r>
            <a:r>
              <a:rPr lang="en-US" sz="1800" spc="300" dirty="0" err="1">
                <a:latin typeface="Arial"/>
                <a:cs typeface="Arial"/>
              </a:rPr>
              <a:t>pendekatan</a:t>
            </a:r>
            <a:r>
              <a:rPr lang="en-US" sz="1800" spc="300" dirty="0">
                <a:latin typeface="Arial"/>
                <a:cs typeface="Arial"/>
              </a:rPr>
              <a:t> </a:t>
            </a:r>
            <a:r>
              <a:rPr lang="en-US" sz="1800" spc="300" dirty="0" err="1">
                <a:latin typeface="Arial"/>
                <a:cs typeface="Arial"/>
              </a:rPr>
              <a:t>pemasaran</a:t>
            </a:r>
            <a:r>
              <a:rPr lang="en-US" sz="1800" spc="300" dirty="0">
                <a:latin typeface="Arial"/>
                <a:cs typeface="Arial"/>
              </a:rPr>
              <a:t>  </a:t>
            </a:r>
            <a:r>
              <a:rPr lang="en-US" sz="1800" spc="300" dirty="0" err="1">
                <a:latin typeface="Arial"/>
                <a:cs typeface="Arial"/>
              </a:rPr>
              <a:t>untuk</a:t>
            </a:r>
            <a:r>
              <a:rPr lang="en-US" sz="1800" spc="300" dirty="0">
                <a:latin typeface="Arial"/>
                <a:cs typeface="Arial"/>
              </a:rPr>
              <a:t> </a:t>
            </a:r>
            <a:r>
              <a:rPr lang="en-US" sz="1800" spc="300" dirty="0" err="1">
                <a:latin typeface="Arial"/>
                <a:cs typeface="Arial"/>
              </a:rPr>
              <a:t>merubah</a:t>
            </a:r>
            <a:r>
              <a:rPr lang="en-US" sz="1800" spc="300" dirty="0">
                <a:latin typeface="Arial"/>
                <a:cs typeface="Arial"/>
              </a:rPr>
              <a:t> </a:t>
            </a:r>
            <a:r>
              <a:rPr lang="en-US" sz="1800" spc="300" dirty="0" err="1">
                <a:latin typeface="Arial"/>
                <a:cs typeface="Arial"/>
              </a:rPr>
              <a:t>perilaku</a:t>
            </a:r>
            <a:r>
              <a:rPr lang="en-US" sz="1800" spc="300" dirty="0">
                <a:latin typeface="Arial"/>
                <a:cs typeface="Arial"/>
              </a:rPr>
              <a:t> </a:t>
            </a:r>
            <a:r>
              <a:rPr lang="en-US" sz="1800" spc="300" dirty="0" err="1">
                <a:latin typeface="Arial"/>
                <a:cs typeface="Arial"/>
              </a:rPr>
              <a:t>sekelompok</a:t>
            </a:r>
            <a:r>
              <a:rPr lang="en-US" sz="1800" spc="300" dirty="0">
                <a:latin typeface="Arial"/>
                <a:cs typeface="Arial"/>
              </a:rPr>
              <a:t> </a:t>
            </a:r>
            <a:r>
              <a:rPr lang="en-US" sz="1800" spc="300" dirty="0" smtClean="0">
                <a:latin typeface="Arial"/>
                <a:cs typeface="Arial"/>
              </a:rPr>
              <a:t>orang.</a:t>
            </a:r>
            <a:endParaRPr lang="en-US" sz="1800" spc="300" dirty="0">
              <a:latin typeface="Arial"/>
              <a:cs typeface="Arial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sz="1800" spc="300" dirty="0" err="1">
                <a:latin typeface="Arial"/>
                <a:cs typeface="Arial"/>
              </a:rPr>
              <a:t>Pemasaran</a:t>
            </a:r>
            <a:r>
              <a:rPr lang="en-US" sz="1800" spc="300" dirty="0">
                <a:latin typeface="Arial"/>
                <a:cs typeface="Arial"/>
              </a:rPr>
              <a:t> </a:t>
            </a:r>
            <a:r>
              <a:rPr lang="en-US" sz="1800" spc="300" dirty="0" err="1">
                <a:latin typeface="Arial"/>
                <a:cs typeface="Arial"/>
              </a:rPr>
              <a:t>sosial</a:t>
            </a:r>
            <a:r>
              <a:rPr lang="en-US" sz="1800" spc="300" dirty="0">
                <a:latin typeface="Arial"/>
                <a:cs typeface="Arial"/>
              </a:rPr>
              <a:t> </a:t>
            </a:r>
            <a:r>
              <a:rPr lang="en-US" sz="1800" spc="300" dirty="0" err="1">
                <a:latin typeface="Arial"/>
                <a:cs typeface="Arial"/>
              </a:rPr>
              <a:t>merupakan</a:t>
            </a:r>
            <a:r>
              <a:rPr lang="en-US" sz="1800" spc="300" dirty="0">
                <a:latin typeface="Arial"/>
                <a:cs typeface="Arial"/>
              </a:rPr>
              <a:t> </a:t>
            </a:r>
            <a:r>
              <a:rPr lang="en-US" sz="1800" spc="300" dirty="0" err="1">
                <a:latin typeface="Arial"/>
                <a:cs typeface="Arial"/>
              </a:rPr>
              <a:t>bentuk</a:t>
            </a:r>
            <a:r>
              <a:rPr lang="en-US" sz="1800" spc="300" dirty="0">
                <a:latin typeface="Arial"/>
                <a:cs typeface="Arial"/>
              </a:rPr>
              <a:t> </a:t>
            </a:r>
            <a:r>
              <a:rPr lang="en-US" sz="1800" spc="300" dirty="0" err="1">
                <a:latin typeface="Arial"/>
                <a:cs typeface="Arial"/>
              </a:rPr>
              <a:t>penggunaan</a:t>
            </a:r>
            <a:r>
              <a:rPr lang="en-US" sz="1800" spc="300" dirty="0">
                <a:latin typeface="Arial"/>
                <a:cs typeface="Arial"/>
              </a:rPr>
              <a:t> </a:t>
            </a:r>
            <a:r>
              <a:rPr lang="en-US" sz="1800" spc="300" dirty="0" err="1">
                <a:latin typeface="Arial"/>
                <a:cs typeface="Arial"/>
              </a:rPr>
              <a:t>dan</a:t>
            </a:r>
            <a:r>
              <a:rPr lang="en-US" sz="1800" spc="300" dirty="0">
                <a:latin typeface="Arial"/>
                <a:cs typeface="Arial"/>
              </a:rPr>
              <a:t> </a:t>
            </a:r>
            <a:r>
              <a:rPr lang="en-US" sz="1800" spc="300" dirty="0" err="1">
                <a:latin typeface="Arial"/>
                <a:cs typeface="Arial"/>
              </a:rPr>
              <a:t>perluasan</a:t>
            </a:r>
            <a:r>
              <a:rPr lang="en-US" sz="1800" spc="300" dirty="0">
                <a:latin typeface="Arial"/>
                <a:cs typeface="Arial"/>
              </a:rPr>
              <a:t> </a:t>
            </a:r>
            <a:r>
              <a:rPr lang="en-US" sz="1800" spc="300" dirty="0" err="1">
                <a:latin typeface="Arial"/>
                <a:cs typeface="Arial"/>
              </a:rPr>
              <a:t>produk</a:t>
            </a:r>
            <a:r>
              <a:rPr lang="en-US" sz="1800" spc="300" dirty="0">
                <a:latin typeface="Arial"/>
                <a:cs typeface="Arial"/>
              </a:rPr>
              <a:t> </a:t>
            </a:r>
            <a:r>
              <a:rPr lang="en-US" sz="1800" spc="300" dirty="0" err="1">
                <a:latin typeface="Arial"/>
                <a:cs typeface="Arial"/>
              </a:rPr>
              <a:t>pemasaran</a:t>
            </a:r>
            <a:r>
              <a:rPr lang="en-US" sz="1800" spc="300" dirty="0">
                <a:latin typeface="Arial"/>
                <a:cs typeface="Arial"/>
              </a:rPr>
              <a:t>  </a:t>
            </a:r>
            <a:r>
              <a:rPr lang="en-US" sz="1800" spc="300" dirty="0" err="1">
                <a:latin typeface="Arial"/>
                <a:cs typeface="Arial"/>
              </a:rPr>
              <a:t>tradisional</a:t>
            </a:r>
            <a:r>
              <a:rPr lang="en-US" sz="1800" spc="300" dirty="0">
                <a:latin typeface="Arial"/>
                <a:cs typeface="Arial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sz="1800" spc="300" dirty="0" err="1">
                <a:latin typeface="Arial"/>
                <a:cs typeface="Arial"/>
              </a:rPr>
              <a:t>Beberapa</a:t>
            </a:r>
            <a:r>
              <a:rPr lang="en-US" sz="1800" spc="300" dirty="0">
                <a:latin typeface="Arial"/>
                <a:cs typeface="Arial"/>
              </a:rPr>
              <a:t> </a:t>
            </a:r>
            <a:r>
              <a:rPr lang="en-US" sz="1800" spc="300" dirty="0" err="1">
                <a:latin typeface="Arial"/>
                <a:cs typeface="Arial"/>
              </a:rPr>
              <a:t>upaya</a:t>
            </a:r>
            <a:r>
              <a:rPr lang="en-US" sz="1800" spc="300" dirty="0">
                <a:latin typeface="Arial"/>
                <a:cs typeface="Arial"/>
              </a:rPr>
              <a:t> </a:t>
            </a:r>
            <a:r>
              <a:rPr lang="en-US" sz="1800" spc="300" dirty="0" err="1">
                <a:latin typeface="Arial"/>
                <a:cs typeface="Arial"/>
              </a:rPr>
              <a:t>Pemasaran</a:t>
            </a:r>
            <a:r>
              <a:rPr lang="en-US" sz="1800" spc="300" dirty="0">
                <a:latin typeface="Arial"/>
                <a:cs typeface="Arial"/>
              </a:rPr>
              <a:t> </a:t>
            </a:r>
            <a:r>
              <a:rPr lang="en-US" sz="1800" spc="300" dirty="0" err="1">
                <a:latin typeface="Arial"/>
                <a:cs typeface="Arial"/>
              </a:rPr>
              <a:t>Sosial</a:t>
            </a:r>
            <a:r>
              <a:rPr lang="en-US" sz="1800" spc="300" dirty="0">
                <a:latin typeface="Arial"/>
                <a:cs typeface="Arial"/>
              </a:rPr>
              <a:t> (PS</a:t>
            </a:r>
            <a:r>
              <a:rPr lang="en-US" sz="1800" spc="300" dirty="0" smtClean="0">
                <a:latin typeface="Arial"/>
                <a:cs typeface="Arial"/>
              </a:rPr>
              <a:t>).</a:t>
            </a:r>
          </a:p>
          <a:p>
            <a:pPr marL="0" indent="0" algn="just">
              <a:buNone/>
            </a:pPr>
            <a:r>
              <a:rPr lang="en-US" sz="1800" spc="300" dirty="0" err="1" smtClean="0">
                <a:latin typeface="Arial"/>
                <a:cs typeface="Arial"/>
              </a:rPr>
              <a:t>Contoh</a:t>
            </a:r>
            <a:r>
              <a:rPr lang="en-US" sz="1800" spc="300" dirty="0" smtClean="0">
                <a:latin typeface="Arial"/>
                <a:cs typeface="Arial"/>
              </a:rPr>
              <a:t>: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en-US" sz="1800" b="1" spc="300" dirty="0">
                <a:latin typeface="Arial"/>
                <a:ea typeface="Tahoma" pitchFamily="34" charset="0"/>
                <a:cs typeface="Arial"/>
              </a:rPr>
              <a:t>The </a:t>
            </a:r>
            <a:r>
              <a:rPr lang="en-US" sz="1800" b="1" spc="300" dirty="0" err="1">
                <a:latin typeface="Arial"/>
                <a:ea typeface="Tahoma" pitchFamily="34" charset="0"/>
                <a:cs typeface="Arial"/>
              </a:rPr>
              <a:t>thruth</a:t>
            </a:r>
            <a:r>
              <a:rPr lang="en-US" sz="1800" b="1" spc="300" dirty="0">
                <a:latin typeface="Arial"/>
                <a:ea typeface="Tahoma" pitchFamily="34" charset="0"/>
                <a:cs typeface="Arial"/>
              </a:rPr>
              <a:t> </a:t>
            </a:r>
            <a:r>
              <a:rPr lang="en-US" sz="1800" b="1" spc="300" dirty="0" err="1">
                <a:latin typeface="Arial"/>
                <a:ea typeface="Tahoma" pitchFamily="34" charset="0"/>
                <a:cs typeface="Arial"/>
              </a:rPr>
              <a:t>campaign</a:t>
            </a:r>
            <a:r>
              <a:rPr lang="en-US" sz="1800" b="1" spc="300" dirty="0" err="1">
                <a:latin typeface="Arial"/>
                <a:ea typeface="Tahoma" pitchFamily="34" charset="0"/>
                <a:cs typeface="Arial"/>
                <a:sym typeface="Wingdings" panose="05000000000000000000" pitchFamily="2" charset="2"/>
              </a:rPr>
              <a:t></a:t>
            </a:r>
            <a:r>
              <a:rPr lang="en-US" sz="1800" spc="300" dirty="0" err="1">
                <a:latin typeface="Arial"/>
                <a:ea typeface="Tahoma" pitchFamily="34" charset="0"/>
                <a:cs typeface="Arial"/>
              </a:rPr>
              <a:t>Dikembangkan</a:t>
            </a:r>
            <a:r>
              <a:rPr lang="en-US" sz="1800" spc="300" dirty="0">
                <a:latin typeface="Arial"/>
                <a:ea typeface="Tahoma" pitchFamily="34" charset="0"/>
                <a:cs typeface="Arial"/>
              </a:rPr>
              <a:t> </a:t>
            </a:r>
            <a:r>
              <a:rPr lang="en-US" sz="1800" spc="300" dirty="0" err="1">
                <a:latin typeface="Arial"/>
                <a:ea typeface="Tahoma" pitchFamily="34" charset="0"/>
                <a:cs typeface="Arial"/>
              </a:rPr>
              <a:t>oleh</a:t>
            </a:r>
            <a:r>
              <a:rPr lang="en-US" sz="1800" spc="300" dirty="0">
                <a:latin typeface="Arial"/>
                <a:ea typeface="Tahoma" pitchFamily="34" charset="0"/>
                <a:cs typeface="Arial"/>
              </a:rPr>
              <a:t> American Legacy Foundation, </a:t>
            </a:r>
            <a:r>
              <a:rPr lang="en-US" sz="1800" spc="300" dirty="0" err="1">
                <a:latin typeface="Arial"/>
                <a:ea typeface="Tahoma" pitchFamily="34" charset="0"/>
                <a:cs typeface="Arial"/>
              </a:rPr>
              <a:t>dengan</a:t>
            </a:r>
            <a:r>
              <a:rPr lang="en-US" sz="1800" spc="300" dirty="0">
                <a:latin typeface="Arial"/>
                <a:ea typeface="Tahoma" pitchFamily="34" charset="0"/>
                <a:cs typeface="Arial"/>
              </a:rPr>
              <a:t> </a:t>
            </a:r>
            <a:r>
              <a:rPr lang="en-US" sz="1800" spc="300" dirty="0" err="1">
                <a:latin typeface="Arial"/>
                <a:ea typeface="Tahoma" pitchFamily="34" charset="0"/>
                <a:cs typeface="Arial"/>
              </a:rPr>
              <a:t>sasaran</a:t>
            </a:r>
            <a:r>
              <a:rPr lang="en-US" sz="1800" spc="300" dirty="0">
                <a:latin typeface="Arial"/>
                <a:ea typeface="Tahoma" pitchFamily="34" charset="0"/>
                <a:cs typeface="Arial"/>
              </a:rPr>
              <a:t> </a:t>
            </a:r>
            <a:r>
              <a:rPr lang="en-US" sz="1800" spc="300" dirty="0" err="1">
                <a:latin typeface="Arial"/>
                <a:ea typeface="Tahoma" pitchFamily="34" charset="0"/>
                <a:cs typeface="Arial"/>
              </a:rPr>
              <a:t>perokok</a:t>
            </a:r>
            <a:r>
              <a:rPr lang="en-US" sz="1800" spc="300" dirty="0">
                <a:latin typeface="Arial"/>
                <a:ea typeface="Tahoma" pitchFamily="34" charset="0"/>
                <a:cs typeface="Arial"/>
              </a:rPr>
              <a:t> </a:t>
            </a:r>
            <a:r>
              <a:rPr lang="en-US" sz="1800" spc="300" dirty="0" err="1">
                <a:latin typeface="Arial"/>
                <a:ea typeface="Tahoma" pitchFamily="34" charset="0"/>
                <a:cs typeface="Arial"/>
              </a:rPr>
              <a:t>kalangan</a:t>
            </a:r>
            <a:r>
              <a:rPr lang="en-US" sz="1800" spc="300" dirty="0">
                <a:latin typeface="Arial"/>
                <a:ea typeface="Tahoma" pitchFamily="34" charset="0"/>
                <a:cs typeface="Arial"/>
              </a:rPr>
              <a:t> </a:t>
            </a:r>
            <a:r>
              <a:rPr lang="en-US" sz="1800" spc="300" dirty="0" err="1" smtClean="0">
                <a:latin typeface="Arial"/>
                <a:ea typeface="Tahoma" pitchFamily="34" charset="0"/>
                <a:cs typeface="Arial"/>
              </a:rPr>
              <a:t>remaja</a:t>
            </a:r>
            <a:r>
              <a:rPr lang="en-US" sz="1800" spc="300" dirty="0" smtClean="0">
                <a:latin typeface="Arial"/>
                <a:ea typeface="Tahoma" pitchFamily="34" charset="0"/>
                <a:cs typeface="Arial"/>
              </a:rPr>
              <a:t>.</a:t>
            </a:r>
            <a:endParaRPr lang="en-US" sz="1800" dirty="0">
              <a:latin typeface="Arial"/>
              <a:ea typeface="Tahoma" pitchFamily="34" charset="0"/>
              <a:cs typeface="Arial"/>
            </a:endParaRPr>
          </a:p>
          <a:p>
            <a:pPr marL="457200" lvl="0" indent="-457200" algn="just">
              <a:buFont typeface="+mj-lt"/>
              <a:buAutoNum type="arabicPeriod"/>
            </a:pPr>
            <a:r>
              <a:rPr lang="en-US" sz="1800" b="1" spc="300" dirty="0">
                <a:latin typeface="Arial"/>
                <a:ea typeface="Tahoma" pitchFamily="34" charset="0"/>
                <a:cs typeface="Arial"/>
              </a:rPr>
              <a:t>The National Youth Anti-Drug </a:t>
            </a:r>
            <a:r>
              <a:rPr lang="en-US" sz="1800" b="1" spc="300" dirty="0" err="1">
                <a:latin typeface="Arial"/>
                <a:ea typeface="Tahoma" pitchFamily="34" charset="0"/>
                <a:cs typeface="Arial"/>
              </a:rPr>
              <a:t>campaign</a:t>
            </a:r>
            <a:r>
              <a:rPr lang="en-US" sz="1800" b="1" spc="300" dirty="0" err="1">
                <a:latin typeface="Arial"/>
                <a:ea typeface="Tahoma" pitchFamily="34" charset="0"/>
                <a:cs typeface="Arial"/>
                <a:sym typeface="Wingdings" panose="05000000000000000000" pitchFamily="2" charset="2"/>
              </a:rPr>
              <a:t></a:t>
            </a:r>
            <a:r>
              <a:rPr lang="en-US" sz="1800" spc="300" dirty="0" err="1">
                <a:latin typeface="Arial"/>
                <a:ea typeface="Tahoma" pitchFamily="34" charset="0"/>
                <a:cs typeface="Arial"/>
              </a:rPr>
              <a:t>menggunakan</a:t>
            </a:r>
            <a:r>
              <a:rPr lang="en-US" sz="1800" spc="300" dirty="0">
                <a:latin typeface="Arial"/>
                <a:ea typeface="Tahoma" pitchFamily="34" charset="0"/>
                <a:cs typeface="Arial"/>
              </a:rPr>
              <a:t> </a:t>
            </a:r>
            <a:r>
              <a:rPr lang="en-US" sz="1800" spc="300" dirty="0" err="1">
                <a:latin typeface="Arial"/>
                <a:ea typeface="Tahoma" pitchFamily="34" charset="0"/>
                <a:cs typeface="Arial"/>
              </a:rPr>
              <a:t>upaya</a:t>
            </a:r>
            <a:r>
              <a:rPr lang="en-US" sz="1800" spc="300" dirty="0">
                <a:latin typeface="Arial"/>
                <a:ea typeface="Tahoma" pitchFamily="34" charset="0"/>
                <a:cs typeface="Arial"/>
              </a:rPr>
              <a:t> PS </a:t>
            </a:r>
            <a:r>
              <a:rPr lang="en-US" sz="1800" spc="300" dirty="0" err="1">
                <a:latin typeface="Arial"/>
                <a:ea typeface="Tahoma" pitchFamily="34" charset="0"/>
                <a:cs typeface="Arial"/>
              </a:rPr>
              <a:t>sosial</a:t>
            </a:r>
            <a:r>
              <a:rPr lang="en-US" sz="1800" spc="300" dirty="0">
                <a:latin typeface="Arial"/>
                <a:ea typeface="Tahoma" pitchFamily="34" charset="0"/>
                <a:cs typeface="Arial"/>
              </a:rPr>
              <a:t> </a:t>
            </a:r>
            <a:r>
              <a:rPr lang="en-US" sz="1800" spc="300" dirty="0" err="1">
                <a:latin typeface="Arial"/>
                <a:ea typeface="Tahoma" pitchFamily="34" charset="0"/>
                <a:cs typeface="Arial"/>
              </a:rPr>
              <a:t>pada</a:t>
            </a:r>
            <a:r>
              <a:rPr lang="en-US" sz="1800" spc="300" dirty="0">
                <a:latin typeface="Arial"/>
                <a:ea typeface="Tahoma" pitchFamily="34" charset="0"/>
                <a:cs typeface="Arial"/>
              </a:rPr>
              <a:t> </a:t>
            </a:r>
            <a:r>
              <a:rPr lang="en-US" sz="1800" spc="300" dirty="0" err="1">
                <a:latin typeface="Arial"/>
                <a:ea typeface="Tahoma" pitchFamily="34" charset="0"/>
                <a:cs typeface="Arial"/>
              </a:rPr>
              <a:t>kelompok</a:t>
            </a:r>
            <a:r>
              <a:rPr lang="en-US" sz="1800" spc="300" dirty="0">
                <a:latin typeface="Arial"/>
                <a:ea typeface="Tahoma" pitchFamily="34" charset="0"/>
                <a:cs typeface="Arial"/>
              </a:rPr>
              <a:t> </a:t>
            </a:r>
            <a:r>
              <a:rPr lang="en-US" sz="1800" spc="300" dirty="0" err="1">
                <a:latin typeface="Arial"/>
                <a:ea typeface="Tahoma" pitchFamily="34" charset="0"/>
                <a:cs typeface="Arial"/>
              </a:rPr>
              <a:t>usia</a:t>
            </a:r>
            <a:r>
              <a:rPr lang="en-US" sz="1800" spc="300" dirty="0">
                <a:latin typeface="Arial"/>
                <a:ea typeface="Tahoma" pitchFamily="34" charset="0"/>
                <a:cs typeface="Arial"/>
              </a:rPr>
              <a:t> </a:t>
            </a:r>
            <a:r>
              <a:rPr lang="en-US" sz="1800" spc="300" dirty="0" err="1">
                <a:latin typeface="Arial"/>
                <a:ea typeface="Tahoma" pitchFamily="34" charset="0"/>
                <a:cs typeface="Arial"/>
              </a:rPr>
              <a:t>muda</a:t>
            </a:r>
            <a:r>
              <a:rPr lang="en-US" sz="1800" spc="300" dirty="0">
                <a:latin typeface="Arial"/>
                <a:ea typeface="Tahoma" pitchFamily="34" charset="0"/>
                <a:cs typeface="Arial"/>
              </a:rPr>
              <a:t>, </a:t>
            </a:r>
            <a:r>
              <a:rPr lang="en-US" sz="1800" spc="300" dirty="0" err="1">
                <a:latin typeface="Arial"/>
                <a:ea typeface="Tahoma" pitchFamily="34" charset="0"/>
                <a:cs typeface="Arial"/>
              </a:rPr>
              <a:t>termasuk</a:t>
            </a:r>
            <a:r>
              <a:rPr lang="en-US" sz="1800" spc="300" dirty="0">
                <a:latin typeface="Arial"/>
                <a:ea typeface="Tahoma" pitchFamily="34" charset="0"/>
                <a:cs typeface="Arial"/>
              </a:rPr>
              <a:t> </a:t>
            </a:r>
            <a:r>
              <a:rPr lang="en-US" sz="1800" spc="300" dirty="0" err="1">
                <a:latin typeface="Arial"/>
                <a:ea typeface="Tahoma" pitchFamily="34" charset="0"/>
                <a:cs typeface="Arial"/>
              </a:rPr>
              <a:t>kampanye</a:t>
            </a:r>
            <a:r>
              <a:rPr lang="en-US" sz="1800" spc="300" dirty="0">
                <a:latin typeface="Arial"/>
                <a:ea typeface="Tahoma" pitchFamily="34" charset="0"/>
                <a:cs typeface="Arial"/>
              </a:rPr>
              <a:t> “Parents. The anti-drugs</a:t>
            </a:r>
            <a:r>
              <a:rPr lang="en-US" sz="1800" spc="300" dirty="0" smtClean="0">
                <a:latin typeface="Arial"/>
                <a:ea typeface="Tahoma" pitchFamily="34" charset="0"/>
                <a:cs typeface="Arial"/>
              </a:rPr>
              <a:t>”.</a:t>
            </a:r>
            <a:endParaRPr lang="en-US" sz="1800" spc="300" dirty="0">
              <a:latin typeface="Arial"/>
              <a:ea typeface="Tahoma" pitchFamily="34" charset="0"/>
              <a:cs typeface="Arial"/>
            </a:endParaRPr>
          </a:p>
          <a:p>
            <a:pPr marL="457200" lvl="0" indent="-457200" algn="just">
              <a:buFont typeface="+mj-lt"/>
              <a:buAutoNum type="arabicPeriod"/>
            </a:pPr>
            <a:r>
              <a:rPr lang="en-US" sz="1800" b="1" spc="300" dirty="0">
                <a:latin typeface="Arial"/>
                <a:ea typeface="Tahoma" pitchFamily="34" charset="0"/>
                <a:cs typeface="Arial"/>
              </a:rPr>
              <a:t>PS di </a:t>
            </a:r>
            <a:r>
              <a:rPr lang="en-US" sz="1800" b="1" spc="300" dirty="0" err="1">
                <a:latin typeface="Arial"/>
                <a:ea typeface="Tahoma" pitchFamily="34" charset="0"/>
                <a:cs typeface="Arial"/>
              </a:rPr>
              <a:t>Indonesia</a:t>
            </a:r>
            <a:r>
              <a:rPr lang="en-US" sz="1800" b="1" spc="300" dirty="0" err="1">
                <a:latin typeface="Arial"/>
                <a:ea typeface="Tahoma" pitchFamily="34" charset="0"/>
                <a:cs typeface="Arial"/>
                <a:sym typeface="Wingdings" panose="05000000000000000000" pitchFamily="2" charset="2"/>
              </a:rPr>
              <a:t></a:t>
            </a:r>
            <a:r>
              <a:rPr lang="en-US" sz="1800" spc="300" dirty="0" err="1">
                <a:latin typeface="Arial"/>
                <a:ea typeface="Tahoma" pitchFamily="34" charset="0"/>
                <a:cs typeface="Arial"/>
                <a:sym typeface="Wingdings" pitchFamily="2" charset="2"/>
              </a:rPr>
              <a:t>Kampanye</a:t>
            </a:r>
            <a:r>
              <a:rPr lang="en-US" sz="1800" spc="300" dirty="0">
                <a:latin typeface="Arial"/>
                <a:ea typeface="Tahoma" pitchFamily="34" charset="0"/>
                <a:cs typeface="Arial"/>
                <a:sym typeface="Wingdings" pitchFamily="2" charset="2"/>
              </a:rPr>
              <a:t> </a:t>
            </a:r>
            <a:r>
              <a:rPr lang="en-US" sz="1800" spc="300" dirty="0" err="1">
                <a:latin typeface="Arial"/>
                <a:ea typeface="Tahoma" pitchFamily="34" charset="0"/>
                <a:cs typeface="Arial"/>
                <a:sym typeface="Wingdings" pitchFamily="2" charset="2"/>
              </a:rPr>
              <a:t>garam</a:t>
            </a:r>
            <a:r>
              <a:rPr lang="en-US" sz="1800" spc="300" dirty="0">
                <a:latin typeface="Arial"/>
                <a:ea typeface="Tahoma" pitchFamily="34" charset="0"/>
                <a:cs typeface="Arial"/>
                <a:sym typeface="Wingdings" pitchFamily="2" charset="2"/>
              </a:rPr>
              <a:t> </a:t>
            </a:r>
            <a:r>
              <a:rPr lang="en-US" sz="1800" spc="300" dirty="0" err="1">
                <a:latin typeface="Arial"/>
                <a:ea typeface="Tahoma" pitchFamily="34" charset="0"/>
                <a:cs typeface="Arial"/>
                <a:sym typeface="Wingdings" pitchFamily="2" charset="2"/>
              </a:rPr>
              <a:t>beryodium</a:t>
            </a:r>
            <a:r>
              <a:rPr lang="en-US" sz="1800" spc="300" dirty="0">
                <a:latin typeface="Arial"/>
                <a:ea typeface="Tahoma" pitchFamily="34" charset="0"/>
                <a:cs typeface="Arial"/>
                <a:sym typeface="Wingdings" pitchFamily="2" charset="2"/>
              </a:rPr>
              <a:t> (</a:t>
            </a:r>
            <a:r>
              <a:rPr lang="en-US" sz="1800" spc="300" dirty="0" err="1">
                <a:latin typeface="Arial"/>
                <a:ea typeface="Tahoma" pitchFamily="34" charset="0"/>
                <a:cs typeface="Arial"/>
                <a:sym typeface="Wingdings" pitchFamily="2" charset="2"/>
              </a:rPr>
              <a:t>Dinkes</a:t>
            </a:r>
            <a:r>
              <a:rPr lang="en-US" sz="1800" spc="300" dirty="0">
                <a:latin typeface="Arial"/>
                <a:ea typeface="Tahoma" pitchFamily="34" charset="0"/>
                <a:cs typeface="Arial"/>
                <a:sym typeface="Wingdings" pitchFamily="2" charset="2"/>
              </a:rPr>
              <a:t> Bali 2014, </a:t>
            </a:r>
            <a:r>
              <a:rPr lang="en-US" sz="1800" spc="300" dirty="0" err="1">
                <a:latin typeface="Arial"/>
                <a:ea typeface="Tahoma" pitchFamily="34" charset="0"/>
                <a:cs typeface="Arial"/>
                <a:sym typeface="Wingdings" pitchFamily="2" charset="2"/>
              </a:rPr>
              <a:t>Balkesmas</a:t>
            </a:r>
            <a:r>
              <a:rPr lang="en-US" sz="1800" spc="300" dirty="0">
                <a:latin typeface="Arial"/>
                <a:ea typeface="Tahoma" pitchFamily="34" charset="0"/>
                <a:cs typeface="Arial"/>
                <a:sym typeface="Wingdings" pitchFamily="2" charset="2"/>
              </a:rPr>
              <a:t> </a:t>
            </a:r>
            <a:r>
              <a:rPr lang="en-US" sz="1800" spc="300" dirty="0" err="1">
                <a:latin typeface="Arial"/>
                <a:ea typeface="Tahoma" pitchFamily="34" charset="0"/>
                <a:cs typeface="Arial"/>
                <a:sym typeface="Wingdings" pitchFamily="2" charset="2"/>
              </a:rPr>
              <a:t>Magelang</a:t>
            </a:r>
            <a:r>
              <a:rPr lang="en-US" sz="1800" spc="300" dirty="0" smtClean="0">
                <a:latin typeface="Arial"/>
                <a:ea typeface="Tahoma" pitchFamily="34" charset="0"/>
                <a:cs typeface="Arial"/>
                <a:sym typeface="Wingdings" pitchFamily="2" charset="2"/>
              </a:rPr>
              <a:t>).</a:t>
            </a:r>
            <a:endParaRPr lang="en-US" sz="1800" spc="300" dirty="0">
              <a:latin typeface="Arial"/>
              <a:ea typeface="Tahoma" pitchFamily="34" charset="0"/>
              <a:cs typeface="Arial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en-US" sz="1800" spc="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548378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4193890" cy="4953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3517" y="5458521"/>
            <a:ext cx="449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400" dirty="0" err="1" smtClean="0"/>
              <a:t>Sumber</a:t>
            </a:r>
            <a:r>
              <a:rPr lang="en-ID" sz="1400" dirty="0" smtClean="0"/>
              <a:t>: www.balailitbangkesmagelang.com</a:t>
            </a:r>
            <a:endParaRPr lang="en-US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4212647" y="12700"/>
            <a:ext cx="480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800" dirty="0" smtClean="0">
                <a:solidFill>
                  <a:schemeClr val="accent6">
                    <a:lumMod val="75000"/>
                  </a:schemeClr>
                </a:solidFill>
              </a:rPr>
              <a:t>CONTOH PEMASARAN SOSIAL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0133" t="22917" r="29503" b="16666"/>
          <a:stretch/>
        </p:blipFill>
        <p:spPr>
          <a:xfrm>
            <a:off x="4193890" y="571500"/>
            <a:ext cx="4800600" cy="3683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412" y="4981332"/>
            <a:ext cx="4177478" cy="646331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D" dirty="0" smtClean="0">
                <a:solidFill>
                  <a:schemeClr val="bg1"/>
                </a:solidFill>
              </a:rPr>
              <a:t>LEAFLET KAMPANYE TERKAIT GAKY DI MAGELANG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23198" y="4423912"/>
            <a:ext cx="49208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400" dirty="0" err="1" smtClean="0"/>
              <a:t>Sumber</a:t>
            </a:r>
            <a:r>
              <a:rPr lang="en-ID" sz="1400" dirty="0" smtClean="0"/>
              <a:t>: </a:t>
            </a:r>
            <a:r>
              <a:rPr lang="en-US" sz="1400" dirty="0" err="1" smtClean="0"/>
              <a:t>Anggorodi</a:t>
            </a:r>
            <a:r>
              <a:rPr lang="en-US" sz="1400" dirty="0" smtClean="0"/>
              <a:t> R. </a:t>
            </a:r>
            <a:r>
              <a:rPr lang="en-US" sz="1400" dirty="0"/>
              <a:t>2010. </a:t>
            </a:r>
            <a:r>
              <a:rPr lang="en-US" sz="1400" dirty="0" err="1"/>
              <a:t>Kampanye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Penggunaan</a:t>
            </a:r>
            <a:r>
              <a:rPr lang="en-US" sz="1400" dirty="0"/>
              <a:t> </a:t>
            </a:r>
            <a:r>
              <a:rPr lang="en-US" sz="1400" dirty="0" err="1"/>
              <a:t>Garam</a:t>
            </a:r>
            <a:r>
              <a:rPr lang="en-US" sz="1400" dirty="0"/>
              <a:t> </a:t>
            </a:r>
            <a:r>
              <a:rPr lang="en-US" sz="1400" dirty="0" err="1"/>
              <a:t>Beryodium</a:t>
            </a:r>
            <a:r>
              <a:rPr lang="en-US" sz="1400" dirty="0"/>
              <a:t> di </a:t>
            </a:r>
            <a:r>
              <a:rPr lang="en-US" sz="1400" dirty="0" err="1"/>
              <a:t>Desa</a:t>
            </a:r>
            <a:r>
              <a:rPr lang="en-US" sz="1400" dirty="0"/>
              <a:t> </a:t>
            </a:r>
            <a:r>
              <a:rPr lang="en-US" sz="1400" dirty="0" err="1"/>
              <a:t>Leuwiliang</a:t>
            </a:r>
            <a:r>
              <a:rPr lang="en-US" sz="1400" dirty="0"/>
              <a:t>, </a:t>
            </a:r>
            <a:r>
              <a:rPr lang="en-US" sz="1400" dirty="0" err="1"/>
              <a:t>Jawa</a:t>
            </a:r>
            <a:r>
              <a:rPr lang="en-US" sz="1400" dirty="0"/>
              <a:t> Barat. KESMAS, </a:t>
            </a:r>
            <a:r>
              <a:rPr lang="en-US" sz="1400" dirty="0" smtClean="0"/>
              <a:t>Vol</a:t>
            </a:r>
            <a:r>
              <a:rPr lang="en-US" sz="1400" dirty="0"/>
              <a:t>. 5, No. </a:t>
            </a:r>
            <a:r>
              <a:rPr lang="en-US" sz="1400" dirty="0" smtClean="0"/>
              <a:t>1.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299350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92" b="25000"/>
          <a:stretch/>
        </p:blipFill>
        <p:spPr bwMode="auto">
          <a:xfrm>
            <a:off x="8564171" y="5201007"/>
            <a:ext cx="598872" cy="51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611753" y="5316588"/>
            <a:ext cx="569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#</a:t>
            </a:r>
            <a:fld id="{63202F37-EACE-47FD-A943-3CC442E433B1}" type="slidenum">
              <a:rPr lang="en-US" smtClean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34</a:t>
            </a:fld>
            <a:endParaRPr lang="en-US" dirty="0">
              <a:solidFill>
                <a:schemeClr val="bg1">
                  <a:lumMod val="95000"/>
                </a:schemeClr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2" y="342900"/>
            <a:ext cx="7697949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spc="300" dirty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4Ps SOCIAL MARKETING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533400" y="1257300"/>
            <a:ext cx="7992170" cy="4263228"/>
          </a:xfrm>
          <a:prstGeom prst="rect">
            <a:avLst/>
          </a:prstGeom>
        </p:spPr>
        <p:txBody>
          <a:bodyPr/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800" spc="300" dirty="0" smtClean="0"/>
              <a:t>Product</a:t>
            </a:r>
            <a:r>
              <a:rPr lang="en-US" sz="2800" dirty="0" smtClean="0"/>
              <a:t>: </a:t>
            </a:r>
            <a:r>
              <a:rPr lang="en-US" sz="2800" spc="0" dirty="0" err="1" smtClean="0"/>
              <a:t>Identifikasi</a:t>
            </a:r>
            <a:r>
              <a:rPr lang="en-US" sz="2800" spc="0" dirty="0" smtClean="0"/>
              <a:t> </a:t>
            </a:r>
            <a:r>
              <a:rPr lang="en-US" sz="2800" spc="0" dirty="0" err="1"/>
              <a:t>perilaku</a:t>
            </a:r>
            <a:r>
              <a:rPr lang="en-US" sz="2800" spc="0" dirty="0"/>
              <a:t> </a:t>
            </a:r>
            <a:r>
              <a:rPr lang="en-US" sz="2800" spc="0" dirty="0" err="1"/>
              <a:t>atau</a:t>
            </a:r>
            <a:r>
              <a:rPr lang="en-US" sz="2800" spc="0" dirty="0"/>
              <a:t> </a:t>
            </a:r>
            <a:r>
              <a:rPr lang="en-US" sz="2800" spc="0" dirty="0" err="1"/>
              <a:t>inovasi</a:t>
            </a:r>
            <a:r>
              <a:rPr lang="en-US" sz="2800" spc="0" dirty="0"/>
              <a:t> yang </a:t>
            </a:r>
            <a:r>
              <a:rPr lang="en-US" sz="2800" spc="0" dirty="0" err="1"/>
              <a:t>akan</a:t>
            </a:r>
            <a:r>
              <a:rPr lang="en-US" sz="2800" spc="0" dirty="0"/>
              <a:t> </a:t>
            </a:r>
            <a:r>
              <a:rPr lang="en-US" sz="2800" spc="0" dirty="0" err="1" smtClean="0"/>
              <a:t>dipasarkan</a:t>
            </a:r>
            <a:r>
              <a:rPr lang="en-US" sz="2800" spc="0" dirty="0" smtClean="0"/>
              <a:t>.</a:t>
            </a:r>
            <a:endParaRPr lang="en-US" sz="2800" spc="0" dirty="0"/>
          </a:p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800" dirty="0" smtClean="0"/>
              <a:t>Price: </a:t>
            </a:r>
            <a:r>
              <a:rPr lang="en-US" sz="2800" spc="0" dirty="0" err="1" smtClean="0"/>
              <a:t>Identifikasi</a:t>
            </a:r>
            <a:r>
              <a:rPr lang="en-US" sz="2800" spc="0" dirty="0" smtClean="0"/>
              <a:t> </a:t>
            </a:r>
            <a:r>
              <a:rPr lang="en-US" sz="2800" spc="0" dirty="0" err="1"/>
              <a:t>keuntungan</a:t>
            </a:r>
            <a:r>
              <a:rPr lang="en-US" sz="2800" spc="0" dirty="0"/>
              <a:t>, </a:t>
            </a:r>
            <a:r>
              <a:rPr lang="en-US" sz="2800" spc="0" dirty="0" err="1"/>
              <a:t>hambatan</a:t>
            </a:r>
            <a:r>
              <a:rPr lang="en-US" sz="2800" spc="0" dirty="0"/>
              <a:t>  </a:t>
            </a:r>
            <a:r>
              <a:rPr lang="en-US" sz="2800" spc="0" dirty="0" err="1"/>
              <a:t>serta</a:t>
            </a:r>
            <a:r>
              <a:rPr lang="en-US" sz="2800" spc="0" dirty="0"/>
              <a:t> </a:t>
            </a:r>
            <a:r>
              <a:rPr lang="en-US" sz="2800" spc="0" dirty="0" err="1"/>
              <a:t>biaya</a:t>
            </a:r>
            <a:r>
              <a:rPr lang="en-US" sz="2800" spc="0" dirty="0"/>
              <a:t> </a:t>
            </a:r>
            <a:r>
              <a:rPr lang="en-US" sz="2800" spc="0" dirty="0" err="1" smtClean="0"/>
              <a:t>finansial</a:t>
            </a:r>
            <a:r>
              <a:rPr lang="en-US" sz="2800" spc="0" dirty="0" smtClean="0"/>
              <a:t>.</a:t>
            </a:r>
            <a:endParaRPr lang="en-US" sz="2800" spc="0" dirty="0"/>
          </a:p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800" dirty="0" smtClean="0"/>
              <a:t>Place: </a:t>
            </a:r>
            <a:r>
              <a:rPr lang="en-US" sz="2800" spc="0" dirty="0" err="1" smtClean="0"/>
              <a:t>Identifikasi</a:t>
            </a:r>
            <a:r>
              <a:rPr lang="en-US" sz="2800" spc="0" dirty="0" smtClean="0"/>
              <a:t> </a:t>
            </a:r>
            <a:r>
              <a:rPr lang="en-US" sz="2800" spc="0" dirty="0" err="1"/>
              <a:t>khalayak</a:t>
            </a:r>
            <a:r>
              <a:rPr lang="en-US" sz="2800" spc="0" dirty="0"/>
              <a:t> </a:t>
            </a:r>
            <a:r>
              <a:rPr lang="en-US" sz="2800" spc="0" dirty="0" err="1"/>
              <a:t>sasaran</a:t>
            </a:r>
            <a:r>
              <a:rPr lang="en-US" sz="2800" spc="0" dirty="0"/>
              <a:t>  dan </a:t>
            </a:r>
            <a:r>
              <a:rPr lang="en-US" sz="2800" spc="0" dirty="0" err="1"/>
              <a:t>cara</a:t>
            </a:r>
            <a:r>
              <a:rPr lang="en-US" sz="2800" spc="0" dirty="0"/>
              <a:t> </a:t>
            </a:r>
            <a:r>
              <a:rPr lang="en-US" sz="2800" spc="0" dirty="0" err="1" smtClean="0"/>
              <a:t>menjangkaunya</a:t>
            </a:r>
            <a:r>
              <a:rPr lang="en-US" sz="2800" spc="0" dirty="0" smtClean="0"/>
              <a:t>.</a:t>
            </a:r>
            <a:endParaRPr lang="en-US" sz="2800" spc="0" dirty="0"/>
          </a:p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800" dirty="0" smtClean="0"/>
              <a:t>Promotion: </a:t>
            </a:r>
            <a:r>
              <a:rPr lang="en-US" sz="2800" spc="0" dirty="0" err="1" smtClean="0"/>
              <a:t>Mengorganisasikan</a:t>
            </a:r>
            <a:r>
              <a:rPr lang="en-US" sz="2800" spc="0" dirty="0" smtClean="0"/>
              <a:t> </a:t>
            </a:r>
            <a:r>
              <a:rPr lang="en-US" sz="2800" spc="0" dirty="0" err="1"/>
              <a:t>kampaye</a:t>
            </a:r>
            <a:r>
              <a:rPr lang="en-US" sz="2800" spc="0" dirty="0"/>
              <a:t> </a:t>
            </a:r>
            <a:r>
              <a:rPr lang="en-US" sz="2800" spc="0" dirty="0" err="1"/>
              <a:t>atau</a:t>
            </a:r>
            <a:r>
              <a:rPr lang="en-US" sz="2800" spc="0" dirty="0"/>
              <a:t> program </a:t>
            </a:r>
            <a:r>
              <a:rPr lang="en-US" sz="2800" spc="0" dirty="0" err="1"/>
              <a:t>untuk</a:t>
            </a:r>
            <a:r>
              <a:rPr lang="en-US" sz="2800" spc="0" dirty="0"/>
              <a:t> </a:t>
            </a:r>
            <a:r>
              <a:rPr lang="en-US" sz="2800" spc="0" dirty="0" err="1"/>
              <a:t>mencapai</a:t>
            </a:r>
            <a:r>
              <a:rPr lang="en-US" sz="2800" spc="0" dirty="0"/>
              <a:t> </a:t>
            </a:r>
            <a:r>
              <a:rPr lang="en-US" sz="2800" spc="0" dirty="0" err="1"/>
              <a:t>khalayak</a:t>
            </a:r>
            <a:r>
              <a:rPr lang="en-US" sz="2800" spc="0" dirty="0"/>
              <a:t> </a:t>
            </a:r>
            <a:r>
              <a:rPr lang="en-US" sz="2800" spc="0" dirty="0" err="1" smtClean="0"/>
              <a:t>sasaran</a:t>
            </a:r>
            <a:r>
              <a:rPr lang="en-US" sz="2800" spc="0" dirty="0" smtClean="0"/>
              <a:t>.</a:t>
            </a:r>
            <a:endParaRPr lang="en-US" sz="2800" spc="0" dirty="0"/>
          </a:p>
        </p:txBody>
      </p:sp>
    </p:spTree>
    <p:extLst>
      <p:ext uri="{BB962C8B-B14F-4D97-AF65-F5344CB8AC3E}">
        <p14:creationId xmlns:p14="http://schemas.microsoft.com/office/powerpoint/2010/main" val="2349079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9100"/>
            <a:ext cx="8229600" cy="952500"/>
          </a:xfrm>
        </p:spPr>
        <p:txBody>
          <a:bodyPr>
            <a:normAutofit fontScale="90000"/>
          </a:bodyPr>
          <a:lstStyle/>
          <a:p>
            <a:r>
              <a:rPr lang="en-US" sz="3100" b="1" spc="300" dirty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TIPE ADOPTER </a:t>
            </a:r>
            <a:r>
              <a:rPr lang="en-US" sz="3100" b="1" spc="300" dirty="0" err="1">
                <a:solidFill>
                  <a:srgbClr val="002060"/>
                </a:solidFill>
                <a:latin typeface="Tw Cen MT Condensed Extra Bold" panose="020B0803020202020204" pitchFamily="34" charset="0"/>
              </a:rPr>
              <a:t>dalam</a:t>
            </a:r>
            <a:r>
              <a:rPr lang="en-US" sz="3100" b="1" spc="300" dirty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 </a:t>
            </a:r>
            <a:r>
              <a:rPr lang="en-US" sz="3100" b="1" dirty="0">
                <a:solidFill>
                  <a:schemeClr val="accent6">
                    <a:lumMod val="50000"/>
                  </a:schemeClr>
                </a:solidFill>
              </a:rPr>
              <a:t>Diffusion of Innovation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en-US" b="1" dirty="0">
                <a:solidFill>
                  <a:schemeClr val="accent6">
                    <a:lumMod val="50000"/>
                  </a:schemeClr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i="1" spc="300" dirty="0"/>
              <a:t>Early </a:t>
            </a:r>
            <a:r>
              <a:rPr lang="en-US" i="1" spc="300" dirty="0" smtClean="0"/>
              <a:t>Adopters</a:t>
            </a:r>
            <a:r>
              <a:rPr lang="en-US" i="1" dirty="0" smtClean="0"/>
              <a:t> :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inovasi</a:t>
            </a:r>
            <a:r>
              <a:rPr lang="en-US" dirty="0"/>
              <a:t> </a:t>
            </a:r>
            <a:r>
              <a:rPr lang="en-US" dirty="0" smtClean="0"/>
              <a:t>ide.</a:t>
            </a:r>
            <a:endParaRPr lang="en-US" dirty="0"/>
          </a:p>
          <a:p>
            <a:pPr marL="514350" lvl="0" indent="-514350">
              <a:buFont typeface="+mj-lt"/>
              <a:buAutoNum type="arabicPeriod"/>
            </a:pPr>
            <a:r>
              <a:rPr lang="en-US" i="1" dirty="0"/>
              <a:t>Early Majority </a:t>
            </a:r>
            <a:r>
              <a:rPr lang="en-US" i="1" dirty="0" smtClean="0"/>
              <a:t>Adopters: Opinion </a:t>
            </a:r>
            <a:r>
              <a:rPr lang="en-US" i="1" dirty="0"/>
              <a:t>Leaders</a:t>
            </a:r>
            <a:r>
              <a:rPr lang="en-US" dirty="0"/>
              <a:t>, </a:t>
            </a:r>
            <a:r>
              <a:rPr lang="en-US" dirty="0" err="1"/>
              <a:t>mereka</a:t>
            </a:r>
            <a:r>
              <a:rPr lang="en-US" dirty="0"/>
              <a:t> yang status </a:t>
            </a:r>
            <a:r>
              <a:rPr lang="en-US" dirty="0" err="1"/>
              <a:t>sosialnya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orang </a:t>
            </a:r>
            <a:r>
              <a:rPr lang="en-US" dirty="0" smtClean="0"/>
              <a:t>lain.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i="1" dirty="0"/>
              <a:t>Late </a:t>
            </a:r>
            <a:r>
              <a:rPr lang="en-US" i="1" dirty="0" smtClean="0"/>
              <a:t>Adopters: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membutuhkan</a:t>
            </a:r>
            <a:r>
              <a:rPr lang="en-US" dirty="0"/>
              <a:t> </a:t>
            </a:r>
            <a:r>
              <a:rPr lang="en-US" dirty="0" err="1"/>
              <a:t>dukungan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dorongan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mengadopsi</a:t>
            </a:r>
            <a:r>
              <a:rPr lang="en-US" dirty="0"/>
              <a:t> </a:t>
            </a:r>
            <a:r>
              <a:rPr lang="en-US" dirty="0" err="1"/>
              <a:t>semudah</a:t>
            </a:r>
            <a:r>
              <a:rPr lang="en-US" dirty="0"/>
              <a:t> </a:t>
            </a:r>
            <a:r>
              <a:rPr lang="en-US" dirty="0" err="1" smtClean="0"/>
              <a:t>mungkin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 err="1" smtClean="0"/>
              <a:t>Pendekatan</a:t>
            </a:r>
            <a:r>
              <a:rPr lang="en-US" b="1" dirty="0" smtClean="0"/>
              <a:t> </a:t>
            </a:r>
            <a:r>
              <a:rPr lang="en-US" b="1" dirty="0"/>
              <a:t>yang </a:t>
            </a:r>
            <a:r>
              <a:rPr lang="en-US" b="1" dirty="0" err="1"/>
              <a:t>berbeda</a:t>
            </a:r>
            <a:r>
              <a:rPr lang="en-US" b="1" dirty="0"/>
              <a:t> </a:t>
            </a:r>
            <a:r>
              <a:rPr lang="en-US" dirty="0" err="1"/>
              <a:t>dibutuhkan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melibatkan</a:t>
            </a:r>
            <a:r>
              <a:rPr lang="en-US" dirty="0"/>
              <a:t> </a:t>
            </a:r>
            <a:r>
              <a:rPr lang="en-US" dirty="0" err="1"/>
              <a:t>masing-masing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.</a:t>
            </a:r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843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92" b="25000"/>
          <a:stretch/>
        </p:blipFill>
        <p:spPr bwMode="auto">
          <a:xfrm>
            <a:off x="8564171" y="5201007"/>
            <a:ext cx="598872" cy="51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611753" y="5316588"/>
            <a:ext cx="569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#</a:t>
            </a:r>
            <a:fld id="{63202F37-EACE-47FD-A943-3CC442E433B1}" type="slidenum">
              <a:rPr lang="en-US" smtClean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36</a:t>
            </a:fld>
            <a:endParaRPr lang="en-US" dirty="0">
              <a:solidFill>
                <a:schemeClr val="bg1">
                  <a:lumMod val="95000"/>
                </a:schemeClr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68468" y="193923"/>
            <a:ext cx="81960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spc="300" dirty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IMPLEMENTASI PERUBAHAN PERILAKU</a:t>
            </a:r>
          </a:p>
        </p:txBody>
      </p:sp>
      <p:sp>
        <p:nvSpPr>
          <p:cNvPr id="5" name="Rectangle 4"/>
          <p:cNvSpPr/>
          <p:nvPr/>
        </p:nvSpPr>
        <p:spPr>
          <a:xfrm>
            <a:off x="313936" y="1285338"/>
            <a:ext cx="8471124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2400" b="1" spc="300" dirty="0" err="1">
                <a:solidFill>
                  <a:schemeClr val="accent5">
                    <a:lumMod val="75000"/>
                  </a:schemeClr>
                </a:solidFill>
              </a:rPr>
              <a:t>Perubahan</a:t>
            </a:r>
            <a:r>
              <a:rPr lang="en-US" sz="2400" b="1" spc="3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400" b="1" spc="300" dirty="0" err="1">
                <a:solidFill>
                  <a:schemeClr val="accent5">
                    <a:lumMod val="75000"/>
                  </a:schemeClr>
                </a:solidFill>
              </a:rPr>
              <a:t>perilaku</a:t>
            </a:r>
            <a:r>
              <a:rPr lang="en-US" sz="2400" b="1" spc="3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400" b="1" spc="300" dirty="0" err="1">
                <a:solidFill>
                  <a:schemeClr val="accent5">
                    <a:lumMod val="75000"/>
                  </a:schemeClr>
                </a:solidFill>
              </a:rPr>
              <a:t>akan</a:t>
            </a:r>
            <a:r>
              <a:rPr lang="en-US" sz="2400" b="1" spc="3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400" b="1" spc="300" dirty="0" err="1">
                <a:solidFill>
                  <a:schemeClr val="accent5">
                    <a:lumMod val="75000"/>
                  </a:schemeClr>
                </a:solidFill>
              </a:rPr>
              <a:t>lebih</a:t>
            </a:r>
            <a:r>
              <a:rPr lang="en-US" sz="2400" b="1" spc="3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400" b="1" spc="300" dirty="0" err="1">
                <a:solidFill>
                  <a:schemeClr val="accent5">
                    <a:lumMod val="75000"/>
                  </a:schemeClr>
                </a:solidFill>
              </a:rPr>
              <a:t>sukses</a:t>
            </a:r>
            <a:r>
              <a:rPr lang="en-US" sz="2400" b="1" spc="3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400" b="1" spc="300" dirty="0" err="1">
                <a:solidFill>
                  <a:schemeClr val="accent5">
                    <a:lumMod val="75000"/>
                  </a:schemeClr>
                </a:solidFill>
              </a:rPr>
              <a:t>apabila</a:t>
            </a:r>
            <a:r>
              <a:rPr lang="en-US" sz="2400" b="1" spc="3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400" b="1" spc="300" dirty="0" err="1">
                <a:solidFill>
                  <a:schemeClr val="accent5">
                    <a:lumMod val="75000"/>
                  </a:schemeClr>
                </a:solidFill>
              </a:rPr>
              <a:t>terdapat</a:t>
            </a:r>
            <a:r>
              <a:rPr lang="en-US" sz="2400" b="1" spc="3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400" b="1" spc="300" dirty="0" err="1">
                <a:solidFill>
                  <a:schemeClr val="accent5">
                    <a:lumMod val="75000"/>
                  </a:schemeClr>
                </a:solidFill>
              </a:rPr>
              <a:t>upaya</a:t>
            </a:r>
            <a:r>
              <a:rPr lang="en-US" sz="2400" b="1" spc="3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400" b="1" spc="300" dirty="0" err="1">
                <a:solidFill>
                  <a:schemeClr val="accent5">
                    <a:lumMod val="75000"/>
                  </a:schemeClr>
                </a:solidFill>
              </a:rPr>
              <a:t>mengkombinasikan</a:t>
            </a:r>
            <a:r>
              <a:rPr lang="en-US" sz="2400" b="1" spc="3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400" b="1" spc="300" dirty="0" err="1">
                <a:solidFill>
                  <a:schemeClr val="accent5">
                    <a:lumMod val="75000"/>
                  </a:schemeClr>
                </a:solidFill>
              </a:rPr>
              <a:t>antara</a:t>
            </a:r>
            <a:r>
              <a:rPr lang="en-US" sz="2400" b="1" spc="3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400" b="1" spc="300" dirty="0" err="1">
                <a:solidFill>
                  <a:schemeClr val="accent5">
                    <a:lumMod val="75000"/>
                  </a:schemeClr>
                </a:solidFill>
              </a:rPr>
              <a:t>intervensi</a:t>
            </a:r>
            <a:r>
              <a:rPr lang="en-US" sz="2400" b="1" spc="3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400" b="1" spc="300" dirty="0" err="1">
                <a:solidFill>
                  <a:schemeClr val="accent5">
                    <a:lumMod val="75000"/>
                  </a:schemeClr>
                </a:solidFill>
              </a:rPr>
              <a:t>individu</a:t>
            </a:r>
            <a:r>
              <a:rPr lang="en-US" sz="2400" b="1" spc="300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en-US" sz="2400" b="1" spc="300" dirty="0" err="1">
                <a:solidFill>
                  <a:schemeClr val="accent5">
                    <a:lumMod val="75000"/>
                  </a:schemeClr>
                </a:solidFill>
              </a:rPr>
              <a:t>kelompok</a:t>
            </a:r>
            <a:r>
              <a:rPr lang="en-US" sz="2400" b="1" spc="300" dirty="0">
                <a:solidFill>
                  <a:schemeClr val="accent5">
                    <a:lumMod val="75000"/>
                  </a:schemeClr>
                </a:solidFill>
              </a:rPr>
              <a:t>  dan </a:t>
            </a:r>
            <a:r>
              <a:rPr lang="en-US" sz="2400" b="1" spc="300" dirty="0" err="1">
                <a:solidFill>
                  <a:schemeClr val="accent5">
                    <a:lumMod val="75000"/>
                  </a:schemeClr>
                </a:solidFill>
              </a:rPr>
              <a:t>populasi</a:t>
            </a:r>
            <a:r>
              <a:rPr lang="en-US" sz="2400" b="1" spc="3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400" b="1" spc="300" dirty="0" err="1">
                <a:solidFill>
                  <a:schemeClr val="accent5">
                    <a:lumMod val="75000"/>
                  </a:schemeClr>
                </a:solidFill>
              </a:rPr>
              <a:t>atau</a:t>
            </a:r>
            <a:r>
              <a:rPr lang="en-US" sz="2400" b="1" spc="3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400" b="1" spc="300" dirty="0" err="1">
                <a:solidFill>
                  <a:schemeClr val="accent5">
                    <a:lumMod val="75000"/>
                  </a:schemeClr>
                </a:solidFill>
              </a:rPr>
              <a:t>masyarakat</a:t>
            </a:r>
            <a:r>
              <a:rPr lang="en-US" sz="2400" b="1" spc="3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400" b="1" spc="300" dirty="0" err="1">
                <a:solidFill>
                  <a:schemeClr val="accent5">
                    <a:lumMod val="75000"/>
                  </a:schemeClr>
                </a:solidFill>
              </a:rPr>
              <a:t>secara</a:t>
            </a:r>
            <a:r>
              <a:rPr lang="en-US" sz="2400" b="1" spc="3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400" b="1" spc="300" dirty="0" err="1" smtClean="0">
                <a:solidFill>
                  <a:schemeClr val="accent5">
                    <a:lumMod val="75000"/>
                  </a:schemeClr>
                </a:solidFill>
              </a:rPr>
              <a:t>keseluruhan</a:t>
            </a:r>
            <a:endParaRPr lang="en-US" sz="2400" b="1" spc="3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683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1333502"/>
            <a:ext cx="786973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spc="600" dirty="0">
                <a:solidFill>
                  <a:schemeClr val="accent5">
                    <a:lumMod val="75000"/>
                  </a:schemeClr>
                </a:solidFill>
                <a:latin typeface="Square721 Cn BT" panose="020B0406020202050204" pitchFamily="34" charset="0"/>
              </a:rPr>
              <a:t>Change is a non-linear process that sometimes requires you to take a step back before you move </a:t>
            </a:r>
            <a:r>
              <a:rPr lang="en-US" sz="3200" spc="600" dirty="0" smtClean="0">
                <a:solidFill>
                  <a:schemeClr val="accent5">
                    <a:lumMod val="75000"/>
                  </a:schemeClr>
                </a:solidFill>
                <a:latin typeface="Square721 Cn BT" panose="020B0406020202050204" pitchFamily="34" charset="0"/>
              </a:rPr>
              <a:t>forward</a:t>
            </a:r>
            <a:endParaRPr lang="en-US" sz="3200" spc="600" dirty="0">
              <a:solidFill>
                <a:schemeClr val="accent5">
                  <a:lumMod val="75000"/>
                </a:schemeClr>
              </a:solidFill>
              <a:latin typeface="Square721 Cn BT" panose="020B040602020205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92" b="25000"/>
          <a:stretch/>
        </p:blipFill>
        <p:spPr bwMode="auto">
          <a:xfrm>
            <a:off x="8564171" y="5201007"/>
            <a:ext cx="598872" cy="51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611754" y="5316588"/>
            <a:ext cx="569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#37</a:t>
            </a:r>
            <a:endParaRPr lang="en-US" dirty="0">
              <a:solidFill>
                <a:schemeClr val="bg1">
                  <a:lumMod val="95000"/>
                </a:schemeClr>
              </a:solidFill>
              <a:latin typeface="Tw Cen MT Condensed Extra Bold" panose="020B08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07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254000"/>
            <a:ext cx="70104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3200" b="1" dirty="0" smtClean="0"/>
              <a:t>DAFTAR PUSTAKA</a:t>
            </a:r>
            <a:endParaRPr lang="en-US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1016001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dirty="0" err="1" smtClean="0">
                <a:latin typeface="Tw Cen MT" pitchFamily="34" charset="0"/>
              </a:rPr>
              <a:t>Riegelman</a:t>
            </a:r>
            <a:r>
              <a:rPr lang="en-US" sz="2000" dirty="0">
                <a:latin typeface="Tw Cen MT" pitchFamily="34" charset="0"/>
              </a:rPr>
              <a:t>, R. Public Health 101. 2019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dirty="0"/>
              <a:t>McGraw-Hill Education. Human Populations: Case Study, Family Planning In Thailand: a Success Story. 2014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dirty="0"/>
              <a:t>https://</a:t>
            </a:r>
            <a:r>
              <a:rPr lang="en-US" sz="2000" dirty="0" err="1"/>
              <a:t>pixabay.com</a:t>
            </a:r>
            <a:r>
              <a:rPr lang="en-US" sz="2000" dirty="0"/>
              <a:t>/id/images/search/masakan%20thailand/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dirty="0"/>
              <a:t>https://</a:t>
            </a:r>
            <a:r>
              <a:rPr lang="en-US" sz="2000" dirty="0" err="1"/>
              <a:t>pixabay.com</a:t>
            </a:r>
            <a:r>
              <a:rPr lang="en-US" sz="2000" dirty="0"/>
              <a:t>/id/photos/xiamen-pemulung-jalanan-fotografi-824233/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dirty="0"/>
              <a:t>https://</a:t>
            </a:r>
            <a:r>
              <a:rPr lang="en-US" sz="2000" dirty="0" err="1"/>
              <a:t>pixabay.com</a:t>
            </a:r>
            <a:r>
              <a:rPr lang="en-US" sz="2000" dirty="0"/>
              <a:t>/id/photos/penari-asia-seni-bangkok-indah-1807516/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dirty="0"/>
              <a:t>https://</a:t>
            </a:r>
            <a:r>
              <a:rPr lang="en-US" sz="2000" dirty="0" err="1"/>
              <a:t>pixabay.com</a:t>
            </a:r>
            <a:r>
              <a:rPr lang="en-US" sz="2000" dirty="0"/>
              <a:t>/id/photos/aktor-bangkok-asia-seni-kuno-1807557/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dirty="0"/>
              <a:t>https://</a:t>
            </a:r>
            <a:r>
              <a:rPr lang="en-US" sz="2000" dirty="0" err="1"/>
              <a:t>pixabay.com</a:t>
            </a:r>
            <a:r>
              <a:rPr lang="en-US" sz="2000" dirty="0"/>
              <a:t>/id/photos/summerfield-wanita-gadis-336672/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dirty="0"/>
              <a:t>https://</a:t>
            </a:r>
            <a:r>
              <a:rPr lang="en-US" sz="2000" dirty="0" err="1"/>
              <a:t>pixabay.com</a:t>
            </a:r>
            <a:r>
              <a:rPr lang="en-US" sz="2000" dirty="0"/>
              <a:t>/id/photos/search/</a:t>
            </a:r>
            <a:r>
              <a:rPr lang="en-US" sz="2000" dirty="0" err="1"/>
              <a:t>miskin</a:t>
            </a:r>
            <a:r>
              <a:rPr lang="en-US" sz="2000" dirty="0"/>
              <a:t>/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2000" dirty="0"/>
              <a:t>www.balailitbangkesmagelang.com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dirty="0" err="1"/>
              <a:t>Anggorodi</a:t>
            </a:r>
            <a:r>
              <a:rPr lang="en-US" sz="2000" dirty="0"/>
              <a:t> R. 2010. </a:t>
            </a:r>
            <a:r>
              <a:rPr lang="en-US" sz="2000" dirty="0" err="1"/>
              <a:t>Kampanye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Penggunaan</a:t>
            </a:r>
            <a:r>
              <a:rPr lang="en-US" sz="2000" dirty="0"/>
              <a:t> </a:t>
            </a:r>
            <a:r>
              <a:rPr lang="en-US" sz="2000" dirty="0" err="1"/>
              <a:t>Garam</a:t>
            </a:r>
            <a:r>
              <a:rPr lang="en-US" sz="2000" dirty="0"/>
              <a:t> </a:t>
            </a:r>
            <a:r>
              <a:rPr lang="en-US" sz="2000" dirty="0" err="1"/>
              <a:t>Beryodium</a:t>
            </a:r>
            <a:r>
              <a:rPr lang="en-US" sz="2000" dirty="0"/>
              <a:t> di </a:t>
            </a:r>
            <a:r>
              <a:rPr lang="en-US" sz="2000" dirty="0" err="1"/>
              <a:t>Desa</a:t>
            </a:r>
            <a:r>
              <a:rPr lang="en-US" sz="2000" dirty="0"/>
              <a:t> </a:t>
            </a:r>
            <a:r>
              <a:rPr lang="en-US" sz="2000" dirty="0" err="1"/>
              <a:t>Leuwiliang</a:t>
            </a:r>
            <a:r>
              <a:rPr lang="en-US" sz="2000" dirty="0"/>
              <a:t>, </a:t>
            </a:r>
            <a:r>
              <a:rPr lang="en-US" sz="2000" dirty="0" err="1"/>
              <a:t>Jawa</a:t>
            </a:r>
            <a:r>
              <a:rPr lang="en-US" sz="2000" dirty="0"/>
              <a:t> Barat. KESMAS, Vol. 5, No.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92" b="25000"/>
          <a:stretch/>
        </p:blipFill>
        <p:spPr bwMode="auto">
          <a:xfrm>
            <a:off x="8564171" y="5201007"/>
            <a:ext cx="598872" cy="51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611754" y="5316588"/>
            <a:ext cx="569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#38</a:t>
            </a:r>
            <a:endParaRPr lang="en-US" dirty="0">
              <a:solidFill>
                <a:schemeClr val="bg1">
                  <a:lumMod val="95000"/>
                </a:schemeClr>
              </a:solidFill>
              <a:latin typeface="Tw Cen MT Condensed Extra Bold" panose="020B08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293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92" b="25000"/>
          <a:stretch/>
        </p:blipFill>
        <p:spPr bwMode="auto">
          <a:xfrm>
            <a:off x="8564171" y="5201007"/>
            <a:ext cx="598872" cy="51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611753" y="5316588"/>
            <a:ext cx="569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#</a:t>
            </a:r>
            <a:fld id="{63202F37-EACE-47FD-A943-3CC442E433B1}" type="slidenum">
              <a:rPr lang="en-US" smtClean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39</a:t>
            </a:fld>
            <a:endParaRPr lang="en-US" dirty="0">
              <a:solidFill>
                <a:schemeClr val="bg1">
                  <a:lumMod val="95000"/>
                </a:schemeClr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3936" y="1269093"/>
            <a:ext cx="847112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n-US" sz="2000" spc="3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Pilih</a:t>
            </a:r>
            <a:r>
              <a:rPr lang="en-US" sz="2000" spc="3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spc="3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salah</a:t>
            </a:r>
            <a:r>
              <a:rPr lang="en-US" sz="2000" spc="3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spc="3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satu</a:t>
            </a:r>
            <a:r>
              <a:rPr lang="en-US" sz="2000" spc="3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spc="3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ajaran</a:t>
            </a:r>
            <a:r>
              <a:rPr lang="en-US" sz="2000" spc="3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agama yang </a:t>
            </a:r>
            <a:r>
              <a:rPr lang="en-US" sz="2000" spc="3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ada</a:t>
            </a:r>
            <a:r>
              <a:rPr lang="en-US" sz="2000" spc="3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di Indonesia (Islam, Hindu, </a:t>
            </a:r>
            <a:r>
              <a:rPr lang="en-US" sz="2000" spc="3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Budha</a:t>
            </a:r>
            <a:r>
              <a:rPr lang="en-US" sz="2000" spc="3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Kristen, </a:t>
            </a:r>
            <a:r>
              <a:rPr lang="en-US" sz="2000" spc="3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Katolik</a:t>
            </a:r>
            <a:r>
              <a:rPr lang="en-US" sz="2000" spc="3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 yang </a:t>
            </a:r>
            <a:r>
              <a:rPr lang="en-US" sz="2000" spc="3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berpengaruh</a:t>
            </a:r>
            <a:r>
              <a:rPr lang="en-US" sz="2000" spc="3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spc="3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positif</a:t>
            </a:r>
            <a:r>
              <a:rPr lang="en-US" sz="2000" spc="3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spc="3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000" spc="3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negative  </a:t>
            </a:r>
            <a:r>
              <a:rPr lang="en-US" sz="2000" spc="3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terhadap</a:t>
            </a:r>
            <a:r>
              <a:rPr lang="en-US" sz="2000" spc="3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status </a:t>
            </a:r>
            <a:r>
              <a:rPr lang="en-US" sz="2000" spc="3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kesehatan</a:t>
            </a:r>
            <a:r>
              <a:rPr lang="en-US" sz="2000" spc="3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spc="3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individu</a:t>
            </a:r>
            <a:r>
              <a:rPr lang="en-US" sz="2000" spc="3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/ </a:t>
            </a:r>
            <a:r>
              <a:rPr lang="en-US" sz="2000" spc="3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kelompok</a:t>
            </a:r>
            <a:r>
              <a:rPr lang="en-US" sz="2000" spc="3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sz="2000" spc="3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Ajaran</a:t>
            </a:r>
            <a:r>
              <a:rPr lang="en-US" sz="2000" spc="3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yang mana dan </a:t>
            </a:r>
            <a:r>
              <a:rPr lang="en-US" sz="20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berpengaruh</a:t>
            </a:r>
            <a:r>
              <a:rPr lang="en-US" sz="20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pada </a:t>
            </a:r>
            <a:r>
              <a:rPr lang="en-US" sz="20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perilaku</a:t>
            </a:r>
            <a:r>
              <a:rPr lang="en-US" sz="20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spc="3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apa?Diskusikan</a:t>
            </a:r>
            <a:endParaRPr lang="en-US" sz="2000" spc="3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0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Rumuskan</a:t>
            </a:r>
            <a:r>
              <a:rPr lang="en-US" sz="20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sebuah</a:t>
            </a:r>
            <a:r>
              <a:rPr lang="en-US" sz="20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perilaku</a:t>
            </a:r>
            <a:r>
              <a:rPr lang="en-US" sz="20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berkaitan</a:t>
            </a:r>
            <a:r>
              <a:rPr lang="en-US" sz="20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0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kesehatan</a:t>
            </a:r>
            <a:r>
              <a:rPr lang="en-US" sz="20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(</a:t>
            </a:r>
            <a:r>
              <a:rPr lang="en-US" sz="20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misalnya</a:t>
            </a:r>
            <a:r>
              <a:rPr lang="en-US" sz="20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berhenti</a:t>
            </a:r>
            <a:r>
              <a:rPr lang="en-US" sz="20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minum</a:t>
            </a:r>
            <a:r>
              <a:rPr lang="en-US" sz="20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alcohol, </a:t>
            </a:r>
            <a:r>
              <a:rPr lang="en-US" sz="20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makan</a:t>
            </a:r>
            <a:r>
              <a:rPr lang="en-US" sz="20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0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gizi</a:t>
            </a:r>
            <a:r>
              <a:rPr lang="en-US" sz="20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seimbang</a:t>
            </a:r>
            <a:r>
              <a:rPr lang="en-US" sz="20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dsb</a:t>
            </a:r>
            <a:r>
              <a:rPr lang="en-US" sz="20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). </a:t>
            </a:r>
          </a:p>
          <a:p>
            <a:pPr algn="just"/>
            <a:endParaRPr lang="en-US" sz="2000" spc="3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en-US" sz="20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Buatlah</a:t>
            </a:r>
            <a:r>
              <a:rPr lang="en-US" sz="20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analisis</a:t>
            </a:r>
            <a:r>
              <a:rPr lang="en-US" sz="20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0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menggunakan</a:t>
            </a:r>
            <a:r>
              <a:rPr lang="en-US" sz="20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Teori</a:t>
            </a:r>
            <a:r>
              <a:rPr lang="en-US" sz="20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perubahan</a:t>
            </a:r>
            <a:r>
              <a:rPr lang="en-US" sz="20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perilaku</a:t>
            </a:r>
            <a:r>
              <a:rPr lang="en-US" sz="20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0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identifikasi</a:t>
            </a:r>
            <a:r>
              <a:rPr lang="en-US" sz="20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lang="en-US" sz="20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setiap</a:t>
            </a:r>
            <a:r>
              <a:rPr lang="en-US" sz="20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tahap</a:t>
            </a:r>
            <a:r>
              <a:rPr lang="en-US" sz="20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apa</a:t>
            </a:r>
            <a:r>
              <a:rPr lang="en-US" sz="20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0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harus</a:t>
            </a:r>
            <a:r>
              <a:rPr lang="en-US" sz="2000" spc="3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spc="3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terjadi</a:t>
            </a:r>
            <a:r>
              <a:rPr lang="en-US" sz="2000" spc="3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lang="en-US" sz="2000" spc="3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53584" y="510821"/>
            <a:ext cx="53854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TUGAS MAHASISWA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4057247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92" b="25000"/>
          <a:stretch/>
        </p:blipFill>
        <p:spPr bwMode="auto">
          <a:xfrm>
            <a:off x="8564171" y="5201007"/>
            <a:ext cx="598872" cy="51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" name="TextBox 54"/>
          <p:cNvSpPr txBox="1"/>
          <p:nvPr/>
        </p:nvSpPr>
        <p:spPr>
          <a:xfrm>
            <a:off x="8611753" y="5316588"/>
            <a:ext cx="441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#</a:t>
            </a:r>
            <a:fld id="{63202F37-EACE-47FD-A943-3CC442E433B1}" type="slidenum">
              <a:rPr lang="en-US" smtClean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4</a:t>
            </a:fld>
            <a:endParaRPr lang="en-US" dirty="0">
              <a:solidFill>
                <a:schemeClr val="bg1">
                  <a:lumMod val="95000"/>
                </a:schemeClr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52400" y="266700"/>
            <a:ext cx="858783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pc="300" dirty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KESEHATAN MASYARAKAT &amp;</a:t>
            </a:r>
            <a:r>
              <a:rPr lang="en-US" sz="2000" b="1" spc="300" dirty="0" smtClean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 </a:t>
            </a:r>
            <a:r>
              <a:rPr lang="en-US" sz="2000" b="1" spc="300" dirty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ILMU SOSIAL-PERILAKU</a:t>
            </a:r>
          </a:p>
        </p:txBody>
      </p:sp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823902"/>
              </p:ext>
            </p:extLst>
          </p:nvPr>
        </p:nvGraphicFramePr>
        <p:xfrm>
          <a:off x="304803" y="756670"/>
          <a:ext cx="8610599" cy="4667432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14902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1203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30432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/>
                        <a:t>Disiplin</a:t>
                      </a:r>
                      <a:r>
                        <a:rPr lang="en-US" sz="2000" baseline="0" dirty="0"/>
                        <a:t> </a:t>
                      </a:r>
                      <a:r>
                        <a:rPr lang="en-US" sz="2000" dirty="0" err="1" smtClean="0"/>
                        <a:t>Ilmu</a:t>
                      </a:r>
                      <a:endParaRPr lang="en-US" sz="2000" dirty="0"/>
                    </a:p>
                  </a:txBody>
                  <a:tcPr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/>
                        <a:t>Contoh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Kontribusi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Ilmu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Sosial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untuk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Kesehatan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Masyarakat</a:t>
                      </a:r>
                      <a:endParaRPr lang="en-US" sz="2000" dirty="0"/>
                    </a:p>
                  </a:txBody>
                  <a:tcPr marT="38100" marB="3810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Psikologi</a:t>
                      </a:r>
                      <a:endParaRPr lang="en-US" sz="1800" dirty="0"/>
                    </a:p>
                  </a:txBody>
                  <a:tcPr marT="38100" marB="38100" anchor="ctr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Teori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asal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mula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perilaku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kecenderungan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pengambilan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risiko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serta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metode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untuk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mengubah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perilaku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individu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sosial</a:t>
                      </a:r>
                      <a:endParaRPr lang="en-US" sz="1800" dirty="0"/>
                    </a:p>
                  </a:txBody>
                  <a:tcPr marT="38100" marB="3810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Sosiologi</a:t>
                      </a:r>
                      <a:endParaRPr lang="en-US" sz="1800" dirty="0"/>
                    </a:p>
                  </a:txBody>
                  <a:tcPr marT="38100" marB="38100" anchor="ctr"/>
                </a:tc>
                <a:tc>
                  <a:txBody>
                    <a:bodyPr/>
                    <a:lstStyle/>
                    <a:p>
                      <a:r>
                        <a:rPr lang="nn-NO" sz="1800" dirty="0"/>
                        <a:t>Teori perkembangan sosial, perilaku organisasi dan cara berfikir sistem. </a:t>
                      </a:r>
                    </a:p>
                    <a:p>
                      <a:r>
                        <a:rPr lang="nn-NO" sz="1800" dirty="0"/>
                        <a:t>Dampak sosial terhadap perilaku individu dan kelompok</a:t>
                      </a:r>
                      <a:endParaRPr lang="en-US" sz="1800" dirty="0"/>
                    </a:p>
                  </a:txBody>
                  <a:tcPr marT="38100" marB="3810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Antropologi</a:t>
                      </a:r>
                      <a:endParaRPr lang="en-US" sz="1800" dirty="0"/>
                    </a:p>
                  </a:txBody>
                  <a:tcPr marT="38100" marB="38100" anchor="ctr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Pengaruh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sosial</a:t>
                      </a:r>
                      <a:r>
                        <a:rPr lang="en-US" sz="1800" dirty="0"/>
                        <a:t> dan </a:t>
                      </a:r>
                      <a:r>
                        <a:rPr lang="en-US" sz="1800" dirty="0" err="1"/>
                        <a:t>budaya</a:t>
                      </a:r>
                      <a:r>
                        <a:rPr lang="en-US" sz="1800" dirty="0"/>
                        <a:t> pada </a:t>
                      </a:r>
                      <a:r>
                        <a:rPr lang="en-US" sz="1800" dirty="0" err="1"/>
                        <a:t>pengambilan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keputusan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individu</a:t>
                      </a:r>
                      <a:r>
                        <a:rPr lang="en-US" sz="1800" dirty="0"/>
                        <a:t> dan </a:t>
                      </a:r>
                      <a:r>
                        <a:rPr lang="en-US" sz="1800" dirty="0" err="1"/>
                        <a:t>populasi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untuk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kesehatan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dengan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perspektif</a:t>
                      </a:r>
                      <a:r>
                        <a:rPr lang="en-US" sz="1800" dirty="0"/>
                        <a:t> (local, </a:t>
                      </a:r>
                      <a:r>
                        <a:rPr lang="en-US" sz="1800" dirty="0" err="1"/>
                        <a:t>nasional</a:t>
                      </a:r>
                      <a:r>
                        <a:rPr lang="en-US" sz="1800" dirty="0"/>
                        <a:t>,  global)</a:t>
                      </a:r>
                    </a:p>
                  </a:txBody>
                  <a:tcPr marT="38100" marB="3810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1938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Ilmu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politik</a:t>
                      </a:r>
                      <a:r>
                        <a:rPr lang="en-US" sz="1800" dirty="0"/>
                        <a:t> / </a:t>
                      </a:r>
                      <a:r>
                        <a:rPr lang="en-US" sz="1800" dirty="0" err="1"/>
                        <a:t>Kebijakan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publik</a:t>
                      </a:r>
                      <a:endParaRPr lang="en-US" sz="1800" dirty="0"/>
                    </a:p>
                  </a:txBody>
                  <a:tcPr marT="38100" marB="38100" anchor="ctr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Pendekatan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kepada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pemerintah</a:t>
                      </a:r>
                      <a:r>
                        <a:rPr lang="en-US" sz="1800" dirty="0"/>
                        <a:t> dan </a:t>
                      </a:r>
                      <a:r>
                        <a:rPr lang="en-US" sz="1800" dirty="0" err="1"/>
                        <a:t>pembuatan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kebijakan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terkait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kesehatan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masyarakat</a:t>
                      </a:r>
                      <a:r>
                        <a:rPr lang="en-US" sz="1800" dirty="0"/>
                        <a:t>.  </a:t>
                      </a:r>
                      <a:r>
                        <a:rPr lang="en-US" sz="1800" dirty="0" err="1"/>
                        <a:t>Analisis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kebijakan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termasuk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struktur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organisasi</a:t>
                      </a:r>
                      <a:r>
                        <a:rPr lang="en-US" sz="1800" dirty="0"/>
                        <a:t>  dan </a:t>
                      </a:r>
                      <a:r>
                        <a:rPr lang="en-US" sz="1800" dirty="0" err="1"/>
                        <a:t>dampaknya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terhadap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pengambilan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keputusan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kesehatan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masyarakat</a:t>
                      </a:r>
                      <a:endParaRPr lang="en-US" sz="1800" dirty="0"/>
                    </a:p>
                  </a:txBody>
                  <a:tcPr marT="38100" marB="3810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4696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571500"/>
            <a:ext cx="64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4000" dirty="0" smtClean="0"/>
              <a:t>UCAPAN TERIMA KASIH </a:t>
            </a:r>
            <a:endParaRPr lang="en-US" sz="4000" dirty="0"/>
          </a:p>
        </p:txBody>
      </p:sp>
      <p:sp>
        <p:nvSpPr>
          <p:cNvPr id="88" name="Vertical Scroll 87"/>
          <p:cNvSpPr/>
          <p:nvPr/>
        </p:nvSpPr>
        <p:spPr>
          <a:xfrm>
            <a:off x="990600" y="1790701"/>
            <a:ext cx="7605384" cy="3365595"/>
          </a:xfrm>
          <a:prstGeom prst="verticalScroll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4000" dirty="0"/>
              <a:t>“Tim </a:t>
            </a:r>
            <a:r>
              <a:rPr lang="en-ID" sz="4000" dirty="0" err="1"/>
              <a:t>pengajar</a:t>
            </a:r>
            <a:r>
              <a:rPr lang="en-ID" sz="4000" dirty="0"/>
              <a:t> Mata </a:t>
            </a:r>
            <a:r>
              <a:rPr lang="en-ID" sz="4000" dirty="0" err="1"/>
              <a:t>Kuliah</a:t>
            </a:r>
            <a:r>
              <a:rPr lang="en-ID" sz="4000" dirty="0"/>
              <a:t> </a:t>
            </a:r>
            <a:r>
              <a:rPr lang="en-ID" sz="4000" dirty="0" err="1"/>
              <a:t>Dasar</a:t>
            </a:r>
            <a:r>
              <a:rPr lang="en-ID" sz="4000" dirty="0"/>
              <a:t> </a:t>
            </a:r>
            <a:r>
              <a:rPr lang="en-ID" sz="4000" dirty="0" err="1"/>
              <a:t>Kesehatan</a:t>
            </a:r>
            <a:r>
              <a:rPr lang="en-ID" sz="4000" dirty="0"/>
              <a:t> </a:t>
            </a:r>
            <a:r>
              <a:rPr lang="en-ID" sz="4000" dirty="0" err="1"/>
              <a:t>Masyarakat</a:t>
            </a:r>
            <a:r>
              <a:rPr lang="en-ID" sz="4000" dirty="0"/>
              <a:t> </a:t>
            </a:r>
            <a:r>
              <a:rPr lang="en-ID" sz="4000" dirty="0" err="1" smtClean="0"/>
              <a:t>Mengucapkan</a:t>
            </a:r>
            <a:r>
              <a:rPr lang="en-ID" sz="4000" dirty="0" smtClean="0"/>
              <a:t> </a:t>
            </a:r>
            <a:r>
              <a:rPr lang="en-ID" sz="4000" dirty="0" err="1" smtClean="0"/>
              <a:t>Terima</a:t>
            </a:r>
            <a:r>
              <a:rPr lang="en-ID" sz="4000" dirty="0" smtClean="0"/>
              <a:t> </a:t>
            </a:r>
            <a:r>
              <a:rPr lang="en-ID" sz="4000" dirty="0" err="1" smtClean="0"/>
              <a:t>Kasih</a:t>
            </a:r>
            <a:r>
              <a:rPr lang="en-ID" sz="4000" dirty="0" smtClean="0"/>
              <a:t> </a:t>
            </a:r>
            <a:r>
              <a:rPr lang="en-ID" sz="4000" dirty="0" err="1"/>
              <a:t>kepada</a:t>
            </a:r>
            <a:r>
              <a:rPr lang="en-ID" sz="4000" dirty="0"/>
              <a:t> </a:t>
            </a:r>
            <a:r>
              <a:rPr lang="en-ID" sz="4000" dirty="0" err="1"/>
              <a:t>Universitas</a:t>
            </a:r>
            <a:r>
              <a:rPr lang="en-ID" sz="4000" dirty="0"/>
              <a:t> Indonesia yang </a:t>
            </a:r>
            <a:r>
              <a:rPr lang="en-ID" sz="4000" dirty="0" err="1"/>
              <a:t>telah</a:t>
            </a:r>
            <a:r>
              <a:rPr lang="en-ID" sz="4000" dirty="0"/>
              <a:t> </a:t>
            </a:r>
            <a:r>
              <a:rPr lang="en-ID" sz="4000" dirty="0" err="1"/>
              <a:t>mendanai</a:t>
            </a:r>
            <a:r>
              <a:rPr lang="en-ID" sz="4000" dirty="0"/>
              <a:t> video </a:t>
            </a:r>
            <a:r>
              <a:rPr lang="en-ID" sz="4000" dirty="0" err="1"/>
              <a:t>ini</a:t>
            </a:r>
            <a:r>
              <a:rPr lang="en-ID" sz="4000" dirty="0"/>
              <a:t>”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702741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9517511"/>
              </p:ext>
            </p:extLst>
          </p:nvPr>
        </p:nvGraphicFramePr>
        <p:xfrm>
          <a:off x="228600" y="800100"/>
          <a:ext cx="8667296" cy="5054600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1752599">
                  <a:extLst>
                    <a:ext uri="{9D8B030D-6E8A-4147-A177-3AD203B41FA5}">
                      <a16:colId xmlns:a16="http://schemas.microsoft.com/office/drawing/2014/main" xmlns="" val="4061998905"/>
                    </a:ext>
                  </a:extLst>
                </a:gridCol>
                <a:gridCol w="6914697">
                  <a:extLst>
                    <a:ext uri="{9D8B030D-6E8A-4147-A177-3AD203B41FA5}">
                      <a16:colId xmlns:a16="http://schemas.microsoft.com/office/drawing/2014/main" xmlns="" val="3603296542"/>
                    </a:ext>
                  </a:extLst>
                </a:gridCol>
              </a:tblGrid>
              <a:tr h="787400"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err="1"/>
                        <a:t>Disiplin</a:t>
                      </a:r>
                      <a:r>
                        <a:rPr lang="en-US" sz="2300" baseline="0" dirty="0"/>
                        <a:t> </a:t>
                      </a:r>
                      <a:r>
                        <a:rPr lang="en-US" sz="2300" dirty="0" err="1" smtClean="0"/>
                        <a:t>Ilmu</a:t>
                      </a:r>
                      <a:endParaRPr lang="en-US" sz="2300" dirty="0"/>
                    </a:p>
                  </a:txBody>
                  <a:tcPr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err="1"/>
                        <a:t>Contoh</a:t>
                      </a:r>
                      <a:r>
                        <a:rPr lang="en-US" sz="2300" dirty="0"/>
                        <a:t> </a:t>
                      </a:r>
                      <a:r>
                        <a:rPr lang="en-US" sz="2300" dirty="0" err="1"/>
                        <a:t>Kontribusi</a:t>
                      </a:r>
                      <a:r>
                        <a:rPr lang="en-US" sz="2300" dirty="0"/>
                        <a:t> </a:t>
                      </a:r>
                      <a:r>
                        <a:rPr lang="en-US" sz="2300" dirty="0" err="1"/>
                        <a:t>Ilmu</a:t>
                      </a:r>
                      <a:r>
                        <a:rPr lang="en-US" sz="2300" dirty="0"/>
                        <a:t> </a:t>
                      </a:r>
                      <a:r>
                        <a:rPr lang="en-US" sz="2300" dirty="0" err="1"/>
                        <a:t>Sosial</a:t>
                      </a:r>
                      <a:r>
                        <a:rPr lang="en-US" sz="2300" dirty="0"/>
                        <a:t> </a:t>
                      </a:r>
                      <a:r>
                        <a:rPr lang="en-US" sz="2300" dirty="0" err="1"/>
                        <a:t>untuk</a:t>
                      </a:r>
                      <a:r>
                        <a:rPr lang="en-US" sz="2300" dirty="0"/>
                        <a:t> </a:t>
                      </a:r>
                      <a:r>
                        <a:rPr lang="en-US" sz="2300" dirty="0" err="1"/>
                        <a:t>Kesehatan</a:t>
                      </a:r>
                      <a:r>
                        <a:rPr lang="en-US" sz="2300" dirty="0"/>
                        <a:t> </a:t>
                      </a:r>
                      <a:r>
                        <a:rPr lang="en-US" sz="2300" dirty="0" err="1"/>
                        <a:t>Masyarakat</a:t>
                      </a:r>
                      <a:endParaRPr lang="en-US" sz="2300" dirty="0"/>
                    </a:p>
                  </a:txBody>
                  <a:tcPr marT="38100" marB="38100" anchor="ctr"/>
                </a:tc>
                <a:extLst>
                  <a:ext uri="{0D108BD9-81ED-4DB2-BD59-A6C34878D82A}">
                    <a16:rowId xmlns:a16="http://schemas.microsoft.com/office/drawing/2014/main" xmlns="" val="3221006912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/>
                        <a:t>Ekonomi</a:t>
                      </a:r>
                      <a:endParaRPr lang="en-US" sz="2000" dirty="0"/>
                    </a:p>
                  </a:txBody>
                  <a:tcPr marT="38100" marB="38100" anchor="ctr"/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Memahami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dampak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mikro</a:t>
                      </a:r>
                      <a:r>
                        <a:rPr lang="en-US" sz="2000" dirty="0"/>
                        <a:t> dan </a:t>
                      </a:r>
                      <a:r>
                        <a:rPr lang="en-US" sz="2000" dirty="0" err="1"/>
                        <a:t>makroekonomi</a:t>
                      </a:r>
                      <a:r>
                        <a:rPr lang="en-US" sz="2000" dirty="0"/>
                        <a:t> pada </a:t>
                      </a:r>
                      <a:r>
                        <a:rPr lang="en-US" sz="2000" dirty="0" err="1"/>
                        <a:t>kesehatan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masyarakat</a:t>
                      </a:r>
                      <a:r>
                        <a:rPr lang="en-US" sz="2000" dirty="0"/>
                        <a:t> dan </a:t>
                      </a:r>
                      <a:r>
                        <a:rPr lang="en-US" sz="2000" dirty="0" err="1"/>
                        <a:t>sistem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pelayanan</a:t>
                      </a:r>
                      <a:r>
                        <a:rPr lang="en-US" sz="2000" dirty="0"/>
                        <a:t>  </a:t>
                      </a:r>
                      <a:r>
                        <a:rPr lang="en-US" sz="2000" dirty="0" err="1"/>
                        <a:t>kesehatan</a:t>
                      </a:r>
                      <a:endParaRPr lang="en-US" sz="2000" dirty="0"/>
                    </a:p>
                  </a:txBody>
                  <a:tcPr marT="38100" marB="38100" anchor="ctr"/>
                </a:tc>
                <a:extLst>
                  <a:ext uri="{0D108BD9-81ED-4DB2-BD59-A6C34878D82A}">
                    <a16:rowId xmlns:a16="http://schemas.microsoft.com/office/drawing/2014/main" xmlns="" val="1163552361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/>
                        <a:t>Komunikasi</a:t>
                      </a:r>
                      <a:endParaRPr lang="en-US" sz="2000" dirty="0"/>
                    </a:p>
                  </a:txBody>
                  <a:tcPr marT="38100" marB="38100" anchor="ctr"/>
                </a:tc>
                <a:tc>
                  <a:txBody>
                    <a:bodyPr/>
                    <a:lstStyle/>
                    <a:p>
                      <a:r>
                        <a:rPr lang="sv-SE" sz="2000" dirty="0"/>
                        <a:t>Teori dan praktek komunikasi pribadi (secara masal)</a:t>
                      </a:r>
                      <a:r>
                        <a:rPr lang="sv-SE" sz="2000" i="1" dirty="0"/>
                        <a:t> </a:t>
                      </a:r>
                      <a:r>
                        <a:rPr lang="sv-SE" sz="2000" dirty="0"/>
                        <a:t>dan peran media dalam mengkomunikasikan informasi dan risiko  kesehatan </a:t>
                      </a:r>
                      <a:endParaRPr lang="en-US" sz="2000" dirty="0"/>
                    </a:p>
                  </a:txBody>
                  <a:tcPr marT="38100" marB="38100" anchor="ctr"/>
                </a:tc>
                <a:extLst>
                  <a:ext uri="{0D108BD9-81ED-4DB2-BD59-A6C34878D82A}">
                    <a16:rowId xmlns:a16="http://schemas.microsoft.com/office/drawing/2014/main" xmlns="" val="56057938"/>
                  </a:ext>
                </a:extLst>
              </a:tr>
              <a:tr h="12954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/>
                        <a:t>Demografi</a:t>
                      </a:r>
                      <a:endParaRPr lang="en-US" sz="2000" dirty="0"/>
                    </a:p>
                  </a:txBody>
                  <a:tcPr marT="38100" marB="38100" anchor="ctr"/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Memahami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perubahan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demografis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populasi</a:t>
                      </a:r>
                      <a:r>
                        <a:rPr lang="en-US" sz="2000" dirty="0"/>
                        <a:t>  </a:t>
                      </a:r>
                      <a:r>
                        <a:rPr lang="en-US" sz="2000" dirty="0" err="1"/>
                        <a:t>karena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penuaan</a:t>
                      </a:r>
                      <a:r>
                        <a:rPr lang="en-US" sz="2000" dirty="0"/>
                        <a:t>, </a:t>
                      </a:r>
                      <a:r>
                        <a:rPr lang="en-US" sz="2000" dirty="0" err="1"/>
                        <a:t>migrasi</a:t>
                      </a:r>
                      <a:r>
                        <a:rPr lang="en-US" sz="2000" dirty="0"/>
                        <a:t>, dan </a:t>
                      </a:r>
                      <a:r>
                        <a:rPr lang="en-US" sz="2000" dirty="0" err="1"/>
                        <a:t>perbedaan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tingkat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kelahiran</a:t>
                      </a:r>
                      <a:r>
                        <a:rPr lang="en-US" sz="2000" dirty="0"/>
                        <a:t> dan  </a:t>
                      </a:r>
                      <a:r>
                        <a:rPr lang="en-US" sz="2000" dirty="0" err="1"/>
                        <a:t>dampaknya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terhadap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kesehatan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masyarakat</a:t>
                      </a:r>
                      <a:r>
                        <a:rPr lang="en-US" sz="2000" dirty="0"/>
                        <a:t> (</a:t>
                      </a:r>
                      <a:r>
                        <a:rPr lang="en-US" sz="2000" dirty="0" err="1"/>
                        <a:t>aspek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nasional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atau</a:t>
                      </a:r>
                      <a:r>
                        <a:rPr lang="en-US" sz="2000" dirty="0"/>
                        <a:t> global)</a:t>
                      </a:r>
                    </a:p>
                  </a:txBody>
                  <a:tcPr marT="38100" marB="38100" anchor="ctr"/>
                </a:tc>
                <a:extLst>
                  <a:ext uri="{0D108BD9-81ED-4DB2-BD59-A6C34878D82A}">
                    <a16:rowId xmlns:a16="http://schemas.microsoft.com/office/drawing/2014/main" xmlns="" val="133734802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/>
                        <a:t>Geografi</a:t>
                      </a:r>
                      <a:r>
                        <a:rPr lang="en-US" sz="2000" dirty="0"/>
                        <a:t> </a:t>
                      </a:r>
                    </a:p>
                  </a:txBody>
                  <a:tcPr marT="38100" marB="38100" anchor="ctr"/>
                </a:tc>
                <a:tc>
                  <a:txBody>
                    <a:bodyPr/>
                    <a:lstStyle/>
                    <a:p>
                      <a:r>
                        <a:rPr lang="sv-SE" sz="2000" dirty="0"/>
                        <a:t>Memahami dampak geografi pada penyakit dan determinan penyakit serta metode untuk menampilkan dan melacak lokasi kejadian penyakit.</a:t>
                      </a:r>
                      <a:endParaRPr lang="en-US" sz="2000" dirty="0"/>
                    </a:p>
                  </a:txBody>
                  <a:tcPr marT="38100" marB="38100" anchor="ctr"/>
                </a:tc>
                <a:extLst>
                  <a:ext uri="{0D108BD9-81ED-4DB2-BD59-A6C34878D82A}">
                    <a16:rowId xmlns:a16="http://schemas.microsoft.com/office/drawing/2014/main" xmlns="" val="3931007011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228600" y="190500"/>
            <a:ext cx="858783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pc="300" dirty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KESEHATAN MASYARAKAT </a:t>
            </a:r>
            <a:r>
              <a:rPr lang="en-US" sz="2000" b="1" spc="300" dirty="0" smtClean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&amp; ILMU </a:t>
            </a:r>
            <a:r>
              <a:rPr lang="en-US" sz="2000" b="1" spc="300" dirty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SOSIAL-PERILAKU</a:t>
            </a:r>
          </a:p>
        </p:txBody>
      </p:sp>
    </p:spTree>
    <p:extLst>
      <p:ext uri="{BB962C8B-B14F-4D97-AF65-F5344CB8AC3E}">
        <p14:creationId xmlns:p14="http://schemas.microsoft.com/office/powerpoint/2010/main" val="1170973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3" y="-5537"/>
            <a:ext cx="865145" cy="10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1215940" y="100244"/>
            <a:ext cx="3660815" cy="104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spc="300" dirty="0" err="1">
                <a:solidFill>
                  <a:prstClr val="black">
                    <a:lumMod val="85000"/>
                    <a:lumOff val="15000"/>
                  </a:prstClr>
                </a:solidFill>
              </a:rPr>
              <a:t>Dasar</a:t>
            </a:r>
            <a:r>
              <a:rPr lang="en-US" sz="1400" b="1" spc="300" dirty="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  <a:r>
              <a:rPr lang="en-US" sz="1400" b="1" spc="300" dirty="0" err="1">
                <a:solidFill>
                  <a:prstClr val="black">
                    <a:lumMod val="85000"/>
                    <a:lumOff val="15000"/>
                  </a:prstClr>
                </a:solidFill>
              </a:rPr>
              <a:t>Kesehatan</a:t>
            </a:r>
            <a:r>
              <a:rPr lang="en-US" sz="1400" b="1" spc="300" dirty="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  <a:r>
              <a:rPr lang="en-US" sz="1400" b="1" spc="300" dirty="0" err="1">
                <a:solidFill>
                  <a:prstClr val="black">
                    <a:lumMod val="85000"/>
                    <a:lumOff val="15000"/>
                  </a:prstClr>
                </a:solidFill>
              </a:rPr>
              <a:t>Masyarakat</a:t>
            </a:r>
            <a:endParaRPr lang="en-US" sz="1400" b="1" spc="300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400" b="1" spc="300" dirty="0" err="1">
                <a:solidFill>
                  <a:prstClr val="black">
                    <a:lumMod val="85000"/>
                    <a:lumOff val="15000"/>
                  </a:prstClr>
                </a:solidFill>
              </a:rPr>
              <a:t>Fakultas</a:t>
            </a:r>
            <a:r>
              <a:rPr lang="en-US" sz="1400" b="1" spc="300" dirty="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  <a:r>
              <a:rPr lang="en-US" sz="1400" b="1" spc="300" dirty="0" err="1">
                <a:solidFill>
                  <a:prstClr val="black">
                    <a:lumMod val="85000"/>
                    <a:lumOff val="15000"/>
                  </a:prstClr>
                </a:solidFill>
              </a:rPr>
              <a:t>Kesehatan</a:t>
            </a:r>
            <a:r>
              <a:rPr lang="en-US" sz="1400" b="1" spc="300" dirty="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  <a:r>
              <a:rPr lang="en-US" sz="1400" b="1" spc="300" dirty="0" err="1">
                <a:solidFill>
                  <a:prstClr val="black">
                    <a:lumMod val="85000"/>
                    <a:lumOff val="15000"/>
                  </a:prstClr>
                </a:solidFill>
              </a:rPr>
              <a:t>Masyarakat</a:t>
            </a:r>
            <a:endParaRPr lang="en-US" sz="1400" b="1" spc="300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400" b="1" spc="300" dirty="0" err="1">
                <a:solidFill>
                  <a:prstClr val="black">
                    <a:lumMod val="85000"/>
                    <a:lumOff val="15000"/>
                  </a:prstClr>
                </a:solidFill>
              </a:rPr>
              <a:t>Universitas</a:t>
            </a:r>
            <a:r>
              <a:rPr lang="en-US" sz="1400" b="1" spc="300" dirty="0">
                <a:solidFill>
                  <a:prstClr val="black">
                    <a:lumMod val="85000"/>
                    <a:lumOff val="15000"/>
                  </a:prstClr>
                </a:solidFill>
              </a:rPr>
              <a:t> Indonesia</a:t>
            </a:r>
            <a:endParaRPr lang="en-US" b="1" spc="300" dirty="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5341" y="2375010"/>
            <a:ext cx="8617118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i-FI" sz="3600" b="1" spc="600" dirty="0" smtClean="0">
                <a:solidFill>
                  <a:srgbClr val="005BD3">
                    <a:lumMod val="75000"/>
                  </a:srgbClr>
                </a:solidFill>
              </a:rPr>
              <a:t>Sosial Ekonomi dan Perilaku Kesehatan</a:t>
            </a:r>
            <a:endParaRPr lang="en-US" sz="3600" b="1" spc="600" dirty="0">
              <a:solidFill>
                <a:srgbClr val="005BD3">
                  <a:lumMod val="75000"/>
                </a:srgbClr>
              </a:solidFill>
            </a:endParaRPr>
          </a:p>
        </p:txBody>
      </p:sp>
      <p:sp>
        <p:nvSpPr>
          <p:cNvPr id="144" name="Rectangle 143"/>
          <p:cNvSpPr/>
          <p:nvPr/>
        </p:nvSpPr>
        <p:spPr>
          <a:xfrm>
            <a:off x="4343403" y="4772505"/>
            <a:ext cx="4800601" cy="48115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Tw Cen MT" pitchFamily="34" charset="0"/>
              </a:rPr>
              <a:t>Public </a:t>
            </a:r>
            <a:r>
              <a:rPr lang="en-US" sz="2000" dirty="0">
                <a:latin typeface="Tw Cen MT" pitchFamily="34" charset="0"/>
              </a:rPr>
              <a:t>Health 101, Richard </a:t>
            </a:r>
            <a:r>
              <a:rPr lang="en-US" sz="2000" dirty="0" err="1">
                <a:latin typeface="Tw Cen MT" pitchFamily="34" charset="0"/>
              </a:rPr>
              <a:t>Riegelman</a:t>
            </a:r>
            <a:r>
              <a:rPr lang="en-US" sz="2000" dirty="0">
                <a:latin typeface="Tw Cen MT" pitchFamily="34" charset="0"/>
              </a:rPr>
              <a:t>, </a:t>
            </a:r>
            <a:r>
              <a:rPr lang="en-US" sz="2000" dirty="0" smtClean="0">
                <a:latin typeface="Tw Cen MT" pitchFamily="34" charset="0"/>
              </a:rPr>
              <a:t>2019</a:t>
            </a:r>
            <a:endParaRPr lang="en-US" sz="2000" dirty="0">
              <a:latin typeface="Tw Cen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818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14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92" b="25000"/>
          <a:stretch/>
        </p:blipFill>
        <p:spPr bwMode="auto">
          <a:xfrm>
            <a:off x="8564171" y="5201007"/>
            <a:ext cx="598872" cy="51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" name="TextBox 54"/>
          <p:cNvSpPr txBox="1"/>
          <p:nvPr/>
        </p:nvSpPr>
        <p:spPr>
          <a:xfrm>
            <a:off x="8611753" y="5316588"/>
            <a:ext cx="441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#</a:t>
            </a:r>
            <a:fld id="{63202F37-EACE-47FD-A943-3CC442E433B1}" type="slidenum">
              <a:rPr lang="en-US" smtClean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7</a:t>
            </a:fld>
            <a:endParaRPr lang="en-US" dirty="0">
              <a:solidFill>
                <a:schemeClr val="bg1">
                  <a:lumMod val="95000"/>
                </a:schemeClr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13909" y="571500"/>
            <a:ext cx="88053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spc="200" dirty="0" smtClean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PENGARUH STATUS SOSIAL-EKONOMI PADA </a:t>
            </a:r>
          </a:p>
          <a:p>
            <a:pPr algn="ctr"/>
            <a:r>
              <a:rPr lang="en-US" sz="2400" b="1" spc="200" dirty="0" smtClean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KESEHATAN MASYARAKAT</a:t>
            </a:r>
            <a:endParaRPr lang="en-US" sz="2400" b="1" spc="200" dirty="0">
              <a:solidFill>
                <a:srgbClr val="002060"/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304800" y="4686300"/>
            <a:ext cx="8507911" cy="715089"/>
          </a:xfrm>
          <a:prstGeom prst="roundRect">
            <a:avLst/>
          </a:prstGeom>
          <a:ln>
            <a:solidFill>
              <a:schemeClr val="accent5">
                <a:lumMod val="75000"/>
              </a:schemeClr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en-US" spc="300" dirty="0" err="1">
                <a:latin typeface="Tw Cen MT Condensed Extra Bold" panose="020B0803020202020204" pitchFamily="34" charset="0"/>
              </a:rPr>
              <a:t>Kontrol</a:t>
            </a:r>
            <a:r>
              <a:rPr lang="en-US" spc="300" dirty="0">
                <a:latin typeface="Tw Cen MT Condensed Extra Bold" panose="020B0803020202020204" pitchFamily="34" charset="0"/>
              </a:rPr>
              <a:t> dan </a:t>
            </a:r>
            <a:r>
              <a:rPr lang="en-US" spc="300" dirty="0" err="1">
                <a:latin typeface="Tw Cen MT Condensed Extra Bold" panose="020B0803020202020204" pitchFamily="34" charset="0"/>
              </a:rPr>
              <a:t>partisipasi</a:t>
            </a:r>
            <a:r>
              <a:rPr lang="en-US" spc="300" dirty="0">
                <a:latin typeface="Tw Cen MT Condensed Extra Bold" panose="020B0803020202020204" pitchFamily="34" charset="0"/>
              </a:rPr>
              <a:t> </a:t>
            </a:r>
            <a:r>
              <a:rPr lang="en-US" spc="300" dirty="0" err="1">
                <a:latin typeface="Tw Cen MT Condensed Extra Bold" panose="020B0803020202020204" pitchFamily="34" charset="0"/>
              </a:rPr>
              <a:t>sosial</a:t>
            </a:r>
            <a:r>
              <a:rPr lang="en-US" spc="300" dirty="0">
                <a:latin typeface="Tw Cen MT Condensed Extra Bold" panose="020B0803020202020204" pitchFamily="34" charset="0"/>
              </a:rPr>
              <a:t> </a:t>
            </a:r>
            <a:r>
              <a:rPr lang="en-US" spc="300" dirty="0" err="1"/>
              <a:t>diperlukan</a:t>
            </a:r>
            <a:r>
              <a:rPr lang="en-US" spc="300" dirty="0"/>
              <a:t>  </a:t>
            </a:r>
            <a:r>
              <a:rPr lang="en-US" spc="300" dirty="0" err="1"/>
              <a:t>untuk</a:t>
            </a:r>
            <a:r>
              <a:rPr lang="en-US" spc="300" dirty="0"/>
              <a:t> </a:t>
            </a:r>
            <a:r>
              <a:rPr lang="en-US" spc="300" dirty="0" err="1"/>
              <a:t>menjelaskan</a:t>
            </a:r>
            <a:r>
              <a:rPr lang="en-US" spc="300" dirty="0"/>
              <a:t> </a:t>
            </a:r>
            <a:r>
              <a:rPr lang="en-US" spc="300" dirty="0" err="1"/>
              <a:t>perbedaan-perbedaan</a:t>
            </a:r>
            <a:r>
              <a:rPr lang="en-US" spc="300" dirty="0"/>
              <a:t> </a:t>
            </a:r>
            <a:r>
              <a:rPr lang="en-US" spc="300" dirty="0" err="1"/>
              <a:t>substansial</a:t>
            </a:r>
            <a:r>
              <a:rPr lang="en-US" spc="300" dirty="0"/>
              <a:t> </a:t>
            </a:r>
            <a:r>
              <a:rPr lang="en-US" spc="300" dirty="0" err="1"/>
              <a:t>dalam</a:t>
            </a:r>
            <a:r>
              <a:rPr lang="en-US" spc="300" dirty="0"/>
              <a:t> </a:t>
            </a:r>
            <a:r>
              <a:rPr lang="en-US" spc="300" dirty="0" err="1"/>
              <a:t>kesehatan</a:t>
            </a:r>
            <a:endParaRPr lang="en-US" spc="300" dirty="0"/>
          </a:p>
        </p:txBody>
      </p:sp>
      <p:cxnSp>
        <p:nvCxnSpPr>
          <p:cNvPr id="37" name="Straight Connector 36"/>
          <p:cNvCxnSpPr/>
          <p:nvPr/>
        </p:nvCxnSpPr>
        <p:spPr>
          <a:xfrm>
            <a:off x="5562600" y="1943100"/>
            <a:ext cx="0" cy="958831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6" name="Group 45"/>
          <p:cNvGrpSpPr/>
          <p:nvPr/>
        </p:nvGrpSpPr>
        <p:grpSpPr>
          <a:xfrm>
            <a:off x="205327" y="1409700"/>
            <a:ext cx="8938673" cy="3188732"/>
            <a:chOff x="125305" y="1417320"/>
            <a:chExt cx="8938673" cy="3826478"/>
          </a:xfrm>
        </p:grpSpPr>
        <p:graphicFrame>
          <p:nvGraphicFramePr>
            <p:cNvPr id="2" name="Diagram 1"/>
            <p:cNvGraphicFramePr/>
            <p:nvPr>
              <p:extLst>
                <p:ext uri="{D42A27DB-BD31-4B8C-83A1-F6EECF244321}">
                  <p14:modId xmlns:p14="http://schemas.microsoft.com/office/powerpoint/2010/main" val="238442676"/>
                </p:ext>
              </p:extLst>
            </p:nvPr>
          </p:nvGraphicFramePr>
          <p:xfrm>
            <a:off x="125305" y="2514600"/>
            <a:ext cx="8938673" cy="196996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3" name="Rectangle 2"/>
            <p:cNvSpPr/>
            <p:nvPr/>
          </p:nvSpPr>
          <p:spPr>
            <a:xfrm>
              <a:off x="860602" y="1508760"/>
              <a:ext cx="3046026" cy="4431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pc="300" dirty="0" err="1">
                  <a:latin typeface="Tw Cen MT Condensed Extra Bold" panose="020B0803020202020204" pitchFamily="34" charset="0"/>
                </a:rPr>
                <a:t>Pendapatan</a:t>
              </a:r>
              <a:r>
                <a:rPr lang="en-US" spc="300" dirty="0">
                  <a:latin typeface="Tw Cen MT Condensed Extra Bold" panose="020B0803020202020204" pitchFamily="34" charset="0"/>
                </a:rPr>
                <a:t> </a:t>
              </a:r>
              <a:r>
                <a:rPr lang="en-US" spc="300" dirty="0" err="1">
                  <a:latin typeface="Tw Cen MT Condensed Extra Bold" panose="020B0803020202020204" pitchFamily="34" charset="0"/>
                </a:rPr>
                <a:t>Ekonomi</a:t>
              </a:r>
              <a:endParaRPr lang="en-US" spc="300" dirty="0">
                <a:latin typeface="Tw Cen MT Condensed Extra Bold" panose="020B0803020202020204" pitchFamily="34" charset="0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403402" y="2331720"/>
              <a:ext cx="1924055" cy="7755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spc="300" dirty="0">
                  <a:latin typeface="Tw Cen MT Condensed Extra Bold" panose="020B0803020202020204" pitchFamily="34" charset="0"/>
                </a:rPr>
                <a:t>Status </a:t>
              </a:r>
              <a:r>
                <a:rPr lang="en-US" spc="300" dirty="0" err="1">
                  <a:latin typeface="Tw Cen MT Condensed Extra Bold" panose="020B0803020202020204" pitchFamily="34" charset="0"/>
                </a:rPr>
                <a:t>Pendidikan</a:t>
              </a:r>
              <a:endParaRPr lang="en-US" spc="300" dirty="0">
                <a:latin typeface="Tw Cen MT Condensed Extra Bold" panose="020B0803020202020204" pitchFamily="34" charset="0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791200" y="1874520"/>
              <a:ext cx="3161342" cy="4431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pc="300" dirty="0" err="1">
                  <a:latin typeface="Tw Cen MT Condensed Extra Bold" panose="020B0803020202020204" pitchFamily="34" charset="0"/>
                </a:rPr>
                <a:t>Angka</a:t>
              </a:r>
              <a:r>
                <a:rPr lang="en-US" spc="300" dirty="0">
                  <a:latin typeface="Tw Cen MT Condensed Extra Bold" panose="020B0803020202020204" pitchFamily="34" charset="0"/>
                </a:rPr>
                <a:t> </a:t>
              </a:r>
              <a:r>
                <a:rPr lang="en-US" spc="300" dirty="0" err="1">
                  <a:latin typeface="Tw Cen MT Condensed Extra Bold" panose="020B0803020202020204" pitchFamily="34" charset="0"/>
                </a:rPr>
                <a:t>Harapan</a:t>
              </a:r>
              <a:r>
                <a:rPr lang="en-US" spc="300" dirty="0">
                  <a:latin typeface="Tw Cen MT Condensed Extra Bold" panose="020B0803020202020204" pitchFamily="34" charset="0"/>
                </a:rPr>
                <a:t> </a:t>
              </a:r>
              <a:r>
                <a:rPr lang="en-US" spc="300" dirty="0" err="1">
                  <a:latin typeface="Tw Cen MT Condensed Extra Bold" panose="020B0803020202020204" pitchFamily="34" charset="0"/>
                </a:rPr>
                <a:t>Hidup</a:t>
              </a:r>
              <a:endParaRPr lang="en-US" spc="300" dirty="0">
                <a:latin typeface="Tw Cen MT Condensed Extra Bold" panose="020B0803020202020204" pitchFamily="34" charset="0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4302233" y="1417320"/>
              <a:ext cx="4571999" cy="4431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spc="300" dirty="0" err="1">
                  <a:latin typeface="Tw Cen MT Condensed Extra Bold" panose="020B0803020202020204" pitchFamily="34" charset="0"/>
                </a:rPr>
                <a:t>Akses</a:t>
              </a:r>
              <a:r>
                <a:rPr lang="en-US" spc="300" dirty="0">
                  <a:latin typeface="Tw Cen MT Condensed Extra Bold" panose="020B0803020202020204" pitchFamily="34" charset="0"/>
                </a:rPr>
                <a:t> </a:t>
              </a:r>
              <a:r>
                <a:rPr lang="en-US" spc="300" dirty="0" err="1">
                  <a:latin typeface="Tw Cen MT Condensed Extra Bold" panose="020B0803020202020204" pitchFamily="34" charset="0"/>
                </a:rPr>
                <a:t>ke</a:t>
              </a:r>
              <a:r>
                <a:rPr lang="en-US" spc="300" dirty="0">
                  <a:latin typeface="Tw Cen MT Condensed Extra Bold" panose="020B0803020202020204" pitchFamily="34" charset="0"/>
                </a:rPr>
                <a:t> </a:t>
              </a:r>
              <a:r>
                <a:rPr lang="en-US" spc="300" dirty="0" err="1">
                  <a:latin typeface="Tw Cen MT Condensed Extra Bold" panose="020B0803020202020204" pitchFamily="34" charset="0"/>
                </a:rPr>
                <a:t>Pelayanan</a:t>
              </a:r>
              <a:r>
                <a:rPr lang="en-US" spc="300" dirty="0">
                  <a:latin typeface="Tw Cen MT Condensed Extra Bold" panose="020B0803020202020204" pitchFamily="34" charset="0"/>
                </a:rPr>
                <a:t> </a:t>
              </a:r>
              <a:r>
                <a:rPr lang="en-US" spc="300" dirty="0" err="1">
                  <a:latin typeface="Tw Cen MT Condensed Extra Bold" panose="020B0803020202020204" pitchFamily="34" charset="0"/>
                </a:rPr>
                <a:t>Kesehatan</a:t>
              </a:r>
              <a:endParaRPr lang="en-US" spc="300" dirty="0">
                <a:latin typeface="Tw Cen MT Condensed Extra Bold" panose="020B0803020202020204" pitchFamily="34" charset="0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2841802" y="4800600"/>
              <a:ext cx="5943600" cy="4431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US" spc="300" dirty="0" err="1">
                  <a:latin typeface="Tw Cen MT Condensed Extra Bold" panose="020B0803020202020204" pitchFamily="34" charset="0"/>
                </a:rPr>
                <a:t>Keterpaparan</a:t>
              </a:r>
              <a:r>
                <a:rPr lang="en-US" spc="300" dirty="0">
                  <a:latin typeface="Tw Cen MT Condensed Extra Bold" panose="020B0803020202020204" pitchFamily="34" charset="0"/>
                </a:rPr>
                <a:t> </a:t>
              </a:r>
              <a:r>
                <a:rPr lang="en-US" spc="300" dirty="0" err="1">
                  <a:latin typeface="Tw Cen MT Condensed Extra Bold" panose="020B0803020202020204" pitchFamily="34" charset="0"/>
                </a:rPr>
                <a:t>akan</a:t>
              </a:r>
              <a:r>
                <a:rPr lang="en-US" spc="300" dirty="0">
                  <a:latin typeface="Tw Cen MT Condensed Extra Bold" panose="020B0803020202020204" pitchFamily="34" charset="0"/>
                </a:rPr>
                <a:t> </a:t>
              </a:r>
              <a:r>
                <a:rPr lang="en-US" spc="300" dirty="0" err="1" smtClean="0">
                  <a:latin typeface="Tw Cen MT Condensed Extra Bold" panose="020B0803020202020204" pitchFamily="34" charset="0"/>
                </a:rPr>
                <a:t>Risiko</a:t>
              </a:r>
              <a:r>
                <a:rPr lang="en-US" spc="300" dirty="0" smtClean="0">
                  <a:latin typeface="Tw Cen MT Condensed Extra Bold" panose="020B0803020202020204" pitchFamily="34" charset="0"/>
                </a:rPr>
                <a:t> </a:t>
              </a:r>
              <a:r>
                <a:rPr lang="en-US" spc="300" dirty="0" err="1">
                  <a:latin typeface="Tw Cen MT Condensed Extra Bold" panose="020B0803020202020204" pitchFamily="34" charset="0"/>
                </a:rPr>
                <a:t>Penyakit</a:t>
              </a:r>
              <a:endParaRPr lang="en-US" spc="300" dirty="0">
                <a:latin typeface="Tw Cen MT Condensed Extra Bold" panose="020B0803020202020204" pitchFamily="34" charset="0"/>
              </a:endParaRPr>
            </a:p>
          </p:txBody>
        </p:sp>
        <p:cxnSp>
          <p:nvCxnSpPr>
            <p:cNvPr id="7" name="Straight Arrow Connector 6"/>
            <p:cNvCxnSpPr/>
            <p:nvPr/>
          </p:nvCxnSpPr>
          <p:spPr>
            <a:xfrm>
              <a:off x="2994202" y="1965960"/>
              <a:ext cx="0" cy="454255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1241602" y="3154680"/>
              <a:ext cx="0" cy="38100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>
              <a:off x="1241602" y="3520440"/>
              <a:ext cx="1047792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/>
            <p:nvPr/>
          </p:nvCxnSpPr>
          <p:spPr>
            <a:xfrm>
              <a:off x="5508802" y="3154680"/>
              <a:ext cx="5334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/>
            <p:nvPr/>
          </p:nvCxnSpPr>
          <p:spPr>
            <a:xfrm flipV="1">
              <a:off x="7032802" y="4434840"/>
              <a:ext cx="1" cy="40010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8530578" y="2423160"/>
              <a:ext cx="0" cy="1031174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Arrow Connector 44"/>
            <p:cNvCxnSpPr/>
            <p:nvPr/>
          </p:nvCxnSpPr>
          <p:spPr>
            <a:xfrm flipH="1">
              <a:off x="7924800" y="3429000"/>
              <a:ext cx="607599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85742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92" b="25000"/>
          <a:stretch/>
        </p:blipFill>
        <p:spPr bwMode="auto">
          <a:xfrm>
            <a:off x="8564171" y="5201007"/>
            <a:ext cx="598872" cy="51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" name="TextBox 54"/>
          <p:cNvSpPr txBox="1"/>
          <p:nvPr/>
        </p:nvSpPr>
        <p:spPr>
          <a:xfrm>
            <a:off x="8611753" y="5316588"/>
            <a:ext cx="441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#</a:t>
            </a:r>
            <a:fld id="{63202F37-EACE-47FD-A943-3CC442E433B1}" type="slidenum">
              <a:rPr lang="en-US" smtClean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8</a:t>
            </a:fld>
            <a:endParaRPr lang="en-US" dirty="0">
              <a:solidFill>
                <a:schemeClr val="bg1">
                  <a:lumMod val="95000"/>
                </a:schemeClr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42293" y="342901"/>
            <a:ext cx="88267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spc="200" dirty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PENGARUH STATUS SOSIAL-EKONOMI </a:t>
            </a:r>
            <a:r>
              <a:rPr lang="en-US" b="1" spc="200" dirty="0" smtClean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PADA</a:t>
            </a:r>
          </a:p>
          <a:p>
            <a:pPr algn="ctr"/>
            <a:r>
              <a:rPr lang="en-US" b="1" spc="200" dirty="0" smtClean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 </a:t>
            </a:r>
            <a:r>
              <a:rPr lang="en-US" b="1" spc="200" dirty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KESEHATAN MASYARAKAT</a:t>
            </a:r>
          </a:p>
        </p:txBody>
      </p:sp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2766180"/>
              </p:ext>
            </p:extLst>
          </p:nvPr>
        </p:nvGraphicFramePr>
        <p:xfrm>
          <a:off x="228600" y="1155700"/>
          <a:ext cx="8609938" cy="44704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0013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55600">
                <a:tc>
                  <a:txBody>
                    <a:bodyPr/>
                    <a:lstStyle/>
                    <a:p>
                      <a:pPr algn="ctr"/>
                      <a:r>
                        <a:rPr lang="en-ID" sz="1800" dirty="0" err="1"/>
                        <a:t>Jenis</a:t>
                      </a:r>
                      <a:endParaRPr lang="en-US" sz="1800" dirty="0"/>
                    </a:p>
                  </a:txBody>
                  <a:tcPr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Contoh</a:t>
                      </a:r>
                      <a:endParaRPr lang="en-US" sz="1800" dirty="0"/>
                    </a:p>
                  </a:txBody>
                  <a:tcPr marT="38100" marB="3810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Kondisi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tempat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tinggal</a:t>
                      </a:r>
                      <a:endParaRPr lang="en-US" sz="1800" dirty="0"/>
                    </a:p>
                  </a:txBody>
                  <a:tcPr marT="38100" marB="38100" anchor="ctr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Peningkatan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sanitasi</a:t>
                      </a:r>
                      <a:r>
                        <a:rPr lang="en-US" sz="1800" dirty="0"/>
                        <a:t>, </a:t>
                      </a:r>
                      <a:r>
                        <a:rPr lang="en-US" sz="1800" dirty="0" err="1"/>
                        <a:t>pengurangan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kepadatan</a:t>
                      </a:r>
                      <a:r>
                        <a:rPr lang="en-US" sz="1800" dirty="0"/>
                        <a:t>, </a:t>
                      </a:r>
                      <a:r>
                        <a:rPr lang="en-US" sz="1800" dirty="0" err="1"/>
                        <a:t>metode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memasak</a:t>
                      </a:r>
                      <a:r>
                        <a:rPr lang="en-US" sz="1800" dirty="0"/>
                        <a:t> yang </a:t>
                      </a:r>
                      <a:r>
                        <a:rPr lang="en-US" sz="1800" dirty="0" err="1"/>
                        <a:t>benar</a:t>
                      </a:r>
                      <a:endParaRPr lang="en-US" sz="1800" dirty="0"/>
                    </a:p>
                  </a:txBody>
                  <a:tcPr marT="38100" marB="3810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526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Pendidikan</a:t>
                      </a:r>
                      <a:endParaRPr lang="en-US" sz="1800" dirty="0"/>
                    </a:p>
                  </a:txBody>
                  <a:tcPr marT="38100" marB="38100" anchor="ctr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Pendidikan </a:t>
                      </a:r>
                      <a:r>
                        <a:rPr lang="en-US" sz="1800" dirty="0" err="1"/>
                        <a:t>memiliki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hubungan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terkuat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dengan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perilaku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kesehatan</a:t>
                      </a:r>
                      <a:r>
                        <a:rPr lang="en-US" sz="1800" dirty="0"/>
                        <a:t> dan </a:t>
                      </a:r>
                      <a:r>
                        <a:rPr lang="en-US" sz="1800" i="1" dirty="0"/>
                        <a:t>outcome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kesehatan</a:t>
                      </a:r>
                      <a:r>
                        <a:rPr lang="en-US" sz="1800" dirty="0"/>
                        <a:t>.</a:t>
                      </a:r>
                      <a:r>
                        <a:rPr lang="en-US" sz="1800" baseline="0" dirty="0"/>
                        <a:t> Hal </a:t>
                      </a:r>
                      <a:r>
                        <a:rPr lang="en-US" sz="1800" baseline="0" dirty="0" err="1"/>
                        <a:t>ini</a:t>
                      </a:r>
                      <a:r>
                        <a:rPr lang="en-US" sz="1800" baseline="0" dirty="0"/>
                        <a:t> </a:t>
                      </a:r>
                      <a:r>
                        <a:rPr lang="en-US" sz="1800" baseline="0" dirty="0" err="1"/>
                        <a:t>bisa</a:t>
                      </a:r>
                      <a:r>
                        <a:rPr lang="en-US" sz="1800" baseline="0" dirty="0"/>
                        <a:t> </a:t>
                      </a:r>
                      <a:r>
                        <a:rPr lang="en-US" sz="1800" baseline="0" dirty="0" err="1"/>
                        <a:t>disebabkan</a:t>
                      </a:r>
                      <a:r>
                        <a:rPr lang="en-US" sz="1800" baseline="0" dirty="0"/>
                        <a:t> 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karena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pandangan</a:t>
                      </a:r>
                      <a:r>
                        <a:rPr lang="en-US" sz="1800" dirty="0"/>
                        <a:t> yang </a:t>
                      </a:r>
                      <a:r>
                        <a:rPr lang="en-US" sz="1800" dirty="0" err="1"/>
                        <a:t>lebih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baik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terhadap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faktor-faktor</a:t>
                      </a:r>
                      <a:r>
                        <a:rPr lang="en-US" sz="1800" dirty="0"/>
                        <a:t> yang </a:t>
                      </a:r>
                      <a:r>
                        <a:rPr lang="en-US" sz="1800" dirty="0" err="1"/>
                        <a:t>berhubungan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dengan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penyakit</a:t>
                      </a:r>
                      <a:r>
                        <a:rPr lang="en-US" sz="1800" dirty="0"/>
                        <a:t> dan </a:t>
                      </a:r>
                      <a:r>
                        <a:rPr lang="en-US" sz="1800" dirty="0" err="1"/>
                        <a:t>kemampuan</a:t>
                      </a:r>
                      <a:r>
                        <a:rPr lang="en-US" sz="1800" dirty="0"/>
                        <a:t> yang </a:t>
                      </a:r>
                      <a:r>
                        <a:rPr lang="en-US" sz="1800" dirty="0" err="1"/>
                        <a:t>lebih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besar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untuk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mengendalikan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faktor-faktor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tersebut</a:t>
                      </a:r>
                      <a:endParaRPr lang="en-US" sz="1800" dirty="0"/>
                    </a:p>
                  </a:txBody>
                  <a:tcPr marT="38100" marB="3810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Pendidikan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bagi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Wanita</a:t>
                      </a:r>
                      <a:endParaRPr lang="en-US" sz="1800" dirty="0"/>
                    </a:p>
                  </a:txBody>
                  <a:tcPr marT="38100" marB="38100" anchor="ctr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Pendidikan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bagi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perempuan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berdampak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pada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kesehatan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anak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keluarga</a:t>
                      </a:r>
                      <a:endParaRPr lang="en-US" sz="1800" dirty="0"/>
                    </a:p>
                  </a:txBody>
                  <a:tcPr marT="38100" marB="3810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Paparan</a:t>
                      </a:r>
                      <a:r>
                        <a:rPr lang="en-US" sz="1800" dirty="0"/>
                        <a:t>  </a:t>
                      </a:r>
                      <a:r>
                        <a:rPr lang="en-US" sz="1800" dirty="0" err="1"/>
                        <a:t>pekerjaan</a:t>
                      </a:r>
                      <a:endParaRPr lang="en-US" sz="1800" dirty="0"/>
                    </a:p>
                  </a:txBody>
                  <a:tcPr marT="38100" marB="38100" anchor="ctr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Pekerjaan</a:t>
                      </a:r>
                      <a:r>
                        <a:rPr lang="en-US" sz="1800" dirty="0"/>
                        <a:t> pada strata </a:t>
                      </a:r>
                      <a:r>
                        <a:rPr lang="en-US" sz="1800" dirty="0" err="1"/>
                        <a:t>sosial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ekonomi</a:t>
                      </a:r>
                      <a:r>
                        <a:rPr lang="en-US" sz="1800" dirty="0"/>
                        <a:t> yang </a:t>
                      </a:r>
                      <a:r>
                        <a:rPr lang="en-US" sz="1800" dirty="0" err="1"/>
                        <a:t>lebih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rendah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secara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tradisional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dikaitkan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dengan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peningkatan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paparan</a:t>
                      </a:r>
                      <a:r>
                        <a:rPr lang="en-US" sz="1800" dirty="0"/>
                        <a:t>  </a:t>
                      </a:r>
                      <a:r>
                        <a:rPr lang="en-US" sz="1800" dirty="0" err="1"/>
                        <a:t>terhadap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risiko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kesehatan</a:t>
                      </a:r>
                      <a:endParaRPr lang="en-US" sz="1800" dirty="0"/>
                    </a:p>
                  </a:txBody>
                  <a:tcPr marT="38100" marB="3810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2213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7726027"/>
              </p:ext>
            </p:extLst>
          </p:nvPr>
        </p:nvGraphicFramePr>
        <p:xfrm>
          <a:off x="152400" y="1181100"/>
          <a:ext cx="8763000" cy="399385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249084">
                  <a:extLst>
                    <a:ext uri="{9D8B030D-6E8A-4147-A177-3AD203B41FA5}">
                      <a16:colId xmlns:a16="http://schemas.microsoft.com/office/drawing/2014/main" xmlns="" val="2527234826"/>
                    </a:ext>
                  </a:extLst>
                </a:gridCol>
                <a:gridCol w="6513916">
                  <a:extLst>
                    <a:ext uri="{9D8B030D-6E8A-4147-A177-3AD203B41FA5}">
                      <a16:colId xmlns:a16="http://schemas.microsoft.com/office/drawing/2014/main" xmlns="" val="2879417046"/>
                    </a:ext>
                  </a:extLst>
                </a:gridCol>
              </a:tblGrid>
              <a:tr h="1092200">
                <a:tc>
                  <a:txBody>
                    <a:bodyPr/>
                    <a:lstStyle/>
                    <a:p>
                      <a:pPr algn="ctr"/>
                      <a:r>
                        <a:rPr lang="nl-NL" sz="1700" dirty="0"/>
                        <a:t>Akses ke barang dan jasa</a:t>
                      </a:r>
                      <a:endParaRPr lang="en-US" sz="1700" dirty="0"/>
                    </a:p>
                  </a:txBody>
                  <a:tcPr marT="38100" marB="38100" anchor="ctr"/>
                </a:tc>
                <a:tc>
                  <a:txBody>
                    <a:bodyPr/>
                    <a:lstStyle/>
                    <a:p>
                      <a:r>
                        <a:rPr lang="en-US" sz="1700" dirty="0" err="1"/>
                        <a:t>Kemampuan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untuk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mengakses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barang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seperti</a:t>
                      </a:r>
                      <a:r>
                        <a:rPr lang="en-US" sz="1700" baseline="0" dirty="0"/>
                        <a:t> </a:t>
                      </a:r>
                      <a:r>
                        <a:rPr lang="en-US" sz="1700" dirty="0" err="1"/>
                        <a:t>alat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pelindung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diri</a:t>
                      </a:r>
                      <a:r>
                        <a:rPr lang="en-US" sz="1700" dirty="0"/>
                        <a:t>,</a:t>
                      </a:r>
                      <a:r>
                        <a:rPr lang="en-US" sz="1700" baseline="0" dirty="0"/>
                        <a:t> </a:t>
                      </a:r>
                      <a:r>
                        <a:rPr lang="en-US" sz="1700" dirty="0" err="1"/>
                        <a:t>makanan</a:t>
                      </a:r>
                      <a:r>
                        <a:rPr lang="en-US" sz="1700" dirty="0"/>
                        <a:t>, dan </a:t>
                      </a:r>
                      <a:r>
                        <a:rPr lang="en-US" sz="1700" dirty="0" err="1"/>
                        <a:t>layanan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berkualitas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tinggi</a:t>
                      </a:r>
                      <a:r>
                        <a:rPr lang="en-US" sz="1700" dirty="0"/>
                        <a:t>, </a:t>
                      </a:r>
                      <a:r>
                        <a:rPr lang="en-US" sz="1700" dirty="0" err="1"/>
                        <a:t>termasuk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layanan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medis</a:t>
                      </a:r>
                      <a:r>
                        <a:rPr lang="en-US" sz="1700" dirty="0"/>
                        <a:t> dan </a:t>
                      </a:r>
                      <a:r>
                        <a:rPr lang="en-US" sz="1700" dirty="0" err="1"/>
                        <a:t>sosial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untuk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melindungi</a:t>
                      </a:r>
                      <a:r>
                        <a:rPr lang="en-US" sz="1700" dirty="0"/>
                        <a:t> dan </a:t>
                      </a:r>
                      <a:r>
                        <a:rPr lang="en-US" sz="1700" dirty="0" err="1"/>
                        <a:t>meningkatkan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kesehatan</a:t>
                      </a:r>
                      <a:endParaRPr lang="en-US" sz="1700" dirty="0"/>
                    </a:p>
                  </a:txBody>
                  <a:tcPr marT="38100" marB="38100" anchor="ctr"/>
                </a:tc>
                <a:extLst>
                  <a:ext uri="{0D108BD9-81ED-4DB2-BD59-A6C34878D82A}">
                    <a16:rowId xmlns:a16="http://schemas.microsoft.com/office/drawing/2014/main" xmlns="" val="2832057836"/>
                  </a:ext>
                </a:extLst>
              </a:tr>
              <a:tr h="1092200">
                <a:tc>
                  <a:txBody>
                    <a:bodyPr/>
                    <a:lstStyle/>
                    <a:p>
                      <a:pPr algn="ctr"/>
                      <a:r>
                        <a:rPr lang="en-ID" sz="1700" dirty="0" err="1"/>
                        <a:t>Ukuran</a:t>
                      </a:r>
                      <a:r>
                        <a:rPr lang="en-ID" sz="1700" baseline="0" dirty="0"/>
                        <a:t> </a:t>
                      </a:r>
                      <a:r>
                        <a:rPr lang="en-ID" sz="1700" baseline="0" dirty="0" err="1"/>
                        <a:t>Keluarga</a:t>
                      </a:r>
                      <a:endParaRPr lang="en-US" sz="1700" dirty="0"/>
                    </a:p>
                  </a:txBody>
                  <a:tcPr marT="38100" marB="38100" anchor="ctr"/>
                </a:tc>
                <a:tc>
                  <a:txBody>
                    <a:bodyPr/>
                    <a:lstStyle/>
                    <a:p>
                      <a:r>
                        <a:rPr lang="en-US" sz="1700" kern="1200" dirty="0" err="1"/>
                        <a:t>Ukuran</a:t>
                      </a:r>
                      <a:r>
                        <a:rPr lang="en-US" sz="1700" kern="1200" dirty="0"/>
                        <a:t> </a:t>
                      </a:r>
                      <a:r>
                        <a:rPr lang="en-US" sz="1700" kern="1200" dirty="0" err="1"/>
                        <a:t>keluarga</a:t>
                      </a:r>
                      <a:r>
                        <a:rPr lang="en-US" sz="1700" kern="1200" dirty="0"/>
                        <a:t> yang </a:t>
                      </a:r>
                      <a:r>
                        <a:rPr lang="en-US" sz="1700" kern="1200" dirty="0" err="1"/>
                        <a:t>besar</a:t>
                      </a:r>
                      <a:r>
                        <a:rPr lang="en-US" sz="1700" kern="1200" dirty="0"/>
                        <a:t> </a:t>
                      </a:r>
                      <a:r>
                        <a:rPr lang="en-US" sz="1700" kern="1200" dirty="0" err="1"/>
                        <a:t>mempengaruhi</a:t>
                      </a:r>
                      <a:r>
                        <a:rPr lang="en-US" sz="1700" kern="1200" dirty="0"/>
                        <a:t> </a:t>
                      </a:r>
                      <a:r>
                        <a:rPr lang="en-US" sz="1700" kern="1200" dirty="0" err="1"/>
                        <a:t>kesehatan</a:t>
                      </a:r>
                      <a:r>
                        <a:rPr lang="en-US" sz="1700" kern="1200" dirty="0"/>
                        <a:t> </a:t>
                      </a:r>
                      <a:r>
                        <a:rPr lang="en-US" sz="1700" kern="1200" dirty="0" err="1"/>
                        <a:t>dan</a:t>
                      </a:r>
                      <a:r>
                        <a:rPr lang="en-US" sz="1700" kern="1200" dirty="0"/>
                        <a:t> </a:t>
                      </a:r>
                      <a:r>
                        <a:rPr lang="en-US" sz="1700" kern="1200" dirty="0" err="1"/>
                        <a:t>secara</a:t>
                      </a:r>
                      <a:r>
                        <a:rPr lang="en-US" sz="1700" kern="1200" dirty="0"/>
                        <a:t> </a:t>
                      </a:r>
                      <a:r>
                        <a:rPr lang="en-US" sz="1700" kern="1200" dirty="0" err="1"/>
                        <a:t>tradisional</a:t>
                      </a:r>
                      <a:r>
                        <a:rPr lang="en-US" sz="1700" kern="1200" dirty="0"/>
                        <a:t> </a:t>
                      </a:r>
                      <a:r>
                        <a:rPr lang="en-US" sz="1700" kern="1200" dirty="0" err="1"/>
                        <a:t>dikaitkan</a:t>
                      </a:r>
                      <a:r>
                        <a:rPr lang="en-US" sz="1700" kern="1200" dirty="0"/>
                        <a:t> </a:t>
                      </a:r>
                      <a:r>
                        <a:rPr lang="en-US" sz="1700" kern="1200" dirty="0" err="1"/>
                        <a:t>dengan</a:t>
                      </a:r>
                      <a:r>
                        <a:rPr lang="en-US" sz="1700" kern="1200" dirty="0"/>
                        <a:t> status </a:t>
                      </a:r>
                      <a:r>
                        <a:rPr lang="en-US" sz="1700" kern="1200" dirty="0" err="1"/>
                        <a:t>sosial</a:t>
                      </a:r>
                      <a:r>
                        <a:rPr lang="en-US" sz="1700" kern="1200" dirty="0"/>
                        <a:t> </a:t>
                      </a:r>
                      <a:r>
                        <a:rPr lang="en-US" sz="1700" kern="1200" dirty="0" err="1"/>
                        <a:t>ekonomi</a:t>
                      </a:r>
                      <a:r>
                        <a:rPr lang="en-US" sz="1700" kern="1200" dirty="0"/>
                        <a:t> yang </a:t>
                      </a:r>
                      <a:r>
                        <a:rPr lang="en-US" sz="1700" kern="1200" dirty="0" err="1"/>
                        <a:t>lebih</a:t>
                      </a:r>
                      <a:r>
                        <a:rPr lang="en-US" sz="1700" kern="1200" dirty="0"/>
                        <a:t> </a:t>
                      </a:r>
                      <a:r>
                        <a:rPr lang="en-US" sz="1700" kern="1200" dirty="0" err="1"/>
                        <a:t>rendah</a:t>
                      </a:r>
                      <a:r>
                        <a:rPr lang="en-US" sz="1700" kern="1200" dirty="0"/>
                        <a:t> </a:t>
                      </a:r>
                      <a:r>
                        <a:rPr lang="en-US" sz="1700" kern="1200" dirty="0" err="1"/>
                        <a:t>dan</a:t>
                      </a:r>
                      <a:r>
                        <a:rPr lang="en-US" sz="1700" kern="1200" dirty="0"/>
                        <a:t> </a:t>
                      </a:r>
                      <a:r>
                        <a:rPr lang="en-US" sz="1700" kern="1200" dirty="0" err="1"/>
                        <a:t>dengan</a:t>
                      </a:r>
                      <a:r>
                        <a:rPr lang="en-US" sz="1700" kern="1200" dirty="0"/>
                        <a:t> status </a:t>
                      </a:r>
                      <a:r>
                        <a:rPr lang="en-US" sz="1700" kern="1200" dirty="0" err="1"/>
                        <a:t>kesehatan</a:t>
                      </a:r>
                      <a:r>
                        <a:rPr lang="en-US" sz="1700" kern="1200" dirty="0"/>
                        <a:t> yang </a:t>
                      </a:r>
                      <a:r>
                        <a:rPr lang="en-US" sz="1700" kern="1200" dirty="0" err="1"/>
                        <a:t>lebih</a:t>
                      </a:r>
                      <a:r>
                        <a:rPr lang="en-US" sz="1700" kern="1200" dirty="0"/>
                        <a:t> </a:t>
                      </a:r>
                      <a:r>
                        <a:rPr lang="en-US" sz="1700" kern="1200" dirty="0" err="1"/>
                        <a:t>rendah</a:t>
                      </a:r>
                      <a:endParaRPr lang="en-US" sz="17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 anchor="ctr"/>
                </a:tc>
                <a:extLst>
                  <a:ext uri="{0D108BD9-81ED-4DB2-BD59-A6C34878D82A}">
                    <a16:rowId xmlns:a16="http://schemas.microsoft.com/office/drawing/2014/main" xmlns="" val="3990252293"/>
                  </a:ext>
                </a:extLst>
              </a:tr>
              <a:tr h="971250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err="1"/>
                        <a:t>Eksposur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terhadap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perilaku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berisiko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tinggi</a:t>
                      </a:r>
                      <a:endParaRPr lang="en-US" sz="1700" dirty="0"/>
                    </a:p>
                  </a:txBody>
                  <a:tcPr marT="38100" marB="38100" anchor="ctr"/>
                </a:tc>
                <a:tc>
                  <a:txBody>
                    <a:bodyPr/>
                    <a:lstStyle/>
                    <a:p>
                      <a:r>
                        <a:rPr lang="sv-SE" sz="1700" i="1" dirty="0"/>
                        <a:t>Pengucilan secara sosial (Social alienation) </a:t>
                      </a:r>
                      <a:r>
                        <a:rPr lang="sv-SE" sz="1700" dirty="0"/>
                        <a:t>yang terkait dengan kemiskinan dapat dikaitkan dengan kekerasan, narkoba, perilaku berisiko tinggi lainnya</a:t>
                      </a:r>
                      <a:endParaRPr lang="en-US" sz="1700" dirty="0"/>
                    </a:p>
                  </a:txBody>
                  <a:tcPr marT="38100" marB="38100" anchor="ctr"/>
                </a:tc>
                <a:extLst>
                  <a:ext uri="{0D108BD9-81ED-4DB2-BD59-A6C34878D82A}">
                    <a16:rowId xmlns:a16="http://schemas.microsoft.com/office/drawing/2014/main" xmlns="" val="2940034640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 algn="ctr"/>
                      <a:r>
                        <a:rPr lang="en-ID" sz="1700" dirty="0" err="1"/>
                        <a:t>Lingkungan</a:t>
                      </a:r>
                      <a:endParaRPr lang="en-US" sz="1700" dirty="0"/>
                    </a:p>
                  </a:txBody>
                  <a:tcPr marT="38100" marB="38100" anchor="ctr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Status </a:t>
                      </a:r>
                      <a:r>
                        <a:rPr lang="en-US" sz="1700" dirty="0" err="1"/>
                        <a:t>sosial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ekonomi</a:t>
                      </a:r>
                      <a:r>
                        <a:rPr lang="en-US" sz="1700" dirty="0"/>
                        <a:t> yang </a:t>
                      </a:r>
                      <a:r>
                        <a:rPr lang="en-US" sz="1700" dirty="0" err="1"/>
                        <a:t>lebih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rendah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terkait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dengan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paparan</a:t>
                      </a:r>
                      <a:r>
                        <a:rPr lang="en-US" sz="1700" dirty="0"/>
                        <a:t> yang </a:t>
                      </a:r>
                      <a:r>
                        <a:rPr lang="en-US" sz="1700" dirty="0" err="1"/>
                        <a:t>lebih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besar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terhadap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pencemaran</a:t>
                      </a:r>
                      <a:r>
                        <a:rPr lang="en-US" sz="1700" dirty="0"/>
                        <a:t> </a:t>
                      </a:r>
                      <a:r>
                        <a:rPr lang="en-US" sz="1700" dirty="0" err="1"/>
                        <a:t>lingkungan</a:t>
                      </a:r>
                      <a:r>
                        <a:rPr lang="en-US" sz="1700" dirty="0"/>
                        <a:t>, </a:t>
                      </a:r>
                      <a:r>
                        <a:rPr lang="en-US" sz="1700" dirty="0" err="1"/>
                        <a:t>bencana</a:t>
                      </a:r>
                      <a:r>
                        <a:rPr lang="en-US" sz="1700" dirty="0"/>
                        <a:t> "</a:t>
                      </a:r>
                      <a:r>
                        <a:rPr lang="en-US" sz="1700" dirty="0" err="1"/>
                        <a:t>alam</a:t>
                      </a:r>
                      <a:r>
                        <a:rPr lang="en-US" sz="1700" dirty="0"/>
                        <a:t>“.</a:t>
                      </a:r>
                    </a:p>
                  </a:txBody>
                  <a:tcPr marT="38100" marB="38100" anchor="ctr"/>
                </a:tc>
                <a:extLst>
                  <a:ext uri="{0D108BD9-81ED-4DB2-BD59-A6C34878D82A}">
                    <a16:rowId xmlns:a16="http://schemas.microsoft.com/office/drawing/2014/main" xmlns="" val="4215999633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381002" y="342900"/>
            <a:ext cx="806475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spc="200" dirty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PENGARUH STATUS SOSIAL-EKONOMI PADA </a:t>
            </a:r>
            <a:endParaRPr lang="en-US" sz="2000" b="1" spc="200" dirty="0" smtClean="0">
              <a:solidFill>
                <a:srgbClr val="002060"/>
              </a:solidFill>
              <a:latin typeface="Tw Cen MT Condensed Extra Bold" panose="020B0803020202020204" pitchFamily="34" charset="0"/>
            </a:endParaRPr>
          </a:p>
          <a:p>
            <a:pPr algn="ctr"/>
            <a:r>
              <a:rPr lang="en-US" sz="2000" b="1" spc="200" dirty="0" smtClean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KESEHATAN </a:t>
            </a:r>
            <a:r>
              <a:rPr lang="en-US" sz="2000" b="1" spc="200" dirty="0">
                <a:solidFill>
                  <a:srgbClr val="002060"/>
                </a:solidFill>
                <a:latin typeface="Tw Cen MT Condensed Extra Bold" panose="020B0803020202020204" pitchFamily="34" charset="0"/>
              </a:rPr>
              <a:t>MASYARAKAT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92" b="25000"/>
          <a:stretch/>
        </p:blipFill>
        <p:spPr bwMode="auto">
          <a:xfrm>
            <a:off x="8545128" y="5214505"/>
            <a:ext cx="598872" cy="51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592710" y="5330086"/>
            <a:ext cx="441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#9</a:t>
            </a:r>
            <a:endParaRPr lang="en-US" dirty="0">
              <a:solidFill>
                <a:schemeClr val="bg1">
                  <a:lumMod val="95000"/>
                </a:schemeClr>
              </a:solidFill>
              <a:latin typeface="Tw Cen MT Condensed Extra Bold" panose="020B08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64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3816</TotalTime>
  <Words>2698</Words>
  <Application>Microsoft Macintosh PowerPoint</Application>
  <PresentationFormat>On-screen Show (16:10)</PresentationFormat>
  <Paragraphs>338</Paragraphs>
  <Slides>40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Ke.bu.da.ya.an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SOCIAL MARKETING (PEMASARAN SOSIAL) </vt:lpstr>
      <vt:lpstr>PowerPoint Presentation</vt:lpstr>
      <vt:lpstr>PowerPoint Presentation</vt:lpstr>
      <vt:lpstr>TIPE ADOPTER dalam Diffusion of Innovation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Sesi 4-Ilmu Sosial Perilaku dan Kesehatan Masyarakat</dc:title>
  <dc:creator>Prilly Agustina M</dc:creator>
  <cp:keywords>Dasar Kesehatan Masyarakat</cp:keywords>
  <cp:lastModifiedBy>Zakianis Arifin</cp:lastModifiedBy>
  <cp:revision>290</cp:revision>
  <dcterms:created xsi:type="dcterms:W3CDTF">2013-09-07T23:15:19Z</dcterms:created>
  <dcterms:modified xsi:type="dcterms:W3CDTF">2020-09-28T01:28:31Z</dcterms:modified>
  <cp:category>Bahan Kuliah</cp:category>
</cp:coreProperties>
</file>