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60" r:id="rId2"/>
    <p:sldId id="285" r:id="rId3"/>
    <p:sldId id="286" r:id="rId4"/>
    <p:sldId id="288" r:id="rId5"/>
    <p:sldId id="344" r:id="rId6"/>
    <p:sldId id="289" r:id="rId7"/>
    <p:sldId id="345" r:id="rId8"/>
    <p:sldId id="290" r:id="rId9"/>
    <p:sldId id="322" r:id="rId10"/>
    <p:sldId id="346" r:id="rId11"/>
    <p:sldId id="348" r:id="rId12"/>
    <p:sldId id="291" r:id="rId13"/>
    <p:sldId id="292" r:id="rId14"/>
    <p:sldId id="323" r:id="rId15"/>
    <p:sldId id="347" r:id="rId16"/>
    <p:sldId id="293" r:id="rId17"/>
    <p:sldId id="294" r:id="rId18"/>
    <p:sldId id="296" r:id="rId19"/>
    <p:sldId id="349" r:id="rId20"/>
    <p:sldId id="297" r:id="rId21"/>
    <p:sldId id="350" r:id="rId22"/>
    <p:sldId id="351" r:id="rId23"/>
    <p:sldId id="407" r:id="rId24"/>
    <p:sldId id="298" r:id="rId25"/>
    <p:sldId id="299" r:id="rId26"/>
    <p:sldId id="352" r:id="rId27"/>
    <p:sldId id="31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5"/>
    <p:restoredTop sz="94643"/>
  </p:normalViewPr>
  <p:slideViewPr>
    <p:cSldViewPr snapToGrid="0" snapToObjects="1">
      <p:cViewPr varScale="1">
        <p:scale>
          <a:sx n="46" d="100"/>
          <a:sy n="46" d="100"/>
        </p:scale>
        <p:origin x="4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976B6-6E8D-F549-822E-AF3E6A42889F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79D67-A81B-AE43-9AFB-CAB3AF69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6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>
            <a:extLst>
              <a:ext uri="{FF2B5EF4-FFF2-40B4-BE49-F238E27FC236}">
                <a16:creationId xmlns:a16="http://schemas.microsoft.com/office/drawing/2014/main" id="{832A8C62-EAF1-814A-A667-DC19E321AA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C1FBECFE-021B-6E43-8567-DD6DD3AE8A0C}" type="slidenum">
              <a:rPr lang="en-US" altLang="en-US" smtClean="0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ADAB0540-8886-5541-BE14-A1B5C0A265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E2B09481-A1B1-F540-9BE8-AB2E87CDC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4863"/>
            <a:ext cx="5029200" cy="4371975"/>
          </a:xfrm>
        </p:spPr>
        <p:txBody>
          <a:bodyPr/>
          <a:lstStyle/>
          <a:p>
            <a:pPr eaLnBrk="1" hangingPunct="1">
              <a:defRPr/>
            </a:pP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4542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>
            <a:extLst>
              <a:ext uri="{FF2B5EF4-FFF2-40B4-BE49-F238E27FC236}">
                <a16:creationId xmlns:a16="http://schemas.microsoft.com/office/drawing/2014/main" id="{C105B1E2-2FF8-B14C-8D42-EA2EC08D15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5B0D12F1-7350-A849-AF69-9E6F627D6306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2570034B-373D-464A-AB22-E131B52C6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68460D8-9565-C44E-B788-CBD859A410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4863"/>
            <a:ext cx="5029200" cy="4371975"/>
          </a:xfrm>
        </p:spPr>
        <p:txBody>
          <a:bodyPr/>
          <a:lstStyle/>
          <a:p>
            <a:pPr eaLnBrk="1" hangingPunct="1">
              <a:defRPr/>
            </a:pP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736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>
            <a:extLst>
              <a:ext uri="{FF2B5EF4-FFF2-40B4-BE49-F238E27FC236}">
                <a16:creationId xmlns:a16="http://schemas.microsoft.com/office/drawing/2014/main" id="{229AC920-50CA-894D-B9E3-D01C72F034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C0246130-8AF8-0B46-B1A5-A71F1AE12528}" type="slidenum">
              <a:rPr lang="en-US" altLang="en-US" smtClean="0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A9C8C5F4-9DFF-6D40-B92A-447E697F84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A95B436-4A2C-8842-A42C-7B181717A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4863"/>
            <a:ext cx="5029200" cy="4371975"/>
          </a:xfrm>
        </p:spPr>
        <p:txBody>
          <a:bodyPr/>
          <a:lstStyle/>
          <a:p>
            <a:pPr eaLnBrk="1" hangingPunct="1">
              <a:defRPr/>
            </a:pP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2186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7">
            <a:extLst>
              <a:ext uri="{FF2B5EF4-FFF2-40B4-BE49-F238E27FC236}">
                <a16:creationId xmlns:a16="http://schemas.microsoft.com/office/drawing/2014/main" id="{70447729-706F-6847-9365-C471F4ED0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6F3F193C-802D-3A4F-A8EC-DDF785B7B34C}" type="slidenum">
              <a:rPr lang="en-US" altLang="en-US" smtClean="0">
                <a:latin typeface="Arial" panose="020B0604020202020204" pitchFamily="34" charset="0"/>
              </a:rPr>
              <a:pPr/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BDF0DB6C-E706-E345-A833-586DFC08C7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113A786-CEE4-7547-8E7F-31C7AB9EF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4863"/>
            <a:ext cx="5029200" cy="4371975"/>
          </a:xfrm>
        </p:spPr>
        <p:txBody>
          <a:bodyPr/>
          <a:lstStyle/>
          <a:p>
            <a:pPr eaLnBrk="1" hangingPunct="1">
              <a:defRPr/>
            </a:pP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530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B2FF7-62A3-604C-B937-34819859F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574D59-7374-4A43-80DE-C723063F3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E0E9A-C023-D646-AAD7-AF7507A35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936D-3397-3846-922C-D37E04B9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FD9F5-0FE0-4948-81BB-CF35A16D1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5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9BF07-53F1-2146-A87C-AF07070D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91517-4635-254D-ABAA-73F9FB1F8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F372E-E9A1-AA4E-A0A5-B77EFC88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E6D8C-1940-F74A-9B34-46CFB139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83633-6288-5344-88BC-F9F668D0E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5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14AB90-CB9F-F54E-A814-843EBBD068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405B7-C80C-484C-94C2-822100EEA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D5CFB-553A-E24A-9153-F9BE328A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722E8-5DEC-7C46-98EF-A111C0F0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F3934-2C75-1F48-8714-D588F15D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61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/>
          <p:cNvSpPr>
            <a:spLocks noGrp="1"/>
          </p:cNvSpPr>
          <p:nvPr>
            <p:ph type="pic" sz="quarter" idx="10"/>
          </p:nvPr>
        </p:nvSpPr>
        <p:spPr>
          <a:xfrm>
            <a:off x="-1186910" y="-1076703"/>
            <a:ext cx="14227027" cy="8304902"/>
          </a:xfrm>
          <a:custGeom>
            <a:avLst/>
            <a:gdLst>
              <a:gd name="connsiteX0" fmla="*/ 3155021 w 14227027"/>
              <a:gd name="connsiteY0" fmla="*/ 6810953 h 8304902"/>
              <a:gd name="connsiteX1" fmla="*/ 4141028 w 14227027"/>
              <a:gd name="connsiteY1" fmla="*/ 6810953 h 8304902"/>
              <a:gd name="connsiteX2" fmla="*/ 4514516 w 14227027"/>
              <a:gd name="connsiteY2" fmla="*/ 7557928 h 8304902"/>
              <a:gd name="connsiteX3" fmla="*/ 4141028 w 14227027"/>
              <a:gd name="connsiteY3" fmla="*/ 8304902 h 8304902"/>
              <a:gd name="connsiteX4" fmla="*/ 3155021 w 14227027"/>
              <a:gd name="connsiteY4" fmla="*/ 8304902 h 8304902"/>
              <a:gd name="connsiteX5" fmla="*/ 2781534 w 14227027"/>
              <a:gd name="connsiteY5" fmla="*/ 7557928 h 8304902"/>
              <a:gd name="connsiteX6" fmla="*/ 4548294 w 14227027"/>
              <a:gd name="connsiteY6" fmla="*/ 6047940 h 8304902"/>
              <a:gd name="connsiteX7" fmla="*/ 5534302 w 14227027"/>
              <a:gd name="connsiteY7" fmla="*/ 6047940 h 8304902"/>
              <a:gd name="connsiteX8" fmla="*/ 5907789 w 14227027"/>
              <a:gd name="connsiteY8" fmla="*/ 6794915 h 8304902"/>
              <a:gd name="connsiteX9" fmla="*/ 5534302 w 14227027"/>
              <a:gd name="connsiteY9" fmla="*/ 7541889 h 8304902"/>
              <a:gd name="connsiteX10" fmla="*/ 4548294 w 14227027"/>
              <a:gd name="connsiteY10" fmla="*/ 7541889 h 8304902"/>
              <a:gd name="connsiteX11" fmla="*/ 4174807 w 14227027"/>
              <a:gd name="connsiteY11" fmla="*/ 6794915 h 8304902"/>
              <a:gd name="connsiteX12" fmla="*/ 1761747 w 14227027"/>
              <a:gd name="connsiteY12" fmla="*/ 6038226 h 8304902"/>
              <a:gd name="connsiteX13" fmla="*/ 2747754 w 14227027"/>
              <a:gd name="connsiteY13" fmla="*/ 6038226 h 8304902"/>
              <a:gd name="connsiteX14" fmla="*/ 3121242 w 14227027"/>
              <a:gd name="connsiteY14" fmla="*/ 6785201 h 8304902"/>
              <a:gd name="connsiteX15" fmla="*/ 2747754 w 14227027"/>
              <a:gd name="connsiteY15" fmla="*/ 7532175 h 8304902"/>
              <a:gd name="connsiteX16" fmla="*/ 1761747 w 14227027"/>
              <a:gd name="connsiteY16" fmla="*/ 7532175 h 8304902"/>
              <a:gd name="connsiteX17" fmla="*/ 1388261 w 14227027"/>
              <a:gd name="connsiteY17" fmla="*/ 6785201 h 8304902"/>
              <a:gd name="connsiteX18" fmla="*/ 3163042 w 14227027"/>
              <a:gd name="connsiteY18" fmla="*/ 5275210 h 8304902"/>
              <a:gd name="connsiteX19" fmla="*/ 4149049 w 14227027"/>
              <a:gd name="connsiteY19" fmla="*/ 5275210 h 8304902"/>
              <a:gd name="connsiteX20" fmla="*/ 4522537 w 14227027"/>
              <a:gd name="connsiteY20" fmla="*/ 6022185 h 8304902"/>
              <a:gd name="connsiteX21" fmla="*/ 4149049 w 14227027"/>
              <a:gd name="connsiteY21" fmla="*/ 6769159 h 8304902"/>
              <a:gd name="connsiteX22" fmla="*/ 3163042 w 14227027"/>
              <a:gd name="connsiteY22" fmla="*/ 6769159 h 8304902"/>
              <a:gd name="connsiteX23" fmla="*/ 2789555 w 14227027"/>
              <a:gd name="connsiteY23" fmla="*/ 6022185 h 8304902"/>
              <a:gd name="connsiteX24" fmla="*/ 376490 w 14227027"/>
              <a:gd name="connsiteY24" fmla="*/ 5275210 h 8304902"/>
              <a:gd name="connsiteX25" fmla="*/ 1362497 w 14227027"/>
              <a:gd name="connsiteY25" fmla="*/ 5275210 h 8304902"/>
              <a:gd name="connsiteX26" fmla="*/ 1735984 w 14227027"/>
              <a:gd name="connsiteY26" fmla="*/ 6022185 h 8304902"/>
              <a:gd name="connsiteX27" fmla="*/ 1362497 w 14227027"/>
              <a:gd name="connsiteY27" fmla="*/ 6769159 h 8304902"/>
              <a:gd name="connsiteX28" fmla="*/ 376490 w 14227027"/>
              <a:gd name="connsiteY28" fmla="*/ 6769159 h 8304902"/>
              <a:gd name="connsiteX29" fmla="*/ 3003 w 14227027"/>
              <a:gd name="connsiteY29" fmla="*/ 6022185 h 8304902"/>
              <a:gd name="connsiteX30" fmla="*/ 12867533 w 14227027"/>
              <a:gd name="connsiteY30" fmla="*/ 4581086 h 8304902"/>
              <a:gd name="connsiteX31" fmla="*/ 13853540 w 14227027"/>
              <a:gd name="connsiteY31" fmla="*/ 4581086 h 8304902"/>
              <a:gd name="connsiteX32" fmla="*/ 14227027 w 14227027"/>
              <a:gd name="connsiteY32" fmla="*/ 5328061 h 8304902"/>
              <a:gd name="connsiteX33" fmla="*/ 13853540 w 14227027"/>
              <a:gd name="connsiteY33" fmla="*/ 6075035 h 8304902"/>
              <a:gd name="connsiteX34" fmla="*/ 12867533 w 14227027"/>
              <a:gd name="connsiteY34" fmla="*/ 6075035 h 8304902"/>
              <a:gd name="connsiteX35" fmla="*/ 12494046 w 14227027"/>
              <a:gd name="connsiteY35" fmla="*/ 5328061 h 8304902"/>
              <a:gd name="connsiteX36" fmla="*/ 4548300 w 14227027"/>
              <a:gd name="connsiteY36" fmla="*/ 4528238 h 8304902"/>
              <a:gd name="connsiteX37" fmla="*/ 5534305 w 14227027"/>
              <a:gd name="connsiteY37" fmla="*/ 4528238 h 8304902"/>
              <a:gd name="connsiteX38" fmla="*/ 5907792 w 14227027"/>
              <a:gd name="connsiteY38" fmla="*/ 5275213 h 8304902"/>
              <a:gd name="connsiteX39" fmla="*/ 5534305 w 14227027"/>
              <a:gd name="connsiteY39" fmla="*/ 6022187 h 8304902"/>
              <a:gd name="connsiteX40" fmla="*/ 4548300 w 14227027"/>
              <a:gd name="connsiteY40" fmla="*/ 6022187 h 8304902"/>
              <a:gd name="connsiteX41" fmla="*/ 4174813 w 14227027"/>
              <a:gd name="connsiteY41" fmla="*/ 5275213 h 8304902"/>
              <a:gd name="connsiteX42" fmla="*/ 1777791 w 14227027"/>
              <a:gd name="connsiteY42" fmla="*/ 4492766 h 8304902"/>
              <a:gd name="connsiteX43" fmla="*/ 2763798 w 14227027"/>
              <a:gd name="connsiteY43" fmla="*/ 4492766 h 8304902"/>
              <a:gd name="connsiteX44" fmla="*/ 3137285 w 14227027"/>
              <a:gd name="connsiteY44" fmla="*/ 5239741 h 8304902"/>
              <a:gd name="connsiteX45" fmla="*/ 2763798 w 14227027"/>
              <a:gd name="connsiteY45" fmla="*/ 5986715 h 8304902"/>
              <a:gd name="connsiteX46" fmla="*/ 1777791 w 14227027"/>
              <a:gd name="connsiteY46" fmla="*/ 5986715 h 8304902"/>
              <a:gd name="connsiteX47" fmla="*/ 1404304 w 14227027"/>
              <a:gd name="connsiteY47" fmla="*/ 5239741 h 8304902"/>
              <a:gd name="connsiteX48" fmla="*/ 11482281 w 14227027"/>
              <a:gd name="connsiteY48" fmla="*/ 3807021 h 8304902"/>
              <a:gd name="connsiteX49" fmla="*/ 12468288 w 14227027"/>
              <a:gd name="connsiteY49" fmla="*/ 3807021 h 8304902"/>
              <a:gd name="connsiteX50" fmla="*/ 12841775 w 14227027"/>
              <a:gd name="connsiteY50" fmla="*/ 4553995 h 8304902"/>
              <a:gd name="connsiteX51" fmla="*/ 12468288 w 14227027"/>
              <a:gd name="connsiteY51" fmla="*/ 5300969 h 8304902"/>
              <a:gd name="connsiteX52" fmla="*/ 11482281 w 14227027"/>
              <a:gd name="connsiteY52" fmla="*/ 5300969 h 8304902"/>
              <a:gd name="connsiteX53" fmla="*/ 11108794 w 14227027"/>
              <a:gd name="connsiteY53" fmla="*/ 4553995 h 8304902"/>
              <a:gd name="connsiteX54" fmla="*/ 5933550 w 14227027"/>
              <a:gd name="connsiteY54" fmla="*/ 3768387 h 8304902"/>
              <a:gd name="connsiteX55" fmla="*/ 6919554 w 14227027"/>
              <a:gd name="connsiteY55" fmla="*/ 3768387 h 8304902"/>
              <a:gd name="connsiteX56" fmla="*/ 7293041 w 14227027"/>
              <a:gd name="connsiteY56" fmla="*/ 4515360 h 8304902"/>
              <a:gd name="connsiteX57" fmla="*/ 6919554 w 14227027"/>
              <a:gd name="connsiteY57" fmla="*/ 5262334 h 8304902"/>
              <a:gd name="connsiteX58" fmla="*/ 5933550 w 14227027"/>
              <a:gd name="connsiteY58" fmla="*/ 5262334 h 8304902"/>
              <a:gd name="connsiteX59" fmla="*/ 5560062 w 14227027"/>
              <a:gd name="connsiteY59" fmla="*/ 4515360 h 8304902"/>
              <a:gd name="connsiteX60" fmla="*/ 3163042 w 14227027"/>
              <a:gd name="connsiteY60" fmla="*/ 3736444 h 8304902"/>
              <a:gd name="connsiteX61" fmla="*/ 4149050 w 14227027"/>
              <a:gd name="connsiteY61" fmla="*/ 3736444 h 8304902"/>
              <a:gd name="connsiteX62" fmla="*/ 4522537 w 14227027"/>
              <a:gd name="connsiteY62" fmla="*/ 4483416 h 8304902"/>
              <a:gd name="connsiteX63" fmla="*/ 4149050 w 14227027"/>
              <a:gd name="connsiteY63" fmla="*/ 5230390 h 8304902"/>
              <a:gd name="connsiteX64" fmla="*/ 3163042 w 14227027"/>
              <a:gd name="connsiteY64" fmla="*/ 5230390 h 8304902"/>
              <a:gd name="connsiteX65" fmla="*/ 2789555 w 14227027"/>
              <a:gd name="connsiteY65" fmla="*/ 4483416 h 8304902"/>
              <a:gd name="connsiteX66" fmla="*/ 10097031 w 14227027"/>
              <a:gd name="connsiteY66" fmla="*/ 3021410 h 8304902"/>
              <a:gd name="connsiteX67" fmla="*/ 11083038 w 14227027"/>
              <a:gd name="connsiteY67" fmla="*/ 3021410 h 8304902"/>
              <a:gd name="connsiteX68" fmla="*/ 11456525 w 14227027"/>
              <a:gd name="connsiteY68" fmla="*/ 3768385 h 8304902"/>
              <a:gd name="connsiteX69" fmla="*/ 11083038 w 14227027"/>
              <a:gd name="connsiteY69" fmla="*/ 4515358 h 8304902"/>
              <a:gd name="connsiteX70" fmla="*/ 10097031 w 14227027"/>
              <a:gd name="connsiteY70" fmla="*/ 4515358 h 8304902"/>
              <a:gd name="connsiteX71" fmla="*/ 9723544 w 14227027"/>
              <a:gd name="connsiteY71" fmla="*/ 3768385 h 8304902"/>
              <a:gd name="connsiteX72" fmla="*/ 4548301 w 14227027"/>
              <a:gd name="connsiteY72" fmla="*/ 3008535 h 8304902"/>
              <a:gd name="connsiteX73" fmla="*/ 5534306 w 14227027"/>
              <a:gd name="connsiteY73" fmla="*/ 3008535 h 8304902"/>
              <a:gd name="connsiteX74" fmla="*/ 5907792 w 14227027"/>
              <a:gd name="connsiteY74" fmla="*/ 3755510 h 8304902"/>
              <a:gd name="connsiteX75" fmla="*/ 5534306 w 14227027"/>
              <a:gd name="connsiteY75" fmla="*/ 4502481 h 8304902"/>
              <a:gd name="connsiteX76" fmla="*/ 4548301 w 14227027"/>
              <a:gd name="connsiteY76" fmla="*/ 4502481 h 8304902"/>
              <a:gd name="connsiteX77" fmla="*/ 4174813 w 14227027"/>
              <a:gd name="connsiteY77" fmla="*/ 3755510 h 8304902"/>
              <a:gd name="connsiteX78" fmla="*/ 7318798 w 14227027"/>
              <a:gd name="connsiteY78" fmla="*/ 3008534 h 8304902"/>
              <a:gd name="connsiteX79" fmla="*/ 8304805 w 14227027"/>
              <a:gd name="connsiteY79" fmla="*/ 3008534 h 8304902"/>
              <a:gd name="connsiteX80" fmla="*/ 8678292 w 14227027"/>
              <a:gd name="connsiteY80" fmla="*/ 3755508 h 8304902"/>
              <a:gd name="connsiteX81" fmla="*/ 8304805 w 14227027"/>
              <a:gd name="connsiteY81" fmla="*/ 4502481 h 8304902"/>
              <a:gd name="connsiteX82" fmla="*/ 7318798 w 14227027"/>
              <a:gd name="connsiteY82" fmla="*/ 4502481 h 8304902"/>
              <a:gd name="connsiteX83" fmla="*/ 6945313 w 14227027"/>
              <a:gd name="connsiteY83" fmla="*/ 3755508 h 8304902"/>
              <a:gd name="connsiteX84" fmla="*/ 1777792 w 14227027"/>
              <a:gd name="connsiteY84" fmla="*/ 2982772 h 8304902"/>
              <a:gd name="connsiteX85" fmla="*/ 2763799 w 14227027"/>
              <a:gd name="connsiteY85" fmla="*/ 2982772 h 8304902"/>
              <a:gd name="connsiteX86" fmla="*/ 3137286 w 14227027"/>
              <a:gd name="connsiteY86" fmla="*/ 3729747 h 8304902"/>
              <a:gd name="connsiteX87" fmla="*/ 2763799 w 14227027"/>
              <a:gd name="connsiteY87" fmla="*/ 4476719 h 8304902"/>
              <a:gd name="connsiteX88" fmla="*/ 1777792 w 14227027"/>
              <a:gd name="connsiteY88" fmla="*/ 4476719 h 8304902"/>
              <a:gd name="connsiteX89" fmla="*/ 1404305 w 14227027"/>
              <a:gd name="connsiteY89" fmla="*/ 3729747 h 8304902"/>
              <a:gd name="connsiteX90" fmla="*/ 11482282 w 14227027"/>
              <a:gd name="connsiteY90" fmla="*/ 2259452 h 8304902"/>
              <a:gd name="connsiteX91" fmla="*/ 12468289 w 14227027"/>
              <a:gd name="connsiteY91" fmla="*/ 2259452 h 8304902"/>
              <a:gd name="connsiteX92" fmla="*/ 12841776 w 14227027"/>
              <a:gd name="connsiteY92" fmla="*/ 3006427 h 8304902"/>
              <a:gd name="connsiteX93" fmla="*/ 12468289 w 14227027"/>
              <a:gd name="connsiteY93" fmla="*/ 3753401 h 8304902"/>
              <a:gd name="connsiteX94" fmla="*/ 11482282 w 14227027"/>
              <a:gd name="connsiteY94" fmla="*/ 3753401 h 8304902"/>
              <a:gd name="connsiteX95" fmla="*/ 11108795 w 14227027"/>
              <a:gd name="connsiteY95" fmla="*/ 3006427 h 8304902"/>
              <a:gd name="connsiteX96" fmla="*/ 5933550 w 14227027"/>
              <a:gd name="connsiteY96" fmla="*/ 2248680 h 8304902"/>
              <a:gd name="connsiteX97" fmla="*/ 6919554 w 14227027"/>
              <a:gd name="connsiteY97" fmla="*/ 2248680 h 8304902"/>
              <a:gd name="connsiteX98" fmla="*/ 7293041 w 14227027"/>
              <a:gd name="connsiteY98" fmla="*/ 2995655 h 8304902"/>
              <a:gd name="connsiteX99" fmla="*/ 6919554 w 14227027"/>
              <a:gd name="connsiteY99" fmla="*/ 3742629 h 8304902"/>
              <a:gd name="connsiteX100" fmla="*/ 5933550 w 14227027"/>
              <a:gd name="connsiteY100" fmla="*/ 3742629 h 8304902"/>
              <a:gd name="connsiteX101" fmla="*/ 5560062 w 14227027"/>
              <a:gd name="connsiteY101" fmla="*/ 2995655 h 8304902"/>
              <a:gd name="connsiteX102" fmla="*/ 8704049 w 14227027"/>
              <a:gd name="connsiteY102" fmla="*/ 2248677 h 8304902"/>
              <a:gd name="connsiteX103" fmla="*/ 9690056 w 14227027"/>
              <a:gd name="connsiteY103" fmla="*/ 2248677 h 8304902"/>
              <a:gd name="connsiteX104" fmla="*/ 10063543 w 14227027"/>
              <a:gd name="connsiteY104" fmla="*/ 2995652 h 8304902"/>
              <a:gd name="connsiteX105" fmla="*/ 9690056 w 14227027"/>
              <a:gd name="connsiteY105" fmla="*/ 3742625 h 8304902"/>
              <a:gd name="connsiteX106" fmla="*/ 8704049 w 14227027"/>
              <a:gd name="connsiteY106" fmla="*/ 3742625 h 8304902"/>
              <a:gd name="connsiteX107" fmla="*/ 8330562 w 14227027"/>
              <a:gd name="connsiteY107" fmla="*/ 2995652 h 8304902"/>
              <a:gd name="connsiteX108" fmla="*/ 3163043 w 14227027"/>
              <a:gd name="connsiteY108" fmla="*/ 2216742 h 8304902"/>
              <a:gd name="connsiteX109" fmla="*/ 4149051 w 14227027"/>
              <a:gd name="connsiteY109" fmla="*/ 2216742 h 8304902"/>
              <a:gd name="connsiteX110" fmla="*/ 4522538 w 14227027"/>
              <a:gd name="connsiteY110" fmla="*/ 2963717 h 8304902"/>
              <a:gd name="connsiteX111" fmla="*/ 4149051 w 14227027"/>
              <a:gd name="connsiteY111" fmla="*/ 3710690 h 8304902"/>
              <a:gd name="connsiteX112" fmla="*/ 3163043 w 14227027"/>
              <a:gd name="connsiteY112" fmla="*/ 3710690 h 8304902"/>
              <a:gd name="connsiteX113" fmla="*/ 2789556 w 14227027"/>
              <a:gd name="connsiteY113" fmla="*/ 2963717 h 8304902"/>
              <a:gd name="connsiteX114" fmla="*/ 373487 w 14227027"/>
              <a:gd name="connsiteY114" fmla="*/ 2216741 h 8304902"/>
              <a:gd name="connsiteX115" fmla="*/ 1359494 w 14227027"/>
              <a:gd name="connsiteY115" fmla="*/ 2216741 h 8304902"/>
              <a:gd name="connsiteX116" fmla="*/ 1732980 w 14227027"/>
              <a:gd name="connsiteY116" fmla="*/ 2963716 h 8304902"/>
              <a:gd name="connsiteX117" fmla="*/ 1359494 w 14227027"/>
              <a:gd name="connsiteY117" fmla="*/ 3710690 h 8304902"/>
              <a:gd name="connsiteX118" fmla="*/ 373487 w 14227027"/>
              <a:gd name="connsiteY118" fmla="*/ 3710690 h 8304902"/>
              <a:gd name="connsiteX119" fmla="*/ 0 w 14227027"/>
              <a:gd name="connsiteY119" fmla="*/ 2963716 h 8304902"/>
              <a:gd name="connsiteX120" fmla="*/ 10097031 w 14227027"/>
              <a:gd name="connsiteY120" fmla="*/ 1507351 h 8304902"/>
              <a:gd name="connsiteX121" fmla="*/ 11083038 w 14227027"/>
              <a:gd name="connsiteY121" fmla="*/ 1507351 h 8304902"/>
              <a:gd name="connsiteX122" fmla="*/ 11456525 w 14227027"/>
              <a:gd name="connsiteY122" fmla="*/ 2254326 h 8304902"/>
              <a:gd name="connsiteX123" fmla="*/ 11083038 w 14227027"/>
              <a:gd name="connsiteY123" fmla="*/ 3001300 h 8304902"/>
              <a:gd name="connsiteX124" fmla="*/ 10097031 w 14227027"/>
              <a:gd name="connsiteY124" fmla="*/ 3001300 h 8304902"/>
              <a:gd name="connsiteX125" fmla="*/ 9723544 w 14227027"/>
              <a:gd name="connsiteY125" fmla="*/ 2254326 h 8304902"/>
              <a:gd name="connsiteX126" fmla="*/ 4559616 w 14227027"/>
              <a:gd name="connsiteY126" fmla="*/ 1469765 h 8304902"/>
              <a:gd name="connsiteX127" fmla="*/ 5545623 w 14227027"/>
              <a:gd name="connsiteY127" fmla="*/ 1469765 h 8304902"/>
              <a:gd name="connsiteX128" fmla="*/ 5919111 w 14227027"/>
              <a:gd name="connsiteY128" fmla="*/ 2216740 h 8304902"/>
              <a:gd name="connsiteX129" fmla="*/ 5545623 w 14227027"/>
              <a:gd name="connsiteY129" fmla="*/ 2963714 h 8304902"/>
              <a:gd name="connsiteX130" fmla="*/ 4559616 w 14227027"/>
              <a:gd name="connsiteY130" fmla="*/ 2963714 h 8304902"/>
              <a:gd name="connsiteX131" fmla="*/ 4186129 w 14227027"/>
              <a:gd name="connsiteY131" fmla="*/ 2216740 h 8304902"/>
              <a:gd name="connsiteX132" fmla="*/ 1762717 w 14227027"/>
              <a:gd name="connsiteY132" fmla="*/ 1453351 h 8304902"/>
              <a:gd name="connsiteX133" fmla="*/ 2748724 w 14227027"/>
              <a:gd name="connsiteY133" fmla="*/ 1453351 h 8304902"/>
              <a:gd name="connsiteX134" fmla="*/ 3122211 w 14227027"/>
              <a:gd name="connsiteY134" fmla="*/ 2200326 h 8304902"/>
              <a:gd name="connsiteX135" fmla="*/ 2748724 w 14227027"/>
              <a:gd name="connsiteY135" fmla="*/ 2947300 h 8304902"/>
              <a:gd name="connsiteX136" fmla="*/ 1762717 w 14227027"/>
              <a:gd name="connsiteY136" fmla="*/ 2947300 h 8304902"/>
              <a:gd name="connsiteX137" fmla="*/ 1389230 w 14227027"/>
              <a:gd name="connsiteY137" fmla="*/ 2200326 h 8304902"/>
              <a:gd name="connsiteX138" fmla="*/ 8720090 w 14227027"/>
              <a:gd name="connsiteY138" fmla="*/ 741848 h 8304902"/>
              <a:gd name="connsiteX139" fmla="*/ 9706097 w 14227027"/>
              <a:gd name="connsiteY139" fmla="*/ 741848 h 8304902"/>
              <a:gd name="connsiteX140" fmla="*/ 10079584 w 14227027"/>
              <a:gd name="connsiteY140" fmla="*/ 1488822 h 8304902"/>
              <a:gd name="connsiteX141" fmla="*/ 9706097 w 14227027"/>
              <a:gd name="connsiteY141" fmla="*/ 2235796 h 8304902"/>
              <a:gd name="connsiteX142" fmla="*/ 8720090 w 14227027"/>
              <a:gd name="connsiteY142" fmla="*/ 2235796 h 8304902"/>
              <a:gd name="connsiteX143" fmla="*/ 8346603 w 14227027"/>
              <a:gd name="connsiteY143" fmla="*/ 1488822 h 8304902"/>
              <a:gd name="connsiteX144" fmla="*/ 3153078 w 14227027"/>
              <a:gd name="connsiteY144" fmla="*/ 687321 h 8304902"/>
              <a:gd name="connsiteX145" fmla="*/ 4139085 w 14227027"/>
              <a:gd name="connsiteY145" fmla="*/ 687321 h 8304902"/>
              <a:gd name="connsiteX146" fmla="*/ 4512572 w 14227027"/>
              <a:gd name="connsiteY146" fmla="*/ 1434296 h 8304902"/>
              <a:gd name="connsiteX147" fmla="*/ 4139085 w 14227027"/>
              <a:gd name="connsiteY147" fmla="*/ 2181270 h 8304902"/>
              <a:gd name="connsiteX148" fmla="*/ 3153078 w 14227027"/>
              <a:gd name="connsiteY148" fmla="*/ 2181270 h 8304902"/>
              <a:gd name="connsiteX149" fmla="*/ 2779591 w 14227027"/>
              <a:gd name="connsiteY149" fmla="*/ 1434296 h 8304902"/>
              <a:gd name="connsiteX150" fmla="*/ 10121385 w 14227027"/>
              <a:gd name="connsiteY150" fmla="*/ 0 h 8304902"/>
              <a:gd name="connsiteX151" fmla="*/ 11107392 w 14227027"/>
              <a:gd name="connsiteY151" fmla="*/ 0 h 8304902"/>
              <a:gd name="connsiteX152" fmla="*/ 11480879 w 14227027"/>
              <a:gd name="connsiteY152" fmla="*/ 746975 h 8304902"/>
              <a:gd name="connsiteX153" fmla="*/ 11107392 w 14227027"/>
              <a:gd name="connsiteY153" fmla="*/ 1493949 h 8304902"/>
              <a:gd name="connsiteX154" fmla="*/ 10121385 w 14227027"/>
              <a:gd name="connsiteY154" fmla="*/ 1493949 h 8304902"/>
              <a:gd name="connsiteX155" fmla="*/ 9747898 w 14227027"/>
              <a:gd name="connsiteY155" fmla="*/ 746975 h 8304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14227027" h="8304902">
                <a:moveTo>
                  <a:pt x="3155021" y="6810953"/>
                </a:moveTo>
                <a:lnTo>
                  <a:pt x="4141028" y="6810953"/>
                </a:lnTo>
                <a:lnTo>
                  <a:pt x="4514516" y="7557928"/>
                </a:lnTo>
                <a:lnTo>
                  <a:pt x="4141028" y="8304902"/>
                </a:lnTo>
                <a:lnTo>
                  <a:pt x="3155021" y="8304902"/>
                </a:lnTo>
                <a:lnTo>
                  <a:pt x="2781534" y="7557928"/>
                </a:lnTo>
                <a:close/>
                <a:moveTo>
                  <a:pt x="4548294" y="6047940"/>
                </a:moveTo>
                <a:lnTo>
                  <a:pt x="5534302" y="6047940"/>
                </a:lnTo>
                <a:lnTo>
                  <a:pt x="5907789" y="6794915"/>
                </a:lnTo>
                <a:lnTo>
                  <a:pt x="5534302" y="7541889"/>
                </a:lnTo>
                <a:lnTo>
                  <a:pt x="4548294" y="7541889"/>
                </a:lnTo>
                <a:lnTo>
                  <a:pt x="4174807" y="6794915"/>
                </a:lnTo>
                <a:close/>
                <a:moveTo>
                  <a:pt x="1761747" y="6038226"/>
                </a:moveTo>
                <a:lnTo>
                  <a:pt x="2747754" y="6038226"/>
                </a:lnTo>
                <a:lnTo>
                  <a:pt x="3121242" y="6785201"/>
                </a:lnTo>
                <a:lnTo>
                  <a:pt x="2747754" y="7532175"/>
                </a:lnTo>
                <a:lnTo>
                  <a:pt x="1761747" y="7532175"/>
                </a:lnTo>
                <a:lnTo>
                  <a:pt x="1388261" y="6785201"/>
                </a:lnTo>
                <a:close/>
                <a:moveTo>
                  <a:pt x="3163042" y="5275210"/>
                </a:moveTo>
                <a:lnTo>
                  <a:pt x="4149049" y="5275210"/>
                </a:lnTo>
                <a:lnTo>
                  <a:pt x="4522537" y="6022185"/>
                </a:lnTo>
                <a:lnTo>
                  <a:pt x="4149049" y="6769159"/>
                </a:lnTo>
                <a:lnTo>
                  <a:pt x="3163042" y="6769159"/>
                </a:lnTo>
                <a:lnTo>
                  <a:pt x="2789555" y="6022185"/>
                </a:lnTo>
                <a:close/>
                <a:moveTo>
                  <a:pt x="376490" y="5275210"/>
                </a:moveTo>
                <a:lnTo>
                  <a:pt x="1362497" y="5275210"/>
                </a:lnTo>
                <a:lnTo>
                  <a:pt x="1735984" y="6022185"/>
                </a:lnTo>
                <a:lnTo>
                  <a:pt x="1362497" y="6769159"/>
                </a:lnTo>
                <a:lnTo>
                  <a:pt x="376490" y="6769159"/>
                </a:lnTo>
                <a:lnTo>
                  <a:pt x="3003" y="6022185"/>
                </a:lnTo>
                <a:close/>
                <a:moveTo>
                  <a:pt x="12867533" y="4581086"/>
                </a:moveTo>
                <a:lnTo>
                  <a:pt x="13853540" y="4581086"/>
                </a:lnTo>
                <a:lnTo>
                  <a:pt x="14227027" y="5328061"/>
                </a:lnTo>
                <a:lnTo>
                  <a:pt x="13853540" y="6075035"/>
                </a:lnTo>
                <a:lnTo>
                  <a:pt x="12867533" y="6075035"/>
                </a:lnTo>
                <a:lnTo>
                  <a:pt x="12494046" y="5328061"/>
                </a:lnTo>
                <a:close/>
                <a:moveTo>
                  <a:pt x="4548300" y="4528238"/>
                </a:moveTo>
                <a:lnTo>
                  <a:pt x="5534305" y="4528238"/>
                </a:lnTo>
                <a:lnTo>
                  <a:pt x="5907792" y="5275213"/>
                </a:lnTo>
                <a:lnTo>
                  <a:pt x="5534305" y="6022187"/>
                </a:lnTo>
                <a:lnTo>
                  <a:pt x="4548300" y="6022187"/>
                </a:lnTo>
                <a:lnTo>
                  <a:pt x="4174813" y="5275213"/>
                </a:lnTo>
                <a:close/>
                <a:moveTo>
                  <a:pt x="1777791" y="4492766"/>
                </a:moveTo>
                <a:lnTo>
                  <a:pt x="2763798" y="4492766"/>
                </a:lnTo>
                <a:lnTo>
                  <a:pt x="3137285" y="5239741"/>
                </a:lnTo>
                <a:lnTo>
                  <a:pt x="2763798" y="5986715"/>
                </a:lnTo>
                <a:lnTo>
                  <a:pt x="1777791" y="5986715"/>
                </a:lnTo>
                <a:lnTo>
                  <a:pt x="1404304" y="5239741"/>
                </a:lnTo>
                <a:close/>
                <a:moveTo>
                  <a:pt x="11482281" y="3807021"/>
                </a:moveTo>
                <a:lnTo>
                  <a:pt x="12468288" y="3807021"/>
                </a:lnTo>
                <a:lnTo>
                  <a:pt x="12841775" y="4553995"/>
                </a:lnTo>
                <a:lnTo>
                  <a:pt x="12468288" y="5300969"/>
                </a:lnTo>
                <a:lnTo>
                  <a:pt x="11482281" y="5300969"/>
                </a:lnTo>
                <a:lnTo>
                  <a:pt x="11108794" y="4553995"/>
                </a:lnTo>
                <a:close/>
                <a:moveTo>
                  <a:pt x="5933550" y="3768387"/>
                </a:moveTo>
                <a:lnTo>
                  <a:pt x="6919554" y="3768387"/>
                </a:lnTo>
                <a:lnTo>
                  <a:pt x="7293041" y="4515360"/>
                </a:lnTo>
                <a:lnTo>
                  <a:pt x="6919554" y="5262334"/>
                </a:lnTo>
                <a:lnTo>
                  <a:pt x="5933550" y="5262334"/>
                </a:lnTo>
                <a:lnTo>
                  <a:pt x="5560062" y="4515360"/>
                </a:lnTo>
                <a:close/>
                <a:moveTo>
                  <a:pt x="3163042" y="3736444"/>
                </a:moveTo>
                <a:lnTo>
                  <a:pt x="4149050" y="3736444"/>
                </a:lnTo>
                <a:lnTo>
                  <a:pt x="4522537" y="4483416"/>
                </a:lnTo>
                <a:lnTo>
                  <a:pt x="4149050" y="5230390"/>
                </a:lnTo>
                <a:lnTo>
                  <a:pt x="3163042" y="5230390"/>
                </a:lnTo>
                <a:lnTo>
                  <a:pt x="2789555" y="4483416"/>
                </a:lnTo>
                <a:close/>
                <a:moveTo>
                  <a:pt x="10097031" y="3021410"/>
                </a:moveTo>
                <a:lnTo>
                  <a:pt x="11083038" y="3021410"/>
                </a:lnTo>
                <a:lnTo>
                  <a:pt x="11456525" y="3768385"/>
                </a:lnTo>
                <a:lnTo>
                  <a:pt x="11083038" y="4515358"/>
                </a:lnTo>
                <a:lnTo>
                  <a:pt x="10097031" y="4515358"/>
                </a:lnTo>
                <a:lnTo>
                  <a:pt x="9723544" y="3768385"/>
                </a:lnTo>
                <a:close/>
                <a:moveTo>
                  <a:pt x="4548301" y="3008535"/>
                </a:moveTo>
                <a:lnTo>
                  <a:pt x="5534306" y="3008535"/>
                </a:lnTo>
                <a:lnTo>
                  <a:pt x="5907792" y="3755510"/>
                </a:lnTo>
                <a:lnTo>
                  <a:pt x="5534306" y="4502481"/>
                </a:lnTo>
                <a:lnTo>
                  <a:pt x="4548301" y="4502481"/>
                </a:lnTo>
                <a:lnTo>
                  <a:pt x="4174813" y="3755510"/>
                </a:lnTo>
                <a:close/>
                <a:moveTo>
                  <a:pt x="7318798" y="3008534"/>
                </a:moveTo>
                <a:lnTo>
                  <a:pt x="8304805" y="3008534"/>
                </a:lnTo>
                <a:lnTo>
                  <a:pt x="8678292" y="3755508"/>
                </a:lnTo>
                <a:lnTo>
                  <a:pt x="8304805" y="4502481"/>
                </a:lnTo>
                <a:lnTo>
                  <a:pt x="7318798" y="4502481"/>
                </a:lnTo>
                <a:lnTo>
                  <a:pt x="6945313" y="3755508"/>
                </a:lnTo>
                <a:close/>
                <a:moveTo>
                  <a:pt x="1777792" y="2982772"/>
                </a:moveTo>
                <a:lnTo>
                  <a:pt x="2763799" y="2982772"/>
                </a:lnTo>
                <a:lnTo>
                  <a:pt x="3137286" y="3729747"/>
                </a:lnTo>
                <a:lnTo>
                  <a:pt x="2763799" y="4476719"/>
                </a:lnTo>
                <a:lnTo>
                  <a:pt x="1777792" y="4476719"/>
                </a:lnTo>
                <a:lnTo>
                  <a:pt x="1404305" y="3729747"/>
                </a:lnTo>
                <a:close/>
                <a:moveTo>
                  <a:pt x="11482282" y="2259452"/>
                </a:moveTo>
                <a:lnTo>
                  <a:pt x="12468289" y="2259452"/>
                </a:lnTo>
                <a:lnTo>
                  <a:pt x="12841776" y="3006427"/>
                </a:lnTo>
                <a:lnTo>
                  <a:pt x="12468289" y="3753401"/>
                </a:lnTo>
                <a:lnTo>
                  <a:pt x="11482282" y="3753401"/>
                </a:lnTo>
                <a:lnTo>
                  <a:pt x="11108795" y="3006427"/>
                </a:lnTo>
                <a:close/>
                <a:moveTo>
                  <a:pt x="5933550" y="2248680"/>
                </a:moveTo>
                <a:lnTo>
                  <a:pt x="6919554" y="2248680"/>
                </a:lnTo>
                <a:lnTo>
                  <a:pt x="7293041" y="2995655"/>
                </a:lnTo>
                <a:lnTo>
                  <a:pt x="6919554" y="3742629"/>
                </a:lnTo>
                <a:lnTo>
                  <a:pt x="5933550" y="3742629"/>
                </a:lnTo>
                <a:lnTo>
                  <a:pt x="5560062" y="2995655"/>
                </a:lnTo>
                <a:close/>
                <a:moveTo>
                  <a:pt x="8704049" y="2248677"/>
                </a:moveTo>
                <a:lnTo>
                  <a:pt x="9690056" y="2248677"/>
                </a:lnTo>
                <a:lnTo>
                  <a:pt x="10063543" y="2995652"/>
                </a:lnTo>
                <a:lnTo>
                  <a:pt x="9690056" y="3742625"/>
                </a:lnTo>
                <a:lnTo>
                  <a:pt x="8704049" y="3742625"/>
                </a:lnTo>
                <a:lnTo>
                  <a:pt x="8330562" y="2995652"/>
                </a:lnTo>
                <a:close/>
                <a:moveTo>
                  <a:pt x="3163043" y="2216742"/>
                </a:moveTo>
                <a:lnTo>
                  <a:pt x="4149051" y="2216742"/>
                </a:lnTo>
                <a:lnTo>
                  <a:pt x="4522538" y="2963717"/>
                </a:lnTo>
                <a:lnTo>
                  <a:pt x="4149051" y="3710690"/>
                </a:lnTo>
                <a:lnTo>
                  <a:pt x="3163043" y="3710690"/>
                </a:lnTo>
                <a:lnTo>
                  <a:pt x="2789556" y="2963717"/>
                </a:lnTo>
                <a:close/>
                <a:moveTo>
                  <a:pt x="373487" y="2216741"/>
                </a:moveTo>
                <a:lnTo>
                  <a:pt x="1359494" y="2216741"/>
                </a:lnTo>
                <a:lnTo>
                  <a:pt x="1732980" y="2963716"/>
                </a:lnTo>
                <a:lnTo>
                  <a:pt x="1359494" y="3710690"/>
                </a:lnTo>
                <a:lnTo>
                  <a:pt x="373487" y="3710690"/>
                </a:lnTo>
                <a:lnTo>
                  <a:pt x="0" y="2963716"/>
                </a:lnTo>
                <a:close/>
                <a:moveTo>
                  <a:pt x="10097031" y="1507351"/>
                </a:moveTo>
                <a:lnTo>
                  <a:pt x="11083038" y="1507351"/>
                </a:lnTo>
                <a:lnTo>
                  <a:pt x="11456525" y="2254326"/>
                </a:lnTo>
                <a:lnTo>
                  <a:pt x="11083038" y="3001300"/>
                </a:lnTo>
                <a:lnTo>
                  <a:pt x="10097031" y="3001300"/>
                </a:lnTo>
                <a:lnTo>
                  <a:pt x="9723544" y="2254326"/>
                </a:lnTo>
                <a:close/>
                <a:moveTo>
                  <a:pt x="4559616" y="1469765"/>
                </a:moveTo>
                <a:lnTo>
                  <a:pt x="5545623" y="1469765"/>
                </a:lnTo>
                <a:lnTo>
                  <a:pt x="5919111" y="2216740"/>
                </a:lnTo>
                <a:lnTo>
                  <a:pt x="5545623" y="2963714"/>
                </a:lnTo>
                <a:lnTo>
                  <a:pt x="4559616" y="2963714"/>
                </a:lnTo>
                <a:lnTo>
                  <a:pt x="4186129" y="2216740"/>
                </a:lnTo>
                <a:close/>
                <a:moveTo>
                  <a:pt x="1762717" y="1453351"/>
                </a:moveTo>
                <a:lnTo>
                  <a:pt x="2748724" y="1453351"/>
                </a:lnTo>
                <a:lnTo>
                  <a:pt x="3122211" y="2200326"/>
                </a:lnTo>
                <a:lnTo>
                  <a:pt x="2748724" y="2947300"/>
                </a:lnTo>
                <a:lnTo>
                  <a:pt x="1762717" y="2947300"/>
                </a:lnTo>
                <a:lnTo>
                  <a:pt x="1389230" y="2200326"/>
                </a:lnTo>
                <a:close/>
                <a:moveTo>
                  <a:pt x="8720090" y="741848"/>
                </a:moveTo>
                <a:lnTo>
                  <a:pt x="9706097" y="741848"/>
                </a:lnTo>
                <a:lnTo>
                  <a:pt x="10079584" y="1488822"/>
                </a:lnTo>
                <a:lnTo>
                  <a:pt x="9706097" y="2235796"/>
                </a:lnTo>
                <a:lnTo>
                  <a:pt x="8720090" y="2235796"/>
                </a:lnTo>
                <a:lnTo>
                  <a:pt x="8346603" y="1488822"/>
                </a:lnTo>
                <a:close/>
                <a:moveTo>
                  <a:pt x="3153078" y="687321"/>
                </a:moveTo>
                <a:lnTo>
                  <a:pt x="4139085" y="687321"/>
                </a:lnTo>
                <a:lnTo>
                  <a:pt x="4512572" y="1434296"/>
                </a:lnTo>
                <a:lnTo>
                  <a:pt x="4139085" y="2181270"/>
                </a:lnTo>
                <a:lnTo>
                  <a:pt x="3153078" y="2181270"/>
                </a:lnTo>
                <a:lnTo>
                  <a:pt x="2779591" y="1434296"/>
                </a:lnTo>
                <a:close/>
                <a:moveTo>
                  <a:pt x="10121385" y="0"/>
                </a:moveTo>
                <a:lnTo>
                  <a:pt x="11107392" y="0"/>
                </a:lnTo>
                <a:lnTo>
                  <a:pt x="11480879" y="746975"/>
                </a:lnTo>
                <a:lnTo>
                  <a:pt x="11107392" y="1493949"/>
                </a:lnTo>
                <a:lnTo>
                  <a:pt x="10121385" y="1493949"/>
                </a:lnTo>
                <a:lnTo>
                  <a:pt x="9747898" y="746975"/>
                </a:lnTo>
                <a:close/>
              </a:path>
            </a:pathLst>
          </a:custGeom>
          <a:effectLst>
            <a:glow rad="1143000">
              <a:schemeClr val="bg1">
                <a:alpha val="80000"/>
              </a:schemeClr>
            </a:glow>
          </a:effectLst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2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D2985-6EE9-B245-AA1B-716845DA5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C8C2D-152F-5049-921E-BADA6357B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8465F-2098-9147-9F09-F9B2AB9A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20947-7520-FD45-A692-7F8C8109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760BC-0A6F-6A45-82CB-58EB41370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5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274F-71A1-A34E-8C02-4B855C9A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D5B93-09D9-5B44-B6FC-3AF551D2E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0F98C-FC3B-5A4B-875C-1330CC3EB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4DAF3-D488-844A-9B54-694BA8A8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9D97C-4C76-4A4D-98F1-C8DBF7D07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3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F964-D017-6C41-AED5-C63C1F4E0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8D377-EFAE-D746-82B5-F474CD37C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FBE23-D143-ED43-9A6B-D8B123C38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ECCDA-5E64-C541-8156-741B4E104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34DC5-47B9-6948-8440-C92FDFA0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70E4F-00BE-474B-A55C-5F5F148C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0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601A-20EB-0042-B599-3C7574B30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BA3F9-F21D-7041-8463-A1C06BB4B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223AF-B8BE-9A44-8B99-35E7C165F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FCEC0-DA28-FF4B-88A7-5C036F53C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EADCC-4D7E-5948-A528-5F3EC456D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1995AB-5CDD-424A-B6AB-DE8E9C7B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F01C23-20C0-AF4C-AE8F-31830BCE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D2D76-1966-6444-B89D-2DE2A9EE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7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4199-C2F0-724F-8B71-689C4BC85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3FB60B-6190-8D4D-BE33-41ED93FB1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E929A-ED84-0E44-A7A1-08F2C20DB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0EF4C-AD7D-984C-A5A7-C7B6BE23A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9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0C8CB-4AB0-964A-B8CB-14DEB708A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630CA-5622-7C42-B3DD-79BA45C6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91A7B-3BED-F64F-AC14-4AAF2B51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8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9F57-02D6-D749-B9CB-9BD61C21D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C7414-D921-5E42-8F62-53E597676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BA779-26F1-8F40-BCBF-19F73A30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2CF33-05B5-0947-9C5A-661D7F8D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2236B-1A9B-604C-855E-1CAD1D82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BCC26-6785-6149-9920-CDB701E0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8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14D95-A93B-1E41-B937-A86A5ABBD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E24B35-81F9-4646-AAAA-9875567F6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D61EF-EE12-0548-9E36-544DB20EF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9C41D-FE78-C449-932D-EC44D730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E09FE-1686-DB47-9C16-A64A39C64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844A5-9010-2848-9C26-DC28E7321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060B31-E6AA-8F48-B941-E25179E47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28605-442D-A843-ABCD-460DB85C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BA372-558E-6A47-B62D-7ADE27185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7E43A-91ED-3F46-AF54-9FAA50E82E7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77859-A7DC-AB4A-B2F6-83EF17629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9F346-A1FC-4D49-8BED-1443918BE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17DE2-BCDA-D848-B008-039A9C67B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3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40125" cy="6858000"/>
          </a:xfrm>
        </p:spPr>
      </p:pic>
      <p:sp>
        <p:nvSpPr>
          <p:cNvPr id="6" name="TextBox 5"/>
          <p:cNvSpPr txBox="1"/>
          <p:nvPr/>
        </p:nvSpPr>
        <p:spPr>
          <a:xfrm>
            <a:off x="5156201" y="4366306"/>
            <a:ext cx="69839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A3447"/>
                </a:solidFill>
                <a:latin typeface="League Spartan" panose="00000800000000000000" pitchFamily="50" charset="0"/>
              </a:rPr>
              <a:t>PERSETUJUAN TINDAKAN MEDIK (INFORMED CONSENT) DAN</a:t>
            </a:r>
          </a:p>
          <a:p>
            <a:r>
              <a:rPr lang="en-US" sz="4000" dirty="0">
                <a:solidFill>
                  <a:srgbClr val="1A3447"/>
                </a:solidFill>
                <a:latin typeface="League Spartan" panose="00000800000000000000" pitchFamily="50" charset="0"/>
              </a:rPr>
              <a:t>ADVANCED DIRECTIVE</a:t>
            </a:r>
          </a:p>
        </p:txBody>
      </p:sp>
    </p:spTree>
    <p:extLst>
      <p:ext uri="{BB962C8B-B14F-4D97-AF65-F5344CB8AC3E}">
        <p14:creationId xmlns:p14="http://schemas.microsoft.com/office/powerpoint/2010/main" val="2724052183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1D15A356-55DC-FE42-8CBC-7135A2D433B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PEMBERI INFORMASI</a:t>
            </a:r>
            <a:endParaRPr lang="id-ID">
              <a:cs typeface="+mj-cs"/>
            </a:endParaRP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EDE18F3D-E0DF-A84F-BDB0-968AF03D6AB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DOKTER YG AKAN MELAKUKAN TINDAKAN ATAU SALAH SATU ANGGOTA TIM PELAKSANA TINDAKAN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DOKTER YANG MEMPEROLEH DELEGASI DARI DOKTER YANG AKAN MELAKUKAN TINDAKAN, ASALKAN DIA MAMPU MEMBERIKAN PENJELASAN</a:t>
            </a: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1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76A5C58-4D6B-E144-822B-B9FAB2EB7DC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/>
              <a:t>SIAPA KE SIAPA ?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D6DC956A-06EF-684B-98D8-311744AFF56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2133600" y="1676400"/>
            <a:ext cx="7848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id-ID" altLang="en-US"/>
              <a:t>DIJELASKAN OLEH DOKTER</a:t>
            </a:r>
            <a:endParaRPr lang="en-US" altLang="en-US"/>
          </a:p>
          <a:p>
            <a:pPr lvl="1" eaLnBrk="1" hangingPunct="1">
              <a:defRPr/>
            </a:pPr>
            <a:r>
              <a:rPr lang="id-ID" altLang="en-US"/>
              <a:t>PERAWAT </a:t>
            </a:r>
            <a:r>
              <a:rPr lang="en-US" altLang="en-US"/>
              <a:t>: </a:t>
            </a:r>
            <a:r>
              <a:rPr lang="id-ID" altLang="en-US"/>
              <a:t>KOMPLEMENTER</a:t>
            </a:r>
            <a:endParaRPr lang="en-US" altLang="en-US"/>
          </a:p>
          <a:p>
            <a:pPr lvl="1" eaLnBrk="1" hangingPunct="1">
              <a:defRPr/>
            </a:pPr>
            <a:r>
              <a:rPr lang="en-US" altLang="en-US"/>
              <a:t>PERMENKES 585: OLEH DOKTER YANG MERAWAT ATAU TENAGA KESEHATAN</a:t>
            </a:r>
            <a:endParaRPr lang="id-ID" altLang="en-US"/>
          </a:p>
          <a:p>
            <a:pPr eaLnBrk="1" hangingPunct="1">
              <a:defRPr/>
            </a:pPr>
            <a:r>
              <a:rPr lang="id-ID" altLang="en-US"/>
              <a:t>KEPADA PASIEN LANGSUNG</a:t>
            </a:r>
          </a:p>
          <a:p>
            <a:pPr lvl="1" eaLnBrk="1" hangingPunct="1">
              <a:defRPr/>
            </a:pPr>
            <a:r>
              <a:rPr lang="id-ID" altLang="en-US"/>
              <a:t>KELUARGA / SPOUSE HANYA BILA PERLU</a:t>
            </a:r>
            <a:r>
              <a:rPr lang="en-US" altLang="en-US"/>
              <a:t> DAN DIIJINKAN PASIEN</a:t>
            </a:r>
          </a:p>
          <a:p>
            <a:pPr lvl="1" eaLnBrk="1" hangingPunct="1">
              <a:defRPr/>
            </a:pPr>
            <a:r>
              <a:rPr lang="en-US" altLang="en-US"/>
              <a:t>ATAU BILA PASIEN TAK KOMPETEN</a:t>
            </a:r>
            <a:endParaRPr lang="id-ID" altLang="en-US"/>
          </a:p>
          <a:p>
            <a:pPr eaLnBrk="1" hangingPunct="1">
              <a:defRPr/>
            </a:pPr>
            <a:r>
              <a:rPr lang="id-ID" altLang="en-US"/>
              <a:t>PENJELASAN: lihat Permenkes 290/2008</a:t>
            </a:r>
          </a:p>
        </p:txBody>
      </p:sp>
    </p:spTree>
    <p:extLst>
      <p:ext uri="{BB962C8B-B14F-4D97-AF65-F5344CB8AC3E}">
        <p14:creationId xmlns:p14="http://schemas.microsoft.com/office/powerpoint/2010/main" val="226991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C74713B-8797-054A-93B0-4B5C9998C74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ELEMEN </a:t>
            </a:r>
            <a:r>
              <a:rPr lang="en-US" altLang="en-US" i="1"/>
              <a:t>CONSENT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364EAF2-94DB-FE45-A1FD-48F15969780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981200" y="16002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VOLUNTER</a:t>
            </a:r>
          </a:p>
          <a:p>
            <a:pPr lvl="1" eaLnBrk="1" hangingPunct="1">
              <a:defRPr/>
            </a:pPr>
            <a:r>
              <a:rPr lang="en-US" altLang="en-US"/>
              <a:t>BEBAS DARI TIPUAN</a:t>
            </a:r>
          </a:p>
          <a:p>
            <a:pPr lvl="1" eaLnBrk="1" hangingPunct="1">
              <a:defRPr/>
            </a:pPr>
            <a:r>
              <a:rPr lang="en-US" altLang="en-US"/>
              <a:t>BEBAS DARI MISREPRESENTASI</a:t>
            </a:r>
          </a:p>
          <a:p>
            <a:pPr lvl="1" eaLnBrk="1" hangingPunct="1">
              <a:defRPr/>
            </a:pPr>
            <a:r>
              <a:rPr lang="en-US" altLang="en-US"/>
              <a:t>BEBAS DARI PAKSAAN</a:t>
            </a:r>
          </a:p>
          <a:p>
            <a:pPr lvl="1" eaLnBrk="1" hangingPunct="1">
              <a:defRPr/>
            </a:pPr>
            <a:r>
              <a:rPr lang="en-US" altLang="en-US"/>
              <a:t>BEBAS DARI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/>
              <a:t>ANCAMAN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endParaRPr lang="en-US" altLang="ja-JP"/>
          </a:p>
          <a:p>
            <a:pPr lvl="1" eaLnBrk="1" hangingPunct="1">
              <a:defRPr/>
            </a:pPr>
            <a:r>
              <a:rPr lang="en-US" altLang="en-US"/>
              <a:t>PERSUASI DIPERKENANKAN</a:t>
            </a:r>
          </a:p>
          <a:p>
            <a:pPr eaLnBrk="1" hangingPunct="1">
              <a:defRPr/>
            </a:pPr>
            <a:r>
              <a:rPr lang="en-US" altLang="en-US"/>
              <a:t>OTORISASI</a:t>
            </a:r>
          </a:p>
          <a:p>
            <a:pPr lvl="1" eaLnBrk="1" hangingPunct="1">
              <a:defRPr/>
            </a:pPr>
            <a:r>
              <a:rPr lang="en-US" altLang="en-US"/>
              <a:t>KEPUTUSAN</a:t>
            </a:r>
          </a:p>
          <a:p>
            <a:pPr lvl="1" eaLnBrk="1" hangingPunct="1">
              <a:defRPr/>
            </a:pPr>
            <a:r>
              <a:rPr lang="en-US" altLang="en-US"/>
              <a:t>OTORISASI</a:t>
            </a:r>
          </a:p>
        </p:txBody>
      </p:sp>
    </p:spTree>
    <p:extLst>
      <p:ext uri="{BB962C8B-B14F-4D97-AF65-F5344CB8AC3E}">
        <p14:creationId xmlns:p14="http://schemas.microsoft.com/office/powerpoint/2010/main" val="1791582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6EE3D489-5C2C-3A4D-B41C-2D16597E2A7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/>
              <a:t>JENIS CONSENT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01300C3-4705-9C4A-81EC-4FC2BD9F9D2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2438400" y="1981200"/>
            <a:ext cx="7543800" cy="4495800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id-ID" i="1">
                <a:cs typeface="+mn-cs"/>
              </a:rPr>
              <a:t>EXPRESSED</a:t>
            </a:r>
            <a:r>
              <a:rPr lang="id-ID">
                <a:cs typeface="+mn-cs"/>
              </a:rPr>
              <a:t> (dinyatakan)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id-ID"/>
              <a:t>LISAN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id-ID"/>
              <a:t>TERTULIS</a:t>
            </a:r>
            <a:r>
              <a:rPr lang="en-US"/>
              <a:t>: </a:t>
            </a:r>
          </a:p>
          <a:p>
            <a:pPr lvl="2" eaLnBrk="1" hangingPunct="1">
              <a:buFont typeface="Arial" charset="0"/>
              <a:buChar char="►"/>
              <a:defRPr/>
            </a:pPr>
            <a:r>
              <a:rPr lang="en-US"/>
              <a:t>BILA DIBUTUHKAN BUKTI, </a:t>
            </a:r>
          </a:p>
          <a:p>
            <a:pPr lvl="2" eaLnBrk="1" hangingPunct="1">
              <a:buFont typeface="Arial" charset="0"/>
              <a:buChar char="►"/>
              <a:defRPr/>
            </a:pPr>
            <a:r>
              <a:rPr lang="en-US"/>
              <a:t>TINDAKAN INVASIF &amp; BERRISIKO CUKUP</a:t>
            </a:r>
            <a:endParaRPr lang="id-ID"/>
          </a:p>
          <a:p>
            <a:pPr eaLnBrk="1" hangingPunct="1">
              <a:buFont typeface="Arial" charset="0"/>
              <a:buChar char="►"/>
              <a:defRPr/>
            </a:pPr>
            <a:r>
              <a:rPr lang="id-ID" i="1">
                <a:cs typeface="+mn-cs"/>
              </a:rPr>
              <a:t>IMPLIED </a:t>
            </a:r>
            <a:r>
              <a:rPr lang="id-ID">
                <a:cs typeface="+mn-cs"/>
              </a:rPr>
              <a:t>(tidak dinyatakan)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id-ID"/>
              <a:t>TINDAKAN PASIEN (tersirat)</a:t>
            </a:r>
          </a:p>
          <a:p>
            <a:pPr lvl="1" eaLnBrk="1" hangingPunct="1">
              <a:buFont typeface="Wingdings" charset="0"/>
              <a:buNone/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9445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4E7B7B30-EC2C-744C-BD0C-007126A991A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PS 45 UU PRAKT KEDOKTERAN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B7006269-014C-B84B-8E22-368C7FD47D9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(4) PERSETUJUAN DAPAT DIBERIKAN BAIK SECARA TERTULIS MAUPUN LISAN</a:t>
            </a:r>
          </a:p>
          <a:p>
            <a:pPr eaLnBrk="1" hangingPunct="1">
              <a:defRPr/>
            </a:pPr>
            <a:r>
              <a:rPr lang="en-US" altLang="en-US"/>
              <a:t>(5) SETIAP TINDAKAN YG MENGANDUNG RISIKO TINGGI HARUS PERSETUJUAN TERTULIS</a:t>
            </a:r>
          </a:p>
          <a:p>
            <a:pPr eaLnBrk="1" hangingPunct="1">
              <a:defRPr/>
            </a:pPr>
            <a:r>
              <a:rPr lang="en-US" altLang="en-US"/>
              <a:t>(6) KETENTUAN SELANJUTNYA DIATUR DALAM PERMENKES</a:t>
            </a:r>
          </a:p>
        </p:txBody>
      </p:sp>
    </p:spTree>
    <p:extLst>
      <p:ext uri="{BB962C8B-B14F-4D97-AF65-F5344CB8AC3E}">
        <p14:creationId xmlns:p14="http://schemas.microsoft.com/office/powerpoint/2010/main" val="3277456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24B3B87-0DB4-3A4A-B0B9-1AC87A85C01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PENOLAKAN</a:t>
            </a:r>
            <a:endParaRPr lang="id-ID">
              <a:cs typeface="+mj-cs"/>
            </a:endParaRP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AF637E03-3286-D64B-B9C8-688F360BE1E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SEBAIKNYA TERTULIS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JUGA MELALUI PROSES YG SAMA, YAITU DIDAHULUI PEMBERIAN INFORMASI DAN DISKUSI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PERSETUJUAN DAPAT DIBATALKAN ASALKAN SEBELUM TINDAKAN DILAKUKAN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PEMBATALAN HARUS TERTULIS ATAU DICATAT DI DALAM REKAM MEDIS</a:t>
            </a: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987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E08B226E-7A93-D947-BF34-F57E767CB1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/>
              <a:t>LINGKUP CONSENT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32DB1E4-47B2-684A-9970-D868F6328A9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/>
              <a:t>TERBATAS PADA HAL-HAL YANG TELAH DINYATAKAN SEBELUMNYA (mis. jenis tindakan medis tertentu, sebagaimana dibicarakan sebelumnya)</a:t>
            </a:r>
          </a:p>
          <a:p>
            <a:pPr eaLnBrk="1" hangingPunct="1">
              <a:defRPr/>
            </a:pPr>
            <a:r>
              <a:rPr lang="id-ID" altLang="en-US"/>
              <a:t>DOKTER DAPAT BERTINDAK MELEBIHI YANG TELAH DISEPAKATI HANYA APABILA GAWAT-DARURAT DAN BUTUH WAKTU SINGKAT</a:t>
            </a:r>
          </a:p>
        </p:txBody>
      </p:sp>
    </p:spTree>
    <p:extLst>
      <p:ext uri="{BB962C8B-B14F-4D97-AF65-F5344CB8AC3E}">
        <p14:creationId xmlns:p14="http://schemas.microsoft.com/office/powerpoint/2010/main" val="4255787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ED60229-B002-9F4D-BCA3-0A5925490C8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301875" y="260350"/>
            <a:ext cx="7594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/>
              <a:t>PROXY CONSENT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A42B553-51E5-3A4B-B062-1846E9D4945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981200" y="1295400"/>
            <a:ext cx="83820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DIBERIKAN OLEH ORANG LAIN</a:t>
            </a:r>
          </a:p>
          <a:p>
            <a:pPr eaLnBrk="1" hangingPunct="1">
              <a:defRPr/>
            </a:pPr>
            <a:r>
              <a:rPr lang="en-US" altLang="en-US"/>
              <a:t>SYARATNYA :</a:t>
            </a:r>
          </a:p>
          <a:p>
            <a:pPr lvl="1" eaLnBrk="1" hangingPunct="1">
              <a:defRPr/>
            </a:pPr>
            <a:r>
              <a:rPr lang="en-US" altLang="en-US"/>
              <a:t>PASIEN TAK MAMPU MEMBERIKANNYA SECARA PERSONAL</a:t>
            </a:r>
          </a:p>
          <a:p>
            <a:pPr lvl="1" eaLnBrk="1" hangingPunct="1">
              <a:defRPr/>
            </a:pPr>
            <a:r>
              <a:rPr lang="en-US" altLang="en-US"/>
              <a:t>CONSENT TSB HARUS MENDEKATI APA YG SEKIRANYA AKAN DIBERIKAN OLEH PASIEN    (BAIK BUAT PASIEN, BUKAN BAIK BUAT ORANG BANYAK)</a:t>
            </a:r>
          </a:p>
          <a:p>
            <a:pPr eaLnBrk="1" hangingPunct="1">
              <a:defRPr/>
            </a:pPr>
            <a:r>
              <a:rPr lang="en-US" altLang="en-US"/>
              <a:t>URUTAN :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altLang="en-US"/>
              <a:t>SPOUSE, ANAK, ORTU, SDR KANDUNG, DLL</a:t>
            </a:r>
          </a:p>
        </p:txBody>
      </p:sp>
    </p:spTree>
    <p:extLst>
      <p:ext uri="{BB962C8B-B14F-4D97-AF65-F5344CB8AC3E}">
        <p14:creationId xmlns:p14="http://schemas.microsoft.com/office/powerpoint/2010/main" val="1832520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0D7C342-A107-3C45-926D-3C0B49B3688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PENGECUALIAN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6E1FBD9-842E-A64F-846B-6326F7921B3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752600" y="1600201"/>
            <a:ext cx="8610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/>
              <a:t>DIPERKENANKAN TANPA CONSENT: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KEADAAN GAWAT DARURAT MEDIS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ANCAMAN TERHADAP KESEHATAN MASYARAKAT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PELEPASAN HAK MEMBERI </a:t>
            </a:r>
            <a:r>
              <a:rPr lang="en-US" altLang="en-US" i="1"/>
              <a:t>CONSENT (WAIVER)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PASIEN TAK KOMPETEN (TANPA PENDAMPING)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i="1"/>
              <a:t>CLINICAL PRIVILEGE</a:t>
            </a:r>
            <a:r>
              <a:rPr lang="en-US" altLang="en-US"/>
              <a:t>, HANYA PADA </a:t>
            </a:r>
            <a:r>
              <a:rPr lang="en-US" altLang="en-US" i="1"/>
              <a:t>WAIVER</a:t>
            </a:r>
          </a:p>
        </p:txBody>
      </p:sp>
      <p:sp>
        <p:nvSpPr>
          <p:cNvPr id="130051" name="Text Box 4">
            <a:extLst>
              <a:ext uri="{FF2B5EF4-FFF2-40B4-BE49-F238E27FC236}">
                <a16:creationId xmlns:a16="http://schemas.microsoft.com/office/drawing/2014/main" id="{2578B36A-A401-B246-B4B0-5F99DF36A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6172201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THOMAS MAY</a:t>
            </a:r>
          </a:p>
        </p:txBody>
      </p:sp>
    </p:spTree>
    <p:extLst>
      <p:ext uri="{BB962C8B-B14F-4D97-AF65-F5344CB8AC3E}">
        <p14:creationId xmlns:p14="http://schemas.microsoft.com/office/powerpoint/2010/main" val="1037715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0DEF1094-84C4-EC40-A12E-E1CCE1D414D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UU 29/2004 </a:t>
            </a:r>
            <a:endParaRPr lang="id-ID">
              <a:cs typeface="+mj-cs"/>
            </a:endParaRP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046A4C85-A869-8C48-A424-3DEF284D925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TAK PERLU PERSETUJUAN APABILA DALAM KEADAAN GAWAT DARURAT UNTUK MENYELAMATKAN NYAWA PASIEN (DAN TIDAK TERDAPAT KELUARGA TERDEKAT PASIEN ATAU WAKTU TIDAK CUKUP UNTUK MEMBERI PENJELASAN KEPADANYA)</a:t>
            </a:r>
          </a:p>
          <a:p>
            <a:pPr eaLnBrk="1" hangingPunct="1">
              <a:buFont typeface="Arial" charset="0"/>
              <a:buChar char="►"/>
              <a:defRPr/>
            </a:pPr>
            <a:endParaRPr lang="id-ID">
              <a:cs typeface="+mn-cs"/>
            </a:endParaRPr>
          </a:p>
        </p:txBody>
      </p:sp>
      <p:sp>
        <p:nvSpPr>
          <p:cNvPr id="131075" name="Text Box 4">
            <a:extLst>
              <a:ext uri="{FF2B5EF4-FFF2-40B4-BE49-F238E27FC236}">
                <a16:creationId xmlns:a16="http://schemas.microsoft.com/office/drawing/2014/main" id="{198B7337-EA72-9541-B786-4CB1024CB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257801"/>
            <a:ext cx="7924800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JUGA PADA PROGRAM PEMERINTAH UNTUK KEPENTINGAN ORANG BANYAK, TIDAK DIPERLUKAN PERSETUJUAN</a:t>
            </a:r>
            <a:endParaRPr lang="id-ID" altLang="en-US" sz="2400"/>
          </a:p>
        </p:txBody>
      </p:sp>
    </p:spTree>
    <p:extLst>
      <p:ext uri="{BB962C8B-B14F-4D97-AF65-F5344CB8AC3E}">
        <p14:creationId xmlns:p14="http://schemas.microsoft.com/office/powerpoint/2010/main" val="367806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6A06739-BDB2-9B45-B287-503F5C28030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INFORMED CONSENT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1EDF08A-0025-ED4B-8CF1-731130FE1D7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981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DASAR 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/>
              <a:t>HAK OTONOMI PASIEN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i="1"/>
              <a:t>RIGHT TO SELF DETERMINATION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ADALAH PROSES YG MENUNJUKKAN KOMUNIKASI YANG EFEKTIF DAN BERTEMUNYA PEMIKIRAN TENTANG APA YANG AKAN DAN TIDAK AKAN DILAKUKAN TERHADAP PASIEN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PERSETUJUAN SEPIHAK ATAS LAYANAN YANG DITAWARKAN setelah terinformasi</a:t>
            </a:r>
          </a:p>
        </p:txBody>
      </p:sp>
    </p:spTree>
    <p:extLst>
      <p:ext uri="{BB962C8B-B14F-4D97-AF65-F5344CB8AC3E}">
        <p14:creationId xmlns:p14="http://schemas.microsoft.com/office/powerpoint/2010/main" val="1718567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6F46E46F-A34D-B34F-B4E7-27C9C75EB55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PENGARUH SITUASI-KONDISI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81BE17B-AEB5-A546-AE54-DB3FC58741D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DIANGGAP TAK CAKAP UNTUK MENERIMA DAN MEMAHAMI INFORMASI</a:t>
            </a:r>
          </a:p>
          <a:p>
            <a:pPr lvl="1" eaLnBrk="1" hangingPunct="1">
              <a:defRPr/>
            </a:pPr>
            <a:r>
              <a:rPr lang="en-US" altLang="en-US"/>
              <a:t>MINORS</a:t>
            </a:r>
          </a:p>
          <a:p>
            <a:pPr lvl="1" eaLnBrk="1" hangingPunct="1">
              <a:defRPr/>
            </a:pPr>
            <a:r>
              <a:rPr lang="en-US" altLang="en-US"/>
              <a:t>PIKUN (DEMENSIA)</a:t>
            </a:r>
          </a:p>
          <a:p>
            <a:pPr lvl="1" eaLnBrk="1" hangingPunct="1">
              <a:defRPr/>
            </a:pPr>
            <a:r>
              <a:rPr lang="en-US" altLang="en-US"/>
              <a:t>KESEHATAN FISIK / MENTAL LEMAH, SEHINGGA DITAKUTKAN AKAN MEMPERBURUK KESEHATAN</a:t>
            </a:r>
          </a:p>
        </p:txBody>
      </p:sp>
    </p:spTree>
    <p:extLst>
      <p:ext uri="{BB962C8B-B14F-4D97-AF65-F5344CB8AC3E}">
        <p14:creationId xmlns:p14="http://schemas.microsoft.com/office/powerpoint/2010/main" val="1903065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C6633E87-5D28-7F4B-A4B7-06B2663BD02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PADA ANAK</a:t>
            </a:r>
            <a:endParaRPr lang="id-ID">
              <a:cs typeface="+mj-cs"/>
            </a:endParaRP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FACFE918-11A3-7141-8E86-E6DC44966C3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UMUMNYA ORANG TUA DIANGGAP YG MEWAKILI KEPENTINGAN PASIEN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BILA PENOLAKAN YG DILAKUKAN ORTU DAPAT MENGAKIBATKAN PENDERITAAN SI ANAK (PASIEN) FISIK/MENTAL YG IRREVERSIBEL, MAKA DAPAT DIBATALKAN OLEH PENGADILAN</a:t>
            </a: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422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03974267-79DD-B349-BCB9-66BE6D32ABC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PESAN SEWAKTU KOMPETEN</a:t>
            </a:r>
            <a:endParaRPr lang="id-ID">
              <a:cs typeface="+mj-cs"/>
            </a:endParaRP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C1D82C67-743C-1649-B521-B01AA634B19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PESAN / ADVANCED DIRECTIVE: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MENYATAKAN APA YG BOLEH/TIDAK BOLEH DILAKUKAN TERHADAPNYA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MENYEBUTKAN SIAPA YG AKAN MEWAKILI KEPENTINGANNYA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HARUS DIBUAT TERTULIS DAN 2 SAKSI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DOKTER WAJIB MENGIKUTINYA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5166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EA53D-82DA-5F44-8528-606B94DE3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Tanggungjawab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9E6BE-757F-074B-A826-E526B1369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en-US"/>
              <a:t>Pasal 6 Permenkes</a:t>
            </a:r>
          </a:p>
          <a:p>
            <a:pPr marL="0" indent="0">
              <a:defRPr/>
            </a:pPr>
            <a:r>
              <a:rPr lang="en-US" altLang="en-US"/>
              <a:t>Pemberian persetujuan tindakan kedokteran tidak menghapuskan tanggung gugat hukum dalam hal terbukti adanya kelalaian dalam melakukan tindakan kedokteran yang mengakibatkan kerugian pada pasien</a:t>
            </a:r>
          </a:p>
        </p:txBody>
      </p:sp>
    </p:spTree>
    <p:extLst>
      <p:ext uri="{BB962C8B-B14F-4D97-AF65-F5344CB8AC3E}">
        <p14:creationId xmlns:p14="http://schemas.microsoft.com/office/powerpoint/2010/main" val="2673603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8635F8D7-53C0-FE4B-8991-846914BAAD7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PENGARUH BUDAYA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FA3D27E-7E10-FF40-9445-966C0DD7EEF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981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BUDAYA TIMUR 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/>
              <a:t>LEBIH BERSIFAT KOLEKTIF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KAZUMASA HOSHINO 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/>
              <a:t>CENDERUNG MENYERAHKAN KEPADA KELOMPOK, KEPUTUSAN MEDIS = PROSES KELUARGA, KEHARMONISAN KELUARGA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/>
              <a:t>INDONESIA</a:t>
            </a:r>
            <a:r>
              <a:rPr lang="en-US" altLang="en-US">
                <a:solidFill>
                  <a:srgbClr val="66FF33"/>
                </a:solidFill>
              </a:rPr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/>
              <a:t>KELUARGA LEBIH DOMINAN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/>
              <a:t>KASUS DI JKT: PASIEN MENUNTUT KARENA CONSENT DIBERIKAN OLEH ANAKNYA</a:t>
            </a:r>
          </a:p>
        </p:txBody>
      </p:sp>
    </p:spTree>
    <p:extLst>
      <p:ext uri="{BB962C8B-B14F-4D97-AF65-F5344CB8AC3E}">
        <p14:creationId xmlns:p14="http://schemas.microsoft.com/office/powerpoint/2010/main" val="3063354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F41EB1F-EF94-6D43-AF31-434ACF9871C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828800" y="609600"/>
            <a:ext cx="84582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KELUHAN PASIEN:</a:t>
            </a:r>
          </a:p>
          <a:p>
            <a:pPr lvl="1" eaLnBrk="1" hangingPunct="1">
              <a:defRPr/>
            </a:pPr>
            <a:r>
              <a:rPr lang="id-ID" altLang="en-US"/>
              <a:t>BAHASA TERLALU TEKNIS</a:t>
            </a:r>
          </a:p>
          <a:p>
            <a:pPr lvl="1" eaLnBrk="1" hangingPunct="1">
              <a:defRPr/>
            </a:pPr>
            <a:r>
              <a:rPr lang="id-ID" altLang="en-US"/>
              <a:t>PERILAKU DOKTER</a:t>
            </a:r>
            <a:r>
              <a:rPr lang="en-US" altLang="en-US"/>
              <a:t>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/>
              <a:t>ENGGAN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endParaRPr lang="id-ID" altLang="ja-JP"/>
          </a:p>
          <a:p>
            <a:pPr lvl="1" eaLnBrk="1" hangingPunct="1">
              <a:defRPr/>
            </a:pPr>
            <a:r>
              <a:rPr lang="id-ID" altLang="en-US"/>
              <a:t>PASIEN SEDANG STRESS EMOSIONAL</a:t>
            </a:r>
          </a:p>
          <a:p>
            <a:pPr lvl="1" eaLnBrk="1" hangingPunct="1">
              <a:defRPr/>
            </a:pPr>
            <a:r>
              <a:rPr lang="id-ID" altLang="en-US"/>
              <a:t>PASIEN DALAM KEADAAN TAK SADAR ATAU NGANTUK</a:t>
            </a:r>
          </a:p>
          <a:p>
            <a:pPr lvl="1" eaLnBrk="1" hangingPunct="1">
              <a:defRPr/>
            </a:pPr>
            <a:r>
              <a:rPr lang="id-ID" altLang="en-US"/>
              <a:t>TAK ADA WAKTU UNTUK TANYA-JAWAB</a:t>
            </a:r>
            <a:endParaRPr lang="en-US" altLang="en-US"/>
          </a:p>
          <a:p>
            <a:pPr eaLnBrk="1" hangingPunct="1">
              <a:defRPr/>
            </a:pPr>
            <a:r>
              <a:rPr lang="en-US" altLang="en-US"/>
              <a:t>KELUHAN DOKTER:</a:t>
            </a:r>
          </a:p>
          <a:p>
            <a:pPr lvl="1" eaLnBrk="1" hangingPunct="1">
              <a:defRPr/>
            </a:pPr>
            <a:r>
              <a:rPr lang="id-ID" altLang="en-US"/>
              <a:t>PASIEN TAK MAU DIBERITAHU</a:t>
            </a:r>
          </a:p>
          <a:p>
            <a:pPr lvl="1" eaLnBrk="1" hangingPunct="1">
              <a:defRPr/>
            </a:pPr>
            <a:r>
              <a:rPr lang="id-ID" altLang="en-US"/>
              <a:t>PASIEN TAK MAMPU MEMAHAMI</a:t>
            </a:r>
          </a:p>
          <a:p>
            <a:pPr lvl="1" eaLnBrk="1" hangingPunct="1">
              <a:defRPr/>
            </a:pPr>
            <a:r>
              <a:rPr lang="id-ID" altLang="en-US"/>
              <a:t>RISIKO TERLALU UMUM </a:t>
            </a:r>
            <a:r>
              <a:rPr lang="en-US" altLang="en-US"/>
              <a:t>ATAU</a:t>
            </a:r>
            <a:r>
              <a:rPr lang="id-ID" altLang="en-US"/>
              <a:t> TERLALU JARANG</a:t>
            </a:r>
          </a:p>
          <a:p>
            <a:pPr lvl="1" eaLnBrk="1" hangingPunct="1">
              <a:defRPr/>
            </a:pPr>
            <a:r>
              <a:rPr lang="id-ID" altLang="en-US"/>
              <a:t>SITUASI GAWAT-DARURAT (WAKTU SANGAT PENDEK)</a:t>
            </a:r>
          </a:p>
        </p:txBody>
      </p:sp>
    </p:spTree>
    <p:extLst>
      <p:ext uri="{BB962C8B-B14F-4D97-AF65-F5344CB8AC3E}">
        <p14:creationId xmlns:p14="http://schemas.microsoft.com/office/powerpoint/2010/main" val="888745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B885459A-FE4C-3947-851A-25902C5D390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TANGGUNG-JAWAB</a:t>
            </a:r>
            <a:endParaRPr lang="id-ID">
              <a:cs typeface="+mj-cs"/>
            </a:endParaRP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BAC02C1-231D-0141-A8A8-4F1788AE09A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DOKTER BERTANGGUNGJAWAB ATAS DIPEROLEHNYA PERTINDOK SECARA ADEKUAT SEBELUM TINDAKAN DILAKUKAN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SARYANKES BERTANGGUNGJAWAB MENYEDIAKAN SARANANYA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ADANYA PERTINDOK HANYA MELINDUNGI DOKTER DARI TUNTUTAN AKIBAT TERJADINYA RISIKO, TIDAK YG AKIBAT KELALAIAN</a:t>
            </a:r>
            <a:endParaRPr lang="id-ID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703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01373C63-BB53-3243-9966-36969F56F20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981200" y="2438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80386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B247B49-978A-894C-8319-6DB59468A9A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PENGERTIAN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9CC716B-26E4-B144-97C5-14DA1E9E182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1600200"/>
            <a:ext cx="8540750" cy="4160838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ja-JP" altLang="en-US" sz="2400" i="1">
                <a:latin typeface="Arial" panose="020B0604020202020204" pitchFamily="34" charset="0"/>
              </a:rPr>
              <a:t>“</a:t>
            </a:r>
            <a:r>
              <a:rPr lang="en-US" altLang="ja-JP" sz="2400" i="1"/>
              <a:t>PATIENT WITH SUBSTANTIAL UNDERSTANDING AND IN SUBSTANTIAL ABSENCE OF CONTROL BY OTHERS, INTENTIONALLY AUTHORIZES A (HEALTH CARE) PROFESSIONAL TO DO SOMETHING</a:t>
            </a:r>
            <a:r>
              <a:rPr lang="ja-JP" altLang="en-US" sz="2400" i="1">
                <a:latin typeface="Arial" panose="020B0604020202020204" pitchFamily="34" charset="0"/>
              </a:rPr>
              <a:t>”</a:t>
            </a:r>
            <a:endParaRPr lang="en-US" altLang="ja-JP" sz="2400" i="1"/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en-US" sz="2400" i="1"/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400" i="1"/>
              <a:t>   </a:t>
            </a:r>
            <a:r>
              <a:rPr lang="ja-JP" altLang="en-US" sz="2400" i="1">
                <a:latin typeface="Arial" panose="020B0604020202020204" pitchFamily="34" charset="0"/>
              </a:rPr>
              <a:t>“</a:t>
            </a:r>
            <a:r>
              <a:rPr lang="en-US" altLang="ja-JP" sz="2400" i="1"/>
              <a:t>A PERSON GIVES AN INFORMED CONSENT TO AN INTERVENTION ONLY IF THE PERSON IS COMPETENT TO ACT, RECEIVES A THOROUGH DISCLOSURE ABOUT THE PROCEDURE, COMPREHENDS THE DISCLOSED INFORMATION, ACTS VOLUNTARILY, AND CONSENT</a:t>
            </a:r>
            <a:r>
              <a:rPr lang="ja-JP" altLang="en-US" sz="2400" i="1">
                <a:latin typeface="Arial" panose="020B0604020202020204" pitchFamily="34" charset="0"/>
              </a:rPr>
              <a:t>”</a:t>
            </a:r>
            <a:endParaRPr lang="en-US" altLang="en-US" sz="2400" i="1"/>
          </a:p>
        </p:txBody>
      </p:sp>
      <p:sp>
        <p:nvSpPr>
          <p:cNvPr id="111619" name="Text Box 4">
            <a:extLst>
              <a:ext uri="{FF2B5EF4-FFF2-40B4-BE49-F238E27FC236}">
                <a16:creationId xmlns:a16="http://schemas.microsoft.com/office/drawing/2014/main" id="{57E7B444-59FA-5F4D-8582-D8543C017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6172201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BEAUCHAMP &amp; CHILDRESS, 1994</a:t>
            </a:r>
          </a:p>
        </p:txBody>
      </p:sp>
    </p:spTree>
    <p:extLst>
      <p:ext uri="{BB962C8B-B14F-4D97-AF65-F5344CB8AC3E}">
        <p14:creationId xmlns:p14="http://schemas.microsoft.com/office/powerpoint/2010/main" val="152989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325E241-A66B-6740-8308-6B4A5862AFB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825625" y="228600"/>
            <a:ext cx="8540750" cy="7889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ELEMEN-ELEMEN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62F83D6-87C8-3B49-8DF9-042AD751B77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752600" y="1295400"/>
            <a:ext cx="8686800" cy="51054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altLang="en-US"/>
              <a:t>THRESHOLD ELEMENTS </a:t>
            </a:r>
            <a:r>
              <a:rPr lang="en-US" altLang="en-US" sz="2400"/>
              <a:t>(PRECONDITIONS)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n-US" altLang="en-US"/>
              <a:t>COMPETENCE (TO UNDERSTAND &amp; DECIDE)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n-US" altLang="en-US"/>
              <a:t>VOLUNTARINESS (IN DECIDING)</a:t>
            </a:r>
          </a:p>
          <a:p>
            <a:pPr marL="609600" indent="-609600">
              <a:buNone/>
              <a:defRPr/>
            </a:pPr>
            <a:r>
              <a:rPr lang="en-US" altLang="en-US"/>
              <a:t>INFORMATION ELEMENTS</a:t>
            </a:r>
          </a:p>
          <a:p>
            <a:pPr marL="990600" lvl="1" indent="-533400">
              <a:buFont typeface="Wingdings" pitchFamily="2" charset="2"/>
              <a:buAutoNum type="arabicPeriod" startAt="3"/>
              <a:defRPr/>
            </a:pPr>
            <a:r>
              <a:rPr lang="en-US" altLang="en-US"/>
              <a:t>DISCLOSURE (OF MATERIAL INFORMATION)</a:t>
            </a:r>
          </a:p>
          <a:p>
            <a:pPr marL="990600" lvl="1" indent="-533400">
              <a:buFont typeface="Wingdings" pitchFamily="2" charset="2"/>
              <a:buAutoNum type="arabicPeriod" startAt="3"/>
              <a:defRPr/>
            </a:pPr>
            <a:r>
              <a:rPr lang="en-US" altLang="en-US"/>
              <a:t>RECOMMENDATION (OF A PLAN)</a:t>
            </a:r>
          </a:p>
          <a:p>
            <a:pPr marL="990600" lvl="1" indent="-533400">
              <a:buFont typeface="Wingdings" pitchFamily="2" charset="2"/>
              <a:buAutoNum type="arabicPeriod" startAt="3"/>
              <a:defRPr/>
            </a:pPr>
            <a:r>
              <a:rPr lang="en-US" altLang="en-US"/>
              <a:t>UNDERSTANDING (OF 3 AND 4)</a:t>
            </a:r>
          </a:p>
          <a:p>
            <a:pPr marL="609600" indent="-609600">
              <a:buNone/>
              <a:defRPr/>
            </a:pPr>
            <a:r>
              <a:rPr lang="en-US" altLang="en-US"/>
              <a:t>CONSENT ELEMENTS</a:t>
            </a:r>
          </a:p>
          <a:p>
            <a:pPr marL="990600" lvl="1" indent="-533400">
              <a:buFont typeface="Wingdings" pitchFamily="2" charset="2"/>
              <a:buAutoNum type="arabicPeriod" startAt="6"/>
              <a:defRPr/>
            </a:pPr>
            <a:r>
              <a:rPr lang="en-US" altLang="en-US"/>
              <a:t>DECISION (IN FAVOR OF A PLAN)</a:t>
            </a:r>
          </a:p>
          <a:p>
            <a:pPr marL="990600" lvl="1" indent="-533400">
              <a:buFont typeface="Wingdings" pitchFamily="2" charset="2"/>
              <a:buAutoNum type="arabicPeriod" startAt="6"/>
              <a:defRPr/>
            </a:pPr>
            <a:r>
              <a:rPr lang="en-US" altLang="en-US"/>
              <a:t>AUTHORIZATION (OF THE CHOSEN PLAN)</a:t>
            </a:r>
          </a:p>
        </p:txBody>
      </p:sp>
      <p:sp>
        <p:nvSpPr>
          <p:cNvPr id="112643" name="Text Box 4">
            <a:extLst>
              <a:ext uri="{FF2B5EF4-FFF2-40B4-BE49-F238E27FC236}">
                <a16:creationId xmlns:a16="http://schemas.microsoft.com/office/drawing/2014/main" id="{8CED11D2-65DE-2D47-8B44-F84131A2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248401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BEAUCHAMP &amp; CHILDRESS, 1994</a:t>
            </a:r>
          </a:p>
        </p:txBody>
      </p:sp>
    </p:spTree>
    <p:extLst>
      <p:ext uri="{BB962C8B-B14F-4D97-AF65-F5344CB8AC3E}">
        <p14:creationId xmlns:p14="http://schemas.microsoft.com/office/powerpoint/2010/main" val="603747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C3ACC19C-2382-194D-89CA-20A3BAE354B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PEMBERI PERSETUJUAN</a:t>
            </a:r>
            <a:endParaRPr lang="id-ID">
              <a:cs typeface="+mj-cs"/>
            </a:endParaRP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46A74022-81D8-0647-BC49-39FFDE283551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PASIEN YG KOMPETEN (CAKAP)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>
                <a:cs typeface="+mn-cs"/>
              </a:rPr>
              <a:t>YG MEWAKILI: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KELUARGA TERDEKAT</a:t>
            </a:r>
          </a:p>
          <a:p>
            <a:pPr lvl="2" eaLnBrk="1" hangingPunct="1">
              <a:buFont typeface="Arial" charset="0"/>
              <a:buChar char="►"/>
              <a:defRPr/>
            </a:pPr>
            <a:r>
              <a:rPr lang="en-US"/>
              <a:t>SUAMI/ISTERI</a:t>
            </a:r>
          </a:p>
          <a:p>
            <a:pPr lvl="2" eaLnBrk="1" hangingPunct="1">
              <a:buFont typeface="Arial" charset="0"/>
              <a:buChar char="►"/>
              <a:defRPr/>
            </a:pPr>
            <a:r>
              <a:rPr lang="en-US"/>
              <a:t>ANAK YG KOMPETEN / ORTU</a:t>
            </a:r>
          </a:p>
          <a:p>
            <a:pPr lvl="2" eaLnBrk="1" hangingPunct="1">
              <a:buFont typeface="Arial" charset="0"/>
              <a:buChar char="►"/>
              <a:defRPr/>
            </a:pPr>
            <a:r>
              <a:rPr lang="en-US"/>
              <a:t>SAUDARA SEKANDUNG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WALI</a:t>
            </a:r>
          </a:p>
          <a:p>
            <a:pPr lvl="1" eaLnBrk="1" hangingPunct="1">
              <a:buFont typeface="Wingdings" charset="0"/>
              <a:buChar char="§"/>
              <a:defRPr/>
            </a:pPr>
            <a:r>
              <a:rPr lang="en-US"/>
              <a:t>PENGAMPU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2109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1ED4B89-CD54-E14C-991E-0FEB9DD48BB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/>
              <a:t>KOMPETEN MENURUT HUKUM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676316E-90C1-8B4E-B3DE-7FA0F9F9D29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981200" y="1600200"/>
            <a:ext cx="84582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DEWASA: </a:t>
            </a:r>
          </a:p>
          <a:p>
            <a:pPr lvl="1" eaLnBrk="1" hangingPunct="1">
              <a:defRPr/>
            </a:pPr>
            <a:r>
              <a:rPr lang="en-US" altLang="en-US"/>
              <a:t>UU KES, KUH PER, PERTINDIK : USIA 21 TH</a:t>
            </a:r>
          </a:p>
          <a:p>
            <a:pPr lvl="1" eaLnBrk="1" hangingPunct="1">
              <a:defRPr/>
            </a:pPr>
            <a:r>
              <a:rPr lang="en-US" altLang="en-US"/>
              <a:t>ATAU SUDAH PERNAH MENIKAH</a:t>
            </a:r>
          </a:p>
          <a:p>
            <a:pPr eaLnBrk="1" hangingPunct="1">
              <a:defRPr/>
            </a:pPr>
            <a:r>
              <a:rPr lang="en-US" altLang="en-US"/>
              <a:t>SADAR</a:t>
            </a:r>
          </a:p>
          <a:p>
            <a:pPr eaLnBrk="1" hangingPunct="1">
              <a:defRPr/>
            </a:pPr>
            <a:r>
              <a:rPr lang="en-US" altLang="en-US"/>
              <a:t>KESEHATAN MENTAL YANG CUKUP</a:t>
            </a:r>
          </a:p>
          <a:p>
            <a:pPr lvl="1" eaLnBrk="1" hangingPunct="1">
              <a:defRPr/>
            </a:pPr>
            <a:r>
              <a:rPr lang="en-US" altLang="en-US"/>
              <a:t>TIDAK RETARDASI MENTAL</a:t>
            </a:r>
          </a:p>
          <a:p>
            <a:pPr lvl="1" eaLnBrk="1" hangingPunct="1">
              <a:defRPr/>
            </a:pPr>
            <a:r>
              <a:rPr lang="en-US" altLang="en-US"/>
              <a:t>TIDAK BERPENYAKIT JIWA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altLang="en-US"/>
              <a:t>   SEDEMIKIAN RUPA SEHINGGA MAMPU MEMBUAT KEPUTUSAN (MEDIS)</a:t>
            </a:r>
          </a:p>
        </p:txBody>
      </p:sp>
    </p:spTree>
    <p:extLst>
      <p:ext uri="{BB962C8B-B14F-4D97-AF65-F5344CB8AC3E}">
        <p14:creationId xmlns:p14="http://schemas.microsoft.com/office/powerpoint/2010/main" val="941331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CF0BF41C-C127-5546-B1DA-827F5FA2FA9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WACANA</a:t>
            </a:r>
            <a:endParaRPr lang="id-ID">
              <a:cs typeface="+mj-cs"/>
            </a:endParaRP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4C2BE4F9-1E78-1941-9614-459733835E5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1600200"/>
            <a:ext cx="854075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KOMPETEN JUGA MENURUT UMUR: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/>
              <a:t>USIA 18 KE ATAS : UU PERLINDUNGAN ANAK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/>
              <a:t>USIA 16 KE ATAS : MINOR MATURE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KOMPETEN MENURUT KEADAAN FISIK: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/>
              <a:t>SEHAT SECARA FISIK KADANG-KADANG DAPAT KEHILANGAN KOMPETENSI, MISALNYA MENGALAMI NYERI HEBAT, DLL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>
                <a:cs typeface="+mn-cs"/>
              </a:rPr>
              <a:t>KOMPETEN MENURUT KEADAAN MENTAL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/>
              <a:t>SAKIT JIWA TIDAK BERARTI HARUS KEHILANGAN KOMPETENSI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3590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9159530-D17C-6843-9C22-455FDB543FB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INFORMASI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F298AD6-4B0D-7343-964B-2C72E9B9480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825625" y="1600200"/>
            <a:ext cx="8540750" cy="4318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YANG HARUS DIUNGKAPKAN DAN DIPAHAMI (JUJUR DAN BENAR)</a:t>
            </a:r>
          </a:p>
          <a:p>
            <a:pPr lvl="1" eaLnBrk="1" hangingPunct="1">
              <a:defRPr/>
            </a:pPr>
            <a:r>
              <a:rPr lang="en-US" altLang="en-US"/>
              <a:t>KEADAAN KESEHATAN PASIEN</a:t>
            </a:r>
          </a:p>
          <a:p>
            <a:pPr lvl="1" eaLnBrk="1" hangingPunct="1">
              <a:defRPr/>
            </a:pPr>
            <a:r>
              <a:rPr lang="en-US" altLang="en-US"/>
              <a:t>RENCANA TERAPI DAN ALTERNATIFNYA</a:t>
            </a:r>
          </a:p>
          <a:p>
            <a:pPr lvl="1" eaLnBrk="1" hangingPunct="1">
              <a:defRPr/>
            </a:pPr>
            <a:r>
              <a:rPr lang="en-US" altLang="en-US"/>
              <a:t>MANFAAT DAN RISIKO MASING-MASING ALTERNATIF TINDAKAN</a:t>
            </a:r>
          </a:p>
          <a:p>
            <a:pPr lvl="1" eaLnBrk="1" hangingPunct="1">
              <a:defRPr/>
            </a:pPr>
            <a:r>
              <a:rPr lang="en-US" altLang="en-US"/>
              <a:t>PROGNOSIS</a:t>
            </a:r>
          </a:p>
          <a:p>
            <a:pPr lvl="1" eaLnBrk="1" hangingPunct="1">
              <a:defRPr/>
            </a:pPr>
            <a:r>
              <a:rPr lang="en-US" altLang="en-US"/>
              <a:t>KEMUNGKINAN KOMPLIKASI</a:t>
            </a:r>
          </a:p>
        </p:txBody>
      </p:sp>
      <p:sp>
        <p:nvSpPr>
          <p:cNvPr id="116739" name="Text Box 4">
            <a:extLst>
              <a:ext uri="{FF2B5EF4-FFF2-40B4-BE49-F238E27FC236}">
                <a16:creationId xmlns:a16="http://schemas.microsoft.com/office/drawing/2014/main" id="{B75C8D59-4A68-B94C-AF4C-3E3FB0744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019801"/>
            <a:ext cx="822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PERMENKES 585: MEMBOLEHKAN PERTIMBANGAN MERUGIKAN PASIEN</a:t>
            </a:r>
          </a:p>
        </p:txBody>
      </p:sp>
    </p:spTree>
    <p:extLst>
      <p:ext uri="{BB962C8B-B14F-4D97-AF65-F5344CB8AC3E}">
        <p14:creationId xmlns:p14="http://schemas.microsoft.com/office/powerpoint/2010/main" val="312775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21EF5D3-48B0-7949-9702-6DD7F65D496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PS 45 UU PRAKT KEDOKTERAN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5C490CF1-10B9-614D-B084-8D7E2DD7419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(3) PENJELASAN SEKURANG-KURANGNYA:</a:t>
            </a:r>
          </a:p>
          <a:p>
            <a:pPr lvl="1" eaLnBrk="1" hangingPunct="1">
              <a:defRPr/>
            </a:pPr>
            <a:r>
              <a:rPr lang="en-US" altLang="en-US"/>
              <a:t>DIAGNOSIS DAN TATA CARA TINDAKAN MEDIS</a:t>
            </a:r>
          </a:p>
          <a:p>
            <a:pPr lvl="1" eaLnBrk="1" hangingPunct="1">
              <a:defRPr/>
            </a:pPr>
            <a:r>
              <a:rPr lang="en-US" altLang="en-US"/>
              <a:t>TUJUAN TINDAKAN MEDIS YANG DILAKUKAN</a:t>
            </a:r>
          </a:p>
          <a:p>
            <a:pPr lvl="1" eaLnBrk="1" hangingPunct="1">
              <a:defRPr/>
            </a:pPr>
            <a:r>
              <a:rPr lang="en-US" altLang="en-US"/>
              <a:t>ALTERNATIF TINDAKAN LAIN DAN RISIKONYA</a:t>
            </a:r>
          </a:p>
          <a:p>
            <a:pPr lvl="1" eaLnBrk="1" hangingPunct="1">
              <a:defRPr/>
            </a:pPr>
            <a:r>
              <a:rPr lang="en-US" altLang="en-US"/>
              <a:t>RISIKO DAN KOMPLIKASI YANG MUNGKIN TERJADI</a:t>
            </a:r>
          </a:p>
          <a:p>
            <a:pPr lvl="1" eaLnBrk="1" hangingPunct="1">
              <a:defRPr/>
            </a:pPr>
            <a:r>
              <a:rPr lang="en-US" altLang="en-US"/>
              <a:t>PROGNOSIS TERHADAP TINDAKAN YANG DILAKUKAN</a:t>
            </a:r>
          </a:p>
        </p:txBody>
      </p:sp>
    </p:spTree>
    <p:extLst>
      <p:ext uri="{BB962C8B-B14F-4D97-AF65-F5344CB8AC3E}">
        <p14:creationId xmlns:p14="http://schemas.microsoft.com/office/powerpoint/2010/main" val="3647677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965</Words>
  <Application>Microsoft Office PowerPoint</Application>
  <PresentationFormat>Widescreen</PresentationFormat>
  <Paragraphs>170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League Spartan</vt:lpstr>
      <vt:lpstr>Tahoma</vt:lpstr>
      <vt:lpstr>Wingdings</vt:lpstr>
      <vt:lpstr>Office Theme</vt:lpstr>
      <vt:lpstr>PowerPoint Presentation</vt:lpstr>
      <vt:lpstr>INFORMED CONSENT</vt:lpstr>
      <vt:lpstr>PENGERTIAN</vt:lpstr>
      <vt:lpstr>ELEMEN-ELEMEN</vt:lpstr>
      <vt:lpstr>PEMBERI PERSETUJUAN</vt:lpstr>
      <vt:lpstr>KOMPETEN MENURUT HUKUM</vt:lpstr>
      <vt:lpstr>WACANA</vt:lpstr>
      <vt:lpstr>INFORMASI</vt:lpstr>
      <vt:lpstr>PS 45 UU PRAKT KEDOKTERAN</vt:lpstr>
      <vt:lpstr>PEMBERI INFORMASI</vt:lpstr>
      <vt:lpstr>SIAPA KE SIAPA ?</vt:lpstr>
      <vt:lpstr>ELEMEN CONSENT</vt:lpstr>
      <vt:lpstr>JENIS CONSENT</vt:lpstr>
      <vt:lpstr>PS 45 UU PRAKT KEDOKTERAN</vt:lpstr>
      <vt:lpstr>PENOLAKAN</vt:lpstr>
      <vt:lpstr>LINGKUP CONSENT</vt:lpstr>
      <vt:lpstr>PROXY CONSENT</vt:lpstr>
      <vt:lpstr>PENGECUALIAN</vt:lpstr>
      <vt:lpstr>UU 29/2004 </vt:lpstr>
      <vt:lpstr>PENGARUH SITUASI-KONDISI</vt:lpstr>
      <vt:lpstr>PADA ANAK</vt:lpstr>
      <vt:lpstr>PESAN SEWAKTU KOMPETEN</vt:lpstr>
      <vt:lpstr>Tanggungjawab</vt:lpstr>
      <vt:lpstr>PENGARUH BUDAYA</vt:lpstr>
      <vt:lpstr>PowerPoint Presentation</vt:lpstr>
      <vt:lpstr>TANGGUNG-JAWAB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budi sampurna</dc:creator>
  <cp:lastModifiedBy>Thoji</cp:lastModifiedBy>
  <cp:revision>2</cp:revision>
  <dcterms:created xsi:type="dcterms:W3CDTF">2019-07-21T00:40:40Z</dcterms:created>
  <dcterms:modified xsi:type="dcterms:W3CDTF">2019-07-21T02:08:50Z</dcterms:modified>
</cp:coreProperties>
</file>