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529" r:id="rId2"/>
    <p:sldId id="530" r:id="rId3"/>
    <p:sldId id="531" r:id="rId4"/>
    <p:sldId id="475" r:id="rId5"/>
    <p:sldId id="471" r:id="rId6"/>
    <p:sldId id="514" r:id="rId7"/>
    <p:sldId id="476" r:id="rId8"/>
    <p:sldId id="477" r:id="rId9"/>
    <p:sldId id="478" r:id="rId10"/>
    <p:sldId id="479" r:id="rId11"/>
    <p:sldId id="504" r:id="rId12"/>
    <p:sldId id="482" r:id="rId13"/>
    <p:sldId id="483" r:id="rId14"/>
    <p:sldId id="506" r:id="rId15"/>
    <p:sldId id="505" r:id="rId16"/>
    <p:sldId id="507" r:id="rId17"/>
    <p:sldId id="508" r:id="rId18"/>
    <p:sldId id="485" r:id="rId19"/>
    <p:sldId id="515" r:id="rId20"/>
    <p:sldId id="510" r:id="rId21"/>
    <p:sldId id="516" r:id="rId22"/>
    <p:sldId id="489" r:id="rId23"/>
    <p:sldId id="517" r:id="rId24"/>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800000"/>
    <a:srgbClr val="996633"/>
    <a:srgbClr val="99CCFF"/>
    <a:srgbClr val="FFE9B9"/>
    <a:srgbClr val="B7DBFF"/>
    <a:srgbClr val="000000"/>
    <a:srgbClr val="FFE1C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97" autoAdjust="0"/>
    <p:restoredTop sz="94671" autoAdjust="0"/>
  </p:normalViewPr>
  <p:slideViewPr>
    <p:cSldViewPr>
      <p:cViewPr>
        <p:scale>
          <a:sx n="80" d="100"/>
          <a:sy n="80" d="100"/>
        </p:scale>
        <p:origin x="1116" y="32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160" d="100"/>
        <a:sy n="160" d="100"/>
      </p:scale>
      <p:origin x="0" y="3900"/>
    </p:cViewPr>
  </p:sorterViewPr>
  <p:notesViewPr>
    <p:cSldViewPr>
      <p:cViewPr>
        <p:scale>
          <a:sx n="75" d="100"/>
          <a:sy n="75" d="100"/>
        </p:scale>
        <p:origin x="-2406" y="-234"/>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1.xml"/><Relationship Id="rId3" Type="http://schemas.openxmlformats.org/officeDocument/2006/relationships/slide" Target="slides/slide6.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 Type="http://schemas.openxmlformats.org/officeDocument/2006/relationships/slide" Target="slides/slide5.xml"/><Relationship Id="rId16" Type="http://schemas.openxmlformats.org/officeDocument/2006/relationships/slide" Target="slides/slide19.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5" Type="http://schemas.openxmlformats.org/officeDocument/2006/relationships/slide" Target="slides/slide8.xml"/><Relationship Id="rId15" Type="http://schemas.openxmlformats.org/officeDocument/2006/relationships/slide" Target="slides/slide18.xml"/><Relationship Id="rId10" Type="http://schemas.openxmlformats.org/officeDocument/2006/relationships/slide" Target="slides/slide13.xml"/><Relationship Id="rId19" Type="http://schemas.openxmlformats.org/officeDocument/2006/relationships/slide" Target="slides/slide22.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825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23899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5439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0906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4890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5241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5466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44834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72204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51857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046340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14733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1838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734642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89516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58940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82688" y="698500"/>
            <a:ext cx="4640262"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3" tIns="46737" rIns="93473" bIns="46737"/>
          <a:lstStyle/>
          <a:p>
            <a:endParaRPr lang="en-US" altLang="en-US" dirty="0" smtClean="0"/>
          </a:p>
        </p:txBody>
      </p:sp>
    </p:spTree>
    <p:extLst>
      <p:ext uri="{BB962C8B-B14F-4D97-AF65-F5344CB8AC3E}">
        <p14:creationId xmlns:p14="http://schemas.microsoft.com/office/powerpoint/2010/main" val="122216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4523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9810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027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8097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4067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00454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4566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688875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135193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438700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480771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953469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29295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12917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8529750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28985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732388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754379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29375"/>
            <a:ext cx="838200" cy="276225"/>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b="1" dirty="0" smtClean="0">
                <a:latin typeface="Arial" charset="0"/>
              </a:rPr>
              <a:t>G-</a:t>
            </a:r>
            <a:fld id="{800A032D-D4E8-4ED2-84F1-E4BB46348267}"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5.wdp"/><Relationship Id="rId9"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7.wdp"/><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4.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4.png"/><Relationship Id="rId10" Type="http://schemas.microsoft.com/office/2007/relationships/hdphoto" Target="../media/hdphoto6.wdp"/><Relationship Id="rId4" Type="http://schemas.microsoft.com/office/2007/relationships/hdphoto" Target="../media/hdphoto10.wdp"/><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28.png"/><Relationship Id="rId4" Type="http://schemas.microsoft.com/office/2007/relationships/hdphoto" Target="../media/hdphoto12.wdp"/></Relationships>
</file>

<file path=ppt/slides/_rels/slide21.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29.png"/><Relationship Id="rId10" Type="http://schemas.microsoft.com/office/2007/relationships/hdphoto" Target="../media/hdphoto6.wdp"/><Relationship Id="rId4" Type="http://schemas.microsoft.com/office/2007/relationships/hdphoto" Target="../media/hdphoto12.wdp"/><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762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400" dirty="0" smtClean="0">
                <a:solidFill>
                  <a:schemeClr val="accent3"/>
                </a:solidFill>
                <a:latin typeface="Liberation Sans" panose="020B0604020202020204" pitchFamily="34" charset="0"/>
              </a:rPr>
              <a:t>Prepared by</a:t>
            </a:r>
          </a:p>
          <a:p>
            <a:pPr algn="ctr">
              <a:defRPr/>
            </a:pPr>
            <a:r>
              <a:rPr lang="en-US" sz="1400" dirty="0" smtClean="0">
                <a:solidFill>
                  <a:schemeClr val="accent3"/>
                </a:solidFill>
                <a:latin typeface="Liberation Sans" panose="020B0604020202020204" pitchFamily="34" charset="0"/>
              </a:rPr>
              <a:t>Coby Harmon</a:t>
            </a:r>
          </a:p>
          <a:p>
            <a:pPr algn="ctr">
              <a:defRPr/>
            </a:pPr>
            <a:r>
              <a:rPr lang="en-US" sz="1400" dirty="0" smtClean="0">
                <a:solidFill>
                  <a:schemeClr val="accent3"/>
                </a:solidFill>
                <a:latin typeface="Liberation Sans" panose="020B0604020202020204" pitchFamily="34" charset="0"/>
              </a:rPr>
              <a:t>University of California, Santa Barbara</a:t>
            </a:r>
          </a:p>
          <a:p>
            <a:pPr algn="ct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0962313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2124075"/>
            <a:ext cx="291147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12291" name="Picture 17"/>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127375" y="914400"/>
            <a:ext cx="5867400" cy="245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2292" name="Oval 16"/>
          <p:cNvSpPr>
            <a:spLocks noChangeArrowheads="1"/>
          </p:cNvSpPr>
          <p:nvPr/>
        </p:nvSpPr>
        <p:spPr bwMode="auto">
          <a:xfrm>
            <a:off x="6224588" y="2895600"/>
            <a:ext cx="76200" cy="762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2293" name="Rectangle 16"/>
          <p:cNvSpPr>
            <a:spLocks noChangeArrowheads="1"/>
          </p:cNvSpPr>
          <p:nvPr/>
        </p:nvSpPr>
        <p:spPr bwMode="auto">
          <a:xfrm>
            <a:off x="3886200" y="4708525"/>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Font typeface="Wingdings" pitchFamily="2" charset="2"/>
              <a:buNone/>
            </a:pPr>
            <a:r>
              <a:rPr lang="en-US" altLang="en-US" sz="2200" b="0" dirty="0">
                <a:solidFill>
                  <a:schemeClr val="tx1"/>
                </a:solidFill>
                <a:latin typeface="Liberation Sans" panose="020B0604020202020204" pitchFamily="34" charset="0"/>
              </a:rPr>
              <a:t>Companies make daily postings from the sales journal to the individual accounts receivable in the subsidiary ledger. </a:t>
            </a:r>
          </a:p>
        </p:txBody>
      </p:sp>
      <p:sp>
        <p:nvSpPr>
          <p:cNvPr id="12294" name="Rectangle 17"/>
          <p:cNvSpPr>
            <a:spLocks noChangeArrowheads="1"/>
          </p:cNvSpPr>
          <p:nvPr/>
        </p:nvSpPr>
        <p:spPr bwMode="auto">
          <a:xfrm>
            <a:off x="304800" y="1136650"/>
            <a:ext cx="25146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05000"/>
              </a:lnSpc>
              <a:spcBef>
                <a:spcPct val="30000"/>
              </a:spcBef>
              <a:buClrTx/>
              <a:buSzPct val="80000"/>
              <a:buFontTx/>
              <a:buNone/>
            </a:pPr>
            <a:r>
              <a:rPr lang="en-US" altLang="en-US" dirty="0" smtClean="0">
                <a:solidFill>
                  <a:srgbClr val="006600"/>
                </a:solidFill>
                <a:latin typeface="Liberation Sans" panose="020B0604020202020204" pitchFamily="34" charset="0"/>
              </a:rPr>
              <a:t>POSTING</a:t>
            </a:r>
            <a:endParaRPr lang="en-US" altLang="en-US" dirty="0">
              <a:solidFill>
                <a:srgbClr val="006600"/>
              </a:solidFill>
              <a:latin typeface="Liberation Sans" panose="020B0604020202020204" pitchFamily="34" charset="0"/>
            </a:endParaRPr>
          </a:p>
        </p:txBody>
      </p:sp>
      <p:cxnSp>
        <p:nvCxnSpPr>
          <p:cNvPr id="12295" name="AutoShape 17"/>
          <p:cNvCxnSpPr>
            <a:cxnSpLocks noChangeShapeType="1"/>
            <a:stCxn id="12292" idx="3"/>
          </p:cNvCxnSpPr>
          <p:nvPr/>
        </p:nvCxnSpPr>
        <p:spPr bwMode="auto">
          <a:xfrm rot="5400000">
            <a:off x="4025107" y="2170906"/>
            <a:ext cx="1420812" cy="3000375"/>
          </a:xfrm>
          <a:prstGeom prst="bentConnector2">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296" name="Rectangle 15"/>
          <p:cNvSpPr>
            <a:spLocks noChangeArrowheads="1"/>
          </p:cNvSpPr>
          <p:nvPr/>
        </p:nvSpPr>
        <p:spPr bwMode="auto">
          <a:xfrm>
            <a:off x="7086600" y="300038"/>
            <a:ext cx="1981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G-6</a:t>
            </a:r>
            <a:endParaRPr lang="en-US" altLang="en-US" sz="1200" dirty="0">
              <a:solidFill>
                <a:schemeClr val="tx1"/>
              </a:solidFill>
              <a:latin typeface="Liberation Sans" panose="020B0604020202020204" pitchFamily="34" charset="0"/>
            </a:endParaRPr>
          </a:p>
          <a:p>
            <a:pPr>
              <a:spcBef>
                <a:spcPct val="0"/>
              </a:spcBef>
              <a:buClrTx/>
              <a:buSzTx/>
              <a:buFontTx/>
              <a:buNone/>
            </a:pPr>
            <a:r>
              <a:rPr lang="en-US" altLang="en-US" sz="1200" b="0" dirty="0">
                <a:solidFill>
                  <a:schemeClr val="tx1"/>
                </a:solidFill>
                <a:latin typeface="Liberation Sans" panose="020B0604020202020204" pitchFamily="34" charset="0"/>
              </a:rPr>
              <a:t>Posting the sales journal</a:t>
            </a:r>
          </a:p>
        </p:txBody>
      </p:sp>
      <p:sp>
        <p:nvSpPr>
          <p:cNvPr id="12297" name="Rectangle 7"/>
          <p:cNvSpPr>
            <a:spLocks noChangeArrowheads="1"/>
          </p:cNvSpPr>
          <p:nvPr/>
        </p:nvSpPr>
        <p:spPr bwMode="auto">
          <a:xfrm>
            <a:off x="533400" y="1524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rgbClr val="CC0000"/>
                </a:solidFill>
                <a:latin typeface="Liberation Sans" panose="020B0604020202020204" pitchFamily="34" charset="0"/>
              </a:rPr>
              <a:t>Sales Journal </a:t>
            </a:r>
          </a:p>
        </p:txBody>
      </p:sp>
      <p:sp>
        <p:nvSpPr>
          <p:cNvPr id="12298" name="Line 20"/>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30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2</a:t>
            </a:r>
          </a:p>
        </p:txBody>
      </p:sp>
      <p:pic>
        <p:nvPicPr>
          <p:cNvPr id="1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048" y="1619250"/>
            <a:ext cx="368809" cy="13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2303"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8569" y="2797052"/>
            <a:ext cx="294886"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0"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875" y="3780025"/>
            <a:ext cx="294886"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1"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227" y="4761100"/>
            <a:ext cx="294886"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2"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227" y="5732650"/>
            <a:ext cx="294886"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2133600"/>
            <a:ext cx="2898775" cy="407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3315" name="Oval 2"/>
          <p:cNvSpPr>
            <a:spLocks noChangeArrowheads="1"/>
          </p:cNvSpPr>
          <p:nvPr/>
        </p:nvSpPr>
        <p:spPr bwMode="auto">
          <a:xfrm>
            <a:off x="6224588" y="2895600"/>
            <a:ext cx="76200" cy="762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6" name="Rectangle 17"/>
          <p:cNvSpPr>
            <a:spLocks noChangeArrowheads="1"/>
          </p:cNvSpPr>
          <p:nvPr/>
        </p:nvSpPr>
        <p:spPr bwMode="auto">
          <a:xfrm>
            <a:off x="304800" y="1136650"/>
            <a:ext cx="25146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05000"/>
              </a:lnSpc>
              <a:spcBef>
                <a:spcPct val="30000"/>
              </a:spcBef>
              <a:buClrTx/>
              <a:buSzPct val="80000"/>
              <a:buFontTx/>
              <a:buNone/>
            </a:pPr>
            <a:r>
              <a:rPr lang="en-US" altLang="en-US" dirty="0" smtClean="0">
                <a:solidFill>
                  <a:srgbClr val="006600"/>
                </a:solidFill>
                <a:latin typeface="Liberation Sans" panose="020B0604020202020204" pitchFamily="34" charset="0"/>
              </a:rPr>
              <a:t>POSTING</a:t>
            </a:r>
            <a:endParaRPr lang="en-US" altLang="en-US" dirty="0">
              <a:solidFill>
                <a:srgbClr val="006600"/>
              </a:solidFill>
              <a:latin typeface="Liberation Sans" panose="020B0604020202020204" pitchFamily="34" charset="0"/>
            </a:endParaRPr>
          </a:p>
        </p:txBody>
      </p:sp>
      <p:cxnSp>
        <p:nvCxnSpPr>
          <p:cNvPr id="13317" name="AutoShape 9"/>
          <p:cNvCxnSpPr>
            <a:cxnSpLocks noChangeShapeType="1"/>
          </p:cNvCxnSpPr>
          <p:nvPr/>
        </p:nvCxnSpPr>
        <p:spPr bwMode="auto">
          <a:xfrm rot="10800000" flipV="1">
            <a:off x="3203575" y="3098800"/>
            <a:ext cx="3732213" cy="1092200"/>
          </a:xfrm>
          <a:prstGeom prst="bentConnector3">
            <a:avLst>
              <a:gd name="adj1" fmla="val 50000"/>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18" name="AutoShape 12"/>
          <p:cNvCxnSpPr>
            <a:cxnSpLocks noChangeShapeType="1"/>
          </p:cNvCxnSpPr>
          <p:nvPr/>
        </p:nvCxnSpPr>
        <p:spPr bwMode="auto">
          <a:xfrm rot="10800000" flipV="1">
            <a:off x="4800600" y="3048000"/>
            <a:ext cx="3506788" cy="1143000"/>
          </a:xfrm>
          <a:prstGeom prst="bentConnector3">
            <a:avLst>
              <a:gd name="adj1" fmla="val 856"/>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19" name="Rectangle 10"/>
          <p:cNvSpPr>
            <a:spLocks noChangeArrowheads="1"/>
          </p:cNvSpPr>
          <p:nvPr/>
        </p:nvSpPr>
        <p:spPr bwMode="auto">
          <a:xfrm>
            <a:off x="3810000" y="4648200"/>
            <a:ext cx="457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Font typeface="Wingdings" pitchFamily="2" charset="2"/>
              <a:buNone/>
            </a:pPr>
            <a:r>
              <a:rPr lang="en-US" altLang="en-US" sz="2200" b="0" dirty="0">
                <a:solidFill>
                  <a:schemeClr val="tx1"/>
                </a:solidFill>
                <a:latin typeface="Liberation Sans" panose="020B0604020202020204" pitchFamily="34" charset="0"/>
              </a:rPr>
              <a:t>Posting to the general ledger is done monthly.</a:t>
            </a:r>
          </a:p>
        </p:txBody>
      </p:sp>
      <p:sp>
        <p:nvSpPr>
          <p:cNvPr id="13320" name="Rectangle 7"/>
          <p:cNvSpPr>
            <a:spLocks noChangeArrowheads="1"/>
          </p:cNvSpPr>
          <p:nvPr/>
        </p:nvSpPr>
        <p:spPr bwMode="auto">
          <a:xfrm>
            <a:off x="533400" y="1524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Sales Journal </a:t>
            </a:r>
          </a:p>
        </p:txBody>
      </p:sp>
      <p:sp>
        <p:nvSpPr>
          <p:cNvPr id="13321" name="Line 15"/>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2"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2</a:t>
            </a:r>
          </a:p>
        </p:txBody>
      </p:sp>
      <p:pic>
        <p:nvPicPr>
          <p:cNvPr id="13323" name="Picture 17"/>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127375" y="914400"/>
            <a:ext cx="5867400" cy="245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3324" name="Rectangle 15"/>
          <p:cNvSpPr>
            <a:spLocks noChangeArrowheads="1"/>
          </p:cNvSpPr>
          <p:nvPr/>
        </p:nvSpPr>
        <p:spPr bwMode="auto">
          <a:xfrm>
            <a:off x="7086600" y="300038"/>
            <a:ext cx="1981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G-6</a:t>
            </a:r>
            <a:endParaRPr lang="en-US" altLang="en-US" sz="1200" dirty="0">
              <a:solidFill>
                <a:schemeClr val="tx1"/>
              </a:solidFill>
              <a:latin typeface="Liberation Sans" panose="020B0604020202020204" pitchFamily="34" charset="0"/>
            </a:endParaRPr>
          </a:p>
          <a:p>
            <a:pPr>
              <a:spcBef>
                <a:spcPct val="0"/>
              </a:spcBef>
              <a:buClrTx/>
              <a:buSzTx/>
              <a:buFontTx/>
              <a:buNone/>
            </a:pPr>
            <a:r>
              <a:rPr lang="en-US" altLang="en-US" sz="1200" b="0" dirty="0">
                <a:solidFill>
                  <a:schemeClr val="tx1"/>
                </a:solidFill>
                <a:latin typeface="Liberation Sans" panose="020B0604020202020204" pitchFamily="34" charset="0"/>
              </a:rPr>
              <a:t>Posting the sales journal</a:t>
            </a:r>
          </a:p>
        </p:txBody>
      </p:sp>
      <p:pic>
        <p:nvPicPr>
          <p:cNvPr id="1332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048" y="1614668"/>
            <a:ext cx="368809" cy="13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3327" name="Picture 15"/>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13397" y="2791951"/>
            <a:ext cx="298925"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0" name="Picture 15"/>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16148" y="3762409"/>
            <a:ext cx="298925"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1" name="Picture 15"/>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22023" y="4725697"/>
            <a:ext cx="298925"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2" name="Picture 15"/>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16148" y="5691853"/>
            <a:ext cx="298925"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1981200"/>
            <a:ext cx="7543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One-line entry for each sales transaction saves time. </a:t>
            </a:r>
          </a:p>
          <a:p>
            <a:pPr>
              <a:lnSpc>
                <a:spcPct val="120000"/>
              </a:lnSpc>
              <a:spcBef>
                <a:spcPct val="7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Only totals, rather than individual entries, are posted to the general ledger.</a:t>
            </a:r>
          </a:p>
          <a:p>
            <a:pPr>
              <a:lnSpc>
                <a:spcPct val="120000"/>
              </a:lnSpc>
              <a:spcBef>
                <a:spcPct val="7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A division of labor results.</a:t>
            </a:r>
          </a:p>
        </p:txBody>
      </p:sp>
      <p:sp>
        <p:nvSpPr>
          <p:cNvPr id="14339" name="Rectangle 5"/>
          <p:cNvSpPr>
            <a:spLocks noChangeArrowheads="1"/>
          </p:cNvSpPr>
          <p:nvPr/>
        </p:nvSpPr>
        <p:spPr bwMode="auto">
          <a:xfrm>
            <a:off x="533400" y="1295400"/>
            <a:ext cx="78486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05000"/>
              </a:lnSpc>
              <a:spcBef>
                <a:spcPct val="30000"/>
              </a:spcBef>
              <a:buClrTx/>
              <a:buSzPct val="80000"/>
              <a:buFontTx/>
              <a:buNone/>
            </a:pPr>
            <a:r>
              <a:rPr lang="en-US" altLang="en-US" dirty="0" smtClean="0">
                <a:solidFill>
                  <a:srgbClr val="006600"/>
                </a:solidFill>
                <a:latin typeface="Liberation Sans" panose="020B0604020202020204" pitchFamily="34" charset="0"/>
              </a:rPr>
              <a:t>ADVANTAGES OF THE SALES JOURNAL</a:t>
            </a:r>
            <a:endParaRPr lang="en-US" altLang="en-US" dirty="0">
              <a:solidFill>
                <a:srgbClr val="006600"/>
              </a:solidFill>
              <a:latin typeface="Liberation Sans" panose="020B0604020202020204" pitchFamily="34" charset="0"/>
            </a:endParaRPr>
          </a:p>
        </p:txBody>
      </p:sp>
      <p:sp>
        <p:nvSpPr>
          <p:cNvPr id="1434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rgbClr val="CC0000"/>
                </a:solidFill>
                <a:latin typeface="Liberation Sans" panose="020B0604020202020204" pitchFamily="34" charset="0"/>
              </a:rPr>
              <a:t>Sales Journal </a:t>
            </a:r>
          </a:p>
        </p:txBody>
      </p:sp>
      <p:sp>
        <p:nvSpPr>
          <p:cNvPr id="14341"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2"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2</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609600" y="1295400"/>
            <a:ext cx="7924800" cy="193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In the </a:t>
            </a:r>
            <a:r>
              <a:rPr lang="en-US" altLang="en-US" sz="2300" dirty="0">
                <a:solidFill>
                  <a:schemeClr val="tx2">
                    <a:lumMod val="75000"/>
                  </a:schemeClr>
                </a:solidFill>
                <a:latin typeface="Liberation Sans" panose="020B0604020202020204" pitchFamily="34" charset="0"/>
              </a:rPr>
              <a:t>cash receipts journal</a:t>
            </a:r>
            <a:r>
              <a:rPr lang="en-US" altLang="en-US" sz="2200" b="0" dirty="0">
                <a:solidFill>
                  <a:schemeClr val="tx1"/>
                </a:solidFill>
                <a:latin typeface="Liberation Sans" panose="020B0604020202020204" pitchFamily="34" charset="0"/>
              </a:rPr>
              <a:t>, companies </a:t>
            </a:r>
            <a:endParaRPr lang="en-US" altLang="en-US" sz="2200" b="0" dirty="0" smtClean="0">
              <a:solidFill>
                <a:schemeClr val="tx1"/>
              </a:solidFill>
              <a:latin typeface="Liberation Sans" panose="020B0604020202020204" pitchFamily="34" charset="0"/>
            </a:endParaRPr>
          </a:p>
          <a:p>
            <a:pPr marL="460375" indent="0">
              <a:lnSpc>
                <a:spcPct val="120000"/>
              </a:lnSpc>
              <a:spcBef>
                <a:spcPts val="0"/>
              </a:spcBef>
              <a:buClr>
                <a:srgbClr val="CC0000"/>
              </a:buClr>
              <a:buSzPct val="80000"/>
              <a:buNone/>
            </a:pPr>
            <a:r>
              <a:rPr lang="en-US" altLang="en-US" sz="2200" b="0" dirty="0" smtClean="0">
                <a:solidFill>
                  <a:schemeClr val="tx1"/>
                </a:solidFill>
                <a:latin typeface="Liberation Sans" panose="020B0604020202020204" pitchFamily="34" charset="0"/>
              </a:rPr>
              <a:t>record </a:t>
            </a:r>
            <a:r>
              <a:rPr lang="en-US" altLang="en-US" sz="2200" b="0" dirty="0">
                <a:solidFill>
                  <a:schemeClr val="tx1"/>
                </a:solidFill>
                <a:latin typeface="Liberation Sans" panose="020B0604020202020204" pitchFamily="34" charset="0"/>
              </a:rPr>
              <a:t>all receipts of cash. </a:t>
            </a:r>
          </a:p>
          <a:p>
            <a:pPr>
              <a:lnSpc>
                <a:spcPct val="120000"/>
              </a:lnSpc>
              <a:spcBef>
                <a:spcPct val="7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The posting of the cash receipts journal is similar to the posting of the sales journal.  </a:t>
            </a:r>
          </a:p>
        </p:txBody>
      </p:sp>
      <p:sp>
        <p:nvSpPr>
          <p:cNvPr id="1536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rgbClr val="CC0000"/>
                </a:solidFill>
                <a:latin typeface="Liberation Sans" panose="020B0604020202020204" pitchFamily="34" charset="0"/>
              </a:rPr>
              <a:t>Cash Receipts Journal </a:t>
            </a:r>
          </a:p>
        </p:txBody>
      </p:sp>
      <p:sp>
        <p:nvSpPr>
          <p:cNvPr id="15364"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cxnSp>
        <p:nvCxnSpPr>
          <p:cNvPr id="6" name="Straight Connector 5"/>
          <p:cNvCxnSpPr/>
          <p:nvPr/>
        </p:nvCxnSpPr>
        <p:spPr bwMode="auto">
          <a:xfrm>
            <a:off x="6477000" y="990600"/>
            <a:ext cx="0" cy="82027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7" name="Rectangle 6"/>
          <p:cNvSpPr/>
          <p:nvPr/>
        </p:nvSpPr>
        <p:spPr>
          <a:xfrm>
            <a:off x="6553200" y="1066133"/>
            <a:ext cx="2362200" cy="800219"/>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3</a:t>
            </a:r>
            <a:endParaRPr lang="en-US" sz="1400" b="1" i="0" dirty="0">
              <a:solidFill>
                <a:srgbClr val="FF3300"/>
              </a:solidFill>
              <a:latin typeface="Liberation Sans" panose="020B0604020202020204"/>
            </a:endParaRPr>
          </a:p>
          <a:p>
            <a:pPr algn="l"/>
            <a:r>
              <a:rPr lang="en-US" sz="1400" b="1" dirty="0">
                <a:latin typeface="Liberation Sans" panose="020B0604020202020204"/>
              </a:rPr>
              <a:t>Indicate how companies post a multi-column journal.</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533400" y="1143000"/>
            <a:ext cx="8305800" cy="518953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tabLst>
                <a:tab pos="685800" algn="r"/>
                <a:tab pos="914400" algn="l"/>
              </a:tabLst>
              <a:defRPr sz="2800" b="1">
                <a:solidFill>
                  <a:schemeClr val="bg2"/>
                </a:solidFill>
                <a:latin typeface="Arial" charset="0"/>
              </a:defRPr>
            </a:lvl1pPr>
            <a:lvl2pPr marL="857250" indent="-285750" algn="l">
              <a:spcBef>
                <a:spcPct val="20000"/>
              </a:spcBef>
              <a:buClr>
                <a:schemeClr val="accent2"/>
              </a:buClr>
              <a:buSzPct val="75000"/>
              <a:buFont typeface="Wingdings" pitchFamily="2" charset="2"/>
              <a:buChar char="l"/>
              <a:tabLst>
                <a:tab pos="685800" algn="r"/>
                <a:tab pos="914400" algn="l"/>
              </a:tabLst>
              <a:defRPr sz="2400" b="1">
                <a:solidFill>
                  <a:schemeClr val="bg2"/>
                </a:solidFill>
                <a:latin typeface="Arial" charset="0"/>
              </a:defRPr>
            </a:lvl2pPr>
            <a:lvl3pPr marL="1200150" indent="-228600" algn="l">
              <a:spcBef>
                <a:spcPct val="20000"/>
              </a:spcBef>
              <a:buClr>
                <a:schemeClr val="accent2"/>
              </a:buClr>
              <a:buSzPct val="75000"/>
              <a:buFont typeface="Wingdings" pitchFamily="2" charset="2"/>
              <a:buChar char="l"/>
              <a:tabLst>
                <a:tab pos="685800" algn="r"/>
                <a:tab pos="914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685800" algn="r"/>
                <a:tab pos="914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685800" algn="r"/>
                <a:tab pos="914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685800" algn="r"/>
                <a:tab pos="914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685800" algn="r"/>
                <a:tab pos="914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685800" algn="r"/>
                <a:tab pos="914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685800" algn="r"/>
                <a:tab pos="914400" algn="l"/>
              </a:tabLst>
              <a:defRPr sz="2000" b="1">
                <a:solidFill>
                  <a:schemeClr val="bg2"/>
                </a:solidFill>
                <a:latin typeface="Arial" charset="0"/>
              </a:defRPr>
            </a:lvl9pPr>
          </a:lstStyle>
          <a:p>
            <a:pPr>
              <a:spcBef>
                <a:spcPct val="30000"/>
              </a:spcBef>
              <a:buClrTx/>
              <a:buSzTx/>
              <a:buFontTx/>
              <a:buNone/>
            </a:pPr>
            <a:r>
              <a:rPr lang="en-US" altLang="en-US" sz="1800" dirty="0">
                <a:solidFill>
                  <a:schemeClr val="tx1"/>
                </a:solidFill>
                <a:latin typeface="Liberation Sans" panose="020B0604020202020204" pitchFamily="34" charset="0"/>
              </a:rPr>
              <a:t>Illustration</a:t>
            </a:r>
            <a:r>
              <a:rPr lang="en-US" altLang="en-US" sz="1800" dirty="0" smtClean="0">
                <a:solidFill>
                  <a:schemeClr val="tx1"/>
                </a:solidFill>
                <a:latin typeface="Liberation Sans" panose="020B0604020202020204" pitchFamily="34" charset="0"/>
              </a:rPr>
              <a:t>:</a:t>
            </a:r>
            <a:r>
              <a:rPr lang="en-US" altLang="en-US" sz="1800" b="0" dirty="0" smtClean="0">
                <a:solidFill>
                  <a:schemeClr val="tx1"/>
                </a:solidFill>
                <a:latin typeface="Liberation Sans" panose="020B0604020202020204" pitchFamily="34" charset="0"/>
              </a:rPr>
              <a:t> May </a:t>
            </a:r>
            <a:r>
              <a:rPr lang="en-US" altLang="en-US" sz="1800" b="0" dirty="0">
                <a:solidFill>
                  <a:schemeClr val="tx1"/>
                </a:solidFill>
                <a:latin typeface="Liberation Sans" panose="020B0604020202020204" pitchFamily="34" charset="0"/>
              </a:rPr>
              <a:t>transactions of Karns Wholesale Supply. Collections from customers relate to the entries recorded in the sales journal in </a:t>
            </a:r>
            <a:r>
              <a:rPr lang="en-US" altLang="en-US" sz="1800" b="0" dirty="0" smtClean="0">
                <a:solidFill>
                  <a:schemeClr val="tx1"/>
                </a:solidFill>
                <a:latin typeface="Liberation Sans" panose="020B0604020202020204" pitchFamily="34" charset="0"/>
              </a:rPr>
              <a:t>Illustration G-5</a:t>
            </a:r>
            <a:r>
              <a:rPr lang="en-US" altLang="en-US" sz="1800" b="0" dirty="0">
                <a:solidFill>
                  <a:schemeClr val="tx1"/>
                </a:solidFill>
                <a:latin typeface="Liberation Sans" panose="020B0604020202020204" pitchFamily="34" charset="0"/>
              </a:rPr>
              <a:t>. The entries in the cash receipts journal are based on the following cash receipts.</a:t>
            </a:r>
          </a:p>
          <a:p>
            <a:pPr>
              <a:spcBef>
                <a:spcPct val="30000"/>
              </a:spcBef>
              <a:buClrTx/>
              <a:buSzTx/>
              <a:buFontTx/>
              <a:buNone/>
            </a:pPr>
            <a:r>
              <a:rPr lang="en-US" altLang="en-US" sz="1800" b="0" dirty="0">
                <a:solidFill>
                  <a:schemeClr val="tx1"/>
                </a:solidFill>
                <a:latin typeface="Liberation Sans" panose="020B0604020202020204" pitchFamily="34" charset="0"/>
              </a:rPr>
              <a:t>May </a:t>
            </a:r>
            <a:r>
              <a:rPr lang="en-US" altLang="en-US" sz="1800" b="0" dirty="0" smtClean="0">
                <a:solidFill>
                  <a:schemeClr val="tx1"/>
                </a:solidFill>
                <a:latin typeface="Liberation Sans" panose="020B0604020202020204" pitchFamily="34" charset="0"/>
              </a:rPr>
              <a:t>	1 </a:t>
            </a:r>
            <a:r>
              <a:rPr lang="en-US" altLang="en-US" sz="1800" b="0" dirty="0">
                <a:solidFill>
                  <a:schemeClr val="tx1"/>
                </a:solidFill>
                <a:latin typeface="Liberation Sans" panose="020B0604020202020204" pitchFamily="34" charset="0"/>
              </a:rPr>
              <a:t>	Stockholders invested $5,000 in the business.</a:t>
            </a:r>
          </a:p>
          <a:p>
            <a:pPr>
              <a:spcBef>
                <a:spcPct val="30000"/>
              </a:spcBef>
              <a:buClrTx/>
              <a:buSzTx/>
              <a:buFontTx/>
              <a:buNone/>
              <a:tabLst>
                <a:tab pos="682625" algn="r"/>
                <a:tab pos="914400" algn="l"/>
              </a:tabLst>
            </a:pPr>
            <a:r>
              <a:rPr lang="en-US" altLang="en-US" sz="1800" b="0" dirty="0">
                <a:solidFill>
                  <a:schemeClr val="tx1"/>
                </a:solidFill>
                <a:latin typeface="Liberation Sans" panose="020B0604020202020204" pitchFamily="34" charset="0"/>
              </a:rPr>
              <a:t>	7 	Cash sales of merchandise total $1,900 (cost, $1,240).</a:t>
            </a:r>
          </a:p>
          <a:p>
            <a:pPr>
              <a:spcBef>
                <a:spcPct val="30000"/>
              </a:spcBef>
              <a:buClrTx/>
              <a:buSzTx/>
              <a:buFontTx/>
              <a:buNone/>
            </a:pPr>
            <a:r>
              <a:rPr lang="en-US" altLang="en-US" sz="1800" b="0" dirty="0">
                <a:solidFill>
                  <a:schemeClr val="tx1"/>
                </a:solidFill>
                <a:latin typeface="Liberation Sans" panose="020B0604020202020204" pitchFamily="34" charset="0"/>
              </a:rPr>
              <a:t>	10 	Received a check for $10,388 from Abbot Sisters in payment of invoice 		No. 101 for $10,600 less a 2% discount.</a:t>
            </a:r>
          </a:p>
          <a:p>
            <a:pPr>
              <a:spcBef>
                <a:spcPct val="30000"/>
              </a:spcBef>
              <a:buClrTx/>
              <a:buSzTx/>
              <a:buFontTx/>
              <a:buNone/>
            </a:pPr>
            <a:r>
              <a:rPr lang="en-US" altLang="en-US" sz="1800" b="0" dirty="0">
                <a:solidFill>
                  <a:schemeClr val="tx1"/>
                </a:solidFill>
                <a:latin typeface="Liberation Sans" panose="020B0604020202020204" pitchFamily="34" charset="0"/>
              </a:rPr>
              <a:t>	12 	Cash sales of merchandise total $2,600 (cost, $1,690).</a:t>
            </a:r>
          </a:p>
          <a:p>
            <a:pPr>
              <a:spcBef>
                <a:spcPct val="30000"/>
              </a:spcBef>
              <a:buClrTx/>
              <a:buSzTx/>
              <a:buFontTx/>
              <a:buNone/>
            </a:pPr>
            <a:r>
              <a:rPr lang="en-US" altLang="en-US" sz="1800" b="0" dirty="0">
                <a:solidFill>
                  <a:schemeClr val="tx1"/>
                </a:solidFill>
                <a:latin typeface="Liberation Sans" panose="020B0604020202020204" pitchFamily="34" charset="0"/>
              </a:rPr>
              <a:t>	17 	Received a check for $11,123 from Babson Co. in payment </a:t>
            </a:r>
            <a:r>
              <a:rPr lang="en-US" altLang="en-US" sz="1800" b="0" dirty="0" smtClean="0">
                <a:solidFill>
                  <a:schemeClr val="tx1"/>
                </a:solidFill>
                <a:latin typeface="Liberation Sans" panose="020B0604020202020204" pitchFamily="34" charset="0"/>
              </a:rPr>
              <a:t>of </a:t>
            </a:r>
            <a:r>
              <a:rPr lang="en-US" altLang="en-US" sz="1800" b="0" dirty="0">
                <a:solidFill>
                  <a:schemeClr val="tx1"/>
                </a:solidFill>
                <a:latin typeface="Liberation Sans" panose="020B0604020202020204" pitchFamily="34" charset="0"/>
              </a:rPr>
              <a:t>invoice </a:t>
            </a:r>
            <a:r>
              <a:rPr lang="en-US" altLang="en-US" sz="1800" b="0" dirty="0" smtClean="0">
                <a:solidFill>
                  <a:schemeClr val="tx1"/>
                </a:solidFill>
                <a:latin typeface="Liberation Sans" panose="020B0604020202020204" pitchFamily="34" charset="0"/>
              </a:rPr>
              <a:t>		No</a:t>
            </a:r>
            <a:r>
              <a:rPr lang="en-US" altLang="en-US" sz="1800" b="0" dirty="0">
                <a:solidFill>
                  <a:schemeClr val="tx1"/>
                </a:solidFill>
                <a:latin typeface="Liberation Sans" panose="020B0604020202020204" pitchFamily="34" charset="0"/>
              </a:rPr>
              <a:t>. 102 for $11,350 less a 2% discount.</a:t>
            </a:r>
          </a:p>
          <a:p>
            <a:pPr>
              <a:spcBef>
                <a:spcPct val="30000"/>
              </a:spcBef>
              <a:buClrTx/>
              <a:buSzTx/>
              <a:buFontTx/>
              <a:buNone/>
            </a:pPr>
            <a:r>
              <a:rPr lang="en-US" altLang="en-US" sz="1800" b="0" dirty="0">
                <a:solidFill>
                  <a:schemeClr val="tx1"/>
                </a:solidFill>
                <a:latin typeface="Liberation Sans" panose="020B0604020202020204" pitchFamily="34" charset="0"/>
              </a:rPr>
              <a:t>	22 	Received cash by signing a note for $6,000.</a:t>
            </a:r>
          </a:p>
          <a:p>
            <a:pPr>
              <a:spcBef>
                <a:spcPct val="30000"/>
              </a:spcBef>
              <a:buClrTx/>
              <a:buSzTx/>
              <a:buFontTx/>
              <a:buNone/>
            </a:pPr>
            <a:r>
              <a:rPr lang="en-US" altLang="en-US" sz="1800" b="0" dirty="0">
                <a:solidFill>
                  <a:schemeClr val="tx1"/>
                </a:solidFill>
                <a:latin typeface="Liberation Sans" panose="020B0604020202020204" pitchFamily="34" charset="0"/>
              </a:rPr>
              <a:t>	23	Received a check for $7,644 from Carson Bros. in full for invoice 		No. 103 for $7,800 less a 2% discount.</a:t>
            </a:r>
          </a:p>
          <a:p>
            <a:pPr>
              <a:spcBef>
                <a:spcPct val="30000"/>
              </a:spcBef>
              <a:buClrTx/>
              <a:buSzTx/>
              <a:buFontTx/>
              <a:buNone/>
            </a:pPr>
            <a:r>
              <a:rPr lang="en-US" altLang="en-US" sz="1800" b="0" dirty="0">
                <a:solidFill>
                  <a:schemeClr val="tx1"/>
                </a:solidFill>
                <a:latin typeface="Liberation Sans" panose="020B0604020202020204" pitchFamily="34" charset="0"/>
              </a:rPr>
              <a:t>	28 	Received a check for $9,114 from Deli Co. in full for invoice No. 		104 for $9,300 less a 2% discount.</a:t>
            </a:r>
          </a:p>
        </p:txBody>
      </p:sp>
      <p:sp>
        <p:nvSpPr>
          <p:cNvPr id="1638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Cash Receipts Journal </a:t>
            </a:r>
          </a:p>
        </p:txBody>
      </p:sp>
      <p:sp>
        <p:nvSpPr>
          <p:cNvPr id="16388"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38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Cash Receipts Journal </a:t>
            </a:r>
          </a:p>
        </p:txBody>
      </p:sp>
      <p:sp>
        <p:nvSpPr>
          <p:cNvPr id="17411"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412" name="Text Box 9"/>
          <p:cNvSpPr txBox="1">
            <a:spLocks noChangeArrowheads="1"/>
          </p:cNvSpPr>
          <p:nvPr/>
        </p:nvSpPr>
        <p:spPr bwMode="auto">
          <a:xfrm>
            <a:off x="609600" y="2819400"/>
            <a:ext cx="533400" cy="168275"/>
          </a:xfrm>
          <a:prstGeom prst="rect">
            <a:avLst/>
          </a:prstGeom>
          <a:solidFill>
            <a:srgbClr val="FFE1C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100" dirty="0">
                <a:solidFill>
                  <a:schemeClr val="tx1"/>
                </a:solidFill>
                <a:latin typeface="Liberation Sans" panose="020B0604020202020204" pitchFamily="34" charset="0"/>
              </a:rPr>
              <a:t>2014</a:t>
            </a:r>
          </a:p>
        </p:txBody>
      </p:sp>
      <p:sp>
        <p:nvSpPr>
          <p:cNvPr id="17413"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2" name="Rectangle 1"/>
          <p:cNvSpPr/>
          <p:nvPr/>
        </p:nvSpPr>
        <p:spPr>
          <a:xfrm>
            <a:off x="6604000" y="1174750"/>
            <a:ext cx="2159000" cy="646113"/>
          </a:xfrm>
          <a:prstGeom prst="rect">
            <a:avLst/>
          </a:prstGeom>
        </p:spPr>
        <p:txBody>
          <a:bodyPr>
            <a:spAutoFit/>
          </a:bodyPr>
          <a:lstStyle/>
          <a:p>
            <a:pPr algn="l">
              <a:defRPr/>
            </a:pPr>
            <a:r>
              <a:rPr lang="en-US" sz="1200" b="1" dirty="0" smtClean="0">
                <a:latin typeface="Liberation Sans" panose="020B0604020202020204" pitchFamily="34" charset="0"/>
              </a:rPr>
              <a:t>Illustration G-8</a:t>
            </a:r>
            <a:endParaRPr lang="en-US" sz="1200" b="1" dirty="0">
              <a:latin typeface="Liberation Sans" panose="020B0604020202020204" pitchFamily="34" charset="0"/>
            </a:endParaRPr>
          </a:p>
          <a:p>
            <a:pPr algn="l">
              <a:defRPr/>
            </a:pPr>
            <a:r>
              <a:rPr lang="en-US" sz="1200" dirty="0">
                <a:latin typeface="Liberation Sans" panose="020B0604020202020204" pitchFamily="34" charset="0"/>
              </a:rPr>
              <a:t>Journalizing and posting the</a:t>
            </a:r>
          </a:p>
          <a:p>
            <a:pPr algn="l">
              <a:defRPr/>
            </a:pPr>
            <a:r>
              <a:rPr lang="en-US" sz="1200" dirty="0">
                <a:latin typeface="Liberation Sans" panose="020B0604020202020204" pitchFamily="34" charset="0"/>
              </a:rPr>
              <a:t>cash receipts journal</a:t>
            </a:r>
          </a:p>
        </p:txBody>
      </p:sp>
      <p:pic>
        <p:nvPicPr>
          <p:cNvPr id="174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20" y="3054258"/>
            <a:ext cx="471488" cy="17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23" y="3047373"/>
            <a:ext cx="446259" cy="16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3" name="Picture 2"/>
          <p:cNvPicPr>
            <a:picLocks noChangeAspect="1"/>
          </p:cNvPicPr>
          <p:nvPr/>
        </p:nvPicPr>
        <p:blipFill>
          <a:blip r:embed="rId5"/>
          <a:stretch>
            <a:fillRect/>
          </a:stretch>
        </p:blipFill>
        <p:spPr>
          <a:xfrm>
            <a:off x="470699" y="1906569"/>
            <a:ext cx="8202600" cy="3263079"/>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AutoShape 17"/>
          <p:cNvCxnSpPr>
            <a:cxnSpLocks noChangeShapeType="1"/>
          </p:cNvCxnSpPr>
          <p:nvPr/>
        </p:nvCxnSpPr>
        <p:spPr bwMode="auto">
          <a:xfrm rot="5400000" flipH="1" flipV="1">
            <a:off x="4627563" y="-1898650"/>
            <a:ext cx="1817688" cy="6681787"/>
          </a:xfrm>
          <a:prstGeom prst="bentConnector5">
            <a:avLst>
              <a:gd name="adj1" fmla="val -13190"/>
              <a:gd name="adj2" fmla="val 50204"/>
              <a:gd name="adj3" fmla="val 112579"/>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435" name="Line 25"/>
          <p:cNvSpPr>
            <a:spLocks noChangeShapeType="1"/>
          </p:cNvSpPr>
          <p:nvPr/>
        </p:nvSpPr>
        <p:spPr bwMode="auto">
          <a:xfrm>
            <a:off x="3276600" y="4114800"/>
            <a:ext cx="5562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8436" name="Rectangle 2"/>
          <p:cNvSpPr>
            <a:spLocks noGrp="1" noChangeArrowheads="1"/>
          </p:cNvSpPr>
          <p:nvPr>
            <p:ph type="title" idx="4294967295"/>
          </p:nvPr>
        </p:nvSpPr>
        <p:spPr>
          <a:xfrm>
            <a:off x="3276600" y="2971800"/>
            <a:ext cx="2971800" cy="1066800"/>
          </a:xfrm>
          <a:prstGeom prst="rect">
            <a:avLst/>
          </a:prstGeom>
          <a:noFill/>
          <a:ln w="9525">
            <a:noFill/>
          </a:ln>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nchor="t"/>
          <a:lstStyle/>
          <a:p>
            <a:pPr algn="l"/>
            <a:r>
              <a:rPr lang="en-US" altLang="en-US" i="0" dirty="0" smtClean="0">
                <a:solidFill>
                  <a:srgbClr val="CC0000"/>
                </a:solidFill>
                <a:effectLst/>
                <a:latin typeface="Liberation Sans"/>
              </a:rPr>
              <a:t>Cash Receipts Journal</a:t>
            </a:r>
          </a:p>
        </p:txBody>
      </p:sp>
      <p:sp>
        <p:nvSpPr>
          <p:cNvPr id="18437" name="Text Box 3"/>
          <p:cNvSpPr txBox="1">
            <a:spLocks noChangeArrowheads="1"/>
          </p:cNvSpPr>
          <p:nvPr/>
        </p:nvSpPr>
        <p:spPr bwMode="auto">
          <a:xfrm>
            <a:off x="3962400" y="6369050"/>
            <a:ext cx="9144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a:rPr>
              <a:t>LO </a:t>
            </a:r>
            <a:r>
              <a:rPr lang="en-US" altLang="en-US" sz="1600" i="1" dirty="0" smtClean="0">
                <a:latin typeface="Liberation Sans"/>
              </a:rPr>
              <a:t>3</a:t>
            </a:r>
            <a:endParaRPr lang="en-US" altLang="en-US" sz="1600" i="1" dirty="0">
              <a:latin typeface="Liberation Sans"/>
            </a:endParaRPr>
          </a:p>
        </p:txBody>
      </p:sp>
      <p:sp>
        <p:nvSpPr>
          <p:cNvPr id="18438" name="Line 11"/>
          <p:cNvSpPr>
            <a:spLocks noChangeShapeType="1"/>
          </p:cNvSpPr>
          <p:nvPr/>
        </p:nvSpPr>
        <p:spPr bwMode="auto">
          <a:xfrm>
            <a:off x="3098800" y="2438400"/>
            <a:ext cx="0" cy="152400"/>
          </a:xfrm>
          <a:prstGeom prst="line">
            <a:avLst/>
          </a:prstGeom>
          <a:noFill/>
          <a:ln w="381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iberation Sans"/>
            </a:endParaRPr>
          </a:p>
        </p:txBody>
      </p:sp>
      <p:sp>
        <p:nvSpPr>
          <p:cNvPr id="18440" name="Line 20"/>
          <p:cNvSpPr>
            <a:spLocks noChangeShapeType="1"/>
          </p:cNvSpPr>
          <p:nvPr/>
        </p:nvSpPr>
        <p:spPr bwMode="auto">
          <a:xfrm>
            <a:off x="2768600" y="2438400"/>
            <a:ext cx="0" cy="152400"/>
          </a:xfrm>
          <a:prstGeom prst="line">
            <a:avLst/>
          </a:prstGeom>
          <a:noFill/>
          <a:ln w="381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iberation Sans"/>
            </a:endParaRPr>
          </a:p>
        </p:txBody>
      </p:sp>
      <p:sp>
        <p:nvSpPr>
          <p:cNvPr id="18441" name="Line 21"/>
          <p:cNvSpPr>
            <a:spLocks noChangeShapeType="1"/>
          </p:cNvSpPr>
          <p:nvPr/>
        </p:nvSpPr>
        <p:spPr bwMode="auto">
          <a:xfrm>
            <a:off x="3400425" y="2438400"/>
            <a:ext cx="0" cy="152400"/>
          </a:xfrm>
          <a:prstGeom prst="line">
            <a:avLst/>
          </a:prstGeom>
          <a:noFill/>
          <a:ln w="381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iberation Sans"/>
            </a:endParaRPr>
          </a:p>
        </p:txBody>
      </p:sp>
      <p:sp>
        <p:nvSpPr>
          <p:cNvPr id="18442" name="Line 22"/>
          <p:cNvSpPr>
            <a:spLocks noChangeShapeType="1"/>
          </p:cNvSpPr>
          <p:nvPr/>
        </p:nvSpPr>
        <p:spPr bwMode="auto">
          <a:xfrm>
            <a:off x="3838575" y="2438400"/>
            <a:ext cx="0" cy="152400"/>
          </a:xfrm>
          <a:prstGeom prst="line">
            <a:avLst/>
          </a:prstGeom>
          <a:noFill/>
          <a:ln w="381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iberation Sans"/>
            </a:endParaRPr>
          </a:p>
        </p:txBody>
      </p:sp>
      <p:sp>
        <p:nvSpPr>
          <p:cNvPr id="18443" name="Line 23"/>
          <p:cNvSpPr>
            <a:spLocks noChangeShapeType="1"/>
          </p:cNvSpPr>
          <p:nvPr/>
        </p:nvSpPr>
        <p:spPr bwMode="auto">
          <a:xfrm>
            <a:off x="4908550" y="2438400"/>
            <a:ext cx="0" cy="152400"/>
          </a:xfrm>
          <a:prstGeom prst="line">
            <a:avLst/>
          </a:prstGeom>
          <a:noFill/>
          <a:ln w="38100" cap="sq">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Liberation Sans"/>
            </a:endParaRPr>
          </a:p>
        </p:txBody>
      </p:sp>
      <p:sp>
        <p:nvSpPr>
          <p:cNvPr id="18444" name="Rectangle 17"/>
          <p:cNvSpPr>
            <a:spLocks noChangeArrowheads="1"/>
          </p:cNvSpPr>
          <p:nvPr/>
        </p:nvSpPr>
        <p:spPr bwMode="auto">
          <a:xfrm>
            <a:off x="3276600" y="4419600"/>
            <a:ext cx="24384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05000"/>
              </a:lnSpc>
              <a:spcBef>
                <a:spcPct val="30000"/>
              </a:spcBef>
              <a:buClrTx/>
              <a:buSzPct val="80000"/>
              <a:buFontTx/>
              <a:buNone/>
            </a:pPr>
            <a:r>
              <a:rPr lang="en-US" altLang="en-US" dirty="0" smtClean="0">
                <a:solidFill>
                  <a:srgbClr val="006600"/>
                </a:solidFill>
                <a:latin typeface="Liberation Sans"/>
              </a:rPr>
              <a:t>POSTING</a:t>
            </a:r>
            <a:endParaRPr lang="en-US" altLang="en-US" dirty="0">
              <a:solidFill>
                <a:srgbClr val="006600"/>
              </a:solidFill>
              <a:latin typeface="Liberation Sans"/>
            </a:endParaRPr>
          </a:p>
        </p:txBody>
      </p:sp>
      <p:sp>
        <p:nvSpPr>
          <p:cNvPr id="18445" name="Text Box 26"/>
          <p:cNvSpPr txBox="1">
            <a:spLocks noChangeArrowheads="1"/>
          </p:cNvSpPr>
          <p:nvPr/>
        </p:nvSpPr>
        <p:spPr bwMode="auto">
          <a:xfrm>
            <a:off x="304800" y="944563"/>
            <a:ext cx="381000" cy="122237"/>
          </a:xfrm>
          <a:prstGeom prst="rect">
            <a:avLst/>
          </a:prstGeom>
          <a:solidFill>
            <a:srgbClr val="FFE1C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800" dirty="0">
                <a:solidFill>
                  <a:schemeClr val="tx1"/>
                </a:solidFill>
                <a:latin typeface="Liberation Sans"/>
              </a:rPr>
              <a:t>2014</a:t>
            </a:r>
          </a:p>
        </p:txBody>
      </p:sp>
      <p:sp>
        <p:nvSpPr>
          <p:cNvPr id="19" name="Rectangle 18"/>
          <p:cNvSpPr/>
          <p:nvPr/>
        </p:nvSpPr>
        <p:spPr>
          <a:xfrm>
            <a:off x="4191000" y="5562600"/>
            <a:ext cx="2159000" cy="646113"/>
          </a:xfrm>
          <a:prstGeom prst="rect">
            <a:avLst/>
          </a:prstGeom>
        </p:spPr>
        <p:txBody>
          <a:bodyPr>
            <a:spAutoFit/>
          </a:bodyPr>
          <a:lstStyle/>
          <a:p>
            <a:pPr algn="l">
              <a:defRPr/>
            </a:pPr>
            <a:r>
              <a:rPr lang="en-US" sz="1200" b="1" dirty="0" smtClean="0">
                <a:latin typeface="Liberation Sans"/>
              </a:rPr>
              <a:t>Illustration G-8</a:t>
            </a:r>
            <a:endParaRPr lang="en-US" sz="1200" b="1" dirty="0">
              <a:latin typeface="Liberation Sans"/>
            </a:endParaRPr>
          </a:p>
          <a:p>
            <a:pPr algn="l">
              <a:defRPr/>
            </a:pPr>
            <a:r>
              <a:rPr lang="en-US" sz="1200" dirty="0">
                <a:latin typeface="Liberation Sans"/>
              </a:rPr>
              <a:t>Journalizing and posting the</a:t>
            </a:r>
          </a:p>
          <a:p>
            <a:pPr algn="l">
              <a:defRPr/>
            </a:pPr>
            <a:r>
              <a:rPr lang="en-US" sz="1200" dirty="0">
                <a:latin typeface="Liberation Sans"/>
              </a:rPr>
              <a:t>cash receipts journal</a:t>
            </a:r>
          </a:p>
        </p:txBody>
      </p:sp>
      <p:pic>
        <p:nvPicPr>
          <p:cNvPr id="18448" name="Picture 1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2624138"/>
            <a:ext cx="2733675" cy="412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31"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1062677"/>
            <a:ext cx="277092" cy="10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32"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415" y="3205574"/>
            <a:ext cx="243707" cy="10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3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586" y="4149008"/>
            <a:ext cx="243707" cy="10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3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5095875"/>
            <a:ext cx="243707" cy="10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35"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6030608"/>
            <a:ext cx="243707" cy="10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7830" y="1059924"/>
            <a:ext cx="224586" cy="9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37"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0515" y="1727401"/>
            <a:ext cx="224586" cy="9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38"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0515" y="2511346"/>
            <a:ext cx="224586" cy="9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39"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0515" y="3287976"/>
            <a:ext cx="224586" cy="9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40"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0515" y="3962400"/>
            <a:ext cx="224586" cy="9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41"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7830" y="4637631"/>
            <a:ext cx="224586" cy="9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42"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0515" y="5414261"/>
            <a:ext cx="224586" cy="9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43"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0515" y="6085431"/>
            <a:ext cx="224586" cy="9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44" name="Picture 43"/>
          <p:cNvPicPr>
            <a:picLocks noChangeAspect="1"/>
          </p:cNvPicPr>
          <p:nvPr/>
        </p:nvPicPr>
        <p:blipFill>
          <a:blip r:embed="rId8"/>
          <a:stretch>
            <a:fillRect/>
          </a:stretch>
        </p:blipFill>
        <p:spPr>
          <a:xfrm>
            <a:off x="228600" y="361099"/>
            <a:ext cx="5105400" cy="2030981"/>
          </a:xfrm>
          <a:prstGeom prst="rect">
            <a:avLst/>
          </a:prstGeom>
        </p:spPr>
      </p:pic>
      <p:pic>
        <p:nvPicPr>
          <p:cNvPr id="2" name="Picture 1"/>
          <p:cNvPicPr>
            <a:picLocks noChangeAspect="1"/>
          </p:cNvPicPr>
          <p:nvPr/>
        </p:nvPicPr>
        <p:blipFill>
          <a:blip r:embed="rId9"/>
          <a:stretch>
            <a:fillRect/>
          </a:stretch>
        </p:blipFill>
        <p:spPr>
          <a:xfrm>
            <a:off x="6477765" y="540154"/>
            <a:ext cx="2419707" cy="6013046"/>
          </a:xfrm>
          <a:prstGeom prst="rect">
            <a:avLst/>
          </a:prstGeom>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274920" y="5523483"/>
            <a:ext cx="2743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G-10 </a:t>
            </a:r>
          </a:p>
          <a:p>
            <a:pPr>
              <a:spcBef>
                <a:spcPct val="0"/>
              </a:spcBef>
              <a:buClrTx/>
              <a:buSzTx/>
              <a:buFontTx/>
              <a:buNone/>
            </a:pPr>
            <a:r>
              <a:rPr lang="en-US" altLang="en-US" sz="1200" b="0" dirty="0" smtClean="0">
                <a:solidFill>
                  <a:schemeClr val="tx1"/>
                </a:solidFill>
                <a:latin typeface="Liberation Sans" panose="020B0604020202020204" pitchFamily="34" charset="0"/>
              </a:rPr>
              <a:t>Proving </a:t>
            </a:r>
            <a:r>
              <a:rPr lang="en-US" altLang="en-US" sz="1200" b="0" dirty="0">
                <a:solidFill>
                  <a:schemeClr val="tx1"/>
                </a:solidFill>
                <a:latin typeface="Liberation Sans" panose="020B0604020202020204" pitchFamily="34" charset="0"/>
              </a:rPr>
              <a:t>the ledgers after posting the sales and the cash receipts </a:t>
            </a:r>
            <a:r>
              <a:rPr lang="en-US" altLang="en-US" sz="1200" b="0" dirty="0" smtClean="0">
                <a:solidFill>
                  <a:schemeClr val="tx1"/>
                </a:solidFill>
                <a:latin typeface="Liberation Sans" panose="020B0604020202020204" pitchFamily="34" charset="0"/>
              </a:rPr>
              <a:t>journals</a:t>
            </a:r>
            <a:endParaRPr lang="en-US" altLang="en-US" sz="1200" b="0" dirty="0">
              <a:solidFill>
                <a:schemeClr val="tx1"/>
              </a:solidFill>
              <a:latin typeface="Liberation Sans" panose="020B0604020202020204" pitchFamily="34" charset="0"/>
            </a:endParaRPr>
          </a:p>
        </p:txBody>
      </p:sp>
      <p:sp>
        <p:nvSpPr>
          <p:cNvPr id="19459"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Cash Receipts Journal </a:t>
            </a:r>
          </a:p>
        </p:txBody>
      </p:sp>
      <p:sp>
        <p:nvSpPr>
          <p:cNvPr id="19460"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61"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pic>
        <p:nvPicPr>
          <p:cNvPr id="2" name="Picture 1"/>
          <p:cNvPicPr>
            <a:picLocks noChangeAspect="1"/>
          </p:cNvPicPr>
          <p:nvPr/>
        </p:nvPicPr>
        <p:blipFill>
          <a:blip r:embed="rId3"/>
          <a:stretch>
            <a:fillRect/>
          </a:stretch>
        </p:blipFill>
        <p:spPr>
          <a:xfrm>
            <a:off x="304800" y="1371600"/>
            <a:ext cx="8534400" cy="4120237"/>
          </a:xfrm>
          <a:prstGeom prst="rect">
            <a:avLst/>
          </a:prstGeom>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71450" y="2362200"/>
            <a:ext cx="3562350" cy="384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3555" name="Oval 16"/>
          <p:cNvSpPr>
            <a:spLocks noChangeArrowheads="1"/>
          </p:cNvSpPr>
          <p:nvPr/>
        </p:nvSpPr>
        <p:spPr bwMode="auto">
          <a:xfrm>
            <a:off x="7239000" y="3733800"/>
            <a:ext cx="76200" cy="762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3558" name="Rectangle 18"/>
          <p:cNvSpPr>
            <a:spLocks noChangeArrowheads="1"/>
          </p:cNvSpPr>
          <p:nvPr/>
        </p:nvSpPr>
        <p:spPr bwMode="auto">
          <a:xfrm>
            <a:off x="3962400" y="44958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defRPr/>
            </a:pPr>
            <a:r>
              <a:rPr lang="en-US" altLang="en-US" sz="2200" b="0" dirty="0" smtClean="0">
                <a:solidFill>
                  <a:srgbClr val="000000"/>
                </a:solidFill>
                <a:latin typeface="Liberation Sans" panose="020B0604020202020204" pitchFamily="34" charset="0"/>
              </a:rPr>
              <a:t>In the </a:t>
            </a:r>
            <a:r>
              <a:rPr lang="en-US" altLang="en-US" sz="2200" dirty="0" smtClean="0">
                <a:solidFill>
                  <a:schemeClr val="tx2">
                    <a:lumMod val="75000"/>
                  </a:schemeClr>
                </a:solidFill>
                <a:latin typeface="Liberation Sans" panose="020B0604020202020204" pitchFamily="34" charset="0"/>
              </a:rPr>
              <a:t>purchases journal</a:t>
            </a:r>
            <a:r>
              <a:rPr lang="en-US" altLang="en-US" sz="2200" b="0" dirty="0" smtClean="0">
                <a:solidFill>
                  <a:srgbClr val="000000"/>
                </a:solidFill>
                <a:latin typeface="Liberation Sans" panose="020B0604020202020204" pitchFamily="34" charset="0"/>
              </a:rPr>
              <a:t>, companies record all purchases of merchandise on account.</a:t>
            </a:r>
          </a:p>
        </p:txBody>
      </p:sp>
      <p:cxnSp>
        <p:nvCxnSpPr>
          <p:cNvPr id="23557" name="AutoShape 17"/>
          <p:cNvCxnSpPr>
            <a:cxnSpLocks noChangeShapeType="1"/>
            <a:stCxn id="23555" idx="5"/>
          </p:cNvCxnSpPr>
          <p:nvPr/>
        </p:nvCxnSpPr>
        <p:spPr bwMode="auto">
          <a:xfrm rot="5400000">
            <a:off x="5257801" y="2297112"/>
            <a:ext cx="544512" cy="3548063"/>
          </a:xfrm>
          <a:prstGeom prst="bentConnector2">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Rectangle 7"/>
          <p:cNvSpPr>
            <a:spLocks noChangeArrowheads="1"/>
          </p:cNvSpPr>
          <p:nvPr/>
        </p:nvSpPr>
        <p:spPr bwMode="auto">
          <a:xfrm>
            <a:off x="533400" y="1524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Purchases Journal </a:t>
            </a:r>
          </a:p>
        </p:txBody>
      </p:sp>
      <p:sp>
        <p:nvSpPr>
          <p:cNvPr id="23559" name="Line 20"/>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6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a:t>
            </a:r>
            <a:endParaRPr lang="en-US" altLang="en-US" sz="1600" i="1" dirty="0">
              <a:latin typeface="Liberation Sans" panose="020B0604020202020204" pitchFamily="34" charset="0"/>
            </a:endParaRPr>
          </a:p>
        </p:txBody>
      </p:sp>
      <p:pic>
        <p:nvPicPr>
          <p:cNvPr id="23561" name="Picture 1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657600" y="914400"/>
            <a:ext cx="5287963" cy="288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3562" name="Rectangle 6"/>
          <p:cNvSpPr>
            <a:spLocks noChangeArrowheads="1"/>
          </p:cNvSpPr>
          <p:nvPr/>
        </p:nvSpPr>
        <p:spPr bwMode="auto">
          <a:xfrm>
            <a:off x="1371600" y="1219200"/>
            <a:ext cx="2133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Font typeface="Wingdings" pitchFamily="2" charset="2"/>
              <a:buNone/>
            </a:pPr>
            <a:r>
              <a:rPr lang="en-US" altLang="en-US" sz="1200" dirty="0" smtClean="0">
                <a:latin typeface="Liberation Sans" panose="020B0604020202020204" pitchFamily="34" charset="0"/>
              </a:rPr>
              <a:t>Illustration G-12</a:t>
            </a:r>
            <a:endParaRPr lang="en-US" altLang="en-US" sz="1200" dirty="0">
              <a:latin typeface="Liberation Sans" panose="020B0604020202020204" pitchFamily="34" charset="0"/>
            </a:endParaRPr>
          </a:p>
          <a:p>
            <a:pPr>
              <a:spcBef>
                <a:spcPct val="0"/>
              </a:spcBef>
              <a:buFont typeface="Wingdings" pitchFamily="2" charset="2"/>
              <a:buNone/>
            </a:pPr>
            <a:r>
              <a:rPr lang="en-US" altLang="en-US" sz="1200" b="0" dirty="0">
                <a:latin typeface="Liberation Sans" panose="020B0604020202020204" pitchFamily="34" charset="0"/>
              </a:rPr>
              <a:t>Journalizing and posting the</a:t>
            </a:r>
          </a:p>
          <a:p>
            <a:pPr>
              <a:spcBef>
                <a:spcPct val="0"/>
              </a:spcBef>
              <a:buFont typeface="Wingdings" pitchFamily="2" charset="2"/>
              <a:buNone/>
            </a:pPr>
            <a:r>
              <a:rPr lang="en-US" altLang="en-US" sz="1200" b="0" dirty="0">
                <a:latin typeface="Liberation Sans" panose="020B0604020202020204" pitchFamily="34" charset="0"/>
              </a:rPr>
              <a:t>purchases journal</a:t>
            </a:r>
            <a:endParaRPr lang="en-US" altLang="en-US" sz="1200" dirty="0">
              <a:solidFill>
                <a:schemeClr val="tx1"/>
              </a:solidFill>
              <a:latin typeface="Liberation Sans" panose="020B0604020202020204" pitchFamily="34" charset="0"/>
            </a:endParaRPr>
          </a:p>
        </p:txBody>
      </p:sp>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5991" y="2053002"/>
            <a:ext cx="368809" cy="13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831" y="3117313"/>
            <a:ext cx="356813" cy="15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7"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268077"/>
            <a:ext cx="356813" cy="15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5438775"/>
            <a:ext cx="356813" cy="15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52400" y="2133600"/>
            <a:ext cx="3581400" cy="304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4579" name="Oval 3"/>
          <p:cNvSpPr>
            <a:spLocks noChangeArrowheads="1"/>
          </p:cNvSpPr>
          <p:nvPr/>
        </p:nvSpPr>
        <p:spPr bwMode="auto">
          <a:xfrm>
            <a:off x="7239000" y="3733800"/>
            <a:ext cx="76200" cy="762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cxnSp>
        <p:nvCxnSpPr>
          <p:cNvPr id="24580" name="AutoShape 7"/>
          <p:cNvCxnSpPr>
            <a:cxnSpLocks noChangeShapeType="1"/>
          </p:cNvCxnSpPr>
          <p:nvPr/>
        </p:nvCxnSpPr>
        <p:spPr bwMode="auto">
          <a:xfrm rot="10800000" flipV="1">
            <a:off x="3756025" y="3352800"/>
            <a:ext cx="5189538" cy="990600"/>
          </a:xfrm>
          <a:prstGeom prst="bentConnector3">
            <a:avLst>
              <a:gd name="adj1" fmla="val -1810"/>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581" name="Rectangle 7"/>
          <p:cNvSpPr>
            <a:spLocks noChangeArrowheads="1"/>
          </p:cNvSpPr>
          <p:nvPr/>
        </p:nvSpPr>
        <p:spPr bwMode="auto">
          <a:xfrm>
            <a:off x="533400" y="1524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Purchases Journal </a:t>
            </a:r>
          </a:p>
        </p:txBody>
      </p:sp>
      <p:sp>
        <p:nvSpPr>
          <p:cNvPr id="24582" name="Line 10"/>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586" name="Rectangle 18"/>
          <p:cNvSpPr>
            <a:spLocks noChangeArrowheads="1"/>
          </p:cNvSpPr>
          <p:nvPr/>
        </p:nvSpPr>
        <p:spPr bwMode="auto">
          <a:xfrm>
            <a:off x="3962400" y="44958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defRPr/>
            </a:pPr>
            <a:r>
              <a:rPr lang="en-US" altLang="en-US" sz="2200" b="0" dirty="0" smtClean="0">
                <a:solidFill>
                  <a:srgbClr val="000000"/>
                </a:solidFill>
                <a:latin typeface="Liberation Sans" panose="020B0604020202020204" pitchFamily="34" charset="0"/>
              </a:rPr>
              <a:t>In the </a:t>
            </a:r>
            <a:r>
              <a:rPr lang="en-US" altLang="en-US" sz="2200" dirty="0" smtClean="0">
                <a:solidFill>
                  <a:schemeClr val="tx2">
                    <a:lumMod val="75000"/>
                  </a:schemeClr>
                </a:solidFill>
                <a:latin typeface="Liberation Sans" panose="020B0604020202020204" pitchFamily="34" charset="0"/>
              </a:rPr>
              <a:t>purchases journal</a:t>
            </a:r>
            <a:r>
              <a:rPr lang="en-US" altLang="en-US" sz="2200" b="0" dirty="0" smtClean="0">
                <a:solidFill>
                  <a:srgbClr val="000000"/>
                </a:solidFill>
                <a:latin typeface="Liberation Sans" panose="020B0604020202020204" pitchFamily="34" charset="0"/>
              </a:rPr>
              <a:t>, companies record all purchases of merchandise on account.</a:t>
            </a:r>
          </a:p>
        </p:txBody>
      </p:sp>
      <p:sp>
        <p:nvSpPr>
          <p:cNvPr id="24584"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a:t>
            </a:r>
            <a:endParaRPr lang="en-US" altLang="en-US" sz="1600" i="1" dirty="0">
              <a:latin typeface="Liberation Sans" panose="020B0604020202020204" pitchFamily="34" charset="0"/>
            </a:endParaRPr>
          </a:p>
        </p:txBody>
      </p:sp>
      <p:pic>
        <p:nvPicPr>
          <p:cNvPr id="24585" name="Picture 1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657600" y="914400"/>
            <a:ext cx="5287963" cy="288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 name="Rectangle 6"/>
          <p:cNvSpPr>
            <a:spLocks noChangeArrowheads="1"/>
          </p:cNvSpPr>
          <p:nvPr/>
        </p:nvSpPr>
        <p:spPr bwMode="auto">
          <a:xfrm>
            <a:off x="1371600" y="1219200"/>
            <a:ext cx="2133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Font typeface="Wingdings" pitchFamily="2" charset="2"/>
              <a:buNone/>
            </a:pPr>
            <a:r>
              <a:rPr lang="en-US" altLang="en-US" sz="1200" dirty="0" smtClean="0">
                <a:latin typeface="Liberation Sans" panose="020B0604020202020204" pitchFamily="34" charset="0"/>
              </a:rPr>
              <a:t>Illustration G-12</a:t>
            </a:r>
            <a:endParaRPr lang="en-US" altLang="en-US" sz="1200" dirty="0">
              <a:latin typeface="Liberation Sans" panose="020B0604020202020204" pitchFamily="34" charset="0"/>
            </a:endParaRPr>
          </a:p>
          <a:p>
            <a:pPr>
              <a:spcBef>
                <a:spcPct val="0"/>
              </a:spcBef>
              <a:buFont typeface="Wingdings" pitchFamily="2" charset="2"/>
              <a:buNone/>
            </a:pPr>
            <a:r>
              <a:rPr lang="en-US" altLang="en-US" sz="1200" b="0" dirty="0">
                <a:latin typeface="Liberation Sans" panose="020B0604020202020204" pitchFamily="34" charset="0"/>
              </a:rPr>
              <a:t>Journalizing and posting the</a:t>
            </a:r>
          </a:p>
          <a:p>
            <a:pPr>
              <a:spcBef>
                <a:spcPct val="0"/>
              </a:spcBef>
              <a:buFont typeface="Wingdings" pitchFamily="2" charset="2"/>
              <a:buNone/>
            </a:pPr>
            <a:r>
              <a:rPr lang="en-US" altLang="en-US" sz="1200" b="0" dirty="0">
                <a:latin typeface="Liberation Sans" panose="020B0604020202020204" pitchFamily="34" charset="0"/>
              </a:rPr>
              <a:t>purchases journal</a:t>
            </a:r>
            <a:endParaRPr lang="en-US" altLang="en-US" sz="1200" dirty="0">
              <a:solidFill>
                <a:schemeClr val="tx1"/>
              </a:solidFill>
              <a:latin typeface="Liberation Sans" panose="020B0604020202020204" pitchFamily="34" charset="0"/>
            </a:endParaRPr>
          </a:p>
        </p:txBody>
      </p:sp>
      <p:pic>
        <p:nvPicPr>
          <p:cNvPr id="15" name="Picture 14"/>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745991" y="2053002"/>
            <a:ext cx="368809" cy="13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8" name="Picture 1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237" y="2948753"/>
            <a:ext cx="328818" cy="13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9" name="Picture 1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02707" y="4321477"/>
            <a:ext cx="328818" cy="13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i="0" dirty="0" smtClean="0">
                <a:solidFill>
                  <a:srgbClr val="5F5F5F"/>
                </a:solidFill>
                <a:latin typeface="Liberation Sans" panose="020B0604020202020204" pitchFamily="34" charset="0"/>
              </a:rPr>
              <a:t>APPENDIX </a:t>
            </a:r>
            <a:r>
              <a:rPr lang="en-US" altLang="en-US" sz="4000" dirty="0" smtClean="0">
                <a:solidFill>
                  <a:srgbClr val="CC0000"/>
                </a:solidFill>
                <a:latin typeface="Liberation Sans" panose="020B0604020202020204" pitchFamily="34" charset="0"/>
              </a:rPr>
              <a:t>PREVIEW</a:t>
            </a:r>
            <a:endParaRPr lang="en-US" altLang="en-US" sz="2400" i="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i="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i="0" dirty="0" smtClean="0">
                <a:solidFill>
                  <a:schemeClr val="tx1"/>
                </a:solidFill>
                <a:latin typeface="Liberation Sans" panose="020B0604020202020204" pitchFamily="34" charset="0"/>
              </a:rPr>
              <a:t>IFRS 3rd </a:t>
            </a:r>
            <a:r>
              <a:rPr lang="en-US" altLang="en-US" sz="1900" i="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i="0" dirty="0">
                <a:solidFill>
                  <a:schemeClr val="tx1"/>
                </a:solidFill>
                <a:latin typeface="Liberation Sans" panose="020B0604020202020204" pitchFamily="34" charset="0"/>
              </a:rPr>
              <a:t>Weygandt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Kimmel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a:t>
            </a:r>
            <a:r>
              <a:rPr lang="en-US" altLang="en-US" sz="1900" i="0" dirty="0">
                <a:solidFill>
                  <a:schemeClr val="tx1"/>
                </a:solidFill>
                <a:latin typeface="Liberation Sans" panose="020B0604020202020204" pitchFamily="34" charset="0"/>
              </a:rPr>
              <a:t>Kieso</a:t>
            </a:r>
            <a:r>
              <a:rPr lang="en-US" altLang="en-US" sz="1700" i="0" dirty="0">
                <a:solidFill>
                  <a:schemeClr val="tx1"/>
                </a:solidFill>
                <a:latin typeface="Liberation Sans" panose="020B0604020202020204" pitchFamily="34" charset="0"/>
              </a:rPr>
              <a:t> </a:t>
            </a:r>
          </a:p>
        </p:txBody>
      </p:sp>
      <p:sp>
        <p:nvSpPr>
          <p:cNvPr id="2" name="Rectangle 1"/>
          <p:cNvSpPr/>
          <p:nvPr/>
        </p:nvSpPr>
        <p:spPr>
          <a:xfrm>
            <a:off x="533400" y="1524000"/>
            <a:ext cx="8077200" cy="30308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spcBef>
                <a:spcPct val="40000"/>
              </a:spcBef>
            </a:pPr>
            <a:r>
              <a:rPr lang="en-US" sz="2300" dirty="0" smtClean="0">
                <a:latin typeface="Liberation Sans" panose="020B0604020202020204"/>
              </a:rPr>
              <a:t>A </a:t>
            </a:r>
            <a:r>
              <a:rPr lang="en-US" sz="2300" dirty="0">
                <a:latin typeface="Liberation Sans" panose="020B0604020202020204"/>
              </a:rPr>
              <a:t>reliable accounting information system is a necessity for any company. Whether companies use pen, pencil, or computers in maintaining accounting records, certain principles and procedures apply. The purpose of this appendix is to explain and illustrate two components of an accounting information system: subsidiary ledgers and special journals.</a:t>
            </a:r>
          </a:p>
        </p:txBody>
      </p:sp>
    </p:spTree>
    <p:extLst>
      <p:ext uri="{BB962C8B-B14F-4D97-AF65-F5344CB8AC3E}">
        <p14:creationId xmlns:p14="http://schemas.microsoft.com/office/powerpoint/2010/main" val="24344370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AutoShape 7"/>
          <p:cNvCxnSpPr>
            <a:cxnSpLocks noChangeShapeType="1"/>
            <a:stCxn id="26627" idx="4"/>
          </p:cNvCxnSpPr>
          <p:nvPr/>
        </p:nvCxnSpPr>
        <p:spPr bwMode="auto">
          <a:xfrm rot="5400000">
            <a:off x="3611563" y="1211262"/>
            <a:ext cx="838200" cy="5121275"/>
          </a:xfrm>
          <a:prstGeom prst="bentConnector2">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627" name="Oval 2"/>
          <p:cNvSpPr>
            <a:spLocks noChangeArrowheads="1"/>
          </p:cNvSpPr>
          <p:nvPr/>
        </p:nvSpPr>
        <p:spPr bwMode="auto">
          <a:xfrm>
            <a:off x="6553200" y="3276600"/>
            <a:ext cx="76200" cy="762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6630" name="Rectangle 18"/>
          <p:cNvSpPr>
            <a:spLocks noChangeArrowheads="1"/>
          </p:cNvSpPr>
          <p:nvPr/>
        </p:nvSpPr>
        <p:spPr bwMode="auto">
          <a:xfrm>
            <a:off x="3962400" y="46482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971550" indent="-457200">
              <a:defRPr sz="2400">
                <a:solidFill>
                  <a:schemeClr val="tx1"/>
                </a:solidFill>
                <a:latin typeface="Times New Roman" pitchFamily="18" charset="0"/>
              </a:defRPr>
            </a:lvl2pPr>
            <a:lvl3pPr marL="1543050" indent="-457200">
              <a:defRPr sz="2400">
                <a:solidFill>
                  <a:schemeClr val="tx1"/>
                </a:solidFill>
                <a:latin typeface="Times New Roman" pitchFamily="18" charset="0"/>
              </a:defRPr>
            </a:lvl3pPr>
            <a:lvl4pPr marL="2114550" indent="-457200">
              <a:defRPr sz="2400">
                <a:solidFill>
                  <a:schemeClr val="tx1"/>
                </a:solidFill>
                <a:latin typeface="Times New Roman" pitchFamily="18" charset="0"/>
              </a:defRPr>
            </a:lvl4pPr>
            <a:lvl5pPr marL="2686050" indent="-457200">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altLang="en-US" sz="2200" dirty="0" smtClean="0">
                <a:solidFill>
                  <a:srgbClr val="000000"/>
                </a:solidFill>
                <a:latin typeface="Liberation Sans" panose="020B0604020202020204" pitchFamily="34" charset="0"/>
              </a:rPr>
              <a:t>In a </a:t>
            </a:r>
            <a:r>
              <a:rPr lang="en-US" altLang="en-US" sz="2200" b="1" dirty="0" smtClean="0">
                <a:solidFill>
                  <a:schemeClr val="tx2">
                    <a:lumMod val="75000"/>
                  </a:schemeClr>
                </a:solidFill>
                <a:latin typeface="Liberation Sans" panose="020B0604020202020204" pitchFamily="34" charset="0"/>
              </a:rPr>
              <a:t>cash payments</a:t>
            </a:r>
            <a:r>
              <a:rPr lang="en-US" altLang="en-US" sz="2200" dirty="0" smtClean="0">
                <a:solidFill>
                  <a:schemeClr val="tx2">
                    <a:lumMod val="75000"/>
                  </a:schemeClr>
                </a:solidFill>
                <a:latin typeface="Liberation Sans" panose="020B0604020202020204" pitchFamily="34" charset="0"/>
              </a:rPr>
              <a:t> </a:t>
            </a:r>
            <a:r>
              <a:rPr lang="en-US" altLang="en-US" sz="2200" dirty="0" smtClean="0">
                <a:solidFill>
                  <a:srgbClr val="000000"/>
                </a:solidFill>
                <a:latin typeface="Liberation Sans" panose="020B0604020202020204" pitchFamily="34" charset="0"/>
              </a:rPr>
              <a:t>journal, companies record all disbursements of cash.</a:t>
            </a:r>
          </a:p>
        </p:txBody>
      </p:sp>
      <p:sp>
        <p:nvSpPr>
          <p:cNvPr id="26629"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Cash Payments Journal </a:t>
            </a:r>
          </a:p>
        </p:txBody>
      </p:sp>
      <p:sp>
        <p:nvSpPr>
          <p:cNvPr id="2" name="Line 1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1"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a:t>
            </a:r>
            <a:endParaRPr lang="en-US" altLang="en-US" sz="1600" i="1" dirty="0">
              <a:latin typeface="Liberation Sans" panose="020B0604020202020204" pitchFamily="34" charset="0"/>
            </a:endParaRPr>
          </a:p>
        </p:txBody>
      </p:sp>
      <p:pic>
        <p:nvPicPr>
          <p:cNvPr id="26632"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505200" y="1066800"/>
            <a:ext cx="54864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6633" name="Picture 1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28600" y="2057400"/>
            <a:ext cx="33528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6634" name="Rectangle 6"/>
          <p:cNvSpPr>
            <a:spLocks noChangeArrowheads="1"/>
          </p:cNvSpPr>
          <p:nvPr/>
        </p:nvSpPr>
        <p:spPr bwMode="auto">
          <a:xfrm>
            <a:off x="3733800" y="3429000"/>
            <a:ext cx="1981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Font typeface="Wingdings" pitchFamily="2" charset="2"/>
              <a:buNone/>
            </a:pPr>
            <a:r>
              <a:rPr lang="en-US" altLang="en-US" sz="1200" dirty="0" smtClean="0">
                <a:latin typeface="Liberation Sans" panose="020B0604020202020204" pitchFamily="34" charset="0"/>
              </a:rPr>
              <a:t>Illustration G-15</a:t>
            </a:r>
            <a:endParaRPr lang="en-US" altLang="en-US" sz="1200" dirty="0">
              <a:latin typeface="Liberation Sans" panose="020B0604020202020204" pitchFamily="34" charset="0"/>
            </a:endParaRPr>
          </a:p>
          <a:p>
            <a:pPr>
              <a:spcBef>
                <a:spcPct val="0"/>
              </a:spcBef>
              <a:buFont typeface="Wingdings" pitchFamily="2" charset="2"/>
              <a:buNone/>
            </a:pPr>
            <a:r>
              <a:rPr lang="en-US" altLang="en-US" sz="1200" b="0" dirty="0">
                <a:latin typeface="Liberation Sans" panose="020B0604020202020204" pitchFamily="34" charset="0"/>
              </a:rPr>
              <a:t>Journalizing and posting the cash payments journal</a:t>
            </a:r>
            <a:endParaRPr lang="en-US" altLang="en-US" sz="1200" dirty="0">
              <a:solidFill>
                <a:schemeClr val="tx1"/>
              </a:solidFill>
              <a:latin typeface="Liberation Sans" panose="020B0604020202020204" pitchFamily="34" charset="0"/>
            </a:endParaRPr>
          </a:p>
        </p:txBody>
      </p:sp>
      <p:pic>
        <p:nvPicPr>
          <p:cNvPr id="15"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3790" y="1781175"/>
            <a:ext cx="304801" cy="11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6"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814" y="2762250"/>
            <a:ext cx="294886"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7"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814" y="3894325"/>
            <a:ext cx="294886"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18"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2425" y="5018275"/>
            <a:ext cx="294886"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50" name="AutoShape 2"/>
          <p:cNvCxnSpPr>
            <a:cxnSpLocks noChangeShapeType="1"/>
          </p:cNvCxnSpPr>
          <p:nvPr/>
        </p:nvCxnSpPr>
        <p:spPr bwMode="auto">
          <a:xfrm rot="10800000" flipV="1">
            <a:off x="1470025" y="3352800"/>
            <a:ext cx="7140575" cy="838200"/>
          </a:xfrm>
          <a:prstGeom prst="bentConnector3">
            <a:avLst>
              <a:gd name="adj1" fmla="val -74"/>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651" name="Oval 4"/>
          <p:cNvSpPr>
            <a:spLocks noChangeArrowheads="1"/>
          </p:cNvSpPr>
          <p:nvPr/>
        </p:nvSpPr>
        <p:spPr bwMode="auto">
          <a:xfrm>
            <a:off x="6553200" y="3276600"/>
            <a:ext cx="76200" cy="76200"/>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7653" name="Rectangle 18"/>
          <p:cNvSpPr>
            <a:spLocks noChangeArrowheads="1"/>
          </p:cNvSpPr>
          <p:nvPr/>
        </p:nvSpPr>
        <p:spPr bwMode="auto">
          <a:xfrm>
            <a:off x="3962400" y="4648200"/>
            <a:ext cx="480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971550" indent="-457200">
              <a:defRPr sz="2400">
                <a:solidFill>
                  <a:schemeClr val="tx1"/>
                </a:solidFill>
                <a:latin typeface="Times New Roman" pitchFamily="18" charset="0"/>
              </a:defRPr>
            </a:lvl2pPr>
            <a:lvl3pPr marL="1543050" indent="-457200">
              <a:defRPr sz="2400">
                <a:solidFill>
                  <a:schemeClr val="tx1"/>
                </a:solidFill>
                <a:latin typeface="Times New Roman" pitchFamily="18" charset="0"/>
              </a:defRPr>
            </a:lvl3pPr>
            <a:lvl4pPr marL="2114550" indent="-457200">
              <a:defRPr sz="2400">
                <a:solidFill>
                  <a:schemeClr val="tx1"/>
                </a:solidFill>
                <a:latin typeface="Times New Roman" pitchFamily="18" charset="0"/>
              </a:defRPr>
            </a:lvl4pPr>
            <a:lvl5pPr marL="2686050" indent="-457200">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altLang="en-US" sz="2200" dirty="0" smtClean="0">
                <a:solidFill>
                  <a:srgbClr val="000000"/>
                </a:solidFill>
                <a:latin typeface="Liberation Sans" panose="020B0604020202020204" pitchFamily="34" charset="0"/>
              </a:rPr>
              <a:t>In a </a:t>
            </a:r>
            <a:r>
              <a:rPr lang="en-US" altLang="en-US" sz="2200" b="1" dirty="0" smtClean="0">
                <a:solidFill>
                  <a:schemeClr val="tx2">
                    <a:lumMod val="75000"/>
                  </a:schemeClr>
                </a:solidFill>
                <a:latin typeface="Liberation Sans" panose="020B0604020202020204" pitchFamily="34" charset="0"/>
              </a:rPr>
              <a:t>cash payments</a:t>
            </a:r>
            <a:r>
              <a:rPr lang="en-US" altLang="en-US" sz="2200" dirty="0" smtClean="0">
                <a:solidFill>
                  <a:schemeClr val="tx2">
                    <a:lumMod val="75000"/>
                  </a:schemeClr>
                </a:solidFill>
                <a:latin typeface="Liberation Sans" panose="020B0604020202020204" pitchFamily="34" charset="0"/>
              </a:rPr>
              <a:t> </a:t>
            </a:r>
            <a:r>
              <a:rPr lang="en-US" altLang="en-US" sz="2200" dirty="0" smtClean="0">
                <a:solidFill>
                  <a:srgbClr val="000000"/>
                </a:solidFill>
                <a:latin typeface="Liberation Sans" panose="020B0604020202020204" pitchFamily="34" charset="0"/>
              </a:rPr>
              <a:t>journal, companies record all disbursements of cash.</a:t>
            </a:r>
          </a:p>
        </p:txBody>
      </p:sp>
      <p:sp>
        <p:nvSpPr>
          <p:cNvPr id="2" name="Rectangle 6"/>
          <p:cNvSpPr>
            <a:spLocks noChangeArrowheads="1"/>
          </p:cNvSpPr>
          <p:nvPr/>
        </p:nvSpPr>
        <p:spPr bwMode="auto">
          <a:xfrm>
            <a:off x="3581400" y="3429000"/>
            <a:ext cx="1981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Font typeface="Wingdings" pitchFamily="2" charset="2"/>
              <a:buNone/>
            </a:pPr>
            <a:r>
              <a:rPr lang="en-US" altLang="en-US" sz="1200" dirty="0" smtClean="0">
                <a:latin typeface="Liberation Sans" panose="020B0604020202020204" pitchFamily="34" charset="0"/>
              </a:rPr>
              <a:t>Illustration G-15</a:t>
            </a:r>
            <a:endParaRPr lang="en-US" altLang="en-US" sz="1200" dirty="0">
              <a:latin typeface="Liberation Sans" panose="020B0604020202020204" pitchFamily="34" charset="0"/>
            </a:endParaRPr>
          </a:p>
          <a:p>
            <a:pPr>
              <a:spcBef>
                <a:spcPct val="0"/>
              </a:spcBef>
              <a:buFont typeface="Wingdings" pitchFamily="2" charset="2"/>
              <a:buNone/>
            </a:pPr>
            <a:r>
              <a:rPr lang="en-US" altLang="en-US" sz="1200" b="0" dirty="0">
                <a:latin typeface="Liberation Sans" panose="020B0604020202020204" pitchFamily="34" charset="0"/>
              </a:rPr>
              <a:t>Journalizing and posting the cash payments journal</a:t>
            </a:r>
            <a:endParaRPr lang="en-US" altLang="en-US" sz="1200" dirty="0">
              <a:solidFill>
                <a:schemeClr val="tx1"/>
              </a:solidFill>
              <a:latin typeface="Liberation Sans" panose="020B0604020202020204" pitchFamily="34" charset="0"/>
            </a:endParaRPr>
          </a:p>
        </p:txBody>
      </p:sp>
      <p:sp>
        <p:nvSpPr>
          <p:cNvPr id="27654"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Cash Payments Journal </a:t>
            </a:r>
          </a:p>
        </p:txBody>
      </p:sp>
      <p:sp>
        <p:nvSpPr>
          <p:cNvPr id="27655"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6"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a:t>
            </a:r>
            <a:endParaRPr lang="en-US" altLang="en-US" sz="1600" i="1" dirty="0">
              <a:latin typeface="Liberation Sans" panose="020B0604020202020204" pitchFamily="34" charset="0"/>
            </a:endParaRPr>
          </a:p>
        </p:txBody>
      </p:sp>
      <p:pic>
        <p:nvPicPr>
          <p:cNvPr id="27657"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505200" y="1066800"/>
            <a:ext cx="54864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7658" name="Picture 1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066800"/>
            <a:ext cx="3049588"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17" name="Picture 16"/>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653790" y="1781175"/>
            <a:ext cx="304801" cy="11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3" name="Picture 12"/>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26184" y="1727605"/>
            <a:ext cx="298925"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4" name="Picture 12"/>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39520" y="2735885"/>
            <a:ext cx="298925"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5" name="Picture 12"/>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49885" y="4281830"/>
            <a:ext cx="298925"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6" name="Picture 12"/>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24890" y="5284975"/>
            <a:ext cx="298925"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7" name="Picture 12"/>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33815" y="6282890"/>
            <a:ext cx="298925" cy="1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62000" y="1828800"/>
            <a:ext cx="75438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
                <a:srgbClr val="CC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Special journals substantially reduce the number of entries that companies make in the general journal. </a:t>
            </a:r>
          </a:p>
          <a:p>
            <a:pPr>
              <a:lnSpc>
                <a:spcPct val="120000"/>
              </a:lnSpc>
              <a:spcBef>
                <a:spcPct val="70000"/>
              </a:spcBef>
              <a:buClr>
                <a:srgbClr val="CC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Only transactions that cannot be entered in a special journal are recorded in the general journal.</a:t>
            </a:r>
          </a:p>
          <a:p>
            <a:pPr>
              <a:lnSpc>
                <a:spcPct val="120000"/>
              </a:lnSpc>
              <a:spcBef>
                <a:spcPct val="70000"/>
              </a:spcBef>
              <a:buClr>
                <a:srgbClr val="CC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Correcting, adjusting, and closing entries are made in the general journal.</a:t>
            </a:r>
            <a:endParaRPr lang="en-US" altLang="en-US" sz="2200" b="0" dirty="0">
              <a:solidFill>
                <a:schemeClr val="tx1"/>
              </a:solidFill>
              <a:latin typeface="Liberation Sans" panose="020B0604020202020204" pitchFamily="34" charset="0"/>
            </a:endParaRPr>
          </a:p>
        </p:txBody>
      </p:sp>
      <p:sp>
        <p:nvSpPr>
          <p:cNvPr id="30723" name="Rectangle 7"/>
          <p:cNvSpPr>
            <a:spLocks noChangeArrowheads="1"/>
          </p:cNvSpPr>
          <p:nvPr/>
        </p:nvSpPr>
        <p:spPr bwMode="auto">
          <a:xfrm>
            <a:off x="533400" y="304800"/>
            <a:ext cx="7696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Effects of Special Journals on the General Journal</a:t>
            </a:r>
          </a:p>
        </p:txBody>
      </p:sp>
      <p:sp>
        <p:nvSpPr>
          <p:cNvPr id="30724" name="Line 8"/>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0725"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Copyright</a:t>
            </a:r>
          </a:p>
        </p:txBody>
      </p:sp>
      <p:sp>
        <p:nvSpPr>
          <p:cNvPr id="3174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748" name="Rectangle 2"/>
          <p:cNvSpPr>
            <a:spLocks noChangeArrowheads="1"/>
          </p:cNvSpPr>
          <p:nvPr/>
        </p:nvSpPr>
        <p:spPr bwMode="auto">
          <a:xfrm>
            <a:off x="514064" y="1371600"/>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225759" y="539088"/>
            <a:ext cx="1889901"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G</a:t>
            </a:r>
            <a:endParaRPr lang="en-US" altLang="en-US" sz="9600" i="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2053429"/>
            <a:ext cx="8331200" cy="339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0000"/>
              </a:lnSpc>
              <a:spcBef>
                <a:spcPts val="1200"/>
              </a:spcBef>
              <a:defRPr/>
            </a:pPr>
            <a:r>
              <a:rPr lang="en-US" sz="2600" b="1" i="0"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0000"/>
              </a:lnSpc>
              <a:spcBef>
                <a:spcPts val="1200"/>
              </a:spcBef>
              <a:spcAft>
                <a:spcPts val="0"/>
              </a:spcAft>
              <a:defRPr/>
            </a:pPr>
            <a:r>
              <a:rPr lang="en-US" b="0" i="0" dirty="0" smtClean="0">
                <a:solidFill>
                  <a:schemeClr val="tx1"/>
                </a:solidFill>
                <a:latin typeface="Liberation Sans" panose="020B0604020202020204" pitchFamily="34" charset="0"/>
              </a:rPr>
              <a:t>After </a:t>
            </a:r>
            <a:r>
              <a:rPr lang="en-US" b="0" i="0" dirty="0">
                <a:solidFill>
                  <a:schemeClr val="tx1"/>
                </a:solidFill>
                <a:latin typeface="Liberation Sans" panose="020B0604020202020204" pitchFamily="34" charset="0"/>
              </a:rPr>
              <a:t>studying this chapter, you should be able to:</a:t>
            </a:r>
          </a:p>
          <a:p>
            <a:pPr marL="460375" indent="-460375" algn="l" defTabSz="865188" eaLnBrk="1" hangingPunct="1">
              <a:lnSpc>
                <a:spcPct val="120000"/>
              </a:lnSpc>
              <a:spcBef>
                <a:spcPts val="1200"/>
              </a:spcBef>
              <a:buClr>
                <a:srgbClr val="CC0000"/>
              </a:buClr>
              <a:buFont typeface="+mj-lt"/>
              <a:buAutoNum type="arabicPeriod"/>
              <a:defRPr/>
            </a:pPr>
            <a:r>
              <a:rPr lang="en-US" dirty="0" smtClean="0">
                <a:latin typeface="Liberation Sans" panose="020B0604020202020204" pitchFamily="34" charset="0"/>
              </a:rPr>
              <a:t>Describe </a:t>
            </a:r>
            <a:r>
              <a:rPr lang="en-US" dirty="0">
                <a:latin typeface="Liberation Sans" panose="020B0604020202020204" pitchFamily="34" charset="0"/>
              </a:rPr>
              <a:t>the nature and purpose of a subsidiary ledger</a:t>
            </a:r>
            <a:r>
              <a:rPr lang="en-US" dirty="0" smtClean="0">
                <a:latin typeface="Liberation Sans" panose="020B0604020202020204" pitchFamily="34" charset="0"/>
              </a:rPr>
              <a:t>.</a:t>
            </a:r>
          </a:p>
          <a:p>
            <a:pPr marL="460375" indent="-460375" algn="l" defTabSz="865188" eaLnBrk="1" hangingPunct="1">
              <a:lnSpc>
                <a:spcPct val="120000"/>
              </a:lnSpc>
              <a:spcBef>
                <a:spcPts val="1200"/>
              </a:spcBef>
              <a:buClr>
                <a:srgbClr val="CC0000"/>
              </a:buClr>
              <a:buFont typeface="+mj-lt"/>
              <a:buAutoNum type="arabicPeriod"/>
              <a:defRPr/>
            </a:pPr>
            <a:r>
              <a:rPr lang="en-US" dirty="0" smtClean="0">
                <a:latin typeface="Liberation Sans" panose="020B0604020202020204" pitchFamily="34" charset="0"/>
              </a:rPr>
              <a:t>Explain </a:t>
            </a:r>
            <a:r>
              <a:rPr lang="en-US" dirty="0">
                <a:latin typeface="Liberation Sans" panose="020B0604020202020204" pitchFamily="34" charset="0"/>
              </a:rPr>
              <a:t>how companies use special journals in journalizing</a:t>
            </a:r>
            <a:r>
              <a:rPr lang="en-US" dirty="0" smtClean="0">
                <a:latin typeface="Liberation Sans" panose="020B0604020202020204" pitchFamily="34" charset="0"/>
              </a:rPr>
              <a:t>.</a:t>
            </a:r>
          </a:p>
          <a:p>
            <a:pPr marL="460375" indent="-460375" algn="l" defTabSz="865188" eaLnBrk="1" hangingPunct="1">
              <a:lnSpc>
                <a:spcPct val="120000"/>
              </a:lnSpc>
              <a:spcBef>
                <a:spcPts val="1200"/>
              </a:spcBef>
              <a:buClr>
                <a:srgbClr val="CC0000"/>
              </a:buClr>
              <a:buFont typeface="+mj-lt"/>
              <a:buAutoNum type="arabicPeriod"/>
              <a:defRPr/>
            </a:pPr>
            <a:r>
              <a:rPr lang="en-US" dirty="0" smtClean="0">
                <a:latin typeface="Liberation Sans" panose="020B0604020202020204" pitchFamily="34" charset="0"/>
              </a:rPr>
              <a:t>Indicate </a:t>
            </a:r>
            <a:r>
              <a:rPr lang="en-US" dirty="0">
                <a:latin typeface="Liberation Sans" panose="020B0604020202020204" pitchFamily="34" charset="0"/>
              </a:rPr>
              <a:t>how companies post a multi-column journal.</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i="0" dirty="0" smtClean="0">
                <a:solidFill>
                  <a:srgbClr val="5F5F5F"/>
                </a:solidFill>
                <a:latin typeface="Liberation Sans" panose="020B0604020202020204" pitchFamily="34" charset="0"/>
                <a:cs typeface="Arial" panose="020B0604020202020204" pitchFamily="34" charset="0"/>
              </a:rPr>
              <a:t>APPENDIX</a:t>
            </a:r>
            <a:endParaRPr lang="en-US" altLang="en-US" sz="8800" i="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286000" y="531315"/>
            <a:ext cx="6629400" cy="126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3800" b="1" dirty="0" smtClean="0">
                <a:solidFill>
                  <a:srgbClr val="5F5F5F"/>
                </a:solidFill>
                <a:latin typeface="Liberation Sans" panose="020B0604020202020204" pitchFamily="34" charset="0"/>
              </a:rPr>
              <a:t>Subsidiary Ledgers and Special Journals</a:t>
            </a:r>
            <a:endParaRPr lang="en-US" altLang="en-US" sz="3800" b="1" i="0"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21336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latin typeface="Liberation Sans" panose="020B0604020202020204" pitchFamily="34" charset="0"/>
            </a:endParaRPr>
          </a:p>
        </p:txBody>
      </p:sp>
    </p:spTree>
    <p:extLst>
      <p:ext uri="{BB962C8B-B14F-4D97-AF65-F5344CB8AC3E}">
        <p14:creationId xmlns:p14="http://schemas.microsoft.com/office/powerpoint/2010/main" val="216930963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33400" y="1253568"/>
            <a:ext cx="7543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038" rIns="182562" bIns="46038"/>
          <a:lstStyle>
            <a:lvl1pPr marL="457200" indent="-457200">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algn="ctr" eaLnBrk="0" fontAlgn="base" hangingPunct="0">
              <a:spcBef>
                <a:spcPct val="0"/>
              </a:spcBef>
              <a:spcAft>
                <a:spcPct val="0"/>
              </a:spcAft>
              <a:defRPr sz="2400">
                <a:solidFill>
                  <a:schemeClr val="tx1"/>
                </a:solidFill>
                <a:latin typeface="Times New Roman" pitchFamily="18" charset="0"/>
              </a:defRPr>
            </a:lvl6pPr>
            <a:lvl7pPr marL="3200400" indent="-457200" algn="ctr" eaLnBrk="0" fontAlgn="base" hangingPunct="0">
              <a:spcBef>
                <a:spcPct val="0"/>
              </a:spcBef>
              <a:spcAft>
                <a:spcPct val="0"/>
              </a:spcAft>
              <a:defRPr sz="2400">
                <a:solidFill>
                  <a:schemeClr val="tx1"/>
                </a:solidFill>
                <a:latin typeface="Times New Roman" pitchFamily="18" charset="0"/>
              </a:defRPr>
            </a:lvl7pPr>
            <a:lvl8pPr marL="3657600" indent="-457200" algn="ctr" eaLnBrk="0" fontAlgn="base" hangingPunct="0">
              <a:spcBef>
                <a:spcPct val="0"/>
              </a:spcBef>
              <a:spcAft>
                <a:spcPct val="0"/>
              </a:spcAft>
              <a:defRPr sz="2400">
                <a:solidFill>
                  <a:schemeClr val="tx1"/>
                </a:solidFill>
                <a:latin typeface="Times New Roman" pitchFamily="18" charset="0"/>
              </a:defRPr>
            </a:lvl8pPr>
            <a:lvl9pPr marL="4114800" indent="-4572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50000"/>
              </a:spcBef>
              <a:buClr>
                <a:schemeClr val="accent2"/>
              </a:buClr>
              <a:buSzPct val="75000"/>
              <a:buFont typeface="Wingdings" pitchFamily="2" charset="2"/>
              <a:buNone/>
            </a:pPr>
            <a:r>
              <a:rPr lang="en-US" altLang="en-US" sz="2300" dirty="0">
                <a:latin typeface="Liberation Sans" panose="020B0604020202020204" pitchFamily="34" charset="0"/>
              </a:rPr>
              <a:t>Used to keep track of individual balances.</a:t>
            </a:r>
          </a:p>
          <a:p>
            <a:pPr algn="l">
              <a:lnSpc>
                <a:spcPct val="120000"/>
              </a:lnSpc>
              <a:spcBef>
                <a:spcPct val="50000"/>
              </a:spcBef>
              <a:buClr>
                <a:schemeClr val="accent2"/>
              </a:buClr>
              <a:buSzPct val="75000"/>
              <a:buFont typeface="Wingdings" pitchFamily="2" charset="2"/>
              <a:buNone/>
            </a:pPr>
            <a:r>
              <a:rPr lang="en-US" altLang="en-US" sz="2300" dirty="0">
                <a:latin typeface="Liberation Sans" panose="020B0604020202020204" pitchFamily="34" charset="0"/>
              </a:rPr>
              <a:t>Two common </a:t>
            </a:r>
            <a:r>
              <a:rPr lang="en-US" altLang="en-US" sz="2300" b="1" dirty="0">
                <a:solidFill>
                  <a:schemeClr val="tx2">
                    <a:lumMod val="75000"/>
                  </a:schemeClr>
                </a:solidFill>
                <a:latin typeface="Liberation Sans" panose="020B0604020202020204" pitchFamily="34" charset="0"/>
              </a:rPr>
              <a:t>subsidiary ledgers</a:t>
            </a:r>
            <a:r>
              <a:rPr lang="en-US" altLang="en-US" sz="2300" dirty="0">
                <a:solidFill>
                  <a:schemeClr val="tx2">
                    <a:lumMod val="75000"/>
                  </a:schemeClr>
                </a:solidFill>
                <a:latin typeface="Liberation Sans" panose="020B0604020202020204" pitchFamily="34" charset="0"/>
              </a:rPr>
              <a:t> </a:t>
            </a:r>
            <a:r>
              <a:rPr lang="en-US" altLang="en-US" sz="2300" dirty="0">
                <a:latin typeface="Liberation Sans" panose="020B0604020202020204" pitchFamily="34" charset="0"/>
              </a:rPr>
              <a:t>are:</a:t>
            </a:r>
          </a:p>
          <a:p>
            <a:pPr lvl="1" algn="l">
              <a:lnSpc>
                <a:spcPct val="120000"/>
              </a:lnSpc>
              <a:spcBef>
                <a:spcPct val="50000"/>
              </a:spcBef>
              <a:buClr>
                <a:schemeClr val="tx1"/>
              </a:buClr>
              <a:buFont typeface="Wingdings" pitchFamily="2" charset="2"/>
              <a:buAutoNum type="arabicPeriod"/>
            </a:pPr>
            <a:r>
              <a:rPr lang="en-US" altLang="en-US" sz="2200" b="1" dirty="0">
                <a:solidFill>
                  <a:schemeClr val="tx2">
                    <a:lumMod val="75000"/>
                  </a:schemeClr>
                </a:solidFill>
                <a:latin typeface="Liberation Sans" panose="020B0604020202020204" pitchFamily="34" charset="0"/>
              </a:rPr>
              <a:t>Accounts receivable </a:t>
            </a:r>
            <a:r>
              <a:rPr lang="en-US" altLang="en-US" sz="2200" dirty="0">
                <a:latin typeface="Liberation Sans" panose="020B0604020202020204" pitchFamily="34" charset="0"/>
              </a:rPr>
              <a:t>(customers’) </a:t>
            </a:r>
          </a:p>
          <a:p>
            <a:pPr lvl="1" algn="l">
              <a:lnSpc>
                <a:spcPct val="120000"/>
              </a:lnSpc>
              <a:spcBef>
                <a:spcPct val="50000"/>
              </a:spcBef>
              <a:buClr>
                <a:schemeClr val="tx1"/>
              </a:buClr>
              <a:buFont typeface="Wingdings" pitchFamily="2" charset="2"/>
              <a:buAutoNum type="arabicPeriod"/>
            </a:pPr>
            <a:r>
              <a:rPr lang="en-US" altLang="en-US" sz="2200" b="1" dirty="0">
                <a:solidFill>
                  <a:schemeClr val="tx2">
                    <a:lumMod val="75000"/>
                  </a:schemeClr>
                </a:solidFill>
                <a:latin typeface="Liberation Sans" panose="020B0604020202020204" pitchFamily="34" charset="0"/>
              </a:rPr>
              <a:t>Accounts payable </a:t>
            </a:r>
            <a:r>
              <a:rPr lang="en-US" altLang="en-US" sz="2200" dirty="0">
                <a:latin typeface="Liberation Sans" panose="020B0604020202020204" pitchFamily="34" charset="0"/>
              </a:rPr>
              <a:t>(creditors’)</a:t>
            </a:r>
          </a:p>
        </p:txBody>
      </p:sp>
      <p:sp>
        <p:nvSpPr>
          <p:cNvPr id="4099" name="Rectangle 6"/>
          <p:cNvSpPr>
            <a:spLocks noChangeArrowheads="1"/>
          </p:cNvSpPr>
          <p:nvPr/>
        </p:nvSpPr>
        <p:spPr bwMode="auto">
          <a:xfrm>
            <a:off x="533400" y="3768168"/>
            <a:ext cx="8077200" cy="126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Font typeface="Wingdings" pitchFamily="2" charset="2"/>
              <a:buNone/>
            </a:pPr>
            <a:r>
              <a:rPr lang="en-US" altLang="en-US" sz="2100" b="0" dirty="0">
                <a:solidFill>
                  <a:schemeClr val="tx1"/>
                </a:solidFill>
                <a:latin typeface="Liberation Sans" panose="020B0604020202020204" pitchFamily="34" charset="0"/>
              </a:rPr>
              <a:t>Each general ledger control account balance must equal the composite balance of the individual accounts in the related subsidiary ledger.</a:t>
            </a:r>
          </a:p>
        </p:txBody>
      </p:sp>
      <p:sp>
        <p:nvSpPr>
          <p:cNvPr id="4102"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cxnSp>
        <p:nvCxnSpPr>
          <p:cNvPr id="10" name="Straight Connector 9"/>
          <p:cNvCxnSpPr/>
          <p:nvPr/>
        </p:nvCxnSpPr>
        <p:spPr bwMode="auto">
          <a:xfrm>
            <a:off x="6477000" y="976952"/>
            <a:ext cx="0" cy="10042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 name="TextBox 10"/>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60325"/>
            <a:r>
              <a:rPr lang="en-US" altLang="en-US" sz="3100" dirty="0" smtClean="0">
                <a:solidFill>
                  <a:schemeClr val="accent3"/>
                </a:solidFill>
                <a:latin typeface="Liberation Sans" panose="020B0604020202020204"/>
              </a:rPr>
              <a:t>Expanding </a:t>
            </a:r>
            <a:r>
              <a:rPr lang="en-US" altLang="en-US" sz="3100" dirty="0">
                <a:solidFill>
                  <a:schemeClr val="accent3"/>
                </a:solidFill>
                <a:latin typeface="Liberation Sans" panose="020B0604020202020204"/>
              </a:rPr>
              <a:t>the Ledger—Subsidiary </a:t>
            </a:r>
            <a:r>
              <a:rPr lang="en-US" altLang="en-US" sz="3100" dirty="0" smtClean="0">
                <a:solidFill>
                  <a:schemeClr val="accent3"/>
                </a:solidFill>
                <a:latin typeface="Liberation Sans" panose="020B0604020202020204"/>
              </a:rPr>
              <a:t>Ledgers</a:t>
            </a:r>
            <a:endParaRPr lang="en-US" altLang="en-US" sz="3100" i="0" dirty="0">
              <a:solidFill>
                <a:schemeClr val="accent3"/>
              </a:solidFill>
              <a:latin typeface="Liberation Sans" panose="020B0604020202020204"/>
            </a:endParaRPr>
          </a:p>
        </p:txBody>
      </p:sp>
      <p:sp>
        <p:nvSpPr>
          <p:cNvPr id="12" name="TextBox 11"/>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3" name="Rectangle 12"/>
          <p:cNvSpPr/>
          <p:nvPr/>
        </p:nvSpPr>
        <p:spPr>
          <a:xfrm>
            <a:off x="6553200" y="102858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1</a:t>
            </a:r>
            <a:endParaRPr lang="en-US" sz="1400" b="1" i="0" dirty="0">
              <a:solidFill>
                <a:srgbClr val="FF3300"/>
              </a:solidFill>
              <a:latin typeface="Liberation Sans" panose="020B0604020202020204"/>
            </a:endParaRPr>
          </a:p>
          <a:p>
            <a:pPr algn="l"/>
            <a:r>
              <a:rPr lang="en-US" sz="1400" b="1" dirty="0">
                <a:latin typeface="Liberation Sans" panose="020B0604020202020204"/>
              </a:rPr>
              <a:t>Describe the nature and purpose of a subsidiary ledger.</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333188" y="4114800"/>
            <a:ext cx="3857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G-1</a:t>
            </a:r>
            <a:endParaRPr lang="en-US" altLang="en-US" sz="1200" dirty="0">
              <a:solidFill>
                <a:schemeClr val="tx1"/>
              </a:solidFill>
              <a:latin typeface="Liberation Sans" panose="020B0604020202020204" pitchFamily="34" charset="0"/>
            </a:endParaRPr>
          </a:p>
          <a:p>
            <a:pPr>
              <a:spcBef>
                <a:spcPct val="0"/>
              </a:spcBef>
              <a:buClrTx/>
              <a:buSzTx/>
              <a:buFontTx/>
              <a:buNone/>
            </a:pPr>
            <a:r>
              <a:rPr lang="en-US" altLang="en-US" sz="1200" b="0" dirty="0">
                <a:solidFill>
                  <a:schemeClr val="tx1"/>
                </a:solidFill>
                <a:latin typeface="Liberation Sans" panose="020B0604020202020204" pitchFamily="34" charset="0"/>
              </a:rPr>
              <a:t>Relationship of general ledger and subsidiary ledgers</a:t>
            </a:r>
            <a:endParaRPr lang="en-US" altLang="en-US" sz="1200" dirty="0">
              <a:solidFill>
                <a:schemeClr val="tx1"/>
              </a:solidFill>
              <a:latin typeface="Liberation Sans" panose="020B0604020202020204" pitchFamily="34" charset="0"/>
            </a:endParaRPr>
          </a:p>
        </p:txBody>
      </p:sp>
      <p:sp>
        <p:nvSpPr>
          <p:cNvPr id="5124"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126"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2">
                    <a:lumMod val="75000"/>
                  </a:schemeClr>
                </a:solidFill>
                <a:latin typeface="Liberation Sans" panose="020B0604020202020204" pitchFamily="34" charset="0"/>
              </a:rPr>
              <a:t>Subsidiary </a:t>
            </a:r>
            <a:r>
              <a:rPr lang="en-US" altLang="en-US" sz="3200" dirty="0">
                <a:solidFill>
                  <a:schemeClr val="tx2">
                    <a:lumMod val="75000"/>
                  </a:schemeClr>
                </a:solidFill>
                <a:latin typeface="Liberation Sans" panose="020B0604020202020204" pitchFamily="34" charset="0"/>
              </a:rPr>
              <a:t>Ledgers </a:t>
            </a:r>
          </a:p>
        </p:txBody>
      </p:sp>
      <p:sp>
        <p:nvSpPr>
          <p:cNvPr id="512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2" name="Picture 1"/>
          <p:cNvPicPr>
            <a:picLocks noChangeAspect="1"/>
          </p:cNvPicPr>
          <p:nvPr/>
        </p:nvPicPr>
        <p:blipFill>
          <a:blip r:embed="rId3"/>
          <a:stretch>
            <a:fillRect/>
          </a:stretch>
        </p:blipFill>
        <p:spPr>
          <a:xfrm>
            <a:off x="368295" y="1447800"/>
            <a:ext cx="8407410" cy="2523573"/>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246496"/>
            <a:ext cx="8534401" cy="5030991"/>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614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8"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rgbClr val="CC0000"/>
                </a:solidFill>
                <a:latin typeface="Liberation Sans" panose="020B0604020202020204" pitchFamily="34" charset="0"/>
              </a:rPr>
              <a:t>Subsidiary Ledger Example </a:t>
            </a:r>
            <a:endParaRPr lang="en-US" altLang="en-US" sz="3200" dirty="0">
              <a:solidFill>
                <a:srgbClr val="CC0000"/>
              </a:solidFill>
              <a:latin typeface="Liberation Sans" panose="020B0604020202020204" pitchFamily="34" charset="0"/>
            </a:endParaRPr>
          </a:p>
        </p:txBody>
      </p:sp>
      <p:sp>
        <p:nvSpPr>
          <p:cNvPr id="6146" name="Rectangle 13"/>
          <p:cNvSpPr>
            <a:spLocks noChangeArrowheads="1"/>
          </p:cNvSpPr>
          <p:nvPr/>
        </p:nvSpPr>
        <p:spPr bwMode="auto">
          <a:xfrm>
            <a:off x="6739908" y="533400"/>
            <a:ext cx="2197100" cy="646112"/>
          </a:xfrm>
          <a:prstGeom prst="rect">
            <a:avLst/>
          </a:prstGeom>
          <a:solidFill>
            <a:schemeClr val="accent3"/>
          </a:solidFill>
          <a:ln>
            <a:noFill/>
          </a:ln>
          <a:effec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G-3</a:t>
            </a:r>
            <a:endParaRPr lang="en-US" altLang="en-US" sz="1200" dirty="0">
              <a:solidFill>
                <a:schemeClr val="tx1"/>
              </a:solidFill>
              <a:latin typeface="Liberation Sans" panose="020B0604020202020204" pitchFamily="34" charset="0"/>
            </a:endParaRPr>
          </a:p>
          <a:p>
            <a:pPr>
              <a:spcBef>
                <a:spcPct val="0"/>
              </a:spcBef>
              <a:buClrTx/>
              <a:buSzTx/>
              <a:buFontTx/>
              <a:buNone/>
            </a:pPr>
            <a:r>
              <a:rPr lang="en-US" altLang="en-US" sz="1200" b="0" dirty="0">
                <a:solidFill>
                  <a:schemeClr val="tx1"/>
                </a:solidFill>
                <a:latin typeface="Liberation Sans" panose="020B0604020202020204" pitchFamily="34" charset="0"/>
              </a:rPr>
              <a:t>Relationship between general and subsidiary ledgers</a:t>
            </a:r>
            <a:endParaRPr lang="en-US" altLang="en-US" sz="120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33400" y="1905000"/>
            <a:ext cx="754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038" rIns="182562" bIns="46038"/>
          <a:lstStyle>
            <a:lvl1pPr marL="685800" indent="-457200">
              <a:defRPr sz="2400">
                <a:solidFill>
                  <a:schemeClr val="tx1"/>
                </a:solidFill>
                <a:latin typeface="Times New Roman" pitchFamily="18" charset="0"/>
              </a:defRPr>
            </a:lvl1pPr>
            <a:lvl2pPr marL="1085850" indent="-285750">
              <a:defRPr sz="2400">
                <a:solidFill>
                  <a:schemeClr val="tx1"/>
                </a:solidFill>
                <a:latin typeface="Times New Roman" pitchFamily="18" charset="0"/>
              </a:defRPr>
            </a:lvl2pPr>
            <a:lvl3pPr marL="1428750" indent="-228600">
              <a:defRPr sz="2400">
                <a:solidFill>
                  <a:schemeClr val="tx1"/>
                </a:solidFill>
                <a:latin typeface="Times New Roman" pitchFamily="18" charset="0"/>
              </a:defRPr>
            </a:lvl3pPr>
            <a:lvl4pPr marL="1771650" indent="-228600">
              <a:defRPr sz="2400">
                <a:solidFill>
                  <a:schemeClr val="tx1"/>
                </a:solidFill>
                <a:latin typeface="Times New Roman" pitchFamily="18" charset="0"/>
              </a:defRPr>
            </a:lvl4pPr>
            <a:lvl5pPr marL="2114550" indent="-228600">
              <a:defRPr sz="2400">
                <a:solidFill>
                  <a:schemeClr val="tx1"/>
                </a:solidFill>
                <a:latin typeface="Times New Roman" pitchFamily="18" charset="0"/>
              </a:defRPr>
            </a:lvl5pPr>
            <a:lvl6pPr marL="2571750" indent="-228600" algn="ctr" eaLnBrk="0" fontAlgn="base" hangingPunct="0">
              <a:spcBef>
                <a:spcPct val="0"/>
              </a:spcBef>
              <a:spcAft>
                <a:spcPct val="0"/>
              </a:spcAft>
              <a:defRPr sz="2400">
                <a:solidFill>
                  <a:schemeClr val="tx1"/>
                </a:solidFill>
                <a:latin typeface="Times New Roman" pitchFamily="18" charset="0"/>
              </a:defRPr>
            </a:lvl6pPr>
            <a:lvl7pPr marL="3028950" indent="-228600" algn="ctr" eaLnBrk="0" fontAlgn="base" hangingPunct="0">
              <a:spcBef>
                <a:spcPct val="0"/>
              </a:spcBef>
              <a:spcAft>
                <a:spcPct val="0"/>
              </a:spcAft>
              <a:defRPr sz="2400">
                <a:solidFill>
                  <a:schemeClr val="tx1"/>
                </a:solidFill>
                <a:latin typeface="Times New Roman" pitchFamily="18" charset="0"/>
              </a:defRPr>
            </a:lvl7pPr>
            <a:lvl8pPr marL="3486150" indent="-228600" algn="ctr" eaLnBrk="0" fontAlgn="base" hangingPunct="0">
              <a:spcBef>
                <a:spcPct val="0"/>
              </a:spcBef>
              <a:spcAft>
                <a:spcPct val="0"/>
              </a:spcAft>
              <a:defRPr sz="2400">
                <a:solidFill>
                  <a:schemeClr val="tx1"/>
                </a:solidFill>
                <a:latin typeface="Times New Roman" pitchFamily="18" charset="0"/>
              </a:defRPr>
            </a:lvl8pPr>
            <a:lvl9pPr marL="394335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buClr>
                <a:schemeClr val="accent2"/>
              </a:buClr>
              <a:buSzPct val="75000"/>
              <a:buFont typeface="Wingdings" pitchFamily="2" charset="2"/>
              <a:buNone/>
            </a:pPr>
            <a:r>
              <a:rPr lang="en-US" altLang="en-US" sz="2200" dirty="0">
                <a:latin typeface="Liberation Sans" panose="020B0604020202020204" pitchFamily="34" charset="0"/>
              </a:rPr>
              <a:t>1. 	Show in a single account transactions affecting one customer or one creditor.</a:t>
            </a:r>
          </a:p>
          <a:p>
            <a:pPr algn="l">
              <a:lnSpc>
                <a:spcPct val="125000"/>
              </a:lnSpc>
              <a:spcBef>
                <a:spcPts val="1200"/>
              </a:spcBef>
              <a:buClr>
                <a:schemeClr val="accent2"/>
              </a:buClr>
              <a:buSzPct val="75000"/>
              <a:buFont typeface="Wingdings" pitchFamily="2" charset="2"/>
              <a:buNone/>
            </a:pPr>
            <a:r>
              <a:rPr lang="en-US" altLang="en-US" sz="2200" dirty="0">
                <a:latin typeface="Liberation Sans" panose="020B0604020202020204" pitchFamily="34" charset="0"/>
              </a:rPr>
              <a:t>2. 	Free the general ledger of excessive details. </a:t>
            </a:r>
          </a:p>
          <a:p>
            <a:pPr algn="l">
              <a:lnSpc>
                <a:spcPct val="125000"/>
              </a:lnSpc>
              <a:spcBef>
                <a:spcPts val="1200"/>
              </a:spcBef>
              <a:buClr>
                <a:schemeClr val="accent2"/>
              </a:buClr>
              <a:buSzPct val="75000"/>
              <a:buFont typeface="Wingdings" pitchFamily="2" charset="2"/>
              <a:buNone/>
            </a:pPr>
            <a:r>
              <a:rPr lang="en-US" altLang="en-US" sz="2200" dirty="0">
                <a:latin typeface="Liberation Sans" panose="020B0604020202020204" pitchFamily="34" charset="0"/>
              </a:rPr>
              <a:t>3. 	Help locate errors in individual accounts. </a:t>
            </a:r>
          </a:p>
          <a:p>
            <a:pPr algn="l">
              <a:lnSpc>
                <a:spcPct val="125000"/>
              </a:lnSpc>
              <a:spcBef>
                <a:spcPts val="1200"/>
              </a:spcBef>
              <a:buClr>
                <a:schemeClr val="accent2"/>
              </a:buClr>
              <a:buSzPct val="75000"/>
              <a:buFont typeface="Wingdings" pitchFamily="2" charset="2"/>
              <a:buNone/>
            </a:pPr>
            <a:r>
              <a:rPr lang="en-US" altLang="en-US" sz="2200" dirty="0">
                <a:latin typeface="Liberation Sans" panose="020B0604020202020204" pitchFamily="34" charset="0"/>
              </a:rPr>
              <a:t>4. 	Make possible a division of </a:t>
            </a:r>
            <a:r>
              <a:rPr lang="en-US" altLang="en-US" sz="2200" dirty="0" smtClean="0">
                <a:latin typeface="Liberation Sans" panose="020B0604020202020204" pitchFamily="34" charset="0"/>
              </a:rPr>
              <a:t>labor in posting.</a:t>
            </a:r>
            <a:endParaRPr lang="en-US" altLang="en-US" sz="2200" dirty="0">
              <a:latin typeface="Liberation Sans" panose="020B0604020202020204" pitchFamily="34" charset="0"/>
            </a:endParaRPr>
          </a:p>
        </p:txBody>
      </p:sp>
      <p:sp>
        <p:nvSpPr>
          <p:cNvPr id="7171" name="Rectangle 6"/>
          <p:cNvSpPr>
            <a:spLocks noChangeArrowheads="1"/>
          </p:cNvSpPr>
          <p:nvPr/>
        </p:nvSpPr>
        <p:spPr bwMode="auto">
          <a:xfrm>
            <a:off x="533400" y="1295400"/>
            <a:ext cx="78486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05000"/>
              </a:lnSpc>
              <a:spcBef>
                <a:spcPct val="30000"/>
              </a:spcBef>
              <a:buClrTx/>
              <a:buSzPct val="80000"/>
              <a:buFontTx/>
              <a:buNone/>
            </a:pPr>
            <a:r>
              <a:rPr lang="en-US" altLang="en-US" dirty="0">
                <a:solidFill>
                  <a:srgbClr val="CC0000"/>
                </a:solidFill>
                <a:latin typeface="Liberation Sans" panose="020B0604020202020204" pitchFamily="34" charset="0"/>
              </a:rPr>
              <a:t>Advantages of Subsidiary Ledgers</a:t>
            </a:r>
          </a:p>
        </p:txBody>
      </p:sp>
      <p:sp>
        <p:nvSpPr>
          <p:cNvPr id="7172"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4"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7"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2">
                    <a:lumMod val="75000"/>
                  </a:schemeClr>
                </a:solidFill>
                <a:latin typeface="Liberation Sans" panose="020B0604020202020204" pitchFamily="34" charset="0"/>
              </a:rPr>
              <a:t>Subsidiary </a:t>
            </a:r>
            <a:r>
              <a:rPr lang="en-US" altLang="en-US" sz="3200" dirty="0">
                <a:solidFill>
                  <a:schemeClr val="tx2">
                    <a:lumMod val="75000"/>
                  </a:schemeClr>
                </a:solidFill>
                <a:latin typeface="Liberation Sans" panose="020B0604020202020204" pitchFamily="34" charset="0"/>
              </a:rPr>
              <a:t>Ledgers </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533401" y="1252409"/>
            <a:ext cx="556260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30000"/>
              </a:spcBef>
              <a:buClrTx/>
              <a:buSzPct val="80000"/>
              <a:buFontTx/>
              <a:buNone/>
            </a:pPr>
            <a:r>
              <a:rPr lang="en-US" altLang="en-US" sz="2400" b="0" dirty="0">
                <a:solidFill>
                  <a:schemeClr val="tx1"/>
                </a:solidFill>
                <a:latin typeface="Liberation Sans" panose="020B0604020202020204" pitchFamily="34" charset="0"/>
              </a:rPr>
              <a:t>Used to record similar types of transactions.</a:t>
            </a:r>
          </a:p>
        </p:txBody>
      </p:sp>
      <p:sp>
        <p:nvSpPr>
          <p:cNvPr id="9222" name="Rectangle 9"/>
          <p:cNvSpPr>
            <a:spLocks noChangeArrowheads="1"/>
          </p:cNvSpPr>
          <p:nvPr/>
        </p:nvSpPr>
        <p:spPr bwMode="auto">
          <a:xfrm>
            <a:off x="2362200" y="4867997"/>
            <a:ext cx="6019800" cy="1304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30000"/>
              </a:spcBef>
              <a:buClrTx/>
              <a:buSzPct val="80000"/>
              <a:buFontTx/>
              <a:buNone/>
            </a:pPr>
            <a:r>
              <a:rPr lang="en-US" altLang="en-US" sz="2100" b="0" dirty="0">
                <a:solidFill>
                  <a:schemeClr val="tx1"/>
                </a:solidFill>
                <a:latin typeface="Liberation Sans" panose="020B0604020202020204" pitchFamily="34" charset="0"/>
              </a:rPr>
              <a:t>If a transaction cannot be recorded in a special journal, the company records it in the general journal.</a:t>
            </a:r>
          </a:p>
        </p:txBody>
      </p:sp>
      <p:sp>
        <p:nvSpPr>
          <p:cNvPr id="9223" name="Rectangle 10"/>
          <p:cNvSpPr>
            <a:spLocks noChangeArrowheads="1"/>
          </p:cNvSpPr>
          <p:nvPr/>
        </p:nvSpPr>
        <p:spPr bwMode="auto">
          <a:xfrm>
            <a:off x="239977" y="4733525"/>
            <a:ext cx="1741223"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1200" dirty="0" smtClean="0">
                <a:latin typeface="Liberation Sans" panose="020B0604020202020204" pitchFamily="34" charset="0"/>
              </a:rPr>
              <a:t>Illustration G-4</a:t>
            </a:r>
            <a:endParaRPr lang="en-US" altLang="en-US" sz="1200" dirty="0">
              <a:latin typeface="Liberation Sans" panose="020B0604020202020204" pitchFamily="34" charset="0"/>
            </a:endParaRPr>
          </a:p>
          <a:p>
            <a:pPr>
              <a:buFont typeface="Wingdings" pitchFamily="2" charset="2"/>
              <a:buNone/>
            </a:pPr>
            <a:r>
              <a:rPr lang="en-US" altLang="en-US" sz="1200" b="0" dirty="0">
                <a:latin typeface="Liberation Sans" panose="020B0604020202020204" pitchFamily="34" charset="0"/>
              </a:rPr>
              <a:t>Use of special journals and </a:t>
            </a:r>
            <a:r>
              <a:rPr lang="en-US" altLang="en-US" sz="1200" b="0" dirty="0" smtClean="0">
                <a:latin typeface="Liberation Sans" panose="020B0604020202020204" pitchFamily="34" charset="0"/>
              </a:rPr>
              <a:t>the general </a:t>
            </a:r>
            <a:r>
              <a:rPr lang="en-US" altLang="en-US" sz="1200" b="0" dirty="0">
                <a:latin typeface="Liberation Sans" panose="020B0604020202020204" pitchFamily="34" charset="0"/>
              </a:rPr>
              <a:t>journal</a:t>
            </a:r>
            <a:endParaRPr lang="en-US" altLang="en-US" sz="1200" dirty="0">
              <a:solidFill>
                <a:schemeClr val="tx1"/>
              </a:solidFill>
              <a:latin typeface="Liberation Sans" panose="020B0604020202020204" pitchFamily="34" charset="0"/>
            </a:endParaRPr>
          </a:p>
        </p:txBody>
      </p:sp>
      <p:sp>
        <p:nvSpPr>
          <p:cNvPr id="9226"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2</a:t>
            </a:r>
          </a:p>
        </p:txBody>
      </p:sp>
      <p:cxnSp>
        <p:nvCxnSpPr>
          <p:cNvPr id="14" name="Straight Connector 13"/>
          <p:cNvCxnSpPr/>
          <p:nvPr/>
        </p:nvCxnSpPr>
        <p:spPr bwMode="auto">
          <a:xfrm>
            <a:off x="6477000" y="976952"/>
            <a:ext cx="0" cy="10042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5" name="TextBox 14"/>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14300"/>
            <a:r>
              <a:rPr lang="en-US" altLang="en-US" dirty="0" smtClean="0">
                <a:solidFill>
                  <a:schemeClr val="accent3"/>
                </a:solidFill>
                <a:latin typeface="Liberation Sans" panose="020B0604020202020204"/>
              </a:rPr>
              <a:t>Expanding </a:t>
            </a:r>
            <a:r>
              <a:rPr lang="en-US" altLang="en-US" dirty="0">
                <a:solidFill>
                  <a:schemeClr val="accent3"/>
                </a:solidFill>
                <a:latin typeface="Liberation Sans" panose="020B0604020202020204"/>
              </a:rPr>
              <a:t>the </a:t>
            </a:r>
            <a:r>
              <a:rPr lang="en-US" altLang="en-US" dirty="0" smtClean="0">
                <a:solidFill>
                  <a:schemeClr val="accent3"/>
                </a:solidFill>
                <a:latin typeface="Liberation Sans" panose="020B0604020202020204"/>
              </a:rPr>
              <a:t>Journal—Special Journals</a:t>
            </a:r>
            <a:endParaRPr lang="en-US" altLang="en-US" i="0" dirty="0">
              <a:solidFill>
                <a:schemeClr val="accent3"/>
              </a:solidFill>
              <a:latin typeface="Liberation Sans" panose="020B0604020202020204"/>
            </a:endParaRPr>
          </a:p>
        </p:txBody>
      </p:sp>
      <p:sp>
        <p:nvSpPr>
          <p:cNvPr id="16" name="TextBox 15"/>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7" name="Rectangle 16"/>
          <p:cNvSpPr/>
          <p:nvPr/>
        </p:nvSpPr>
        <p:spPr>
          <a:xfrm>
            <a:off x="6553200" y="102858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2</a:t>
            </a:r>
            <a:endParaRPr lang="en-US" sz="1400" b="1" i="0" dirty="0">
              <a:solidFill>
                <a:srgbClr val="FF3300"/>
              </a:solidFill>
              <a:latin typeface="Liberation Sans" panose="020B0604020202020204"/>
            </a:endParaRPr>
          </a:p>
          <a:p>
            <a:pPr algn="l"/>
            <a:r>
              <a:rPr lang="en-US" sz="1400" b="1" dirty="0">
                <a:latin typeface="Liberation Sans" panose="020B0604020202020204"/>
              </a:rPr>
              <a:t>Explain how companies use special journals in journalizing.</a:t>
            </a:r>
          </a:p>
        </p:txBody>
      </p:sp>
      <p:pic>
        <p:nvPicPr>
          <p:cNvPr id="2" name="Picture 1"/>
          <p:cNvPicPr>
            <a:picLocks noChangeAspect="1"/>
          </p:cNvPicPr>
          <p:nvPr/>
        </p:nvPicPr>
        <p:blipFill>
          <a:blip r:embed="rId3"/>
          <a:stretch>
            <a:fillRect/>
          </a:stretch>
        </p:blipFill>
        <p:spPr>
          <a:xfrm>
            <a:off x="275600" y="2445438"/>
            <a:ext cx="8639800" cy="2234303"/>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
          <p:cNvSpPr>
            <a:spLocks noChangeArrowheads="1"/>
          </p:cNvSpPr>
          <p:nvPr/>
        </p:nvSpPr>
        <p:spPr bwMode="auto">
          <a:xfrm>
            <a:off x="609600" y="4925682"/>
            <a:ext cx="8001000" cy="178151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1313" indent="-3413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eaLnBrk="1" hangingPunct="1">
              <a:lnSpc>
                <a:spcPct val="110000"/>
              </a:lnSpc>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Under a </a:t>
            </a:r>
            <a:r>
              <a:rPr lang="en-US" altLang="en-US" sz="1900" dirty="0">
                <a:solidFill>
                  <a:schemeClr val="tx1"/>
                </a:solidFill>
                <a:latin typeface="Liberation Sans" panose="020B0604020202020204" pitchFamily="34" charset="0"/>
              </a:rPr>
              <a:t>perpetual inventory system</a:t>
            </a:r>
            <a:r>
              <a:rPr lang="en-US" altLang="en-US" sz="1900" b="0" dirty="0">
                <a:solidFill>
                  <a:schemeClr val="tx1"/>
                </a:solidFill>
                <a:latin typeface="Liberation Sans" panose="020B0604020202020204" pitchFamily="34" charset="0"/>
              </a:rPr>
              <a:t>, one entry </a:t>
            </a:r>
            <a:r>
              <a:rPr lang="en-US" altLang="en-US" sz="1900" dirty="0">
                <a:solidFill>
                  <a:schemeClr val="tx1"/>
                </a:solidFill>
                <a:latin typeface="Liberation Sans" panose="020B0604020202020204" pitchFamily="34" charset="0"/>
              </a:rPr>
              <a:t>at selling price </a:t>
            </a:r>
            <a:r>
              <a:rPr lang="en-US" altLang="en-US" sz="1900" b="0" dirty="0">
                <a:solidFill>
                  <a:schemeClr val="tx1"/>
                </a:solidFill>
                <a:latin typeface="Liberation Sans" panose="020B0604020202020204" pitchFamily="34" charset="0"/>
              </a:rPr>
              <a:t>in Sales Journal results in a debit to Accounts Receivable and a credit to Sales.</a:t>
            </a:r>
          </a:p>
          <a:p>
            <a:pPr eaLnBrk="1" hangingPunct="1">
              <a:lnSpc>
                <a:spcPct val="110000"/>
              </a:lnSpc>
              <a:spcBef>
                <a:spcPct val="35000"/>
              </a:spcBef>
              <a:buClr>
                <a:srgbClr val="CC0000"/>
              </a:buClr>
              <a:buSzPct val="80000"/>
              <a:buFont typeface="Wingdings" pitchFamily="2" charset="2"/>
              <a:buChar char="u"/>
            </a:pPr>
            <a:r>
              <a:rPr lang="en-US" altLang="en-US" sz="1900" b="0" dirty="0">
                <a:solidFill>
                  <a:schemeClr val="tx1"/>
                </a:solidFill>
                <a:latin typeface="Liberation Sans" panose="020B0604020202020204" pitchFamily="34" charset="0"/>
              </a:rPr>
              <a:t>Another entry </a:t>
            </a:r>
            <a:r>
              <a:rPr lang="en-US" altLang="en-US" sz="1900" dirty="0">
                <a:solidFill>
                  <a:schemeClr val="tx1"/>
                </a:solidFill>
                <a:latin typeface="Liberation Sans" panose="020B0604020202020204" pitchFamily="34" charset="0"/>
              </a:rPr>
              <a:t>at cost </a:t>
            </a:r>
            <a:r>
              <a:rPr lang="en-US" altLang="en-US" sz="1900" b="0" dirty="0">
                <a:solidFill>
                  <a:schemeClr val="tx1"/>
                </a:solidFill>
                <a:latin typeface="Liberation Sans" panose="020B0604020202020204" pitchFamily="34" charset="0"/>
              </a:rPr>
              <a:t>results in a debit to Cost of Goods Sold and a credit to Inventory.</a:t>
            </a:r>
          </a:p>
        </p:txBody>
      </p:sp>
      <p:sp>
        <p:nvSpPr>
          <p:cNvPr id="11267" name="Rectangle 7"/>
          <p:cNvSpPr>
            <a:spLocks noChangeArrowheads="1"/>
          </p:cNvSpPr>
          <p:nvPr/>
        </p:nvSpPr>
        <p:spPr bwMode="auto">
          <a:xfrm>
            <a:off x="533400" y="304800"/>
            <a:ext cx="3276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rgbClr val="CC0000"/>
                </a:solidFill>
                <a:latin typeface="Liberation Sans" panose="020B0604020202020204" pitchFamily="34" charset="0"/>
              </a:rPr>
              <a:t>Sales Journal </a:t>
            </a:r>
          </a:p>
        </p:txBody>
      </p:sp>
      <p:sp>
        <p:nvSpPr>
          <p:cNvPr id="11268"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69" name="Rectangle 6"/>
          <p:cNvSpPr>
            <a:spLocks noChangeArrowheads="1"/>
          </p:cNvSpPr>
          <p:nvPr/>
        </p:nvSpPr>
        <p:spPr bwMode="auto">
          <a:xfrm>
            <a:off x="3810000" y="339894"/>
            <a:ext cx="2514600" cy="867930"/>
          </a:xfrm>
          <a:prstGeom prst="rect">
            <a:avLst/>
          </a:prstGeom>
          <a:solidFill>
            <a:schemeClr val="bg1"/>
          </a:solidFill>
          <a:ln>
            <a:noFill/>
          </a:ln>
          <a:effectLst/>
          <a:extLs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05000"/>
              </a:lnSpc>
              <a:spcBef>
                <a:spcPct val="30000"/>
              </a:spcBef>
              <a:buClrTx/>
              <a:buSzPct val="80000"/>
              <a:buFontTx/>
              <a:buNone/>
            </a:pPr>
            <a:r>
              <a:rPr lang="en-US" altLang="en-US" sz="2400" dirty="0" smtClean="0">
                <a:solidFill>
                  <a:srgbClr val="006600"/>
                </a:solidFill>
                <a:latin typeface="Liberation Sans" panose="020B0604020202020204" pitchFamily="34" charset="0"/>
              </a:rPr>
              <a:t>JOURNALIZING CREDIT SALES</a:t>
            </a:r>
            <a:endParaRPr lang="en-US" altLang="en-US" sz="2400" dirty="0">
              <a:solidFill>
                <a:srgbClr val="006600"/>
              </a:solidFill>
              <a:latin typeface="Liberation Sans" panose="020B0604020202020204" pitchFamily="34" charset="0"/>
            </a:endParaRPr>
          </a:p>
        </p:txBody>
      </p:sp>
      <p:sp>
        <p:nvSpPr>
          <p:cNvPr id="1127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2</a:t>
            </a:r>
          </a:p>
        </p:txBody>
      </p:sp>
      <p:sp>
        <p:nvSpPr>
          <p:cNvPr id="11272" name="Rectangle 10"/>
          <p:cNvSpPr>
            <a:spLocks noChangeArrowheads="1"/>
          </p:cNvSpPr>
          <p:nvPr/>
        </p:nvSpPr>
        <p:spPr bwMode="auto">
          <a:xfrm>
            <a:off x="6934200" y="391232"/>
            <a:ext cx="1676400" cy="868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1200" dirty="0" smtClean="0">
                <a:latin typeface="Liberation Sans" panose="020B0604020202020204" pitchFamily="34" charset="0"/>
              </a:rPr>
              <a:t>Illustration G-5</a:t>
            </a:r>
            <a:endParaRPr lang="en-US" altLang="en-US" sz="1200" dirty="0">
              <a:latin typeface="Liberation Sans" panose="020B0604020202020204" pitchFamily="34" charset="0"/>
            </a:endParaRPr>
          </a:p>
          <a:p>
            <a:pPr>
              <a:buFont typeface="Wingdings" pitchFamily="2" charset="2"/>
              <a:buNone/>
            </a:pPr>
            <a:r>
              <a:rPr lang="en-US" altLang="en-US" sz="1200" b="0" dirty="0">
                <a:latin typeface="Liberation Sans" panose="020B0604020202020204" pitchFamily="34" charset="0"/>
              </a:rPr>
              <a:t>Journalizing the sales journal—perpetual inventory system</a:t>
            </a:r>
            <a:endParaRPr lang="en-US" altLang="en-US" sz="1200" dirty="0">
              <a:solidFill>
                <a:schemeClr val="tx1"/>
              </a:solidFill>
              <a:latin typeface="Liberation Sans" panose="020B0604020202020204" pitchFamily="34" charset="0"/>
            </a:endParaRPr>
          </a:p>
        </p:txBody>
      </p:sp>
      <p:pic>
        <p:nvPicPr>
          <p:cNvPr id="11273"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1" y="1305632"/>
            <a:ext cx="8534400" cy="3443958"/>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6705</TotalTime>
  <Pages>43</Pages>
  <Words>854</Words>
  <Application>Microsoft Office PowerPoint</Application>
  <PresentationFormat>On-screen Show (4:3)</PresentationFormat>
  <Paragraphs>140</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 Unicode MS</vt:lpstr>
      <vt:lpstr>Andalus</vt:lpstr>
      <vt:lpstr>Arial</vt:lpstr>
      <vt:lpstr>Comic Sans MS</vt:lpstr>
      <vt:lpstr>Constantia</vt:lpstr>
      <vt:lpstr>Liberation Sans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Cash Receipts Journal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Rex A Schildhouse</dc:creator>
  <cp:lastModifiedBy>Coby Harmon</cp:lastModifiedBy>
  <cp:revision>1045</cp:revision>
  <cp:lastPrinted>1999-09-16T17:08:20Z</cp:lastPrinted>
  <dcterms:created xsi:type="dcterms:W3CDTF">1997-03-28T18:03:02Z</dcterms:created>
  <dcterms:modified xsi:type="dcterms:W3CDTF">2015-09-14T19:06:32Z</dcterms:modified>
</cp:coreProperties>
</file>