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1"/>
  </p:notesMasterIdLst>
  <p:sldIdLst>
    <p:sldId id="400" r:id="rId2"/>
    <p:sldId id="402" r:id="rId3"/>
    <p:sldId id="426" r:id="rId4"/>
    <p:sldId id="460" r:id="rId5"/>
    <p:sldId id="461" r:id="rId6"/>
    <p:sldId id="462" r:id="rId7"/>
    <p:sldId id="440" r:id="rId8"/>
    <p:sldId id="449" r:id="rId9"/>
    <p:sldId id="278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900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4375050/logo_python_icon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https://pixabay.com/photos/typewriter-vintage-write-letters-1170657/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Buku elektronik, email, media sosial, serta artikel-artikel berita dsb di web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https://pixabay.com/users/free-photos-242387/</a:t>
            </a:r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Sequence of characters = untaian karakter</a:t>
            </a:r>
          </a:p>
          <a:p>
            <a:pPr marL="139700" indent="0">
              <a:buNone/>
            </a:pPr>
            <a:r>
              <a:rPr lang="en-ID"/>
              <a:t>String diapit petik dua, atau petik satu (atau petik tiga jika stringnya panjang dan multi-baris)</a:t>
            </a:r>
          </a:p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51332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Yang dicetak dua-duanya: </a:t>
            </a:r>
            <a:r>
              <a:rPr lang="en-ID" b="1"/>
              <a:t>U</a:t>
            </a:r>
          </a:p>
          <a:p>
            <a:pPr marL="139700" indent="0">
              <a:buNone/>
            </a:pPr>
            <a:r>
              <a:rPr lang="en-ID" b="0"/>
              <a:t>Jangan coba-coba mengakses di luar index!</a:t>
            </a:r>
          </a:p>
        </p:txBody>
      </p:sp>
    </p:spTree>
    <p:extLst>
      <p:ext uri="{BB962C8B-B14F-4D97-AF65-F5344CB8AC3E}">
        <p14:creationId xmlns:p14="http://schemas.microsoft.com/office/powerpoint/2010/main" val="2044345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Yang dicetak dua-duanya: </a:t>
            </a:r>
            <a:r>
              <a:rPr lang="en-ID" b="1"/>
              <a:t>U</a:t>
            </a:r>
          </a:p>
          <a:p>
            <a:pPr marL="139700" indent="0">
              <a:buNone/>
            </a:pPr>
            <a:r>
              <a:rPr lang="en-ID" b="0"/>
              <a:t>Jangan coba-coba mengakses di luar index!</a:t>
            </a:r>
          </a:p>
        </p:txBody>
      </p:sp>
    </p:spTree>
    <p:extLst>
      <p:ext uri="{BB962C8B-B14F-4D97-AF65-F5344CB8AC3E}">
        <p14:creationId xmlns:p14="http://schemas.microsoft.com/office/powerpoint/2010/main" val="2483186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 b="0"/>
          </a:p>
        </p:txBody>
      </p:sp>
    </p:spTree>
    <p:extLst>
      <p:ext uri="{BB962C8B-B14F-4D97-AF65-F5344CB8AC3E}">
        <p14:creationId xmlns:p14="http://schemas.microsoft.com/office/powerpoint/2010/main" val="3216922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4274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isdigit() = 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Return </a:t>
            </a:r>
            <a:r>
              <a:rPr lang="en-ID">
                <a:effectLst/>
              </a:rPr>
              <a:t>True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 if all characters in the string are digits and there is at least one character, </a:t>
            </a:r>
            <a:r>
              <a:rPr lang="en-ID">
                <a:effectLst/>
              </a:rPr>
              <a:t>False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 otherwise.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636742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hlinkClick r:id="rId3"/>
              </a:rPr>
              <a:t>https://www.iconfinder.com/icons/4375050/logo_python_icon</a:t>
            </a: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https://www.iconfinder.com/icons/3099466/determined_face_icon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https://icons8.com/icon/SmNANGG1Mkqn/among-us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ypewriter, Vintage, Write, Letters, Letterpress, Old">
            <a:extLst>
              <a:ext uri="{FF2B5EF4-FFF2-40B4-BE49-F238E27FC236}">
                <a16:creationId xmlns:a16="http://schemas.microsoft.com/office/drawing/2014/main" id="{3B9892A2-FF75-4BC8-8DE3-FA09E61ACF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54" y="-465318"/>
            <a:ext cx="9154322" cy="607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Strings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Dasar-Dasar Pemrograman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283"/>
    </mc:Choice>
    <mc:Fallback xmlns="">
      <p:transition spd="slow" advTm="2328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Strings (or text) appear anywhere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pic>
        <p:nvPicPr>
          <p:cNvPr id="2050" name="Picture 2" descr="Books, Pages, Story, Stories, Notes, Reminder, Remember">
            <a:extLst>
              <a:ext uri="{FF2B5EF4-FFF2-40B4-BE49-F238E27FC236}">
                <a16:creationId xmlns:a16="http://schemas.microsoft.com/office/drawing/2014/main" id="{D2397881-F243-4472-AA94-6B9AB6C47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514" y="944781"/>
            <a:ext cx="5436972" cy="3624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09"/>
    </mc:Choice>
    <mc:Fallback xmlns="">
      <p:transition spd="slow" advTm="3550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43841AA-4F2F-4A70-A63A-CA838D2D0216}"/>
              </a:ext>
            </a:extLst>
          </p:cNvPr>
          <p:cNvSpPr txBox="1"/>
          <p:nvPr/>
        </p:nvSpPr>
        <p:spPr>
          <a:xfrm>
            <a:off x="400995" y="1185909"/>
            <a:ext cx="852059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 string is a sequence of characters</a:t>
            </a:r>
          </a:p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b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Contoh string: "Among Us" atau '!mpo5toR' atau</a:t>
            </a:r>
            <a:b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"""There is</a:t>
            </a:r>
            <a:b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1 Impostor</a:t>
            </a:r>
            <a:b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among us"""</a:t>
            </a:r>
          </a:p>
          <a:p>
            <a:pPr marL="508000" indent="-342900">
              <a:lnSpc>
                <a:spcPct val="130000"/>
              </a:lnSpc>
              <a:buClr>
                <a:srgbClr val="999999"/>
              </a:buClr>
              <a:buSzPts val="1000"/>
              <a:buFont typeface="Arial" panose="020B0604020202020204" pitchFamily="34" charset="0"/>
              <a:buChar char="•"/>
            </a:pPr>
            <a:endParaRPr lang="en-ID" sz="2400" b="1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A14A521-6C2B-4067-9620-E01B3CDA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</p:spPr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What is a string?</a:t>
            </a:r>
            <a:endParaRPr lang="en-ID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91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04"/>
    </mc:Choice>
    <mc:Fallback xmlns="">
      <p:transition spd="slow" advTm="6410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43841AA-4F2F-4A70-A63A-CA838D2D0216}"/>
              </a:ext>
            </a:extLst>
          </p:cNvPr>
          <p:cNvSpPr txBox="1"/>
          <p:nvPr/>
        </p:nvSpPr>
        <p:spPr>
          <a:xfrm>
            <a:off x="400995" y="938771"/>
            <a:ext cx="852059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Each element (or character) in a string is associated with </a:t>
            </a:r>
            <a:b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an index</a:t>
            </a:r>
            <a:endParaRPr lang="en-ID" sz="2400" b="1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A14A521-6C2B-4067-9620-E01B3CDA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</p:spPr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String Indexing &amp; Slicing</a:t>
            </a:r>
            <a:endParaRPr lang="en-ID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25729F6A-11D1-45BC-8712-5FD38D0872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016418"/>
              </p:ext>
            </p:extLst>
          </p:nvPr>
        </p:nvGraphicFramePr>
        <p:xfrm>
          <a:off x="1524000" y="2047276"/>
          <a:ext cx="6096000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35262853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4772624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93563716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1114052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6748238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105301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0686439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958103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A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m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o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n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g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U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s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809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0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1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2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3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4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5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6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7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399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-8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-7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-6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-5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-4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-3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-2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-1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18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40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774"/>
    </mc:Choice>
    <mc:Fallback xmlns="">
      <p:transition spd="slow" advTm="11877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43841AA-4F2F-4A70-A63A-CA838D2D0216}"/>
              </a:ext>
            </a:extLst>
          </p:cNvPr>
          <p:cNvSpPr txBox="1"/>
          <p:nvPr/>
        </p:nvSpPr>
        <p:spPr>
          <a:xfrm>
            <a:off x="400995" y="938771"/>
            <a:ext cx="852059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Each element (or character) in a string is associated with </a:t>
            </a:r>
            <a:b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an index</a:t>
            </a:r>
            <a:endParaRPr lang="en-ID" sz="2400" b="1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A14A521-6C2B-4067-9620-E01B3CDA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</p:spPr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String </a:t>
            </a:r>
            <a:r>
              <a:rPr lang="en-ID" b="1">
                <a:solidFill>
                  <a:schemeClr val="accent1"/>
                </a:solidFill>
                <a:latin typeface="Abadi" panose="020B0604020104020204" pitchFamily="34" charset="0"/>
              </a:rPr>
              <a:t>Indexing</a:t>
            </a:r>
            <a:r>
              <a:rPr lang="en-ID">
                <a:latin typeface="Abadi" panose="020B0604020104020204" pitchFamily="34" charset="0"/>
              </a:rPr>
              <a:t> &amp; Slicing</a:t>
            </a:r>
            <a:endParaRPr lang="en-ID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25729F6A-11D1-45BC-8712-5FD38D087239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047276"/>
          <a:ext cx="6096000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35262853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4772624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93563716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1114052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6748238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105301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0686439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958103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A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m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o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n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g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U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s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809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0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1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2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3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4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5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6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7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399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-8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-7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-6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-5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-4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-3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-2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-1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18917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4497D8F-7CAE-498D-8DEE-A3B8FC4BB5B8}"/>
              </a:ext>
            </a:extLst>
          </p:cNvPr>
          <p:cNvSpPr txBox="1"/>
          <p:nvPr/>
        </p:nvSpPr>
        <p:spPr>
          <a:xfrm>
            <a:off x="1524000" y="3468556"/>
            <a:ext cx="24416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>
                <a:latin typeface="Consolas" panose="020B0609020204030204" pitchFamily="49" charset="0"/>
              </a:rPr>
              <a:t>s = "Among Us"</a:t>
            </a:r>
          </a:p>
          <a:p>
            <a:r>
              <a:rPr lang="en-ID" sz="2000">
                <a:latin typeface="Consolas" panose="020B0609020204030204" pitchFamily="49" charset="0"/>
              </a:rPr>
              <a:t>print(s[6]) # U</a:t>
            </a:r>
          </a:p>
          <a:p>
            <a:r>
              <a:rPr lang="en-ID" sz="2000">
                <a:latin typeface="Consolas" panose="020B0609020204030204" pitchFamily="49" charset="0"/>
              </a:rPr>
              <a:t>print(s[-2]) # U</a:t>
            </a:r>
            <a:endParaRPr lang="en-US" sz="20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48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972"/>
    </mc:Choice>
    <mc:Fallback xmlns="">
      <p:transition spd="slow" advTm="51972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43841AA-4F2F-4A70-A63A-CA838D2D0216}"/>
              </a:ext>
            </a:extLst>
          </p:cNvPr>
          <p:cNvSpPr txBox="1"/>
          <p:nvPr/>
        </p:nvSpPr>
        <p:spPr>
          <a:xfrm>
            <a:off x="400995" y="938771"/>
            <a:ext cx="852059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Each element (or character) in a string is associated with </a:t>
            </a:r>
            <a:b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an index</a:t>
            </a:r>
            <a:endParaRPr lang="en-ID" sz="2400" b="1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A14A521-6C2B-4067-9620-E01B3CDA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</p:spPr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String Indexing &amp; </a:t>
            </a:r>
            <a:r>
              <a:rPr lang="en-ID" b="1">
                <a:solidFill>
                  <a:schemeClr val="accent1"/>
                </a:solidFill>
                <a:latin typeface="Abadi" panose="020B0604020104020204" pitchFamily="34" charset="0"/>
              </a:rPr>
              <a:t>Slicing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25729F6A-11D1-45BC-8712-5FD38D087239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047276"/>
          <a:ext cx="6096000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35262853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24772624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93563716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1114052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6748238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105301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80686439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958103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A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m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o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n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g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U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s</a:t>
                      </a:r>
                      <a:endParaRPr lang="en-US" sz="2400">
                        <a:solidFill>
                          <a:schemeClr val="tx1"/>
                        </a:solidFill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809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0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1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2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3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4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5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6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7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399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-8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-7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-6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-5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-4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-3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-2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>
                          <a:latin typeface="Abadi" panose="020B0604020104020204" pitchFamily="34" charset="0"/>
                        </a:rPr>
                        <a:t>-1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18917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4497D8F-7CAE-498D-8DEE-A3B8FC4BB5B8}"/>
              </a:ext>
            </a:extLst>
          </p:cNvPr>
          <p:cNvSpPr txBox="1"/>
          <p:nvPr/>
        </p:nvSpPr>
        <p:spPr>
          <a:xfrm>
            <a:off x="1524000" y="3468556"/>
            <a:ext cx="28648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>
                <a:latin typeface="Consolas" panose="020B0609020204030204" pitchFamily="49" charset="0"/>
              </a:rPr>
              <a:t>s = "Among Us"</a:t>
            </a:r>
          </a:p>
          <a:p>
            <a:r>
              <a:rPr lang="en-ID" sz="2000">
                <a:latin typeface="Consolas" panose="020B0609020204030204" pitchFamily="49" charset="0"/>
              </a:rPr>
              <a:t>print(s[2:5]) # ong</a:t>
            </a:r>
          </a:p>
          <a:p>
            <a:r>
              <a:rPr lang="en-ID" sz="2000">
                <a:latin typeface="Consolas" panose="020B0609020204030204" pitchFamily="49" charset="0"/>
              </a:rPr>
              <a:t>print(s[6:]) # Us</a:t>
            </a:r>
            <a:endParaRPr lang="en-US" sz="20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3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691"/>
    </mc:Choice>
    <mc:Fallback xmlns="">
      <p:transition spd="slow" advTm="9569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String Operations</a:t>
            </a:r>
            <a:endParaRPr lang="en-ID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841830"/>
            <a:ext cx="8520599" cy="26506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s = "Among Us"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print(len(s))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t = "1 Impostor " + s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print(t)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u = "bla" * 3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print(u)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print("Us" in s)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for c in s: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  print(c)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7BD096F-D3DE-4B4D-9B9E-E18F2CFB541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2476"/>
          <a:stretch/>
        </p:blipFill>
        <p:spPr>
          <a:xfrm>
            <a:off x="3754439" y="1226396"/>
            <a:ext cx="2818214" cy="3075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4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036"/>
    </mc:Choice>
    <mc:Fallback xmlns="">
      <p:transition spd="slow" advTm="88036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String Methods</a:t>
            </a:r>
            <a:endParaRPr lang="en-ID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92123247-59D4-430C-937D-C6B44B8142C0}"/>
              </a:ext>
            </a:extLst>
          </p:cNvPr>
          <p:cNvSpPr txBox="1"/>
          <p:nvPr/>
        </p:nvSpPr>
        <p:spPr>
          <a:xfrm>
            <a:off x="400995" y="841830"/>
            <a:ext cx="8520599" cy="28157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latin typeface="Consolas" panose="020B0609020204030204" pitchFamily="49" charset="0"/>
              </a:rPr>
              <a:t>s = "Among Us"</a:t>
            </a:r>
          </a:p>
          <a:p>
            <a:pPr marL="0" indent="0">
              <a:buNone/>
            </a:pPr>
            <a:r>
              <a:rPr lang="en-ID" sz="2000">
                <a:latin typeface="Consolas" panose="020B0609020204030204" pitchFamily="49" charset="0"/>
              </a:rPr>
              <a:t>print(s.lower()) </a:t>
            </a:r>
            <a:r>
              <a:rPr lang="en-ID" sz="2000" b="1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# among us</a:t>
            </a:r>
          </a:p>
          <a:p>
            <a:pPr marL="0" indent="0">
              <a:buNone/>
            </a:pPr>
            <a:r>
              <a:rPr lang="en-ID" sz="2000">
                <a:latin typeface="Consolas" panose="020B0609020204030204" pitchFamily="49" charset="0"/>
              </a:rPr>
              <a:t>print(s.isdigit()) </a:t>
            </a:r>
            <a:r>
              <a:rPr lang="en-ID" sz="2000" b="1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# False</a:t>
            </a:r>
          </a:p>
          <a:p>
            <a:pPr marL="0" indent="0">
              <a:buNone/>
            </a:pPr>
            <a:r>
              <a:rPr lang="en-ID" sz="2000">
                <a:latin typeface="Consolas" panose="020B0609020204030204" pitchFamily="49" charset="0"/>
              </a:rPr>
              <a:t>print(s.find("Us")) </a:t>
            </a:r>
            <a:r>
              <a:rPr lang="en-ID" sz="2000" b="1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# 6</a:t>
            </a:r>
          </a:p>
          <a:p>
            <a:pPr marL="0" indent="0">
              <a:buNone/>
            </a:pPr>
            <a:r>
              <a:rPr lang="en-ID" sz="2000">
                <a:latin typeface="Consolas" panose="020B0609020204030204" pitchFamily="49" charset="0"/>
              </a:rPr>
              <a:t>print(s.split()) </a:t>
            </a:r>
            <a:r>
              <a:rPr lang="en-ID" sz="2000" b="1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# ['Among', 'Us']</a:t>
            </a:r>
          </a:p>
          <a:p>
            <a:pPr marL="0" indent="0">
              <a:buNone/>
            </a:pPr>
            <a:r>
              <a:rPr lang="en-ID" sz="2000" b="1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# Let's play Among Us with friends!</a:t>
            </a:r>
          </a:p>
          <a:p>
            <a:pPr marL="0" indent="0">
              <a:buNone/>
            </a:pPr>
            <a:r>
              <a:rPr lang="en-ID" sz="2000">
                <a:latin typeface="Consolas" panose="020B0609020204030204" pitchFamily="49" charset="0"/>
              </a:rPr>
              <a:t>print("Let's play {0} with {1}!".format(s, "friends"))</a:t>
            </a:r>
          </a:p>
          <a:p>
            <a:pPr marL="0" indent="0">
              <a:buNone/>
            </a:pPr>
            <a:r>
              <a:rPr lang="en-ID" sz="2000">
                <a:latin typeface="Consolas" panose="020B0609020204030204" pitchFamily="49" charset="0"/>
              </a:rPr>
              <a:t>print(s.replace("Us", "Them")) </a:t>
            </a:r>
            <a:r>
              <a:rPr lang="en-ID" sz="2000" b="1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# Among Them</a:t>
            </a:r>
          </a:p>
        </p:txBody>
      </p:sp>
    </p:spTree>
    <p:extLst>
      <p:ext uri="{BB962C8B-B14F-4D97-AF65-F5344CB8AC3E}">
        <p14:creationId xmlns:p14="http://schemas.microsoft.com/office/powerpoint/2010/main" val="328605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592"/>
    </mc:Choice>
    <mc:Fallback xmlns="">
      <p:transition spd="slow" advTm="11059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52"/>
          <p:cNvSpPr/>
          <p:nvPr/>
        </p:nvSpPr>
        <p:spPr>
          <a:xfrm>
            <a:off x="3742050" y="1094500"/>
            <a:ext cx="1659900" cy="1659900"/>
          </a:xfrm>
          <a:prstGeom prst="ellipse">
            <a:avLst/>
          </a:prstGeom>
          <a:noFill/>
          <a:ln w="9525" cap="flat" cmpd="sng">
            <a:solidFill>
              <a:schemeClr val="bg1">
                <a:lumMod val="9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52"/>
          <p:cNvSpPr txBox="1"/>
          <p:nvPr/>
        </p:nvSpPr>
        <p:spPr>
          <a:xfrm>
            <a:off x="1512711" y="3136800"/>
            <a:ext cx="6118578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50" b="1">
                <a:solidFill>
                  <a:srgbClr val="566579"/>
                </a:solidFill>
                <a:latin typeface="Abadi" panose="020B0604020104020204" pitchFamily="34" charset="0"/>
                <a:ea typeface="Trebuchet MS"/>
                <a:cs typeface="Trebuchet MS"/>
                <a:sym typeface="Trebuchet MS"/>
              </a:rPr>
              <a:t>Thanks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50" b="1">
                <a:solidFill>
                  <a:srgbClr val="566579"/>
                </a:solidFill>
                <a:latin typeface="Abadi" panose="020B0604020104020204" pitchFamily="34" charset="0"/>
                <a:ea typeface="Trebuchet MS"/>
                <a:cs typeface="Trebuchet MS"/>
                <a:sym typeface="Trebuchet MS"/>
              </a:rPr>
              <a:t>and don't be an impostor! </a:t>
            </a:r>
          </a:p>
        </p:txBody>
      </p:sp>
      <p:pic>
        <p:nvPicPr>
          <p:cNvPr id="7170" name="Picture 2" descr="logo, python icon">
            <a:extLst>
              <a:ext uri="{FF2B5EF4-FFF2-40B4-BE49-F238E27FC236}">
                <a16:creationId xmlns:a16="http://schemas.microsoft.com/office/drawing/2014/main" id="{213FB561-EB10-444D-8568-100790B9D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173" y="1294097"/>
            <a:ext cx="1277654" cy="127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342833A-DD26-4A6B-858D-0525DBFC20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5326" y="2680633"/>
            <a:ext cx="890149" cy="9123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87"/>
    </mc:Choice>
    <mc:Fallback xmlns="">
      <p:transition spd="slow" advTm="12187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4191</TotalTime>
  <Words>552</Words>
  <Application>Microsoft Office PowerPoint</Application>
  <PresentationFormat>On-screen Show (16:9)</PresentationFormat>
  <Paragraphs>131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Abadi</vt:lpstr>
      <vt:lpstr>Arial</vt:lpstr>
      <vt:lpstr>Consolas</vt:lpstr>
      <vt:lpstr>Lucida Grande</vt:lpstr>
      <vt:lpstr>Trebuchet MS</vt:lpstr>
      <vt:lpstr>Simple Light</vt:lpstr>
      <vt:lpstr>PowerPoint Presentation</vt:lpstr>
      <vt:lpstr>Strings (or text) appear anywhere</vt:lpstr>
      <vt:lpstr>What is a string?</vt:lpstr>
      <vt:lpstr>String Indexing &amp; Slicing</vt:lpstr>
      <vt:lpstr>String Indexing &amp; Slicing</vt:lpstr>
      <vt:lpstr>String Indexing &amp; Slicing</vt:lpstr>
      <vt:lpstr>String Operations</vt:lpstr>
      <vt:lpstr>String Methods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572</cp:revision>
  <dcterms:modified xsi:type="dcterms:W3CDTF">2020-10-25T17:42:30Z</dcterms:modified>
</cp:coreProperties>
</file>