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58" r:id="rId17"/>
    <p:sldId id="261" r:id="rId18"/>
    <p:sldId id="259" r:id="rId19"/>
    <p:sldId id="260" r:id="rId20"/>
    <p:sldId id="291" r:id="rId21"/>
    <p:sldId id="292" r:id="rId22"/>
    <p:sldId id="293" r:id="rId23"/>
    <p:sldId id="294" r:id="rId24"/>
    <p:sldId id="296" r:id="rId25"/>
    <p:sldId id="297" r:id="rId26"/>
    <p:sldId id="298" r:id="rId27"/>
    <p:sldId id="299"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3CC38745-1D60-4168-8AD0-69FF80015C7D}"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CC38745-1D60-4168-8AD0-69FF80015C7D}"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CC38745-1D60-4168-8AD0-69FF80015C7D}"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CC38745-1D60-4168-8AD0-69FF80015C7D}"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CC38745-1D60-4168-8AD0-69FF80015C7D}"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CC38745-1D60-4168-8AD0-69FF80015C7D}"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CC38745-1D60-4168-8AD0-69FF80015C7D}"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CC38745-1D60-4168-8AD0-69FF80015C7D}"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CC38745-1D60-4168-8AD0-69FF80015C7D}"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CC38745-1D60-4168-8AD0-69FF80015C7D}"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27A015D-10BF-4D95-A1D1-D221B9D8B520}" type="datetimeFigureOut">
              <a:rPr lang="id-ID" smtClean="0"/>
              <a:pPr/>
              <a:t>10/10/2015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3CC38745-1D60-4168-8AD0-69FF80015C7D}"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27A015D-10BF-4D95-A1D1-D221B9D8B520}" type="datetimeFigureOut">
              <a:rPr lang="id-ID" smtClean="0"/>
              <a:pPr/>
              <a:t>10/10/2015</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CC38745-1D60-4168-8AD0-69FF80015C7D}"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Stakeholder_(corporate)" TargetMode="External"/><Relationship Id="rId2" Type="http://schemas.openxmlformats.org/officeDocument/2006/relationships/hyperlink" Target="http://en.wikipedia.org/wiki/Economic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Water_quality" TargetMode="External"/><Relationship Id="rId2" Type="http://schemas.openxmlformats.org/officeDocument/2006/relationships/hyperlink" Target="http://en.wikipedia.org/wiki/Air_polluti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PAJAK BAHAN BAKAR KENDARAAN BERMOTOR</a:t>
            </a:r>
            <a:endParaRPr lang="id-ID" dirty="0"/>
          </a:p>
        </p:txBody>
      </p:sp>
      <p:sp>
        <p:nvSpPr>
          <p:cNvPr id="3" name="Subtitle 2"/>
          <p:cNvSpPr>
            <a:spLocks noGrp="1"/>
          </p:cNvSpPr>
          <p:nvPr>
            <p:ph type="subTitle" idx="1"/>
          </p:nvPr>
        </p:nvSpPr>
        <p:spPr/>
        <p:txBody>
          <a:bodyPr/>
          <a:lstStyle/>
          <a:p>
            <a:r>
              <a:rPr lang="id-ID" dirty="0" smtClean="0"/>
              <a:t>TIM DOSEN PDRD DIA FISIP UI</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Pengaturan</a:t>
            </a:r>
            <a:r>
              <a:rPr lang="en-US" dirty="0" smtClean="0"/>
              <a:t> PBB KB </a:t>
            </a:r>
            <a:r>
              <a:rPr lang="en-US" dirty="0" err="1" smtClean="0"/>
              <a:t>dalam</a:t>
            </a:r>
            <a:r>
              <a:rPr lang="en-US" dirty="0" smtClean="0"/>
              <a:t> UU No 28 </a:t>
            </a:r>
            <a:r>
              <a:rPr lang="en-US" dirty="0" err="1" smtClean="0"/>
              <a:t>Tahun</a:t>
            </a:r>
            <a:r>
              <a:rPr lang="en-US" dirty="0" smtClean="0"/>
              <a:t> 2009 (3)</a:t>
            </a:r>
            <a:endParaRPr lang="en-US" dirty="0"/>
          </a:p>
        </p:txBody>
      </p:sp>
      <p:sp>
        <p:nvSpPr>
          <p:cNvPr id="3" name="Content Placeholder 2"/>
          <p:cNvSpPr>
            <a:spLocks noGrp="1"/>
          </p:cNvSpPr>
          <p:nvPr>
            <p:ph idx="1"/>
          </p:nvPr>
        </p:nvSpPr>
        <p:spPr/>
        <p:txBody>
          <a:bodyPr/>
          <a:lstStyle/>
          <a:p>
            <a:pPr algn="ctr">
              <a:buNone/>
            </a:pPr>
            <a:r>
              <a:rPr lang="en-US" dirty="0" err="1" smtClean="0"/>
              <a:t>Dasar</a:t>
            </a:r>
            <a:r>
              <a:rPr lang="en-US" dirty="0" smtClean="0"/>
              <a:t> </a:t>
            </a:r>
            <a:r>
              <a:rPr lang="en-US" dirty="0" err="1" smtClean="0"/>
              <a:t>Pengenaan</a:t>
            </a:r>
            <a:r>
              <a:rPr lang="en-US" dirty="0" smtClean="0"/>
              <a:t> </a:t>
            </a:r>
            <a:r>
              <a:rPr lang="en-US" dirty="0" err="1" smtClean="0"/>
              <a:t>Pajak</a:t>
            </a:r>
            <a:r>
              <a:rPr lang="en-US" dirty="0" smtClean="0"/>
              <a:t> (</a:t>
            </a:r>
            <a:r>
              <a:rPr lang="en-US" i="1" dirty="0" smtClean="0"/>
              <a:t>Tax Base</a:t>
            </a:r>
            <a:r>
              <a:rPr lang="en-US" dirty="0" smtClean="0"/>
              <a:t>)</a:t>
            </a:r>
          </a:p>
          <a:p>
            <a:pPr>
              <a:buNone/>
            </a:pPr>
            <a:r>
              <a:rPr lang="en-US" dirty="0" smtClean="0"/>
              <a:t>	</a:t>
            </a:r>
            <a:r>
              <a:rPr lang="id-ID" dirty="0" smtClean="0"/>
              <a:t>Dasar pengenaan Pajak Bahan Bakar Kendaraan Bermotor adalah Nilai Jual Bahan Bakar Kendaraan Bermotor sebelum dikenakan Pajak Pertambahan Nilai.</a:t>
            </a:r>
            <a:r>
              <a:rPr lang="en-US" dirty="0" smtClean="0"/>
              <a:t> (</a:t>
            </a:r>
            <a:r>
              <a:rPr lang="en-US" dirty="0" err="1" smtClean="0"/>
              <a:t>Pasal</a:t>
            </a:r>
            <a:r>
              <a:rPr lang="en-US" dirty="0" smtClean="0"/>
              <a:t> 18)</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Pengaturan</a:t>
            </a:r>
            <a:r>
              <a:rPr lang="en-US" dirty="0" smtClean="0"/>
              <a:t> PBB KB </a:t>
            </a:r>
            <a:r>
              <a:rPr lang="en-US" dirty="0" err="1" smtClean="0"/>
              <a:t>dalam</a:t>
            </a:r>
            <a:r>
              <a:rPr lang="en-US" dirty="0" smtClean="0"/>
              <a:t> UU No 28 </a:t>
            </a:r>
            <a:r>
              <a:rPr lang="en-US" dirty="0" err="1" smtClean="0"/>
              <a:t>Tahun</a:t>
            </a:r>
            <a:r>
              <a:rPr lang="en-US" dirty="0" smtClean="0"/>
              <a:t> 2009 (4)</a:t>
            </a:r>
            <a:endParaRPr lang="en-US" dirty="0"/>
          </a:p>
        </p:txBody>
      </p:sp>
      <p:sp>
        <p:nvSpPr>
          <p:cNvPr id="3" name="Content Placeholder 2"/>
          <p:cNvSpPr>
            <a:spLocks noGrp="1"/>
          </p:cNvSpPr>
          <p:nvPr>
            <p:ph idx="1"/>
          </p:nvPr>
        </p:nvSpPr>
        <p:spPr/>
        <p:txBody>
          <a:bodyPr>
            <a:normAutofit fontScale="85000" lnSpcReduction="20000"/>
          </a:bodyPr>
          <a:lstStyle/>
          <a:p>
            <a:pPr algn="ctr">
              <a:buNone/>
            </a:pPr>
            <a:r>
              <a:rPr lang="en-US" dirty="0" err="1" smtClean="0"/>
              <a:t>Tarif</a:t>
            </a:r>
            <a:r>
              <a:rPr lang="en-US" dirty="0" smtClean="0"/>
              <a:t> </a:t>
            </a:r>
            <a:r>
              <a:rPr lang="en-US" dirty="0" err="1" smtClean="0"/>
              <a:t>Pajak</a:t>
            </a:r>
            <a:r>
              <a:rPr lang="en-US" dirty="0" smtClean="0"/>
              <a:t> (</a:t>
            </a:r>
            <a:r>
              <a:rPr lang="en-US" i="1" dirty="0" smtClean="0"/>
              <a:t>Tax Rate)</a:t>
            </a:r>
            <a:r>
              <a:rPr lang="en-US" dirty="0" smtClean="0"/>
              <a:t> </a:t>
            </a:r>
            <a:r>
              <a:rPr lang="en-US" dirty="0" err="1" smtClean="0"/>
              <a:t>Pasal</a:t>
            </a:r>
            <a:r>
              <a:rPr lang="en-US" dirty="0" smtClean="0"/>
              <a:t> 19</a:t>
            </a:r>
          </a:p>
          <a:p>
            <a:pPr marL="514350" indent="-514350">
              <a:buFont typeface="Wingdings" pitchFamily="2" charset="2"/>
              <a:buChar char="q"/>
            </a:pPr>
            <a:r>
              <a:rPr lang="id-ID" dirty="0" smtClean="0"/>
              <a:t>Tarif Pajak Bahan Bakar Kendaraan Bermotor ditetapkan paling tinggi sebesar 10% (sepuluh persen).</a:t>
            </a:r>
            <a:endParaRPr lang="en-US" dirty="0" smtClean="0"/>
          </a:p>
          <a:p>
            <a:pPr marL="514350" indent="-514350">
              <a:buFont typeface="Wingdings" pitchFamily="2" charset="2"/>
              <a:buChar char="q"/>
            </a:pPr>
            <a:r>
              <a:rPr lang="id-ID" dirty="0" smtClean="0"/>
              <a:t>Khusus tarif Pajak Bahan Bakar Kendaraan Bermotor untuk bahan bakar kendaraan umum dapat ditetapkan paling sedikit 50% (lima puluh persen) lebih rendah dari tarif Pajak Bahan Bakar Kendaraan Bermotor untuk kendaraan pribadi. </a:t>
            </a:r>
            <a:endParaRPr lang="en-US" dirty="0" smtClean="0"/>
          </a:p>
          <a:p>
            <a:pPr marL="514350" indent="-514350">
              <a:buFont typeface="Wingdings" pitchFamily="2" charset="2"/>
              <a:buChar char="q"/>
            </a:pPr>
            <a:r>
              <a:rPr lang="id-ID" dirty="0" smtClean="0"/>
              <a:t>Pemerintah dapat mengubah tarif Pajak Bahan Bakar Kendaraan Bermotor yang sudah ditetapkan dalam Peraturan Daerah dengan Peraturan Presiden.</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Pengaturan</a:t>
            </a:r>
            <a:r>
              <a:rPr lang="en-US" dirty="0" smtClean="0"/>
              <a:t> PBB KB </a:t>
            </a:r>
            <a:r>
              <a:rPr lang="en-US" dirty="0" err="1" smtClean="0"/>
              <a:t>dalam</a:t>
            </a:r>
            <a:r>
              <a:rPr lang="en-US" dirty="0" smtClean="0"/>
              <a:t> UU No 28 </a:t>
            </a:r>
            <a:r>
              <a:rPr lang="en-US" dirty="0" err="1" smtClean="0"/>
              <a:t>Tahun</a:t>
            </a:r>
            <a:r>
              <a:rPr lang="en-US" dirty="0" smtClean="0"/>
              <a:t> 2009 (5)</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q"/>
            </a:pPr>
            <a:r>
              <a:rPr lang="id-ID" sz="2800" dirty="0" smtClean="0"/>
              <a:t>Kewenangan Pemerintah untuk mengubah tarif Pajak Bahan Bakar Kendaraan Bermotor dilakukan dalam hal:</a:t>
            </a:r>
            <a:endParaRPr lang="en-US" sz="2800" dirty="0" smtClean="0"/>
          </a:p>
          <a:p>
            <a:pPr lvl="0">
              <a:buFont typeface="Wingdings" pitchFamily="2" charset="2"/>
              <a:buChar char="q"/>
            </a:pPr>
            <a:r>
              <a:rPr lang="id-ID" sz="2800" dirty="0" smtClean="0"/>
              <a:t>terjadi kenaikan harga minyak dunia melebihi 130% (seratus tiga puluh persen) dari asumsi harga minyak dunia yang ditetapkan dalam Undang-Undang tentang Anggaran Pendapatan dan Belanja Negara tahun berjalan; atau</a:t>
            </a:r>
            <a:endParaRPr lang="en-US" sz="2800" dirty="0" smtClean="0"/>
          </a:p>
          <a:p>
            <a:pPr lvl="0">
              <a:buFont typeface="Wingdings" pitchFamily="2" charset="2"/>
              <a:buChar char="q"/>
            </a:pPr>
            <a:r>
              <a:rPr lang="id-ID" sz="2800" dirty="0" smtClean="0"/>
              <a:t>diperlukan stabilisasi harga bahan bakar minyak untuk jangka waktu paling lama 3 (tiga) tahun sejak ditetapkannya Undang-Undang ini.</a:t>
            </a:r>
            <a:endParaRPr lang="en-US" sz="2800"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Pengaturan</a:t>
            </a:r>
            <a:r>
              <a:rPr lang="en-US" dirty="0" smtClean="0"/>
              <a:t> PBB KB </a:t>
            </a:r>
            <a:r>
              <a:rPr lang="en-US" dirty="0" err="1" smtClean="0"/>
              <a:t>dalam</a:t>
            </a:r>
            <a:r>
              <a:rPr lang="en-US" dirty="0" smtClean="0"/>
              <a:t> UU No 28 </a:t>
            </a:r>
            <a:r>
              <a:rPr lang="en-US" dirty="0" err="1" smtClean="0"/>
              <a:t>Tahun</a:t>
            </a:r>
            <a:r>
              <a:rPr lang="en-US" dirty="0" smtClean="0"/>
              <a:t> 2009 (6)</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id-ID" dirty="0" smtClean="0"/>
              <a:t>Dalam hal harga minyak dunia sebagaimana dimaksud pada ayat (4) huruf a sudah normal kembali, Peraturan Presiden sebagaimana dimaksud pada ayat (3) dicabut dalam jangka waktu paling lama 2 (dua) bulan. </a:t>
            </a:r>
            <a:endParaRPr lang="en-US" dirty="0" smtClean="0"/>
          </a:p>
          <a:p>
            <a:pPr>
              <a:buFont typeface="Wingdings" pitchFamily="2" charset="2"/>
              <a:buChar char="q"/>
            </a:pPr>
            <a:r>
              <a:rPr lang="id-ID" dirty="0" smtClean="0"/>
              <a:t>Tarif Pajak Bahan Bakar Kendaraan Bermotor ditetapkan dengan Peraturan Daerah.</a:t>
            </a: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Penghitungan</a:t>
            </a:r>
            <a:r>
              <a:rPr lang="en-US" dirty="0" smtClean="0"/>
              <a:t> PBB KB</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err="1" smtClean="0"/>
              <a:t>Pajak</a:t>
            </a:r>
            <a:r>
              <a:rPr lang="en-US" dirty="0" smtClean="0"/>
              <a:t> </a:t>
            </a:r>
            <a:r>
              <a:rPr lang="en-US" dirty="0" err="1" smtClean="0"/>
              <a:t>Terutang</a:t>
            </a:r>
            <a:r>
              <a:rPr lang="en-US" dirty="0" smtClean="0"/>
              <a:t>	= </a:t>
            </a:r>
            <a:r>
              <a:rPr lang="en-US" dirty="0" err="1" smtClean="0"/>
              <a:t>Tarif</a:t>
            </a:r>
            <a:r>
              <a:rPr lang="en-US" dirty="0" smtClean="0"/>
              <a:t> </a:t>
            </a:r>
            <a:r>
              <a:rPr lang="en-US" dirty="0" err="1" smtClean="0"/>
              <a:t>Pajak</a:t>
            </a:r>
            <a:r>
              <a:rPr lang="en-US" dirty="0" smtClean="0"/>
              <a:t> x DPP</a:t>
            </a:r>
          </a:p>
          <a:p>
            <a:pPr>
              <a:buNone/>
            </a:pPr>
            <a:r>
              <a:rPr lang="en-US" dirty="0" smtClean="0"/>
              <a:t>				= </a:t>
            </a:r>
            <a:r>
              <a:rPr lang="en-US" dirty="0" err="1" smtClean="0"/>
              <a:t>Tarif</a:t>
            </a:r>
            <a:r>
              <a:rPr lang="en-US" dirty="0" smtClean="0"/>
              <a:t> </a:t>
            </a:r>
            <a:r>
              <a:rPr lang="en-US" dirty="0" err="1" smtClean="0"/>
              <a:t>Pajak</a:t>
            </a:r>
            <a:r>
              <a:rPr lang="en-US" dirty="0" smtClean="0"/>
              <a:t> x NJBBKB</a:t>
            </a:r>
          </a:p>
          <a:p>
            <a:pPr>
              <a:buNone/>
            </a:pPr>
            <a:r>
              <a:rPr lang="en-US" dirty="0" err="1" smtClean="0"/>
              <a:t>Contoh</a:t>
            </a:r>
            <a:r>
              <a:rPr lang="en-US" dirty="0" smtClean="0"/>
              <a:t> :</a:t>
            </a:r>
          </a:p>
          <a:p>
            <a:pPr>
              <a:buNone/>
            </a:pPr>
            <a:r>
              <a:rPr lang="en-US" dirty="0" smtClean="0"/>
              <a:t>	</a:t>
            </a:r>
            <a:r>
              <a:rPr lang="en-US" dirty="0" err="1" smtClean="0"/>
              <a:t>Harga</a:t>
            </a:r>
            <a:r>
              <a:rPr lang="en-US" dirty="0" smtClean="0"/>
              <a:t> </a:t>
            </a:r>
            <a:r>
              <a:rPr lang="en-US" dirty="0" err="1" smtClean="0"/>
              <a:t>jual</a:t>
            </a:r>
            <a:r>
              <a:rPr lang="en-US" dirty="0" smtClean="0"/>
              <a:t> premium </a:t>
            </a:r>
            <a:r>
              <a:rPr lang="en-US" dirty="0" err="1" smtClean="0"/>
              <a:t>Rp</a:t>
            </a:r>
            <a:r>
              <a:rPr lang="en-US" dirty="0" smtClean="0"/>
              <a:t>. 4.500,- per liter </a:t>
            </a:r>
            <a:r>
              <a:rPr lang="en-US" dirty="0" err="1" smtClean="0"/>
              <a:t>termasuk</a:t>
            </a:r>
            <a:r>
              <a:rPr lang="en-US" dirty="0" smtClean="0"/>
              <a:t> PPN </a:t>
            </a:r>
            <a:r>
              <a:rPr lang="en-US" dirty="0" err="1" smtClean="0"/>
              <a:t>dan</a:t>
            </a:r>
            <a:r>
              <a:rPr lang="en-US" dirty="0" smtClean="0"/>
              <a:t> PBB KB, </a:t>
            </a:r>
            <a:r>
              <a:rPr lang="en-US" dirty="0" err="1" smtClean="0"/>
              <a:t>apabila</a:t>
            </a:r>
            <a:r>
              <a:rPr lang="en-US" dirty="0" smtClean="0"/>
              <a:t> </a:t>
            </a:r>
            <a:r>
              <a:rPr lang="en-US" dirty="0" err="1" smtClean="0"/>
              <a:t>asumsi</a:t>
            </a:r>
            <a:r>
              <a:rPr lang="en-US" dirty="0" smtClean="0"/>
              <a:t> </a:t>
            </a:r>
            <a:r>
              <a:rPr lang="en-US" dirty="0" err="1" smtClean="0"/>
              <a:t>tarif</a:t>
            </a:r>
            <a:r>
              <a:rPr lang="en-US" dirty="0" smtClean="0"/>
              <a:t> 5%, </a:t>
            </a:r>
            <a:r>
              <a:rPr lang="en-US" dirty="0" err="1" smtClean="0"/>
              <a:t>maka</a:t>
            </a:r>
            <a:r>
              <a:rPr lang="en-US" dirty="0" smtClean="0"/>
              <a:t> PBB KB </a:t>
            </a:r>
            <a:r>
              <a:rPr lang="en-US" dirty="0" err="1" smtClean="0"/>
              <a:t>terutang</a:t>
            </a:r>
            <a:r>
              <a:rPr lang="en-US" dirty="0" smtClean="0"/>
              <a:t> </a:t>
            </a:r>
            <a:r>
              <a:rPr lang="en-US" dirty="0" err="1" smtClean="0"/>
              <a:t>dapat</a:t>
            </a:r>
            <a:r>
              <a:rPr lang="en-US" dirty="0" smtClean="0"/>
              <a:t> </a:t>
            </a:r>
            <a:r>
              <a:rPr lang="en-US" dirty="0" err="1" smtClean="0"/>
              <a:t>dihitung</a:t>
            </a:r>
            <a:r>
              <a:rPr lang="en-US" dirty="0" smtClean="0"/>
              <a:t> </a:t>
            </a:r>
            <a:r>
              <a:rPr lang="en-US" dirty="0" err="1" smtClean="0"/>
              <a:t>sebagai</a:t>
            </a:r>
            <a:r>
              <a:rPr lang="en-US" dirty="0" smtClean="0"/>
              <a:t> </a:t>
            </a:r>
            <a:r>
              <a:rPr lang="en-US" dirty="0" err="1" smtClean="0"/>
              <a:t>berikut</a:t>
            </a:r>
            <a:r>
              <a:rPr lang="en-US" dirty="0" smtClean="0"/>
              <a:t>:</a:t>
            </a:r>
          </a:p>
          <a:p>
            <a:pPr>
              <a:buNone/>
            </a:pPr>
            <a:r>
              <a:rPr lang="en-US" dirty="0" smtClean="0"/>
              <a:t>	=5% x 100/115 x </a:t>
            </a:r>
            <a:r>
              <a:rPr lang="en-US" dirty="0" err="1" smtClean="0"/>
              <a:t>Rp</a:t>
            </a:r>
            <a:r>
              <a:rPr lang="en-US" dirty="0" smtClean="0"/>
              <a:t>. 4.500,-</a:t>
            </a:r>
          </a:p>
          <a:p>
            <a:pPr>
              <a:buNone/>
            </a:pPr>
            <a:r>
              <a:rPr lang="en-US" dirty="0" smtClean="0"/>
              <a:t>	= 5/115 x </a:t>
            </a:r>
            <a:r>
              <a:rPr lang="en-US" dirty="0" err="1" smtClean="0"/>
              <a:t>Rp</a:t>
            </a:r>
            <a:r>
              <a:rPr lang="en-US" dirty="0" smtClean="0"/>
              <a:t>. 4.500,-</a:t>
            </a:r>
          </a:p>
          <a:p>
            <a:pPr>
              <a:buNone/>
            </a:pPr>
            <a:r>
              <a:rPr lang="en-US" dirty="0" smtClean="0"/>
              <a:t>	= </a:t>
            </a:r>
            <a:r>
              <a:rPr lang="en-US" dirty="0" err="1" smtClean="0"/>
              <a:t>Rp</a:t>
            </a:r>
            <a:r>
              <a:rPr lang="en-US" dirty="0" smtClean="0"/>
              <a:t>. 195,65 (</a:t>
            </a:r>
            <a:r>
              <a:rPr lang="en-US" dirty="0" err="1" smtClean="0"/>
              <a:t>Pembulatan</a:t>
            </a:r>
            <a:r>
              <a:rPr lang="en-US" dirty="0" smtClean="0"/>
              <a:t> 2 </a:t>
            </a:r>
            <a:r>
              <a:rPr lang="en-US" dirty="0" err="1" smtClean="0"/>
              <a:t>angka</a:t>
            </a:r>
            <a:r>
              <a:rPr lang="en-US" dirty="0" smtClean="0"/>
              <a:t> </a:t>
            </a:r>
            <a:r>
              <a:rPr lang="en-US" dirty="0" err="1" smtClean="0"/>
              <a:t>di</a:t>
            </a:r>
            <a:r>
              <a:rPr lang="en-US" dirty="0" smtClean="0"/>
              <a:t> </a:t>
            </a:r>
            <a:r>
              <a:rPr lang="en-US" dirty="0" err="1" smtClean="0"/>
              <a:t>belakang</a:t>
            </a:r>
            <a:r>
              <a:rPr lang="en-US" dirty="0" smtClean="0"/>
              <a:t> </a:t>
            </a:r>
            <a:r>
              <a:rPr lang="en-US" dirty="0" err="1" smtClean="0"/>
              <a:t>koma</a:t>
            </a:r>
            <a:r>
              <a:rPr lang="en-US"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Masa</a:t>
            </a:r>
            <a:r>
              <a:rPr lang="en-US" dirty="0" smtClean="0"/>
              <a:t> </a:t>
            </a:r>
            <a:r>
              <a:rPr lang="en-US" dirty="0" err="1" smtClean="0"/>
              <a:t>Pajak</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err="1" smtClean="0"/>
              <a:t>Masa</a:t>
            </a:r>
            <a:r>
              <a:rPr lang="en-US" dirty="0" smtClean="0"/>
              <a:t> </a:t>
            </a:r>
            <a:r>
              <a:rPr lang="en-US" dirty="0" err="1" smtClean="0"/>
              <a:t>pajak</a:t>
            </a:r>
            <a:r>
              <a:rPr lang="en-US" dirty="0" smtClean="0"/>
              <a:t> </a:t>
            </a:r>
            <a:r>
              <a:rPr lang="en-US" dirty="0" err="1" smtClean="0"/>
              <a:t>adalah</a:t>
            </a:r>
            <a:r>
              <a:rPr lang="en-US" dirty="0" smtClean="0"/>
              <a:t> </a:t>
            </a:r>
            <a:r>
              <a:rPr lang="en-US" dirty="0" err="1" smtClean="0"/>
              <a:t>setiap</a:t>
            </a:r>
            <a:r>
              <a:rPr lang="en-US" dirty="0" smtClean="0"/>
              <a:t> </a:t>
            </a:r>
            <a:r>
              <a:rPr lang="en-US" dirty="0" err="1" smtClean="0"/>
              <a:t>bulan</a:t>
            </a:r>
            <a:endParaRPr lang="en-US" dirty="0" smtClean="0"/>
          </a:p>
          <a:p>
            <a:pPr>
              <a:buFont typeface="Wingdings" pitchFamily="2" charset="2"/>
              <a:buChar char="q"/>
            </a:pPr>
            <a:r>
              <a:rPr lang="en-US" dirty="0" err="1" smtClean="0"/>
              <a:t>Pelaporan</a:t>
            </a:r>
            <a:r>
              <a:rPr lang="en-US" dirty="0" smtClean="0"/>
              <a:t> </a:t>
            </a:r>
            <a:r>
              <a:rPr lang="en-US" dirty="0" err="1" smtClean="0"/>
              <a:t>dan</a:t>
            </a:r>
            <a:r>
              <a:rPr lang="en-US" dirty="0" smtClean="0"/>
              <a:t> </a:t>
            </a:r>
            <a:r>
              <a:rPr lang="en-US" dirty="0" err="1" smtClean="0"/>
              <a:t>penyetoran</a:t>
            </a:r>
            <a:r>
              <a:rPr lang="en-US" dirty="0" smtClean="0"/>
              <a:t> </a:t>
            </a:r>
            <a:r>
              <a:rPr lang="en-US" dirty="0" err="1" smtClean="0"/>
              <a:t>dilakukan</a:t>
            </a:r>
            <a:r>
              <a:rPr lang="en-US" dirty="0" smtClean="0"/>
              <a:t> </a:t>
            </a:r>
            <a:r>
              <a:rPr lang="en-US" dirty="0" err="1" smtClean="0"/>
              <a:t>setiap</a:t>
            </a:r>
            <a:r>
              <a:rPr lang="en-US" dirty="0" smtClean="0"/>
              <a:t> </a:t>
            </a:r>
            <a:r>
              <a:rPr lang="en-US" dirty="0" err="1" smtClean="0"/>
              <a:t>bulan</a:t>
            </a:r>
            <a:r>
              <a:rPr lang="en-US"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2900" i="1" dirty="0" smtClean="0">
                <a:latin typeface="Arial" charset="0"/>
              </a:rPr>
              <a:t>Taxation of Petroleum Products : Kenya Case</a:t>
            </a:r>
            <a:endParaRPr lang="en-US" sz="2900" i="1" dirty="0" smtClean="0">
              <a:solidFill>
                <a:schemeClr val="tx1"/>
              </a:solidFill>
              <a:latin typeface="Arial" charset="0"/>
            </a:endParaRPr>
          </a:p>
        </p:txBody>
      </p:sp>
      <p:sp>
        <p:nvSpPr>
          <p:cNvPr id="4099" name="Rectangle 5"/>
          <p:cNvSpPr>
            <a:spLocks noGrp="1" noChangeArrowheads="1"/>
          </p:cNvSpPr>
          <p:nvPr>
            <p:ph idx="1"/>
          </p:nvPr>
        </p:nvSpPr>
        <p:spPr/>
        <p:txBody>
          <a:bodyPr/>
          <a:lstStyle/>
          <a:p>
            <a:pPr marL="571500" indent="-571500" eaLnBrk="1" hangingPunct="1">
              <a:lnSpc>
                <a:spcPct val="90000"/>
              </a:lnSpc>
              <a:buFont typeface="Wingdings" pitchFamily="2" charset="2"/>
              <a:buNone/>
            </a:pPr>
            <a:r>
              <a:rPr lang="id-ID" sz="2100" dirty="0" smtClean="0"/>
              <a:t>Pajak yang dipungut atas produk minyak bumi dapat mempengaruhi/ berdampak terhadap 3 (tiga) sektor utama, yaitu : </a:t>
            </a:r>
          </a:p>
          <a:p>
            <a:pPr marL="571500" indent="-571500" eaLnBrk="1" hangingPunct="1">
              <a:lnSpc>
                <a:spcPct val="90000"/>
              </a:lnSpc>
              <a:buFont typeface="+mj-lt"/>
              <a:buAutoNum type="arabicPeriod"/>
            </a:pPr>
            <a:r>
              <a:rPr lang="id-ID" sz="2100" dirty="0" smtClean="0"/>
              <a:t>Sektor Transportasi yang antara lain meliputi transportasi darat, kereta api dan udara. </a:t>
            </a:r>
            <a:endParaRPr lang="en-US" sz="2100" i="1" dirty="0" smtClean="0"/>
          </a:p>
          <a:p>
            <a:pPr marL="571500" indent="-571500" eaLnBrk="1" hangingPunct="1">
              <a:lnSpc>
                <a:spcPct val="90000"/>
              </a:lnSpc>
              <a:buFont typeface="+mj-lt"/>
              <a:buAutoNum type="arabicPeriod"/>
            </a:pPr>
            <a:r>
              <a:rPr lang="id-ID" sz="2100" dirty="0" smtClean="0"/>
              <a:t>Sektor energi</a:t>
            </a:r>
            <a:r>
              <a:rPr lang="id-ID" sz="2100" i="1" dirty="0" smtClean="0"/>
              <a:t>  </a:t>
            </a:r>
            <a:r>
              <a:rPr lang="id-ID" sz="2100" dirty="0" smtClean="0"/>
              <a:t>terutama mempengaruhi produksi listrik</a:t>
            </a:r>
            <a:endParaRPr lang="en-US" sz="2100" i="1" dirty="0" smtClean="0"/>
          </a:p>
          <a:p>
            <a:pPr marL="571500" indent="-571500" eaLnBrk="1" hangingPunct="1">
              <a:lnSpc>
                <a:spcPct val="90000"/>
              </a:lnSpc>
              <a:buFont typeface="+mj-lt"/>
              <a:buAutoNum type="arabicPeriod"/>
            </a:pPr>
            <a:r>
              <a:rPr lang="id-ID" sz="2100" dirty="0" smtClean="0"/>
              <a:t>Sektor Rumah Tangga</a:t>
            </a:r>
          </a:p>
          <a:p>
            <a:pPr marL="571500" indent="-571500" eaLnBrk="1" hangingPunct="1">
              <a:lnSpc>
                <a:spcPct val="90000"/>
              </a:lnSpc>
              <a:buNone/>
            </a:pPr>
            <a:endParaRPr lang="id-ID" sz="2100" i="1" dirty="0"/>
          </a:p>
          <a:p>
            <a:pPr marL="571500" indent="-571500" eaLnBrk="1" hangingPunct="1">
              <a:lnSpc>
                <a:spcPct val="90000"/>
              </a:lnSpc>
              <a:buNone/>
            </a:pPr>
            <a:r>
              <a:rPr lang="id-ID" sz="2100" dirty="0" smtClean="0"/>
              <a:t>Pajak yang dipungut atas produk minyak bumi dapat dikenakan tarif yang berbeda-beda, sebagaimana yang terjadi di Kenya.</a:t>
            </a:r>
            <a:endParaRPr lang="en-US" sz="21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2900" i="1" dirty="0" smtClean="0">
                <a:solidFill>
                  <a:schemeClr val="tx1"/>
                </a:solidFill>
                <a:latin typeface="Arial" charset="0"/>
              </a:rPr>
              <a:t>Taxation of Petroleum Products : Kenya Case</a:t>
            </a:r>
          </a:p>
        </p:txBody>
      </p:sp>
      <p:sp>
        <p:nvSpPr>
          <p:cNvPr id="5123" name="Rectangle 3"/>
          <p:cNvSpPr>
            <a:spLocks noGrp="1" noChangeArrowheads="1"/>
          </p:cNvSpPr>
          <p:nvPr>
            <p:ph idx="1"/>
          </p:nvPr>
        </p:nvSpPr>
        <p:spPr>
          <a:xfrm>
            <a:off x="457200" y="1412875"/>
            <a:ext cx="8229600" cy="4759325"/>
          </a:xfrm>
        </p:spPr>
        <p:txBody>
          <a:bodyPr/>
          <a:lstStyle/>
          <a:p>
            <a:pPr eaLnBrk="1" hangingPunct="1">
              <a:buFont typeface="Wingdings" pitchFamily="2" charset="2"/>
              <a:buNone/>
            </a:pPr>
            <a:r>
              <a:rPr lang="en-US" sz="2100" smtClean="0"/>
              <a:t>It is general practice to differentiate the tax percentage on </a:t>
            </a:r>
          </a:p>
          <a:p>
            <a:pPr eaLnBrk="1" hangingPunct="1">
              <a:buFont typeface="Wingdings" pitchFamily="2" charset="2"/>
              <a:buNone/>
            </a:pPr>
            <a:r>
              <a:rPr lang="en-US" sz="2100" smtClean="0"/>
              <a:t>petroleum products according to their end uses, as example for </a:t>
            </a:r>
          </a:p>
          <a:p>
            <a:pPr eaLnBrk="1" hangingPunct="1">
              <a:buFont typeface="Wingdings" pitchFamily="2" charset="2"/>
              <a:buNone/>
            </a:pPr>
            <a:r>
              <a:rPr lang="en-US" sz="2100" smtClean="0"/>
              <a:t>Kenya (1997) below : </a:t>
            </a:r>
          </a:p>
        </p:txBody>
      </p:sp>
      <p:pic>
        <p:nvPicPr>
          <p:cNvPr id="5124" name="Picture 4"/>
          <p:cNvPicPr>
            <a:picLocks noChangeAspect="1" noChangeArrowheads="1"/>
          </p:cNvPicPr>
          <p:nvPr/>
        </p:nvPicPr>
        <p:blipFill>
          <a:blip r:embed="rId2"/>
          <a:srcRect/>
          <a:stretch>
            <a:fillRect/>
          </a:stretch>
        </p:blipFill>
        <p:spPr bwMode="auto">
          <a:xfrm>
            <a:off x="1600200" y="2743200"/>
            <a:ext cx="5791200" cy="3124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2900" i="1" smtClean="0">
                <a:solidFill>
                  <a:schemeClr val="tx1"/>
                </a:solidFill>
                <a:latin typeface="Arial" charset="0"/>
              </a:rPr>
              <a:t>Taxation of Petroleum Products : Kenya Case</a:t>
            </a:r>
          </a:p>
        </p:txBody>
      </p:sp>
      <p:sp>
        <p:nvSpPr>
          <p:cNvPr id="6147" name="Rectangle 3"/>
          <p:cNvSpPr>
            <a:spLocks noGrp="1" noChangeArrowheads="1"/>
          </p:cNvSpPr>
          <p:nvPr>
            <p:ph idx="1"/>
          </p:nvPr>
        </p:nvSpPr>
        <p:spPr/>
        <p:txBody>
          <a:bodyPr/>
          <a:lstStyle/>
          <a:p>
            <a:pPr eaLnBrk="1" hangingPunct="1">
              <a:lnSpc>
                <a:spcPct val="90000"/>
              </a:lnSpc>
            </a:pPr>
            <a:r>
              <a:rPr lang="en-US" sz="2100" i="1" dirty="0" smtClean="0"/>
              <a:t>The taxation of oil product as percentages of retail prices, as illustrated above for Nairobi, may be regarded as typical example of customary fuel taxation practice. The heaviest taxes as attached to regular and premium gasoline which, like non-commercial passenger vehicles, are often regarded as luxury goods.</a:t>
            </a:r>
          </a:p>
          <a:p>
            <a:pPr eaLnBrk="1" hangingPunct="1">
              <a:lnSpc>
                <a:spcPct val="90000"/>
              </a:lnSpc>
            </a:pPr>
            <a:r>
              <a:rPr lang="en-US" sz="2100" i="1" dirty="0" smtClean="0"/>
              <a:t>Automotive diesel is taxed less severely because of its importance in mining and agriculture as well as for goods transportation by truck.</a:t>
            </a:r>
          </a:p>
          <a:p>
            <a:pPr eaLnBrk="1" hangingPunct="1">
              <a:lnSpc>
                <a:spcPct val="90000"/>
              </a:lnSpc>
            </a:pPr>
            <a:r>
              <a:rPr lang="en-US" sz="2100" i="1" dirty="0" smtClean="0"/>
              <a:t>Fuel oil, heavy diesel, and especially LPG serve primarily in the generation of electricity and for driving industrial process.</a:t>
            </a:r>
          </a:p>
          <a:p>
            <a:pPr eaLnBrk="1" hangingPunct="1">
              <a:lnSpc>
                <a:spcPct val="90000"/>
              </a:lnSpc>
            </a:pPr>
            <a:r>
              <a:rPr lang="en-US" sz="2100" i="1" dirty="0" smtClean="0"/>
              <a:t>Kerosene, which is used mainly by lower income groups, frequently untaxed, both for social reasons and to help prevent massive deforestation.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2900" i="1" dirty="0" smtClean="0">
                <a:solidFill>
                  <a:schemeClr val="tx1"/>
                </a:solidFill>
                <a:latin typeface="Arial" charset="0"/>
              </a:rPr>
              <a:t>Taxation of Petroleum Products : Kenya Case</a:t>
            </a:r>
          </a:p>
        </p:txBody>
      </p:sp>
      <p:sp>
        <p:nvSpPr>
          <p:cNvPr id="7171" name="Rectangle 3"/>
          <p:cNvSpPr>
            <a:spLocks noGrp="1" noChangeArrowheads="1"/>
          </p:cNvSpPr>
          <p:nvPr>
            <p:ph idx="1"/>
          </p:nvPr>
        </p:nvSpPr>
        <p:spPr/>
        <p:txBody>
          <a:bodyPr/>
          <a:lstStyle/>
          <a:p>
            <a:pPr eaLnBrk="1" hangingPunct="1">
              <a:buFont typeface="Wingdings" pitchFamily="2" charset="2"/>
              <a:buNone/>
            </a:pPr>
            <a:r>
              <a:rPr lang="en-US" sz="2100" i="1" smtClean="0"/>
              <a:t>The main statement of the above diagrams is to delimit the ranking </a:t>
            </a:r>
          </a:p>
          <a:p>
            <a:pPr eaLnBrk="1" hangingPunct="1">
              <a:buFont typeface="Wingdings" pitchFamily="2" charset="2"/>
              <a:buNone/>
            </a:pPr>
            <a:r>
              <a:rPr lang="en-US" sz="2100" i="1" smtClean="0"/>
              <a:t>of taxation on petroleum products, i.e</a:t>
            </a:r>
            <a:r>
              <a:rPr lang="en-US" sz="2100" smtClean="0"/>
              <a:t>. :</a:t>
            </a:r>
          </a:p>
          <a:p>
            <a:pPr eaLnBrk="1" hangingPunct="1"/>
            <a:r>
              <a:rPr lang="en-US" sz="2100" i="1" smtClean="0"/>
              <a:t>Of all fuels, transport fuels carry the highest taxation.</a:t>
            </a:r>
          </a:p>
          <a:p>
            <a:pPr eaLnBrk="1" hangingPunct="1"/>
            <a:r>
              <a:rPr lang="en-US" sz="2100" i="1" smtClean="0"/>
              <a:t>Industrial fuels are taxed less.</a:t>
            </a:r>
          </a:p>
          <a:p>
            <a:pPr eaLnBrk="1" hangingPunct="1"/>
            <a:r>
              <a:rPr lang="en-US" sz="2100" i="1" smtClean="0"/>
              <a:t>Cooking energy may be tax-exempt or even subsidizes.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fontAlgn="auto" hangingPunct="1">
              <a:spcAft>
                <a:spcPts val="0"/>
              </a:spcAft>
              <a:defRPr/>
            </a:pPr>
            <a:r>
              <a:rPr lang="en-US" dirty="0" smtClean="0"/>
              <a:t>ALASAN </a:t>
            </a:r>
            <a:r>
              <a:rPr lang="en-US" dirty="0" smtClean="0"/>
              <a:t>TEORETIS </a:t>
            </a:r>
            <a:endParaRPr lang="en-US" dirty="0"/>
          </a:p>
        </p:txBody>
      </p:sp>
      <p:sp>
        <p:nvSpPr>
          <p:cNvPr id="2" name="Content Placeholder 1"/>
          <p:cNvSpPr>
            <a:spLocks noGrp="1"/>
          </p:cNvSpPr>
          <p:nvPr>
            <p:ph idx="1"/>
          </p:nvPr>
        </p:nvSpPr>
        <p:spPr/>
        <p:txBody>
          <a:bodyPr>
            <a:normAutofit/>
          </a:bodyPr>
          <a:lstStyle/>
          <a:p>
            <a:pPr marL="365760" indent="-256032" eaLnBrk="1" fontAlgn="auto" hangingPunct="1">
              <a:spcAft>
                <a:spcPts val="0"/>
              </a:spcAft>
              <a:buFont typeface="Wingdings 3"/>
              <a:buChar char=""/>
              <a:defRPr/>
            </a:pPr>
            <a:r>
              <a:rPr lang="en-US" dirty="0" err="1" smtClean="0"/>
              <a:t>Penggunaan</a:t>
            </a:r>
            <a:r>
              <a:rPr lang="en-US" dirty="0" smtClean="0"/>
              <a:t> </a:t>
            </a:r>
            <a:r>
              <a:rPr lang="en-US" dirty="0" err="1" smtClean="0"/>
              <a:t>jalan</a:t>
            </a:r>
            <a:r>
              <a:rPr lang="en-US" dirty="0" smtClean="0"/>
              <a:t> </a:t>
            </a:r>
            <a:r>
              <a:rPr lang="en-US" dirty="0" err="1" smtClean="0"/>
              <a:t>raya</a:t>
            </a:r>
            <a:r>
              <a:rPr lang="en-US" dirty="0" smtClean="0"/>
              <a:t> </a:t>
            </a:r>
            <a:r>
              <a:rPr lang="en-US" dirty="0" err="1" smtClean="0"/>
              <a:t>menimbulkan</a:t>
            </a:r>
            <a:r>
              <a:rPr lang="en-US" dirty="0" smtClean="0"/>
              <a:t> </a:t>
            </a:r>
            <a:r>
              <a:rPr lang="en-US" dirty="0" err="1" smtClean="0"/>
              <a:t>biaya</a:t>
            </a:r>
            <a:r>
              <a:rPr lang="en-US" dirty="0" smtClean="0"/>
              <a:t> (</a:t>
            </a:r>
            <a:r>
              <a:rPr lang="en-US" i="1" dirty="0" smtClean="0"/>
              <a:t>cost)</a:t>
            </a:r>
            <a:r>
              <a:rPr lang="en-US" dirty="0" smtClean="0"/>
              <a:t> </a:t>
            </a:r>
            <a:r>
              <a:rPr lang="en-US" dirty="0" err="1" smtClean="0"/>
              <a:t>langsung</a:t>
            </a:r>
            <a:r>
              <a:rPr lang="en-US" dirty="0" smtClean="0"/>
              <a:t> </a:t>
            </a:r>
            <a:r>
              <a:rPr lang="en-US" dirty="0" err="1" smtClean="0"/>
              <a:t>dan</a:t>
            </a:r>
            <a:r>
              <a:rPr lang="en-US" dirty="0" smtClean="0"/>
              <a:t> </a:t>
            </a:r>
            <a:r>
              <a:rPr lang="en-US" dirty="0" err="1" smtClean="0"/>
              <a:t>tidak</a:t>
            </a:r>
            <a:r>
              <a:rPr lang="en-US" dirty="0" smtClean="0"/>
              <a:t> </a:t>
            </a:r>
            <a:r>
              <a:rPr lang="en-US" dirty="0" err="1" smtClean="0"/>
              <a:t>langsung</a:t>
            </a:r>
            <a:r>
              <a:rPr lang="en-US" dirty="0" smtClean="0"/>
              <a:t>.</a:t>
            </a:r>
          </a:p>
          <a:p>
            <a:pPr marL="624078" indent="-514350" eaLnBrk="1" fontAlgn="auto" hangingPunct="1">
              <a:spcAft>
                <a:spcPts val="0"/>
              </a:spcAft>
              <a:buFont typeface="+mj-lt"/>
              <a:buAutoNum type="arabicPeriod"/>
              <a:defRPr/>
            </a:pPr>
            <a:r>
              <a:rPr lang="en-US" dirty="0" err="1" smtClean="0"/>
              <a:t>Biaya</a:t>
            </a:r>
            <a:r>
              <a:rPr lang="en-US" dirty="0" smtClean="0"/>
              <a:t> </a:t>
            </a:r>
            <a:r>
              <a:rPr lang="en-US" dirty="0" err="1" smtClean="0"/>
              <a:t>langsung</a:t>
            </a:r>
            <a:r>
              <a:rPr lang="en-US" dirty="0" smtClean="0"/>
              <a:t> </a:t>
            </a:r>
            <a:r>
              <a:rPr lang="en-US" dirty="0" err="1" smtClean="0"/>
              <a:t>yaitu</a:t>
            </a:r>
            <a:r>
              <a:rPr lang="en-US" dirty="0" smtClean="0"/>
              <a:t> : </a:t>
            </a:r>
            <a:r>
              <a:rPr lang="en-US" dirty="0" err="1" smtClean="0"/>
              <a:t>kerusakan</a:t>
            </a:r>
            <a:r>
              <a:rPr lang="en-US" dirty="0" smtClean="0"/>
              <a:t> </a:t>
            </a:r>
            <a:r>
              <a:rPr lang="en-US" dirty="0" err="1" smtClean="0"/>
              <a:t>terhadap</a:t>
            </a:r>
            <a:r>
              <a:rPr lang="en-US" dirty="0" smtClean="0"/>
              <a:t> </a:t>
            </a:r>
            <a:r>
              <a:rPr lang="en-US" dirty="0" err="1" smtClean="0"/>
              <a:t>badan</a:t>
            </a:r>
            <a:r>
              <a:rPr lang="en-US" dirty="0" smtClean="0"/>
              <a:t> </a:t>
            </a:r>
            <a:r>
              <a:rPr lang="en-US" dirty="0" err="1" smtClean="0"/>
              <a:t>jalan</a:t>
            </a:r>
            <a:r>
              <a:rPr lang="en-US" dirty="0" smtClean="0"/>
              <a:t> </a:t>
            </a:r>
            <a:r>
              <a:rPr lang="en-US" dirty="0" err="1" smtClean="0"/>
              <a:t>sehingga</a:t>
            </a:r>
            <a:r>
              <a:rPr lang="en-US" dirty="0" smtClean="0"/>
              <a:t> </a:t>
            </a:r>
            <a:r>
              <a:rPr lang="en-US" dirty="0" err="1" smtClean="0"/>
              <a:t>menimbulkan</a:t>
            </a:r>
            <a:r>
              <a:rPr lang="en-US" dirty="0" smtClean="0"/>
              <a:t> </a:t>
            </a:r>
            <a:r>
              <a:rPr lang="en-US" dirty="0" err="1" smtClean="0"/>
              <a:t>biaya</a:t>
            </a:r>
            <a:r>
              <a:rPr lang="en-US" dirty="0" smtClean="0"/>
              <a:t> </a:t>
            </a:r>
            <a:r>
              <a:rPr lang="en-US" dirty="0" err="1" smtClean="0"/>
              <a:t>bagi</a:t>
            </a:r>
            <a:r>
              <a:rPr lang="en-US" dirty="0" smtClean="0"/>
              <a:t> </a:t>
            </a:r>
            <a:r>
              <a:rPr lang="en-US" dirty="0" err="1" smtClean="0"/>
              <a:t>pemerintah</a:t>
            </a:r>
            <a:r>
              <a:rPr lang="en-US" dirty="0" smtClean="0"/>
              <a:t>. </a:t>
            </a:r>
          </a:p>
          <a:p>
            <a:pPr marL="624078" indent="-514350" eaLnBrk="1" fontAlgn="auto" hangingPunct="1">
              <a:spcAft>
                <a:spcPts val="0"/>
              </a:spcAft>
              <a:buFont typeface="+mj-lt"/>
              <a:buAutoNum type="arabicPeriod"/>
              <a:defRPr/>
            </a:pPr>
            <a:r>
              <a:rPr lang="en-US" dirty="0" err="1" smtClean="0"/>
              <a:t>Biaya</a:t>
            </a:r>
            <a:r>
              <a:rPr lang="en-US" dirty="0" smtClean="0"/>
              <a:t> </a:t>
            </a:r>
            <a:r>
              <a:rPr lang="en-US" dirty="0" err="1" smtClean="0"/>
              <a:t>tidak</a:t>
            </a:r>
            <a:r>
              <a:rPr lang="en-US" dirty="0" smtClean="0"/>
              <a:t> </a:t>
            </a:r>
            <a:r>
              <a:rPr lang="en-US" dirty="0" err="1" smtClean="0"/>
              <a:t>langsung</a:t>
            </a:r>
            <a:r>
              <a:rPr lang="en-US" dirty="0" smtClean="0"/>
              <a:t> (</a:t>
            </a:r>
            <a:r>
              <a:rPr lang="en-US" i="1" dirty="0" smtClean="0"/>
              <a:t>spillover cost) </a:t>
            </a:r>
            <a:r>
              <a:rPr lang="en-US" dirty="0" err="1" smtClean="0"/>
              <a:t>antara</a:t>
            </a:r>
            <a:r>
              <a:rPr lang="en-US" dirty="0" smtClean="0"/>
              <a:t> lain </a:t>
            </a:r>
            <a:r>
              <a:rPr lang="en-US" dirty="0" err="1" smtClean="0"/>
              <a:t>yaitu</a:t>
            </a:r>
            <a:r>
              <a:rPr lang="en-US" dirty="0" smtClean="0"/>
              <a:t> :  </a:t>
            </a:r>
            <a:r>
              <a:rPr lang="en-US" dirty="0" err="1" smtClean="0"/>
              <a:t>polusi</a:t>
            </a:r>
            <a:r>
              <a:rPr lang="en-US" dirty="0" smtClean="0"/>
              <a:t> (</a:t>
            </a:r>
            <a:r>
              <a:rPr lang="en-US" dirty="0" err="1" smtClean="0"/>
              <a:t>udara</a:t>
            </a:r>
            <a:r>
              <a:rPr lang="en-US" dirty="0" smtClean="0"/>
              <a:t> &amp; </a:t>
            </a:r>
            <a:r>
              <a:rPr lang="en-US" dirty="0" err="1" smtClean="0"/>
              <a:t>suara</a:t>
            </a:r>
            <a:r>
              <a:rPr lang="en-US" dirty="0" smtClean="0"/>
              <a:t>) </a:t>
            </a:r>
            <a:r>
              <a:rPr lang="en-US" dirty="0" err="1" smtClean="0"/>
              <a:t>dan</a:t>
            </a:r>
            <a:r>
              <a:rPr lang="en-US" dirty="0" smtClean="0"/>
              <a:t> </a:t>
            </a:r>
            <a:r>
              <a:rPr lang="en-US" dirty="0" err="1" smtClean="0"/>
              <a:t>kemacetan</a:t>
            </a:r>
            <a:r>
              <a:rPr lang="en-US" dirty="0" smtClean="0"/>
              <a:t>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id-ID" dirty="0" smtClean="0"/>
              <a:t>Some Related issues &amp; Practices</a:t>
            </a:r>
          </a:p>
        </p:txBody>
      </p:sp>
      <p:sp>
        <p:nvSpPr>
          <p:cNvPr id="8195" name="Rectangle 3"/>
          <p:cNvSpPr>
            <a:spLocks noGrp="1" noChangeArrowheads="1"/>
          </p:cNvSpPr>
          <p:nvPr>
            <p:ph idx="1"/>
          </p:nvPr>
        </p:nvSpPr>
        <p:spPr>
          <a:xfrm>
            <a:off x="357158" y="1428736"/>
            <a:ext cx="8286808" cy="4857784"/>
          </a:xfrm>
        </p:spPr>
        <p:txBody>
          <a:bodyPr>
            <a:noAutofit/>
          </a:bodyPr>
          <a:lstStyle/>
          <a:p>
            <a:pPr eaLnBrk="1" hangingPunct="1">
              <a:lnSpc>
                <a:spcPct val="90000"/>
              </a:lnSpc>
              <a:buFont typeface="Wingdings" pitchFamily="2" charset="2"/>
              <a:buChar char="q"/>
            </a:pPr>
            <a:r>
              <a:rPr lang="en-US" sz="2400" i="1" dirty="0" smtClean="0"/>
              <a:t>Taxation of motor vehicle fuels is justifiable for both resource </a:t>
            </a:r>
            <a:r>
              <a:rPr lang="id-ID" sz="2400" i="1" dirty="0" smtClean="0"/>
              <a:t> </a:t>
            </a:r>
            <a:r>
              <a:rPr lang="en-US" sz="2400" i="1" dirty="0" smtClean="0"/>
              <a:t>allocation reasons and as a benefit levy related to the public provision of roads</a:t>
            </a:r>
            <a:r>
              <a:rPr lang="en-US" sz="2400" b="1" i="1" dirty="0" smtClean="0"/>
              <a:t>.</a:t>
            </a:r>
            <a:r>
              <a:rPr lang="en-US" sz="2400" i="1" dirty="0" smtClean="0"/>
              <a:t> </a:t>
            </a:r>
            <a:endParaRPr lang="id-ID" sz="2400" i="1" dirty="0" smtClean="0"/>
          </a:p>
          <a:p>
            <a:pPr eaLnBrk="1" hangingPunct="1">
              <a:lnSpc>
                <a:spcPct val="90000"/>
              </a:lnSpc>
              <a:buFont typeface="Wingdings" pitchFamily="2" charset="2"/>
              <a:buChar char="q"/>
            </a:pPr>
            <a:r>
              <a:rPr lang="en-US" sz="2400" i="1" dirty="0" smtClean="0"/>
              <a:t>In fact, the failure to impose these user taxes would artificially cheapen transport costs and distort resource </a:t>
            </a:r>
            <a:r>
              <a:rPr lang="id-ID" sz="2400" i="1" dirty="0" smtClean="0"/>
              <a:t> </a:t>
            </a:r>
            <a:r>
              <a:rPr lang="en-US" sz="2400" i="1" dirty="0" smtClean="0"/>
              <a:t>allocation decisions. </a:t>
            </a:r>
            <a:endParaRPr lang="id-ID" sz="2400" i="1" dirty="0" smtClean="0"/>
          </a:p>
          <a:p>
            <a:pPr eaLnBrk="1" hangingPunct="1">
              <a:lnSpc>
                <a:spcPct val="90000"/>
              </a:lnSpc>
              <a:buFont typeface="Wingdings" pitchFamily="2" charset="2"/>
              <a:buChar char="q"/>
            </a:pPr>
            <a:r>
              <a:rPr lang="en-US" sz="2400" i="1" dirty="0" smtClean="0"/>
              <a:t>An element of equity and ability-to-pay also enters into the equation, as individual vehicle owners are likely to do more driving the higher income level. Moreover, automobile </a:t>
            </a:r>
            <a:r>
              <a:rPr lang="id-ID" sz="2400" i="1" dirty="0" smtClean="0"/>
              <a:t> </a:t>
            </a:r>
            <a:r>
              <a:rPr lang="en-US" sz="2400" i="1" dirty="0" smtClean="0"/>
              <a:t>ownership is generally a direct function of income levels. </a:t>
            </a:r>
            <a:endParaRPr lang="id-ID" sz="2400" i="1" dirty="0" smtClean="0"/>
          </a:p>
          <a:p>
            <a:pPr eaLnBrk="1" hangingPunct="1">
              <a:lnSpc>
                <a:spcPct val="90000"/>
              </a:lnSpc>
              <a:buFont typeface="Wingdings" pitchFamily="2" charset="2"/>
              <a:buChar char="q"/>
            </a:pPr>
            <a:r>
              <a:rPr lang="en-US" sz="2400" i="1" dirty="0" smtClean="0"/>
              <a:t>Rates are </a:t>
            </a:r>
            <a:r>
              <a:rPr lang="id-ID" sz="2400" i="1" dirty="0" smtClean="0"/>
              <a:t> </a:t>
            </a:r>
            <a:r>
              <a:rPr lang="en-US" sz="2400" i="1" dirty="0" smtClean="0"/>
              <a:t>almost universally specific, but often are not sufficiently adjusted upward in response to inflation, thereby causing a loss in the real </a:t>
            </a:r>
            <a:r>
              <a:rPr lang="id-ID" sz="2400" i="1" dirty="0" smtClean="0"/>
              <a:t> </a:t>
            </a:r>
            <a:r>
              <a:rPr lang="en-US" sz="2400" i="1" dirty="0" smtClean="0"/>
              <a:t>values of revenues generated and distorting resources allocation.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id-ID" dirty="0" smtClean="0"/>
              <a:t>Some Related issues &amp; Practices</a:t>
            </a:r>
          </a:p>
        </p:txBody>
      </p:sp>
      <p:sp>
        <p:nvSpPr>
          <p:cNvPr id="9219" name="Rectangle 3"/>
          <p:cNvSpPr>
            <a:spLocks noGrp="1" noChangeArrowheads="1"/>
          </p:cNvSpPr>
          <p:nvPr>
            <p:ph idx="1"/>
          </p:nvPr>
        </p:nvSpPr>
        <p:spPr>
          <a:xfrm>
            <a:off x="428596" y="1428736"/>
            <a:ext cx="8258204" cy="4857784"/>
          </a:xfrm>
        </p:spPr>
        <p:txBody>
          <a:bodyPr>
            <a:noAutofit/>
          </a:bodyPr>
          <a:lstStyle/>
          <a:p>
            <a:pPr eaLnBrk="1" hangingPunct="1">
              <a:lnSpc>
                <a:spcPct val="80000"/>
              </a:lnSpc>
              <a:buFont typeface="Wingdings" pitchFamily="2" charset="2"/>
              <a:buChar char="q"/>
            </a:pPr>
            <a:r>
              <a:rPr lang="en-US" sz="2800" i="1" dirty="0" smtClean="0"/>
              <a:t>Regional (and national) government around the world impose</a:t>
            </a:r>
            <a:r>
              <a:rPr lang="id-ID" sz="2800" i="1" dirty="0" smtClean="0"/>
              <a:t> </a:t>
            </a:r>
            <a:r>
              <a:rPr lang="en-US" sz="2800" i="1" dirty="0" smtClean="0"/>
              <a:t>excise-type levies on fuel consumption. This tax usually levied at </a:t>
            </a:r>
            <a:r>
              <a:rPr lang="id-ID" sz="2800" i="1" dirty="0" smtClean="0"/>
              <a:t> </a:t>
            </a:r>
            <a:r>
              <a:rPr lang="en-US" sz="2800" i="1" dirty="0" smtClean="0"/>
              <a:t>the provincial or state level (as opposed to the municipal level) due to the spillover effects that would occur if imposed within the limited </a:t>
            </a:r>
            <a:r>
              <a:rPr lang="id-ID" sz="2800" i="1" dirty="0" smtClean="0"/>
              <a:t> </a:t>
            </a:r>
            <a:r>
              <a:rPr lang="en-US" sz="2800" i="1" dirty="0" smtClean="0"/>
              <a:t>geographical boundaries of one municipality. </a:t>
            </a:r>
            <a:endParaRPr lang="id-ID" sz="2800" i="1" dirty="0" smtClean="0"/>
          </a:p>
          <a:p>
            <a:pPr eaLnBrk="1" hangingPunct="1">
              <a:lnSpc>
                <a:spcPct val="80000"/>
              </a:lnSpc>
              <a:buFont typeface="Wingdings" pitchFamily="2" charset="2"/>
              <a:buChar char="q"/>
            </a:pPr>
            <a:r>
              <a:rPr lang="en-US" sz="2800" i="1" dirty="0" smtClean="0"/>
              <a:t>For example, since 1956 the United States central (federal) government’s excise tax on </a:t>
            </a:r>
            <a:r>
              <a:rPr lang="id-ID" sz="2800" i="1" dirty="0" smtClean="0"/>
              <a:t> </a:t>
            </a:r>
            <a:r>
              <a:rPr lang="en-US" sz="2800" i="1" dirty="0" smtClean="0"/>
              <a:t>gasoline (and other goods such as tires and trucks) has been earmarked for a special trust fund to finance the interstate highway </a:t>
            </a:r>
            <a:r>
              <a:rPr lang="id-ID" sz="2800" i="1" dirty="0" smtClean="0"/>
              <a:t> </a:t>
            </a:r>
            <a:r>
              <a:rPr lang="en-US" sz="2800" i="1" dirty="0" smtClean="0"/>
              <a:t>system. Additionally, all 50 states also impose specific rate excises on motor vehicle fuels.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2900" i="1" smtClean="0">
                <a:solidFill>
                  <a:schemeClr val="tx1"/>
                </a:solidFill>
                <a:latin typeface="Arial" charset="0"/>
              </a:rPr>
              <a:t>The Basic Idea of Fuel Taxation </a:t>
            </a:r>
            <a:br>
              <a:rPr lang="en-US" sz="2900" i="1" smtClean="0">
                <a:solidFill>
                  <a:schemeClr val="tx1"/>
                </a:solidFill>
                <a:latin typeface="Arial" charset="0"/>
              </a:rPr>
            </a:br>
            <a:r>
              <a:rPr lang="en-US" sz="2900" i="1" smtClean="0">
                <a:solidFill>
                  <a:schemeClr val="tx1"/>
                </a:solidFill>
                <a:latin typeface="Arial" charset="0"/>
              </a:rPr>
              <a:t>as Policy Instrument</a:t>
            </a:r>
          </a:p>
        </p:txBody>
      </p:sp>
      <p:sp>
        <p:nvSpPr>
          <p:cNvPr id="10243" name="Rectangle 3"/>
          <p:cNvSpPr>
            <a:spLocks noGrp="1" noChangeArrowheads="1"/>
          </p:cNvSpPr>
          <p:nvPr>
            <p:ph idx="1"/>
          </p:nvPr>
        </p:nvSpPr>
        <p:spPr/>
        <p:txBody>
          <a:bodyPr>
            <a:normAutofit/>
          </a:bodyPr>
          <a:lstStyle/>
          <a:p>
            <a:pPr marL="457200" indent="-457200" eaLnBrk="1" hangingPunct="1">
              <a:buFont typeface="+mj-lt"/>
              <a:buAutoNum type="arabicParenR"/>
            </a:pPr>
            <a:r>
              <a:rPr lang="en-US" i="1" dirty="0" smtClean="0"/>
              <a:t>Recovering variable costs.</a:t>
            </a:r>
          </a:p>
          <a:p>
            <a:pPr marL="457200" indent="-457200" eaLnBrk="1" hangingPunct="1">
              <a:buFont typeface="+mj-lt"/>
              <a:buAutoNum type="arabicParenR"/>
            </a:pPr>
            <a:r>
              <a:rPr lang="en-US" i="1" dirty="0" smtClean="0"/>
              <a:t>Improving efficiency.</a:t>
            </a:r>
          </a:p>
          <a:p>
            <a:pPr marL="457200" indent="-457200" eaLnBrk="1" hangingPunct="1">
              <a:buFont typeface="+mj-lt"/>
              <a:buAutoNum type="arabicParenR"/>
            </a:pPr>
            <a:r>
              <a:rPr lang="en-US" i="1" dirty="0" smtClean="0"/>
              <a:t>Protecting instrument.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2900" i="1" smtClean="0">
                <a:solidFill>
                  <a:schemeClr val="tx1"/>
                </a:solidFill>
                <a:latin typeface="Arial" charset="0"/>
              </a:rPr>
              <a:t>Fuel Taxes as Part of Transport Demand Management</a:t>
            </a:r>
          </a:p>
        </p:txBody>
      </p:sp>
      <p:pic>
        <p:nvPicPr>
          <p:cNvPr id="11267" name="Picture 3"/>
          <p:cNvPicPr>
            <a:picLocks noChangeAspect="1" noChangeArrowheads="1"/>
          </p:cNvPicPr>
          <p:nvPr/>
        </p:nvPicPr>
        <p:blipFill>
          <a:blip r:embed="rId2"/>
          <a:srcRect/>
          <a:stretch>
            <a:fillRect/>
          </a:stretch>
        </p:blipFill>
        <p:spPr bwMode="auto">
          <a:xfrm>
            <a:off x="457200" y="1447800"/>
            <a:ext cx="8229600" cy="464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2900" i="1" smtClean="0">
                <a:solidFill>
                  <a:schemeClr val="tx1"/>
                </a:solidFill>
                <a:latin typeface="Arial" charset="0"/>
              </a:rPr>
              <a:t>Potential Revenues from Fuel Taxation</a:t>
            </a:r>
          </a:p>
        </p:txBody>
      </p:sp>
      <p:sp>
        <p:nvSpPr>
          <p:cNvPr id="13315" name="Rectangle 3"/>
          <p:cNvSpPr>
            <a:spLocks noGrp="1" noChangeArrowheads="1"/>
          </p:cNvSpPr>
          <p:nvPr>
            <p:ph idx="1"/>
          </p:nvPr>
        </p:nvSpPr>
        <p:spPr/>
        <p:txBody>
          <a:bodyPr/>
          <a:lstStyle/>
          <a:p>
            <a:pPr eaLnBrk="1" hangingPunct="1"/>
            <a:r>
              <a:rPr lang="en-US" sz="2100" i="1" smtClean="0"/>
              <a:t>All such revenue estimate should be based on fuel consumption volumes and expressed in liters per year.</a:t>
            </a:r>
          </a:p>
          <a:p>
            <a:pPr eaLnBrk="1" hangingPunct="1"/>
            <a:r>
              <a:rPr lang="en-US" sz="2100" i="1" smtClean="0"/>
              <a:t>For cases which statistical data on annual fuel consumption are restricted, unreliable or even non existent (holds true in many developing countries), estimates can instead be based on the number of vehicle, mileage/distance traveled per year each type of vehicle, and average fuel consumptions (e.g., per 100 km).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2900" i="1" smtClean="0">
                <a:solidFill>
                  <a:schemeClr val="tx1"/>
                </a:solidFill>
                <a:latin typeface="Arial" charset="0"/>
              </a:rPr>
              <a:t>State Expenditure out of Fuel Taxes</a:t>
            </a:r>
          </a:p>
        </p:txBody>
      </p:sp>
      <p:sp>
        <p:nvSpPr>
          <p:cNvPr id="14339" name="Rectangle 3"/>
          <p:cNvSpPr>
            <a:spLocks noGrp="1" noChangeArrowheads="1"/>
          </p:cNvSpPr>
          <p:nvPr>
            <p:ph idx="1"/>
          </p:nvPr>
        </p:nvSpPr>
        <p:spPr/>
        <p:txBody>
          <a:bodyPr/>
          <a:lstStyle/>
          <a:p>
            <a:pPr eaLnBrk="1" hangingPunct="1"/>
            <a:r>
              <a:rPr lang="en-US" sz="2100" i="1" smtClean="0"/>
              <a:t>Contrary to the traditional belief that all taxes from whatever source have to merely satisfy the common state revenue budget</a:t>
            </a:r>
            <a:r>
              <a:rPr lang="en-US" sz="2100" smtClean="0"/>
              <a:t>, </a:t>
            </a:r>
            <a:r>
              <a:rPr lang="en-US" sz="2100" i="1" smtClean="0"/>
              <a:t>it is understood that nowadays</a:t>
            </a:r>
            <a:r>
              <a:rPr lang="en-US" sz="2100" smtClean="0"/>
              <a:t> – </a:t>
            </a:r>
            <a:r>
              <a:rPr lang="en-US" sz="2100" i="1" smtClean="0"/>
              <a:t>pursuant to the general goal of economic growth</a:t>
            </a:r>
            <a:r>
              <a:rPr lang="en-US" sz="2100" smtClean="0"/>
              <a:t> – </a:t>
            </a:r>
            <a:r>
              <a:rPr lang="en-US" sz="2100" i="1" smtClean="0"/>
              <a:t>the allocation of taxes has to follow certain principle</a:t>
            </a:r>
            <a:r>
              <a:rPr lang="en-US" sz="2100" smtClean="0"/>
              <a:t>.</a:t>
            </a:r>
          </a:p>
          <a:p>
            <a:pPr eaLnBrk="1" hangingPunct="1"/>
            <a:r>
              <a:rPr lang="en-US" sz="2100" i="1" smtClean="0"/>
              <a:t>In the case of transport fuel taxes 5 principles</a:t>
            </a:r>
            <a:r>
              <a:rPr lang="en-US" sz="2100" smtClean="0"/>
              <a:t> (</a:t>
            </a:r>
            <a:r>
              <a:rPr lang="en-US" sz="2100" i="1" smtClean="0"/>
              <a:t>called concepts</a:t>
            </a:r>
            <a:r>
              <a:rPr lang="en-US" sz="2100" smtClean="0"/>
              <a:t>) </a:t>
            </a:r>
            <a:r>
              <a:rPr lang="en-US" sz="2100" i="1" smtClean="0"/>
              <a:t>have to be considered and applied in strict hierarchal order</a:t>
            </a:r>
            <a:r>
              <a:rPr lang="en-US" sz="2100" smtClean="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2900" i="1" smtClean="0">
                <a:solidFill>
                  <a:schemeClr val="tx1"/>
                </a:solidFill>
                <a:latin typeface="Arial" charset="0"/>
              </a:rPr>
              <a:t>The Transport Fuel Taxes Principles </a:t>
            </a:r>
            <a:r>
              <a:rPr lang="en-US" sz="2900" smtClean="0">
                <a:solidFill>
                  <a:schemeClr val="tx1"/>
                </a:solidFill>
                <a:latin typeface="Arial" charset="0"/>
              </a:rPr>
              <a:t>(</a:t>
            </a:r>
            <a:r>
              <a:rPr lang="en-US" sz="2900" i="1" smtClean="0">
                <a:solidFill>
                  <a:schemeClr val="tx1"/>
                </a:solidFill>
                <a:latin typeface="Arial" charset="0"/>
              </a:rPr>
              <a:t>Concepts</a:t>
            </a:r>
            <a:r>
              <a:rPr lang="en-US" sz="2900" smtClean="0">
                <a:solidFill>
                  <a:schemeClr val="tx1"/>
                </a:solidFill>
                <a:latin typeface="Arial" charset="0"/>
              </a:rPr>
              <a:t>) </a:t>
            </a:r>
          </a:p>
        </p:txBody>
      </p:sp>
      <p:sp>
        <p:nvSpPr>
          <p:cNvPr id="15363" name="Rectangle 3"/>
          <p:cNvSpPr>
            <a:spLocks noGrp="1" noChangeArrowheads="1"/>
          </p:cNvSpPr>
          <p:nvPr>
            <p:ph idx="1"/>
          </p:nvPr>
        </p:nvSpPr>
        <p:spPr/>
        <p:txBody>
          <a:bodyPr/>
          <a:lstStyle/>
          <a:p>
            <a:pPr marL="571500" indent="-571500" eaLnBrk="1" hangingPunct="1">
              <a:buFont typeface="Wingdings" pitchFamily="2" charset="2"/>
              <a:buAutoNum type="arabicPeriod"/>
            </a:pPr>
            <a:r>
              <a:rPr lang="en-US" sz="2100" i="1" smtClean="0"/>
              <a:t>The user-pays concept for the </a:t>
            </a:r>
            <a:r>
              <a:rPr lang="en-US" sz="2100" smtClean="0"/>
              <a:t>“</a:t>
            </a:r>
            <a:r>
              <a:rPr lang="en-US" sz="2100" i="1" smtClean="0"/>
              <a:t>road fee</a:t>
            </a:r>
            <a:r>
              <a:rPr lang="en-US" sz="2100" smtClean="0"/>
              <a:t>.”</a:t>
            </a:r>
          </a:p>
          <a:p>
            <a:pPr marL="571500" indent="-571500" eaLnBrk="1" hangingPunct="1">
              <a:buFont typeface="Wingdings" pitchFamily="2" charset="2"/>
              <a:buAutoNum type="arabicPeriod"/>
            </a:pPr>
            <a:r>
              <a:rPr lang="en-US" sz="2100" smtClean="0"/>
              <a:t>The road network concept for limited cross-subsidization.</a:t>
            </a:r>
          </a:p>
          <a:p>
            <a:pPr marL="571500" indent="-571500" eaLnBrk="1" hangingPunct="1">
              <a:buFont typeface="Wingdings" pitchFamily="2" charset="2"/>
              <a:buAutoNum type="arabicPeriod"/>
            </a:pPr>
            <a:r>
              <a:rPr lang="en-US" sz="2100" i="1" smtClean="0"/>
              <a:t>The sector concept </a:t>
            </a:r>
            <a:r>
              <a:rPr lang="en-US" sz="2100" smtClean="0"/>
              <a:t>: “</a:t>
            </a:r>
            <a:r>
              <a:rPr lang="en-US" sz="2100" i="1" smtClean="0"/>
              <a:t>transport finance transport</a:t>
            </a:r>
            <a:r>
              <a:rPr lang="en-US" sz="2100" smtClean="0"/>
              <a:t>”</a:t>
            </a:r>
            <a:r>
              <a:rPr lang="en-US" sz="2100" i="1" smtClean="0"/>
              <a:t> for the balance of state transport budgets.</a:t>
            </a:r>
          </a:p>
          <a:p>
            <a:pPr marL="571500" indent="-571500" eaLnBrk="1" hangingPunct="1">
              <a:buFont typeface="Wingdings" pitchFamily="2" charset="2"/>
              <a:buAutoNum type="arabicPeriod"/>
            </a:pPr>
            <a:r>
              <a:rPr lang="en-US" sz="2100" i="1" smtClean="0"/>
              <a:t>The concept of surplus </a:t>
            </a:r>
            <a:r>
              <a:rPr lang="en-US" sz="2100" smtClean="0"/>
              <a:t>“luxury” </a:t>
            </a:r>
            <a:r>
              <a:rPr lang="en-US" sz="2100" i="1" smtClean="0"/>
              <a:t>taxation of gasoline for non-commercial </a:t>
            </a:r>
            <a:r>
              <a:rPr lang="en-US" sz="2100" smtClean="0"/>
              <a:t>(</a:t>
            </a:r>
            <a:r>
              <a:rPr lang="en-US" sz="2100" i="1" smtClean="0"/>
              <a:t>private</a:t>
            </a:r>
            <a:r>
              <a:rPr lang="en-US" sz="2100" smtClean="0"/>
              <a:t>) passenger vehicles.</a:t>
            </a:r>
          </a:p>
          <a:p>
            <a:pPr marL="571500" indent="-571500" eaLnBrk="1" hangingPunct="1">
              <a:buFont typeface="Wingdings" pitchFamily="2" charset="2"/>
              <a:buAutoNum type="arabicPeriod"/>
            </a:pPr>
            <a:r>
              <a:rPr lang="en-US" sz="2100" i="1" smtClean="0"/>
              <a:t>The commercial VAT concept of value added tax</a:t>
            </a:r>
            <a:r>
              <a:rPr lang="en-US" sz="2100" smtClean="0"/>
              <a:t>, </a:t>
            </a:r>
            <a:r>
              <a:rPr lang="en-US" sz="2100" i="1" smtClean="0"/>
              <a:t>or sales tax</a:t>
            </a:r>
            <a:r>
              <a:rPr lang="en-US" sz="2100" smtClean="0"/>
              <a:t>, </a:t>
            </a:r>
            <a:r>
              <a:rPr lang="en-US" sz="2100" i="1" smtClean="0"/>
              <a:t>for general state taxation purposes</a:t>
            </a:r>
            <a:r>
              <a:rPr lang="en-US" sz="2100" smtClean="0"/>
              <a:t>.</a:t>
            </a:r>
          </a:p>
          <a:p>
            <a:pPr marL="571500" indent="-571500" eaLnBrk="1" hangingPunct="1">
              <a:buFont typeface="Wingdings" pitchFamily="2" charset="2"/>
              <a:buAutoNum type="arabicPeriod"/>
            </a:pPr>
            <a:endParaRPr lang="en-US" sz="2100" smtClean="0"/>
          </a:p>
          <a:p>
            <a:pPr marL="571500" indent="-571500" eaLnBrk="1" hangingPunct="1">
              <a:buFont typeface="Wingdings" pitchFamily="2" charset="2"/>
              <a:buAutoNum type="arabicPeriod"/>
            </a:pPr>
            <a:endParaRPr lang="en-US" sz="21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2900" i="1" smtClean="0">
                <a:solidFill>
                  <a:schemeClr val="tx1"/>
                </a:solidFill>
                <a:latin typeface="Arial" charset="0"/>
              </a:rPr>
              <a:t>Optional Features to Implement Fuel Taxation</a:t>
            </a:r>
          </a:p>
        </p:txBody>
      </p:sp>
      <p:sp>
        <p:nvSpPr>
          <p:cNvPr id="16387" name="Rectangle 3"/>
          <p:cNvSpPr>
            <a:spLocks noGrp="1" noChangeArrowheads="1"/>
          </p:cNvSpPr>
          <p:nvPr>
            <p:ph idx="1"/>
          </p:nvPr>
        </p:nvSpPr>
        <p:spPr/>
        <p:txBody>
          <a:bodyPr/>
          <a:lstStyle/>
          <a:p>
            <a:pPr eaLnBrk="1" hangingPunct="1"/>
            <a:r>
              <a:rPr lang="en-US" sz="2100" i="1" smtClean="0"/>
              <a:t>Differentiating by fuel type</a:t>
            </a:r>
          </a:p>
          <a:p>
            <a:pPr eaLnBrk="1" hangingPunct="1"/>
            <a:r>
              <a:rPr lang="en-US" sz="2100" i="1" smtClean="0"/>
              <a:t>Differentiating by emissions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fontAlgn="auto" hangingPunct="1">
              <a:spcAft>
                <a:spcPts val="0"/>
              </a:spcAft>
              <a:defRPr/>
            </a:pPr>
            <a:r>
              <a:rPr lang="en-US" dirty="0" err="1" smtClean="0"/>
              <a:t>Jenis-jenis</a:t>
            </a:r>
            <a:r>
              <a:rPr lang="en-US" dirty="0" smtClean="0"/>
              <a:t> </a:t>
            </a:r>
            <a:r>
              <a:rPr lang="en-US" dirty="0" err="1" smtClean="0"/>
              <a:t>Pungutan</a:t>
            </a:r>
            <a:r>
              <a:rPr lang="en-US" dirty="0" smtClean="0"/>
              <a:t> (1) </a:t>
            </a:r>
            <a:endParaRPr lang="en-US" dirty="0"/>
          </a:p>
        </p:txBody>
      </p:sp>
      <p:sp>
        <p:nvSpPr>
          <p:cNvPr id="2" name="Content Placeholder 1"/>
          <p:cNvSpPr>
            <a:spLocks noGrp="1"/>
          </p:cNvSpPr>
          <p:nvPr>
            <p:ph idx="1"/>
          </p:nvPr>
        </p:nvSpPr>
        <p:spPr/>
        <p:txBody>
          <a:bodyPr>
            <a:normAutofit lnSpcReduction="10000"/>
          </a:bodyPr>
          <a:lstStyle/>
          <a:p>
            <a:pPr marL="365760" indent="-256032" eaLnBrk="1" fontAlgn="auto" hangingPunct="1">
              <a:spcAft>
                <a:spcPts val="0"/>
              </a:spcAft>
              <a:buFont typeface="Wingdings 3"/>
              <a:buNone/>
              <a:defRPr/>
            </a:pPr>
            <a:r>
              <a:rPr lang="en-US" dirty="0" err="1" smtClean="0"/>
              <a:t>Jenis-jenis</a:t>
            </a:r>
            <a:r>
              <a:rPr lang="en-US" dirty="0" smtClean="0"/>
              <a:t> </a:t>
            </a:r>
            <a:r>
              <a:rPr lang="en-US" dirty="0" err="1" smtClean="0"/>
              <a:t>pungutan</a:t>
            </a:r>
            <a:r>
              <a:rPr lang="en-US" dirty="0" smtClean="0"/>
              <a:t> </a:t>
            </a:r>
            <a:r>
              <a:rPr lang="en-US" dirty="0" err="1" smtClean="0"/>
              <a:t>atas</a:t>
            </a:r>
            <a:r>
              <a:rPr lang="en-US" dirty="0" smtClean="0"/>
              <a:t> </a:t>
            </a:r>
            <a:r>
              <a:rPr lang="en-US" dirty="0" err="1" smtClean="0"/>
              <a:t>penggunaan</a:t>
            </a:r>
            <a:r>
              <a:rPr lang="en-US" dirty="0" smtClean="0"/>
              <a:t> </a:t>
            </a:r>
            <a:r>
              <a:rPr lang="en-US" dirty="0" err="1" smtClean="0"/>
              <a:t>jalan</a:t>
            </a:r>
            <a:endParaRPr lang="en-US" dirty="0" smtClean="0"/>
          </a:p>
          <a:p>
            <a:pPr marL="365760" indent="-256032" eaLnBrk="1" fontAlgn="auto" hangingPunct="1">
              <a:spcAft>
                <a:spcPts val="0"/>
              </a:spcAft>
              <a:buFont typeface="Wingdings 3"/>
              <a:buNone/>
              <a:defRPr/>
            </a:pPr>
            <a:r>
              <a:rPr lang="en-US" dirty="0" err="1" smtClean="0"/>
              <a:t>raya</a:t>
            </a:r>
            <a:r>
              <a:rPr lang="en-US" dirty="0" smtClean="0"/>
              <a:t> :</a:t>
            </a:r>
          </a:p>
          <a:p>
            <a:pPr marL="624078" indent="-514350" eaLnBrk="1" fontAlgn="auto" hangingPunct="1">
              <a:spcAft>
                <a:spcPts val="0"/>
              </a:spcAft>
              <a:buFont typeface="+mj-lt"/>
              <a:buAutoNum type="arabicPeriod"/>
              <a:defRPr/>
            </a:pPr>
            <a:r>
              <a:rPr lang="en-US" i="1" dirty="0" smtClean="0"/>
              <a:t>Motor Fuels Tax </a:t>
            </a:r>
            <a:r>
              <a:rPr lang="en-US" dirty="0" smtClean="0"/>
              <a:t>(</a:t>
            </a:r>
            <a:r>
              <a:rPr lang="en-US" dirty="0" err="1" smtClean="0"/>
              <a:t>Pajak</a:t>
            </a:r>
            <a:r>
              <a:rPr lang="en-US" dirty="0" smtClean="0"/>
              <a:t> </a:t>
            </a:r>
            <a:r>
              <a:rPr lang="en-US" dirty="0" err="1" smtClean="0"/>
              <a:t>Bahan</a:t>
            </a:r>
            <a:r>
              <a:rPr lang="en-US" dirty="0" smtClean="0"/>
              <a:t> </a:t>
            </a:r>
            <a:r>
              <a:rPr lang="en-US" dirty="0" err="1" smtClean="0"/>
              <a:t>Bakar</a:t>
            </a:r>
            <a:r>
              <a:rPr lang="en-US" dirty="0" smtClean="0"/>
              <a:t> </a:t>
            </a:r>
            <a:r>
              <a:rPr lang="en-US" dirty="0" err="1" smtClean="0"/>
              <a:t>Kendaraan</a:t>
            </a:r>
            <a:r>
              <a:rPr lang="en-US" dirty="0" smtClean="0"/>
              <a:t> </a:t>
            </a:r>
            <a:r>
              <a:rPr lang="en-US" dirty="0" err="1" smtClean="0"/>
              <a:t>Bermotor</a:t>
            </a:r>
            <a:r>
              <a:rPr lang="en-US" dirty="0" smtClean="0"/>
              <a:t>)</a:t>
            </a:r>
            <a:r>
              <a:rPr lang="en-US" i="1" dirty="0" smtClean="0"/>
              <a:t>;</a:t>
            </a:r>
          </a:p>
          <a:p>
            <a:pPr marL="624078" indent="-514350" eaLnBrk="1" fontAlgn="auto" hangingPunct="1">
              <a:spcAft>
                <a:spcPts val="0"/>
              </a:spcAft>
              <a:buFont typeface="+mj-lt"/>
              <a:buAutoNum type="arabicPeriod"/>
              <a:defRPr/>
            </a:pPr>
            <a:r>
              <a:rPr lang="en-US" i="1" dirty="0" smtClean="0"/>
              <a:t>Motor Vehicle </a:t>
            </a:r>
            <a:r>
              <a:rPr lang="en-US" i="1" dirty="0" err="1" smtClean="0"/>
              <a:t>Licence</a:t>
            </a:r>
            <a:r>
              <a:rPr lang="en-US" i="1" dirty="0" smtClean="0"/>
              <a:t> Tax </a:t>
            </a:r>
            <a:r>
              <a:rPr lang="en-US" dirty="0" smtClean="0"/>
              <a:t>(</a:t>
            </a:r>
            <a:r>
              <a:rPr lang="en-US" dirty="0" err="1" smtClean="0"/>
              <a:t>Pajak</a:t>
            </a:r>
            <a:r>
              <a:rPr lang="en-US" dirty="0" smtClean="0"/>
              <a:t> </a:t>
            </a:r>
            <a:r>
              <a:rPr lang="en-US" dirty="0" err="1" smtClean="0"/>
              <a:t>Lisensi</a:t>
            </a:r>
            <a:r>
              <a:rPr lang="en-US" dirty="0" smtClean="0"/>
              <a:t> </a:t>
            </a:r>
            <a:r>
              <a:rPr lang="en-US" dirty="0" err="1" smtClean="0"/>
              <a:t>Kendaraan</a:t>
            </a:r>
            <a:r>
              <a:rPr lang="en-US" dirty="0" smtClean="0"/>
              <a:t> </a:t>
            </a:r>
            <a:r>
              <a:rPr lang="en-US" dirty="0" err="1" smtClean="0"/>
              <a:t>Bermotor</a:t>
            </a:r>
            <a:r>
              <a:rPr lang="en-US" dirty="0" smtClean="0"/>
              <a:t>)</a:t>
            </a:r>
            <a:r>
              <a:rPr lang="en-US" i="1" dirty="0" smtClean="0"/>
              <a:t>;</a:t>
            </a:r>
          </a:p>
          <a:p>
            <a:pPr marL="624078" indent="-514350" eaLnBrk="1" fontAlgn="auto" hangingPunct="1">
              <a:spcAft>
                <a:spcPts val="0"/>
              </a:spcAft>
              <a:buFont typeface="+mj-lt"/>
              <a:buAutoNum type="arabicPeriod"/>
              <a:defRPr/>
            </a:pPr>
            <a:r>
              <a:rPr lang="en-US" i="1" dirty="0" err="1" smtClean="0"/>
              <a:t>Licence</a:t>
            </a:r>
            <a:r>
              <a:rPr lang="en-US" i="1" dirty="0" smtClean="0"/>
              <a:t> Tax </a:t>
            </a:r>
            <a:r>
              <a:rPr lang="en-US" dirty="0" smtClean="0"/>
              <a:t>( </a:t>
            </a:r>
            <a:r>
              <a:rPr lang="en-US" dirty="0" err="1" smtClean="0"/>
              <a:t>Pajak</a:t>
            </a:r>
            <a:r>
              <a:rPr lang="en-US" dirty="0" smtClean="0"/>
              <a:t> </a:t>
            </a:r>
            <a:r>
              <a:rPr lang="en-US" dirty="0" err="1" smtClean="0"/>
              <a:t>atas</a:t>
            </a:r>
            <a:r>
              <a:rPr lang="en-US" dirty="0" smtClean="0"/>
              <a:t> SIM);</a:t>
            </a:r>
          </a:p>
          <a:p>
            <a:pPr marL="624078" indent="-514350" eaLnBrk="1" fontAlgn="auto" hangingPunct="1">
              <a:spcAft>
                <a:spcPts val="0"/>
              </a:spcAft>
              <a:buFont typeface="+mj-lt"/>
              <a:buAutoNum type="arabicPeriod"/>
              <a:defRPr/>
            </a:pPr>
            <a:r>
              <a:rPr lang="en-US" i="1" dirty="0" smtClean="0"/>
              <a:t>Motor Vehicle Purchase Tax </a:t>
            </a:r>
            <a:r>
              <a:rPr lang="en-US" dirty="0" smtClean="0"/>
              <a:t>(</a:t>
            </a:r>
            <a:r>
              <a:rPr lang="en-US" dirty="0" err="1" smtClean="0"/>
              <a:t>Pajak</a:t>
            </a:r>
            <a:r>
              <a:rPr lang="en-US" dirty="0" smtClean="0"/>
              <a:t> </a:t>
            </a:r>
            <a:r>
              <a:rPr lang="en-US" dirty="0" err="1" smtClean="0"/>
              <a:t>atas</a:t>
            </a:r>
            <a:r>
              <a:rPr lang="en-US" dirty="0" smtClean="0"/>
              <a:t> </a:t>
            </a:r>
            <a:r>
              <a:rPr lang="en-US" dirty="0" err="1" smtClean="0"/>
              <a:t>Pembelian</a:t>
            </a:r>
            <a:r>
              <a:rPr lang="en-US" dirty="0" smtClean="0"/>
              <a:t> </a:t>
            </a:r>
            <a:r>
              <a:rPr lang="en-US" dirty="0" err="1" smtClean="0"/>
              <a:t>Kendaraan</a:t>
            </a:r>
            <a:r>
              <a:rPr lang="en-US" dirty="0" smtClean="0"/>
              <a:t> </a:t>
            </a:r>
            <a:r>
              <a:rPr lang="en-US" dirty="0" err="1" smtClean="0"/>
              <a:t>Bermotor</a:t>
            </a:r>
            <a:r>
              <a:rPr lang="en-US" dirty="0" smtClean="0"/>
              <a:t>)</a:t>
            </a:r>
          </a:p>
          <a:p>
            <a:pPr marL="365760" indent="-256032" eaLnBrk="1" fontAlgn="auto" hangingPunct="1">
              <a:spcAft>
                <a:spcPts val="0"/>
              </a:spcAft>
              <a:buFont typeface="Wingdings 3"/>
              <a:buNone/>
              <a:defRPr/>
            </a:pPr>
            <a:r>
              <a:rPr lang="en-US" dirty="0" smtClean="0"/>
              <a:t>	   (</a:t>
            </a:r>
            <a:r>
              <a:rPr lang="en-US" dirty="0" err="1" smtClean="0"/>
              <a:t>Cauley</a:t>
            </a:r>
            <a:r>
              <a:rPr lang="en-US" dirty="0" smtClean="0"/>
              <a:t>, 1960)</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smtClean="0"/>
              <a:t>Jenis-jenis</a:t>
            </a:r>
            <a:r>
              <a:rPr lang="en-US" dirty="0" smtClean="0"/>
              <a:t> </a:t>
            </a:r>
            <a:r>
              <a:rPr lang="en-US" dirty="0" err="1" smtClean="0"/>
              <a:t>Pungutan</a:t>
            </a:r>
            <a:r>
              <a:rPr lang="en-US" dirty="0" smtClean="0"/>
              <a:t> (2)</a:t>
            </a:r>
            <a:endParaRPr lang="en-US" dirty="0"/>
          </a:p>
        </p:txBody>
      </p:sp>
      <p:sp>
        <p:nvSpPr>
          <p:cNvPr id="2" name="Content Placeholder 1"/>
          <p:cNvSpPr>
            <a:spLocks noGrp="1"/>
          </p:cNvSpPr>
          <p:nvPr>
            <p:ph idx="1"/>
          </p:nvPr>
        </p:nvSpPr>
        <p:spPr/>
        <p:txBody>
          <a:bodyPr>
            <a:normAutofit/>
          </a:bodyPr>
          <a:lstStyle/>
          <a:p>
            <a:pPr>
              <a:buNone/>
            </a:pPr>
            <a:r>
              <a:rPr lang="en-US" dirty="0" err="1" smtClean="0"/>
              <a:t>Jenis-jenis</a:t>
            </a:r>
            <a:r>
              <a:rPr lang="en-US" dirty="0" smtClean="0"/>
              <a:t> </a:t>
            </a:r>
            <a:r>
              <a:rPr lang="en-US" dirty="0" err="1" smtClean="0"/>
              <a:t>pungutan</a:t>
            </a:r>
            <a:r>
              <a:rPr lang="en-US" dirty="0" smtClean="0"/>
              <a:t> yang </a:t>
            </a:r>
            <a:r>
              <a:rPr lang="en-US" dirty="0" err="1" smtClean="0"/>
              <a:t>terkait</a:t>
            </a:r>
            <a:r>
              <a:rPr lang="en-US" dirty="0" smtClean="0"/>
              <a:t> </a:t>
            </a:r>
            <a:r>
              <a:rPr lang="en-US" dirty="0" err="1" smtClean="0"/>
              <a:t>dengan</a:t>
            </a:r>
            <a:r>
              <a:rPr lang="en-US" dirty="0" smtClean="0"/>
              <a:t> </a:t>
            </a:r>
          </a:p>
          <a:p>
            <a:pPr>
              <a:buNone/>
            </a:pPr>
            <a:r>
              <a:rPr lang="en-US" dirty="0" err="1" smtClean="0"/>
              <a:t>penggunaan</a:t>
            </a:r>
            <a:r>
              <a:rPr lang="en-US" dirty="0" smtClean="0"/>
              <a:t> </a:t>
            </a:r>
            <a:r>
              <a:rPr lang="en-US" dirty="0" err="1" smtClean="0"/>
              <a:t>jalan</a:t>
            </a:r>
            <a:r>
              <a:rPr lang="en-US" dirty="0" smtClean="0"/>
              <a:t> </a:t>
            </a:r>
            <a:r>
              <a:rPr lang="en-US" dirty="0" err="1" smtClean="0"/>
              <a:t>raya</a:t>
            </a:r>
            <a:r>
              <a:rPr lang="en-US" dirty="0" smtClean="0"/>
              <a:t> </a:t>
            </a:r>
            <a:r>
              <a:rPr lang="en-US" dirty="0" err="1" smtClean="0"/>
              <a:t>di</a:t>
            </a:r>
            <a:r>
              <a:rPr lang="en-US" dirty="0" smtClean="0"/>
              <a:t> Indonesia </a:t>
            </a:r>
            <a:r>
              <a:rPr lang="en-US" dirty="0" err="1" smtClean="0"/>
              <a:t>adalah</a:t>
            </a:r>
            <a:r>
              <a:rPr lang="en-US" dirty="0" smtClean="0"/>
              <a:t>:</a:t>
            </a:r>
          </a:p>
          <a:p>
            <a:pPr marL="623887" indent="-514350">
              <a:buFont typeface="+mj-lt"/>
              <a:buAutoNum type="arabicPeriod"/>
            </a:pPr>
            <a:r>
              <a:rPr lang="en-US" dirty="0" err="1" smtClean="0"/>
              <a:t>Pajak</a:t>
            </a:r>
            <a:r>
              <a:rPr lang="en-US" dirty="0" smtClean="0"/>
              <a:t> </a:t>
            </a:r>
            <a:r>
              <a:rPr lang="en-US" dirty="0" err="1" smtClean="0"/>
              <a:t>Kendaraan</a:t>
            </a:r>
            <a:r>
              <a:rPr lang="en-US" dirty="0" smtClean="0"/>
              <a:t> </a:t>
            </a:r>
            <a:r>
              <a:rPr lang="en-US" dirty="0" err="1" smtClean="0"/>
              <a:t>Bermotor</a:t>
            </a:r>
            <a:r>
              <a:rPr lang="en-US" dirty="0" smtClean="0"/>
              <a:t> (PKB)</a:t>
            </a:r>
          </a:p>
          <a:p>
            <a:pPr marL="623887" indent="-514350">
              <a:buFont typeface="+mj-lt"/>
              <a:buAutoNum type="arabicPeriod"/>
            </a:pPr>
            <a:r>
              <a:rPr lang="en-US" dirty="0" smtClean="0"/>
              <a:t>Bea </a:t>
            </a:r>
            <a:r>
              <a:rPr lang="en-US" dirty="0" err="1" smtClean="0"/>
              <a:t>Balik</a:t>
            </a:r>
            <a:r>
              <a:rPr lang="en-US" dirty="0" smtClean="0"/>
              <a:t> </a:t>
            </a:r>
            <a:r>
              <a:rPr lang="en-US" dirty="0" err="1" smtClean="0"/>
              <a:t>Nama</a:t>
            </a:r>
            <a:r>
              <a:rPr lang="en-US" dirty="0" smtClean="0"/>
              <a:t> </a:t>
            </a:r>
            <a:r>
              <a:rPr lang="en-US" dirty="0" err="1" smtClean="0"/>
              <a:t>Kendaraan</a:t>
            </a:r>
            <a:r>
              <a:rPr lang="en-US" dirty="0" smtClean="0"/>
              <a:t> </a:t>
            </a:r>
            <a:r>
              <a:rPr lang="en-US" dirty="0" err="1" smtClean="0"/>
              <a:t>Bermotor</a:t>
            </a:r>
            <a:r>
              <a:rPr lang="en-US" dirty="0" smtClean="0"/>
              <a:t> (BBNKB)</a:t>
            </a:r>
          </a:p>
          <a:p>
            <a:pPr marL="623887" indent="-514350">
              <a:buFont typeface="+mj-lt"/>
              <a:buAutoNum type="arabicPeriod"/>
            </a:pPr>
            <a:r>
              <a:rPr lang="en-US" dirty="0" err="1" smtClean="0"/>
              <a:t>Pajak</a:t>
            </a:r>
            <a:r>
              <a:rPr lang="en-US" dirty="0" smtClean="0"/>
              <a:t> </a:t>
            </a:r>
            <a:r>
              <a:rPr lang="en-US" dirty="0" err="1" smtClean="0"/>
              <a:t>Bahan</a:t>
            </a:r>
            <a:r>
              <a:rPr lang="en-US" dirty="0" smtClean="0"/>
              <a:t> </a:t>
            </a:r>
            <a:r>
              <a:rPr lang="en-US" dirty="0" err="1" smtClean="0"/>
              <a:t>Bakar</a:t>
            </a:r>
            <a:r>
              <a:rPr lang="en-US" dirty="0" smtClean="0"/>
              <a:t> </a:t>
            </a:r>
            <a:r>
              <a:rPr lang="en-US" dirty="0" err="1" smtClean="0"/>
              <a:t>Kendaraan</a:t>
            </a:r>
            <a:r>
              <a:rPr lang="en-US" dirty="0" smtClean="0"/>
              <a:t> </a:t>
            </a:r>
            <a:r>
              <a:rPr lang="en-US" dirty="0" err="1" smtClean="0"/>
              <a:t>Bermotor</a:t>
            </a:r>
            <a:r>
              <a:rPr lang="en-US" dirty="0" smtClean="0"/>
              <a:t> (PBBKB)</a:t>
            </a:r>
          </a:p>
          <a:p>
            <a:pPr marL="623887" indent="-514350">
              <a:buNone/>
            </a:pPr>
            <a:r>
              <a:rPr lang="en-US" dirty="0" err="1" smtClean="0"/>
              <a:t>Ketiga</a:t>
            </a:r>
            <a:r>
              <a:rPr lang="en-US" dirty="0" smtClean="0"/>
              <a:t> </a:t>
            </a:r>
            <a:r>
              <a:rPr lang="en-US" dirty="0" err="1" smtClean="0"/>
              <a:t>jenis</a:t>
            </a:r>
            <a:r>
              <a:rPr lang="en-US" dirty="0" smtClean="0"/>
              <a:t> </a:t>
            </a:r>
            <a:r>
              <a:rPr lang="en-US" dirty="0" err="1" smtClean="0"/>
              <a:t>pajak</a:t>
            </a:r>
            <a:r>
              <a:rPr lang="en-US" dirty="0" smtClean="0"/>
              <a:t> </a:t>
            </a:r>
            <a:r>
              <a:rPr lang="en-US" dirty="0" err="1" smtClean="0"/>
              <a:t>tersebut</a:t>
            </a:r>
            <a:r>
              <a:rPr lang="en-US" dirty="0" smtClean="0"/>
              <a:t> </a:t>
            </a:r>
            <a:r>
              <a:rPr lang="en-US" dirty="0" err="1" smtClean="0"/>
              <a:t>baik</a:t>
            </a:r>
            <a:r>
              <a:rPr lang="en-US" dirty="0" smtClean="0"/>
              <a:t> </a:t>
            </a:r>
            <a:r>
              <a:rPr lang="en-US" dirty="0" err="1" smtClean="0"/>
              <a:t>dalam</a:t>
            </a:r>
            <a:r>
              <a:rPr lang="en-US" dirty="0" smtClean="0"/>
              <a:t> UU No 34 </a:t>
            </a:r>
            <a:r>
              <a:rPr lang="en-US" dirty="0" err="1" smtClean="0"/>
              <a:t>Tahun</a:t>
            </a:r>
            <a:r>
              <a:rPr lang="en-US" dirty="0" smtClean="0"/>
              <a:t> 2000 </a:t>
            </a:r>
            <a:r>
              <a:rPr lang="en-US" dirty="0" err="1" smtClean="0"/>
              <a:t>maupun</a:t>
            </a:r>
            <a:r>
              <a:rPr lang="en-US" dirty="0" smtClean="0"/>
              <a:t> UU No 28 </a:t>
            </a:r>
            <a:r>
              <a:rPr lang="en-US" dirty="0" err="1" smtClean="0"/>
              <a:t>Tahun</a:t>
            </a:r>
            <a:r>
              <a:rPr lang="en-US" dirty="0" smtClean="0"/>
              <a:t> 2009 </a:t>
            </a:r>
            <a:r>
              <a:rPr lang="en-US" dirty="0" err="1" smtClean="0"/>
              <a:t>merupakan</a:t>
            </a:r>
            <a:r>
              <a:rPr lang="en-US" dirty="0" smtClean="0"/>
              <a:t> </a:t>
            </a:r>
            <a:r>
              <a:rPr lang="en-US" dirty="0" err="1" smtClean="0"/>
              <a:t>jenis</a:t>
            </a:r>
            <a:r>
              <a:rPr lang="en-US" dirty="0" smtClean="0"/>
              <a:t> </a:t>
            </a:r>
            <a:r>
              <a:rPr lang="en-US" dirty="0" err="1" smtClean="0"/>
              <a:t>pajak</a:t>
            </a:r>
            <a:r>
              <a:rPr lang="en-US" dirty="0" smtClean="0"/>
              <a:t> </a:t>
            </a:r>
            <a:r>
              <a:rPr lang="en-US" dirty="0" err="1" smtClean="0"/>
              <a:t>Provinsi</a:t>
            </a:r>
            <a:r>
              <a:rPr lang="en-US" dirty="0" smtClean="0"/>
              <a:t>.</a:t>
            </a:r>
          </a:p>
          <a:p>
            <a:pPr>
              <a:buNone/>
            </a:pP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id-ID" dirty="0" smtClean="0"/>
              <a:t>EXTERNALITIES</a:t>
            </a:r>
            <a:r>
              <a:rPr lang="en-US" dirty="0" smtClean="0"/>
              <a:t> (1)</a:t>
            </a:r>
            <a:endParaRPr lang="en-GB" dirty="0" smtClean="0"/>
          </a:p>
        </p:txBody>
      </p:sp>
      <p:sp>
        <p:nvSpPr>
          <p:cNvPr id="40963" name="Rectangle 3"/>
          <p:cNvSpPr>
            <a:spLocks noGrp="1" noChangeArrowheads="1"/>
          </p:cNvSpPr>
          <p:nvPr>
            <p:ph idx="1"/>
          </p:nvPr>
        </p:nvSpPr>
        <p:spPr/>
        <p:txBody>
          <a:bodyPr/>
          <a:lstStyle/>
          <a:p>
            <a:pPr eaLnBrk="1" hangingPunct="1">
              <a:lnSpc>
                <a:spcPct val="80000"/>
              </a:lnSpc>
              <a:defRPr/>
            </a:pPr>
            <a:r>
              <a:rPr lang="en-US" sz="2400" dirty="0" smtClean="0"/>
              <a:t>In </a:t>
            </a:r>
            <a:r>
              <a:rPr lang="en-US" sz="2400" dirty="0" smtClean="0">
                <a:hlinkClick r:id="rId2" tooltip="Economics"/>
              </a:rPr>
              <a:t>economics</a:t>
            </a:r>
            <a:r>
              <a:rPr lang="en-US" sz="2400" dirty="0" smtClean="0"/>
              <a:t>, an </a:t>
            </a:r>
            <a:r>
              <a:rPr lang="en-US" sz="2400" b="1" dirty="0" smtClean="0"/>
              <a:t>externality</a:t>
            </a:r>
            <a:r>
              <a:rPr lang="en-US" sz="2400" dirty="0" smtClean="0"/>
              <a:t> is an impact on any party not directly involved in an economic decision. An externality occurs when an economic activity causes </a:t>
            </a:r>
            <a:r>
              <a:rPr lang="en-US" sz="2400" b="1" dirty="0" smtClean="0"/>
              <a:t>external costs</a:t>
            </a:r>
            <a:r>
              <a:rPr lang="en-US" sz="2400" dirty="0" smtClean="0"/>
              <a:t> or </a:t>
            </a:r>
            <a:r>
              <a:rPr lang="en-US" sz="2400" b="1" dirty="0" smtClean="0"/>
              <a:t>external benefits</a:t>
            </a:r>
            <a:r>
              <a:rPr lang="en-US" sz="2400" dirty="0" smtClean="0"/>
              <a:t> to third party </a:t>
            </a:r>
            <a:r>
              <a:rPr lang="en-US" sz="2400" dirty="0" smtClean="0">
                <a:hlinkClick r:id="rId3" tooltip="Stakeholder (corporate)"/>
              </a:rPr>
              <a:t>stakeholders</a:t>
            </a:r>
            <a:r>
              <a:rPr lang="en-US" sz="2400" dirty="0" smtClean="0"/>
              <a:t> who did not directly affect the economic transaction. </a:t>
            </a:r>
          </a:p>
          <a:p>
            <a:pPr eaLnBrk="1" hangingPunct="1">
              <a:lnSpc>
                <a:spcPct val="80000"/>
              </a:lnSpc>
              <a:defRPr/>
            </a:pPr>
            <a:endParaRPr lang="en-US" sz="2400" dirty="0" smtClean="0"/>
          </a:p>
          <a:p>
            <a:pPr eaLnBrk="1" hangingPunct="1">
              <a:lnSpc>
                <a:spcPct val="80000"/>
              </a:lnSpc>
              <a:defRPr/>
            </a:pPr>
            <a:r>
              <a:rPr lang="en-US" sz="2400" dirty="0" smtClean="0"/>
              <a:t>Another term that often replaces externality is spillover. One may see the words "spillover costs" or "spillover benefits". Although they sound less technical, the two terms are </a:t>
            </a:r>
            <a:r>
              <a:rPr lang="en-US" sz="2400" dirty="0" err="1" smtClean="0"/>
              <a:t>interchangable</a:t>
            </a:r>
            <a:r>
              <a:rPr lang="en-US" sz="2400" dirty="0" smtClean="0"/>
              <a:t> for externality..</a:t>
            </a:r>
            <a:endParaRPr lang="en-GB" sz="240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id-ID" dirty="0" smtClean="0"/>
              <a:t>EXTERNALITIES</a:t>
            </a:r>
            <a:r>
              <a:rPr lang="en-US" dirty="0" smtClean="0"/>
              <a:t> (2)</a:t>
            </a:r>
          </a:p>
        </p:txBody>
      </p:sp>
      <p:sp>
        <p:nvSpPr>
          <p:cNvPr id="3" name="Content Placeholder 2"/>
          <p:cNvSpPr>
            <a:spLocks noGrp="1"/>
          </p:cNvSpPr>
          <p:nvPr>
            <p:ph idx="1"/>
          </p:nvPr>
        </p:nvSpPr>
        <p:spPr/>
        <p:txBody>
          <a:bodyPr/>
          <a:lstStyle/>
          <a:p>
            <a:pPr eaLnBrk="1" hangingPunct="1">
              <a:defRPr/>
            </a:pPr>
            <a:r>
              <a:rPr lang="en-US" sz="2400" dirty="0" smtClean="0"/>
              <a:t>Basically, the producers and consumers in a market either do not bear all of the costs or do not reap all of the benefits of the economic activity. </a:t>
            </a:r>
          </a:p>
          <a:p>
            <a:pPr eaLnBrk="1" hangingPunct="1">
              <a:defRPr/>
            </a:pPr>
            <a:r>
              <a:rPr lang="en-US" sz="2400" dirty="0" smtClean="0"/>
              <a:t>For example, manufacturing that causes </a:t>
            </a:r>
            <a:r>
              <a:rPr lang="en-US" sz="2400" dirty="0" smtClean="0">
                <a:hlinkClick r:id="rId2" tooltip="Air pollution"/>
              </a:rPr>
              <a:t>air pollution</a:t>
            </a:r>
            <a:r>
              <a:rPr lang="en-US" sz="2400" dirty="0" smtClean="0"/>
              <a:t> imposes costs on others, while planting forests (rather than other agricultural activities) would improve the </a:t>
            </a:r>
            <a:r>
              <a:rPr lang="en-US" sz="2400" dirty="0" smtClean="0">
                <a:hlinkClick r:id="rId3" tooltip="Water quality"/>
              </a:rPr>
              <a:t>water quality</a:t>
            </a:r>
            <a:r>
              <a:rPr lang="en-US" sz="2400" dirty="0" smtClean="0"/>
              <a:t> of those downstream</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Earmarked Tax </a:t>
            </a:r>
            <a:r>
              <a:rPr lang="en-US" dirty="0" err="1" smtClean="0"/>
              <a:t>pada</a:t>
            </a:r>
            <a:r>
              <a:rPr lang="en-US" dirty="0" smtClean="0"/>
              <a:t> PBB KB</a:t>
            </a:r>
            <a:endParaRPr lang="en-US" i="1" dirty="0"/>
          </a:p>
        </p:txBody>
      </p:sp>
      <p:sp>
        <p:nvSpPr>
          <p:cNvPr id="3" name="Content Placeholder 2"/>
          <p:cNvSpPr>
            <a:spLocks noGrp="1"/>
          </p:cNvSpPr>
          <p:nvPr>
            <p:ph idx="1"/>
          </p:nvPr>
        </p:nvSpPr>
        <p:spPr/>
        <p:txBody>
          <a:bodyPr>
            <a:normAutofit fontScale="85000" lnSpcReduction="10000"/>
          </a:bodyPr>
          <a:lstStyle/>
          <a:p>
            <a:pPr>
              <a:buFont typeface="Wingdings" pitchFamily="2" charset="2"/>
              <a:buChar char="q"/>
            </a:pPr>
            <a:r>
              <a:rPr lang="en-US" dirty="0" err="1" smtClean="0"/>
              <a:t>Secara</a:t>
            </a:r>
            <a:r>
              <a:rPr lang="en-US" dirty="0" smtClean="0"/>
              <a:t> </a:t>
            </a:r>
            <a:r>
              <a:rPr lang="en-US" dirty="0" err="1" smtClean="0"/>
              <a:t>teoritis</a:t>
            </a:r>
            <a:r>
              <a:rPr lang="en-US" dirty="0" smtClean="0"/>
              <a:t>, </a:t>
            </a:r>
            <a:r>
              <a:rPr lang="en-US" dirty="0" err="1" smtClean="0"/>
              <a:t>salah</a:t>
            </a:r>
            <a:r>
              <a:rPr lang="en-US" dirty="0" smtClean="0"/>
              <a:t> </a:t>
            </a:r>
            <a:r>
              <a:rPr lang="en-US" dirty="0" err="1" smtClean="0"/>
              <a:t>satu</a:t>
            </a:r>
            <a:r>
              <a:rPr lang="en-US" dirty="0" smtClean="0"/>
              <a:t> </a:t>
            </a:r>
            <a:r>
              <a:rPr lang="en-US" dirty="0" err="1" smtClean="0"/>
              <a:t>alasan</a:t>
            </a:r>
            <a:r>
              <a:rPr lang="en-US" dirty="0" smtClean="0"/>
              <a:t> </a:t>
            </a:r>
            <a:r>
              <a:rPr lang="en-US" dirty="0" err="1" smtClean="0"/>
              <a:t>pemungutan</a:t>
            </a:r>
            <a:r>
              <a:rPr lang="en-US" dirty="0" smtClean="0"/>
              <a:t> PBB KB </a:t>
            </a:r>
            <a:r>
              <a:rPr lang="en-US" dirty="0" err="1" smtClean="0"/>
              <a:t>adalah</a:t>
            </a:r>
            <a:r>
              <a:rPr lang="en-US" dirty="0" smtClean="0"/>
              <a:t> </a:t>
            </a:r>
            <a:r>
              <a:rPr lang="en-US" dirty="0" err="1" smtClean="0"/>
              <a:t>karena</a:t>
            </a:r>
            <a:r>
              <a:rPr lang="en-US" dirty="0" smtClean="0"/>
              <a:t> </a:t>
            </a:r>
            <a:r>
              <a:rPr lang="en-US" dirty="0" err="1" smtClean="0"/>
              <a:t>penggunaan</a:t>
            </a:r>
            <a:r>
              <a:rPr lang="en-US" dirty="0" smtClean="0"/>
              <a:t> </a:t>
            </a:r>
            <a:r>
              <a:rPr lang="en-US" dirty="0" err="1" smtClean="0"/>
              <a:t>bahan</a:t>
            </a:r>
            <a:r>
              <a:rPr lang="en-US" dirty="0" smtClean="0"/>
              <a:t> </a:t>
            </a:r>
            <a:r>
              <a:rPr lang="en-US" dirty="0" err="1" smtClean="0"/>
              <a:t>bakar</a:t>
            </a:r>
            <a:r>
              <a:rPr lang="en-US" dirty="0" smtClean="0"/>
              <a:t> </a:t>
            </a:r>
            <a:r>
              <a:rPr lang="en-US" dirty="0" err="1" smtClean="0"/>
              <a:t>kendaraan</a:t>
            </a:r>
            <a:r>
              <a:rPr lang="en-US" dirty="0" smtClean="0"/>
              <a:t> </a:t>
            </a:r>
            <a:r>
              <a:rPr lang="en-US" dirty="0" err="1" smtClean="0"/>
              <a:t>bermotor</a:t>
            </a:r>
            <a:r>
              <a:rPr lang="en-US" dirty="0" smtClean="0"/>
              <a:t> </a:t>
            </a:r>
            <a:r>
              <a:rPr lang="en-US" dirty="0" err="1" smtClean="0"/>
              <a:t>menimbulkan</a:t>
            </a:r>
            <a:r>
              <a:rPr lang="en-US" dirty="0" smtClean="0"/>
              <a:t> </a:t>
            </a:r>
            <a:r>
              <a:rPr lang="en-US" dirty="0" err="1" smtClean="0"/>
              <a:t>externalitas</a:t>
            </a:r>
            <a:r>
              <a:rPr lang="en-US" dirty="0" smtClean="0"/>
              <a:t> </a:t>
            </a:r>
            <a:r>
              <a:rPr lang="en-US" dirty="0" err="1" smtClean="0"/>
              <a:t>negatif</a:t>
            </a:r>
            <a:r>
              <a:rPr lang="en-US" dirty="0" smtClean="0"/>
              <a:t> </a:t>
            </a:r>
            <a:r>
              <a:rPr lang="en-US" dirty="0" err="1" smtClean="0"/>
              <a:t>berupa</a:t>
            </a:r>
            <a:r>
              <a:rPr lang="en-US" dirty="0" smtClean="0"/>
              <a:t> </a:t>
            </a:r>
            <a:r>
              <a:rPr lang="en-US" dirty="0" err="1" smtClean="0"/>
              <a:t>pencemaran</a:t>
            </a:r>
            <a:r>
              <a:rPr lang="en-US" dirty="0" smtClean="0"/>
              <a:t> </a:t>
            </a:r>
            <a:r>
              <a:rPr lang="en-US" dirty="0" err="1" smtClean="0"/>
              <a:t>udara</a:t>
            </a:r>
            <a:r>
              <a:rPr lang="en-US" dirty="0" smtClean="0"/>
              <a:t>.</a:t>
            </a:r>
          </a:p>
          <a:p>
            <a:pPr>
              <a:buFont typeface="Wingdings" pitchFamily="2" charset="2"/>
              <a:buChar char="q"/>
            </a:pPr>
            <a:r>
              <a:rPr lang="en-US" dirty="0" smtClean="0"/>
              <a:t>UU No 28 </a:t>
            </a:r>
            <a:r>
              <a:rPr lang="en-US" dirty="0" err="1" smtClean="0"/>
              <a:t>Tahun</a:t>
            </a:r>
            <a:r>
              <a:rPr lang="en-US" dirty="0" smtClean="0"/>
              <a:t> 2009 </a:t>
            </a:r>
            <a:r>
              <a:rPr lang="en-US" dirty="0" err="1" smtClean="0"/>
              <a:t>tidak</a:t>
            </a:r>
            <a:r>
              <a:rPr lang="en-US" dirty="0" smtClean="0"/>
              <a:t> </a:t>
            </a:r>
            <a:r>
              <a:rPr lang="en-US" dirty="0" err="1" smtClean="0"/>
              <a:t>mengatur</a:t>
            </a:r>
            <a:r>
              <a:rPr lang="en-US" dirty="0" smtClean="0"/>
              <a:t> </a:t>
            </a:r>
            <a:r>
              <a:rPr lang="en-US" dirty="0" err="1" smtClean="0"/>
              <a:t>tentang</a:t>
            </a:r>
            <a:r>
              <a:rPr lang="en-US" dirty="0" smtClean="0"/>
              <a:t> </a:t>
            </a:r>
            <a:r>
              <a:rPr lang="en-US" dirty="0" err="1" smtClean="0"/>
              <a:t>alokasi</a:t>
            </a:r>
            <a:r>
              <a:rPr lang="en-US" dirty="0" smtClean="0"/>
              <a:t> </a:t>
            </a:r>
            <a:r>
              <a:rPr lang="en-US" dirty="0" err="1" smtClean="0"/>
              <a:t>penggunaan</a:t>
            </a:r>
            <a:r>
              <a:rPr lang="en-US" dirty="0" smtClean="0"/>
              <a:t> </a:t>
            </a:r>
            <a:r>
              <a:rPr lang="en-US" dirty="0" err="1" smtClean="0"/>
              <a:t>pendapatan</a:t>
            </a:r>
            <a:r>
              <a:rPr lang="en-US" dirty="0" smtClean="0"/>
              <a:t> PBB KB </a:t>
            </a:r>
            <a:r>
              <a:rPr lang="en-US" dirty="0" err="1" smtClean="0"/>
              <a:t>untuk</a:t>
            </a:r>
            <a:r>
              <a:rPr lang="en-US" dirty="0" smtClean="0"/>
              <a:t> </a:t>
            </a:r>
            <a:r>
              <a:rPr lang="en-US" dirty="0" err="1" smtClean="0"/>
              <a:t>mengatasi</a:t>
            </a:r>
            <a:r>
              <a:rPr lang="en-US" dirty="0" smtClean="0"/>
              <a:t> </a:t>
            </a:r>
            <a:r>
              <a:rPr lang="en-US" dirty="0" err="1" smtClean="0"/>
              <a:t>dampak</a:t>
            </a:r>
            <a:r>
              <a:rPr lang="en-US" dirty="0" smtClean="0"/>
              <a:t> </a:t>
            </a:r>
            <a:r>
              <a:rPr lang="en-US" dirty="0" err="1" smtClean="0"/>
              <a:t>negatif</a:t>
            </a:r>
            <a:r>
              <a:rPr lang="en-US" dirty="0" smtClean="0"/>
              <a:t> yang </a:t>
            </a:r>
            <a:r>
              <a:rPr lang="en-US" dirty="0" err="1" smtClean="0"/>
              <a:t>ditimbulkan</a:t>
            </a:r>
            <a:r>
              <a:rPr lang="en-US" dirty="0" smtClean="0"/>
              <a:t>.</a:t>
            </a:r>
          </a:p>
          <a:p>
            <a:pPr>
              <a:buFont typeface="Wingdings" pitchFamily="2" charset="2"/>
              <a:buChar char="q"/>
            </a:pPr>
            <a:r>
              <a:rPr lang="en-US" dirty="0" err="1" smtClean="0"/>
              <a:t>Tidak</a:t>
            </a:r>
            <a:r>
              <a:rPr lang="en-US" dirty="0" smtClean="0"/>
              <a:t> </a:t>
            </a:r>
            <a:r>
              <a:rPr lang="en-US" dirty="0" err="1" smtClean="0"/>
              <a:t>terdapat</a:t>
            </a:r>
            <a:r>
              <a:rPr lang="en-US" dirty="0" smtClean="0"/>
              <a:t> </a:t>
            </a:r>
            <a:r>
              <a:rPr lang="en-US" dirty="0" err="1" smtClean="0"/>
              <a:t>jaminan</a:t>
            </a:r>
            <a:r>
              <a:rPr lang="en-US" dirty="0" smtClean="0"/>
              <a:t> </a:t>
            </a:r>
            <a:r>
              <a:rPr lang="en-US" dirty="0" err="1" smtClean="0"/>
              <a:t>bahwa</a:t>
            </a:r>
            <a:r>
              <a:rPr lang="en-US" dirty="0" smtClean="0"/>
              <a:t> </a:t>
            </a:r>
            <a:r>
              <a:rPr lang="en-US" dirty="0" err="1" smtClean="0"/>
              <a:t>pemerintah</a:t>
            </a:r>
            <a:r>
              <a:rPr lang="en-US" dirty="0" smtClean="0"/>
              <a:t> </a:t>
            </a:r>
            <a:r>
              <a:rPr lang="en-US" dirty="0" err="1" smtClean="0"/>
              <a:t>daerah</a:t>
            </a:r>
            <a:r>
              <a:rPr lang="en-US" dirty="0" smtClean="0"/>
              <a:t> </a:t>
            </a:r>
            <a:r>
              <a:rPr lang="en-US" dirty="0" err="1" smtClean="0"/>
              <a:t>akan</a:t>
            </a:r>
            <a:r>
              <a:rPr lang="en-US" dirty="0" smtClean="0"/>
              <a:t> </a:t>
            </a:r>
            <a:r>
              <a:rPr lang="en-US" dirty="0" err="1" smtClean="0"/>
              <a:t>mengalokasikan</a:t>
            </a:r>
            <a:r>
              <a:rPr lang="en-US" dirty="0" smtClean="0"/>
              <a:t> </a:t>
            </a:r>
            <a:r>
              <a:rPr lang="en-US" dirty="0" err="1" smtClean="0"/>
              <a:t>dana</a:t>
            </a:r>
            <a:r>
              <a:rPr lang="en-US" dirty="0" smtClean="0"/>
              <a:t> </a:t>
            </a:r>
            <a:r>
              <a:rPr lang="en-US" dirty="0" err="1" smtClean="0"/>
              <a:t>untuk</a:t>
            </a:r>
            <a:r>
              <a:rPr lang="en-US" dirty="0" smtClean="0"/>
              <a:t> </a:t>
            </a:r>
            <a:r>
              <a:rPr lang="en-US" dirty="0" err="1" smtClean="0"/>
              <a:t>mengatasi</a:t>
            </a:r>
            <a:r>
              <a:rPr lang="en-US" dirty="0" smtClean="0"/>
              <a:t> </a:t>
            </a:r>
            <a:r>
              <a:rPr lang="en-US" dirty="0" err="1" smtClean="0"/>
              <a:t>pencemaran</a:t>
            </a:r>
            <a:r>
              <a:rPr lang="en-US" dirty="0" smtClean="0"/>
              <a:t> </a:t>
            </a:r>
            <a:r>
              <a:rPr lang="en-US" dirty="0" err="1" smtClean="0"/>
              <a:t>udara</a:t>
            </a:r>
            <a:r>
              <a:rPr lang="en-US" dirty="0" smtClean="0"/>
              <a:t> yang </a:t>
            </a:r>
            <a:r>
              <a:rPr lang="en-US" dirty="0" err="1" smtClean="0"/>
              <a:t>ditimbulkan</a:t>
            </a:r>
            <a:r>
              <a:rPr lang="en-US" dirty="0" smtClean="0"/>
              <a:t> </a:t>
            </a:r>
            <a:r>
              <a:rPr lang="en-US" dirty="0" err="1" smtClean="0"/>
              <a:t>oleh</a:t>
            </a:r>
            <a:r>
              <a:rPr lang="en-US" dirty="0" smtClean="0"/>
              <a:t> </a:t>
            </a:r>
            <a:r>
              <a:rPr lang="en-US" dirty="0" err="1" smtClean="0"/>
              <a:t>penggunaan</a:t>
            </a:r>
            <a:r>
              <a:rPr lang="en-US" dirty="0" smtClean="0"/>
              <a:t> </a:t>
            </a:r>
            <a:r>
              <a:rPr lang="en-US" dirty="0" err="1" smtClean="0"/>
              <a:t>bahan</a:t>
            </a:r>
            <a:r>
              <a:rPr lang="en-US" dirty="0" smtClean="0"/>
              <a:t> </a:t>
            </a:r>
            <a:r>
              <a:rPr lang="en-US" dirty="0" err="1" smtClean="0"/>
              <a:t>bakar</a:t>
            </a:r>
            <a:r>
              <a:rPr lang="en-US" dirty="0" smtClean="0"/>
              <a:t> </a:t>
            </a:r>
            <a:r>
              <a:rPr lang="en-US" dirty="0" err="1" smtClean="0"/>
              <a:t>kendaraan</a:t>
            </a:r>
            <a:r>
              <a:rPr lang="en-US" dirty="0" smtClean="0"/>
              <a:t> </a:t>
            </a:r>
            <a:r>
              <a:rPr lang="en-US" dirty="0" err="1" smtClean="0"/>
              <a:t>bermotor</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258204" cy="1275608"/>
          </a:xfrm>
        </p:spPr>
        <p:txBody>
          <a:bodyPr>
            <a:normAutofit fontScale="90000"/>
          </a:bodyPr>
          <a:lstStyle/>
          <a:p>
            <a:r>
              <a:rPr lang="en-US" dirty="0" err="1" smtClean="0"/>
              <a:t>Pengaturan</a:t>
            </a:r>
            <a:r>
              <a:rPr lang="en-US" dirty="0" smtClean="0"/>
              <a:t> PBB KB </a:t>
            </a:r>
            <a:r>
              <a:rPr lang="en-US" dirty="0" err="1" smtClean="0"/>
              <a:t>dalam</a:t>
            </a:r>
            <a:r>
              <a:rPr lang="en-US" dirty="0" smtClean="0"/>
              <a:t> UU No 28 </a:t>
            </a:r>
            <a:r>
              <a:rPr lang="en-US" dirty="0" err="1" smtClean="0"/>
              <a:t>Tahun</a:t>
            </a:r>
            <a:r>
              <a:rPr lang="en-US" dirty="0" smtClean="0"/>
              <a:t> 2009 (1)</a:t>
            </a:r>
            <a:endParaRPr lang="en-US" dirty="0"/>
          </a:p>
        </p:txBody>
      </p:sp>
      <p:sp>
        <p:nvSpPr>
          <p:cNvPr id="3" name="Content Placeholder 2"/>
          <p:cNvSpPr>
            <a:spLocks noGrp="1"/>
          </p:cNvSpPr>
          <p:nvPr>
            <p:ph idx="1"/>
          </p:nvPr>
        </p:nvSpPr>
        <p:spPr/>
        <p:txBody>
          <a:bodyPr/>
          <a:lstStyle/>
          <a:p>
            <a:pPr>
              <a:buNone/>
            </a:pPr>
            <a:r>
              <a:rPr lang="en-US" sz="2800" dirty="0" err="1" smtClean="0"/>
              <a:t>Objek</a:t>
            </a:r>
            <a:r>
              <a:rPr lang="en-US" sz="2800" dirty="0" smtClean="0"/>
              <a:t> </a:t>
            </a:r>
            <a:r>
              <a:rPr lang="en-US" sz="2800" dirty="0" err="1" smtClean="0"/>
              <a:t>Pajak</a:t>
            </a:r>
            <a:r>
              <a:rPr lang="en-US" sz="2800" dirty="0" smtClean="0"/>
              <a:t> (</a:t>
            </a:r>
            <a:r>
              <a:rPr lang="en-US" sz="2800" dirty="0" err="1" smtClean="0"/>
              <a:t>Pasal</a:t>
            </a:r>
            <a:r>
              <a:rPr lang="en-US" sz="2800" dirty="0" smtClean="0"/>
              <a:t> 16)</a:t>
            </a:r>
          </a:p>
          <a:p>
            <a:pPr>
              <a:buNone/>
            </a:pPr>
            <a:r>
              <a:rPr lang="en-US" dirty="0" smtClean="0"/>
              <a:t>	“</a:t>
            </a:r>
            <a:r>
              <a:rPr lang="id-ID" dirty="0" smtClean="0"/>
              <a:t>Objek Pajak Bahan Bakar Kendaraan Bermotor adalah Bahan Bakar Kendaraan Bermotor yang disediakan atau dianggap digunakan untuk kendaraan bermotor, termasuk bahan bakar yang digunakan untuk kendaraan di air.</a:t>
            </a:r>
            <a:r>
              <a:rPr lang="en-US" dirty="0" smtClean="0"/>
              <a: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Pengaturan</a:t>
            </a:r>
            <a:r>
              <a:rPr lang="en-US" dirty="0" smtClean="0"/>
              <a:t> PBB KB </a:t>
            </a:r>
            <a:r>
              <a:rPr lang="en-US" dirty="0" err="1" smtClean="0"/>
              <a:t>dalam</a:t>
            </a:r>
            <a:r>
              <a:rPr lang="en-US" dirty="0" smtClean="0"/>
              <a:t> UU No 28 </a:t>
            </a:r>
            <a:r>
              <a:rPr lang="en-US" dirty="0" err="1" smtClean="0"/>
              <a:t>Tahun</a:t>
            </a:r>
            <a:r>
              <a:rPr lang="en-US" dirty="0" smtClean="0"/>
              <a:t> 2009 (2)</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arenR"/>
            </a:pPr>
            <a:r>
              <a:rPr lang="id-ID" dirty="0" smtClean="0"/>
              <a:t>Subjek Pajak Bahan Bakar Kendaraan Bermotor adalah konsumen Bahan Bakar Kendaraan Bermotor.</a:t>
            </a:r>
            <a:endParaRPr lang="en-US" dirty="0" smtClean="0"/>
          </a:p>
          <a:p>
            <a:pPr marL="514350" indent="-514350">
              <a:buFont typeface="+mj-lt"/>
              <a:buAutoNum type="arabicParenR"/>
            </a:pPr>
            <a:r>
              <a:rPr lang="id-ID" dirty="0" smtClean="0"/>
              <a:t>Wajib Pajak Bahan Bakar Kendaraan Bermotor adalah orang pribadi atau Badan yang menggunakan Bahan Bakar Kendaraan Bermotor.</a:t>
            </a:r>
            <a:endParaRPr lang="en-US" dirty="0" smtClean="0"/>
          </a:p>
          <a:p>
            <a:pPr marL="514350" indent="-514350">
              <a:buFont typeface="+mj-lt"/>
              <a:buAutoNum type="arabicParenR"/>
            </a:pPr>
            <a:r>
              <a:rPr lang="id-ID" dirty="0" smtClean="0"/>
              <a:t>Pemungutan Pajak Bahan Bakar Kendaraan Bermotor dilakukan oleh penyedia Bahan Bakar Kendaraan Bermotor.</a:t>
            </a:r>
            <a:endParaRPr lang="en-US" dirty="0" smtClean="0"/>
          </a:p>
          <a:p>
            <a:pPr marL="514350" indent="-514350">
              <a:buFont typeface="+mj-lt"/>
              <a:buAutoNum type="arabicParenR"/>
            </a:pPr>
            <a:r>
              <a:rPr lang="id-ID" dirty="0" smtClean="0"/>
              <a:t>Penyedia Bahan Bakar Kendaraan Bermotor sebagaimana dimaksud pada ayat (3) adalah produsen dan/atau importir Bahan Bakar Kendaraan Bermotor, baik untuk dijual maupun untuk digunakan sendiri. </a:t>
            </a:r>
            <a:r>
              <a:rPr lang="en-US" dirty="0" smtClean="0"/>
              <a:t>(</a:t>
            </a:r>
            <a:r>
              <a:rPr lang="en-US" dirty="0" err="1" smtClean="0"/>
              <a:t>Pasal</a:t>
            </a:r>
            <a:r>
              <a:rPr lang="en-US" dirty="0" smtClean="0"/>
              <a:t> 17)</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133</TotalTime>
  <Words>1570</Words>
  <Application>Microsoft Office PowerPoint</Application>
  <PresentationFormat>On-screen Show (4:3)</PresentationFormat>
  <Paragraphs>117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PAJAK BAHAN BAKAR KENDARAAN BERMOTOR</vt:lpstr>
      <vt:lpstr>ALASAN TEORETIS </vt:lpstr>
      <vt:lpstr>Jenis-jenis Pungutan (1) </vt:lpstr>
      <vt:lpstr>Jenis-jenis Pungutan (2)</vt:lpstr>
      <vt:lpstr>EXTERNALITIES (1)</vt:lpstr>
      <vt:lpstr>EXTERNALITIES (2)</vt:lpstr>
      <vt:lpstr>Earmarked Tax pada PBB KB</vt:lpstr>
      <vt:lpstr>Pengaturan PBB KB dalam UU No 28 Tahun 2009 (1)</vt:lpstr>
      <vt:lpstr>Pengaturan PBB KB dalam UU No 28 Tahun 2009 (2)</vt:lpstr>
      <vt:lpstr>Pengaturan PBB KB dalam UU No 28 Tahun 2009 (3)</vt:lpstr>
      <vt:lpstr>Pengaturan PBB KB dalam UU No 28 Tahun 2009 (4)</vt:lpstr>
      <vt:lpstr>Pengaturan PBB KB dalam UU No 28 Tahun 2009 (5)</vt:lpstr>
      <vt:lpstr>Pengaturan PBB KB dalam UU No 28 Tahun 2009 (6)</vt:lpstr>
      <vt:lpstr>Penghitungan PBB KB</vt:lpstr>
      <vt:lpstr>Masa Pajak</vt:lpstr>
      <vt:lpstr>Taxation of Petroleum Products : Kenya Case</vt:lpstr>
      <vt:lpstr>Taxation of Petroleum Products : Kenya Case</vt:lpstr>
      <vt:lpstr>Taxation of Petroleum Products : Kenya Case</vt:lpstr>
      <vt:lpstr>Taxation of Petroleum Products : Kenya Case</vt:lpstr>
      <vt:lpstr>Some Related issues &amp; Practices</vt:lpstr>
      <vt:lpstr>Some Related issues &amp; Practices</vt:lpstr>
      <vt:lpstr>The Basic Idea of Fuel Taxation  as Policy Instrument</vt:lpstr>
      <vt:lpstr>Fuel Taxes as Part of Transport Demand Management</vt:lpstr>
      <vt:lpstr>Potential Revenues from Fuel Taxation</vt:lpstr>
      <vt:lpstr>State Expenditure out of Fuel Taxes</vt:lpstr>
      <vt:lpstr>The Transport Fuel Taxes Principles (Concepts) </vt:lpstr>
      <vt:lpstr>Optional Features to Implement Fuel Taxation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10</cp:revision>
  <dcterms:created xsi:type="dcterms:W3CDTF">2012-11-25T02:15:56Z</dcterms:created>
  <dcterms:modified xsi:type="dcterms:W3CDTF">2015-10-10T03:26:03Z</dcterms:modified>
</cp:coreProperties>
</file>