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51"/>
  </p:notesMasterIdLst>
  <p:sldIdLst>
    <p:sldId id="301" r:id="rId2"/>
    <p:sldId id="302" r:id="rId3"/>
    <p:sldId id="303" r:id="rId4"/>
    <p:sldId id="304" r:id="rId5"/>
    <p:sldId id="305" r:id="rId6"/>
    <p:sldId id="306" r:id="rId7"/>
    <p:sldId id="307" r:id="rId8"/>
    <p:sldId id="308" r:id="rId9"/>
    <p:sldId id="309" r:id="rId10"/>
    <p:sldId id="310" r:id="rId11"/>
    <p:sldId id="311" r:id="rId12"/>
    <p:sldId id="312" r:id="rId13"/>
    <p:sldId id="346" r:id="rId14"/>
    <p:sldId id="313" r:id="rId15"/>
    <p:sldId id="314" r:id="rId16"/>
    <p:sldId id="315" r:id="rId17"/>
    <p:sldId id="316" r:id="rId18"/>
    <p:sldId id="317" r:id="rId19"/>
    <p:sldId id="318" r:id="rId20"/>
    <p:sldId id="319" r:id="rId21"/>
    <p:sldId id="320" r:id="rId22"/>
    <p:sldId id="321" r:id="rId23"/>
    <p:sldId id="322" r:id="rId24"/>
    <p:sldId id="323" r:id="rId25"/>
    <p:sldId id="324" r:id="rId26"/>
    <p:sldId id="325" r:id="rId27"/>
    <p:sldId id="326" r:id="rId28"/>
    <p:sldId id="327" r:id="rId29"/>
    <p:sldId id="328" r:id="rId30"/>
    <p:sldId id="329" r:id="rId31"/>
    <p:sldId id="330" r:id="rId32"/>
    <p:sldId id="331" r:id="rId33"/>
    <p:sldId id="332" r:id="rId34"/>
    <p:sldId id="333" r:id="rId35"/>
    <p:sldId id="334" r:id="rId36"/>
    <p:sldId id="335" r:id="rId37"/>
    <p:sldId id="348" r:id="rId38"/>
    <p:sldId id="336" r:id="rId39"/>
    <p:sldId id="337" r:id="rId40"/>
    <p:sldId id="338" r:id="rId41"/>
    <p:sldId id="339" r:id="rId42"/>
    <p:sldId id="340" r:id="rId43"/>
    <p:sldId id="341" r:id="rId44"/>
    <p:sldId id="342" r:id="rId45"/>
    <p:sldId id="343" r:id="rId46"/>
    <p:sldId id="344" r:id="rId47"/>
    <p:sldId id="345" r:id="rId48"/>
    <p:sldId id="347" r:id="rId49"/>
    <p:sldId id="289" r:id="rId50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F3300"/>
    <a:srgbClr val="6600FF"/>
    <a:srgbClr val="FF66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8" autoAdjust="0"/>
    <p:restoredTop sz="92235" autoAdjust="0"/>
  </p:normalViewPr>
  <p:slideViewPr>
    <p:cSldViewPr>
      <p:cViewPr>
        <p:scale>
          <a:sx n="81" d="100"/>
          <a:sy n="81" d="100"/>
        </p:scale>
        <p:origin x="-296" y="-1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8F6F61-A6B6-44CC-8982-5E6424C5D8EA}" type="datetimeFigureOut">
              <a:rPr lang="id-ID" smtClean="0"/>
              <a:pPr/>
              <a:t>04/09/2020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BE885A-59E8-4962-9C14-7BACFC8EB2C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88842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Freeform 7"/>
          <p:cNvSpPr>
            <a:spLocks/>
          </p:cNvSpPr>
          <p:nvPr/>
        </p:nvSpPr>
        <p:spPr bwMode="gray">
          <a:xfrm>
            <a:off x="-1588" y="5881690"/>
            <a:ext cx="2917827" cy="977900"/>
          </a:xfrm>
          <a:custGeom>
            <a:avLst/>
            <a:gdLst/>
            <a:ahLst/>
            <a:cxnLst>
              <a:cxn ang="0">
                <a:pos x="0" y="74"/>
              </a:cxn>
              <a:cxn ang="0">
                <a:pos x="1589" y="0"/>
              </a:cxn>
              <a:cxn ang="0">
                <a:pos x="1838" y="618"/>
              </a:cxn>
              <a:cxn ang="0">
                <a:pos x="0" y="618"/>
              </a:cxn>
              <a:cxn ang="0">
                <a:pos x="0" y="74"/>
              </a:cxn>
            </a:cxnLst>
            <a:rect l="0" t="0" r="r" b="b"/>
            <a:pathLst>
              <a:path w="1838" h="618">
                <a:moveTo>
                  <a:pt x="0" y="74"/>
                </a:moveTo>
                <a:cubicBezTo>
                  <a:pt x="879" y="269"/>
                  <a:pt x="1589" y="0"/>
                  <a:pt x="1589" y="0"/>
                </a:cubicBezTo>
                <a:cubicBezTo>
                  <a:pt x="1652" y="335"/>
                  <a:pt x="1838" y="618"/>
                  <a:pt x="1838" y="618"/>
                </a:cubicBezTo>
                <a:lnTo>
                  <a:pt x="0" y="618"/>
                </a:lnTo>
                <a:cubicBezTo>
                  <a:pt x="0" y="618"/>
                  <a:pt x="0" y="346"/>
                  <a:pt x="0" y="74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0" name="Freeform 8"/>
          <p:cNvSpPr>
            <a:spLocks/>
          </p:cNvSpPr>
          <p:nvPr/>
        </p:nvSpPr>
        <p:spPr bwMode="gray">
          <a:xfrm>
            <a:off x="2559053" y="4684713"/>
            <a:ext cx="6596063" cy="2239962"/>
          </a:xfrm>
          <a:custGeom>
            <a:avLst/>
            <a:gdLst/>
            <a:ahLst/>
            <a:cxnLst>
              <a:cxn ang="0">
                <a:pos x="1114" y="0"/>
              </a:cxn>
              <a:cxn ang="0">
                <a:pos x="0" y="754"/>
              </a:cxn>
              <a:cxn ang="0">
                <a:pos x="406" y="1375"/>
              </a:cxn>
              <a:cxn ang="0">
                <a:pos x="4171" y="1375"/>
              </a:cxn>
              <a:cxn ang="0">
                <a:pos x="4171" y="468"/>
              </a:cxn>
              <a:cxn ang="0">
                <a:pos x="1114" y="0"/>
              </a:cxn>
            </a:cxnLst>
            <a:rect l="0" t="0" r="r" b="b"/>
            <a:pathLst>
              <a:path w="4171" h="1416">
                <a:moveTo>
                  <a:pt x="1114" y="0"/>
                </a:moveTo>
                <a:cubicBezTo>
                  <a:pt x="1114" y="0"/>
                  <a:pt x="557" y="377"/>
                  <a:pt x="0" y="754"/>
                </a:cubicBezTo>
                <a:cubicBezTo>
                  <a:pt x="180" y="1190"/>
                  <a:pt x="406" y="1375"/>
                  <a:pt x="406" y="1375"/>
                </a:cubicBezTo>
                <a:cubicBezTo>
                  <a:pt x="2288" y="1375"/>
                  <a:pt x="4171" y="1375"/>
                  <a:pt x="4171" y="1375"/>
                </a:cubicBezTo>
                <a:lnTo>
                  <a:pt x="4171" y="468"/>
                </a:lnTo>
                <a:cubicBezTo>
                  <a:pt x="4171" y="468"/>
                  <a:pt x="2546" y="1416"/>
                  <a:pt x="1114" y="0"/>
                </a:cubicBez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1" name="Freeform 9"/>
          <p:cNvSpPr>
            <a:spLocks/>
          </p:cNvSpPr>
          <p:nvPr/>
        </p:nvSpPr>
        <p:spPr bwMode="gray">
          <a:xfrm>
            <a:off x="4356102" y="641352"/>
            <a:ext cx="4787900" cy="5997575"/>
          </a:xfrm>
          <a:custGeom>
            <a:avLst/>
            <a:gdLst/>
            <a:ahLst/>
            <a:cxnLst>
              <a:cxn ang="0">
                <a:pos x="548" y="1300"/>
              </a:cxn>
              <a:cxn ang="0">
                <a:pos x="0" y="2525"/>
              </a:cxn>
              <a:cxn ang="0">
                <a:pos x="3016" y="2752"/>
              </a:cxn>
              <a:cxn ang="0">
                <a:pos x="3016" y="665"/>
              </a:cxn>
              <a:cxn ang="0">
                <a:pos x="1944" y="0"/>
              </a:cxn>
              <a:cxn ang="0">
                <a:pos x="548" y="1300"/>
              </a:cxn>
            </a:cxnLst>
            <a:rect l="0" t="0" r="r" b="b"/>
            <a:pathLst>
              <a:path w="3016" h="3791">
                <a:moveTo>
                  <a:pt x="548" y="1300"/>
                </a:moveTo>
                <a:cubicBezTo>
                  <a:pt x="274" y="1912"/>
                  <a:pt x="0" y="2525"/>
                  <a:pt x="0" y="2525"/>
                </a:cubicBezTo>
                <a:cubicBezTo>
                  <a:pt x="1458" y="3791"/>
                  <a:pt x="3016" y="2752"/>
                  <a:pt x="3016" y="2752"/>
                </a:cubicBezTo>
                <a:cubicBezTo>
                  <a:pt x="3016" y="2752"/>
                  <a:pt x="3016" y="1708"/>
                  <a:pt x="3016" y="665"/>
                </a:cubicBezTo>
                <a:cubicBezTo>
                  <a:pt x="2528" y="170"/>
                  <a:pt x="1944" y="0"/>
                  <a:pt x="1944" y="0"/>
                </a:cubicBezTo>
                <a:cubicBezTo>
                  <a:pt x="1944" y="0"/>
                  <a:pt x="1639" y="839"/>
                  <a:pt x="548" y="1300"/>
                </a:cubicBez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2" name="Freeform 10"/>
          <p:cNvSpPr>
            <a:spLocks/>
          </p:cNvSpPr>
          <p:nvPr/>
        </p:nvSpPr>
        <p:spPr bwMode="gray">
          <a:xfrm>
            <a:off x="4719637" y="1588"/>
            <a:ext cx="2508251" cy="26019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35" y="1645"/>
              </a:cxn>
              <a:cxn ang="0">
                <a:pos x="1569" y="0"/>
              </a:cxn>
              <a:cxn ang="0">
                <a:pos x="0" y="0"/>
              </a:cxn>
            </a:cxnLst>
            <a:rect l="0" t="0" r="r" b="b"/>
            <a:pathLst>
              <a:path w="1569" h="1645">
                <a:moveTo>
                  <a:pt x="0" y="0"/>
                </a:moveTo>
                <a:lnTo>
                  <a:pt x="335" y="1645"/>
                </a:lnTo>
                <a:cubicBezTo>
                  <a:pt x="335" y="1645"/>
                  <a:pt x="1394" y="1086"/>
                  <a:pt x="1569" y="0"/>
                </a:cubicBezTo>
                <a:cubicBezTo>
                  <a:pt x="784" y="0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3" name="Freeform 11"/>
          <p:cNvSpPr>
            <a:spLocks/>
          </p:cNvSpPr>
          <p:nvPr/>
        </p:nvSpPr>
        <p:spPr bwMode="gray">
          <a:xfrm>
            <a:off x="0" y="5889625"/>
            <a:ext cx="2935288" cy="977900"/>
          </a:xfrm>
          <a:custGeom>
            <a:avLst/>
            <a:gdLst/>
            <a:ahLst/>
            <a:cxnLst>
              <a:cxn ang="0">
                <a:pos x="0" y="74"/>
              </a:cxn>
              <a:cxn ang="0">
                <a:pos x="1589" y="0"/>
              </a:cxn>
              <a:cxn ang="0">
                <a:pos x="1838" y="618"/>
              </a:cxn>
              <a:cxn ang="0">
                <a:pos x="0" y="618"/>
              </a:cxn>
              <a:cxn ang="0">
                <a:pos x="0" y="74"/>
              </a:cxn>
            </a:cxnLst>
            <a:rect l="0" t="0" r="r" b="b"/>
            <a:pathLst>
              <a:path w="1838" h="618">
                <a:moveTo>
                  <a:pt x="0" y="74"/>
                </a:moveTo>
                <a:cubicBezTo>
                  <a:pt x="879" y="269"/>
                  <a:pt x="1589" y="0"/>
                  <a:pt x="1589" y="0"/>
                </a:cubicBezTo>
                <a:cubicBezTo>
                  <a:pt x="1652" y="335"/>
                  <a:pt x="1838" y="618"/>
                  <a:pt x="1838" y="618"/>
                </a:cubicBezTo>
                <a:lnTo>
                  <a:pt x="0" y="618"/>
                </a:lnTo>
                <a:cubicBezTo>
                  <a:pt x="0" y="618"/>
                  <a:pt x="0" y="346"/>
                  <a:pt x="0" y="74"/>
                </a:cubicBez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4" name="Freeform 12"/>
          <p:cNvSpPr>
            <a:spLocks/>
          </p:cNvSpPr>
          <p:nvPr/>
        </p:nvSpPr>
        <p:spPr bwMode="gray">
          <a:xfrm>
            <a:off x="2541590" y="4673602"/>
            <a:ext cx="6596063" cy="2239963"/>
          </a:xfrm>
          <a:custGeom>
            <a:avLst/>
            <a:gdLst/>
            <a:ahLst/>
            <a:cxnLst>
              <a:cxn ang="0">
                <a:pos x="1114" y="0"/>
              </a:cxn>
              <a:cxn ang="0">
                <a:pos x="0" y="754"/>
              </a:cxn>
              <a:cxn ang="0">
                <a:pos x="406" y="1375"/>
              </a:cxn>
              <a:cxn ang="0">
                <a:pos x="4171" y="1375"/>
              </a:cxn>
              <a:cxn ang="0">
                <a:pos x="4171" y="468"/>
              </a:cxn>
              <a:cxn ang="0">
                <a:pos x="1114" y="0"/>
              </a:cxn>
            </a:cxnLst>
            <a:rect l="0" t="0" r="r" b="b"/>
            <a:pathLst>
              <a:path w="4171" h="1416">
                <a:moveTo>
                  <a:pt x="1114" y="0"/>
                </a:moveTo>
                <a:cubicBezTo>
                  <a:pt x="1114" y="0"/>
                  <a:pt x="557" y="377"/>
                  <a:pt x="0" y="754"/>
                </a:cubicBezTo>
                <a:cubicBezTo>
                  <a:pt x="180" y="1190"/>
                  <a:pt x="406" y="1375"/>
                  <a:pt x="406" y="1375"/>
                </a:cubicBezTo>
                <a:cubicBezTo>
                  <a:pt x="2288" y="1375"/>
                  <a:pt x="4171" y="1375"/>
                  <a:pt x="4171" y="1375"/>
                </a:cubicBezTo>
                <a:lnTo>
                  <a:pt x="4171" y="468"/>
                </a:lnTo>
                <a:cubicBezTo>
                  <a:pt x="4171" y="468"/>
                  <a:pt x="2546" y="1416"/>
                  <a:pt x="1114" y="0"/>
                </a:cubicBezTo>
                <a:close/>
              </a:path>
            </a:pathLst>
          </a:cu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5" name="Freeform 13"/>
          <p:cNvSpPr>
            <a:spLocks/>
          </p:cNvSpPr>
          <p:nvPr/>
        </p:nvSpPr>
        <p:spPr bwMode="gray">
          <a:xfrm>
            <a:off x="4348163" y="628650"/>
            <a:ext cx="4787900" cy="6008688"/>
          </a:xfrm>
          <a:custGeom>
            <a:avLst/>
            <a:gdLst/>
            <a:ahLst/>
            <a:cxnLst>
              <a:cxn ang="0">
                <a:pos x="548" y="1300"/>
              </a:cxn>
              <a:cxn ang="0">
                <a:pos x="0" y="2525"/>
              </a:cxn>
              <a:cxn ang="0">
                <a:pos x="3016" y="2752"/>
              </a:cxn>
              <a:cxn ang="0">
                <a:pos x="3016" y="665"/>
              </a:cxn>
              <a:cxn ang="0">
                <a:pos x="1944" y="0"/>
              </a:cxn>
              <a:cxn ang="0">
                <a:pos x="548" y="1300"/>
              </a:cxn>
            </a:cxnLst>
            <a:rect l="0" t="0" r="r" b="b"/>
            <a:pathLst>
              <a:path w="3016" h="3791">
                <a:moveTo>
                  <a:pt x="548" y="1300"/>
                </a:moveTo>
                <a:cubicBezTo>
                  <a:pt x="274" y="1912"/>
                  <a:pt x="0" y="2525"/>
                  <a:pt x="0" y="2525"/>
                </a:cubicBezTo>
                <a:cubicBezTo>
                  <a:pt x="1458" y="3791"/>
                  <a:pt x="3016" y="2752"/>
                  <a:pt x="3016" y="2752"/>
                </a:cubicBezTo>
                <a:cubicBezTo>
                  <a:pt x="3016" y="2752"/>
                  <a:pt x="3016" y="1708"/>
                  <a:pt x="3016" y="665"/>
                </a:cubicBezTo>
                <a:cubicBezTo>
                  <a:pt x="2528" y="170"/>
                  <a:pt x="1944" y="0"/>
                  <a:pt x="1944" y="0"/>
                </a:cubicBezTo>
                <a:cubicBezTo>
                  <a:pt x="1944" y="0"/>
                  <a:pt x="1639" y="839"/>
                  <a:pt x="548" y="1300"/>
                </a:cubicBezTo>
                <a:close/>
              </a:path>
            </a:pathLst>
          </a:cu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6" name="Freeform 14" descr="1"/>
          <p:cNvSpPr>
            <a:spLocks/>
          </p:cNvSpPr>
          <p:nvPr/>
        </p:nvSpPr>
        <p:spPr bwMode="gray">
          <a:xfrm>
            <a:off x="4694241" y="-1587"/>
            <a:ext cx="2543175" cy="263207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35" y="1645"/>
              </a:cxn>
              <a:cxn ang="0">
                <a:pos x="1569" y="0"/>
              </a:cxn>
              <a:cxn ang="0">
                <a:pos x="0" y="0"/>
              </a:cxn>
            </a:cxnLst>
            <a:rect l="0" t="0" r="r" b="b"/>
            <a:pathLst>
              <a:path w="1569" h="1645">
                <a:moveTo>
                  <a:pt x="0" y="0"/>
                </a:moveTo>
                <a:lnTo>
                  <a:pt x="335" y="1645"/>
                </a:lnTo>
                <a:cubicBezTo>
                  <a:pt x="335" y="1645"/>
                  <a:pt x="1394" y="1086"/>
                  <a:pt x="1569" y="0"/>
                </a:cubicBezTo>
                <a:cubicBezTo>
                  <a:pt x="784" y="0"/>
                  <a:pt x="0" y="0"/>
                  <a:pt x="0" y="0"/>
                </a:cubicBezTo>
                <a:close/>
              </a:path>
            </a:pathLst>
          </a:cu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7" name="Freeform 15"/>
          <p:cNvSpPr>
            <a:spLocks/>
          </p:cNvSpPr>
          <p:nvPr/>
        </p:nvSpPr>
        <p:spPr bwMode="gray">
          <a:xfrm>
            <a:off x="-3175" y="1590"/>
            <a:ext cx="5857875" cy="6794500"/>
          </a:xfrm>
          <a:custGeom>
            <a:avLst/>
            <a:gdLst/>
            <a:ahLst/>
            <a:cxnLst>
              <a:cxn ang="0">
                <a:pos x="0" y="3810"/>
              </a:cxn>
              <a:cxn ang="0">
                <a:pos x="0" y="1"/>
              </a:cxn>
              <a:cxn ang="0">
                <a:pos x="2974" y="0"/>
              </a:cxn>
              <a:cxn ang="0">
                <a:pos x="2768" y="2926"/>
              </a:cxn>
              <a:cxn ang="0">
                <a:pos x="0" y="3810"/>
              </a:cxn>
            </a:cxnLst>
            <a:rect l="0" t="0" r="r" b="b"/>
            <a:pathLst>
              <a:path w="3690" h="4280">
                <a:moveTo>
                  <a:pt x="0" y="3810"/>
                </a:moveTo>
                <a:lnTo>
                  <a:pt x="0" y="1"/>
                </a:lnTo>
                <a:lnTo>
                  <a:pt x="2974" y="0"/>
                </a:lnTo>
                <a:cubicBezTo>
                  <a:pt x="3284" y="452"/>
                  <a:pt x="3690" y="1776"/>
                  <a:pt x="2768" y="2926"/>
                </a:cubicBezTo>
                <a:cubicBezTo>
                  <a:pt x="1610" y="4280"/>
                  <a:pt x="0" y="3810"/>
                  <a:pt x="0" y="3810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8" name="Freeform 16"/>
          <p:cNvSpPr>
            <a:spLocks/>
          </p:cNvSpPr>
          <p:nvPr/>
        </p:nvSpPr>
        <p:spPr bwMode="gray">
          <a:xfrm>
            <a:off x="-3175" y="1588"/>
            <a:ext cx="5943600" cy="6437312"/>
          </a:xfrm>
          <a:custGeom>
            <a:avLst/>
            <a:gdLst/>
            <a:ahLst/>
            <a:cxnLst>
              <a:cxn ang="0">
                <a:pos x="0" y="3765"/>
              </a:cxn>
              <a:cxn ang="0">
                <a:pos x="0" y="0"/>
              </a:cxn>
              <a:cxn ang="0">
                <a:pos x="2767" y="0"/>
              </a:cxn>
              <a:cxn ang="0">
                <a:pos x="2567" y="2858"/>
              </a:cxn>
              <a:cxn ang="0">
                <a:pos x="0" y="3765"/>
              </a:cxn>
            </a:cxnLst>
            <a:rect l="0" t="0" r="r" b="b"/>
            <a:pathLst>
              <a:path w="3635" h="4115">
                <a:moveTo>
                  <a:pt x="0" y="3765"/>
                </a:moveTo>
                <a:lnTo>
                  <a:pt x="0" y="0"/>
                </a:lnTo>
                <a:lnTo>
                  <a:pt x="2767" y="0"/>
                </a:lnTo>
                <a:cubicBezTo>
                  <a:pt x="2767" y="0"/>
                  <a:pt x="3635" y="1445"/>
                  <a:pt x="2567" y="2858"/>
                </a:cubicBezTo>
                <a:cubicBezTo>
                  <a:pt x="1523" y="4115"/>
                  <a:pt x="0" y="3765"/>
                  <a:pt x="0" y="3765"/>
                </a:cubicBezTo>
                <a:close/>
              </a:path>
            </a:pathLst>
          </a:custGeom>
          <a:gradFill rotWithShape="1">
            <a:gsLst>
              <a:gs pos="0">
                <a:srgbClr val="FDF58D">
                  <a:gamma/>
                  <a:tint val="19216"/>
                  <a:invGamma/>
                </a:srgbClr>
              </a:gs>
              <a:gs pos="100000">
                <a:srgbClr val="FDF58D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250828" y="9527"/>
            <a:ext cx="4176713" cy="5908675"/>
            <a:chOff x="158" y="6"/>
            <a:chExt cx="2631" cy="3722"/>
          </a:xfrm>
        </p:grpSpPr>
        <p:sp>
          <p:nvSpPr>
            <p:cNvPr id="3090" name="Line 18"/>
            <p:cNvSpPr>
              <a:spLocks noChangeShapeType="1"/>
            </p:cNvSpPr>
            <p:nvPr/>
          </p:nvSpPr>
          <p:spPr bwMode="gray">
            <a:xfrm>
              <a:off x="158" y="6"/>
              <a:ext cx="0" cy="372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1" name="Line 19"/>
            <p:cNvSpPr>
              <a:spLocks noChangeShapeType="1"/>
            </p:cNvSpPr>
            <p:nvPr/>
          </p:nvSpPr>
          <p:spPr bwMode="gray">
            <a:xfrm>
              <a:off x="815" y="6"/>
              <a:ext cx="0" cy="372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2" name="Line 20"/>
            <p:cNvSpPr>
              <a:spLocks noChangeShapeType="1"/>
            </p:cNvSpPr>
            <p:nvPr/>
          </p:nvSpPr>
          <p:spPr bwMode="gray">
            <a:xfrm>
              <a:off x="1473" y="6"/>
              <a:ext cx="0" cy="358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3" name="Line 21"/>
            <p:cNvSpPr>
              <a:spLocks noChangeShapeType="1"/>
            </p:cNvSpPr>
            <p:nvPr/>
          </p:nvSpPr>
          <p:spPr bwMode="gray">
            <a:xfrm>
              <a:off x="2131" y="6"/>
              <a:ext cx="0" cy="325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4" name="Line 22"/>
            <p:cNvSpPr>
              <a:spLocks noChangeShapeType="1"/>
            </p:cNvSpPr>
            <p:nvPr/>
          </p:nvSpPr>
          <p:spPr bwMode="gray">
            <a:xfrm>
              <a:off x="2789" y="6"/>
              <a:ext cx="0" cy="2589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</p:grp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6351" y="260350"/>
            <a:ext cx="5041900" cy="5329238"/>
            <a:chOff x="4" y="164"/>
            <a:chExt cx="3176" cy="3357"/>
          </a:xfrm>
        </p:grpSpPr>
        <p:sp>
          <p:nvSpPr>
            <p:cNvPr id="3096" name="Line 24"/>
            <p:cNvSpPr>
              <a:spLocks noChangeShapeType="1"/>
            </p:cNvSpPr>
            <p:nvPr/>
          </p:nvSpPr>
          <p:spPr bwMode="gray">
            <a:xfrm rot="5400000">
              <a:off x="1466" y="-1298"/>
              <a:ext cx="0" cy="292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7" name="Line 25"/>
            <p:cNvSpPr>
              <a:spLocks noChangeShapeType="1"/>
            </p:cNvSpPr>
            <p:nvPr/>
          </p:nvSpPr>
          <p:spPr bwMode="gray">
            <a:xfrm rot="5400000">
              <a:off x="1575" y="-736"/>
              <a:ext cx="0" cy="314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8" name="Line 26"/>
            <p:cNvSpPr>
              <a:spLocks noChangeShapeType="1"/>
            </p:cNvSpPr>
            <p:nvPr/>
          </p:nvSpPr>
          <p:spPr bwMode="gray">
            <a:xfrm rot="5400000">
              <a:off x="1592" y="-82"/>
              <a:ext cx="0" cy="317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9" name="Line 27"/>
            <p:cNvSpPr>
              <a:spLocks noChangeShapeType="1"/>
            </p:cNvSpPr>
            <p:nvPr/>
          </p:nvSpPr>
          <p:spPr bwMode="gray">
            <a:xfrm rot="5400000">
              <a:off x="1508" y="674"/>
              <a:ext cx="0" cy="3008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100" name="Line 28"/>
            <p:cNvSpPr>
              <a:spLocks noChangeShapeType="1"/>
            </p:cNvSpPr>
            <p:nvPr/>
          </p:nvSpPr>
          <p:spPr bwMode="gray">
            <a:xfrm rot="5400000">
              <a:off x="1306" y="1547"/>
              <a:ext cx="0" cy="2603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101" name="Line 29"/>
            <p:cNvSpPr>
              <a:spLocks noChangeShapeType="1"/>
            </p:cNvSpPr>
            <p:nvPr/>
          </p:nvSpPr>
          <p:spPr bwMode="gray">
            <a:xfrm rot="5400000">
              <a:off x="838" y="2687"/>
              <a:ext cx="0" cy="1667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3102" name="Rectangle 30"/>
          <p:cNvSpPr>
            <a:spLocks noChangeArrowheads="1"/>
          </p:cNvSpPr>
          <p:nvPr/>
        </p:nvSpPr>
        <p:spPr bwMode="gray">
          <a:xfrm>
            <a:off x="2368553" y="288927"/>
            <a:ext cx="1012825" cy="1025525"/>
          </a:xfrm>
          <a:prstGeom prst="rect">
            <a:avLst/>
          </a:prstGeom>
          <a:solidFill>
            <a:srgbClr val="FFFFFF">
              <a:alpha val="64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3" name="Rectangle 31"/>
          <p:cNvSpPr>
            <a:spLocks noChangeArrowheads="1"/>
          </p:cNvSpPr>
          <p:nvPr/>
        </p:nvSpPr>
        <p:spPr bwMode="gray">
          <a:xfrm>
            <a:off x="285753" y="2435227"/>
            <a:ext cx="1012825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4" name="Rectangle 32"/>
          <p:cNvSpPr>
            <a:spLocks noChangeArrowheads="1"/>
          </p:cNvSpPr>
          <p:nvPr/>
        </p:nvSpPr>
        <p:spPr bwMode="gray">
          <a:xfrm>
            <a:off x="2" y="279402"/>
            <a:ext cx="250825" cy="1025525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5" name="Rectangle 33"/>
          <p:cNvSpPr>
            <a:spLocks noChangeArrowheads="1"/>
          </p:cNvSpPr>
          <p:nvPr/>
        </p:nvSpPr>
        <p:spPr bwMode="gray">
          <a:xfrm>
            <a:off x="1331916" y="9526"/>
            <a:ext cx="1012825" cy="234950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6" name="Freeform 34"/>
          <p:cNvSpPr>
            <a:spLocks/>
          </p:cNvSpPr>
          <p:nvPr/>
        </p:nvSpPr>
        <p:spPr bwMode="gray">
          <a:xfrm>
            <a:off x="4452940" y="1347788"/>
            <a:ext cx="720725" cy="1047750"/>
          </a:xfrm>
          <a:custGeom>
            <a:avLst/>
            <a:gdLst/>
            <a:ahLst/>
            <a:cxnLst>
              <a:cxn ang="0">
                <a:pos x="363" y="0"/>
              </a:cxn>
              <a:cxn ang="0">
                <a:pos x="0" y="0"/>
              </a:cxn>
              <a:cxn ang="0">
                <a:pos x="0" y="680"/>
              </a:cxn>
              <a:cxn ang="0">
                <a:pos x="409" y="680"/>
              </a:cxn>
              <a:cxn ang="0">
                <a:pos x="454" y="317"/>
              </a:cxn>
              <a:cxn ang="0">
                <a:pos x="363" y="0"/>
              </a:cxn>
            </a:cxnLst>
            <a:rect l="0" t="0" r="r" b="b"/>
            <a:pathLst>
              <a:path w="454" h="680">
                <a:moveTo>
                  <a:pt x="363" y="0"/>
                </a:moveTo>
                <a:lnTo>
                  <a:pt x="0" y="0"/>
                </a:lnTo>
                <a:lnTo>
                  <a:pt x="0" y="680"/>
                </a:lnTo>
                <a:lnTo>
                  <a:pt x="409" y="680"/>
                </a:lnTo>
                <a:lnTo>
                  <a:pt x="454" y="317"/>
                </a:lnTo>
                <a:lnTo>
                  <a:pt x="363" y="0"/>
                </a:lnTo>
                <a:close/>
              </a:path>
            </a:pathLst>
          </a:custGeom>
          <a:solidFill>
            <a:srgbClr val="FFFFFF">
              <a:alpha val="7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107" name="Freeform 35"/>
          <p:cNvSpPr>
            <a:spLocks/>
          </p:cNvSpPr>
          <p:nvPr/>
        </p:nvSpPr>
        <p:spPr bwMode="gray">
          <a:xfrm>
            <a:off x="2365375" y="4549777"/>
            <a:ext cx="1003300" cy="1023938"/>
          </a:xfrm>
          <a:custGeom>
            <a:avLst/>
            <a:gdLst/>
            <a:ahLst/>
            <a:cxnLst>
              <a:cxn ang="0">
                <a:pos x="635" y="0"/>
              </a:cxn>
              <a:cxn ang="0">
                <a:pos x="0" y="0"/>
              </a:cxn>
              <a:cxn ang="0">
                <a:pos x="0" y="681"/>
              </a:cxn>
              <a:cxn ang="0">
                <a:pos x="272" y="681"/>
              </a:cxn>
              <a:cxn ang="0">
                <a:pos x="680" y="454"/>
              </a:cxn>
              <a:cxn ang="0">
                <a:pos x="680" y="0"/>
              </a:cxn>
              <a:cxn ang="0">
                <a:pos x="635" y="0"/>
              </a:cxn>
            </a:cxnLst>
            <a:rect l="0" t="0" r="r" b="b"/>
            <a:pathLst>
              <a:path w="680" h="681">
                <a:moveTo>
                  <a:pt x="635" y="0"/>
                </a:moveTo>
                <a:lnTo>
                  <a:pt x="0" y="0"/>
                </a:lnTo>
                <a:lnTo>
                  <a:pt x="0" y="681"/>
                </a:lnTo>
                <a:lnTo>
                  <a:pt x="272" y="681"/>
                </a:lnTo>
                <a:lnTo>
                  <a:pt x="680" y="454"/>
                </a:lnTo>
                <a:lnTo>
                  <a:pt x="680" y="0"/>
                </a:lnTo>
                <a:lnTo>
                  <a:pt x="635" y="0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108" name="Freeform 36"/>
          <p:cNvSpPr>
            <a:spLocks/>
          </p:cNvSpPr>
          <p:nvPr/>
        </p:nvSpPr>
        <p:spPr bwMode="gray">
          <a:xfrm>
            <a:off x="7524751" y="2"/>
            <a:ext cx="1620839" cy="1230313"/>
          </a:xfrm>
          <a:custGeom>
            <a:avLst/>
            <a:gdLst/>
            <a:ahLst/>
            <a:cxnLst>
              <a:cxn ang="0">
                <a:pos x="34" y="0"/>
              </a:cxn>
              <a:cxn ang="0">
                <a:pos x="0" y="255"/>
              </a:cxn>
              <a:cxn ang="0">
                <a:pos x="1007" y="775"/>
              </a:cxn>
              <a:cxn ang="0">
                <a:pos x="1009" y="0"/>
              </a:cxn>
              <a:cxn ang="0">
                <a:pos x="34" y="0"/>
              </a:cxn>
            </a:cxnLst>
            <a:rect l="0" t="0" r="r" b="b"/>
            <a:pathLst>
              <a:path w="1009" h="775">
                <a:moveTo>
                  <a:pt x="34" y="0"/>
                </a:moveTo>
                <a:cubicBezTo>
                  <a:pt x="34" y="115"/>
                  <a:pt x="0" y="255"/>
                  <a:pt x="0" y="255"/>
                </a:cubicBezTo>
                <a:cubicBezTo>
                  <a:pt x="489" y="376"/>
                  <a:pt x="1007" y="775"/>
                  <a:pt x="1007" y="775"/>
                </a:cubicBezTo>
                <a:lnTo>
                  <a:pt x="1009" y="0"/>
                </a:lnTo>
                <a:cubicBezTo>
                  <a:pt x="1009" y="0"/>
                  <a:pt x="521" y="0"/>
                  <a:pt x="34" y="0"/>
                </a:cubicBezTo>
                <a:close/>
              </a:path>
            </a:pathLst>
          </a:custGeom>
          <a:solidFill>
            <a:srgbClr val="E8E8E8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pic>
        <p:nvPicPr>
          <p:cNvPr id="3109" name="Picture 37" descr="water"/>
          <p:cNvPicPr>
            <a:picLocks noChangeAspect="1" noChangeArrowheads="1"/>
          </p:cNvPicPr>
          <p:nvPr/>
        </p:nvPicPr>
        <p:blipFill>
          <a:blip r:embed="rId6"/>
          <a:srcRect l="22409" t="16374" b="27486"/>
          <a:stretch>
            <a:fillRect/>
          </a:stretch>
        </p:blipFill>
        <p:spPr bwMode="gray">
          <a:xfrm rot="393398">
            <a:off x="2268541" y="584200"/>
            <a:ext cx="2663825" cy="2197100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1884365"/>
            <a:ext cx="8229600" cy="1470025"/>
          </a:xfrm>
          <a:effectLst/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5084763"/>
            <a:ext cx="6400800" cy="457200"/>
          </a:xfrm>
        </p:spPr>
        <p:txBody>
          <a:bodyPr/>
          <a:lstStyle>
            <a:lvl1pPr marL="0" indent="0">
              <a:buFontTx/>
              <a:buNone/>
              <a:defRPr sz="1600">
                <a:latin typeface="Times New Roman" pitchFamily="18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D3D0193A-2F54-4A6E-BD7B-4DBC590980DE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3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600"/>
                            </p:stCondLst>
                            <p:childTnLst>
                              <p:par>
                                <p:cTn id="3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400"/>
                            </p:stCondLst>
                            <p:childTnLst>
                              <p:par>
                                <p:cTn id="3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2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9" grpId="0" animBg="1"/>
      <p:bldP spid="3080" grpId="0" animBg="1"/>
      <p:bldP spid="3081" grpId="0" animBg="1"/>
      <p:bldP spid="3082" grpId="0" animBg="1"/>
      <p:bldP spid="3083" grpId="0" animBg="1"/>
      <p:bldP spid="3083" grpId="1" animBg="1"/>
      <p:bldP spid="3084" grpId="0" animBg="1"/>
      <p:bldP spid="3084" grpId="1" animBg="1"/>
      <p:bldP spid="3084" grpId="2" animBg="1"/>
      <p:bldP spid="3085" grpId="0" animBg="1"/>
      <p:bldP spid="3085" grpId="1" animBg="1"/>
      <p:bldP spid="3086" grpId="0" animBg="1"/>
      <p:bldP spid="3086" grpId="1" animBg="1"/>
      <p:bldP spid="3086" grpId="2" animBg="1"/>
      <p:bldP spid="310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465C32-8737-46D5-B22D-4FB1BA970165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25439"/>
            <a:ext cx="2057400" cy="58007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25439"/>
            <a:ext cx="6019800" cy="58007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BF7BA4-EA40-4A27-9175-9B030450617B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5440"/>
            <a:ext cx="8229600" cy="9271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2"/>
            <a:ext cx="8229600" cy="4525963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D527BF9-C93B-4374-9605-76827F95C258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9DD7A9-B9A1-4F34-BBB5-00E3110767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7D44B43-EA09-412E-95D5-DD30F3E053A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A060A9-2373-4FF5-9767-133B8B1067FA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CE72491-87AE-48A6-9186-34402794061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088538-DCD6-4079-A3DC-0C6BE5512A23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120A450-7324-4D76-834A-0680A6393C72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6D3F2C-2B56-4C38-9FFA-E9B09E2A70A0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AB8925-7BF3-4A07-AF0E-1EE708CC9180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65868C5-88DA-43DF-BF83-DA1FD7329780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Freeform 7"/>
          <p:cNvSpPr>
            <a:spLocks/>
          </p:cNvSpPr>
          <p:nvPr/>
        </p:nvSpPr>
        <p:spPr bwMode="gray">
          <a:xfrm>
            <a:off x="-9525" y="-9525"/>
            <a:ext cx="9156700" cy="6865938"/>
          </a:xfrm>
          <a:custGeom>
            <a:avLst/>
            <a:gdLst/>
            <a:ahLst/>
            <a:cxnLst>
              <a:cxn ang="0">
                <a:pos x="5766" y="605"/>
              </a:cxn>
              <a:cxn ang="0">
                <a:pos x="5768" y="4325"/>
              </a:cxn>
              <a:cxn ang="0">
                <a:pos x="1331" y="4325"/>
              </a:cxn>
              <a:cxn ang="0">
                <a:pos x="4" y="3111"/>
              </a:cxn>
              <a:cxn ang="0">
                <a:pos x="0" y="0"/>
              </a:cxn>
              <a:cxn ang="0">
                <a:pos x="2428" y="7"/>
              </a:cxn>
              <a:cxn ang="0">
                <a:pos x="5766" y="605"/>
              </a:cxn>
            </a:cxnLst>
            <a:rect l="0" t="0" r="r" b="b"/>
            <a:pathLst>
              <a:path w="5768" h="4325">
                <a:moveTo>
                  <a:pt x="5766" y="605"/>
                </a:moveTo>
                <a:cubicBezTo>
                  <a:pt x="5767" y="2464"/>
                  <a:pt x="5768" y="4325"/>
                  <a:pt x="5768" y="4325"/>
                </a:cubicBezTo>
                <a:cubicBezTo>
                  <a:pt x="5768" y="4325"/>
                  <a:pt x="3549" y="4325"/>
                  <a:pt x="1331" y="4325"/>
                </a:cubicBezTo>
                <a:cubicBezTo>
                  <a:pt x="499" y="3811"/>
                  <a:pt x="0" y="3109"/>
                  <a:pt x="4" y="3111"/>
                </a:cubicBezTo>
                <a:lnTo>
                  <a:pt x="0" y="0"/>
                </a:lnTo>
                <a:lnTo>
                  <a:pt x="2428" y="7"/>
                </a:lnTo>
                <a:cubicBezTo>
                  <a:pt x="2428" y="12"/>
                  <a:pt x="3096" y="401"/>
                  <a:pt x="5766" y="605"/>
                </a:cubicBezTo>
                <a:close/>
              </a:path>
            </a:pathLst>
          </a:custGeom>
          <a:gradFill rotWithShape="1">
            <a:gsLst>
              <a:gs pos="0">
                <a:srgbClr val="FDF58D">
                  <a:gamma/>
                  <a:tint val="3137"/>
                  <a:invGamma/>
                </a:srgbClr>
              </a:gs>
              <a:gs pos="100000">
                <a:srgbClr val="FDF58D">
                  <a:alpha val="70000"/>
                </a:srgb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pic>
        <p:nvPicPr>
          <p:cNvPr id="1032" name="Picture 8" descr="5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gray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33" name="Freeform 9"/>
          <p:cNvSpPr>
            <a:spLocks/>
          </p:cNvSpPr>
          <p:nvPr/>
        </p:nvSpPr>
        <p:spPr bwMode="gray">
          <a:xfrm>
            <a:off x="6352" y="5113338"/>
            <a:ext cx="1852613" cy="17462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100"/>
              </a:cxn>
              <a:cxn ang="0">
                <a:pos x="1089" y="1100"/>
              </a:cxn>
              <a:cxn ang="0">
                <a:pos x="0" y="0"/>
              </a:cxn>
            </a:cxnLst>
            <a:rect l="0" t="0" r="r" b="b"/>
            <a:pathLst>
              <a:path w="1089" h="1100">
                <a:moveTo>
                  <a:pt x="0" y="0"/>
                </a:moveTo>
                <a:cubicBezTo>
                  <a:pt x="0" y="550"/>
                  <a:pt x="0" y="1100"/>
                  <a:pt x="0" y="1100"/>
                </a:cubicBezTo>
                <a:lnTo>
                  <a:pt x="1089" y="1100"/>
                </a:lnTo>
                <a:cubicBezTo>
                  <a:pt x="1089" y="1100"/>
                  <a:pt x="596" y="865"/>
                  <a:pt x="0" y="0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" y="2"/>
            <a:ext cx="9156700" cy="6875463"/>
            <a:chOff x="0" y="0"/>
            <a:chExt cx="5768" cy="4331"/>
          </a:xfrm>
        </p:grpSpPr>
        <p:grpSp>
          <p:nvGrpSpPr>
            <p:cNvPr id="3" name="Group 12"/>
            <p:cNvGrpSpPr>
              <a:grpSpLocks/>
            </p:cNvGrpSpPr>
            <p:nvPr/>
          </p:nvGrpSpPr>
          <p:grpSpPr bwMode="auto">
            <a:xfrm>
              <a:off x="332" y="0"/>
              <a:ext cx="5080" cy="4331"/>
              <a:chOff x="332" y="0"/>
              <a:chExt cx="5080" cy="4331"/>
            </a:xfrm>
          </p:grpSpPr>
          <p:sp>
            <p:nvSpPr>
              <p:cNvPr id="1037" name="Line 13"/>
              <p:cNvSpPr>
                <a:spLocks noChangeShapeType="1"/>
              </p:cNvSpPr>
              <p:nvPr/>
            </p:nvSpPr>
            <p:spPr bwMode="gray">
              <a:xfrm>
                <a:off x="332" y="0"/>
                <a:ext cx="0" cy="3510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38" name="Line 14"/>
              <p:cNvSpPr>
                <a:spLocks noChangeShapeType="1"/>
              </p:cNvSpPr>
              <p:nvPr/>
            </p:nvSpPr>
            <p:spPr bwMode="gray">
              <a:xfrm>
                <a:off x="1057" y="0"/>
                <a:ext cx="0" cy="4142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39" name="Line 15"/>
              <p:cNvSpPr>
                <a:spLocks noChangeShapeType="1"/>
              </p:cNvSpPr>
              <p:nvPr/>
            </p:nvSpPr>
            <p:spPr bwMode="gray">
              <a:xfrm>
                <a:off x="1783" y="0"/>
                <a:ext cx="0" cy="4322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0" name="Line 16"/>
              <p:cNvSpPr>
                <a:spLocks noChangeShapeType="1"/>
              </p:cNvSpPr>
              <p:nvPr/>
            </p:nvSpPr>
            <p:spPr bwMode="gray">
              <a:xfrm>
                <a:off x="2509" y="0"/>
                <a:ext cx="0" cy="4331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1" name="Line 17"/>
              <p:cNvSpPr>
                <a:spLocks noChangeShapeType="1"/>
              </p:cNvSpPr>
              <p:nvPr/>
            </p:nvSpPr>
            <p:spPr bwMode="gray">
              <a:xfrm>
                <a:off x="3234" y="245"/>
                <a:ext cx="0" cy="4086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2" name="Line 18"/>
              <p:cNvSpPr>
                <a:spLocks noChangeShapeType="1"/>
              </p:cNvSpPr>
              <p:nvPr/>
            </p:nvSpPr>
            <p:spPr bwMode="gray">
              <a:xfrm>
                <a:off x="3960" y="390"/>
                <a:ext cx="0" cy="3941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3" name="Line 19"/>
              <p:cNvSpPr>
                <a:spLocks noChangeShapeType="1"/>
              </p:cNvSpPr>
              <p:nvPr/>
            </p:nvSpPr>
            <p:spPr bwMode="gray">
              <a:xfrm>
                <a:off x="4686" y="487"/>
                <a:ext cx="0" cy="3844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4" name="Line 20"/>
              <p:cNvSpPr>
                <a:spLocks noChangeShapeType="1"/>
              </p:cNvSpPr>
              <p:nvPr/>
            </p:nvSpPr>
            <p:spPr bwMode="gray">
              <a:xfrm>
                <a:off x="5412" y="567"/>
                <a:ext cx="0" cy="3764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4" name="Group 21"/>
            <p:cNvGrpSpPr>
              <a:grpSpLocks/>
            </p:cNvGrpSpPr>
            <p:nvPr/>
          </p:nvGrpSpPr>
          <p:grpSpPr bwMode="auto">
            <a:xfrm>
              <a:off x="0" y="264"/>
              <a:ext cx="5768" cy="3538"/>
              <a:chOff x="0" y="264"/>
              <a:chExt cx="5768" cy="3538"/>
            </a:xfrm>
          </p:grpSpPr>
          <p:sp>
            <p:nvSpPr>
              <p:cNvPr id="1046" name="Line 22"/>
              <p:cNvSpPr>
                <a:spLocks noChangeShapeType="1"/>
              </p:cNvSpPr>
              <p:nvPr/>
            </p:nvSpPr>
            <p:spPr bwMode="gray">
              <a:xfrm rot="5400000">
                <a:off x="1635" y="-1371"/>
                <a:ext cx="0" cy="3270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7" name="Line 23"/>
              <p:cNvSpPr>
                <a:spLocks noChangeShapeType="1"/>
              </p:cNvSpPr>
              <p:nvPr/>
            </p:nvSpPr>
            <p:spPr bwMode="gray">
              <a:xfrm rot="5400000">
                <a:off x="2884" y="-1913"/>
                <a:ext cx="0" cy="5768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8" name="Line 24"/>
              <p:cNvSpPr>
                <a:spLocks noChangeShapeType="1"/>
              </p:cNvSpPr>
              <p:nvPr/>
            </p:nvSpPr>
            <p:spPr bwMode="gray">
              <a:xfrm rot="5400000">
                <a:off x="2884" y="-1205"/>
                <a:ext cx="0" cy="5768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9" name="Line 25"/>
              <p:cNvSpPr>
                <a:spLocks noChangeShapeType="1"/>
              </p:cNvSpPr>
              <p:nvPr/>
            </p:nvSpPr>
            <p:spPr bwMode="gray">
              <a:xfrm rot="5400000">
                <a:off x="2885" y="-497"/>
                <a:ext cx="0" cy="5766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50" name="Line 26"/>
              <p:cNvSpPr>
                <a:spLocks noChangeShapeType="1"/>
              </p:cNvSpPr>
              <p:nvPr/>
            </p:nvSpPr>
            <p:spPr bwMode="gray">
              <a:xfrm rot="5400000">
                <a:off x="2885" y="211"/>
                <a:ext cx="0" cy="5766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51" name="Line 27"/>
              <p:cNvSpPr>
                <a:spLocks noChangeShapeType="1"/>
              </p:cNvSpPr>
              <p:nvPr/>
            </p:nvSpPr>
            <p:spPr bwMode="gray">
              <a:xfrm rot="5400000">
                <a:off x="3192" y="1251"/>
                <a:ext cx="0" cy="5102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</p:grpSp>
      </p:grpSp>
      <p:sp>
        <p:nvSpPr>
          <p:cNvPr id="1052" name="Rectangle 28"/>
          <p:cNvSpPr>
            <a:spLocks noChangeArrowheads="1"/>
          </p:cNvSpPr>
          <p:nvPr/>
        </p:nvSpPr>
        <p:spPr bwMode="gray">
          <a:xfrm>
            <a:off x="4005263" y="2692401"/>
            <a:ext cx="1128712" cy="1079500"/>
          </a:xfrm>
          <a:prstGeom prst="rect">
            <a:avLst/>
          </a:prstGeom>
          <a:solidFill>
            <a:srgbClr val="FFFFFF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gray">
          <a:xfrm>
            <a:off x="7459666" y="4937127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gray">
          <a:xfrm>
            <a:off x="549278" y="3808413"/>
            <a:ext cx="1128713" cy="1079500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5" name="Rectangle 31"/>
          <p:cNvSpPr>
            <a:spLocks noChangeArrowheads="1"/>
          </p:cNvSpPr>
          <p:nvPr/>
        </p:nvSpPr>
        <p:spPr bwMode="gray">
          <a:xfrm>
            <a:off x="6307139" y="6064252"/>
            <a:ext cx="1128712" cy="796925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gray">
          <a:xfrm>
            <a:off x="2846388" y="2"/>
            <a:ext cx="1128712" cy="404813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7" name="Rectangle 33"/>
          <p:cNvSpPr>
            <a:spLocks noChangeArrowheads="1"/>
          </p:cNvSpPr>
          <p:nvPr/>
        </p:nvSpPr>
        <p:spPr bwMode="gray">
          <a:xfrm>
            <a:off x="2852741" y="4938714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8" name="Rectangle 34"/>
          <p:cNvSpPr>
            <a:spLocks noChangeArrowheads="1"/>
          </p:cNvSpPr>
          <p:nvPr/>
        </p:nvSpPr>
        <p:spPr bwMode="gray">
          <a:xfrm>
            <a:off x="6300791" y="1566864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pic>
        <p:nvPicPr>
          <p:cNvPr id="1059" name="Picture 35" descr="3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gray">
          <a:xfrm>
            <a:off x="-180975" y="5638800"/>
            <a:ext cx="2016125" cy="12192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600202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F0E12658-DEDB-4A76-B89C-0130D221509C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id-ID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60" name="Freeform 36" descr="11"/>
          <p:cNvSpPr>
            <a:spLocks/>
          </p:cNvSpPr>
          <p:nvPr/>
        </p:nvSpPr>
        <p:spPr bwMode="gray">
          <a:xfrm>
            <a:off x="4041775" y="2"/>
            <a:ext cx="5105400" cy="739775"/>
          </a:xfrm>
          <a:custGeom>
            <a:avLst/>
            <a:gdLst/>
            <a:ahLst/>
            <a:cxnLst>
              <a:cxn ang="0">
                <a:pos x="3130" y="453"/>
              </a:cxn>
              <a:cxn ang="0">
                <a:pos x="3130" y="0"/>
              </a:cxn>
              <a:cxn ang="0">
                <a:pos x="0" y="0"/>
              </a:cxn>
              <a:cxn ang="0">
                <a:pos x="3130" y="453"/>
              </a:cxn>
            </a:cxnLst>
            <a:rect l="0" t="0" r="r" b="b"/>
            <a:pathLst>
              <a:path w="3130" h="453">
                <a:moveTo>
                  <a:pt x="3130" y="453"/>
                </a:moveTo>
                <a:cubicBezTo>
                  <a:pt x="3130" y="226"/>
                  <a:pt x="3130" y="0"/>
                  <a:pt x="3130" y="0"/>
                </a:cubicBezTo>
                <a:lnTo>
                  <a:pt x="0" y="0"/>
                </a:lnTo>
                <a:cubicBezTo>
                  <a:pt x="0" y="0"/>
                  <a:pt x="1298" y="389"/>
                  <a:pt x="3130" y="453"/>
                </a:cubicBezTo>
                <a:close/>
              </a:path>
            </a:pathLst>
          </a:custGeom>
          <a:blipFill dpi="0" rotWithShape="1">
            <a:blip r:embed="rId17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57200" y="325440"/>
            <a:ext cx="82296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34" name="Freeform 10"/>
          <p:cNvSpPr>
            <a:spLocks/>
          </p:cNvSpPr>
          <p:nvPr/>
        </p:nvSpPr>
        <p:spPr bwMode="gray">
          <a:xfrm>
            <a:off x="4041775" y="1590"/>
            <a:ext cx="5105400" cy="739775"/>
          </a:xfrm>
          <a:custGeom>
            <a:avLst/>
            <a:gdLst/>
            <a:ahLst/>
            <a:cxnLst>
              <a:cxn ang="0">
                <a:pos x="3130" y="453"/>
              </a:cxn>
              <a:cxn ang="0">
                <a:pos x="3130" y="0"/>
              </a:cxn>
              <a:cxn ang="0">
                <a:pos x="0" y="0"/>
              </a:cxn>
              <a:cxn ang="0">
                <a:pos x="3130" y="453"/>
              </a:cxn>
            </a:cxnLst>
            <a:rect l="0" t="0" r="r" b="b"/>
            <a:pathLst>
              <a:path w="3130" h="453">
                <a:moveTo>
                  <a:pt x="3130" y="453"/>
                </a:moveTo>
                <a:cubicBezTo>
                  <a:pt x="3130" y="226"/>
                  <a:pt x="3130" y="0"/>
                  <a:pt x="3130" y="0"/>
                </a:cubicBezTo>
                <a:lnTo>
                  <a:pt x="0" y="0"/>
                </a:lnTo>
                <a:cubicBezTo>
                  <a:pt x="0" y="0"/>
                  <a:pt x="1298" y="389"/>
                  <a:pt x="3130" y="453"/>
                </a:cubicBezTo>
                <a:close/>
              </a:path>
            </a:pathLst>
          </a:custGeom>
          <a:blipFill dpi="0" rotWithShape="1">
            <a:blip r:embed="rId18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34" grpId="0" animBg="1"/>
    </p:bldLst>
  </p:timing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206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4282" y="642918"/>
            <a:ext cx="4572032" cy="1295400"/>
          </a:xfrm>
        </p:spPr>
        <p:txBody>
          <a:bodyPr/>
          <a:lstStyle/>
          <a:p>
            <a:pPr eaLnBrk="1" hangingPunct="1"/>
            <a:r>
              <a:rPr lang="en-US" sz="4400" dirty="0" smtClean="0">
                <a:latin typeface="Comic Sans MS" pitchFamily="66" charset="0"/>
              </a:rPr>
              <a:t>PENILAIAN </a:t>
            </a:r>
            <a:r>
              <a:rPr lang="id-ID" sz="4400" dirty="0" smtClean="0">
                <a:latin typeface="Comic Sans MS" pitchFamily="66" charset="0"/>
              </a:rPr>
              <a:t/>
            </a:r>
            <a:br>
              <a:rPr lang="id-ID" sz="4400" dirty="0" smtClean="0">
                <a:latin typeface="Comic Sans MS" pitchFamily="66" charset="0"/>
              </a:rPr>
            </a:br>
            <a:r>
              <a:rPr lang="en-US" sz="4400" dirty="0" smtClean="0">
                <a:latin typeface="Comic Sans MS" pitchFamily="66" charset="0"/>
              </a:rPr>
              <a:t>STATUS GIZI</a:t>
            </a:r>
            <a:r>
              <a:rPr lang="en-US" sz="5400" dirty="0" smtClean="0"/>
              <a:t>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4282" y="3786190"/>
            <a:ext cx="4071966" cy="1571636"/>
          </a:xfrm>
        </p:spPr>
        <p:txBody>
          <a:bodyPr/>
          <a:lstStyle/>
          <a:p>
            <a:pPr eaLnBrk="1" hangingPunct="1"/>
            <a:r>
              <a:rPr lang="en-US" sz="2800" dirty="0" smtClean="0">
                <a:latin typeface="Comic Sans MS" pitchFamily="66" charset="0"/>
              </a:rPr>
              <a:t>M.K. ILMU GIZI </a:t>
            </a:r>
          </a:p>
          <a:p>
            <a:pPr eaLnBrk="1" hangingPunct="1"/>
            <a:r>
              <a:rPr lang="en-US" sz="2800" dirty="0" smtClean="0">
                <a:latin typeface="Comic Sans MS" pitchFamily="66" charset="0"/>
              </a:rPr>
              <a:t>DEPT. GIZI KESMAS FKM-UI</a:t>
            </a:r>
          </a:p>
          <a:p>
            <a:pPr eaLnBrk="1" hangingPunct="1"/>
            <a:r>
              <a:rPr lang="en-US" sz="2800" dirty="0" smtClean="0">
                <a:latin typeface="Comic Sans MS" pitchFamily="66" charset="0"/>
              </a:rPr>
              <a:t>201</a:t>
            </a:r>
            <a:r>
              <a:rPr lang="id-ID" sz="2800" dirty="0">
                <a:latin typeface="Comic Sans MS" pitchFamily="66" charset="0"/>
              </a:rPr>
              <a:t>7</a:t>
            </a:r>
            <a:endParaRPr lang="en-US" sz="2800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eaLnBrk="1" hangingPunct="1"/>
            <a:r>
              <a:rPr lang="en-US" sz="4000" smtClean="0">
                <a:latin typeface="Comic Sans MS" pitchFamily="66" charset="0"/>
              </a:rPr>
              <a:t>BIOKIMIA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Comic Sans MS" pitchFamily="66" charset="0"/>
              </a:rPr>
              <a:t>Keterbatasan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</a:rPr>
              <a:t>Mahal </a:t>
            </a:r>
            <a:endParaRPr lang="id-ID" sz="2400" smtClean="0">
              <a:latin typeface="Comic Sans MS" pitchFamily="66" charset="0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sz="2000" smtClean="0">
                <a:latin typeface="Comic Sans MS" pitchFamily="66" charset="0"/>
              </a:rPr>
              <a:t>pembelian alat, bhn kimia, tenaga, sehingga kadang dilakukan tidak pd semua sampel (sub sampel))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</a:rPr>
              <a:t>Keberadaan laboratorium </a:t>
            </a:r>
            <a:endParaRPr lang="id-ID" sz="2400" smtClean="0">
              <a:latin typeface="Comic Sans MS" pitchFamily="66" charset="0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sz="2000" smtClean="0">
                <a:latin typeface="Comic Sans MS" pitchFamily="66" charset="0"/>
              </a:rPr>
              <a:t>lokasi survei jauh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</a:rPr>
              <a:t>Kesulitan yang berhubungan dengan spesimen saat pengumpulan </a:t>
            </a:r>
            <a:endParaRPr lang="id-ID" sz="2400" smtClean="0">
              <a:latin typeface="Comic Sans MS" pitchFamily="66" charset="0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sz="2000" smtClean="0">
                <a:latin typeface="Comic Sans MS" pitchFamily="66" charset="0"/>
              </a:rPr>
              <a:t>jumlah</a:t>
            </a:r>
            <a:r>
              <a:rPr lang="en-US" sz="2000" smtClean="0">
                <a:latin typeface="Comic Sans MS" pitchFamily="66" charset="0"/>
                <a:sym typeface="Wingdings" pitchFamily="2" charset="2"/>
              </a:rPr>
              <a:t> tempat penyimpanan, aspek budaya, pengawetan </a:t>
            </a:r>
            <a:endParaRPr lang="id-ID" sz="2000" smtClean="0">
              <a:latin typeface="Comic Sans MS" pitchFamily="66" charset="0"/>
              <a:sym typeface="Wingdings" pitchFamily="2" charset="2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sz="2000" smtClean="0">
                <a:latin typeface="Comic Sans MS" pitchFamily="66" charset="0"/>
                <a:sym typeface="Wingdings" pitchFamily="2" charset="2"/>
              </a:rPr>
              <a:t> dana, </a:t>
            </a:r>
            <a:endParaRPr lang="id-ID" sz="2000" smtClean="0">
              <a:latin typeface="Comic Sans MS" pitchFamily="66" charset="0"/>
              <a:sym typeface="Wingdings" pitchFamily="2" charset="2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sz="2000" smtClean="0">
                <a:latin typeface="Comic Sans MS" pitchFamily="66" charset="0"/>
                <a:sym typeface="Wingdings" pitchFamily="2" charset="2"/>
              </a:rPr>
              <a:t>transportasi  butuh kendaraan  dana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  <a:sym typeface="Wingdings" pitchFamily="2" charset="2"/>
              </a:rPr>
              <a:t>Kurang praktis, </a:t>
            </a:r>
            <a:endParaRPr lang="id-ID" sz="2400" smtClean="0">
              <a:latin typeface="Comic Sans MS" pitchFamily="66" charset="0"/>
              <a:sym typeface="Wingdings" pitchFamily="2" charset="2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sz="2000" smtClean="0">
                <a:latin typeface="Comic Sans MS" pitchFamily="66" charset="0"/>
                <a:sym typeface="Wingdings" pitchFamily="2" charset="2"/>
              </a:rPr>
              <a:t>kadang perlu alat yang sulit dibawa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</a:rPr>
              <a:t>Ditubuhkan data referensi untuk menentukan hasil laboratorium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pPr eaLnBrk="1" hangingPunct="1"/>
            <a:r>
              <a:rPr lang="en-US" sz="4000" smtClean="0">
                <a:latin typeface="Comic Sans MS" pitchFamily="66" charset="0"/>
              </a:rPr>
              <a:t>BIOKIMIA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Idealnya agar dapat dilakukan di lapangan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Mudah dalam pengumpulan spesimen (mis: finger prick blood)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Stabil dlm transportasi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Teknik simple </a:t>
            </a:r>
            <a:r>
              <a:rPr lang="en-US" smtClean="0">
                <a:latin typeface="Comic Sans MS" pitchFamily="66" charset="0"/>
                <a:sym typeface="Wingdings" pitchFamily="2" charset="2"/>
              </a:rPr>
              <a:t> alat mudah dibawa</a:t>
            </a:r>
          </a:p>
          <a:p>
            <a:pPr lvl="1" eaLnBrk="1" hangingPunct="1"/>
            <a:r>
              <a:rPr lang="en-US" smtClean="0">
                <a:latin typeface="Comic Sans MS" pitchFamily="66" charset="0"/>
                <a:sym typeface="Wingdings" pitchFamily="2" charset="2"/>
              </a:rPr>
              <a:t>Hasil tidak dipengaruhi diet saat ini</a:t>
            </a:r>
            <a:endParaRPr lang="en-US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smtClean="0">
                <a:latin typeface="Comic Sans MS" pitchFamily="66" charset="0"/>
              </a:rPr>
              <a:t>BIOKIMIA</a:t>
            </a:r>
            <a:br>
              <a:rPr lang="en-US" sz="3200" smtClean="0">
                <a:latin typeface="Comic Sans MS" pitchFamily="66" charset="0"/>
              </a:rPr>
            </a:br>
            <a:r>
              <a:rPr lang="en-US" sz="3200" smtClean="0">
                <a:latin typeface="Comic Sans MS" pitchFamily="66" charset="0"/>
              </a:rPr>
              <a:t>Contoh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</a:rPr>
              <a:t>KEP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latin typeface="Comic Sans MS" pitchFamily="66" charset="0"/>
              </a:rPr>
              <a:t> serum albumin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</a:rPr>
              <a:t>Vit 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latin typeface="Comic Sans MS" pitchFamily="66" charset="0"/>
              </a:rPr>
              <a:t>Serum retinol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latin typeface="Comic Sans MS" pitchFamily="66" charset="0"/>
              </a:rPr>
              <a:t>Biopsi cadangan hati (tidak etis)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</a:rPr>
              <a:t>Vit D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latin typeface="Comic Sans MS" pitchFamily="66" charset="0"/>
              </a:rPr>
              <a:t>Serum alkaline phosphatase 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</a:rPr>
              <a:t>Vit C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latin typeface="Comic Sans MS" pitchFamily="66" charset="0"/>
              </a:rPr>
              <a:t>Serum vitamin C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</a:rPr>
              <a:t>Fe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latin typeface="Comic Sans MS" pitchFamily="66" charset="0"/>
              </a:rPr>
              <a:t>Hemoglobin (metode hemocue </a:t>
            </a:r>
            <a:r>
              <a:rPr lang="en-US" sz="2000" smtClean="0">
                <a:latin typeface="Comic Sans MS" pitchFamily="66" charset="0"/>
                <a:sym typeface="Wingdings" pitchFamily="2" charset="2"/>
              </a:rPr>
              <a:t> mudah, cepat)</a:t>
            </a:r>
            <a:endParaRPr lang="en-US" sz="200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latin typeface="Comic Sans MS" pitchFamily="66" charset="0"/>
              </a:rPr>
              <a:t>Serum feritin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13</a:t>
            </a:fld>
            <a:endParaRPr lang="id-ID"/>
          </a:p>
        </p:txBody>
      </p:sp>
      <p:pic>
        <p:nvPicPr>
          <p:cNvPr id="1026" name="Picture 2" descr="C:\Users\wahyu\Downloads\Glucose check MedCurato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2428868"/>
            <a:ext cx="3890986" cy="2579684"/>
          </a:xfrm>
          <a:prstGeom prst="rect">
            <a:avLst/>
          </a:prstGeom>
          <a:noFill/>
        </p:spPr>
      </p:pic>
      <p:pic>
        <p:nvPicPr>
          <p:cNvPr id="1027" name="Picture 3" descr="C:\Users\wahyu\Downloads\12172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285860"/>
            <a:ext cx="3000396" cy="45232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latin typeface="Comic Sans MS" pitchFamily="66" charset="0"/>
              </a:rPr>
              <a:t>2. TANDA KLINIK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mtClean="0">
                <a:latin typeface="Comic Sans MS" pitchFamily="66" charset="0"/>
              </a:rPr>
              <a:t>Banyak dilakukan untuk penilaian PSG di masyarakat atau individu</a:t>
            </a:r>
          </a:p>
          <a:p>
            <a:pPr eaLnBrk="1" hangingPunct="1">
              <a:lnSpc>
                <a:spcPct val="80000"/>
              </a:lnSpc>
            </a:pPr>
            <a:r>
              <a:rPr lang="en-US" smtClean="0">
                <a:latin typeface="Comic Sans MS" pitchFamily="66" charset="0"/>
              </a:rPr>
              <a:t>Berdasar penglihatan, tanpa menyentuh subyek, murah, tidak perlu alat</a:t>
            </a:r>
          </a:p>
          <a:p>
            <a:pPr eaLnBrk="1" hangingPunct="1">
              <a:lnSpc>
                <a:spcPct val="80000"/>
              </a:lnSpc>
            </a:pPr>
            <a:r>
              <a:rPr lang="en-US" smtClean="0">
                <a:latin typeface="Comic Sans MS" pitchFamily="66" charset="0"/>
              </a:rPr>
              <a:t>Dapat dilihat pada jaringan epitel mata, kulit, rambut, mukosa mulut, organ yang dekat dgn permukaan tubuh, kelenjar tiroid)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smtClean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mtClean="0">
                <a:latin typeface="Comic Sans MS" pitchFamily="66" charset="0"/>
              </a:rPr>
              <a:t>Jika masyarakat tahu gejala klinik, akan memberikan info cepat pada petugas kesehatan</a:t>
            </a:r>
          </a:p>
          <a:p>
            <a:pPr eaLnBrk="1" hangingPunct="1">
              <a:lnSpc>
                <a:spcPct val="80000"/>
              </a:lnSpc>
            </a:pPr>
            <a:r>
              <a:rPr lang="en-US" smtClean="0">
                <a:latin typeface="Comic Sans MS" pitchFamily="66" charset="0"/>
              </a:rPr>
              <a:t>Sebagai indikator kelangsungan hidup </a:t>
            </a:r>
          </a:p>
          <a:p>
            <a:pPr eaLnBrk="1" hangingPunct="1">
              <a:lnSpc>
                <a:spcPct val="80000"/>
              </a:lnSpc>
            </a:pPr>
            <a:r>
              <a:rPr lang="en-US" smtClean="0">
                <a:latin typeface="Comic Sans MS" pitchFamily="66" charset="0"/>
              </a:rPr>
              <a:t>Dipengaruhi keparahan, durasi malnutrisi, genetik, umur, lingkungan (hygiene, iklim, keterpaparan dgn infeksi dan parasit)</a:t>
            </a:r>
          </a:p>
          <a:p>
            <a:endParaRPr lang="id-ID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latin typeface="Comic Sans MS" pitchFamily="66" charset="0"/>
              </a:rPr>
              <a:t>TANDA KLINIK</a:t>
            </a:r>
          </a:p>
        </p:txBody>
      </p:sp>
      <p:graphicFrame>
        <p:nvGraphicFramePr>
          <p:cNvPr id="15392" name="Group 32"/>
          <p:cNvGraphicFramePr>
            <a:graphicFrameLocks noGrp="1"/>
          </p:cNvGraphicFramePr>
          <p:nvPr>
            <p:ph type="tbl" idx="1"/>
          </p:nvPr>
        </p:nvGraphicFramePr>
        <p:xfrm>
          <a:off x="457200" y="1600200"/>
          <a:ext cx="8229600" cy="4767072"/>
        </p:xfrm>
        <a:graphic>
          <a:graphicData uri="http://schemas.openxmlformats.org/drawingml/2006/table">
            <a:tbl>
              <a:tblPr/>
              <a:tblGrid>
                <a:gridCol w="4343400"/>
                <a:gridCol w="3886200"/>
              </a:tblGrid>
              <a:tr h="99060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Beberapa contoh tanda klinis yang berhubungan dengan defisiensi zat gizi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Tanda klinis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Kemungkinan def. gizi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08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Pucat pada konjuctiva mata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Bitot spot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Angular stomatitis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Gusi berdarah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Pembesaran kelenjar gondok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Odeme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anemia (def Fe, as folat, vit B12)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Kurang vit 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Kurang riboflavin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Kurang vit 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Kurang yodium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Kurang energi protein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274638"/>
            <a:ext cx="5029200" cy="1143000"/>
          </a:xfrm>
        </p:spPr>
        <p:txBody>
          <a:bodyPr/>
          <a:lstStyle/>
          <a:p>
            <a:r>
              <a:rPr lang="id-ID" sz="3600" dirty="0" smtClean="0"/>
              <a:t>Contoh Tanda Klinik</a:t>
            </a:r>
            <a:endParaRPr lang="id-ID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04799"/>
            <a:ext cx="2514600" cy="3751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1200" y="4343400"/>
            <a:ext cx="3143250" cy="2139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24200" y="1676400"/>
            <a:ext cx="2552700" cy="408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457200" y="41910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Defisiensi Vit D</a:t>
            </a:r>
            <a:endParaRPr lang="id-ID" dirty="0"/>
          </a:p>
        </p:txBody>
      </p:sp>
      <p:sp>
        <p:nvSpPr>
          <p:cNvPr id="8" name="TextBox 7"/>
          <p:cNvSpPr txBox="1"/>
          <p:nvPr/>
        </p:nvSpPr>
        <p:spPr>
          <a:xfrm>
            <a:off x="3200400" y="58674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Defisiensi Energi</a:t>
            </a:r>
            <a:endParaRPr lang="id-ID" dirty="0"/>
          </a:p>
        </p:txBody>
      </p:sp>
      <p:sp>
        <p:nvSpPr>
          <p:cNvPr id="9" name="TextBox 8"/>
          <p:cNvSpPr txBox="1"/>
          <p:nvPr/>
        </p:nvSpPr>
        <p:spPr>
          <a:xfrm>
            <a:off x="6172200" y="38862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Defisiensi Vit C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latin typeface="Comic Sans MS" pitchFamily="66" charset="0"/>
              </a:rPr>
              <a:t>TANDA KLINIK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Kelebihan penggunaan tanda klinik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Murah </a:t>
            </a:r>
            <a:endParaRPr lang="id-ID" smtClean="0">
              <a:latin typeface="Comic Sans MS" pitchFamily="66" charset="0"/>
            </a:endParaRPr>
          </a:p>
          <a:p>
            <a:pPr lvl="2" eaLnBrk="1" hangingPunct="1"/>
            <a:r>
              <a:rPr lang="en-US" smtClean="0">
                <a:latin typeface="Comic Sans MS" pitchFamily="66" charset="0"/>
              </a:rPr>
              <a:t>tidak perlu alat, hanya penglihatan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Cepat </a:t>
            </a:r>
            <a:endParaRPr lang="id-ID" smtClean="0">
              <a:latin typeface="Comic Sans MS" pitchFamily="66" charset="0"/>
            </a:endParaRPr>
          </a:p>
          <a:p>
            <a:pPr lvl="2" eaLnBrk="1" hangingPunct="1"/>
            <a:r>
              <a:rPr lang="en-US" smtClean="0">
                <a:latin typeface="Comic Sans MS" pitchFamily="66" charset="0"/>
              </a:rPr>
              <a:t>dapat untuk populasi yang besar</a:t>
            </a:r>
            <a:r>
              <a:rPr lang="en-US" smtClean="0">
                <a:latin typeface="Comic Sans MS" pitchFamily="66" charset="0"/>
                <a:sym typeface="Wingdings" pitchFamily="2" charset="2"/>
              </a:rPr>
              <a:t> untuk survai cepat (rapid survey)</a:t>
            </a:r>
            <a:endParaRPr lang="en-US" smtClean="0">
              <a:latin typeface="Comic Sans MS" pitchFamily="66" charset="0"/>
            </a:endParaRP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Tidak perlu ahli dapat dilakukan oleh kader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Tidak menimbulkan rasa sakit 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Jika ditemukan satu kasus mungkin merupakan fenomena gunung 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latin typeface="Comic Sans MS" pitchFamily="66" charset="0"/>
              </a:rPr>
              <a:t>TANDA KLINIK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800" smtClean="0">
                <a:latin typeface="Comic Sans MS" pitchFamily="66" charset="0"/>
              </a:rPr>
              <a:t>Keterbatasan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smtClean="0">
                <a:latin typeface="Comic Sans MS" pitchFamily="66" charset="0"/>
              </a:rPr>
              <a:t>Subjektif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2000" smtClean="0">
                <a:latin typeface="Comic Sans MS" pitchFamily="66" charset="0"/>
              </a:rPr>
              <a:t>Perlu standarisasi definisi, pengalaman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smtClean="0">
                <a:latin typeface="Comic Sans MS" pitchFamily="66" charset="0"/>
              </a:rPr>
              <a:t>Perlu staf yang dilatih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2000" smtClean="0">
                <a:latin typeface="Comic Sans MS" pitchFamily="66" charset="0"/>
              </a:rPr>
              <a:t>Training (persamaan persepsi)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2000" smtClean="0">
                <a:latin typeface="Comic Sans MS" pitchFamily="66" charset="0"/>
              </a:rPr>
              <a:t>Bias observer</a:t>
            </a:r>
          </a:p>
          <a:p>
            <a:pPr lvl="3" eaLnBrk="1" hangingPunct="1">
              <a:lnSpc>
                <a:spcPct val="80000"/>
              </a:lnSpc>
            </a:pPr>
            <a:r>
              <a:rPr lang="en-US" sz="1800" smtClean="0">
                <a:latin typeface="Comic Sans MS" pitchFamily="66" charset="0"/>
              </a:rPr>
              <a:t>Bosan (sampel terlalu banyak)</a:t>
            </a:r>
          </a:p>
          <a:p>
            <a:pPr lvl="3" eaLnBrk="1" hangingPunct="1">
              <a:lnSpc>
                <a:spcPct val="80000"/>
              </a:lnSpc>
            </a:pPr>
            <a:r>
              <a:rPr lang="en-US" sz="1800" smtClean="0">
                <a:latin typeface="Comic Sans MS" pitchFamily="66" charset="0"/>
              </a:rPr>
              <a:t>Mengubah kriteria tanpa sadar</a:t>
            </a:r>
          </a:p>
          <a:p>
            <a:pPr lvl="3" eaLnBrk="1" hangingPunct="1">
              <a:lnSpc>
                <a:spcPct val="80000"/>
              </a:lnSpc>
            </a:pPr>
            <a:r>
              <a:rPr lang="en-US" sz="1800" smtClean="0">
                <a:latin typeface="Comic Sans MS" pitchFamily="66" charset="0"/>
              </a:rPr>
              <a:t>Kedalaman pemahaman dan pengalaman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smtClean="0">
                <a:latin typeface="Comic Sans MS" pitchFamily="66" charset="0"/>
              </a:rPr>
              <a:t>Kurang spesifik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2000" smtClean="0">
                <a:latin typeface="Comic Sans MS" pitchFamily="66" charset="0"/>
              </a:rPr>
              <a:t>Tanda klinis sama meskipun penyebab berbeda</a:t>
            </a:r>
            <a:endParaRPr lang="id-ID" sz="2000" smtClean="0">
              <a:latin typeface="Comic Sans MS" pitchFamily="66" charset="0"/>
            </a:endParaRPr>
          </a:p>
          <a:p>
            <a:pPr lvl="3" eaLnBrk="1" hangingPunct="1">
              <a:lnSpc>
                <a:spcPct val="80000"/>
              </a:lnSpc>
            </a:pPr>
            <a:r>
              <a:rPr lang="id-ID" sz="1600" smtClean="0">
                <a:latin typeface="Comic Sans MS" pitchFamily="66" charset="0"/>
              </a:rPr>
              <a:t>Konjungtiva pucat </a:t>
            </a:r>
            <a:r>
              <a:rPr lang="id-ID" sz="1600" smtClean="0">
                <a:latin typeface="Comic Sans MS" pitchFamily="66" charset="0"/>
                <a:sym typeface="Wingdings" pitchFamily="2" charset="2"/>
              </a:rPr>
              <a:t> AGB vs Malaria </a:t>
            </a:r>
            <a:endParaRPr lang="en-US" sz="1600" smtClean="0">
              <a:latin typeface="Comic Sans MS" pitchFamily="66" charset="0"/>
            </a:endParaRPr>
          </a:p>
          <a:p>
            <a:pPr lvl="2" eaLnBrk="1" hangingPunct="1">
              <a:lnSpc>
                <a:spcPct val="80000"/>
              </a:lnSpc>
            </a:pPr>
            <a:r>
              <a:rPr lang="en-US" sz="2000" smtClean="0">
                <a:latin typeface="Comic Sans MS" pitchFamily="66" charset="0"/>
              </a:rPr>
              <a:t>Perlu dukungan pemeriksaan lain (biokimia, antropometri)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smtClean="0">
                <a:latin typeface="Comic Sans MS" pitchFamily="66" charset="0"/>
              </a:rPr>
              <a:t>Muncul pada tingkat defisiensi berat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mtClean="0"/>
              <a:t>Definisi Status Gizi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48200"/>
          </a:xfrm>
        </p:spPr>
        <p:txBody>
          <a:bodyPr/>
          <a:lstStyle/>
          <a:p>
            <a:r>
              <a:rPr lang="id-ID" sz="2800" smtClean="0">
                <a:latin typeface="Comic Sans MS" pitchFamily="66" charset="0"/>
              </a:rPr>
              <a:t>Oxford, Food &amp; Nutrition Dictionary, 2009</a:t>
            </a:r>
          </a:p>
          <a:p>
            <a:pPr lvl="1"/>
            <a:r>
              <a:rPr lang="id-ID" sz="2400" smtClean="0">
                <a:latin typeface="Comic Sans MS" pitchFamily="66" charset="0"/>
              </a:rPr>
              <a:t>Suatu kondisi tubuh yg berkaitan dan dipengaruhi oleh zat gizi.</a:t>
            </a:r>
          </a:p>
          <a:p>
            <a:pPr lvl="1"/>
            <a:r>
              <a:rPr lang="id-ID" sz="2400" smtClean="0">
                <a:latin typeface="Comic Sans MS" pitchFamily="66" charset="0"/>
              </a:rPr>
              <a:t>Kadar zat gizi di dalam tubuh dan kemampuan zat gizi pada kadar tersebut untuk memelihara integritas metabolik secara normal.</a:t>
            </a:r>
          </a:p>
          <a:p>
            <a:r>
              <a:rPr lang="id-ID" sz="2800" smtClean="0">
                <a:latin typeface="Comic Sans MS" pitchFamily="66" charset="0"/>
              </a:rPr>
              <a:t>Jelliffe &amp; Jelliffe, 1989</a:t>
            </a:r>
          </a:p>
          <a:p>
            <a:pPr lvl="1"/>
            <a:r>
              <a:rPr lang="id-ID" sz="2400" smtClean="0">
                <a:latin typeface="Comic Sans MS" pitchFamily="66" charset="0"/>
              </a:rPr>
              <a:t>Keadaan tubuh sebagai hasil dari suatu proses makan, mencerna, absorpsi, transportasi, penyimpanan dan efek metabolik pada tingkat sel. </a:t>
            </a:r>
          </a:p>
          <a:p>
            <a:pPr lvl="1">
              <a:buFontTx/>
              <a:buNone/>
            </a:pP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endParaRPr lang="en-US" smtClean="0"/>
          </a:p>
          <a:p>
            <a:pPr lvl="1"/>
            <a:endParaRPr lang="id-ID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latin typeface="Comic Sans MS" pitchFamily="66" charset="0"/>
              </a:rPr>
              <a:t>3. BIOFISIK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/>
            <a:r>
              <a:rPr lang="en-US" sz="2800" smtClean="0">
                <a:latin typeface="Comic Sans MS" pitchFamily="66" charset="0"/>
              </a:rPr>
              <a:t>Penentuan status gizi berdasar kemampuan fungsi jaringan (fisik, fisiologi, selular) dan perubahan struktur yang tidak dapat dilihat secara klinik.</a:t>
            </a:r>
          </a:p>
          <a:p>
            <a:pPr marL="609600" indent="-609600" eaLnBrk="1" hangingPunct="1">
              <a:buFontTx/>
              <a:buNone/>
            </a:pPr>
            <a:endParaRPr lang="en-US" sz="2800" smtClean="0">
              <a:latin typeface="Comic Sans MS" pitchFamily="66" charset="0"/>
            </a:endParaRPr>
          </a:p>
          <a:p>
            <a:pPr marL="609600" indent="-609600" eaLnBrk="1" hangingPunct="1">
              <a:buFontTx/>
              <a:buAutoNum type="arabicPeriod"/>
            </a:pPr>
            <a:r>
              <a:rPr lang="en-US" sz="2800" smtClean="0">
                <a:latin typeface="Comic Sans MS" pitchFamily="66" charset="0"/>
              </a:rPr>
              <a:t>kemampuan fungsi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sz="2800" smtClean="0">
                <a:latin typeface="Comic Sans MS" pitchFamily="66" charset="0"/>
              </a:rPr>
              <a:t>Perubahan jaringan</a:t>
            </a:r>
          </a:p>
          <a:p>
            <a:pPr marL="609600" indent="-609600" eaLnBrk="1" hangingPunct="1">
              <a:buFontTx/>
              <a:buNone/>
            </a:pPr>
            <a:endParaRPr lang="en-US" sz="2800" smtClean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en-US" sz="280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latin typeface="Comic Sans MS" pitchFamily="66" charset="0"/>
              </a:rPr>
              <a:t>BIOFISIK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z="2800" smtClean="0">
                <a:latin typeface="Comic Sans MS" pitchFamily="66" charset="0"/>
              </a:rPr>
              <a:t>A. Kemampuan fungsi</a:t>
            </a:r>
          </a:p>
          <a:p>
            <a:pPr eaLnBrk="1" hangingPunct="1"/>
            <a:r>
              <a:rPr lang="en-US" sz="2800" smtClean="0">
                <a:latin typeface="Comic Sans MS" pitchFamily="66" charset="0"/>
              </a:rPr>
              <a:t>Kemampuan kerja (work capacity, pengeluaran energi)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Kesanggupan melakukan aktifitas menggunakan otot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Faktor yang harus diperhatikan: jenis &amp; durasi pekerjaan, motivasi, kerampilan, status kesehatan</a:t>
            </a:r>
          </a:p>
          <a:p>
            <a:pPr eaLnBrk="1" hangingPunct="1"/>
            <a:r>
              <a:rPr lang="en-US" sz="2800" smtClean="0">
                <a:latin typeface="Comic Sans MS" pitchFamily="66" charset="0"/>
              </a:rPr>
              <a:t>Adaptasi gelap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Dilakukan pada daerah yg banyak kasus KVA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Night blindness game, mengurutkan warna 5 menit</a:t>
            </a:r>
            <a:r>
              <a:rPr lang="en-US" sz="24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3440050"/>
            <a:ext cx="4876800" cy="30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id-ID" sz="2800" dirty="0" smtClean="0"/>
              <a:t>Contoh Perubahan Fungsi Pengelihatan pd Defisiensi Vit A</a:t>
            </a:r>
            <a:endParaRPr lang="id-ID" sz="2800" dirty="0"/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43000"/>
            <a:ext cx="4848225" cy="2861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latin typeface="Comic Sans MS" pitchFamily="66" charset="0"/>
              </a:rPr>
              <a:t>BIOFISIK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z="2800" smtClean="0">
                <a:latin typeface="Comic Sans MS" pitchFamily="66" charset="0"/>
              </a:rPr>
              <a:t>B. Perubahan jaringan</a:t>
            </a:r>
          </a:p>
          <a:p>
            <a:pPr eaLnBrk="1" hangingPunct="1"/>
            <a:r>
              <a:rPr lang="id-ID" sz="2800" smtClean="0">
                <a:latin typeface="Comic Sans MS" pitchFamily="66" charset="0"/>
              </a:rPr>
              <a:t>Buccal smear cytology</a:t>
            </a:r>
          </a:p>
          <a:p>
            <a:pPr lvl="1" eaLnBrk="1" hangingPunct="1"/>
            <a:r>
              <a:rPr lang="id-ID" sz="2400" smtClean="0">
                <a:latin typeface="Comic Sans MS" pitchFamily="66" charset="0"/>
              </a:rPr>
              <a:t>Memeriksa apusan/smear bagian dalam pipi yg telah diwarnai </a:t>
            </a:r>
          </a:p>
          <a:p>
            <a:pPr lvl="1" eaLnBrk="1" hangingPunct="1"/>
            <a:r>
              <a:rPr lang="id-ID" sz="2400" smtClean="0">
                <a:latin typeface="Comic Sans MS" pitchFamily="66" charset="0"/>
              </a:rPr>
              <a:t>Untuk mendeteki KEP</a:t>
            </a:r>
          </a:p>
          <a:p>
            <a:pPr eaLnBrk="1" hangingPunct="1"/>
            <a:r>
              <a:rPr lang="en-US" sz="2800" smtClean="0">
                <a:latin typeface="Comic Sans MS" pitchFamily="66" charset="0"/>
              </a:rPr>
              <a:t>Ocular impression cytology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Menempelkan kertas saring khusus pada mata (melihat sel epitel </a:t>
            </a:r>
            <a:r>
              <a:rPr lang="en-US" sz="2400" smtClean="0">
                <a:latin typeface="Comic Sans MS" pitchFamily="66" charset="0"/>
                <a:sym typeface="Wingdings" pitchFamily="2" charset="2"/>
              </a:rPr>
              <a:t> KVA)</a:t>
            </a:r>
            <a:endParaRPr lang="en-US" sz="240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smtClean="0"/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smtClean="0">
                <a:latin typeface="Comic Sans MS" pitchFamily="66" charset="0"/>
              </a:rPr>
              <a:t>Hair root morphology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KEP (rambut mudah dicabut, melihat akar rambur di mikroskop </a:t>
            </a:r>
            <a:r>
              <a:rPr lang="en-US" sz="2400" smtClean="0">
                <a:latin typeface="Comic Sans MS" pitchFamily="66" charset="0"/>
                <a:sym typeface="Wingdings" pitchFamily="2" charset="2"/>
              </a:rPr>
              <a:t> diameter normal atau kecil</a:t>
            </a:r>
            <a:r>
              <a:rPr lang="en-US" sz="2400" smtClean="0">
                <a:latin typeface="Comic Sans MS" pitchFamily="66" charset="0"/>
              </a:rPr>
              <a:t>)</a:t>
            </a:r>
          </a:p>
          <a:p>
            <a:pPr eaLnBrk="1" hangingPunct="1"/>
            <a:r>
              <a:rPr lang="en-US" sz="2800" smtClean="0">
                <a:latin typeface="Comic Sans MS" pitchFamily="66" charset="0"/>
              </a:rPr>
              <a:t>Radiographic examination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Osteomalacia, osteoporosis, riketsia</a:t>
            </a:r>
          </a:p>
          <a:p>
            <a:endParaRPr lang="id-ID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latin typeface="Comic Sans MS" pitchFamily="66" charset="0"/>
              </a:rPr>
              <a:t>BIOFISIK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Kelemahan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Mahal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Perlu tenaga terlatih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Jarang dilakukan di lapangan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Bukan menunjukkan defisiensi dini, tapi lanjut (berat)</a:t>
            </a:r>
          </a:p>
          <a:p>
            <a:pPr eaLnBrk="1" hangingPunct="1"/>
            <a:endParaRPr lang="en-US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latin typeface="Comic Sans MS" pitchFamily="66" charset="0"/>
              </a:rPr>
              <a:t>4. ANTROPOMETRI</a:t>
            </a:r>
          </a:p>
        </p:txBody>
      </p:sp>
      <p:graphicFrame>
        <p:nvGraphicFramePr>
          <p:cNvPr id="23595" name="Group 43"/>
          <p:cNvGraphicFramePr>
            <a:graphicFrameLocks noGrp="1"/>
          </p:cNvGraphicFramePr>
          <p:nvPr>
            <p:ph type="tbl" idx="1"/>
          </p:nvPr>
        </p:nvGraphicFramePr>
        <p:xfrm>
          <a:off x="457200" y="1600200"/>
          <a:ext cx="8229600" cy="4846320"/>
        </p:xfrm>
        <a:graphic>
          <a:graphicData uri="http://schemas.openxmlformats.org/drawingml/2006/table">
            <a:tbl>
              <a:tblPr/>
              <a:tblGrid>
                <a:gridCol w="2209800"/>
                <a:gridCol w="3276600"/>
                <a:gridCol w="2743200"/>
              </a:tblGrid>
              <a:tr h="60960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Pengukuran terhadap dimensi tubuh dan komposisi tubuh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14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Pengukuran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Komponen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Jaringan yang diukur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Tinggi Badan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Berat Badan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Lingkar Lengan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Lipatan Lemak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Kepala, tulang belakang, tulang panggul, kaki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Seluruh badan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Lemak bawah kulit, otot, tulang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Lemak bawah kulit, kulit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Tulang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Seluruh jaringan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Otot, lemak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lemak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/>
          <a:srcRect b="33763"/>
          <a:stretch>
            <a:fillRect/>
          </a:stretch>
        </p:blipFill>
        <p:spPr bwMode="auto">
          <a:xfrm>
            <a:off x="2819400" y="-1"/>
            <a:ext cx="6248400" cy="6800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76200" y="609600"/>
            <a:ext cx="3505200" cy="1143000"/>
          </a:xfrm>
        </p:spPr>
        <p:txBody>
          <a:bodyPr/>
          <a:lstStyle/>
          <a:p>
            <a:r>
              <a:rPr lang="id-ID" sz="3200" dirty="0" smtClean="0"/>
              <a:t>Panjang Badan </a:t>
            </a:r>
            <a:endParaRPr lang="id-ID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/>
          <a:srcRect b="36344"/>
          <a:stretch>
            <a:fillRect/>
          </a:stretch>
        </p:blipFill>
        <p:spPr bwMode="auto">
          <a:xfrm>
            <a:off x="2781558" y="0"/>
            <a:ext cx="6210042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-304800" y="381000"/>
            <a:ext cx="350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Tinggi Badan</a:t>
            </a:r>
            <a:endParaRPr kumimoji="0" lang="id-ID" sz="32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0" y="294161"/>
            <a:ext cx="6172200" cy="6335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3505200" cy="1143000"/>
          </a:xfrm>
        </p:spPr>
        <p:txBody>
          <a:bodyPr/>
          <a:lstStyle/>
          <a:p>
            <a:r>
              <a:rPr lang="id-ID" sz="2800" dirty="0" smtClean="0"/>
              <a:t>LiLA</a:t>
            </a:r>
            <a:br>
              <a:rPr lang="id-ID" sz="2800" dirty="0" smtClean="0"/>
            </a:br>
            <a:r>
              <a:rPr lang="id-ID" sz="2800" dirty="0" smtClean="0"/>
              <a:t>(Lingkar </a:t>
            </a:r>
            <a:br>
              <a:rPr lang="id-ID" sz="2800" dirty="0" smtClean="0"/>
            </a:br>
            <a:r>
              <a:rPr lang="id-ID" sz="2800" dirty="0" smtClean="0"/>
              <a:t>Lengan Atas)</a:t>
            </a:r>
            <a:endParaRPr lang="id-ID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mtClean="0"/>
              <a:t>Definisi Penilaian Status Gizi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mtClean="0">
                <a:cs typeface="Times New Roman" pitchFamily="18" charset="0"/>
              </a:rPr>
              <a:t>Nutritional assessment can be defined as:</a:t>
            </a:r>
          </a:p>
          <a:p>
            <a:pPr>
              <a:buFontTx/>
              <a:buNone/>
            </a:pPr>
            <a:r>
              <a:rPr lang="en-US" smtClean="0">
                <a:latin typeface="Arial Narrow" pitchFamily="34" charset="0"/>
                <a:cs typeface="Times New Roman" pitchFamily="18" charset="0"/>
              </a:rPr>
              <a:t> </a:t>
            </a:r>
            <a:endParaRPr lang="en-US" smtClean="0"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i="1" smtClean="0">
                <a:cs typeface="Times New Roman" pitchFamily="18" charset="0"/>
              </a:rPr>
              <a:t>The interpretation of information obtained from dietary, biochemical, anthropometric and clinical studies</a:t>
            </a:r>
            <a:endParaRPr lang="en-US" smtClean="0"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i="1" smtClean="0">
                <a:latin typeface="Arial Narrow" pitchFamily="34" charset="0"/>
                <a:cs typeface="Times New Roman" pitchFamily="18" charset="0"/>
              </a:rPr>
              <a:t> </a:t>
            </a:r>
            <a:endParaRPr lang="en-US" smtClean="0">
              <a:cs typeface="Times New Roman" pitchFamily="18" charset="0"/>
            </a:endParaRPr>
          </a:p>
          <a:p>
            <a:pPr algn="r">
              <a:buFontTx/>
              <a:buNone/>
            </a:pPr>
            <a:r>
              <a:rPr lang="en-US" smtClean="0">
                <a:latin typeface="Arial Narrow" pitchFamily="34" charset="0"/>
                <a:cs typeface="Times New Roman" pitchFamily="18" charset="0"/>
              </a:rPr>
              <a:t>(Rosalind Gibson, 1990)</a:t>
            </a:r>
            <a:endParaRPr lang="en-US" smtClean="0">
              <a:cs typeface="Times New Roman" pitchFamily="18" charset="0"/>
            </a:endParaRPr>
          </a:p>
          <a:p>
            <a:endParaRPr lang="id-ID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505200" cy="1143000"/>
          </a:xfrm>
        </p:spPr>
        <p:txBody>
          <a:bodyPr/>
          <a:lstStyle/>
          <a:p>
            <a:r>
              <a:rPr lang="id-ID" sz="3200" dirty="0" smtClean="0"/>
              <a:t>Skinfold/Lipatan Lemak</a:t>
            </a:r>
            <a:endParaRPr lang="id-ID" sz="3200" dirty="0"/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/>
          <a:srcRect t="49735"/>
          <a:stretch>
            <a:fillRect/>
          </a:stretch>
        </p:blipFill>
        <p:spPr bwMode="auto">
          <a:xfrm>
            <a:off x="178180" y="3200400"/>
            <a:ext cx="4283208" cy="3555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3"/>
          <a:srcRect t="5568"/>
          <a:stretch>
            <a:fillRect/>
          </a:stretch>
        </p:blipFill>
        <p:spPr bwMode="auto">
          <a:xfrm>
            <a:off x="4648200" y="609600"/>
            <a:ext cx="4010025" cy="387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33400" y="2819400"/>
            <a:ext cx="3581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Subskapular</a:t>
            </a:r>
            <a:endParaRPr lang="id-ID" dirty="0"/>
          </a:p>
        </p:txBody>
      </p:sp>
      <p:sp>
        <p:nvSpPr>
          <p:cNvPr id="7" name="TextBox 6"/>
          <p:cNvSpPr txBox="1"/>
          <p:nvPr/>
        </p:nvSpPr>
        <p:spPr>
          <a:xfrm>
            <a:off x="5181600" y="4419600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Triceps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/>
      </p:sp>
      <p:pic>
        <p:nvPicPr>
          <p:cNvPr id="52226" name="Picture 2" descr="biceps-pinc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941631"/>
            <a:ext cx="4038600" cy="3597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7" name="Picture 3" descr="Measuring suprailia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68190" y="495300"/>
            <a:ext cx="4361498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457200" y="274638"/>
            <a:ext cx="350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200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Skinfold/Lipatan Lemak</a:t>
            </a:r>
            <a:endParaRPr kumimoji="0" lang="id-ID" sz="32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0" y="2438400"/>
            <a:ext cx="1295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Biceps</a:t>
            </a:r>
            <a:endParaRPr lang="id-ID" dirty="0"/>
          </a:p>
        </p:txBody>
      </p:sp>
      <p:sp>
        <p:nvSpPr>
          <p:cNvPr id="8" name="TextBox 7"/>
          <p:cNvSpPr txBox="1"/>
          <p:nvPr/>
        </p:nvSpPr>
        <p:spPr>
          <a:xfrm>
            <a:off x="6019800" y="4191000"/>
            <a:ext cx="1524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Suprailiaca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latin typeface="Comic Sans MS" pitchFamily="66" charset="0"/>
              </a:rPr>
              <a:t>ANTROPOMETRI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</a:rPr>
              <a:t>Kelebihan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latin typeface="Comic Sans MS" pitchFamily="66" charset="0"/>
              </a:rPr>
              <a:t>Murah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latin typeface="Comic Sans MS" pitchFamily="66" charset="0"/>
              </a:rPr>
              <a:t>Cepat (populasi besar)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latin typeface="Comic Sans MS" pitchFamily="66" charset="0"/>
              </a:rPr>
              <a:t>Objektif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latin typeface="Comic Sans MS" pitchFamily="66" charset="0"/>
              </a:rPr>
              <a:t>Gradable (dirangking)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latin typeface="Comic Sans MS" pitchFamily="66" charset="0"/>
              </a:rPr>
              <a:t>Tidak menimbulkan sakit pada responden</a:t>
            </a:r>
          </a:p>
          <a:p>
            <a:pPr lvl="1" eaLnBrk="1" hangingPunct="1">
              <a:lnSpc>
                <a:spcPct val="90000"/>
              </a:lnSpc>
            </a:pPr>
            <a:endParaRPr lang="en-US" sz="200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</a:rPr>
              <a:t>Keterbatasan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latin typeface="Comic Sans MS" pitchFamily="66" charset="0"/>
              </a:rPr>
              <a:t>Butuh referensi data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latin typeface="Comic Sans MS" pitchFamily="66" charset="0"/>
              </a:rPr>
              <a:t>Kesalahan pada peralatan (tidak dikalibrasi) dan pengukur (cara mengukur, pembacaan, pencatatan)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latin typeface="Comic Sans MS" pitchFamily="66" charset="0"/>
              </a:rPr>
              <a:t>Data terbatas (pertumbuhan, obesitas, malnutrisi </a:t>
            </a:r>
            <a:r>
              <a:rPr lang="en-US" sz="2000" smtClean="0">
                <a:latin typeface="Comic Sans MS" pitchFamily="66" charset="0"/>
                <a:sym typeface="Wingdings" pitchFamily="2" charset="2"/>
              </a:rPr>
              <a:t> semua karena zat gizi makro, tidak ada infor defisiensi zat gizi mikro)</a:t>
            </a:r>
            <a:endParaRPr lang="en-US" sz="200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d-ID" dirty="0" smtClean="0"/>
              <a:t>Penilaian tidak langsung</a:t>
            </a:r>
            <a:endParaRPr lang="id-ID" dirty="0"/>
          </a:p>
        </p:txBody>
      </p:sp>
      <p:sp>
        <p:nvSpPr>
          <p:cNvPr id="25603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>
                <a:latin typeface="Comic Sans MS" pitchFamily="66" charset="0"/>
              </a:rPr>
              <a:t>1. Survei Konsumsi</a:t>
            </a:r>
            <a:endParaRPr lang="id-ID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>
                <a:latin typeface="Comic Sans MS" pitchFamily="66" charset="0"/>
              </a:rPr>
              <a:t>Tingkat nasional/negara</a:t>
            </a:r>
          </a:p>
          <a:p>
            <a:r>
              <a:rPr lang="id-ID" dirty="0" smtClean="0">
                <a:latin typeface="Comic Sans MS" pitchFamily="66" charset="0"/>
              </a:rPr>
              <a:t>Tingkat rumah tangga</a:t>
            </a:r>
          </a:p>
          <a:p>
            <a:r>
              <a:rPr lang="id-ID" dirty="0" smtClean="0">
                <a:latin typeface="Comic Sans MS" pitchFamily="66" charset="0"/>
              </a:rPr>
              <a:t>Tingkat individu</a:t>
            </a:r>
            <a:endParaRPr lang="id-ID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31714"/>
            <a:ext cx="7358114" cy="66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600" dirty="0" smtClean="0">
                <a:latin typeface="Comic Sans MS" pitchFamily="66" charset="0"/>
              </a:rPr>
              <a:t>1.1 Survei Konsumsi Tingkat Nasional </a:t>
            </a:r>
            <a:endParaRPr lang="id-ID" sz="36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>
                <a:latin typeface="Comic Sans MS" pitchFamily="66" charset="0"/>
              </a:rPr>
              <a:t>Neraca Bahan Makanan (NBM)</a:t>
            </a:r>
          </a:p>
          <a:p>
            <a:pPr lvl="1"/>
            <a:r>
              <a:rPr lang="id-ID" dirty="0" smtClean="0">
                <a:latin typeface="Comic Sans MS" pitchFamily="66" charset="0"/>
              </a:rPr>
              <a:t>Gambaran komprehensif pola suplai makanan dari suatu negara pada periode tertentu yg dihitung dari produksi pangan rutin, perubahan stok, impor &amp; ekspor dan distribusi pangan utk berbagai keperluan di dalam negara (FAO, 2001)</a:t>
            </a:r>
            <a:endParaRPr lang="id-ID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37</a:t>
            </a:fld>
            <a:endParaRPr lang="id-ID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248777"/>
            <a:ext cx="4500594" cy="646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2800" dirty="0" smtClean="0"/>
              <a:t>1.2 Survei Konsumsi Tingkat Rumah Tangga</a:t>
            </a:r>
            <a:endParaRPr lang="id-ID" sz="28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r>
              <a:rPr lang="id-ID" sz="2800" i="1" dirty="0" smtClean="0">
                <a:latin typeface="Comic Sans MS" pitchFamily="66" charset="0"/>
              </a:rPr>
              <a:t>Food account method</a:t>
            </a:r>
          </a:p>
          <a:p>
            <a:pPr lvl="1"/>
            <a:r>
              <a:rPr lang="id-ID" sz="2400" dirty="0" smtClean="0">
                <a:latin typeface="Comic Sans MS" pitchFamily="66" charset="0"/>
              </a:rPr>
              <a:t>Pencatatan harian semua makanan yg masuk ke rumah (dibeli, hadiah/oleh2, dihasilkan oleh rumah tangga) selama periode tertentu (7 hari).</a:t>
            </a:r>
          </a:p>
          <a:p>
            <a:pPr lvl="1"/>
            <a:r>
              <a:rPr lang="id-ID" sz="2400" dirty="0" smtClean="0">
                <a:latin typeface="Comic Sans MS" pitchFamily="66" charset="0"/>
              </a:rPr>
              <a:t>Kuantitas, merk dan harga juga dicatat.</a:t>
            </a:r>
          </a:p>
          <a:p>
            <a:pPr lvl="1"/>
            <a:endParaRPr lang="id-ID" sz="2400" dirty="0" smtClean="0">
              <a:latin typeface="Comic Sans MS" pitchFamily="66" charset="0"/>
            </a:endParaRPr>
          </a:p>
          <a:p>
            <a:r>
              <a:rPr lang="id-ID" sz="2800" i="1" dirty="0" smtClean="0">
                <a:latin typeface="Comic Sans MS" pitchFamily="66" charset="0"/>
              </a:rPr>
              <a:t>Household food record method</a:t>
            </a:r>
          </a:p>
          <a:p>
            <a:pPr lvl="1"/>
            <a:r>
              <a:rPr lang="id-ID" sz="2400" dirty="0" smtClean="0">
                <a:latin typeface="Comic Sans MS" pitchFamily="66" charset="0"/>
              </a:rPr>
              <a:t>Pencatatan makanan yg dikonsumsi oleh rumah tangga dalam 1 minggu.</a:t>
            </a:r>
          </a:p>
          <a:p>
            <a:pPr lvl="1"/>
            <a:r>
              <a:rPr lang="id-ID" sz="2400" dirty="0" smtClean="0">
                <a:latin typeface="Comic Sans MS" pitchFamily="66" charset="0"/>
              </a:rPr>
              <a:t>Berat/volume makanan, deskripsi makanan (merk, cara masak) jg dicatat.</a:t>
            </a:r>
            <a:endParaRPr lang="id-ID" sz="2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>
                <a:latin typeface="Comic Sans MS" pitchFamily="66" charset="0"/>
              </a:rPr>
              <a:t>Household 24-h recall method</a:t>
            </a:r>
          </a:p>
          <a:p>
            <a:pPr lvl="1"/>
            <a:r>
              <a:rPr lang="id-ID" dirty="0" smtClean="0">
                <a:latin typeface="Comic Sans MS" pitchFamily="66" charset="0"/>
              </a:rPr>
              <a:t>Orang yg bertanggung jawab dlm persiapan makanan di rumah tangga diwawancarai ttg makanan yg dikonsumsi dalam 24 jam ke belakang.</a:t>
            </a:r>
            <a:endParaRPr lang="id-ID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pPr eaLnBrk="1" hangingPunct="1"/>
            <a:r>
              <a:rPr lang="en-US" sz="3600" smtClean="0">
                <a:latin typeface="Comic Sans MS" pitchFamily="66" charset="0"/>
              </a:rPr>
              <a:t>PENILAIAN STATUS GIZI</a:t>
            </a:r>
          </a:p>
        </p:txBody>
      </p:sp>
      <p:sp>
        <p:nvSpPr>
          <p:cNvPr id="5123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533400" indent="-533400" eaLnBrk="1" hangingPunct="1">
              <a:buFontTx/>
              <a:buNone/>
            </a:pPr>
            <a:r>
              <a:rPr lang="en-US" dirty="0" err="1" smtClean="0">
                <a:latin typeface="Comic Sans MS" pitchFamily="66" charset="0"/>
              </a:rPr>
              <a:t>Langsung</a:t>
            </a:r>
            <a:endParaRPr lang="en-US" dirty="0" smtClean="0">
              <a:latin typeface="Comic Sans MS" pitchFamily="66" charset="0"/>
            </a:endParaRPr>
          </a:p>
          <a:p>
            <a:pPr marL="533400" indent="-533400" eaLnBrk="1" hangingPunct="1">
              <a:buFontTx/>
              <a:buAutoNum type="arabicPeriod"/>
            </a:pPr>
            <a:r>
              <a:rPr lang="en-US" dirty="0" err="1" smtClean="0">
                <a:latin typeface="Comic Sans MS" pitchFamily="66" charset="0"/>
              </a:rPr>
              <a:t>Biokimia</a:t>
            </a:r>
            <a:endParaRPr lang="en-US" dirty="0" smtClean="0">
              <a:latin typeface="Comic Sans MS" pitchFamily="66" charset="0"/>
            </a:endParaRPr>
          </a:p>
          <a:p>
            <a:pPr marL="533400" indent="-533400" eaLnBrk="1" hangingPunct="1">
              <a:buFontTx/>
              <a:buAutoNum type="arabicPeriod"/>
            </a:pPr>
            <a:r>
              <a:rPr lang="id-ID" dirty="0" smtClean="0">
                <a:latin typeface="Comic Sans MS" pitchFamily="66" charset="0"/>
              </a:rPr>
              <a:t>Biofisik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id-ID" dirty="0">
                <a:latin typeface="Comic Sans MS" pitchFamily="66" charset="0"/>
              </a:rPr>
              <a:t>A</a:t>
            </a:r>
            <a:r>
              <a:rPr lang="en-US" dirty="0" err="1" smtClean="0">
                <a:latin typeface="Comic Sans MS" pitchFamily="66" charset="0"/>
              </a:rPr>
              <a:t>ntropometri</a:t>
            </a:r>
            <a:endParaRPr lang="en-US" dirty="0">
              <a:latin typeface="Comic Sans MS" pitchFamily="66" charset="0"/>
            </a:endParaRPr>
          </a:p>
          <a:p>
            <a:pPr marL="533400" indent="-533400">
              <a:buFontTx/>
              <a:buAutoNum type="arabicPeriod"/>
            </a:pPr>
            <a:r>
              <a:rPr lang="en-US" dirty="0" err="1">
                <a:latin typeface="Comic Sans MS" pitchFamily="66" charset="0"/>
              </a:rPr>
              <a:t>Tanda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klinis</a:t>
            </a:r>
            <a:endParaRPr lang="en-US" dirty="0">
              <a:latin typeface="Comic Sans MS" pitchFamily="66" charset="0"/>
            </a:endParaRPr>
          </a:p>
          <a:p>
            <a:pPr marL="533400" indent="-533400" eaLnBrk="1" hangingPunct="1"/>
            <a:endParaRPr lang="en-US" dirty="0" smtClean="0">
              <a:latin typeface="Comic Sans MS" pitchFamily="66" charset="0"/>
            </a:endParaRPr>
          </a:p>
          <a:p>
            <a:pPr marL="533400" indent="-533400" eaLnBrk="1" hangingPunct="1"/>
            <a:endParaRPr lang="en-US" dirty="0" smtClean="0"/>
          </a:p>
        </p:txBody>
      </p:sp>
      <p:sp>
        <p:nvSpPr>
          <p:cNvPr id="5124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533400" indent="-533400" eaLnBrk="1" hangingPunct="1">
              <a:buFontTx/>
              <a:buNone/>
            </a:pPr>
            <a:r>
              <a:rPr lang="en-US" dirty="0" err="1" smtClean="0">
                <a:latin typeface="Comic Sans MS" pitchFamily="66" charset="0"/>
              </a:rPr>
              <a:t>Tidak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Langsung</a:t>
            </a:r>
            <a:endParaRPr lang="en-US" dirty="0" smtClean="0">
              <a:latin typeface="Comic Sans MS" pitchFamily="66" charset="0"/>
            </a:endParaRPr>
          </a:p>
          <a:p>
            <a:pPr marL="533400" indent="-533400" eaLnBrk="1" hangingPunct="1">
              <a:buFontTx/>
              <a:buAutoNum type="arabicPeriod"/>
            </a:pPr>
            <a:r>
              <a:rPr lang="en-US" dirty="0" err="1" smtClean="0">
                <a:latin typeface="Comic Sans MS" pitchFamily="66" charset="0"/>
              </a:rPr>
              <a:t>Survei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konsumsi</a:t>
            </a:r>
            <a:endParaRPr lang="en-US" dirty="0" smtClean="0">
              <a:latin typeface="Comic Sans MS" pitchFamily="66" charset="0"/>
            </a:endParaRPr>
          </a:p>
          <a:p>
            <a:pPr marL="533400" indent="-533400" eaLnBrk="1" hangingPunct="1">
              <a:buFontTx/>
              <a:buAutoNum type="arabicPeriod"/>
            </a:pPr>
            <a:r>
              <a:rPr lang="en-US" dirty="0" err="1" smtClean="0">
                <a:latin typeface="Comic Sans MS" pitchFamily="66" charset="0"/>
              </a:rPr>
              <a:t>Faktor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ekologi</a:t>
            </a:r>
            <a:endParaRPr lang="en-US" dirty="0" smtClean="0">
              <a:latin typeface="Comic Sans MS" pitchFamily="66" charset="0"/>
            </a:endParaRPr>
          </a:p>
          <a:p>
            <a:pPr marL="533400" indent="-533400" eaLnBrk="1" hangingPunct="1">
              <a:buFontTx/>
              <a:buAutoNum type="arabicPeriod"/>
            </a:pPr>
            <a:r>
              <a:rPr lang="en-US" dirty="0" err="1" smtClean="0">
                <a:latin typeface="Comic Sans MS" pitchFamily="66" charset="0"/>
              </a:rPr>
              <a:t>Statistik</a:t>
            </a:r>
            <a:r>
              <a:rPr lang="en-US" dirty="0" smtClean="0">
                <a:latin typeface="Comic Sans MS" pitchFamily="66" charset="0"/>
              </a:rPr>
              <a:t> vital</a:t>
            </a:r>
          </a:p>
          <a:p>
            <a:pPr marL="533400" indent="-533400" eaLnBrk="1" hangingPunct="1"/>
            <a:endParaRPr lang="en-US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600" dirty="0" smtClean="0"/>
              <a:t>1.3 Survei Konsumsi Tingkat Individu</a:t>
            </a:r>
            <a:endParaRPr lang="id-ID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err="1" smtClean="0"/>
              <a:t>Kuantitatif</a:t>
            </a:r>
            <a:endParaRPr lang="en-US" dirty="0" smtClean="0"/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Recall 24 jam </a:t>
            </a:r>
            <a:endParaRPr lang="id-ID" dirty="0" smtClean="0"/>
          </a:p>
          <a:p>
            <a:pPr lvl="2" eaLnBrk="1" hangingPunct="1">
              <a:lnSpc>
                <a:spcPct val="90000"/>
              </a:lnSpc>
            </a:pPr>
            <a:r>
              <a:rPr lang="en-US" dirty="0" err="1" smtClean="0"/>
              <a:t>menanyakan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responden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dimakan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24 jam yang </a:t>
            </a:r>
            <a:r>
              <a:rPr lang="en-US" dirty="0" err="1" smtClean="0"/>
              <a:t>lalu</a:t>
            </a:r>
            <a:endParaRPr lang="en-US" dirty="0" smtClean="0"/>
          </a:p>
          <a:p>
            <a:pPr lvl="1" eaLnBrk="1" hangingPunct="1">
              <a:lnSpc>
                <a:spcPct val="90000"/>
              </a:lnSpc>
            </a:pPr>
            <a:r>
              <a:rPr lang="id-ID" dirty="0" smtClean="0"/>
              <a:t>Recall 24 jam berulang</a:t>
            </a:r>
          </a:p>
          <a:p>
            <a:pPr lvl="2" eaLnBrk="1" hangingPunct="1">
              <a:lnSpc>
                <a:spcPct val="90000"/>
              </a:lnSpc>
            </a:pPr>
            <a:r>
              <a:rPr lang="id-ID" dirty="0" smtClean="0"/>
              <a:t>Untuk melihat variasi hari-ke hari</a:t>
            </a:r>
          </a:p>
          <a:p>
            <a:pPr lvl="2" eaLnBrk="1" hangingPunct="1">
              <a:lnSpc>
                <a:spcPct val="90000"/>
              </a:lnSpc>
            </a:pPr>
            <a:r>
              <a:rPr lang="id-ID" dirty="0" smtClean="0"/>
              <a:t>Menanyakan </a:t>
            </a:r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dimakan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24 jam yang </a:t>
            </a:r>
            <a:r>
              <a:rPr lang="en-US" dirty="0" err="1" smtClean="0"/>
              <a:t>lalu</a:t>
            </a:r>
            <a:r>
              <a:rPr lang="id-ID" dirty="0" smtClean="0"/>
              <a:t> selama beberapa hari</a:t>
            </a:r>
          </a:p>
          <a:p>
            <a:pPr lvl="1" eaLnBrk="1" hangingPunct="1">
              <a:lnSpc>
                <a:spcPct val="90000"/>
              </a:lnSpc>
            </a:pPr>
            <a:r>
              <a:rPr lang="id-ID" dirty="0" smtClean="0"/>
              <a:t>Estimated Food </a:t>
            </a:r>
            <a:r>
              <a:rPr lang="en-US" dirty="0" smtClean="0"/>
              <a:t>Record (</a:t>
            </a:r>
            <a:r>
              <a:rPr lang="en-US" dirty="0" err="1" smtClean="0"/>
              <a:t>mencatat</a:t>
            </a:r>
            <a:r>
              <a:rPr lang="en-US" dirty="0" smtClean="0"/>
              <a:t>)</a:t>
            </a:r>
            <a:endParaRPr lang="id-ID" dirty="0" smtClean="0"/>
          </a:p>
          <a:p>
            <a:pPr lvl="2" eaLnBrk="1" hangingPunct="1">
              <a:lnSpc>
                <a:spcPct val="90000"/>
              </a:lnSpc>
            </a:pPr>
            <a:r>
              <a:rPr lang="id-ID" dirty="0" smtClean="0"/>
              <a:t>Responden diminta utk mencatat apa yg dimakannya dalam periode waktu tertentu</a:t>
            </a:r>
            <a:endParaRPr lang="en-US" dirty="0" smtClean="0"/>
          </a:p>
          <a:p>
            <a:pPr lvl="2" eaLnBrk="1" hangingPunct="1">
              <a:lnSpc>
                <a:spcPct val="90000"/>
              </a:lnSpc>
            </a:pP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dikonversi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konsumsi</a:t>
            </a:r>
            <a:r>
              <a:rPr lang="en-US" dirty="0" smtClean="0"/>
              <a:t> </a:t>
            </a:r>
            <a:r>
              <a:rPr lang="en-US" dirty="0" err="1" smtClean="0"/>
              <a:t>zat</a:t>
            </a:r>
            <a:r>
              <a:rPr lang="en-US" dirty="0" smtClean="0"/>
              <a:t> </a:t>
            </a:r>
            <a:r>
              <a:rPr lang="en-US" dirty="0" err="1" smtClean="0"/>
              <a:t>gizi</a:t>
            </a:r>
            <a:r>
              <a:rPr lang="en-US" dirty="0" smtClean="0"/>
              <a:t> </a:t>
            </a:r>
          </a:p>
          <a:p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id-ID" dirty="0" smtClean="0"/>
              <a:t>Weighed Food Record</a:t>
            </a:r>
          </a:p>
          <a:p>
            <a:pPr lvl="2"/>
            <a:r>
              <a:rPr lang="id-ID" dirty="0" smtClean="0"/>
              <a:t>Paling akurat</a:t>
            </a:r>
          </a:p>
          <a:p>
            <a:pPr lvl="2"/>
            <a:r>
              <a:rPr lang="id-ID" dirty="0" smtClean="0"/>
              <a:t>Menimbang seluruh makanan yg dimakan dalam satu periode tertentu</a:t>
            </a:r>
          </a:p>
          <a:p>
            <a:pPr lvl="2"/>
            <a:endParaRPr lang="id-ID" dirty="0" smtClean="0"/>
          </a:p>
          <a:p>
            <a:pPr eaLnBrk="1" hangingPunct="1">
              <a:lnSpc>
                <a:spcPct val="90000"/>
              </a:lnSpc>
            </a:pPr>
            <a:r>
              <a:rPr lang="en-US" dirty="0" err="1" smtClean="0"/>
              <a:t>Kualitatif</a:t>
            </a:r>
            <a:endParaRPr lang="en-US" dirty="0" smtClean="0"/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FFQ (food frequency </a:t>
            </a:r>
            <a:r>
              <a:rPr lang="en-US" dirty="0" err="1" smtClean="0"/>
              <a:t>quesioner</a:t>
            </a:r>
            <a:r>
              <a:rPr lang="en-US" dirty="0" smtClean="0"/>
              <a:t>), </a:t>
            </a:r>
            <a:r>
              <a:rPr lang="en-US" dirty="0" err="1" smtClean="0"/>
              <a:t>frekuensi</a:t>
            </a:r>
            <a:r>
              <a:rPr lang="en-US" dirty="0" smtClean="0"/>
              <a:t> </a:t>
            </a:r>
            <a:r>
              <a:rPr lang="en-US" dirty="0" err="1" smtClean="0"/>
              <a:t>makanan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yang </a:t>
            </a:r>
            <a:r>
              <a:rPr lang="en-US" dirty="0" err="1" smtClean="0"/>
              <a:t>dimakan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1 </a:t>
            </a:r>
            <a:r>
              <a:rPr lang="en-US" dirty="0" err="1" smtClean="0"/>
              <a:t>minggu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1 </a:t>
            </a:r>
            <a:r>
              <a:rPr lang="en-US" dirty="0" err="1" smtClean="0"/>
              <a:t>bulan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yang </a:t>
            </a:r>
            <a:r>
              <a:rPr lang="en-US" dirty="0" err="1" smtClean="0"/>
              <a:t>lalu</a:t>
            </a:r>
            <a:r>
              <a:rPr lang="en-US" dirty="0" smtClean="0"/>
              <a:t>.</a:t>
            </a:r>
          </a:p>
          <a:p>
            <a:pPr lvl="2"/>
            <a:endParaRPr lang="id-ID" dirty="0" smtClean="0"/>
          </a:p>
          <a:p>
            <a:pPr lvl="2"/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eaLnBrk="1" hangingPunct="1"/>
            <a:r>
              <a:rPr lang="id-ID" sz="3200" dirty="0" smtClean="0">
                <a:latin typeface="Comic Sans MS" pitchFamily="66" charset="0"/>
              </a:rPr>
              <a:t>2. </a:t>
            </a:r>
            <a:r>
              <a:rPr lang="en-US" sz="3200" dirty="0" smtClean="0">
                <a:latin typeface="Comic Sans MS" pitchFamily="66" charset="0"/>
              </a:rPr>
              <a:t>FAKTOR EKOLOGI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d-ID" sz="2800" dirty="0" smtClean="0">
                <a:latin typeface="Comic Sans MS" pitchFamily="66" charset="0"/>
              </a:rPr>
              <a:t>Kasus salah gizi pd manusia selalu menjadi bagian dari masalah ekologi.</a:t>
            </a:r>
          </a:p>
          <a:p>
            <a:pPr eaLnBrk="1" hangingPunct="1">
              <a:lnSpc>
                <a:spcPct val="90000"/>
              </a:lnSpc>
            </a:pPr>
            <a:r>
              <a:rPr lang="id-ID" sz="2800" dirty="0" smtClean="0">
                <a:latin typeface="Comic Sans MS" pitchFamily="66" charset="0"/>
              </a:rPr>
              <a:t>Irisan/interaksi antara berbagai faktor: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err="1" smtClean="0">
                <a:latin typeface="Comic Sans MS" pitchFamily="66" charset="0"/>
              </a:rPr>
              <a:t>Sosial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ekonomi</a:t>
            </a:r>
            <a:endParaRPr lang="en-US" sz="2400" dirty="0" smtClean="0">
              <a:latin typeface="Comic Sans MS" pitchFamily="66" charset="0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sz="2000" dirty="0" err="1" smtClean="0">
                <a:latin typeface="Comic Sans MS" pitchFamily="66" charset="0"/>
              </a:rPr>
              <a:t>Ekonomi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pendidikan</a:t>
            </a:r>
            <a:endParaRPr lang="en-US" sz="20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 dirty="0" err="1" smtClean="0">
                <a:latin typeface="Comic Sans MS" pitchFamily="66" charset="0"/>
              </a:rPr>
              <a:t>Pangan</a:t>
            </a:r>
            <a:endParaRPr lang="en-US" sz="2400" dirty="0" smtClean="0">
              <a:latin typeface="Comic Sans MS" pitchFamily="66" charset="0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sz="2000" dirty="0" err="1" smtClean="0">
                <a:latin typeface="Comic Sans MS" pitchFamily="66" charset="0"/>
              </a:rPr>
              <a:t>Ketersediaan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akses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persiapan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konsumsi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penggunaan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kecukupan</a:t>
            </a:r>
            <a:endParaRPr lang="en-US" sz="20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 dirty="0" err="1" smtClean="0">
                <a:latin typeface="Comic Sans MS" pitchFamily="66" charset="0"/>
              </a:rPr>
              <a:t>Kesehatan</a:t>
            </a:r>
            <a:endParaRPr lang="en-US" sz="2400" dirty="0" smtClean="0">
              <a:latin typeface="Comic Sans MS" pitchFamily="66" charset="0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sz="2000" dirty="0" err="1" smtClean="0">
                <a:latin typeface="Comic Sans MS" pitchFamily="66" charset="0"/>
              </a:rPr>
              <a:t>Kontribusi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infeksi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sanitasi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lingkungan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pelayanan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kes</a:t>
            </a:r>
            <a:endParaRPr lang="en-US" sz="20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 dirty="0" err="1" smtClean="0">
                <a:latin typeface="Comic Sans MS" pitchFamily="66" charset="0"/>
              </a:rPr>
              <a:t>Demografi</a:t>
            </a:r>
            <a:endParaRPr lang="en-US" sz="24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 dirty="0" err="1" smtClean="0">
                <a:latin typeface="Comic Sans MS" pitchFamily="66" charset="0"/>
              </a:rPr>
              <a:t>Politik</a:t>
            </a:r>
            <a:endParaRPr lang="en-US" sz="2400" dirty="0" smtClean="0">
              <a:latin typeface="Comic Sans MS" pitchFamily="66" charset="0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sz="2000" dirty="0" err="1" smtClean="0">
                <a:latin typeface="Comic Sans MS" pitchFamily="66" charset="0"/>
              </a:rPr>
              <a:t>Faktor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budaya</a:t>
            </a:r>
            <a:endParaRPr lang="en-US" sz="20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 dirty="0" err="1" smtClean="0">
                <a:latin typeface="Comic Sans MS" pitchFamily="66" charset="0"/>
              </a:rPr>
              <a:t>Geografi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iklim</a:t>
            </a:r>
            <a:endParaRPr lang="en-US" sz="2400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881" y="381000"/>
            <a:ext cx="8888719" cy="608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2800" dirty="0" smtClean="0"/>
              <a:t>Beberapa Faktor Ekologi Utama  yg mempengaruhi Status Gizi (Jelliffe &amp; Jelliffe, 1989)</a:t>
            </a:r>
            <a:endParaRPr lang="id-ID" sz="28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88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/>
                <a:gridCol w="5715000"/>
              </a:tblGrid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id-ID" b="0" dirty="0" smtClean="0">
                          <a:solidFill>
                            <a:schemeClr val="tx1"/>
                          </a:solidFill>
                        </a:rPr>
                        <a:t>Pekerjaan</a:t>
                      </a:r>
                      <a:endParaRPr lang="id-ID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b="0" dirty="0" smtClean="0">
                          <a:solidFill>
                            <a:schemeClr val="tx1"/>
                          </a:solidFill>
                        </a:rPr>
                        <a:t>Primer, sekunder</a:t>
                      </a:r>
                      <a:endParaRPr lang="id-ID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 startAt="2"/>
                      </a:pPr>
                      <a:r>
                        <a:rPr lang="id-ID" dirty="0" smtClean="0"/>
                        <a:t> Kekayaan </a:t>
                      </a:r>
                      <a:r>
                        <a:rPr lang="id-ID" i="1" dirty="0" smtClean="0"/>
                        <a:t>tangible</a:t>
                      </a:r>
                      <a:endParaRPr lang="id-ID" i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Tanah, ternak, sepeda motor, emas</a:t>
                      </a:r>
                      <a:endParaRPr lang="id-ID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 startAt="3"/>
                      </a:pPr>
                      <a:r>
                        <a:rPr lang="id-ID" dirty="0" smtClean="0"/>
                        <a:t>Pendapatan keluarga</a:t>
                      </a:r>
                      <a:endParaRPr lang="id-ID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Upah, gaji, honor, barter</a:t>
                      </a:r>
                      <a:endParaRPr lang="id-ID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 startAt="4"/>
                      </a:pPr>
                      <a:r>
                        <a:rPr lang="id-ID" dirty="0" smtClean="0"/>
                        <a:t>Rumah</a:t>
                      </a:r>
                      <a:endParaRPr lang="id-ID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Luas, jenis lantai, dinding, atap, luas</a:t>
                      </a:r>
                      <a:r>
                        <a:rPr lang="id-ID" baseline="0" dirty="0" smtClean="0"/>
                        <a:t> per individu</a:t>
                      </a:r>
                      <a:endParaRPr lang="id-ID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 startAt="5"/>
                      </a:pPr>
                      <a:r>
                        <a:rPr lang="id-ID" dirty="0" smtClean="0"/>
                        <a:t>Dapur</a:t>
                      </a:r>
                      <a:endParaRPr lang="id-ID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Bahan bakar, jenis kompor, peralatan</a:t>
                      </a:r>
                      <a:r>
                        <a:rPr lang="id-ID" baseline="0" dirty="0" smtClean="0"/>
                        <a:t> masak</a:t>
                      </a:r>
                      <a:endParaRPr lang="id-ID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 startAt="6"/>
                      </a:pPr>
                      <a:r>
                        <a:rPr lang="id-ID" dirty="0" smtClean="0"/>
                        <a:t>Pengeluaran</a:t>
                      </a:r>
                      <a:endParaRPr lang="id-ID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Makanan, pakaian, pendidikan,</a:t>
                      </a:r>
                      <a:r>
                        <a:rPr lang="id-ID" baseline="0" dirty="0" smtClean="0"/>
                        <a:t> listrik, transport</a:t>
                      </a:r>
                      <a:endParaRPr lang="id-ID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 startAt="7"/>
                      </a:pPr>
                      <a:r>
                        <a:rPr lang="id-ID" dirty="0" smtClean="0"/>
                        <a:t>Pendidikan</a:t>
                      </a:r>
                      <a:endParaRPr lang="id-ID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Angka melek huruf, tingkat pendidikan</a:t>
                      </a:r>
                      <a:endParaRPr lang="id-ID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 startAt="8"/>
                      </a:pPr>
                      <a:r>
                        <a:rPr lang="id-ID" dirty="0" smtClean="0"/>
                        <a:t>Penyimpanan makanan</a:t>
                      </a:r>
                      <a:endParaRPr lang="id-ID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Luas gudang, jenis makanan</a:t>
                      </a:r>
                      <a:endParaRPr lang="id-ID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 startAt="9"/>
                      </a:pPr>
                      <a:r>
                        <a:rPr lang="id-ID" dirty="0" smtClean="0"/>
                        <a:t>Suplai air</a:t>
                      </a:r>
                      <a:endParaRPr lang="id-ID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Sumber, jarak, kualitas</a:t>
                      </a:r>
                      <a:endParaRPr lang="id-ID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 startAt="10"/>
                      </a:pPr>
                      <a:r>
                        <a:rPr lang="id-ID" dirty="0" smtClean="0"/>
                        <a:t>MCK</a:t>
                      </a:r>
                      <a:endParaRPr lang="id-ID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Tipe &amp; kondisi</a:t>
                      </a:r>
                      <a:endParaRPr lang="id-ID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 startAt="11"/>
                      </a:pPr>
                      <a:r>
                        <a:rPr lang="id-ID" dirty="0" smtClean="0"/>
                        <a:t>Keluarga</a:t>
                      </a:r>
                      <a:endParaRPr lang="id-ID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Jumlah anggota keluarga, jarak antar anak</a:t>
                      </a:r>
                      <a:endParaRPr lang="id-ID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 startAt="12"/>
                      </a:pPr>
                      <a:r>
                        <a:rPr lang="id-ID" dirty="0" smtClean="0"/>
                        <a:t>Demografi wilayah</a:t>
                      </a:r>
                      <a:endParaRPr lang="id-ID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Luas wilayah, jumlah penduduk, data musim</a:t>
                      </a:r>
                      <a:endParaRPr lang="id-ID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dirty="0" smtClean="0">
                <a:latin typeface="Comic Sans MS" pitchFamily="66" charset="0"/>
              </a:rPr>
              <a:t>3. </a:t>
            </a:r>
            <a:r>
              <a:rPr lang="en-US" dirty="0" err="1" smtClean="0">
                <a:latin typeface="Comic Sans MS" pitchFamily="66" charset="0"/>
              </a:rPr>
              <a:t>Statistik</a:t>
            </a:r>
            <a:endParaRPr lang="en-US" dirty="0" smtClean="0">
              <a:latin typeface="Comic Sans MS" pitchFamily="66" charset="0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pPr eaLnBrk="1" hangingPunct="1"/>
            <a:r>
              <a:rPr lang="en-US" sz="2800" dirty="0" err="1" smtClean="0">
                <a:latin typeface="Comic Sans MS" pitchFamily="66" charset="0"/>
              </a:rPr>
              <a:t>Telaah</a:t>
            </a:r>
            <a:r>
              <a:rPr lang="en-US" sz="2800" dirty="0" smtClean="0">
                <a:latin typeface="Comic Sans MS" pitchFamily="66" charset="0"/>
              </a:rPr>
              <a:t> data </a:t>
            </a:r>
            <a:r>
              <a:rPr lang="en-US" sz="2800" dirty="0" err="1" smtClean="0">
                <a:latin typeface="Comic Sans MS" pitchFamily="66" charset="0"/>
              </a:rPr>
              <a:t>statistik</a:t>
            </a:r>
            <a:r>
              <a:rPr lang="en-US" sz="2800" dirty="0" smtClean="0">
                <a:latin typeface="Comic Sans MS" pitchFamily="66" charset="0"/>
              </a:rPr>
              <a:t> yang </a:t>
            </a:r>
            <a:r>
              <a:rPr lang="en-US" sz="2800" dirty="0" err="1" smtClean="0">
                <a:latin typeface="Comic Sans MS" pitchFamily="66" charset="0"/>
              </a:rPr>
              <a:t>kemudian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diolah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sehingga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diperoleh</a:t>
            </a:r>
            <a:r>
              <a:rPr lang="en-US" sz="2800" dirty="0" smtClean="0">
                <a:latin typeface="Comic Sans MS" pitchFamily="66" charset="0"/>
              </a:rPr>
              <a:t> trend </a:t>
            </a:r>
            <a:r>
              <a:rPr lang="en-US" sz="2800" dirty="0" err="1" smtClean="0">
                <a:latin typeface="Comic Sans MS" pitchFamily="66" charset="0"/>
              </a:rPr>
              <a:t>masalah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gizi</a:t>
            </a:r>
            <a:r>
              <a:rPr lang="id-ID" sz="2800" dirty="0" smtClean="0">
                <a:latin typeface="Comic Sans MS" pitchFamily="66" charset="0"/>
              </a:rPr>
              <a:t>.</a:t>
            </a:r>
            <a:endParaRPr lang="en-US" sz="2800" dirty="0" smtClean="0">
              <a:latin typeface="Comic Sans MS" pitchFamily="66" charset="0"/>
            </a:endParaRPr>
          </a:p>
          <a:p>
            <a:pPr eaLnBrk="1" hangingPunct="1"/>
            <a:r>
              <a:rPr lang="en-US" sz="2800" dirty="0" err="1" smtClean="0">
                <a:latin typeface="Comic Sans MS" pitchFamily="66" charset="0"/>
              </a:rPr>
              <a:t>Bisa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dari</a:t>
            </a:r>
            <a:r>
              <a:rPr lang="en-US" sz="2800" dirty="0" smtClean="0">
                <a:latin typeface="Comic Sans MS" pitchFamily="66" charset="0"/>
              </a:rPr>
              <a:t> data primer </a:t>
            </a:r>
            <a:r>
              <a:rPr lang="en-US" sz="2800" dirty="0" err="1" smtClean="0">
                <a:latin typeface="Comic Sans MS" pitchFamily="66" charset="0"/>
              </a:rPr>
              <a:t>maupun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sekunder</a:t>
            </a:r>
            <a:r>
              <a:rPr lang="id-ID" sz="2800" dirty="0" smtClean="0">
                <a:latin typeface="Comic Sans MS" pitchFamily="66" charset="0"/>
              </a:rPr>
              <a:t>.</a:t>
            </a:r>
          </a:p>
          <a:p>
            <a:pPr eaLnBrk="1" hangingPunct="1"/>
            <a:r>
              <a:rPr lang="id-ID" sz="2800" dirty="0" smtClean="0">
                <a:latin typeface="Comic Sans MS" pitchFamily="66" charset="0"/>
              </a:rPr>
              <a:t>4 kategori data statistik yg dapat digunakan utk penilaian status gizi tidak langsung:</a:t>
            </a:r>
          </a:p>
          <a:p>
            <a:pPr marL="971550" lvl="1" indent="-514350" eaLnBrk="1" hangingPunct="1">
              <a:buFont typeface="+mj-lt"/>
              <a:buAutoNum type="arabicPeriod"/>
            </a:pPr>
            <a:r>
              <a:rPr lang="id-ID" sz="2400" dirty="0" smtClean="0">
                <a:latin typeface="Comic Sans MS" pitchFamily="66" charset="0"/>
              </a:rPr>
              <a:t>Angka kematian menurut umur</a:t>
            </a:r>
          </a:p>
          <a:p>
            <a:pPr marL="971550" lvl="1" indent="-514350" eaLnBrk="1" hangingPunct="1">
              <a:buFont typeface="+mj-lt"/>
              <a:buAutoNum type="arabicPeriod"/>
            </a:pPr>
            <a:r>
              <a:rPr lang="id-ID" sz="2400" dirty="0" smtClean="0">
                <a:latin typeface="Comic Sans MS" pitchFamily="66" charset="0"/>
              </a:rPr>
              <a:t>Angka kematian menurut sebab spesifik</a:t>
            </a:r>
          </a:p>
          <a:p>
            <a:pPr marL="971550" lvl="1" indent="-514350" eaLnBrk="1" hangingPunct="1">
              <a:buFont typeface="+mj-lt"/>
              <a:buAutoNum type="arabicPeriod"/>
            </a:pPr>
            <a:r>
              <a:rPr lang="id-ID" sz="2400" dirty="0" smtClean="0">
                <a:latin typeface="Comic Sans MS" pitchFamily="66" charset="0"/>
              </a:rPr>
              <a:t>Statistik pelayanan kesehatan</a:t>
            </a:r>
          </a:p>
          <a:p>
            <a:pPr marL="971550" lvl="1" indent="-514350" eaLnBrk="1" hangingPunct="1">
              <a:buFont typeface="+mj-lt"/>
              <a:buAutoNum type="arabicPeriod"/>
            </a:pPr>
            <a:r>
              <a:rPr lang="id-ID" sz="2400" dirty="0" smtClean="0">
                <a:latin typeface="Comic Sans MS" pitchFamily="66" charset="0"/>
              </a:rPr>
              <a:t>Angka infeksi terkait gizi</a:t>
            </a:r>
            <a:endParaRPr lang="en-US" sz="2400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r>
              <a:rPr lang="id-ID" dirty="0" smtClean="0">
                <a:latin typeface="Comic Sans MS" pitchFamily="66" charset="0"/>
              </a:rPr>
              <a:t>Angka Kematian Menurut Umur</a:t>
            </a:r>
          </a:p>
          <a:p>
            <a:pPr lvl="1"/>
            <a:r>
              <a:rPr lang="id-ID" dirty="0" smtClean="0">
                <a:latin typeface="Comic Sans MS" pitchFamily="66" charset="0"/>
              </a:rPr>
              <a:t>Beberapa jenis </a:t>
            </a:r>
            <a:r>
              <a:rPr lang="id-ID" i="1" dirty="0" smtClean="0">
                <a:latin typeface="Comic Sans MS" pitchFamily="66" charset="0"/>
              </a:rPr>
              <a:t>malnutrition</a:t>
            </a:r>
            <a:r>
              <a:rPr lang="id-ID" dirty="0" smtClean="0">
                <a:latin typeface="Comic Sans MS" pitchFamily="66" charset="0"/>
              </a:rPr>
              <a:t>/salah gizi berkaitan erat dg insidens kematian pada kelompok umur tertentu.</a:t>
            </a:r>
          </a:p>
          <a:p>
            <a:pPr lvl="2"/>
            <a:r>
              <a:rPr lang="id-ID" dirty="0" smtClean="0">
                <a:latin typeface="Comic Sans MS" pitchFamily="66" charset="0"/>
              </a:rPr>
              <a:t>Sehingga angka kematian pd kelompok umur tertentu dapat dianggap sebagai indikator insiden kasus salah gizi.</a:t>
            </a:r>
          </a:p>
          <a:p>
            <a:r>
              <a:rPr lang="id-ID" dirty="0" smtClean="0">
                <a:latin typeface="Comic Sans MS" pitchFamily="66" charset="0"/>
              </a:rPr>
              <a:t>Angka kematian menurut sebab spesifik</a:t>
            </a:r>
          </a:p>
          <a:p>
            <a:pPr lvl="1"/>
            <a:r>
              <a:rPr lang="id-ID" dirty="0" smtClean="0">
                <a:latin typeface="Comic Sans MS" pitchFamily="66" charset="0"/>
              </a:rPr>
              <a:t>Informasi insiden kesakitan dan kematian akibat salah gizi dapat menggambarkan status gizi.</a:t>
            </a:r>
          </a:p>
          <a:p>
            <a:pPr lvl="2"/>
            <a:r>
              <a:rPr lang="id-ID" dirty="0" smtClean="0">
                <a:latin typeface="Comic Sans MS" pitchFamily="66" charset="0"/>
              </a:rPr>
              <a:t>Contoh: TBC akibat gizi buruk</a:t>
            </a:r>
          </a:p>
          <a:p>
            <a:endParaRPr lang="id-ID" dirty="0" smtClean="0">
              <a:latin typeface="Comic Sans MS" pitchFamily="66" charset="0"/>
            </a:endParaRPr>
          </a:p>
          <a:p>
            <a:endParaRPr lang="id-ID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762000"/>
            <a:ext cx="8229600" cy="5364163"/>
          </a:xfrm>
        </p:spPr>
        <p:txBody>
          <a:bodyPr/>
          <a:lstStyle/>
          <a:p>
            <a:r>
              <a:rPr lang="id-ID" dirty="0" smtClean="0">
                <a:latin typeface="Comic Sans MS" pitchFamily="66" charset="0"/>
              </a:rPr>
              <a:t>Statistik Pelayanan Kesehatan</a:t>
            </a:r>
          </a:p>
          <a:p>
            <a:pPr lvl="1"/>
            <a:r>
              <a:rPr lang="id-ID" dirty="0" smtClean="0">
                <a:latin typeface="Comic Sans MS" pitchFamily="66" charset="0"/>
              </a:rPr>
              <a:t>Kesediaan sarana pelayanan kesehatan (rumah sakit, puskesmas, posyandu) dpt menjadi indikator kasar kerentanan penduduk di suatu wilayah utk mengalami kurang gizi. </a:t>
            </a:r>
          </a:p>
          <a:p>
            <a:r>
              <a:rPr lang="id-ID" dirty="0" smtClean="0">
                <a:latin typeface="Comic Sans MS" pitchFamily="66" charset="0"/>
              </a:rPr>
              <a:t>Angka Kesakitan/Infeksi terkait Gizi</a:t>
            </a:r>
          </a:p>
          <a:p>
            <a:pPr lvl="1"/>
            <a:r>
              <a:rPr lang="id-ID" dirty="0" smtClean="0">
                <a:latin typeface="Comic Sans MS" pitchFamily="66" charset="0"/>
              </a:rPr>
              <a:t>Diare dg kwasiorkor</a:t>
            </a:r>
          </a:p>
          <a:p>
            <a:pPr lvl="1"/>
            <a:r>
              <a:rPr lang="id-ID" dirty="0" smtClean="0">
                <a:latin typeface="Comic Sans MS" pitchFamily="66" charset="0"/>
              </a:rPr>
              <a:t>TBC dg kwasiorkor</a:t>
            </a:r>
          </a:p>
          <a:p>
            <a:pPr lvl="1"/>
            <a:endParaRPr lang="id-ID" dirty="0" smtClean="0">
              <a:latin typeface="Comic Sans MS" pitchFamily="66" charset="0"/>
            </a:endParaRPr>
          </a:p>
          <a:p>
            <a:pPr lvl="1"/>
            <a:endParaRPr lang="id-ID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48</a:t>
            </a:fld>
            <a:endParaRPr lang="id-ID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500042"/>
            <a:ext cx="8659669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>
                <a:solidFill>
                  <a:srgbClr val="002060"/>
                </a:solidFill>
              </a:rPr>
              <a:t>TERIMA KASIH</a:t>
            </a:r>
            <a:br>
              <a:rPr lang="id-ID" dirty="0" smtClean="0">
                <a:solidFill>
                  <a:srgbClr val="002060"/>
                </a:solidFill>
              </a:rPr>
            </a:br>
            <a:endParaRPr lang="id-ID" dirty="0">
              <a:solidFill>
                <a:srgbClr val="002060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C0C6727-35CD-49C9-87AA-59C8CC5F1E84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49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200" dirty="0" smtClean="0"/>
              <a:t>Skema Umum Tahapan Defisiensi Zat Gizi</a:t>
            </a:r>
            <a:endParaRPr lang="id-ID" sz="3200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0863156"/>
              </p:ext>
            </p:extLst>
          </p:nvPr>
        </p:nvGraphicFramePr>
        <p:xfrm>
          <a:off x="457200" y="1600200"/>
          <a:ext cx="8229600" cy="47244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114800"/>
                <a:gridCol w="4114800"/>
              </a:tblGrid>
              <a:tr h="483600"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Tahapan Deplesi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Metode yg Digunakan</a:t>
                      </a:r>
                      <a:endParaRPr lang="id-ID" sz="2000" dirty="0"/>
                    </a:p>
                  </a:txBody>
                  <a:tcPr/>
                </a:tc>
              </a:tr>
              <a:tr h="483600"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Diet inadekuat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Survei konsumsi</a:t>
                      </a:r>
                      <a:endParaRPr lang="id-ID" sz="2000" dirty="0"/>
                    </a:p>
                  </a:txBody>
                  <a:tcPr/>
                </a:tc>
              </a:tr>
              <a:tr h="483600"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Penurunan pd jaringan cadangan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Biokimia</a:t>
                      </a:r>
                      <a:endParaRPr lang="id-ID" sz="2000" dirty="0"/>
                    </a:p>
                  </a:txBody>
                  <a:tcPr/>
                </a:tc>
              </a:tr>
              <a:tr h="483600"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Penurunan kadar pd cairan tubuh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Biokimia</a:t>
                      </a:r>
                      <a:endParaRPr lang="id-ID" sz="2000" dirty="0"/>
                    </a:p>
                  </a:txBody>
                  <a:tcPr/>
                </a:tc>
              </a:tr>
              <a:tr h="483600"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Penurunan fungsional</a:t>
                      </a:r>
                      <a:r>
                        <a:rPr lang="id-ID" sz="2000" baseline="0" dirty="0" smtClean="0"/>
                        <a:t> pd jaringan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Antropometri/Biofisik</a:t>
                      </a:r>
                      <a:endParaRPr lang="id-ID" sz="2000" dirty="0"/>
                    </a:p>
                  </a:txBody>
                  <a:tcPr/>
                </a:tc>
              </a:tr>
              <a:tr h="855600"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Penurunan aktivitas enzim dependen</a:t>
                      </a:r>
                      <a:r>
                        <a:rPr lang="id-ID" sz="2000" baseline="0" dirty="0" smtClean="0"/>
                        <a:t> zat gizi atau mRNA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Biokimia/Teknik molekuler</a:t>
                      </a:r>
                      <a:endParaRPr lang="id-ID" sz="2000" dirty="0"/>
                    </a:p>
                  </a:txBody>
                  <a:tcPr/>
                </a:tc>
              </a:tr>
              <a:tr h="483600"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Perubahan</a:t>
                      </a:r>
                      <a:r>
                        <a:rPr lang="id-ID" sz="2000" baseline="0" dirty="0" smtClean="0"/>
                        <a:t> fungsional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Fisiologis</a:t>
                      </a:r>
                      <a:endParaRPr lang="id-ID" sz="2000" dirty="0"/>
                    </a:p>
                  </a:txBody>
                  <a:tcPr/>
                </a:tc>
              </a:tr>
              <a:tr h="483600"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Simptom klinis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Klinik</a:t>
                      </a:r>
                      <a:endParaRPr lang="id-ID" sz="2000" dirty="0"/>
                    </a:p>
                  </a:txBody>
                  <a:tcPr/>
                </a:tc>
              </a:tr>
              <a:tr h="483600"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Tanda</a:t>
                      </a:r>
                      <a:r>
                        <a:rPr lang="id-ID" sz="2000" baseline="0" dirty="0" smtClean="0"/>
                        <a:t> anatomis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Klinik</a:t>
                      </a:r>
                      <a:endParaRPr lang="id-ID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d-ID" dirty="0" smtClean="0"/>
              <a:t>Penilaian langsung</a:t>
            </a:r>
            <a:endParaRPr lang="id-ID" dirty="0"/>
          </a:p>
        </p:txBody>
      </p:sp>
      <p:sp>
        <p:nvSpPr>
          <p:cNvPr id="6147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pPr eaLnBrk="1" hangingPunct="1"/>
            <a:r>
              <a:rPr lang="en-US" sz="4000" smtClean="0">
                <a:latin typeface="Comic Sans MS" pitchFamily="66" charset="0"/>
              </a:rPr>
              <a:t>1. BIOKIMIA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Memberikan hasil yang tepat &amp; objektif dibanding cara lain</a:t>
            </a:r>
          </a:p>
          <a:p>
            <a:pPr eaLnBrk="1" hangingPunct="1">
              <a:buFontTx/>
              <a:buNone/>
            </a:pPr>
            <a:endParaRPr lang="en-US" smtClean="0">
              <a:latin typeface="Comic Sans MS" pitchFamily="66" charset="0"/>
            </a:endParaRPr>
          </a:p>
          <a:p>
            <a:pPr eaLnBrk="1" hangingPunct="1"/>
            <a:r>
              <a:rPr lang="en-US" smtClean="0">
                <a:latin typeface="Comic Sans MS" pitchFamily="66" charset="0"/>
              </a:rPr>
              <a:t>Spesimen yang akan diuji: darah, urin, tinja, jaringan tubuh (hati, otot, tulang, rambut, kuku, lemak bawah kulit)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latin typeface="Comic Sans MS" pitchFamily="66" charset="0"/>
              </a:rPr>
              <a:t>BIOKIMIA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Menilai aspek yang berkaitan dgn kecukupan gizi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Memberikan info tentang asupan makanan</a:t>
            </a:r>
          </a:p>
          <a:p>
            <a:pPr lvl="2" eaLnBrk="1" hangingPunct="1"/>
            <a:r>
              <a:rPr lang="en-US" smtClean="0">
                <a:latin typeface="Comic Sans MS" pitchFamily="66" charset="0"/>
              </a:rPr>
              <a:t>Konsentrasi zat gizi pada jaringan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Perubahan metabolik</a:t>
            </a:r>
          </a:p>
          <a:p>
            <a:pPr lvl="2" eaLnBrk="1" hangingPunct="1"/>
            <a:r>
              <a:rPr lang="en-US" smtClean="0">
                <a:latin typeface="Comic Sans MS" pitchFamily="66" charset="0"/>
              </a:rPr>
              <a:t>Hasil penurunan fungsi jaringan (Mis: penurunan albumin oleh hati pada KEP berat)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Estimasi cadangan zat gizi tubuh</a:t>
            </a:r>
          </a:p>
          <a:p>
            <a:pPr lvl="2" eaLnBrk="1" hangingPunct="1"/>
            <a:r>
              <a:rPr lang="en-US" smtClean="0">
                <a:latin typeface="Comic Sans MS" pitchFamily="66" charset="0"/>
              </a:rPr>
              <a:t>Kadar feritin </a:t>
            </a:r>
            <a:r>
              <a:rPr lang="en-US" smtClean="0">
                <a:latin typeface="Comic Sans MS" pitchFamily="66" charset="0"/>
                <a:sym typeface="Wingdings" pitchFamily="2" charset="2"/>
              </a:rPr>
              <a:t> cadangan zat besi pada hati</a:t>
            </a:r>
            <a:endParaRPr lang="en-US" smtClean="0">
              <a:latin typeface="Comic Sans MS" pitchFamily="66" charset="0"/>
            </a:endParaRPr>
          </a:p>
          <a:p>
            <a:pPr eaLnBrk="1" hangingPunct="1"/>
            <a:endParaRPr lang="en-US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pPr eaLnBrk="1" hangingPunct="1"/>
            <a:r>
              <a:rPr lang="en-US" sz="4000" smtClean="0">
                <a:latin typeface="Comic Sans MS" pitchFamily="66" charset="0"/>
              </a:rPr>
              <a:t>BIOKIMIA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Beberapa kelebihan penggunaan tes biokimia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Objektif</a:t>
            </a:r>
            <a:r>
              <a:rPr lang="en-US" smtClean="0">
                <a:latin typeface="Comic Sans MS" pitchFamily="66" charset="0"/>
                <a:sym typeface="Wingdings" pitchFamily="2" charset="2"/>
              </a:rPr>
              <a:t> </a:t>
            </a:r>
            <a:endParaRPr lang="id-ID" smtClean="0">
              <a:latin typeface="Comic Sans MS" pitchFamily="66" charset="0"/>
              <a:sym typeface="Wingdings" pitchFamily="2" charset="2"/>
            </a:endParaRPr>
          </a:p>
          <a:p>
            <a:pPr lvl="2" eaLnBrk="1" hangingPunct="1"/>
            <a:r>
              <a:rPr lang="en-US" smtClean="0">
                <a:latin typeface="Comic Sans MS" pitchFamily="66" charset="0"/>
                <a:sym typeface="Wingdings" pitchFamily="2" charset="2"/>
              </a:rPr>
              <a:t>menggunakan peralatan yang selalu ditera dan tenaga ahli</a:t>
            </a:r>
          </a:p>
          <a:p>
            <a:pPr lvl="1" eaLnBrk="1" hangingPunct="1"/>
            <a:r>
              <a:rPr lang="en-US" smtClean="0">
                <a:latin typeface="Comic Sans MS" pitchFamily="66" charset="0"/>
                <a:sym typeface="Wingdings" pitchFamily="2" charset="2"/>
              </a:rPr>
              <a:t>Gradable  </a:t>
            </a:r>
            <a:endParaRPr lang="id-ID" smtClean="0">
              <a:latin typeface="Comic Sans MS" pitchFamily="66" charset="0"/>
              <a:sym typeface="Wingdings" pitchFamily="2" charset="2"/>
            </a:endParaRPr>
          </a:p>
          <a:p>
            <a:pPr lvl="2" eaLnBrk="1" hangingPunct="1"/>
            <a:r>
              <a:rPr lang="en-US" smtClean="0">
                <a:latin typeface="Comic Sans MS" pitchFamily="66" charset="0"/>
                <a:sym typeface="Wingdings" pitchFamily="2" charset="2"/>
              </a:rPr>
              <a:t>dapat diranking (ringan, sedang berat)  diketahui keparahan malnutrisi</a:t>
            </a:r>
          </a:p>
          <a:p>
            <a:pPr lvl="1" eaLnBrk="1" hangingPunct="1"/>
            <a:r>
              <a:rPr lang="en-US" smtClean="0">
                <a:latin typeface="Comic Sans MS" pitchFamily="66" charset="0"/>
                <a:sym typeface="Wingdings" pitchFamily="2" charset="2"/>
              </a:rPr>
              <a:t>Deteksi defisiensi lebih dini sebelum tanda klinis atau perubahan antropometri muncul</a:t>
            </a:r>
          </a:p>
          <a:p>
            <a:pPr lvl="1" eaLnBrk="1" hangingPunct="1"/>
            <a:r>
              <a:rPr lang="en-US" smtClean="0">
                <a:latin typeface="Comic Sans MS" pitchFamily="66" charset="0"/>
                <a:sym typeface="Wingdings" pitchFamily="2" charset="2"/>
              </a:rPr>
              <a:t>Dapat menunjang metode lain</a:t>
            </a:r>
            <a:endParaRPr lang="en-US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2">
  <a:themeElements>
    <a:clrScheme name="Default Design 2">
      <a:dk1>
        <a:srgbClr val="000000"/>
      </a:dk1>
      <a:lt1>
        <a:srgbClr val="FFFFFF"/>
      </a:lt1>
      <a:dk2>
        <a:srgbClr val="006666"/>
      </a:dk2>
      <a:lt2>
        <a:srgbClr val="808080"/>
      </a:lt2>
      <a:accent1>
        <a:srgbClr val="F8A230"/>
      </a:accent1>
      <a:accent2>
        <a:srgbClr val="5CACE2"/>
      </a:accent2>
      <a:accent3>
        <a:srgbClr val="FFFFFF"/>
      </a:accent3>
      <a:accent4>
        <a:srgbClr val="000000"/>
      </a:accent4>
      <a:accent5>
        <a:srgbClr val="FBCEAD"/>
      </a:accent5>
      <a:accent6>
        <a:srgbClr val="539BCD"/>
      </a:accent6>
      <a:hlink>
        <a:srgbClr val="E569A7"/>
      </a:hlink>
      <a:folHlink>
        <a:srgbClr val="95D844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CC3300"/>
        </a:dk2>
        <a:lt2>
          <a:srgbClr val="808080"/>
        </a:lt2>
        <a:accent1>
          <a:srgbClr val="FF6161"/>
        </a:accent1>
        <a:accent2>
          <a:srgbClr val="FFC319"/>
        </a:accent2>
        <a:accent3>
          <a:srgbClr val="FFFFFF"/>
        </a:accent3>
        <a:accent4>
          <a:srgbClr val="000000"/>
        </a:accent4>
        <a:accent5>
          <a:srgbClr val="FFB7B7"/>
        </a:accent5>
        <a:accent6>
          <a:srgbClr val="E7B016"/>
        </a:accent6>
        <a:hlink>
          <a:srgbClr val="A8D02A"/>
        </a:hlink>
        <a:folHlink>
          <a:srgbClr val="5CB1F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6666"/>
        </a:dk2>
        <a:lt2>
          <a:srgbClr val="808080"/>
        </a:lt2>
        <a:accent1>
          <a:srgbClr val="F8A230"/>
        </a:accent1>
        <a:accent2>
          <a:srgbClr val="5CACE2"/>
        </a:accent2>
        <a:accent3>
          <a:srgbClr val="FFFFFF"/>
        </a:accent3>
        <a:accent4>
          <a:srgbClr val="000000"/>
        </a:accent4>
        <a:accent5>
          <a:srgbClr val="FBCEAD"/>
        </a:accent5>
        <a:accent6>
          <a:srgbClr val="539BCD"/>
        </a:accent6>
        <a:hlink>
          <a:srgbClr val="E569A7"/>
        </a:hlink>
        <a:folHlink>
          <a:srgbClr val="95D8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66"/>
        </a:dk2>
        <a:lt2>
          <a:srgbClr val="808080"/>
        </a:lt2>
        <a:accent1>
          <a:srgbClr val="8EEA3A"/>
        </a:accent1>
        <a:accent2>
          <a:srgbClr val="F97B90"/>
        </a:accent2>
        <a:accent3>
          <a:srgbClr val="FFFFFF"/>
        </a:accent3>
        <a:accent4>
          <a:srgbClr val="000000"/>
        </a:accent4>
        <a:accent5>
          <a:srgbClr val="C6F3AE"/>
        </a:accent5>
        <a:accent6>
          <a:srgbClr val="E26F82"/>
        </a:accent6>
        <a:hlink>
          <a:srgbClr val="5DC2F5"/>
        </a:hlink>
        <a:folHlink>
          <a:srgbClr val="FFA4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Theme2</Template>
  <TotalTime>3023</TotalTime>
  <Words>1589</Words>
  <Application>Microsoft Office PowerPoint</Application>
  <PresentationFormat>On-screen Show (4:3)</PresentationFormat>
  <Paragraphs>333</Paragraphs>
  <Slides>49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Theme2</vt:lpstr>
      <vt:lpstr>PENILAIAN  STATUS GIZI </vt:lpstr>
      <vt:lpstr>Definisi Status Gizi</vt:lpstr>
      <vt:lpstr>Definisi Penilaian Status Gizi</vt:lpstr>
      <vt:lpstr>PENILAIAN STATUS GIZI</vt:lpstr>
      <vt:lpstr>Skema Umum Tahapan Defisiensi Zat Gizi</vt:lpstr>
      <vt:lpstr>Penilaian langsung</vt:lpstr>
      <vt:lpstr>1. BIOKIMIA</vt:lpstr>
      <vt:lpstr>BIOKIMIA</vt:lpstr>
      <vt:lpstr>BIOKIMIA</vt:lpstr>
      <vt:lpstr>BIOKIMIA</vt:lpstr>
      <vt:lpstr>BIOKIMIA</vt:lpstr>
      <vt:lpstr>BIOKIMIA Contoh</vt:lpstr>
      <vt:lpstr>PowerPoint Presentation</vt:lpstr>
      <vt:lpstr>2. TANDA KLINIK</vt:lpstr>
      <vt:lpstr>PowerPoint Presentation</vt:lpstr>
      <vt:lpstr>TANDA KLINIK</vt:lpstr>
      <vt:lpstr>Contoh Tanda Klinik</vt:lpstr>
      <vt:lpstr>TANDA KLINIK</vt:lpstr>
      <vt:lpstr>TANDA KLINIK</vt:lpstr>
      <vt:lpstr>3. BIOFISIK</vt:lpstr>
      <vt:lpstr>BIOFISIK</vt:lpstr>
      <vt:lpstr>Contoh Perubahan Fungsi Pengelihatan pd Defisiensi Vit A</vt:lpstr>
      <vt:lpstr>BIOFISIK</vt:lpstr>
      <vt:lpstr>PowerPoint Presentation</vt:lpstr>
      <vt:lpstr>BIOFISIK</vt:lpstr>
      <vt:lpstr>4. ANTROPOMETRI</vt:lpstr>
      <vt:lpstr>Panjang Badan </vt:lpstr>
      <vt:lpstr>PowerPoint Presentation</vt:lpstr>
      <vt:lpstr>LiLA (Lingkar  Lengan Atas)</vt:lpstr>
      <vt:lpstr>Skinfold/Lipatan Lemak</vt:lpstr>
      <vt:lpstr>PowerPoint Presentation</vt:lpstr>
      <vt:lpstr>ANTROPOMETRI</vt:lpstr>
      <vt:lpstr>Penilaian tidak langsung</vt:lpstr>
      <vt:lpstr>1. Survei Konsumsi</vt:lpstr>
      <vt:lpstr>PowerPoint Presentation</vt:lpstr>
      <vt:lpstr>1.1 Survei Konsumsi Tingkat Nasional </vt:lpstr>
      <vt:lpstr>PowerPoint Presentation</vt:lpstr>
      <vt:lpstr>1.2 Survei Konsumsi Tingkat Rumah Tangga</vt:lpstr>
      <vt:lpstr>PowerPoint Presentation</vt:lpstr>
      <vt:lpstr>1.3 Survei Konsumsi Tingkat Individu</vt:lpstr>
      <vt:lpstr>PowerPoint Presentation</vt:lpstr>
      <vt:lpstr>2. FAKTOR EKOLOGI</vt:lpstr>
      <vt:lpstr>PowerPoint Presentation</vt:lpstr>
      <vt:lpstr>Beberapa Faktor Ekologi Utama  yg mempengaruhi Status Gizi (Jelliffe &amp; Jelliffe, 1989)</vt:lpstr>
      <vt:lpstr>3. Statistik</vt:lpstr>
      <vt:lpstr>PowerPoint Presentation</vt:lpstr>
      <vt:lpstr>PowerPoint Presentation</vt:lpstr>
      <vt:lpstr>PowerPoint Presentation</vt:lpstr>
      <vt:lpstr>TERIMA KASIH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Toshiba</dc:creator>
  <cp:lastModifiedBy>bambang irawan</cp:lastModifiedBy>
  <cp:revision>224</cp:revision>
  <dcterms:created xsi:type="dcterms:W3CDTF">2012-02-27T12:37:08Z</dcterms:created>
  <dcterms:modified xsi:type="dcterms:W3CDTF">2020-09-04T08:31:37Z</dcterms:modified>
</cp:coreProperties>
</file>