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287" r:id="rId3"/>
    <p:sldId id="317" r:id="rId4"/>
    <p:sldId id="318" r:id="rId5"/>
    <p:sldId id="319" r:id="rId6"/>
    <p:sldId id="320" r:id="rId7"/>
    <p:sldId id="343" r:id="rId8"/>
    <p:sldId id="344" r:id="rId9"/>
    <p:sldId id="345" r:id="rId10"/>
    <p:sldId id="358" r:id="rId11"/>
    <p:sldId id="321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59" r:id="rId22"/>
    <p:sldId id="360" r:id="rId23"/>
    <p:sldId id="361" r:id="rId24"/>
    <p:sldId id="335" r:id="rId25"/>
    <p:sldId id="336" r:id="rId26"/>
    <p:sldId id="349" r:id="rId27"/>
    <p:sldId id="350" r:id="rId28"/>
    <p:sldId id="351" r:id="rId29"/>
    <p:sldId id="332" r:id="rId30"/>
    <p:sldId id="333" r:id="rId31"/>
    <p:sldId id="334" r:id="rId32"/>
    <p:sldId id="337" r:id="rId33"/>
    <p:sldId id="338" r:id="rId34"/>
    <p:sldId id="339" r:id="rId35"/>
    <p:sldId id="340" r:id="rId36"/>
    <p:sldId id="342" r:id="rId37"/>
    <p:sldId id="346" r:id="rId38"/>
    <p:sldId id="347" r:id="rId39"/>
    <p:sldId id="352" r:id="rId40"/>
    <p:sldId id="355" r:id="rId41"/>
    <p:sldId id="362" r:id="rId42"/>
    <p:sldId id="356" r:id="rId43"/>
    <p:sldId id="357" r:id="rId44"/>
    <p:sldId id="348" r:id="rId45"/>
    <p:sldId id="25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50" autoAdjust="0"/>
  </p:normalViewPr>
  <p:slideViewPr>
    <p:cSldViewPr snapToGrid="0">
      <p:cViewPr varScale="1">
        <p:scale>
          <a:sx n="58" d="100"/>
          <a:sy n="58" d="100"/>
        </p:scale>
        <p:origin x="10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9439-D9E9-4233-A465-3074036FC8B3}" type="datetimeFigureOut">
              <a:rPr lang="en-ID" smtClean="0"/>
              <a:t>28/02/2019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92F0A-8F52-407B-9DF6-382E23B578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481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Photo by Tine Ivanič on Unsplash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7011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5567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3555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632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230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3950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3270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8491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3149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A brief tour to stackoverflow QA website, for learning Java!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5465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Write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672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A solution is to use recursion, that is, a method that calls itself.</a:t>
            </a:r>
          </a:p>
          <a:p>
            <a:endParaRPr lang="en-ID"/>
          </a:p>
          <a:p>
            <a:r>
              <a:rPr lang="en-ID"/>
              <a:t>https://www.flickr.com/photos/torley/2361164281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1475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 cd(5, "HBD!");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29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796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/>
              <a:t> cd(5, "HBD!");</a:t>
            </a:r>
          </a:p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4927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 cd(10, "Semangat DDP 2 semuanyaaa!");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5667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9493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7530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391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7726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Show how code works with dec = 23. Basically, it waits until reaching the bottom of the stack for printing.</a:t>
            </a:r>
          </a:p>
          <a:p>
            <a:endParaRPr lang="en-ID"/>
          </a:p>
          <a:p>
            <a:r>
              <a:rPr lang="en-ID"/>
              <a:t>If value is zero, printDecToBin does nothing (that's the base case). If the</a:t>
            </a:r>
          </a:p>
          <a:p>
            <a:r>
              <a:rPr lang="en-ID"/>
              <a:t>argument is positive, the method divides it by two and calls printDecToBin</a:t>
            </a:r>
          </a:p>
          <a:p>
            <a:r>
              <a:rPr lang="en-ID"/>
              <a:t>recursively. When the recursive call returns, the method displays one digit of</a:t>
            </a:r>
          </a:p>
          <a:p>
            <a:r>
              <a:rPr lang="en-ID"/>
              <a:t>the result and returns (again).</a:t>
            </a:r>
          </a:p>
          <a:p>
            <a:endParaRPr lang="en-ID"/>
          </a:p>
          <a:p>
            <a:r>
              <a:rPr lang="en-ID"/>
              <a:t>The leftmost digit is at the bottom of the stack, so it gets displayed first.</a:t>
            </a:r>
          </a:p>
          <a:p>
            <a:r>
              <a:rPr lang="en-ID"/>
              <a:t>The rightmost digit, at the top of the stack, gets displayed last.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3913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checkpoint kelas B, 28/2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7701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903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Show a demo to compute factorialRec(5)!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4941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39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005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check using your calculator or Google if this is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40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22522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41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6883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Even weirder for n =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42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67247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return int -&gt; long</a:t>
            </a:r>
          </a:p>
          <a:p>
            <a:endParaRPr lang="en-ID"/>
          </a:p>
          <a:p>
            <a:r>
              <a:rPr lang="en-ID"/>
              <a:t>max val of long: 9,223,372,036,854,775,807 (9 kuintiliun)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43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8602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ID"/>
              <a:t>check if there is a base cas</a:t>
            </a:r>
          </a:p>
          <a:p>
            <a:pPr marL="171450" indent="-171450">
              <a:buFontTx/>
              <a:buChar char="-"/>
            </a:pPr>
            <a:r>
              <a:rPr lang="en-ID"/>
              <a:t>your recursive call must move toward the base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44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91767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Picture: https://unsplash.com/photos/VyC0YSFRDTU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45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34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Show stack diagram for calls, say, for 3!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978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222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648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5440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Make sure argument in recursive case gets simpler!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764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Make sure argument in recursive case gets simpler!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614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07125-42AA-4308-A988-0E9235B67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D4692-9821-49FB-9071-E559DBE6C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7D2F5-549B-4BDB-A18E-4549BA92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C135-0686-4330-A17A-C5A637D48A39}" type="datetime1">
              <a:rPr lang="en-ID" smtClean="0"/>
              <a:t>28/02/2019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5F84B-F126-489A-BA27-9698B26D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E5710-CD94-4133-85BD-5431566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698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D4A8-9C22-4444-AF34-6FACED2E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14BEC-8B1C-4E15-964A-6D4B11F7D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3CF8C-D9F8-4563-AE96-DE8A1497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FC8B-90D4-49E8-A6FA-F3476867F83C}" type="datetime1">
              <a:rPr lang="en-ID" smtClean="0"/>
              <a:t>28/02/2019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92747-C004-485A-A57B-86D64577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04922-C92D-435A-8C5C-FC88C63E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103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3AEF9-E32E-4366-8FC8-451DEF82C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43BA0-A275-47C8-9530-74F0D5CB0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11FA-CFF8-4C46-8015-256FA527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220D-F547-4979-9ACD-3392C50F83D9}" type="datetime1">
              <a:rPr lang="en-ID" smtClean="0"/>
              <a:t>28/02/2019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3215-E6ED-4BB9-8129-AF4FCECB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20AA8-E646-4FAD-B8CD-292BD44D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859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F1DD-1698-487D-97D5-41C2368E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4E3E-DF57-4BDE-8AE3-AC9CCF4C9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9DF65-255B-4ABE-96D6-A422CF36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4B59-1005-47DB-83BE-5C95B3B0F004}" type="datetime1">
              <a:rPr lang="en-ID" smtClean="0"/>
              <a:t>28/02/2019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1D8CD-089F-4470-A9DE-18BE27BD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2734E-2D99-4AE5-A40F-B45F022C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840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52F-D49A-483F-8F2A-A31957F8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3F9B1-D5EE-4D6D-85D9-0FDDC93D3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90B5D-5A88-4186-AFAF-CC95AD31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5E05-79F7-4D32-B776-CE3C41F32E25}" type="datetime1">
              <a:rPr lang="en-ID" smtClean="0"/>
              <a:t>28/02/2019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815F6-ADB7-48DB-88BB-E0F25F20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1C05C-E1F3-43C5-AFB7-36E2E37B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817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6C0A-EBE6-4A99-8104-636DC9A6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11345-5EAD-43A5-8D72-89867A1EE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61CC0-BF69-4026-B8AE-851EB079C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9F346-5C90-455E-AE0C-257FF1F6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FFB4-E647-45E5-9C8B-637313EC35F1}" type="datetime1">
              <a:rPr lang="en-ID" smtClean="0"/>
              <a:t>28/02/2019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A809B-BC3C-43CA-A4C8-8B70F1A3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30466-CE75-4C18-9113-FFDE55CF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232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D172-5EF6-45CB-9479-2FD47445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25FAC-0803-427E-93E1-51698C111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587A1-6783-445D-800C-93022C6C2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E18B5-E99D-4890-9897-09A49F6E2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6D9633-75FF-438A-A589-DCB37ADBB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CEADB-A0B6-4662-9F57-CC5C0E07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A2C0-38E8-40D2-A4CD-4CB80D0901BA}" type="datetime1">
              <a:rPr lang="en-ID" smtClean="0"/>
              <a:t>28/02/2019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766C9-1B4A-4A25-9CD3-CE6BF12E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55F8EC-1705-4FC5-9668-60DB14F0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040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025B-506E-44CC-96DE-C83B7160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F1957-E0AE-40F8-A4AD-FD9B19E0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F850-F237-4EC3-ACA0-474B857D001C}" type="datetime1">
              <a:rPr lang="en-ID" smtClean="0"/>
              <a:t>28/02/2019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00827-AB27-4789-AC66-B6106C83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3FE90-CD4A-41CE-93A5-B97C5448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412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D45E7B-ED6C-4784-BD4C-17537760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C010-275D-4FE1-9616-537E7007C9E0}" type="datetime1">
              <a:rPr lang="en-ID" smtClean="0"/>
              <a:t>28/02/2019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11E93-6362-4179-9F59-E0A67C6F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67267-0DF9-42EE-AFD0-78C0BE81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949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EED6-A3D2-4D6C-98EC-B0C3F5F6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6DF64-27A6-40B1-BBF2-4426F45E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466AE-7929-44C0-B9DF-5F63D491F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317C4-5014-4F28-A735-C47A5EA8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1873-F9F9-4C74-89BC-C5E221D7BB73}" type="datetime1">
              <a:rPr lang="en-ID" smtClean="0"/>
              <a:t>28/02/2019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FA2D6-42B8-48A0-9189-EA11A162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D60C8-FEE5-4FF0-9FC5-8F9EB560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4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E7EC-73A6-41AD-9B82-131ED294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C0C45-ACD3-49AB-BDA0-57E5A7CD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BFB83-18D5-42C3-8015-611511760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57ADA-C42C-4D46-B398-7CF686A4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69F9-805F-4516-9445-7FB1BFCE7BE6}" type="datetime1">
              <a:rPr lang="en-ID" smtClean="0"/>
              <a:t>28/02/2019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F4290-CF1E-4335-94C6-A4E7049A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1A7E0-9B72-4680-98C1-8078F81B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605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BAC18-1732-46F9-A071-9F732DA4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9517E-1375-43AF-B7CE-3F330F650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6EF09-B2AF-4BC5-AB25-4FDA460E7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D2693-8A9B-45BD-856D-6E5B095CE2A3}" type="datetime1">
              <a:rPr lang="en-ID" smtClean="0"/>
              <a:t>28/02/2019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349E3-F100-41DE-8931-6A8A12312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22794-E4ED-4C85-9F48-9575BF9E7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146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168164-349E-4A71-90BE-8FC460927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33248E-646E-4AC5-97C4-11EA02662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2247"/>
            <a:ext cx="9144000" cy="1594592"/>
          </a:xfrm>
          <a:solidFill>
            <a:schemeClr val="bg1">
              <a:alpha val="57000"/>
            </a:schemeClr>
          </a:solidFill>
        </p:spPr>
        <p:txBody>
          <a:bodyPr>
            <a:normAutofit fontScale="90000"/>
          </a:bodyPr>
          <a:lstStyle/>
          <a:p>
            <a:r>
              <a:rPr lang="en-ID" b="1"/>
              <a:t>Dasar-Dasar Pemrograman 2:</a:t>
            </a:r>
            <a:br>
              <a:rPr lang="en-ID" b="1"/>
            </a:br>
            <a:r>
              <a:rPr lang="en-ID" b="1"/>
              <a:t>Recursion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474C7-3508-4026-A3BF-BDBF83509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02676"/>
          </a:xfrm>
          <a:solidFill>
            <a:schemeClr val="bg1">
              <a:alpha val="57000"/>
            </a:schemeClr>
          </a:solidFill>
        </p:spPr>
        <p:txBody>
          <a:bodyPr anchor="ctr">
            <a:normAutofit/>
          </a:bodyPr>
          <a:lstStyle/>
          <a:p>
            <a:r>
              <a:rPr lang="en-ID" sz="2000" b="1"/>
              <a:t>Tim DDP 2 Fasilkom UI</a:t>
            </a:r>
            <a:br>
              <a:rPr lang="en-ID" sz="2000" b="1"/>
            </a:br>
            <a:r>
              <a:rPr lang="en-ID" sz="2000" b="1"/>
              <a:t>Correspondence: Fariz Darari (fariz@cs.ui.ac.id)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1C5B50-2731-4843-92E0-6977EF3850D9}"/>
              </a:ext>
            </a:extLst>
          </p:cNvPr>
          <p:cNvSpPr/>
          <p:nvPr/>
        </p:nvSpPr>
        <p:spPr>
          <a:xfrm>
            <a:off x="6634803" y="6244581"/>
            <a:ext cx="3761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D" sz="140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Feel free to use, reuse, and share this work: the more we share, the more we have!</a:t>
            </a:r>
            <a:r>
              <a:rPr lang="en-ID" i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ID" sz="14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AE17F83F-6A4A-48C2-9C28-F6D006371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" y="5777135"/>
            <a:ext cx="2381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C BY-NC-SA">
            <a:extLst>
              <a:ext uri="{FF2B5EF4-FFF2-40B4-BE49-F238E27FC236}">
                <a16:creationId xmlns:a16="http://schemas.microsoft.com/office/drawing/2014/main" id="{03CBA64B-BF62-4FFE-8937-57A3E843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42" y="6220757"/>
            <a:ext cx="1670784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8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Recursion: Base case + recursive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10</a:t>
            </a:fld>
            <a:endParaRPr lang="en-ID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215A875-1DE6-47C4-A31A-471D9EAD2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020" y="2253804"/>
            <a:ext cx="8561959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b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* </a:t>
            </a: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85FDE1-15AC-48C2-AF3A-F8F1520E645B}"/>
              </a:ext>
            </a:extLst>
          </p:cNvPr>
          <p:cNvCxnSpPr/>
          <p:nvPr/>
        </p:nvCxnSpPr>
        <p:spPr>
          <a:xfrm>
            <a:off x="5544457" y="3556000"/>
            <a:ext cx="1001486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50FFF0E-1203-4C7B-BAFA-A057A00EFE24}"/>
              </a:ext>
            </a:extLst>
          </p:cNvPr>
          <p:cNvSpPr txBox="1"/>
          <p:nvPr/>
        </p:nvSpPr>
        <p:spPr>
          <a:xfrm>
            <a:off x="6662056" y="3263612"/>
            <a:ext cx="179228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ID" sz="3200">
                <a:solidFill>
                  <a:schemeClr val="bg1"/>
                </a:solidFill>
              </a:rPr>
              <a:t>Base case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F63063-AAC6-4F3C-8CCD-136C852FA1E3}"/>
              </a:ext>
            </a:extLst>
          </p:cNvPr>
          <p:cNvCxnSpPr>
            <a:cxnSpLocks/>
          </p:cNvCxnSpPr>
          <p:nvPr/>
        </p:nvCxnSpPr>
        <p:spPr>
          <a:xfrm>
            <a:off x="6154056" y="4985657"/>
            <a:ext cx="645886" cy="55880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FF9ADA-6436-4BF5-BD6B-916065B83A7A}"/>
              </a:ext>
            </a:extLst>
          </p:cNvPr>
          <p:cNvSpPr txBox="1"/>
          <p:nvPr/>
        </p:nvSpPr>
        <p:spPr>
          <a:xfrm>
            <a:off x="6901543" y="5375441"/>
            <a:ext cx="259314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ID" sz="3200">
                <a:solidFill>
                  <a:schemeClr val="bg1"/>
                </a:solidFill>
              </a:rPr>
              <a:t>Recursive case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64C1C7-7FA8-46CA-9AA2-27850893877F}"/>
              </a:ext>
            </a:extLst>
          </p:cNvPr>
          <p:cNvSpPr/>
          <p:nvPr/>
        </p:nvSpPr>
        <p:spPr>
          <a:xfrm>
            <a:off x="2062829" y="6131036"/>
            <a:ext cx="721691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ID" sz="2400" b="1" i="1"/>
              <a:t>( ! ) Make sure argument in recursive case gets simpler!</a:t>
            </a:r>
          </a:p>
        </p:txBody>
      </p:sp>
    </p:spTree>
    <p:extLst>
      <p:ext uri="{BB962C8B-B14F-4D97-AF65-F5344CB8AC3E}">
        <p14:creationId xmlns:p14="http://schemas.microsoft.com/office/powerpoint/2010/main" val="23213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Quiz time: Iterative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Create an iterative method to compute the sum of an array of 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9308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Quiz time: Iterative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Create an iterative method to compute the sum of an array of 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12</a:t>
            </a:fld>
            <a:endParaRPr lang="en-ID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0BD72A7-23C6-494B-9428-7671F1B6C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94" y="2520424"/>
            <a:ext cx="10059164" cy="40318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sumIter(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[] ints) {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sum =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i:ints)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sum += i;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sum;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4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Quiz time: Recursive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Create a recursive method to compute the sum of an array of 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481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Quiz time: Recursive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Create a recursive method to compute the sum of an array of 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14</a:t>
            </a:fld>
            <a:endParaRPr lang="en-ID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8505243-9060-4122-A465-5A7DC6617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58" y="2735088"/>
            <a:ext cx="11982768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sumRec(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[] ints) {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(ints.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length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b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ints[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+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kumimoji="0" lang="en-US" altLang="en-US" sz="2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sumRec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(Arrays.</a:t>
            </a:r>
            <a:r>
              <a:rPr kumimoji="0" lang="en-US" altLang="en-US" sz="2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copyOfRange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(ints,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ints.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4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Bonus: One-liner recursive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Create a recursive method to compute the sum of an array of 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15</a:t>
            </a:fld>
            <a:endParaRPr lang="en-ID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67CC779-131B-4520-9692-2C9E92C2F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28" y="3650879"/>
            <a:ext cx="1166377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sumRec(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[] ints) {</a:t>
            </a: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ints.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length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ints[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sumRec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(Arrays.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copyOfRange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(ints,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ints.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A8AFB-3189-4317-9A1C-7538CB64D472}"/>
              </a:ext>
            </a:extLst>
          </p:cNvPr>
          <p:cNvSpPr txBox="1"/>
          <p:nvPr/>
        </p:nvSpPr>
        <p:spPr>
          <a:xfrm>
            <a:off x="329428" y="3080056"/>
            <a:ext cx="2420599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ID" sz="2400">
                <a:solidFill>
                  <a:schemeClr val="bg1"/>
                </a:solidFill>
              </a:rPr>
              <a:t>One-liner version:</a:t>
            </a:r>
          </a:p>
        </p:txBody>
      </p:sp>
    </p:spTree>
    <p:extLst>
      <p:ext uri="{BB962C8B-B14F-4D97-AF65-F5344CB8AC3E}">
        <p14:creationId xmlns:p14="http://schemas.microsoft.com/office/powerpoint/2010/main" val="1387468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B519-0A35-4FC4-A91F-A0591CB7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More on </a:t>
            </a:r>
            <a:r>
              <a:rPr lang="en-ID" sz="36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Arrays.copyOfRange()</a:t>
            </a:r>
            <a:endParaRPr lang="en-ID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F7F91-7A35-4FA8-B6EF-87964935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ID"/>
              <a:t>It's a method to copy a subarray given a range.</a:t>
            </a:r>
          </a:p>
          <a:p>
            <a:r>
              <a:rPr lang="en-ID"/>
              <a:t>The method takes three arguments:</a:t>
            </a:r>
          </a:p>
          <a:p>
            <a:pPr lvl="1"/>
            <a:r>
              <a:rPr lang="en-ID"/>
              <a:t>int[]	: array to be copied from</a:t>
            </a:r>
          </a:p>
          <a:p>
            <a:pPr lvl="1"/>
            <a:r>
              <a:rPr lang="en-ID"/>
              <a:t>from	: the starting index (inclusive)</a:t>
            </a:r>
          </a:p>
          <a:p>
            <a:pPr lvl="1"/>
            <a:r>
              <a:rPr lang="en-ID"/>
              <a:t>to	: the finishing index (exclusive)</a:t>
            </a:r>
          </a:p>
          <a:p>
            <a:r>
              <a:rPr lang="en-ID"/>
              <a:t>Example, given that </a:t>
            </a:r>
            <a:r>
              <a:rPr lang="en-ID">
                <a:latin typeface="Courier New" panose="02070309020205020404" pitchFamily="49" charset="0"/>
                <a:cs typeface="Courier New" panose="02070309020205020404" pitchFamily="49" charset="0"/>
              </a:rPr>
              <a:t>int[] arr = {5,1,2}</a:t>
            </a:r>
            <a:r>
              <a:rPr lang="en-ID"/>
              <a:t>:</a:t>
            </a:r>
          </a:p>
          <a:p>
            <a:pPr marL="0" indent="0">
              <a:buNone/>
            </a:pPr>
            <a:r>
              <a:rPr lang="en-ID" sz="24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Arrays.copyOfRange(arr,1,arr.length) =</a:t>
            </a:r>
            <a:endParaRPr lang="en-ID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CECEE-90A2-44AB-BD4D-57D773E8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16</a:t>
            </a:fld>
            <a:endParaRPr lang="en-ID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7AA3DD9-7375-45B0-AC06-DC53151D2136}"/>
              </a:ext>
            </a:extLst>
          </p:cNvPr>
          <p:cNvSpPr/>
          <p:nvPr/>
        </p:nvSpPr>
        <p:spPr>
          <a:xfrm>
            <a:off x="6670766" y="3316923"/>
            <a:ext cx="179614" cy="540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7748F-8D84-4AC2-B52B-CF32E4C4D9AC}"/>
              </a:ext>
            </a:extLst>
          </p:cNvPr>
          <p:cNvSpPr txBox="1"/>
          <p:nvPr/>
        </p:nvSpPr>
        <p:spPr>
          <a:xfrm>
            <a:off x="6995886" y="3347845"/>
            <a:ext cx="89075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/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4105004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B519-0A35-4FC4-A91F-A0591CB7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More on </a:t>
            </a:r>
            <a:r>
              <a:rPr lang="en-ID" sz="36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Arrays.copyOfRange()</a:t>
            </a:r>
            <a:endParaRPr lang="en-ID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F7F91-7A35-4FA8-B6EF-87964935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ID"/>
              <a:t>It's a method to copy a subarray given a range.</a:t>
            </a:r>
          </a:p>
          <a:p>
            <a:r>
              <a:rPr lang="en-ID"/>
              <a:t>The method takes three arguments:</a:t>
            </a:r>
          </a:p>
          <a:p>
            <a:pPr lvl="1"/>
            <a:r>
              <a:rPr lang="en-ID"/>
              <a:t>int[]	: array to be copied from</a:t>
            </a:r>
          </a:p>
          <a:p>
            <a:pPr lvl="1"/>
            <a:r>
              <a:rPr lang="en-ID"/>
              <a:t>from	: the starting index (inclusive)</a:t>
            </a:r>
          </a:p>
          <a:p>
            <a:pPr lvl="1"/>
            <a:r>
              <a:rPr lang="en-ID"/>
              <a:t>to	: the finishing index (exclusive)</a:t>
            </a:r>
          </a:p>
          <a:p>
            <a:r>
              <a:rPr lang="en-ID"/>
              <a:t>Example, given that </a:t>
            </a:r>
            <a:r>
              <a:rPr lang="en-ID">
                <a:latin typeface="Courier New" panose="02070309020205020404" pitchFamily="49" charset="0"/>
                <a:cs typeface="Courier New" panose="02070309020205020404" pitchFamily="49" charset="0"/>
              </a:rPr>
              <a:t>int[] arr = {5,1,2}</a:t>
            </a:r>
            <a:r>
              <a:rPr lang="en-ID"/>
              <a:t>:</a:t>
            </a:r>
          </a:p>
          <a:p>
            <a:pPr marL="0" indent="0">
              <a:buNone/>
            </a:pPr>
            <a:r>
              <a:rPr lang="en-ID" sz="24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Arrays.copyOfRange(arr,1,arr.length) = [1,2]</a:t>
            </a:r>
          </a:p>
          <a:p>
            <a:pPr marL="0" indent="0">
              <a:buNone/>
            </a:pPr>
            <a:r>
              <a:rPr lang="en-ID" sz="24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Arrays.copyOfRange(arr,2,2) =</a:t>
            </a:r>
            <a:endParaRPr lang="en-ID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CECEE-90A2-44AB-BD4D-57D773E8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17</a:t>
            </a:fld>
            <a:endParaRPr lang="en-ID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7AA3DD9-7375-45B0-AC06-DC53151D2136}"/>
              </a:ext>
            </a:extLst>
          </p:cNvPr>
          <p:cNvSpPr/>
          <p:nvPr/>
        </p:nvSpPr>
        <p:spPr>
          <a:xfrm>
            <a:off x="6670766" y="3316923"/>
            <a:ext cx="179614" cy="540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7748F-8D84-4AC2-B52B-CF32E4C4D9AC}"/>
              </a:ext>
            </a:extLst>
          </p:cNvPr>
          <p:cNvSpPr txBox="1"/>
          <p:nvPr/>
        </p:nvSpPr>
        <p:spPr>
          <a:xfrm>
            <a:off x="6995886" y="3347845"/>
            <a:ext cx="89075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/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728481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B519-0A35-4FC4-A91F-A0591CB7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More on </a:t>
            </a:r>
            <a:r>
              <a:rPr lang="en-ID" sz="36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Arrays.copyOfRange()</a:t>
            </a:r>
            <a:endParaRPr lang="en-ID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F7F91-7A35-4FA8-B6EF-87964935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ID"/>
              <a:t>It's a method to copy a subarray given a range.</a:t>
            </a:r>
          </a:p>
          <a:p>
            <a:r>
              <a:rPr lang="en-ID"/>
              <a:t>The method takes three arguments:</a:t>
            </a:r>
          </a:p>
          <a:p>
            <a:pPr lvl="1"/>
            <a:r>
              <a:rPr lang="en-ID"/>
              <a:t>int[]	: array to be copied from</a:t>
            </a:r>
          </a:p>
          <a:p>
            <a:pPr lvl="1"/>
            <a:r>
              <a:rPr lang="en-ID"/>
              <a:t>from	: the starting index (inclusive)</a:t>
            </a:r>
          </a:p>
          <a:p>
            <a:pPr lvl="1"/>
            <a:r>
              <a:rPr lang="en-ID"/>
              <a:t>to	: the finishing index (exclusive)</a:t>
            </a:r>
          </a:p>
          <a:p>
            <a:r>
              <a:rPr lang="en-ID"/>
              <a:t>Example, given that </a:t>
            </a:r>
            <a:r>
              <a:rPr lang="en-ID">
                <a:latin typeface="Courier New" panose="02070309020205020404" pitchFamily="49" charset="0"/>
                <a:cs typeface="Courier New" panose="02070309020205020404" pitchFamily="49" charset="0"/>
              </a:rPr>
              <a:t>int[] arr = {5,1,2}</a:t>
            </a:r>
            <a:r>
              <a:rPr lang="en-ID"/>
              <a:t>:</a:t>
            </a:r>
          </a:p>
          <a:p>
            <a:pPr marL="0" indent="0">
              <a:buNone/>
            </a:pPr>
            <a:r>
              <a:rPr lang="en-ID" sz="24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Arrays.copyOfRange(arr,1,arr.length) = [1,2]</a:t>
            </a:r>
          </a:p>
          <a:p>
            <a:pPr marL="0" indent="0">
              <a:buNone/>
            </a:pPr>
            <a:r>
              <a:rPr lang="en-ID" sz="24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Arrays.copyOfRange(arr,2,2) = []</a:t>
            </a:r>
          </a:p>
          <a:p>
            <a:pPr marL="0" indent="0">
              <a:buNone/>
            </a:pPr>
            <a:r>
              <a:rPr lang="en-ID" sz="24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Arrays.copyOfRange(arr,0,arr.length) =</a:t>
            </a:r>
            <a:endParaRPr lang="en-ID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CECEE-90A2-44AB-BD4D-57D773E8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18</a:t>
            </a:fld>
            <a:endParaRPr lang="en-ID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7AA3DD9-7375-45B0-AC06-DC53151D2136}"/>
              </a:ext>
            </a:extLst>
          </p:cNvPr>
          <p:cNvSpPr/>
          <p:nvPr/>
        </p:nvSpPr>
        <p:spPr>
          <a:xfrm>
            <a:off x="6670766" y="3316923"/>
            <a:ext cx="179614" cy="540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7748F-8D84-4AC2-B52B-CF32E4C4D9AC}"/>
              </a:ext>
            </a:extLst>
          </p:cNvPr>
          <p:cNvSpPr txBox="1"/>
          <p:nvPr/>
        </p:nvSpPr>
        <p:spPr>
          <a:xfrm>
            <a:off x="6995886" y="3347845"/>
            <a:ext cx="89075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/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71445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B519-0A35-4FC4-A91F-A0591CB7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More on </a:t>
            </a:r>
            <a:r>
              <a:rPr lang="en-ID" sz="36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Arrays.copyOfRange()</a:t>
            </a:r>
            <a:endParaRPr lang="en-ID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F7F91-7A35-4FA8-B6EF-87964935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ID"/>
              <a:t>It's a method to copy a subarray given a range.</a:t>
            </a:r>
          </a:p>
          <a:p>
            <a:r>
              <a:rPr lang="en-ID"/>
              <a:t>The method takes three arguments:</a:t>
            </a:r>
          </a:p>
          <a:p>
            <a:pPr lvl="1"/>
            <a:r>
              <a:rPr lang="en-ID"/>
              <a:t>int[]	: array to be copied from</a:t>
            </a:r>
          </a:p>
          <a:p>
            <a:pPr lvl="1"/>
            <a:r>
              <a:rPr lang="en-ID"/>
              <a:t>from	: the starting index (inclusive)</a:t>
            </a:r>
          </a:p>
          <a:p>
            <a:pPr lvl="1"/>
            <a:r>
              <a:rPr lang="en-ID"/>
              <a:t>to	: the finishing index (exclusive)</a:t>
            </a:r>
          </a:p>
          <a:p>
            <a:r>
              <a:rPr lang="en-ID"/>
              <a:t>Example, given that </a:t>
            </a:r>
            <a:r>
              <a:rPr lang="en-ID">
                <a:latin typeface="Courier New" panose="02070309020205020404" pitchFamily="49" charset="0"/>
                <a:cs typeface="Courier New" panose="02070309020205020404" pitchFamily="49" charset="0"/>
              </a:rPr>
              <a:t>int[] arr = {5,1,2}</a:t>
            </a:r>
            <a:r>
              <a:rPr lang="en-ID"/>
              <a:t>:</a:t>
            </a:r>
          </a:p>
          <a:p>
            <a:pPr marL="0" indent="0">
              <a:buNone/>
            </a:pPr>
            <a:r>
              <a:rPr lang="en-ID" sz="24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Arrays.copyOfRange(arr,1,arr.length) = [1,2]</a:t>
            </a:r>
          </a:p>
          <a:p>
            <a:pPr marL="0" indent="0">
              <a:buNone/>
            </a:pPr>
            <a:r>
              <a:rPr lang="en-ID" sz="24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Arrays.copyOfRange(arr,2,2) = []</a:t>
            </a:r>
          </a:p>
          <a:p>
            <a:pPr marL="0" indent="0">
              <a:buNone/>
            </a:pPr>
            <a:r>
              <a:rPr lang="en-ID" sz="24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Arrays.copyOfRange(arr,0,arr.length) = [5,1,2]</a:t>
            </a:r>
          </a:p>
          <a:p>
            <a:pPr marL="0" indent="0">
              <a:buNone/>
            </a:pPr>
            <a:r>
              <a:rPr lang="en-ID" sz="24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Arrays.copyOfRange(arr,2,5) =</a:t>
            </a:r>
            <a:endParaRPr lang="en-ID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CECEE-90A2-44AB-BD4D-57D773E8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19</a:t>
            </a:fld>
            <a:endParaRPr lang="en-ID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7AA3DD9-7375-45B0-AC06-DC53151D2136}"/>
              </a:ext>
            </a:extLst>
          </p:cNvPr>
          <p:cNvSpPr/>
          <p:nvPr/>
        </p:nvSpPr>
        <p:spPr>
          <a:xfrm>
            <a:off x="6670766" y="3316923"/>
            <a:ext cx="179614" cy="540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7748F-8D84-4AC2-B52B-CF32E4C4D9AC}"/>
              </a:ext>
            </a:extLst>
          </p:cNvPr>
          <p:cNvSpPr txBox="1"/>
          <p:nvPr/>
        </p:nvSpPr>
        <p:spPr>
          <a:xfrm>
            <a:off x="6995886" y="3347845"/>
            <a:ext cx="89075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/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357424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Try this one:</a:t>
            </a:r>
          </a:p>
          <a:p>
            <a:pPr marL="0" indent="0">
              <a:buNone/>
            </a:pPr>
            <a:endParaRPr lang="en-ID"/>
          </a:p>
          <a:p>
            <a:pPr marL="0" indent="0">
              <a:buNone/>
            </a:pPr>
            <a:r>
              <a:rPr lang="en-ID"/>
              <a:t>Create a method to compute the factorial of a non-negative integer </a:t>
            </a:r>
            <a:r>
              <a:rPr lang="en-ID" i="1"/>
              <a:t>n</a:t>
            </a:r>
            <a:r>
              <a:rPr lang="en-ID"/>
              <a:t>, with </a:t>
            </a:r>
            <a:r>
              <a:rPr lang="en-ID" b="1">
                <a:solidFill>
                  <a:srgbClr val="FF0000"/>
                </a:solidFill>
              </a:rPr>
              <a:t>no loops</a:t>
            </a:r>
            <a:r>
              <a:rPr lang="en-ID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</a:t>
            </a:fld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1800B-9C65-4C60-9322-669D68FB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68" y="136525"/>
            <a:ext cx="2969092" cy="14118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255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B519-0A35-4FC4-A91F-A0591CB7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More on </a:t>
            </a:r>
            <a:r>
              <a:rPr lang="en-ID" sz="36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Arrays.copyOfRange()</a:t>
            </a:r>
            <a:endParaRPr lang="en-ID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F7F91-7A35-4FA8-B6EF-87964935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ID"/>
              <a:t>It's a method to copy a subarray given a range.</a:t>
            </a:r>
          </a:p>
          <a:p>
            <a:r>
              <a:rPr lang="en-ID"/>
              <a:t>The method takes three arguments:</a:t>
            </a:r>
          </a:p>
          <a:p>
            <a:pPr lvl="1"/>
            <a:r>
              <a:rPr lang="en-ID"/>
              <a:t>int[]	: array to be copied from</a:t>
            </a:r>
          </a:p>
          <a:p>
            <a:pPr lvl="1"/>
            <a:r>
              <a:rPr lang="en-ID"/>
              <a:t>from	: the starting index (inclusive)</a:t>
            </a:r>
          </a:p>
          <a:p>
            <a:pPr lvl="1"/>
            <a:r>
              <a:rPr lang="en-ID"/>
              <a:t>to	: the finishing index (exclusive)</a:t>
            </a:r>
          </a:p>
          <a:p>
            <a:r>
              <a:rPr lang="en-ID"/>
              <a:t>Example, given that </a:t>
            </a:r>
            <a:r>
              <a:rPr lang="en-ID">
                <a:latin typeface="Courier New" panose="02070309020205020404" pitchFamily="49" charset="0"/>
                <a:cs typeface="Courier New" panose="02070309020205020404" pitchFamily="49" charset="0"/>
              </a:rPr>
              <a:t>int[] arr = {5,1,2}</a:t>
            </a:r>
            <a:r>
              <a:rPr lang="en-ID"/>
              <a:t>:</a:t>
            </a:r>
          </a:p>
          <a:p>
            <a:pPr marL="0" indent="0">
              <a:buNone/>
            </a:pPr>
            <a:r>
              <a:rPr lang="en-ID" sz="24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Arrays.copyOfRange(arr,1,arr.length) = [1,2]</a:t>
            </a:r>
          </a:p>
          <a:p>
            <a:pPr marL="0" indent="0">
              <a:buNone/>
            </a:pPr>
            <a:r>
              <a:rPr lang="en-ID" sz="24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Arrays.copyOfRange(arr,2,2) = []</a:t>
            </a:r>
          </a:p>
          <a:p>
            <a:pPr marL="0" indent="0">
              <a:buNone/>
            </a:pPr>
            <a:r>
              <a:rPr lang="en-ID" sz="24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Arrays.copyOfRange(arr,0,arr.length) = [5,1,2]</a:t>
            </a:r>
          </a:p>
          <a:p>
            <a:pPr marL="0" indent="0">
              <a:buNone/>
            </a:pPr>
            <a:r>
              <a:rPr lang="en-ID" sz="2400">
                <a:latin typeface="Courier New" panose="02070309020205020404" pitchFamily="49" charset="0"/>
                <a:cs typeface="Courier New" panose="02070309020205020404" pitchFamily="49" charset="0"/>
              </a:rPr>
              <a:t>Arrays.copyOfRange(arr,2,5) = [2,0,0]</a:t>
            </a:r>
            <a:endParaRPr lang="en-ID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CECEE-90A2-44AB-BD4D-57D773E8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20</a:t>
            </a:fld>
            <a:endParaRPr lang="en-ID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7AA3DD9-7375-45B0-AC06-DC53151D2136}"/>
              </a:ext>
            </a:extLst>
          </p:cNvPr>
          <p:cNvSpPr/>
          <p:nvPr/>
        </p:nvSpPr>
        <p:spPr>
          <a:xfrm>
            <a:off x="6670766" y="3316923"/>
            <a:ext cx="179614" cy="540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7748F-8D84-4AC2-B52B-CF32E4C4D9AC}"/>
              </a:ext>
            </a:extLst>
          </p:cNvPr>
          <p:cNvSpPr txBox="1"/>
          <p:nvPr/>
        </p:nvSpPr>
        <p:spPr>
          <a:xfrm>
            <a:off x="6995886" y="3347845"/>
            <a:ext cx="89075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/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2214942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Quiz time: Recursive palindrom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Create a recursive method to check if a string is a palindrom.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21</a:t>
            </a:fld>
            <a:endParaRPr lang="en-ID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8505243-9060-4122-A465-5A7DC6617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573" y="2592400"/>
            <a:ext cx="6811480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System.out.println(isPalin("ada ada"));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System.out.println(isPalin("malam"));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System.out.println(isPalin("o"));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System.out.println(isPalin("lalala"));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94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Quiz time: Recursive palindrom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Create a recursive method to check if a string is a palindrom.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22</a:t>
            </a:fld>
            <a:endParaRPr lang="en-ID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8505243-9060-4122-A465-5A7DC6617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573" y="2592400"/>
            <a:ext cx="6811480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System.out.println(isPalin("ada ada"));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System.out.println(isPalin("malam"));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System.out.println(isPalin("o"));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System.out.println(isPalin("lalala"));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1BF56-DE37-44A6-BA99-46CE1A78A7D6}"/>
              </a:ext>
            </a:extLst>
          </p:cNvPr>
          <p:cNvSpPr/>
          <p:nvPr/>
        </p:nvSpPr>
        <p:spPr>
          <a:xfrm>
            <a:off x="938573" y="465185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2400" b="1" u="sng">
                <a:solidFill>
                  <a:srgbClr val="000000"/>
                </a:solidFill>
                <a:latin typeface="Consolas" panose="020B0609020204030204" pitchFamily="49" charset="0"/>
              </a:rPr>
              <a:t>Output:</a:t>
            </a:r>
          </a:p>
          <a:p>
            <a:r>
              <a:rPr lang="en-ID" sz="2400">
                <a:solidFill>
                  <a:srgbClr val="000000"/>
                </a:solidFill>
                <a:latin typeface="Consolas" panose="020B0609020204030204" pitchFamily="49" charset="0"/>
              </a:rPr>
              <a:t>true</a:t>
            </a:r>
          </a:p>
          <a:p>
            <a:r>
              <a:rPr lang="en-ID" sz="2400">
                <a:solidFill>
                  <a:srgbClr val="000000"/>
                </a:solidFill>
                <a:latin typeface="Consolas" panose="020B0609020204030204" pitchFamily="49" charset="0"/>
              </a:rPr>
              <a:t>true</a:t>
            </a:r>
          </a:p>
          <a:p>
            <a:r>
              <a:rPr lang="en-ID" sz="2400">
                <a:solidFill>
                  <a:srgbClr val="000000"/>
                </a:solidFill>
                <a:latin typeface="Consolas" panose="020B0609020204030204" pitchFamily="49" charset="0"/>
              </a:rPr>
              <a:t>true</a:t>
            </a:r>
          </a:p>
          <a:p>
            <a:r>
              <a:rPr lang="en-ID" sz="2400">
                <a:solidFill>
                  <a:srgbClr val="000000"/>
                </a:solidFill>
                <a:latin typeface="Consolas" panose="020B0609020204030204" pitchFamily="49" charset="0"/>
              </a:rPr>
              <a:t>false</a:t>
            </a:r>
            <a:endParaRPr lang="en-ID" sz="2400"/>
          </a:p>
        </p:txBody>
      </p:sp>
    </p:spTree>
    <p:extLst>
      <p:ext uri="{BB962C8B-B14F-4D97-AF65-F5344CB8AC3E}">
        <p14:creationId xmlns:p14="http://schemas.microsoft.com/office/powerpoint/2010/main" val="349905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Quiz time: Recursive palindrom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Create a recursive method to check if a string is a palindrom.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23</a:t>
            </a:fld>
            <a:endParaRPr lang="en-ID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8505243-9060-4122-A465-5A7DC6617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573" y="1853736"/>
            <a:ext cx="10017486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public static boolean isPalin(String s)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	if(s.length() == 0 || s.length() == 1)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		return true;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	else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		return s.charAt(0) == s.charAt(s.length()-1) &amp;&amp;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			   isPalin(s.substring(1, s.length()-1));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nsolas" panose="020B0609020204030204" pitchFamily="49" charset="0"/>
              </a:rPr>
              <a:t>}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97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1818-0D41-4BA8-B1F9-61DF486F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Don't do this anywhere!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9D9C2-7FEE-4681-B88D-D7A78141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24</a:t>
            </a:fld>
            <a:endParaRPr lang="en-ID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78FE743-674F-4E60-85D6-2A77E75AC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16238"/>
            <a:ext cx="7590539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forever() {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32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forever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1818-0D41-4BA8-B1F9-61DF486F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Don't do this anywhere!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9D9C2-7FEE-4681-B88D-D7A78141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25</a:t>
            </a:fld>
            <a:endParaRPr lang="en-ID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78FE743-674F-4E60-85D6-2A77E75AC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16238"/>
            <a:ext cx="7590539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forever() {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32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forever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821F11-CB8C-405C-B750-3AC476DEBEEA}"/>
              </a:ext>
            </a:extLst>
          </p:cNvPr>
          <p:cNvSpPr/>
          <p:nvPr/>
        </p:nvSpPr>
        <p:spPr>
          <a:xfrm>
            <a:off x="2226943" y="4249838"/>
            <a:ext cx="9126857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ID" sz="2800" b="1" i="1">
                <a:solidFill>
                  <a:schemeClr val="bg1"/>
                </a:solidFill>
              </a:rPr>
              <a:t>( X ) When run, it throws </a:t>
            </a:r>
            <a:r>
              <a:rPr lang="en-ID" sz="2400" b="1" i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java.lang.StackOverflowError</a:t>
            </a:r>
            <a:r>
              <a:rPr lang="en-ID" sz="2800" b="1" i="1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3610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42FE-6BE7-457F-9B8B-71E676D6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Talking about stackoverflow..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14EA2-15FC-4EC6-A243-4AB74C2F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26</a:t>
            </a:fld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E5FB5-E2CE-40B1-B4DE-804A6D7AB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589882"/>
            <a:ext cx="86582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11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42FE-6BE7-457F-9B8B-71E676D6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Talking about stackoverflow..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14EA2-15FC-4EC6-A243-4AB74C2F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27</a:t>
            </a:fld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EC773-D0B7-43EB-A3CD-CB60354F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058" y="1578921"/>
            <a:ext cx="6995884" cy="48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05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42FE-6BE7-457F-9B8B-71E676D6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Talking about stackoverflow..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14EA2-15FC-4EC6-A243-4AB74C2F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28</a:t>
            </a:fld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98033-5B05-4089-ACC4-0D7651515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771" y="1597675"/>
            <a:ext cx="6560458" cy="48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78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0DA9-3655-47C7-A71D-7B855720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Quiz time: Guess what the code does!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3A13D-2714-4A36-97DD-564188E8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29</a:t>
            </a:fld>
            <a:endParaRPr lang="en-ID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8EB83D1-D199-48F5-8B5C-6506329FA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29" y="1539095"/>
            <a:ext cx="9635971" cy="44012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cd(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n, String m)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System.out.println(m);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System.out.println(n);</a:t>
            </a:r>
            <a:b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cd(n-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8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BE40CF-AADA-4A96-8E9B-31ABB10ABF10}"/>
              </a:ext>
            </a:extLst>
          </p:cNvPr>
          <p:cNvSpPr/>
          <p:nvPr/>
        </p:nvSpPr>
        <p:spPr>
          <a:xfrm>
            <a:off x="-126609" y="-71135"/>
            <a:ext cx="12445218" cy="69922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</a:t>
            </a:fld>
            <a:endParaRPr lang="en-ID"/>
          </a:p>
        </p:txBody>
      </p:sp>
      <p:pic>
        <p:nvPicPr>
          <p:cNvPr id="1026" name="Picture 2" descr="Image result for recursion">
            <a:extLst>
              <a:ext uri="{FF2B5EF4-FFF2-40B4-BE49-F238E27FC236}">
                <a16:creationId xmlns:a16="http://schemas.microsoft.com/office/drawing/2014/main" id="{5352CCF7-8A57-455E-BCE4-FEBD0F6B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32" y="3986"/>
            <a:ext cx="8562536" cy="68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15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0DA9-3655-47C7-A71D-7B855720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Quiz time: Guess what the code does!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3A13D-2714-4A36-97DD-564188E8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30</a:t>
            </a:fld>
            <a:endParaRPr lang="en-ID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8EB83D1-D199-48F5-8B5C-6506329FA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29" y="1539095"/>
            <a:ext cx="9635971" cy="44012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cd(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n, String m)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System.out.println(m);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System.out.println(n);</a:t>
            </a:r>
            <a:b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cd(n-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FC9C3-62AA-4FDE-9617-CF06884D5CAC}"/>
              </a:ext>
            </a:extLst>
          </p:cNvPr>
          <p:cNvSpPr txBox="1"/>
          <p:nvPr/>
        </p:nvSpPr>
        <p:spPr>
          <a:xfrm>
            <a:off x="3724638" y="5071107"/>
            <a:ext cx="8000139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ID" sz="3200">
                <a:solidFill>
                  <a:schemeClr val="bg1"/>
                </a:solidFill>
              </a:rPr>
              <a:t>Answer:</a:t>
            </a:r>
            <a:br>
              <a:rPr lang="en-ID" sz="3200">
                <a:solidFill>
                  <a:schemeClr val="bg1"/>
                </a:solidFill>
              </a:rPr>
            </a:br>
            <a:r>
              <a:rPr lang="en-ID" sz="3200">
                <a:solidFill>
                  <a:schemeClr val="bg1"/>
                </a:solidFill>
              </a:rPr>
              <a:t>Count down from n to 1, then print message m</a:t>
            </a:r>
          </a:p>
        </p:txBody>
      </p:sp>
    </p:spTree>
    <p:extLst>
      <p:ext uri="{BB962C8B-B14F-4D97-AF65-F5344CB8AC3E}">
        <p14:creationId xmlns:p14="http://schemas.microsoft.com/office/powerpoint/2010/main" val="625539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0DA9-3655-47C7-A71D-7B855720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Bonus: Countdown with timer!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3A13D-2714-4A36-97DD-564188E8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31</a:t>
            </a:fld>
            <a:endParaRPr lang="en-ID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46B8783-B02E-40F3-A642-9F7F2CADB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3" y="1380748"/>
            <a:ext cx="9770623" cy="48936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cd(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n, String m) {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System.</a:t>
            </a: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.println(m);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System.</a:t>
            </a: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.println(n);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Thread.</a:t>
            </a:r>
            <a:r>
              <a:rPr kumimoji="0" lang="en-US" altLang="en-US" sz="2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sleep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// sleep for 1000 ms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catch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(InterruptedException e) {}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m);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18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0DA9-3655-47C7-A71D-7B855720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Quiz time: What's the output of </a:t>
            </a:r>
            <a:r>
              <a:rPr lang="en-ID" sz="2800">
                <a:latin typeface="Courier New" panose="02070309020205020404" pitchFamily="49" charset="0"/>
                <a:cs typeface="Courier New" panose="02070309020205020404" pitchFamily="49" charset="0"/>
              </a:rPr>
              <a:t>cd2(5,"HBD!")!</a:t>
            </a:r>
            <a:endParaRPr lang="en-ID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3A13D-2714-4A36-97DD-564188E8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32</a:t>
            </a:fld>
            <a:endParaRPr lang="en-ID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E293B60-4028-4864-AB65-DB30E1FC9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29" y="1587627"/>
            <a:ext cx="8991564" cy="44012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cd2(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n, String m)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System.</a:t>
            </a:r>
            <a:r>
              <a:rPr kumimoji="0" lang="en-US" altLang="en-US" sz="28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.println(m);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cd2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System.</a:t>
            </a:r>
            <a:r>
              <a:rPr kumimoji="0" lang="en-US" altLang="en-US" sz="28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.println(n);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2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0DA9-3655-47C7-A71D-7B855720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Quiz time: What's the output of </a:t>
            </a:r>
            <a:r>
              <a:rPr lang="en-ID" sz="2800">
                <a:latin typeface="Courier New" panose="02070309020205020404" pitchFamily="49" charset="0"/>
                <a:cs typeface="Courier New" panose="02070309020205020404" pitchFamily="49" charset="0"/>
              </a:rPr>
              <a:t>cd2(5,"HBD!")!</a:t>
            </a:r>
            <a:endParaRPr lang="en-ID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3A13D-2714-4A36-97DD-564188E8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33</a:t>
            </a:fld>
            <a:endParaRPr lang="en-ID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E293B60-4028-4864-AB65-DB30E1FC9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29" y="1587627"/>
            <a:ext cx="8991564" cy="44012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cd2(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n, String m)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System.</a:t>
            </a:r>
            <a:r>
              <a:rPr kumimoji="0" lang="en-US" altLang="en-US" sz="28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.println(m);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cd2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System.</a:t>
            </a:r>
            <a:r>
              <a:rPr kumimoji="0" lang="en-US" altLang="en-US" sz="28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.println(n);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E89E70-19EA-4BBF-93AB-B253147C867B}"/>
              </a:ext>
            </a:extLst>
          </p:cNvPr>
          <p:cNvSpPr/>
          <p:nvPr/>
        </p:nvSpPr>
        <p:spPr>
          <a:xfrm>
            <a:off x="8438225" y="3247807"/>
            <a:ext cx="1785258" cy="310854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ID" sz="2800" b="1">
                <a:solidFill>
                  <a:schemeClr val="bg1"/>
                </a:solidFill>
              </a:rPr>
              <a:t>Output</a:t>
            </a:r>
          </a:p>
          <a:p>
            <a:r>
              <a:rPr lang="en-ID" sz="2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HBD!</a:t>
            </a:r>
          </a:p>
          <a:p>
            <a:r>
              <a:rPr lang="en-ID" sz="2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ID" sz="2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en-ID" sz="2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r>
              <a:rPr lang="en-ID" sz="2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ID" sz="2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2297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0DA9-3655-47C7-A71D-7B855720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Decimal-to-binary conversion</a:t>
            </a:r>
            <a:endParaRPr lang="en-ID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3A13D-2714-4A36-97DD-564188E8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34</a:t>
            </a:fld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3A1FD-BCAD-4BA9-9E21-FABDE3531C1F}"/>
              </a:ext>
            </a:extLst>
          </p:cNvPr>
          <p:cNvSpPr txBox="1"/>
          <p:nvPr/>
        </p:nvSpPr>
        <p:spPr>
          <a:xfrm>
            <a:off x="838200" y="1480457"/>
            <a:ext cx="841147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 b="1"/>
              <a:t>For example, to convert 23 to its binary representation,</a:t>
            </a:r>
            <a:br>
              <a:rPr lang="en-ID" sz="2800" b="1"/>
            </a:br>
            <a:r>
              <a:rPr lang="en-ID" sz="2800" b="1"/>
              <a:t>you first repeatedly divide 23 by 2:</a:t>
            </a:r>
          </a:p>
          <a:p>
            <a:endParaRPr lang="en-ID" sz="2800"/>
          </a:p>
          <a:p>
            <a:r>
              <a:rPr lang="en-ID" sz="2800"/>
              <a:t>23 / 2 	is 11 	remainder 1</a:t>
            </a:r>
          </a:p>
          <a:p>
            <a:r>
              <a:rPr lang="en-ID" sz="2800"/>
              <a:t>11 / 2 	is 5 	remainder 1</a:t>
            </a:r>
          </a:p>
          <a:p>
            <a:r>
              <a:rPr lang="en-ID" sz="2800"/>
              <a:t>5 / 2 		is 2 	remainder 1</a:t>
            </a:r>
          </a:p>
          <a:p>
            <a:r>
              <a:rPr lang="en-ID" sz="2800"/>
              <a:t>2 / 2 		is 1 	remainder 0</a:t>
            </a:r>
          </a:p>
          <a:p>
            <a:r>
              <a:rPr lang="en-ID" sz="2800"/>
              <a:t>1 / 2 		is 0 	remainder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256704-4950-489B-A7DB-672ACBC5E07B}"/>
              </a:ext>
            </a:extLst>
          </p:cNvPr>
          <p:cNvSpPr/>
          <p:nvPr/>
        </p:nvSpPr>
        <p:spPr>
          <a:xfrm>
            <a:off x="838200" y="5260723"/>
            <a:ext cx="10515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/>
              <a:t>Then, you read these remainders from bottom to top.</a:t>
            </a:r>
            <a:br>
              <a:rPr lang="en-ID" sz="2800" b="1"/>
            </a:br>
            <a:r>
              <a:rPr lang="en-ID" sz="2800" b="1"/>
              <a:t>So, 23 in binary is 10111.</a:t>
            </a:r>
          </a:p>
        </p:txBody>
      </p:sp>
    </p:spTree>
    <p:extLst>
      <p:ext uri="{BB962C8B-B14F-4D97-AF65-F5344CB8AC3E}">
        <p14:creationId xmlns:p14="http://schemas.microsoft.com/office/powerpoint/2010/main" val="858149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0DA9-3655-47C7-A71D-7B855720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3829"/>
            <a:ext cx="10515600" cy="284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3200" b="1"/>
              <a:t>Quiz time: Recursive decimal-to-binary conversion</a:t>
            </a:r>
            <a:br>
              <a:rPr lang="en-ID" sz="3200"/>
            </a:br>
            <a:r>
              <a:rPr lang="en-ID" sz="3200"/>
              <a:t>Given a positive, base-10 integer, print its binary form.</a:t>
            </a:r>
            <a:br>
              <a:rPr lang="en-ID" sz="3200"/>
            </a:br>
            <a:r>
              <a:rPr lang="en-ID" sz="3200"/>
              <a:t>PS: Base case is when the integer is 0, print nothing. </a:t>
            </a:r>
            <a:endParaRPr lang="en-ID" sz="3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3A13D-2714-4A36-97DD-564188E8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35</a:t>
            </a:fld>
            <a:endParaRPr lang="en-ID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463B8F-07BC-4C27-B470-F948DA5B8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31" y="2510971"/>
            <a:ext cx="9421169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printDecToBin(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dec)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// complete the code..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61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0DA9-3655-47C7-A71D-7B855720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3829"/>
            <a:ext cx="10515600" cy="284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3200" b="1"/>
              <a:t>Quiz time: Recursive decimal-to-binary conversion</a:t>
            </a:r>
            <a:br>
              <a:rPr lang="en-ID" sz="3200"/>
            </a:br>
            <a:r>
              <a:rPr lang="en-ID" sz="3200"/>
              <a:t>Given a positive, base-10 integer, print its binary form.</a:t>
            </a:r>
            <a:br>
              <a:rPr lang="en-ID" sz="3200"/>
            </a:br>
            <a:r>
              <a:rPr lang="en-ID" sz="3200"/>
              <a:t>PS: Base case is when the integer is 0, print nothing. </a:t>
            </a:r>
            <a:endParaRPr lang="en-ID" sz="3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3A13D-2714-4A36-97DD-564188E8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36</a:t>
            </a:fld>
            <a:endParaRPr lang="en-ID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5141984-0DA2-4BEA-9E4C-550FE60D5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31" y="2510971"/>
            <a:ext cx="9421169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printDecToBin(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dec)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(dec &gt;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printDecToBin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(dec /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System.</a:t>
            </a:r>
            <a:r>
              <a:rPr kumimoji="0" lang="en-US" altLang="en-US" sz="28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.print(dec %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68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0DA9-3655-47C7-A71D-7B855720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3829"/>
            <a:ext cx="10515600" cy="284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4000"/>
              <a:t>Quiz time: Fibonacci sequence</a:t>
            </a:r>
            <a:endParaRPr lang="en-ID" sz="4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3A13D-2714-4A36-97DD-564188E8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37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C506D-861F-4A62-A1BE-79B7BBC3AE72}"/>
              </a:ext>
            </a:extLst>
          </p:cNvPr>
          <p:cNvSpPr/>
          <p:nvPr/>
        </p:nvSpPr>
        <p:spPr>
          <a:xfrm>
            <a:off x="7402285" y="488406"/>
            <a:ext cx="3657601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sz="2400">
                <a:latin typeface="CMMI12"/>
              </a:rPr>
              <a:t>fib</a:t>
            </a:r>
            <a:r>
              <a:rPr lang="en-ID" sz="2400">
                <a:latin typeface="CMR12"/>
              </a:rPr>
              <a:t>(1) = 1</a:t>
            </a:r>
          </a:p>
          <a:p>
            <a:r>
              <a:rPr lang="en-ID" sz="2400">
                <a:latin typeface="CMMI12"/>
              </a:rPr>
              <a:t>fib</a:t>
            </a:r>
            <a:r>
              <a:rPr lang="en-ID" sz="2400">
                <a:latin typeface="CMR12"/>
              </a:rPr>
              <a:t>(2) = 1</a:t>
            </a:r>
          </a:p>
          <a:p>
            <a:r>
              <a:rPr lang="en-ID" sz="2400">
                <a:latin typeface="CMMI12"/>
              </a:rPr>
              <a:t>fib</a:t>
            </a:r>
            <a:r>
              <a:rPr lang="en-ID" sz="2400">
                <a:latin typeface="CMR12"/>
              </a:rPr>
              <a:t>(</a:t>
            </a:r>
            <a:r>
              <a:rPr lang="en-ID" sz="2400">
                <a:latin typeface="CMMI12"/>
              </a:rPr>
              <a:t>n</a:t>
            </a:r>
            <a:r>
              <a:rPr lang="en-ID" sz="2400">
                <a:latin typeface="CMR12"/>
              </a:rPr>
              <a:t>) = </a:t>
            </a:r>
            <a:r>
              <a:rPr lang="en-ID" sz="2400">
                <a:latin typeface="CMMI12"/>
              </a:rPr>
              <a:t>fib</a:t>
            </a:r>
            <a:r>
              <a:rPr lang="en-ID" sz="2400">
                <a:latin typeface="CMR12"/>
              </a:rPr>
              <a:t>(</a:t>
            </a:r>
            <a:r>
              <a:rPr lang="en-ID" sz="2400">
                <a:latin typeface="CMMI12"/>
              </a:rPr>
              <a:t>n -</a:t>
            </a:r>
            <a:r>
              <a:rPr lang="en-ID" sz="2400">
                <a:latin typeface="CMSY10"/>
              </a:rPr>
              <a:t> </a:t>
            </a:r>
            <a:r>
              <a:rPr lang="en-ID" sz="2400">
                <a:latin typeface="CMR12"/>
              </a:rPr>
              <a:t>1) + </a:t>
            </a:r>
            <a:r>
              <a:rPr lang="en-ID" sz="2400">
                <a:latin typeface="CMMI12"/>
              </a:rPr>
              <a:t>fib</a:t>
            </a:r>
            <a:r>
              <a:rPr lang="en-ID" sz="2400">
                <a:latin typeface="CMR12"/>
              </a:rPr>
              <a:t>(</a:t>
            </a:r>
            <a:r>
              <a:rPr lang="en-ID" sz="2400">
                <a:latin typeface="CMMI12"/>
              </a:rPr>
              <a:t>n -</a:t>
            </a:r>
            <a:r>
              <a:rPr lang="en-ID" sz="2400">
                <a:latin typeface="CMSY10"/>
              </a:rPr>
              <a:t> </a:t>
            </a:r>
            <a:r>
              <a:rPr lang="en-ID" sz="2400">
                <a:latin typeface="CMR12"/>
              </a:rPr>
              <a:t>2)</a:t>
            </a:r>
            <a:endParaRPr lang="en-ID" sz="2400"/>
          </a:p>
        </p:txBody>
      </p:sp>
    </p:spTree>
    <p:extLst>
      <p:ext uri="{BB962C8B-B14F-4D97-AF65-F5344CB8AC3E}">
        <p14:creationId xmlns:p14="http://schemas.microsoft.com/office/powerpoint/2010/main" val="2520374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0DA9-3655-47C7-A71D-7B855720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3829"/>
            <a:ext cx="10515600" cy="284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4000"/>
              <a:t>Quiz time: Fibonacci sequence</a:t>
            </a:r>
            <a:endParaRPr lang="en-ID" sz="4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3A13D-2714-4A36-97DD-564188E8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38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C506D-861F-4A62-A1BE-79B7BBC3AE72}"/>
              </a:ext>
            </a:extLst>
          </p:cNvPr>
          <p:cNvSpPr/>
          <p:nvPr/>
        </p:nvSpPr>
        <p:spPr>
          <a:xfrm>
            <a:off x="7402285" y="488406"/>
            <a:ext cx="3657601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sz="2400">
                <a:latin typeface="CMMI12"/>
              </a:rPr>
              <a:t>fib</a:t>
            </a:r>
            <a:r>
              <a:rPr lang="en-ID" sz="2400">
                <a:latin typeface="CMR12"/>
              </a:rPr>
              <a:t>(1) = 1</a:t>
            </a:r>
          </a:p>
          <a:p>
            <a:r>
              <a:rPr lang="en-ID" sz="2400">
                <a:latin typeface="CMMI12"/>
              </a:rPr>
              <a:t>fib</a:t>
            </a:r>
            <a:r>
              <a:rPr lang="en-ID" sz="2400">
                <a:latin typeface="CMR12"/>
              </a:rPr>
              <a:t>(2) = 1</a:t>
            </a:r>
          </a:p>
          <a:p>
            <a:r>
              <a:rPr lang="en-ID" sz="2400">
                <a:latin typeface="CMMI12"/>
              </a:rPr>
              <a:t>fib</a:t>
            </a:r>
            <a:r>
              <a:rPr lang="en-ID" sz="2400">
                <a:latin typeface="CMR12"/>
              </a:rPr>
              <a:t>(</a:t>
            </a:r>
            <a:r>
              <a:rPr lang="en-ID" sz="2400">
                <a:latin typeface="CMMI12"/>
              </a:rPr>
              <a:t>n</a:t>
            </a:r>
            <a:r>
              <a:rPr lang="en-ID" sz="2400">
                <a:latin typeface="CMR12"/>
              </a:rPr>
              <a:t>) = </a:t>
            </a:r>
            <a:r>
              <a:rPr lang="en-ID" sz="2400">
                <a:latin typeface="CMMI12"/>
              </a:rPr>
              <a:t>fib</a:t>
            </a:r>
            <a:r>
              <a:rPr lang="en-ID" sz="2400">
                <a:latin typeface="CMR12"/>
              </a:rPr>
              <a:t>(</a:t>
            </a:r>
            <a:r>
              <a:rPr lang="en-ID" sz="2400">
                <a:latin typeface="CMMI12"/>
              </a:rPr>
              <a:t>n -</a:t>
            </a:r>
            <a:r>
              <a:rPr lang="en-ID" sz="2400">
                <a:latin typeface="CMSY10"/>
              </a:rPr>
              <a:t> </a:t>
            </a:r>
            <a:r>
              <a:rPr lang="en-ID" sz="2400">
                <a:latin typeface="CMR12"/>
              </a:rPr>
              <a:t>1) + </a:t>
            </a:r>
            <a:r>
              <a:rPr lang="en-ID" sz="2400">
                <a:latin typeface="CMMI12"/>
              </a:rPr>
              <a:t>fib</a:t>
            </a:r>
            <a:r>
              <a:rPr lang="en-ID" sz="2400">
                <a:latin typeface="CMR12"/>
              </a:rPr>
              <a:t>(</a:t>
            </a:r>
            <a:r>
              <a:rPr lang="en-ID" sz="2400">
                <a:latin typeface="CMMI12"/>
              </a:rPr>
              <a:t>n -</a:t>
            </a:r>
            <a:r>
              <a:rPr lang="en-ID" sz="2400">
                <a:latin typeface="CMSY10"/>
              </a:rPr>
              <a:t> </a:t>
            </a:r>
            <a:r>
              <a:rPr lang="en-ID" sz="2400">
                <a:latin typeface="CMR12"/>
              </a:rPr>
              <a:t>2)</a:t>
            </a:r>
            <a:endParaRPr lang="en-ID" sz="240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6FB7EEC-F6FC-4FA9-A516-4A4625814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88128"/>
            <a:ext cx="8824852" cy="40318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fib(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|| n ==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b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kumimoji="0" lang="en-US" altLang="en-US" sz="32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fib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  <a:r>
              <a:rPr kumimoji="0" lang="en-US" altLang="en-US" sz="32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fib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85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Revisiting this factorial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Try it out with n = 13, what happens?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39</a:t>
            </a:fld>
            <a:endParaRPr lang="en-ID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1BBB7D-DE1F-4763-B928-B5437869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19218"/>
            <a:ext cx="8561959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b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* </a:t>
            </a: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1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Solution =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Create a method to compute the factorial of a non-negative integer </a:t>
            </a:r>
            <a:r>
              <a:rPr lang="en-ID" i="1"/>
              <a:t>n</a:t>
            </a:r>
            <a:r>
              <a:rPr lang="en-ID"/>
              <a:t>, with </a:t>
            </a:r>
            <a:r>
              <a:rPr lang="en-ID" b="1">
                <a:solidFill>
                  <a:srgbClr val="FF0000"/>
                </a:solidFill>
              </a:rPr>
              <a:t>no loops</a:t>
            </a:r>
            <a:r>
              <a:rPr lang="en-ID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4</a:t>
            </a:fld>
            <a:endParaRPr lang="en-ID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1BBB7D-DE1F-4763-B928-B5437869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19218"/>
            <a:ext cx="8561959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b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* </a:t>
            </a: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6D83D7-2884-40DF-81A1-4DE23A4E8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68" y="136525"/>
            <a:ext cx="2969092" cy="14118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85713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Revisiting this factorial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Try it out with n = 13, what happens?</a:t>
            </a:r>
          </a:p>
          <a:p>
            <a:pPr marL="0" indent="0">
              <a:buNone/>
            </a:pPr>
            <a:r>
              <a:rPr lang="en-ID"/>
              <a:t>	It returns 1,932,053,504</a:t>
            </a:r>
            <a:endParaRPr lang="en-ID" b="1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40</a:t>
            </a:fld>
            <a:endParaRPr lang="en-ID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1BBB7D-DE1F-4763-B928-B5437869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19218"/>
            <a:ext cx="8561959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b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* </a:t>
            </a: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835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Revisiting this factorial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Try it out with n = 13, what happens?</a:t>
            </a:r>
          </a:p>
          <a:p>
            <a:pPr marL="0" indent="0">
              <a:buNone/>
            </a:pPr>
            <a:r>
              <a:rPr lang="en-ID"/>
              <a:t>	It returns 1,932,053,504 (should've been 6,227,020,800). </a:t>
            </a:r>
            <a:r>
              <a:rPr lang="en-ID" b="1">
                <a:solidFill>
                  <a:srgbClr val="FF0000"/>
                </a:solidFill>
              </a:rPr>
              <a:t>But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41</a:t>
            </a:fld>
            <a:endParaRPr lang="en-ID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1BBB7D-DE1F-4763-B928-B5437869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19218"/>
            <a:ext cx="8561959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b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* </a:t>
            </a: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10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Revisiting this factorial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Try it out with n = 13, what happens?</a:t>
            </a:r>
          </a:p>
          <a:p>
            <a:pPr marL="0" indent="0">
              <a:buNone/>
            </a:pPr>
            <a:r>
              <a:rPr lang="en-ID"/>
              <a:t>	It returns 1,932,053,504 (should've been 6,227,020,800). </a:t>
            </a:r>
            <a:r>
              <a:rPr lang="en-ID" b="1">
                <a:solidFill>
                  <a:srgbClr val="FF0000"/>
                </a:solidFill>
              </a:rPr>
              <a:t>But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42</a:t>
            </a:fld>
            <a:endParaRPr lang="en-ID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1BBB7D-DE1F-4763-B928-B5437869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19218"/>
            <a:ext cx="8561959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b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* </a:t>
            </a: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D550E-7668-47CD-9EF0-3AA596B70143}"/>
              </a:ext>
            </a:extLst>
          </p:cNvPr>
          <p:cNvSpPr/>
          <p:nvPr/>
        </p:nvSpPr>
        <p:spPr>
          <a:xfrm>
            <a:off x="6096000" y="2905780"/>
            <a:ext cx="5682966" cy="52322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ID" sz="2800" b="1">
                <a:solidFill>
                  <a:schemeClr val="bg1"/>
                </a:solidFill>
                <a:latin typeface="arial" panose="020B0604020202020204" pitchFamily="34" charset="0"/>
              </a:rPr>
              <a:t>Max value of int is 2,147,483,647</a:t>
            </a:r>
            <a:endParaRPr lang="en-ID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36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Revisiting this factorial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Solution:</a:t>
            </a:r>
            <a:endParaRPr lang="en-ID" b="1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43</a:t>
            </a:fld>
            <a:endParaRPr lang="en-ID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1BBB7D-DE1F-4763-B928-B5437869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07039"/>
            <a:ext cx="10059164" cy="40318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long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factorialRec(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b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* </a:t>
            </a:r>
            <a:r>
              <a:rPr kumimoji="0" lang="en-US" altLang="en-US" sz="32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22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489B-F025-484A-B994-E66B90DD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Tips: Avoiding infinite recursion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8BC86-4588-40A0-A66E-49C98924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44</a:t>
            </a:fld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DABF2-4F7F-490C-BC91-DB00DF1A7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30" y="1410207"/>
            <a:ext cx="9695540" cy="52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52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nk you text">
            <a:extLst>
              <a:ext uri="{FF2B5EF4-FFF2-40B4-BE49-F238E27FC236}">
                <a16:creationId xmlns:a16="http://schemas.microsoft.com/office/drawing/2014/main" id="{30F4646D-7ECA-4637-BAE7-51BED7F50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B06D74-CD66-44DE-B4FF-7A2B05D7BDB3}"/>
              </a:ext>
            </a:extLst>
          </p:cNvPr>
          <p:cNvSpPr txBox="1">
            <a:spLocks/>
          </p:cNvSpPr>
          <p:nvPr/>
        </p:nvSpPr>
        <p:spPr>
          <a:xfrm>
            <a:off x="4767943" y="6239329"/>
            <a:ext cx="10515600" cy="44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600">
                <a:solidFill>
                  <a:schemeClr val="bg1">
                    <a:lumMod val="50000"/>
                  </a:schemeClr>
                </a:solidFill>
              </a:rPr>
              <a:t>Credits: Chapter 5 &amp; 6 of Think Java book by Allen Downey and Chris Mayfield</a:t>
            </a:r>
          </a:p>
        </p:txBody>
      </p:sp>
    </p:spTree>
    <p:extLst>
      <p:ext uri="{BB962C8B-B14F-4D97-AF65-F5344CB8AC3E}">
        <p14:creationId xmlns:p14="http://schemas.microsoft.com/office/powerpoint/2010/main" val="195242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Solution =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Create a method to compute the factorial of a non-negative integer </a:t>
            </a:r>
            <a:r>
              <a:rPr lang="en-ID" i="1"/>
              <a:t>n</a:t>
            </a:r>
            <a:r>
              <a:rPr lang="en-ID"/>
              <a:t>, with </a:t>
            </a:r>
            <a:r>
              <a:rPr lang="en-ID" b="1">
                <a:solidFill>
                  <a:srgbClr val="FF0000"/>
                </a:solidFill>
              </a:rPr>
              <a:t>no loops</a:t>
            </a:r>
            <a:r>
              <a:rPr lang="en-ID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5</a:t>
            </a:fld>
            <a:endParaRPr lang="en-ID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1BBB7D-DE1F-4763-B928-B5437869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19218"/>
            <a:ext cx="8561959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b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* </a:t>
            </a: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91D732-8E37-4436-86D3-A12F7AE54364}"/>
              </a:ext>
            </a:extLst>
          </p:cNvPr>
          <p:cNvSpPr/>
          <p:nvPr/>
        </p:nvSpPr>
        <p:spPr>
          <a:xfrm>
            <a:off x="3756073" y="6191820"/>
            <a:ext cx="5849815" cy="387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/>
              <a:t>Recursion = loops with no loops!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BBE59-FFA3-4ADA-9D80-7E550BFCD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68" y="136525"/>
            <a:ext cx="2969092" cy="14118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077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Bonus: One-liner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Create a method to compute the factorial of a non-negative integer </a:t>
            </a:r>
            <a:r>
              <a:rPr lang="en-ID" i="1"/>
              <a:t>n</a:t>
            </a:r>
            <a:r>
              <a:rPr lang="en-ID"/>
              <a:t>, with </a:t>
            </a:r>
            <a:r>
              <a:rPr lang="en-ID" b="1">
                <a:solidFill>
                  <a:srgbClr val="FF0000"/>
                </a:solidFill>
              </a:rPr>
              <a:t>no loops</a:t>
            </a:r>
            <a:r>
              <a:rPr lang="en-ID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6</a:t>
            </a:fld>
            <a:endParaRPr lang="en-ID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1BBB7D-DE1F-4763-B928-B5437869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99788"/>
            <a:ext cx="10129696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800" b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altLang="en-US" sz="2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 == 0 ? </a:t>
            </a:r>
            <a:r>
              <a:rPr lang="en-US" altLang="en-US" sz="280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altLang="en-US" sz="2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n * factorialRec(n-</a:t>
            </a:r>
            <a:r>
              <a:rPr lang="en-US" altLang="en-US" sz="280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altLang="en-US" sz="2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30B6D2-69C8-46F2-B770-96D90D00003C}"/>
              </a:ext>
            </a:extLst>
          </p:cNvPr>
          <p:cNvSpPr/>
          <p:nvPr/>
        </p:nvSpPr>
        <p:spPr>
          <a:xfrm>
            <a:off x="2447778" y="5789915"/>
            <a:ext cx="8520118" cy="387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/>
              <a:t>Short if-else:  </a:t>
            </a:r>
            <a:r>
              <a:rPr lang="en-ID" sz="2400">
                <a:latin typeface="Courier New" panose="02070309020205020404" pitchFamily="49" charset="0"/>
                <a:cs typeface="Courier New" panose="02070309020205020404" pitchFamily="49" charset="0"/>
              </a:rPr>
              <a:t>condition ? trueCase : falseCase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F0D51F-522F-4066-BD02-C81221E1A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68" y="136525"/>
            <a:ext cx="2969092" cy="14118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406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Recursion: Base case + recursive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7</a:t>
            </a:fld>
            <a:endParaRPr lang="en-ID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215A875-1DE6-47C4-A31A-471D9EAD2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020" y="2253804"/>
            <a:ext cx="8561959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b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* </a:t>
            </a: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8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Recursion: Base case + recursive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8</a:t>
            </a:fld>
            <a:endParaRPr lang="en-ID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215A875-1DE6-47C4-A31A-471D9EAD2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020" y="2253804"/>
            <a:ext cx="8561959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b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* </a:t>
            </a: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85FDE1-15AC-48C2-AF3A-F8F1520E645B}"/>
              </a:ext>
            </a:extLst>
          </p:cNvPr>
          <p:cNvCxnSpPr/>
          <p:nvPr/>
        </p:nvCxnSpPr>
        <p:spPr>
          <a:xfrm>
            <a:off x="5544457" y="3556000"/>
            <a:ext cx="1001486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50FFF0E-1203-4C7B-BAFA-A057A00EFE24}"/>
              </a:ext>
            </a:extLst>
          </p:cNvPr>
          <p:cNvSpPr txBox="1"/>
          <p:nvPr/>
        </p:nvSpPr>
        <p:spPr>
          <a:xfrm>
            <a:off x="6633028" y="3263612"/>
            <a:ext cx="179228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ID" sz="3200">
                <a:solidFill>
                  <a:schemeClr val="bg1"/>
                </a:solidFill>
              </a:rPr>
              <a:t>Base case</a:t>
            </a:r>
          </a:p>
        </p:txBody>
      </p:sp>
    </p:spTree>
    <p:extLst>
      <p:ext uri="{BB962C8B-B14F-4D97-AF65-F5344CB8AC3E}">
        <p14:creationId xmlns:p14="http://schemas.microsoft.com/office/powerpoint/2010/main" val="428990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Recursion: Base case + recursive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9</a:t>
            </a:fld>
            <a:endParaRPr lang="en-ID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215A875-1DE6-47C4-A31A-471D9EAD2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020" y="2253804"/>
            <a:ext cx="8561959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static 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factorialRec(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 ==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b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* </a:t>
            </a: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factorialRec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85FDE1-15AC-48C2-AF3A-F8F1520E645B}"/>
              </a:ext>
            </a:extLst>
          </p:cNvPr>
          <p:cNvCxnSpPr/>
          <p:nvPr/>
        </p:nvCxnSpPr>
        <p:spPr>
          <a:xfrm>
            <a:off x="5544457" y="3556000"/>
            <a:ext cx="1001486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50FFF0E-1203-4C7B-BAFA-A057A00EFE24}"/>
              </a:ext>
            </a:extLst>
          </p:cNvPr>
          <p:cNvSpPr txBox="1"/>
          <p:nvPr/>
        </p:nvSpPr>
        <p:spPr>
          <a:xfrm>
            <a:off x="6633028" y="3263612"/>
            <a:ext cx="179228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ID" sz="3200">
                <a:solidFill>
                  <a:schemeClr val="bg1"/>
                </a:solidFill>
              </a:rPr>
              <a:t>Base case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F63063-AAC6-4F3C-8CCD-136C852FA1E3}"/>
              </a:ext>
            </a:extLst>
          </p:cNvPr>
          <p:cNvCxnSpPr>
            <a:cxnSpLocks/>
          </p:cNvCxnSpPr>
          <p:nvPr/>
        </p:nvCxnSpPr>
        <p:spPr>
          <a:xfrm>
            <a:off x="6154056" y="4985657"/>
            <a:ext cx="645886" cy="55880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FF9ADA-6436-4BF5-BD6B-916065B83A7A}"/>
              </a:ext>
            </a:extLst>
          </p:cNvPr>
          <p:cNvSpPr txBox="1"/>
          <p:nvPr/>
        </p:nvSpPr>
        <p:spPr>
          <a:xfrm>
            <a:off x="6872515" y="5375441"/>
            <a:ext cx="259314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ID" sz="3200">
                <a:solidFill>
                  <a:schemeClr val="bg1"/>
                </a:solidFill>
              </a:rPr>
              <a:t>Recursive case</a:t>
            </a:r>
          </a:p>
        </p:txBody>
      </p:sp>
    </p:spTree>
    <p:extLst>
      <p:ext uri="{BB962C8B-B14F-4D97-AF65-F5344CB8AC3E}">
        <p14:creationId xmlns:p14="http://schemas.microsoft.com/office/powerpoint/2010/main" val="309284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1458</Words>
  <Application>Microsoft Office PowerPoint</Application>
  <PresentationFormat>Widescreen</PresentationFormat>
  <Paragraphs>310</Paragraphs>
  <Slides>45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Arial</vt:lpstr>
      <vt:lpstr>Calibri</vt:lpstr>
      <vt:lpstr>Calibri Light</vt:lpstr>
      <vt:lpstr>CMMI12</vt:lpstr>
      <vt:lpstr>CMR12</vt:lpstr>
      <vt:lpstr>CMSY10</vt:lpstr>
      <vt:lpstr>Consolas</vt:lpstr>
      <vt:lpstr>Courier New</vt:lpstr>
      <vt:lpstr>Office Theme</vt:lpstr>
      <vt:lpstr>Dasar-Dasar Pemrograman 2: Recursion</vt:lpstr>
      <vt:lpstr>Why?</vt:lpstr>
      <vt:lpstr>PowerPoint Presentation</vt:lpstr>
      <vt:lpstr>Solution = Recursion</vt:lpstr>
      <vt:lpstr>Solution = Recursion</vt:lpstr>
      <vt:lpstr>Bonus: One-liner solution</vt:lpstr>
      <vt:lpstr>Recursion: Base case + recursive case</vt:lpstr>
      <vt:lpstr>Recursion: Base case + recursive case</vt:lpstr>
      <vt:lpstr>Recursion: Base case + recursive case</vt:lpstr>
      <vt:lpstr>Recursion: Base case + recursive case</vt:lpstr>
      <vt:lpstr>Quiz time: Iterative sum</vt:lpstr>
      <vt:lpstr>Quiz time: Iterative sum</vt:lpstr>
      <vt:lpstr>Quiz time: Recursive sum</vt:lpstr>
      <vt:lpstr>Quiz time: Recursive sum</vt:lpstr>
      <vt:lpstr>Bonus: One-liner recursive sum</vt:lpstr>
      <vt:lpstr>More on Arrays.copyOfRange()</vt:lpstr>
      <vt:lpstr>More on Arrays.copyOfRange()</vt:lpstr>
      <vt:lpstr>More on Arrays.copyOfRange()</vt:lpstr>
      <vt:lpstr>More on Arrays.copyOfRange()</vt:lpstr>
      <vt:lpstr>More on Arrays.copyOfRange()</vt:lpstr>
      <vt:lpstr>Quiz time: Recursive palindrom checking</vt:lpstr>
      <vt:lpstr>Quiz time: Recursive palindrom checking</vt:lpstr>
      <vt:lpstr>Quiz time: Recursive palindrom checking</vt:lpstr>
      <vt:lpstr>Don't do this anywhere!</vt:lpstr>
      <vt:lpstr>Don't do this anywhere!</vt:lpstr>
      <vt:lpstr>Talking about stackoverflow..</vt:lpstr>
      <vt:lpstr>Talking about stackoverflow..</vt:lpstr>
      <vt:lpstr>Talking about stackoverflow..</vt:lpstr>
      <vt:lpstr>Quiz time: Guess what the code does!</vt:lpstr>
      <vt:lpstr>Quiz time: Guess what the code does!</vt:lpstr>
      <vt:lpstr>Bonus: Countdown with timer!</vt:lpstr>
      <vt:lpstr>Quiz time: What's the output of cd2(5,"HBD!")!</vt:lpstr>
      <vt:lpstr>Quiz time: What's the output of cd2(5,"HBD!")!</vt:lpstr>
      <vt:lpstr>Decimal-to-binary conversion</vt:lpstr>
      <vt:lpstr>Quiz time: Recursive decimal-to-binary conversion Given a positive, base-10 integer, print its binary form. PS: Base case is when the integer is 0, print nothing. </vt:lpstr>
      <vt:lpstr>Quiz time: Recursive decimal-to-binary conversion Given a positive, base-10 integer, print its binary form. PS: Base case is when the integer is 0, print nothing. </vt:lpstr>
      <vt:lpstr>Quiz time: Fibonacci sequence</vt:lpstr>
      <vt:lpstr>Quiz time: Fibonacci sequence</vt:lpstr>
      <vt:lpstr>Revisiting this factorial recursion</vt:lpstr>
      <vt:lpstr>Revisiting this factorial recursion</vt:lpstr>
      <vt:lpstr>Revisiting this factorial recursion</vt:lpstr>
      <vt:lpstr>Revisiting this factorial recursion</vt:lpstr>
      <vt:lpstr>Revisiting this factorial recursion</vt:lpstr>
      <vt:lpstr>Tips: Avoiding infinite recursion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Dasar-Dasar Pemrograman 2</dc:title>
  <dc:creator>Fariz Darari</dc:creator>
  <cp:lastModifiedBy>Fariz Darari</cp:lastModifiedBy>
  <cp:revision>284</cp:revision>
  <dcterms:created xsi:type="dcterms:W3CDTF">2019-02-19T10:57:24Z</dcterms:created>
  <dcterms:modified xsi:type="dcterms:W3CDTF">2019-02-28T04:45:27Z</dcterms:modified>
</cp:coreProperties>
</file>