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7"/>
  </p:notesMasterIdLst>
  <p:sldIdLst>
    <p:sldId id="400" r:id="rId2"/>
    <p:sldId id="549" r:id="rId3"/>
    <p:sldId id="550" r:id="rId4"/>
    <p:sldId id="551" r:id="rId5"/>
    <p:sldId id="278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6D6"/>
    <a:srgbClr val="566579"/>
    <a:srgbClr val="9AA3AF"/>
    <a:srgbClr val="7F7F7F"/>
    <a:srgbClr val="0070C0"/>
    <a:srgbClr val="339847"/>
    <a:srgbClr val="FF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2353" autoAdjust="0"/>
  </p:normalViewPr>
  <p:slideViewPr>
    <p:cSldViewPr snapToGrid="0">
      <p:cViewPr varScale="1">
        <p:scale>
          <a:sx n="79" d="100"/>
          <a:sy n="79" d="100"/>
        </p:scale>
        <p:origin x="1008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7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ID"/>
              <a:t>https://pixabay.com/photos/window-prague-twins-facade-wall-941625/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5A695-C1CD-4F57-A8D6-E3EB546956D0}" type="slidenum">
              <a:rPr lang="en-ID" smtClean="0"/>
              <a:t>1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790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192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713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004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c4147e5ba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c4147e5ba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34300" y="4733625"/>
            <a:ext cx="3642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3F3F3"/>
                </a:solidFill>
              </a:defRPr>
            </a:lvl1pPr>
            <a:lvl2pPr lvl="1" rtl="0">
              <a:buNone/>
              <a:defRPr sz="900">
                <a:solidFill>
                  <a:srgbClr val="F3F3F3"/>
                </a:solidFill>
              </a:defRPr>
            </a:lvl2pPr>
            <a:lvl3pPr lvl="2" rtl="0">
              <a:buNone/>
              <a:defRPr sz="900">
                <a:solidFill>
                  <a:srgbClr val="F3F3F3"/>
                </a:solidFill>
              </a:defRPr>
            </a:lvl3pPr>
            <a:lvl4pPr lvl="3" rtl="0">
              <a:buNone/>
              <a:defRPr sz="900">
                <a:solidFill>
                  <a:srgbClr val="F3F3F3"/>
                </a:solidFill>
              </a:defRPr>
            </a:lvl4pPr>
            <a:lvl5pPr lvl="4" rtl="0">
              <a:buNone/>
              <a:defRPr sz="900">
                <a:solidFill>
                  <a:srgbClr val="F3F3F3"/>
                </a:solidFill>
              </a:defRPr>
            </a:lvl5pPr>
            <a:lvl6pPr lvl="5" rtl="0">
              <a:buNone/>
              <a:defRPr sz="900">
                <a:solidFill>
                  <a:srgbClr val="F3F3F3"/>
                </a:solidFill>
              </a:defRPr>
            </a:lvl6pPr>
            <a:lvl7pPr lvl="6" rtl="0">
              <a:buNone/>
              <a:defRPr sz="900">
                <a:solidFill>
                  <a:srgbClr val="F3F3F3"/>
                </a:solidFill>
              </a:defRPr>
            </a:lvl7pPr>
            <a:lvl8pPr lvl="7" rtl="0">
              <a:buNone/>
              <a:defRPr sz="900">
                <a:solidFill>
                  <a:srgbClr val="F3F3F3"/>
                </a:solidFill>
              </a:defRPr>
            </a:lvl8pPr>
            <a:lvl9pPr lvl="8" rtl="0">
              <a:buNone/>
              <a:defRPr sz="900">
                <a:solidFill>
                  <a:srgbClr val="F3F3F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" name="Google Shape;22;p4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3;p4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349908" y="4691878"/>
            <a:ext cx="6444184" cy="34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– Universitas Indonesia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69E44A8-50E3-48AB-9275-E965AC27A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4109" y="0"/>
            <a:ext cx="433736" cy="77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431850" y="4741853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Font typeface="Trebuchet MS"/>
              <a:buNone/>
              <a:defRPr>
                <a:solidFill>
                  <a:srgbClr val="56657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1" name="Google Shape;41;p6">
            <a:hlinkClick r:id="" action="ppaction://hlinkshowjump?jump=previousslide"/>
          </p:cNvPr>
          <p:cNvSpPr/>
          <p:nvPr/>
        </p:nvSpPr>
        <p:spPr>
          <a:xfrm rot="2700000">
            <a:off x="851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434306" y="4736375"/>
            <a:ext cx="379800" cy="17460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>
            <a:hlinkClick r:id="" action="ppaction://hlinkshowjump?jump=nextslide"/>
          </p:cNvPr>
          <p:cNvSpPr/>
          <p:nvPr/>
        </p:nvSpPr>
        <p:spPr>
          <a:xfrm rot="-8100000">
            <a:off x="8631683" y="4815273"/>
            <a:ext cx="84853" cy="84853"/>
          </a:xfrm>
          <a:prstGeom prst="rtTriangle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34300" y="4736375"/>
            <a:ext cx="379800" cy="1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900">
                <a:solidFill>
                  <a:srgbClr val="FFFFFF"/>
                </a:solidFill>
              </a:defRPr>
            </a:lvl1pPr>
            <a:lvl2pPr lvl="1" rtl="0">
              <a:buNone/>
              <a:defRPr sz="900">
                <a:solidFill>
                  <a:srgbClr val="FFFFFF"/>
                </a:solidFill>
              </a:defRPr>
            </a:lvl2pPr>
            <a:lvl3pPr lvl="2" rtl="0">
              <a:buNone/>
              <a:defRPr sz="900">
                <a:solidFill>
                  <a:srgbClr val="FFFFFF"/>
                </a:solidFill>
              </a:defRPr>
            </a:lvl3pPr>
            <a:lvl4pPr lvl="3" rtl="0">
              <a:buNone/>
              <a:defRPr sz="900">
                <a:solidFill>
                  <a:srgbClr val="FFFFFF"/>
                </a:solidFill>
              </a:defRPr>
            </a:lvl4pPr>
            <a:lvl5pPr lvl="4" rtl="0">
              <a:buNone/>
              <a:defRPr sz="900">
                <a:solidFill>
                  <a:srgbClr val="FFFFFF"/>
                </a:solidFill>
              </a:defRPr>
            </a:lvl5pPr>
            <a:lvl6pPr lvl="5" rtl="0">
              <a:buNone/>
              <a:defRPr sz="900">
                <a:solidFill>
                  <a:srgbClr val="FFFFFF"/>
                </a:solidFill>
              </a:defRPr>
            </a:lvl6pPr>
            <a:lvl7pPr lvl="6" rtl="0">
              <a:buNone/>
              <a:defRPr sz="900">
                <a:solidFill>
                  <a:srgbClr val="FFFFFF"/>
                </a:solidFill>
              </a:defRPr>
            </a:lvl7pPr>
            <a:lvl8pPr lvl="7" rtl="0">
              <a:buNone/>
              <a:defRPr sz="900">
                <a:solidFill>
                  <a:srgbClr val="FFFFFF"/>
                </a:solidFill>
              </a:defRPr>
            </a:lvl8pPr>
            <a:lvl9pPr lvl="8" rtl="0">
              <a:buNone/>
              <a:defRPr sz="900"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2101175" y="4694911"/>
            <a:ext cx="4941652" cy="244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C6C5C5"/>
                </a:solidFill>
              </a:rPr>
              <a:t>Dasar-Dasar Pemrograman 1 | Fariz Darari | Fakultas Ilmu Komputer – Universitas Indonesia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B125521-017E-4C85-BA86-809E136C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4109" y="0"/>
            <a:ext cx="433736" cy="7781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2225" y="4703625"/>
            <a:ext cx="396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dk2"/>
                </a:solidFill>
              </a:defRPr>
            </a:lvl1pPr>
            <a:lvl2pPr lvl="1" algn="ctr">
              <a:buNone/>
              <a:defRPr sz="1000">
                <a:solidFill>
                  <a:schemeClr val="dk2"/>
                </a:solidFill>
              </a:defRPr>
            </a:lvl2pPr>
            <a:lvl3pPr lvl="2" algn="ctr">
              <a:buNone/>
              <a:defRPr sz="1000">
                <a:solidFill>
                  <a:schemeClr val="dk2"/>
                </a:solidFill>
              </a:defRPr>
            </a:lvl3pPr>
            <a:lvl4pPr lvl="3" algn="ctr">
              <a:buNone/>
              <a:defRPr sz="1000">
                <a:solidFill>
                  <a:schemeClr val="dk2"/>
                </a:solidFill>
              </a:defRPr>
            </a:lvl4pPr>
            <a:lvl5pPr lvl="4" algn="ctr">
              <a:buNone/>
              <a:defRPr sz="1000">
                <a:solidFill>
                  <a:schemeClr val="dk2"/>
                </a:solidFill>
              </a:defRPr>
            </a:lvl5pPr>
            <a:lvl6pPr lvl="5" algn="ctr">
              <a:buNone/>
              <a:defRPr sz="1000">
                <a:solidFill>
                  <a:schemeClr val="dk2"/>
                </a:solidFill>
              </a:defRPr>
            </a:lvl6pPr>
            <a:lvl7pPr lvl="6" algn="ctr">
              <a:buNone/>
              <a:defRPr sz="1000">
                <a:solidFill>
                  <a:schemeClr val="dk2"/>
                </a:solidFill>
              </a:defRPr>
            </a:lvl7pPr>
            <a:lvl8pPr lvl="7" algn="ctr">
              <a:buNone/>
              <a:defRPr sz="1000">
                <a:solidFill>
                  <a:schemeClr val="dk2"/>
                </a:solidFill>
              </a:defRPr>
            </a:lvl8pPr>
            <a:lvl9pPr lvl="8" algn="ct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bit.ly/pymooc-i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43CC01D8-7984-4599-81E6-DC9A0B22F6FD}"/>
              </a:ext>
            </a:extLst>
          </p:cNvPr>
          <p:cNvSpPr txBox="1">
            <a:spLocks/>
          </p:cNvSpPr>
          <p:nvPr/>
        </p:nvSpPr>
        <p:spPr>
          <a:xfrm>
            <a:off x="1143000" y="2237609"/>
            <a:ext cx="6858000" cy="3542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>
                <a:solidFill>
                  <a:schemeClr val="bg1"/>
                </a:solidFill>
                <a:latin typeface="Abadi" panose="020B0604020104020204" pitchFamily="34" charset="0"/>
              </a:rPr>
              <a:t>CSGE601020 | Foundations of Programming 1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767A0B7-C003-4640-86A0-B551D5AC9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" y="898"/>
            <a:ext cx="2416159" cy="104723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27EB00-F486-482C-8BEC-CA477BD552E3}"/>
              </a:ext>
            </a:extLst>
          </p:cNvPr>
          <p:cNvSpPr txBox="1"/>
          <p:nvPr/>
        </p:nvSpPr>
        <p:spPr>
          <a:xfrm>
            <a:off x="97428" y="4510216"/>
            <a:ext cx="6386685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D" b="1">
                <a:solidFill>
                  <a:srgbClr val="566579"/>
                </a:solidFill>
                <a:latin typeface="Abadi" panose="020B0604020104020204" pitchFamily="34" charset="0"/>
              </a:rPr>
              <a:t>A video lecture using this slideset is available (+ other cool Python tutorial videos):</a:t>
            </a:r>
          </a:p>
          <a:p>
            <a:r>
              <a:rPr lang="en-US" b="1">
                <a:solidFill>
                  <a:schemeClr val="tx1"/>
                </a:solidFill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https://bit.ly/pymooc-id</a:t>
            </a:r>
            <a:endParaRPr lang="en-US" b="1">
              <a:latin typeface="Abadi" panose="020B06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73CCA-AB3B-4186-B50A-040A15CB5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9456" y="-80228"/>
            <a:ext cx="9582912" cy="53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6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9"/>
    </mc:Choice>
    <mc:Fallback xmlns="">
      <p:transition spd="slow" advTm="180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Simple Chatbot Code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2" y="841829"/>
            <a:ext cx="7820102" cy="336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1600">
                <a:latin typeface="Consolas" panose="020B0609020204030204" pitchFamily="49" charset="0"/>
              </a:rPr>
              <a:t>import string</a:t>
            </a:r>
          </a:p>
          <a:p>
            <a:endParaRPr lang="en-ID" sz="1600">
              <a:latin typeface="Consolas" panose="020B0609020204030204" pitchFamily="49" charset="0"/>
            </a:endParaRPr>
          </a:p>
          <a:p>
            <a:r>
              <a:rPr lang="en-ID" sz="1600">
                <a:latin typeface="Consolas" panose="020B0609020204030204" pitchFamily="49" charset="0"/>
              </a:rPr>
              <a:t># feel free to give any chatbot name you like</a:t>
            </a:r>
          </a:p>
          <a:p>
            <a:r>
              <a:rPr lang="en-ID" sz="1600">
                <a:latin typeface="Consolas" panose="020B0609020204030204" pitchFamily="49" charset="0"/>
              </a:rPr>
              <a:t>chatbot_name = "Fitri" + "Bot"</a:t>
            </a:r>
          </a:p>
          <a:p>
            <a:endParaRPr lang="en-ID" sz="1600">
              <a:latin typeface="Consolas" panose="020B0609020204030204" pitchFamily="49" charset="0"/>
            </a:endParaRPr>
          </a:p>
          <a:p>
            <a:r>
              <a:rPr lang="en-ID" sz="1600">
                <a:latin typeface="Consolas" panose="020B0609020204030204" pitchFamily="49" charset="0"/>
              </a:rPr>
              <a:t># sentinel loop: a loop that keeps going until reaching the end signal given by the user</a:t>
            </a:r>
          </a:p>
          <a:p>
            <a:r>
              <a:rPr lang="en-ID" sz="1600">
                <a:latin typeface="Consolas" panose="020B0609020204030204" pitchFamily="49" charset="0"/>
              </a:rPr>
              <a:t>while(True):</a:t>
            </a:r>
          </a:p>
          <a:p>
            <a:endParaRPr lang="en-ID" sz="1600">
              <a:latin typeface="Consolas" panose="020B0609020204030204" pitchFamily="49" charset="0"/>
            </a:endParaRPr>
          </a:p>
          <a:p>
            <a:r>
              <a:rPr lang="en-ID" sz="1600">
                <a:latin typeface="Consolas" panose="020B0609020204030204" pitchFamily="49" charset="0"/>
              </a:rPr>
              <a:t>    # simple string preprocessing for given user message</a:t>
            </a:r>
          </a:p>
          <a:p>
            <a:r>
              <a:rPr lang="en-ID" sz="1600">
                <a:latin typeface="Consolas" panose="020B0609020204030204" pitchFamily="49" charset="0"/>
              </a:rPr>
              <a:t>    user_message = input("You: ").lower().strip(string.punctuation+string.whitespace)</a:t>
            </a:r>
          </a:p>
        </p:txBody>
      </p:sp>
    </p:spTree>
    <p:extLst>
      <p:ext uri="{BB962C8B-B14F-4D97-AF65-F5344CB8AC3E}">
        <p14:creationId xmlns:p14="http://schemas.microsoft.com/office/powerpoint/2010/main" val="32001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48"/>
    </mc:Choice>
    <mc:Fallback xmlns="">
      <p:transition spd="slow" advTm="475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Simple Chatbot Code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2" y="841829"/>
            <a:ext cx="7820102" cy="336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>
                <a:latin typeface="Consolas" panose="020B0609020204030204" pitchFamily="49" charset="0"/>
              </a:rPr>
              <a:t> # the response by the chatbot starts by printing its name</a:t>
            </a:r>
          </a:p>
          <a:p>
            <a:r>
              <a:rPr lang="en-ID">
                <a:latin typeface="Consolas" panose="020B0609020204030204" pitchFamily="49" charset="0"/>
              </a:rPr>
              <a:t>    print(chatbot_name + ":", end=' ')</a:t>
            </a:r>
          </a:p>
          <a:p>
            <a:endParaRPr lang="en-ID">
              <a:latin typeface="Consolas" panose="020B0609020204030204" pitchFamily="49" charset="0"/>
            </a:endParaRPr>
          </a:p>
          <a:p>
            <a:r>
              <a:rPr lang="en-ID">
                <a:latin typeface="Consolas" panose="020B0609020204030204" pitchFamily="49" charset="0"/>
              </a:rPr>
              <a:t>    # finish conversation by saying quit (or selesai)</a:t>
            </a:r>
          </a:p>
          <a:p>
            <a:r>
              <a:rPr lang="en-ID">
                <a:latin typeface="Consolas" panose="020B0609020204030204" pitchFamily="49" charset="0"/>
              </a:rPr>
              <a:t>    if user_message == "quit" or user_message == "selesai":</a:t>
            </a:r>
          </a:p>
          <a:p>
            <a:r>
              <a:rPr lang="en-ID">
                <a:latin typeface="Consolas" panose="020B0609020204030204" pitchFamily="49" charset="0"/>
              </a:rPr>
              <a:t>        print("Sampai ketemu lagi 👋")</a:t>
            </a:r>
          </a:p>
          <a:p>
            <a:r>
              <a:rPr lang="en-ID">
                <a:latin typeface="Consolas" panose="020B0609020204030204" pitchFamily="49" charset="0"/>
              </a:rPr>
              <a:t>        break</a:t>
            </a:r>
          </a:p>
          <a:p>
            <a:endParaRPr lang="en-ID">
              <a:latin typeface="Consolas" panose="020B0609020204030204" pitchFamily="49" charset="0"/>
            </a:endParaRPr>
          </a:p>
          <a:p>
            <a:r>
              <a:rPr lang="en-ID">
                <a:latin typeface="Consolas" panose="020B0609020204030204" pitchFamily="49" charset="0"/>
              </a:rPr>
              <a:t>    # conditionals for conversation</a:t>
            </a:r>
          </a:p>
          <a:p>
            <a:r>
              <a:rPr lang="en-ID">
                <a:latin typeface="Consolas" panose="020B0609020204030204" pitchFamily="49" charset="0"/>
              </a:rPr>
              <a:t>    if user_message == "halo":</a:t>
            </a:r>
          </a:p>
          <a:p>
            <a:r>
              <a:rPr lang="en-ID">
                <a:latin typeface="Consolas" panose="020B0609020204030204" pitchFamily="49" charset="0"/>
              </a:rPr>
              <a:t>        print("Halo juga 😊", end='')</a:t>
            </a:r>
          </a:p>
          <a:p>
            <a:r>
              <a:rPr lang="en-ID">
                <a:latin typeface="Consolas" panose="020B0609020204030204" pitchFamily="49" charset="0"/>
              </a:rPr>
              <a:t>    elif user_message == "apa kabar":</a:t>
            </a:r>
          </a:p>
          <a:p>
            <a:r>
              <a:rPr lang="en-ID">
                <a:latin typeface="Consolas" panose="020B0609020204030204" pitchFamily="49" charset="0"/>
              </a:rPr>
              <a:t>        print("Baik nih 👌 kamu gimana?", end='')</a:t>
            </a:r>
          </a:p>
          <a:p>
            <a:r>
              <a:rPr lang="en-ID">
                <a:latin typeface="Consolas" panose="020B0609020204030204" pitchFamily="49" charset="0"/>
              </a:rPr>
              <a:t>    elif "cuaca cerah" in user_message: # check string containment</a:t>
            </a:r>
          </a:p>
          <a:p>
            <a:r>
              <a:rPr lang="en-ID">
                <a:latin typeface="Consolas" panose="020B0609020204030204" pitchFamily="49" charset="0"/>
              </a:rPr>
              <a:t>        print("Iyaa, secerah hatiku ketika memandang wajahmu 😳", end='')</a:t>
            </a:r>
          </a:p>
        </p:txBody>
      </p:sp>
    </p:spTree>
    <p:extLst>
      <p:ext uri="{BB962C8B-B14F-4D97-AF65-F5344CB8AC3E}">
        <p14:creationId xmlns:p14="http://schemas.microsoft.com/office/powerpoint/2010/main" val="34742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48"/>
    </mc:Choice>
    <mc:Fallback xmlns="">
      <p:transition spd="slow" advTm="475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AA6E-C357-4E88-9713-3AC3F98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>
                <a:latin typeface="Abadi" panose="020B0604020104020204" pitchFamily="34" charset="0"/>
              </a:rPr>
              <a:t>Simple Chatbot Code</a:t>
            </a:r>
            <a:endParaRPr lang="en-ID" sz="2400">
              <a:latin typeface="Consolas" panose="020B06090202040302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89C0F-2DC0-4FF2-A6E6-E22A869217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6" name="Google Shape;252;p33">
            <a:extLst>
              <a:ext uri="{FF2B5EF4-FFF2-40B4-BE49-F238E27FC236}">
                <a16:creationId xmlns:a16="http://schemas.microsoft.com/office/drawing/2014/main" id="{7405E5FE-21FC-4270-B46C-1C348CA037C8}"/>
              </a:ext>
            </a:extLst>
          </p:cNvPr>
          <p:cNvSpPr txBox="1"/>
          <p:nvPr/>
        </p:nvSpPr>
        <p:spPr>
          <a:xfrm>
            <a:off x="677722" y="841829"/>
            <a:ext cx="7820102" cy="3367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>
                <a:latin typeface="Consolas" panose="020B0609020204030204" pitchFamily="49" charset="0"/>
              </a:rPr>
              <a:t> # mendung (= cloudy) flow</a:t>
            </a:r>
          </a:p>
          <a:p>
            <a:r>
              <a:rPr lang="en-ID">
                <a:latin typeface="Consolas" panose="020B0609020204030204" pitchFamily="49" charset="0"/>
              </a:rPr>
              <a:t>    elif "mendung" in user_message:</a:t>
            </a:r>
          </a:p>
          <a:p>
            <a:r>
              <a:rPr lang="en-ID">
                <a:latin typeface="Consolas" panose="020B0609020204030204" pitchFamily="49" charset="0"/>
              </a:rPr>
              <a:t>        print("Hati atau cuaca?", end='')</a:t>
            </a:r>
          </a:p>
          <a:p>
            <a:r>
              <a:rPr lang="en-ID">
                <a:latin typeface="Consolas" panose="020B0609020204030204" pitchFamily="49" charset="0"/>
              </a:rPr>
              <a:t>    elif user_message == "hati":  </a:t>
            </a:r>
          </a:p>
          <a:p>
            <a:r>
              <a:rPr lang="en-ID">
                <a:latin typeface="Consolas" panose="020B0609020204030204" pitchFamily="49" charset="0"/>
              </a:rPr>
              <a:t>        print("*sending virtual hugs 🤗*", end='')</a:t>
            </a:r>
          </a:p>
          <a:p>
            <a:r>
              <a:rPr lang="en-ID">
                <a:latin typeface="Consolas" panose="020B0609020204030204" pitchFamily="49" charset="0"/>
              </a:rPr>
              <a:t>    elif user_message == "cuaca":  </a:t>
            </a:r>
          </a:p>
          <a:p>
            <a:r>
              <a:rPr lang="en-ID">
                <a:latin typeface="Consolas" panose="020B0609020204030204" pitchFamily="49" charset="0"/>
              </a:rPr>
              <a:t>        print("Cuma cuaca kan, bukan hati 😝", end='')</a:t>
            </a:r>
          </a:p>
          <a:p>
            <a:r>
              <a:rPr lang="en-ID">
                <a:latin typeface="Consolas" panose="020B0609020204030204" pitchFamily="49" charset="0"/>
              </a:rPr>
              <a:t>    elif user_message == "makasih" or user_message == "thanks":</a:t>
            </a:r>
          </a:p>
          <a:p>
            <a:r>
              <a:rPr lang="en-ID">
                <a:latin typeface="Consolas" panose="020B0609020204030204" pitchFamily="49" charset="0"/>
              </a:rPr>
              <a:t>        print("Masama 👍", end='')</a:t>
            </a:r>
          </a:p>
          <a:p>
            <a:r>
              <a:rPr lang="en-ID">
                <a:latin typeface="Consolas" panose="020B0609020204030204" pitchFamily="49" charset="0"/>
              </a:rPr>
              <a:t>    # if none matches (aka the chatbot gets confused)</a:t>
            </a:r>
          </a:p>
          <a:p>
            <a:r>
              <a:rPr lang="en-ID">
                <a:latin typeface="Consolas" panose="020B0609020204030204" pitchFamily="49" charset="0"/>
              </a:rPr>
              <a:t>    else:</a:t>
            </a:r>
          </a:p>
          <a:p>
            <a:r>
              <a:rPr lang="en-ID">
                <a:latin typeface="Consolas" panose="020B0609020204030204" pitchFamily="49" charset="0"/>
              </a:rPr>
              <a:t>        print("Eh2, gimana? 😵", end='')</a:t>
            </a:r>
          </a:p>
          <a:p>
            <a:r>
              <a:rPr lang="en-ID">
                <a:latin typeface="Consolas" panose="020B0609020204030204" pitchFamily="49" charset="0"/>
              </a:rPr>
              <a:t>    print()</a:t>
            </a:r>
          </a:p>
        </p:txBody>
      </p:sp>
    </p:spTree>
    <p:extLst>
      <p:ext uri="{BB962C8B-B14F-4D97-AF65-F5344CB8AC3E}">
        <p14:creationId xmlns:p14="http://schemas.microsoft.com/office/powerpoint/2010/main" val="29381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48"/>
    </mc:Choice>
    <mc:Fallback xmlns="">
      <p:transition spd="slow" advTm="475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7A6044-2A66-4C95-AD51-56BE702580EA}"/>
              </a:ext>
            </a:extLst>
          </p:cNvPr>
          <p:cNvGrpSpPr/>
          <p:nvPr/>
        </p:nvGrpSpPr>
        <p:grpSpPr>
          <a:xfrm>
            <a:off x="3911600" y="1410733"/>
            <a:ext cx="1320800" cy="1320800"/>
            <a:chOff x="3742050" y="1094500"/>
            <a:chExt cx="1659900" cy="1659900"/>
          </a:xfrm>
        </p:grpSpPr>
        <p:sp>
          <p:nvSpPr>
            <p:cNvPr id="890" name="Google Shape;890;p52"/>
            <p:cNvSpPr/>
            <p:nvPr/>
          </p:nvSpPr>
          <p:spPr>
            <a:xfrm>
              <a:off x="3742050" y="1094500"/>
              <a:ext cx="1659900" cy="16599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9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70" name="Picture 2" descr="logo, python icon">
              <a:extLst>
                <a:ext uri="{FF2B5EF4-FFF2-40B4-BE49-F238E27FC236}">
                  <a16:creationId xmlns:a16="http://schemas.microsoft.com/office/drawing/2014/main" id="{213FB561-EB10-444D-8568-100790B9D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173" y="1294097"/>
              <a:ext cx="1277654" cy="127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2F277A-E6C4-47BC-881E-A6887B1FE647}"/>
              </a:ext>
            </a:extLst>
          </p:cNvPr>
          <p:cNvSpPr txBox="1"/>
          <p:nvPr/>
        </p:nvSpPr>
        <p:spPr>
          <a:xfrm>
            <a:off x="3412067" y="298704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latin typeface="Abadi" panose="020B0604020104020204" pitchFamily="34" charset="0"/>
              </a:rPr>
              <a:t>Thank you!</a:t>
            </a:r>
            <a:endParaRPr lang="en-US" sz="3600"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0"/>
    </mc:Choice>
    <mc:Fallback xmlns="">
      <p:transition spd="slow" advTm="949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7495</TotalTime>
  <Words>385</Words>
  <Application>Microsoft Office PowerPoint</Application>
  <PresentationFormat>On-screen Show (16:9)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</vt:lpstr>
      <vt:lpstr>Arial</vt:lpstr>
      <vt:lpstr>Consolas</vt:lpstr>
      <vt:lpstr>Trebuchet MS</vt:lpstr>
      <vt:lpstr>Simple Light</vt:lpstr>
      <vt:lpstr>PowerPoint Presentation</vt:lpstr>
      <vt:lpstr>Simple Chatbot Code</vt:lpstr>
      <vt:lpstr>Simple Chatbot Code</vt:lpstr>
      <vt:lpstr>Simple Chatbot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Fariz</dc:creator>
  <cp:lastModifiedBy>Fariz Darari</cp:lastModifiedBy>
  <cp:revision>1018</cp:revision>
  <dcterms:modified xsi:type="dcterms:W3CDTF">2020-11-16T03:09:03Z</dcterms:modified>
</cp:coreProperties>
</file>