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7"/>
  </p:notesMasterIdLst>
  <p:sldIdLst>
    <p:sldId id="400" r:id="rId2"/>
    <p:sldId id="549" r:id="rId3"/>
    <p:sldId id="550" r:id="rId4"/>
    <p:sldId id="551" r:id="rId5"/>
    <p:sldId id="278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6D6"/>
    <a:srgbClr val="566579"/>
    <a:srgbClr val="9AA3AF"/>
    <a:srgbClr val="7F7F7F"/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82353" autoAdjust="0"/>
  </p:normalViewPr>
  <p:slideViewPr>
    <p:cSldViewPr snapToGrid="0">
      <p:cViewPr varScale="1">
        <p:scale>
          <a:sx n="79" d="100"/>
          <a:sy n="79" d="100"/>
        </p:scale>
        <p:origin x="1008" y="8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https://pixabay.com/photos/window-prague-twins-facade-wall-941625/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11928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77134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30040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1349908" y="4691878"/>
            <a:ext cx="6444184" cy="345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– Universitas Indonesia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469E44A8-50E3-48AB-9275-E965AC27A5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14109" y="0"/>
            <a:ext cx="433736" cy="778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" name="Google Shape;41;p6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34300" y="4736375"/>
            <a:ext cx="3798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FFFFF"/>
                </a:solidFill>
              </a:defRPr>
            </a:lvl1pPr>
            <a:lvl2pPr lvl="1" rtl="0">
              <a:buNone/>
              <a:defRPr sz="900">
                <a:solidFill>
                  <a:srgbClr val="FFFFFF"/>
                </a:solidFill>
              </a:defRPr>
            </a:lvl2pPr>
            <a:lvl3pPr lvl="2" rtl="0">
              <a:buNone/>
              <a:defRPr sz="900">
                <a:solidFill>
                  <a:srgbClr val="FFFFFF"/>
                </a:solidFill>
              </a:defRPr>
            </a:lvl3pPr>
            <a:lvl4pPr lvl="3" rtl="0">
              <a:buNone/>
              <a:defRPr sz="900">
                <a:solidFill>
                  <a:srgbClr val="FFFFFF"/>
                </a:solidFill>
              </a:defRPr>
            </a:lvl4pPr>
            <a:lvl5pPr lvl="4" rtl="0">
              <a:buNone/>
              <a:defRPr sz="900">
                <a:solidFill>
                  <a:srgbClr val="FFFFFF"/>
                </a:solidFill>
              </a:defRPr>
            </a:lvl5pPr>
            <a:lvl6pPr lvl="5" rtl="0">
              <a:buNone/>
              <a:defRPr sz="900">
                <a:solidFill>
                  <a:srgbClr val="FFFFFF"/>
                </a:solidFill>
              </a:defRPr>
            </a:lvl6pPr>
            <a:lvl7pPr lvl="6" rtl="0">
              <a:buNone/>
              <a:defRPr sz="900">
                <a:solidFill>
                  <a:srgbClr val="FFFFFF"/>
                </a:solidFill>
              </a:defRPr>
            </a:lvl7pPr>
            <a:lvl8pPr lvl="7" rtl="0">
              <a:buNone/>
              <a:defRPr sz="900">
                <a:solidFill>
                  <a:srgbClr val="FFFFFF"/>
                </a:solidFill>
              </a:defRPr>
            </a:lvl8pPr>
            <a:lvl9pPr lvl="8" rtl="0">
              <a:buNone/>
              <a:defRPr sz="9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2101175" y="4694911"/>
            <a:ext cx="4941652" cy="24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– Universitas Indonesia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3B125521-017E-4C85-BA86-809E136CF1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14109" y="0"/>
            <a:ext cx="433736" cy="778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bit.ly/pymooc-i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Foundations of Programming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2416159" cy="1047230"/>
          </a:xfrm>
          <a:prstGeom prst="rect">
            <a:avLst/>
          </a:prstGeom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27EB00-F486-482C-8BEC-CA477BD552E3}"/>
              </a:ext>
            </a:extLst>
          </p:cNvPr>
          <p:cNvSpPr txBox="1"/>
          <p:nvPr/>
        </p:nvSpPr>
        <p:spPr>
          <a:xfrm>
            <a:off x="97428" y="4510216"/>
            <a:ext cx="6386685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b="1">
                <a:solidFill>
                  <a:srgbClr val="566579"/>
                </a:solidFill>
                <a:latin typeface="Abadi" panose="020B0604020104020204" pitchFamily="34" charset="0"/>
              </a:rPr>
              <a:t>A video lecture using this slideset is available (+ other cool Python tutorial videos):</a:t>
            </a:r>
          </a:p>
          <a:p>
            <a:r>
              <a:rPr lang="en-US" b="1">
                <a:solidFill>
                  <a:schemeClr val="tx1"/>
                </a:solidFill>
                <a:latin typeface="Abadi" panose="020B06040201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https://bit.ly/pymooc-id</a:t>
            </a:r>
            <a:endParaRPr lang="en-US" b="1">
              <a:latin typeface="Abadi" panose="020B0604020104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C73CCA-AB3B-4186-B50A-040A15CB50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9456" y="-80228"/>
            <a:ext cx="9582912" cy="530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29"/>
    </mc:Choice>
    <mc:Fallback xmlns="">
      <p:transition spd="slow" advTm="1802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Simple Chatbot Code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2" y="841829"/>
            <a:ext cx="7820102" cy="33673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ID" sz="1600">
                <a:latin typeface="Consolas" panose="020B0609020204030204" pitchFamily="49" charset="0"/>
              </a:rPr>
              <a:t>import string</a:t>
            </a:r>
          </a:p>
          <a:p>
            <a:endParaRPr lang="en-ID" sz="1600">
              <a:latin typeface="Consolas" panose="020B0609020204030204" pitchFamily="49" charset="0"/>
            </a:endParaRPr>
          </a:p>
          <a:p>
            <a:r>
              <a:rPr lang="en-ID" sz="1600">
                <a:latin typeface="Consolas" panose="020B0609020204030204" pitchFamily="49" charset="0"/>
              </a:rPr>
              <a:t># feel free to give any chatbot name you like</a:t>
            </a:r>
          </a:p>
          <a:p>
            <a:r>
              <a:rPr lang="en-ID" sz="1600">
                <a:latin typeface="Consolas" panose="020B0609020204030204" pitchFamily="49" charset="0"/>
              </a:rPr>
              <a:t>chatbot_name = "Fitri" + "Bot"</a:t>
            </a:r>
          </a:p>
          <a:p>
            <a:endParaRPr lang="en-ID" sz="1600">
              <a:latin typeface="Consolas" panose="020B0609020204030204" pitchFamily="49" charset="0"/>
            </a:endParaRPr>
          </a:p>
          <a:p>
            <a:r>
              <a:rPr lang="en-ID" sz="1600">
                <a:latin typeface="Consolas" panose="020B0609020204030204" pitchFamily="49" charset="0"/>
              </a:rPr>
              <a:t># sentinel loop: a loop that keeps going until reaching the end signal given by the user</a:t>
            </a:r>
          </a:p>
          <a:p>
            <a:r>
              <a:rPr lang="en-ID" sz="1600">
                <a:latin typeface="Consolas" panose="020B0609020204030204" pitchFamily="49" charset="0"/>
              </a:rPr>
              <a:t>while(True):</a:t>
            </a:r>
          </a:p>
          <a:p>
            <a:endParaRPr lang="en-ID" sz="1600">
              <a:latin typeface="Consolas" panose="020B0609020204030204" pitchFamily="49" charset="0"/>
            </a:endParaRPr>
          </a:p>
          <a:p>
            <a:r>
              <a:rPr lang="en-ID" sz="1600">
                <a:latin typeface="Consolas" panose="020B0609020204030204" pitchFamily="49" charset="0"/>
              </a:rPr>
              <a:t>    # simple string preprocessing for given user message</a:t>
            </a:r>
          </a:p>
          <a:p>
            <a:r>
              <a:rPr lang="en-ID" sz="1600">
                <a:latin typeface="Consolas" panose="020B0609020204030204" pitchFamily="49" charset="0"/>
              </a:rPr>
              <a:t>    user_message = input("You: ").lower().strip(string.punctuation+string.whitespace)</a:t>
            </a:r>
          </a:p>
        </p:txBody>
      </p:sp>
    </p:spTree>
    <p:extLst>
      <p:ext uri="{BB962C8B-B14F-4D97-AF65-F5344CB8AC3E}">
        <p14:creationId xmlns:p14="http://schemas.microsoft.com/office/powerpoint/2010/main" val="320012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548"/>
    </mc:Choice>
    <mc:Fallback xmlns="">
      <p:transition spd="slow" advTm="4754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Simple Chatbot Code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2" y="841829"/>
            <a:ext cx="7820102" cy="33673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ID">
                <a:latin typeface="Consolas" panose="020B0609020204030204" pitchFamily="49" charset="0"/>
              </a:rPr>
              <a:t> # the response by the chatbot starts by printing its name</a:t>
            </a:r>
          </a:p>
          <a:p>
            <a:r>
              <a:rPr lang="en-ID">
                <a:latin typeface="Consolas" panose="020B0609020204030204" pitchFamily="49" charset="0"/>
              </a:rPr>
              <a:t>    print(chatbot_name + ":", end=' ')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    # finish conversation by saying quit (or selesai)</a:t>
            </a:r>
          </a:p>
          <a:p>
            <a:r>
              <a:rPr lang="en-ID">
                <a:latin typeface="Consolas" panose="020B0609020204030204" pitchFamily="49" charset="0"/>
              </a:rPr>
              <a:t>    if user_message == "quit" or user_message == "selesai":</a:t>
            </a:r>
          </a:p>
          <a:p>
            <a:r>
              <a:rPr lang="en-ID">
                <a:latin typeface="Consolas" panose="020B0609020204030204" pitchFamily="49" charset="0"/>
              </a:rPr>
              <a:t>        print("Sampai ketemu lagi 👋")</a:t>
            </a:r>
          </a:p>
          <a:p>
            <a:r>
              <a:rPr lang="en-ID">
                <a:latin typeface="Consolas" panose="020B0609020204030204" pitchFamily="49" charset="0"/>
              </a:rPr>
              <a:t>        break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    # conditionals for conversation</a:t>
            </a:r>
          </a:p>
          <a:p>
            <a:r>
              <a:rPr lang="en-ID">
                <a:latin typeface="Consolas" panose="020B0609020204030204" pitchFamily="49" charset="0"/>
              </a:rPr>
              <a:t>    if user_message == "halo":</a:t>
            </a:r>
          </a:p>
          <a:p>
            <a:r>
              <a:rPr lang="en-ID">
                <a:latin typeface="Consolas" panose="020B0609020204030204" pitchFamily="49" charset="0"/>
              </a:rPr>
              <a:t>        print("Halo juga 😊", end='')</a:t>
            </a:r>
          </a:p>
          <a:p>
            <a:r>
              <a:rPr lang="en-ID">
                <a:latin typeface="Consolas" panose="020B0609020204030204" pitchFamily="49" charset="0"/>
              </a:rPr>
              <a:t>    elif user_message == "apa kabar":</a:t>
            </a:r>
          </a:p>
          <a:p>
            <a:r>
              <a:rPr lang="en-ID">
                <a:latin typeface="Consolas" panose="020B0609020204030204" pitchFamily="49" charset="0"/>
              </a:rPr>
              <a:t>        print("Baik nih 👌 kamu gimana?", end='')</a:t>
            </a:r>
          </a:p>
          <a:p>
            <a:r>
              <a:rPr lang="en-ID">
                <a:latin typeface="Consolas" panose="020B0609020204030204" pitchFamily="49" charset="0"/>
              </a:rPr>
              <a:t>    elif "cuaca cerah" in user_message: # check string containment</a:t>
            </a:r>
          </a:p>
          <a:p>
            <a:r>
              <a:rPr lang="en-ID">
                <a:latin typeface="Consolas" panose="020B0609020204030204" pitchFamily="49" charset="0"/>
              </a:rPr>
              <a:t>        print("Iyaa, secerah hatiku ketika memandang wajahmu 😳", end='')</a:t>
            </a:r>
          </a:p>
        </p:txBody>
      </p:sp>
    </p:spTree>
    <p:extLst>
      <p:ext uri="{BB962C8B-B14F-4D97-AF65-F5344CB8AC3E}">
        <p14:creationId xmlns:p14="http://schemas.microsoft.com/office/powerpoint/2010/main" val="3474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548"/>
    </mc:Choice>
    <mc:Fallback xmlns="">
      <p:transition spd="slow" advTm="4754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Simple Chatbot Code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2" y="841829"/>
            <a:ext cx="7820102" cy="33673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ID">
                <a:latin typeface="Consolas" panose="020B0609020204030204" pitchFamily="49" charset="0"/>
              </a:rPr>
              <a:t> # mendung (= cloudy) flow</a:t>
            </a:r>
          </a:p>
          <a:p>
            <a:r>
              <a:rPr lang="en-ID">
                <a:latin typeface="Consolas" panose="020B0609020204030204" pitchFamily="49" charset="0"/>
              </a:rPr>
              <a:t>    elif "mendung" in user_message:</a:t>
            </a:r>
          </a:p>
          <a:p>
            <a:r>
              <a:rPr lang="en-ID">
                <a:latin typeface="Consolas" panose="020B0609020204030204" pitchFamily="49" charset="0"/>
              </a:rPr>
              <a:t>        print("Hati atau cuaca?", end='')</a:t>
            </a:r>
          </a:p>
          <a:p>
            <a:r>
              <a:rPr lang="en-ID">
                <a:latin typeface="Consolas" panose="020B0609020204030204" pitchFamily="49" charset="0"/>
              </a:rPr>
              <a:t>    elif user_message == "hati":  </a:t>
            </a:r>
          </a:p>
          <a:p>
            <a:r>
              <a:rPr lang="en-ID">
                <a:latin typeface="Consolas" panose="020B0609020204030204" pitchFamily="49" charset="0"/>
              </a:rPr>
              <a:t>        print("*sending virtual hugs 🤗*", end='')</a:t>
            </a:r>
          </a:p>
          <a:p>
            <a:r>
              <a:rPr lang="en-ID">
                <a:latin typeface="Consolas" panose="020B0609020204030204" pitchFamily="49" charset="0"/>
              </a:rPr>
              <a:t>    elif user_message == "cuaca":  </a:t>
            </a:r>
          </a:p>
          <a:p>
            <a:r>
              <a:rPr lang="en-ID">
                <a:latin typeface="Consolas" panose="020B0609020204030204" pitchFamily="49" charset="0"/>
              </a:rPr>
              <a:t>        print("Cuma cuaca kan, bukan hati 😝", end='')</a:t>
            </a:r>
          </a:p>
          <a:p>
            <a:r>
              <a:rPr lang="en-ID">
                <a:latin typeface="Consolas" panose="020B0609020204030204" pitchFamily="49" charset="0"/>
              </a:rPr>
              <a:t>    elif user_message == "makasih" or user_message == "thanks":</a:t>
            </a:r>
          </a:p>
          <a:p>
            <a:r>
              <a:rPr lang="en-ID">
                <a:latin typeface="Consolas" panose="020B0609020204030204" pitchFamily="49" charset="0"/>
              </a:rPr>
              <a:t>        print("Masama 👍", end='')</a:t>
            </a:r>
          </a:p>
          <a:p>
            <a:r>
              <a:rPr lang="en-ID">
                <a:latin typeface="Consolas" panose="020B0609020204030204" pitchFamily="49" charset="0"/>
              </a:rPr>
              <a:t>    # if none matches (aka the chatbot gets confused)</a:t>
            </a:r>
          </a:p>
          <a:p>
            <a:r>
              <a:rPr lang="en-ID">
                <a:latin typeface="Consolas" panose="020B0609020204030204" pitchFamily="49" charset="0"/>
              </a:rPr>
              <a:t>    else:</a:t>
            </a:r>
          </a:p>
          <a:p>
            <a:r>
              <a:rPr lang="en-ID">
                <a:latin typeface="Consolas" panose="020B0609020204030204" pitchFamily="49" charset="0"/>
              </a:rPr>
              <a:t>        print("Eh2, gimana? 😵", end='')</a:t>
            </a:r>
          </a:p>
          <a:p>
            <a:r>
              <a:rPr lang="en-ID">
                <a:latin typeface="Consolas" panose="020B0609020204030204" pitchFamily="49" charset="0"/>
              </a:rPr>
              <a:t>    print()</a:t>
            </a:r>
          </a:p>
        </p:txBody>
      </p:sp>
    </p:spTree>
    <p:extLst>
      <p:ext uri="{BB962C8B-B14F-4D97-AF65-F5344CB8AC3E}">
        <p14:creationId xmlns:p14="http://schemas.microsoft.com/office/powerpoint/2010/main" val="293810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548"/>
    </mc:Choice>
    <mc:Fallback xmlns="">
      <p:transition spd="slow" advTm="4754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97A6044-2A66-4C95-AD51-56BE702580EA}"/>
              </a:ext>
            </a:extLst>
          </p:cNvPr>
          <p:cNvGrpSpPr/>
          <p:nvPr/>
        </p:nvGrpSpPr>
        <p:grpSpPr>
          <a:xfrm>
            <a:off x="3911600" y="1410733"/>
            <a:ext cx="1320800" cy="1320800"/>
            <a:chOff x="3742050" y="1094500"/>
            <a:chExt cx="1659900" cy="1659900"/>
          </a:xfrm>
        </p:grpSpPr>
        <p:sp>
          <p:nvSpPr>
            <p:cNvPr id="890" name="Google Shape;890;p52"/>
            <p:cNvSpPr/>
            <p:nvPr/>
          </p:nvSpPr>
          <p:spPr>
            <a:xfrm>
              <a:off x="3742050" y="1094500"/>
              <a:ext cx="1659900" cy="1659900"/>
            </a:xfrm>
            <a:prstGeom prst="ellipse">
              <a:avLst/>
            </a:prstGeom>
            <a:noFill/>
            <a:ln w="9525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170" name="Picture 2" descr="logo, python icon">
              <a:extLst>
                <a:ext uri="{FF2B5EF4-FFF2-40B4-BE49-F238E27FC236}">
                  <a16:creationId xmlns:a16="http://schemas.microsoft.com/office/drawing/2014/main" id="{213FB561-EB10-444D-8568-100790B9D2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173" y="1294097"/>
              <a:ext cx="1277654" cy="1277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22F277A-E6C4-47BC-881E-A6887B1FE647}"/>
              </a:ext>
            </a:extLst>
          </p:cNvPr>
          <p:cNvSpPr txBox="1"/>
          <p:nvPr/>
        </p:nvSpPr>
        <p:spPr>
          <a:xfrm>
            <a:off x="3412067" y="2987040"/>
            <a:ext cx="2319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600">
                <a:latin typeface="Abadi" panose="020B0604020104020204" pitchFamily="34" charset="0"/>
              </a:rPr>
              <a:t>Thank you!</a:t>
            </a:r>
            <a:endParaRPr lang="en-US" sz="3600">
              <a:latin typeface="Abadi" panose="020B06040201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90"/>
    </mc:Choice>
    <mc:Fallback xmlns="">
      <p:transition spd="slow" advTm="9490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7495</TotalTime>
  <Words>385</Words>
  <Application>Microsoft Office PowerPoint</Application>
  <PresentationFormat>On-screen Show (16:9)</PresentationFormat>
  <Paragraphs>50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Abadi</vt:lpstr>
      <vt:lpstr>Arial</vt:lpstr>
      <vt:lpstr>Consolas</vt:lpstr>
      <vt:lpstr>Trebuchet MS</vt:lpstr>
      <vt:lpstr>Simple Light</vt:lpstr>
      <vt:lpstr>PowerPoint Presentation</vt:lpstr>
      <vt:lpstr>Simple Chatbot Code</vt:lpstr>
      <vt:lpstr>Simple Chatbot Code</vt:lpstr>
      <vt:lpstr>Simple Chatbot Code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1018</cp:revision>
  <dcterms:modified xsi:type="dcterms:W3CDTF">2020-11-16T03:09:03Z</dcterms:modified>
</cp:coreProperties>
</file>