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  <p:sldMasterId id="2147483732" r:id="rId2"/>
    <p:sldMasterId id="2147483744" r:id="rId3"/>
  </p:sldMasterIdLst>
  <p:notesMasterIdLst>
    <p:notesMasterId r:id="rId36"/>
  </p:notesMasterIdLst>
  <p:handoutMasterIdLst>
    <p:handoutMasterId r:id="rId37"/>
  </p:handoutMasterIdLst>
  <p:sldIdLst>
    <p:sldId id="331" r:id="rId4"/>
    <p:sldId id="335" r:id="rId5"/>
    <p:sldId id="329" r:id="rId6"/>
    <p:sldId id="260" r:id="rId7"/>
    <p:sldId id="262" r:id="rId8"/>
    <p:sldId id="263" r:id="rId9"/>
    <p:sldId id="332" r:id="rId10"/>
    <p:sldId id="279" r:id="rId11"/>
    <p:sldId id="280" r:id="rId12"/>
    <p:sldId id="275" r:id="rId13"/>
    <p:sldId id="270" r:id="rId14"/>
    <p:sldId id="271" r:id="rId15"/>
    <p:sldId id="272" r:id="rId16"/>
    <p:sldId id="277" r:id="rId17"/>
    <p:sldId id="333" r:id="rId18"/>
    <p:sldId id="274" r:id="rId19"/>
    <p:sldId id="282" r:id="rId20"/>
    <p:sldId id="285" r:id="rId21"/>
    <p:sldId id="289" r:id="rId22"/>
    <p:sldId id="291" r:id="rId23"/>
    <p:sldId id="296" r:id="rId24"/>
    <p:sldId id="300" r:id="rId25"/>
    <p:sldId id="308" r:id="rId26"/>
    <p:sldId id="309" r:id="rId27"/>
    <p:sldId id="313" r:id="rId28"/>
    <p:sldId id="315" r:id="rId29"/>
    <p:sldId id="303" r:id="rId30"/>
    <p:sldId id="304" r:id="rId31"/>
    <p:sldId id="319" r:id="rId32"/>
    <p:sldId id="323" r:id="rId33"/>
    <p:sldId id="334" r:id="rId34"/>
    <p:sldId id="325" r:id="rId35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ra" initials="I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37" autoAdjust="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5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160520" cy="365760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r>
              <a:rPr lang="en-US"/>
              <a:t>Ujian Pra Promosi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9" y="1"/>
            <a:ext cx="4160520" cy="365760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r>
              <a:rPr lang="en-US"/>
              <a:t>26 Juni 2012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r>
              <a:rPr lang="en-US"/>
              <a:t>Indera Ratna Irawati Pattinasarany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9" y="6948171"/>
            <a:ext cx="4160520" cy="365760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9C458380-318C-437F-835A-DB76A842CF3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160520" cy="365760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r>
              <a:rPr lang="en-US"/>
              <a:t>Ujian Pra Promosi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9" y="1"/>
            <a:ext cx="4160520" cy="365760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r>
              <a:rPr lang="en-US"/>
              <a:t>26 Juni 2012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3388" y="549275"/>
            <a:ext cx="3654425" cy="2741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r>
              <a:rPr lang="en-US"/>
              <a:t>Indera Ratna Irawati Pattinasarany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9" y="6948171"/>
            <a:ext cx="4160520" cy="365760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CFB70C8-C7B5-4A18-AD95-16C6F28CC5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3750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5537C-928F-4DFF-9984-8DC8C63D99D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Ujian Pra Promosi</a:t>
            </a:r>
          </a:p>
        </p:txBody>
      </p:sp>
    </p:spTree>
    <p:extLst>
      <p:ext uri="{BB962C8B-B14F-4D97-AF65-F5344CB8AC3E}">
        <p14:creationId xmlns:p14="http://schemas.microsoft.com/office/powerpoint/2010/main" val="140507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5537C-928F-4DFF-9984-8DC8C63D99D7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Ujian Pra Promosi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B70C8-C7B5-4A18-AD95-16C6F28CC541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Ujian Pra Promosi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B70C8-C7B5-4A18-AD95-16C6F28CC541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Ujian Pra Promosi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B70C8-C7B5-4A18-AD95-16C6F28CC541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Ujian Pra Promosi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B70C8-C7B5-4A18-AD95-16C6F28CC541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Ujian Pra Promosi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B70C8-C7B5-4A18-AD95-16C6F28CC541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Ujian Pra Promosi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B70C8-C7B5-4A18-AD95-16C6F28CC541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Ujian Pra Promosi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B70C8-C7B5-4A18-AD95-16C6F28CC541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Ujian Pra Promosi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B70C8-C7B5-4A18-AD95-16C6F28CC541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Ujian Pra Promosi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B70C8-C7B5-4A18-AD95-16C6F28CC541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Ujian Pra Promosi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5537C-928F-4DFF-9984-8DC8C63D99D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Ujian Pra Promosi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B70C8-C7B5-4A18-AD95-16C6F28CC541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Ujian Pra Promosi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B70C8-C7B5-4A18-AD95-16C6F28CC541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Ujian Pra Promosi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B70C8-C7B5-4A18-AD95-16C6F28CC541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Ujian Pra Promosi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B70C8-C7B5-4A18-AD95-16C6F28CC541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Ujian Pra Promosi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B70C8-C7B5-4A18-AD95-16C6F28CC541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Ujian Pra Promosi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B70C8-C7B5-4A18-AD95-16C6F28CC541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Ujian Pra Promosi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B70C8-C7B5-4A18-AD95-16C6F28CC541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Ujian Pra Promosi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5537C-928F-4DFF-9984-8DC8C63D99D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Ujian Pra Promosi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B70C8-C7B5-4A18-AD95-16C6F28CC54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Ujian Pra Promosi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B70C8-C7B5-4A18-AD95-16C6F28CC54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Ujian Pra Promosi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B70C8-C7B5-4A18-AD95-16C6F28CC54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Ujian Pra Promosi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5537C-928F-4DFF-9984-8DC8C63D99D7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Ujian Pra Promosi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5537C-928F-4DFF-9984-8DC8C63D99D7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Ujian Pra Promosi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5537C-928F-4DFF-9984-8DC8C63D99D7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26 Juni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Indera Ratna Irawati Pattinasarany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Ujian Pra Promosi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D1941-EC42-4EBF-A776-A15B7472ADF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539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B427-6E1B-40CA-A40D-E7BC9D7A9B4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580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07BF6-6950-4DF1-805A-CFD4010BCBB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973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AC8B1-16C3-44BE-A4D7-DE37937D7AE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0926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C012F-E03F-4DF6-A3F6-AABBAA6C0BE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544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15BD-DA0A-4101-979F-82E52BC777A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610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689D0-F124-422D-8768-5BC97192A47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7176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AE5A-206E-4B55-9525-CE42ECDEDF0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197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9B1EE-1D56-451D-89E3-EC69A499F2E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7690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4B6D-C45E-4408-B587-D89CB576729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8430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A7FED-31C9-4DCD-A6B5-73B425C1982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03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0B2DC-9CF1-4122-AC51-18D673DD9BD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3365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39C36-ADAB-4D41-94D5-D6FD97168C3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3685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9C52E-9E1C-453F-8616-FB9D321DF31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509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0C65-BBD5-4F11-BBDB-5C7F0DCDB79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0842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A7ED-73E1-4172-8BA1-7CCF7A44DFA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5503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A1D1-97F8-47D1-A190-67B6D45AFEA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8515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DFFA-A78D-4CD4-8F5C-DD71451A072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1697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36D0-8C83-4F38-B018-B6494FE716B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9091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BDC0C-84AD-4336-87D9-254C123ABAF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4736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7008-C60F-4A59-8C0F-8315957A289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5749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64135-3337-4AE2-A82B-056A147B8A0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108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C1A0-7E4A-40AC-8AF7-EA1929A4CBB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0706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2E95-7702-4904-9319-2FC7900B7FF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1228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667E5-314C-4897-AFAE-ABA840859C7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7376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E114-E4FD-49D1-BF09-8CE3F1C807B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9605"/>
      </p:ext>
    </p:extLst>
  </p:cSld>
  <p:clrMapOvr>
    <a:masterClrMapping/>
  </p:clrMapOvr>
  <p:hf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E114-E4FD-49D1-BF09-8CE3F1C807B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573751"/>
      </p:ext>
    </p:extLst>
  </p:cSld>
  <p:clrMapOvr>
    <a:masterClrMapping/>
  </p:clrMapOvr>
  <p:hf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E114-E4FD-49D1-BF09-8CE3F1C807B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7100643"/>
      </p:ext>
    </p:extLst>
  </p:cSld>
  <p:clrMapOvr>
    <a:masterClrMapping/>
  </p:clrMapOvr>
  <p:hf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E114-E4FD-49D1-BF09-8CE3F1C807B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764209"/>
      </p:ext>
    </p:extLst>
  </p:cSld>
  <p:clrMapOvr>
    <a:masterClrMapping/>
  </p:clrMapOvr>
  <p:hf hdr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E114-E4FD-49D1-BF09-8CE3F1C807B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243162"/>
      </p:ext>
    </p:extLst>
  </p:cSld>
  <p:clrMapOvr>
    <a:masterClrMapping/>
  </p:clrMapOvr>
  <p:hf hdr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E114-E4FD-49D1-BF09-8CE3F1C807B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494209"/>
      </p:ext>
    </p:extLst>
  </p:cSld>
  <p:clrMapOvr>
    <a:masterClrMapping/>
  </p:clrMapOvr>
  <p:hf hdr="0" ft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80FB9-239A-4BAE-8137-4533562E1F3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3919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CF73E-58AA-4FD9-A936-7724D89BF3B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946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66AC7-78E6-4533-935D-D10F00FEC8C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89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84D5B-1788-4B89-B503-BB12B4F16FE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358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D6301-AE2B-40C1-A9E5-4010A1AE4CA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475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9B06-28AE-4984-8950-E7FA1AA7F24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014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6B34-34B9-4B85-AE78-FF5A935E9C2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07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80A69-16C9-4039-B4A4-2303AD33B4A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129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C806C-89C2-4B16-86BD-A5A23E6AE4F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917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91D83-FAB4-423A-B2D2-9370C727BED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399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C62E114-E4FD-49D1-BF09-8CE3F1C807B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9486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hf hdr="0" ftr="0" dt="0"/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9E7BF0B0-25D7-4F7F-8867-D7641AA8007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23900" y="1325166"/>
            <a:ext cx="7696200" cy="168330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id-ID" sz="4050" b="1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Kasus Pendekatan Kuantitatif: Kasus </a:t>
            </a:r>
            <a:r>
              <a:rPr lang="en-US" sz="4050" b="1" dirty="0" err="1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Provinsi</a:t>
            </a:r>
            <a:endParaRPr lang="id-ID" altLang="en-US" sz="4050" b="1" dirty="0">
              <a:solidFill>
                <a:srgbClr val="FFFF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1247B2-4E4B-4A55-8D84-BD59EAC9FD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3900" y="3581401"/>
            <a:ext cx="7696200" cy="1821656"/>
          </a:xfrm>
        </p:spPr>
        <p:txBody>
          <a:bodyPr rtlCol="0">
            <a:noAutofit/>
          </a:bodyPr>
          <a:lstStyle/>
          <a:p>
            <a:pPr algn="ctr">
              <a:lnSpc>
                <a:spcPct val="90000"/>
              </a:lnSpc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id-ID" b="1" dirty="0">
                <a:solidFill>
                  <a:schemeClr val="tx1"/>
                </a:solidFill>
              </a:rPr>
              <a:t>Mata Kuliah Stratifikasi Sosial</a:t>
            </a:r>
          </a:p>
          <a:p>
            <a:pPr algn="ctr">
              <a:lnSpc>
                <a:spcPct val="90000"/>
              </a:lnSpc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id-ID" b="1" dirty="0">
                <a:solidFill>
                  <a:schemeClr val="tx1"/>
                </a:solidFill>
              </a:rPr>
              <a:t>Program Studi Sarjana Sosiologi FISIP UI</a:t>
            </a:r>
          </a:p>
          <a:p>
            <a:pPr algn="ctr">
              <a:lnSpc>
                <a:spcPct val="90000"/>
              </a:lnSpc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id-ID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Materi kuliah, harap tidak dikutip</a:t>
            </a:r>
          </a:p>
          <a:p>
            <a:pPr>
              <a:lnSpc>
                <a:spcPct val="90000"/>
              </a:lnSpc>
              <a:buClr>
                <a:schemeClr val="bg2">
                  <a:lumMod val="40000"/>
                  <a:lumOff val="60000"/>
                </a:schemeClr>
              </a:buClr>
              <a:defRPr/>
            </a:pP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BC7DFC4-DE4C-451D-910E-5822F2D30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80385" y="5623560"/>
            <a:ext cx="628649" cy="226314"/>
          </a:xfrm>
        </p:spPr>
        <p:txBody>
          <a:bodyPr anchor="ctr">
            <a:normAutofit lnSpcReduction="10000"/>
          </a:bodyPr>
          <a:lstStyle/>
          <a:p>
            <a:pPr algn="l">
              <a:lnSpc>
                <a:spcPct val="90000"/>
              </a:lnSpc>
              <a:spcAft>
                <a:spcPts val="450"/>
              </a:spcAft>
              <a:defRPr/>
            </a:pPr>
            <a:fld id="{F3C29398-5283-4C32-9F7F-CC22B6FDF6E8}" type="slidenum">
              <a:rPr lang="id-ID" altLang="en-US" sz="1050">
                <a:solidFill>
                  <a:schemeClr val="bg1">
                    <a:alpha val="60000"/>
                  </a:schemeClr>
                </a:solidFill>
              </a:rPr>
              <a:pPr algn="l">
                <a:lnSpc>
                  <a:spcPct val="90000"/>
                </a:lnSpc>
                <a:spcAft>
                  <a:spcPts val="450"/>
                </a:spcAft>
                <a:defRPr/>
              </a:pPr>
              <a:t>1</a:t>
            </a:fld>
            <a:endParaRPr lang="id-ID" altLang="en-US" sz="1050">
              <a:solidFill>
                <a:schemeClr val="bg1">
                  <a:alpha val="60000"/>
                </a:schemeClr>
              </a:solidFill>
            </a:endParaRPr>
          </a:p>
        </p:txBody>
      </p:sp>
      <p:pic>
        <p:nvPicPr>
          <p:cNvPr id="7173" name="Picture 1">
            <a:extLst>
              <a:ext uri="{FF2B5EF4-FFF2-40B4-BE49-F238E27FC236}">
                <a16:creationId xmlns:a16="http://schemas.microsoft.com/office/drawing/2014/main" id="{8C31DBBF-C80E-48CC-8CE0-3C7315DCD4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751285" cy="797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452718"/>
            <a:ext cx="6324600" cy="1400530"/>
          </a:xfrm>
        </p:spPr>
        <p:txBody>
          <a:bodyPr>
            <a:normAutofit/>
          </a:bodyPr>
          <a:lstStyle/>
          <a:p>
            <a:r>
              <a:rPr lang="en-US" sz="32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Mobilitas Naik, Tetap, dan Turun</a:t>
            </a:r>
          </a:p>
        </p:txBody>
      </p:sp>
      <p:pic>
        <p:nvPicPr>
          <p:cNvPr id="7" name="Content Placeholder 3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0"/>
            <a:ext cx="8610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085E35FF-0704-451A-8F29-C619FAF62F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751285" cy="797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2113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995082"/>
          </a:xfrm>
        </p:spPr>
        <p:txBody>
          <a:bodyPr>
            <a:noAutofit/>
          </a:bodyPr>
          <a:lstStyle/>
          <a:p>
            <a:pPr algn="ctr"/>
            <a:r>
              <a:rPr lang="en-US" sz="28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Mobilitas Naik, Tetap, dan Turun</a:t>
            </a:r>
            <a:br>
              <a:rPr lang="en-US" sz="28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Berdasarkan Jender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en-US" sz="2200" b="0" noProof="1">
                <a:latin typeface="Times New Roman" pitchFamily="18" charset="0"/>
                <a:cs typeface="Times New Roman" pitchFamily="18" charset="0"/>
              </a:rPr>
              <a:t>Mobilitas Ayah-Anak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639762"/>
          </a:xfrm>
        </p:spPr>
        <p:txBody>
          <a:bodyPr>
            <a:normAutofit/>
          </a:bodyPr>
          <a:lstStyle/>
          <a:p>
            <a:pPr algn="ctr"/>
            <a:r>
              <a:rPr lang="en-US" sz="2200" b="0" noProof="1">
                <a:latin typeface="Times New Roman" pitchFamily="18" charset="0"/>
                <a:cs typeface="Times New Roman" pitchFamily="18" charset="0"/>
              </a:rPr>
              <a:t>Mobilitas Ibu-Anak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70" y="2133851"/>
            <a:ext cx="8730860" cy="356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28600" y="5484674"/>
            <a:ext cx="87308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noProof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Hipotesis 1</a:t>
            </a:r>
          </a:p>
          <a:p>
            <a:r>
              <a:rPr lang="en-US" noProof="1">
                <a:latin typeface="Times New Roman" pitchFamily="18" charset="0"/>
                <a:cs typeface="Times New Roman" pitchFamily="18" charset="0"/>
              </a:rPr>
              <a:t>Ho: Peluang mobilitas absolut naik, tetap dan turun laki-laki = perempuan</a:t>
            </a:r>
          </a:p>
          <a:p>
            <a:r>
              <a:rPr lang="en-US" noProof="1">
                <a:latin typeface="Times New Roman" pitchFamily="18" charset="0"/>
                <a:cs typeface="Times New Roman" pitchFamily="18" charset="0"/>
              </a:rPr>
              <a:t>Ha: Peluang mobilitas absolut naik, tetap dan turun laki-laki &gt; perempuan</a:t>
            </a:r>
          </a:p>
          <a:p>
            <a:r>
              <a:rPr lang="en-US" b="1" noProof="1">
                <a:latin typeface="Times New Roman" pitchFamily="18" charset="0"/>
                <a:cs typeface="Times New Roman" pitchFamily="18" charset="0"/>
              </a:rPr>
              <a:t>Kesimpulan: Tolak Ho dan menerima Ha</a:t>
            </a:r>
            <a:endParaRPr lang="en-US" dirty="0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725CE99E-14E3-4BC1-88F0-D7C0E6DB2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751285" cy="797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3585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7315200" cy="114300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Mobilitas Naik, Tetap, dan Turun</a:t>
            </a:r>
            <a:br>
              <a:rPr lang="en-US" sz="36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Berdasarkan Provinsi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en-US" sz="2200" b="0" noProof="1">
                <a:latin typeface="Times New Roman" pitchFamily="18" charset="0"/>
                <a:cs typeface="Times New Roman" pitchFamily="18" charset="0"/>
              </a:rPr>
              <a:t>Mobilitas Ayah-Anak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639762"/>
          </a:xfrm>
        </p:spPr>
        <p:txBody>
          <a:bodyPr>
            <a:normAutofit/>
          </a:bodyPr>
          <a:lstStyle/>
          <a:p>
            <a:pPr algn="ctr"/>
            <a:r>
              <a:rPr lang="en-US" sz="2200" b="0" noProof="1">
                <a:latin typeface="Times New Roman" pitchFamily="18" charset="0"/>
                <a:cs typeface="Times New Roman" pitchFamily="18" charset="0"/>
              </a:rPr>
              <a:t>Mobilitas Ibu-Anak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8600" y="5533072"/>
            <a:ext cx="87308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noProof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Hipotesis 2</a:t>
            </a:r>
          </a:p>
          <a:p>
            <a:r>
              <a:rPr lang="en-US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Ho: Peluang mobilitas absolut naik, tetap dan turun Jawa Barat = Jawa Timur</a:t>
            </a:r>
          </a:p>
          <a:p>
            <a:r>
              <a:rPr lang="en-US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Ha: Peluang mobilitas absolut naik, tetap dan turun Jawa Barat &gt; Jawa Timur</a:t>
            </a:r>
          </a:p>
          <a:p>
            <a:r>
              <a:rPr lang="en-US" b="1" noProof="1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Kesimpulan: Terima Ho </a:t>
            </a:r>
            <a:endParaRPr lang="en-US" b="1" noProof="1">
              <a:solidFill>
                <a:srgbClr val="C0504D">
                  <a:lumMod val="75000"/>
                </a:srgbClr>
              </a:solidFill>
            </a:endParaRPr>
          </a:p>
          <a:p>
            <a:endParaRPr lang="en-US" noProof="1">
              <a:solidFill>
                <a:prstClr val="black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65" y="2057400"/>
            <a:ext cx="8294034" cy="3615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FE4B4C99-010B-4DA9-8172-B10016EFC4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751285" cy="797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3941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9152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Mobilitas Naik, Tetap dan Turun </a:t>
            </a:r>
            <a:br>
              <a:rPr lang="en-US" sz="36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di Kota-kota Sekitar Kota Jakarta </a:t>
            </a:r>
            <a:br>
              <a:rPr lang="en-US" sz="40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b="1" noProof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8722"/>
            <a:ext cx="8229600" cy="508067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Perbandingan m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obilitas 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i Bogor, Depok dan Bekasi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 (BoDeBek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) dan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 kota lain di Ja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bar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b="1" noProof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2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Hipotesis 3</a:t>
            </a:r>
          </a:p>
          <a:p>
            <a:pPr>
              <a:spcBef>
                <a:spcPts val="0"/>
              </a:spcBef>
            </a:pP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Ho: Peluang mobilitas naik, tetap dan turun di BoDeBek = kota-kota lainnya di Jawa Barat</a:t>
            </a:r>
          </a:p>
          <a:p>
            <a:pPr>
              <a:spcBef>
                <a:spcPts val="0"/>
              </a:spcBef>
            </a:pP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Ha: Peluang mobilitas naik, tetap dan turun di BoDeBek&gt; kota-kota lainnya  di Jawa Barat</a:t>
            </a:r>
          </a:p>
          <a:p>
            <a:pPr marL="0" indent="0">
              <a:spcBef>
                <a:spcPts val="0"/>
              </a:spcBef>
              <a:buNone/>
            </a:pPr>
            <a:endParaRPr lang="en-US" sz="2200" b="1" noProof="1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b="1" noProof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Kesimpulan: tolak Ho dan menerima Ha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noProof="1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Adanya faktor kedekatan kota BoDeBek dengan Jakarta sebagai pusat ekonomi berupa pusat perputaran uang, pusat pemilikan alat produksi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6A8153CB-92E0-4471-871C-F822E1DEBE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751285" cy="797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7650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52718"/>
            <a:ext cx="6320890" cy="1400530"/>
          </a:xfrm>
        </p:spPr>
        <p:txBody>
          <a:bodyPr>
            <a:noAutofit/>
          </a:bodyPr>
          <a:lstStyle/>
          <a:p>
            <a:pPr algn="ctr"/>
            <a:r>
              <a:rPr lang="en-US" sz="32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Mobilitas Naik, Tetap, dan Turun</a:t>
            </a:r>
            <a:br>
              <a:rPr lang="en-US" sz="32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Berdasarkan Kohor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en-US" sz="2200" b="0" noProof="1">
                <a:latin typeface="Times New Roman" pitchFamily="18" charset="0"/>
                <a:cs typeface="Times New Roman" pitchFamily="18" charset="0"/>
              </a:rPr>
              <a:t>Mobilitas Ayah-Anak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639762"/>
          </a:xfrm>
        </p:spPr>
        <p:txBody>
          <a:bodyPr>
            <a:normAutofit/>
          </a:bodyPr>
          <a:lstStyle/>
          <a:p>
            <a:pPr algn="ctr"/>
            <a:r>
              <a:rPr lang="en-US" sz="2200" b="0" noProof="1">
                <a:latin typeface="Times New Roman" pitchFamily="18" charset="0"/>
                <a:cs typeface="Times New Roman" pitchFamily="18" charset="0"/>
              </a:rPr>
              <a:t>Mobilitas Ibu-Anak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600" y="5410200"/>
            <a:ext cx="87308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noProof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Hipotesis 4</a:t>
            </a:r>
          </a:p>
          <a:p>
            <a:r>
              <a:rPr lang="en-US" noProof="1">
                <a:latin typeface="Times New Roman" pitchFamily="18" charset="0"/>
                <a:cs typeface="Times New Roman" pitchFamily="18" charset="0"/>
              </a:rPr>
              <a:t>Ho: Peluang mobilitas absolut naik, tetap dan turun kohor 1943-1972 = 1973-1987</a:t>
            </a:r>
          </a:p>
          <a:p>
            <a:r>
              <a:rPr lang="en-US" noProof="1">
                <a:latin typeface="Times New Roman" pitchFamily="18" charset="0"/>
                <a:cs typeface="Times New Roman" pitchFamily="18" charset="0"/>
              </a:rPr>
              <a:t>Ha: Peluang mobilitas absolut naik, tetap dan turun kohor 1943-1972 &gt; 1973-1987</a:t>
            </a:r>
          </a:p>
          <a:p>
            <a:r>
              <a:rPr lang="en-US" b="1" noProof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Kesimpulan: Tolak Ho dan terima </a:t>
            </a: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Ha</a:t>
            </a:r>
            <a:endParaRPr lang="en-US" b="1" dirty="0">
              <a:solidFill>
                <a:srgbClr val="FFFF00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146300"/>
            <a:ext cx="8305800" cy="356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1">
            <a:extLst>
              <a:ext uri="{FF2B5EF4-FFF2-40B4-BE49-F238E27FC236}">
                <a16:creationId xmlns:a16="http://schemas.microsoft.com/office/drawing/2014/main" id="{EBD9FBC5-5124-4DF8-827D-EACAB41B3F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751285" cy="797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4462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A149B-2521-4327-802F-8BE327B45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Mobilitas Relatif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8F6D5F-4B37-42C4-A251-0F170B5C1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2A8D6F7-064F-4EE3-A504-FAC1556A1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088" y="1676400"/>
            <a:ext cx="6711950" cy="4572000"/>
          </a:xfrm>
        </p:spPr>
        <p:txBody>
          <a:bodyPr>
            <a:noAutofit/>
          </a:bodyPr>
          <a:lstStyle/>
          <a:p>
            <a:pPr marL="0" indent="0">
              <a:lnSpc>
                <a:spcPct val="50000"/>
              </a:lnSpc>
              <a:spcBef>
                <a:spcPts val="0"/>
              </a:spcBef>
              <a:buNone/>
            </a:pPr>
            <a:endParaRPr lang="en-US" sz="2200" noProof="1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en-US" sz="2200" noProof="1">
                <a:latin typeface="Times New Roman" pitchFamily="18" charset="0"/>
                <a:cs typeface="Times New Roman" pitchFamily="18" charset="0"/>
              </a:rPr>
              <a:t>Dalam penelitian ini, peneliti menggabungkan kelas AA dan AB menjadi kelas Atas, MA dan MB menjadi kelas Menengah, dan BA dan BB menjadi kelas Bawah</a:t>
            </a:r>
          </a:p>
          <a:p>
            <a:pPr>
              <a:spcBef>
                <a:spcPts val="0"/>
              </a:spcBef>
            </a:pPr>
            <a:endParaRPr lang="en-US" sz="2200" noProof="1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5F12E9A9-F733-486A-8B98-64CC43DB0E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200400"/>
            <a:ext cx="74676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1">
            <a:extLst>
              <a:ext uri="{FF2B5EF4-FFF2-40B4-BE49-F238E27FC236}">
                <a16:creationId xmlns:a16="http://schemas.microsoft.com/office/drawing/2014/main" id="{0729597A-F731-4A91-8F29-0097FBDB90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751285" cy="797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3980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Mobilitas Relatif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en-US" sz="2200" b="1" noProof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Hipotesis 5</a:t>
            </a:r>
          </a:p>
          <a:p>
            <a:pPr lvl="0">
              <a:spcBef>
                <a:spcPts val="0"/>
              </a:spcBef>
            </a:pPr>
            <a:r>
              <a:rPr lang="en-US" sz="22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Ho: secara relatif, setiap kelas sosial memiliki kemungkinan yang sama untuk melakukan mobilitas naik </a:t>
            </a:r>
          </a:p>
          <a:p>
            <a:pPr lvl="0">
              <a:spcBef>
                <a:spcPts val="0"/>
              </a:spcBef>
            </a:pPr>
            <a:r>
              <a:rPr lang="en-US" sz="22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Ha: secara relatif, semakin rendah kelas sosial semakin kecil kemungkinannya untuk melakukan mobilitas naik </a:t>
            </a:r>
          </a:p>
          <a:p>
            <a:pPr marL="0" lvl="0" indent="0">
              <a:spcBef>
                <a:spcPts val="0"/>
              </a:spcBef>
              <a:buNone/>
            </a:pPr>
            <a:endParaRPr lang="en-US" sz="2200" b="1" noProof="1">
              <a:solidFill>
                <a:srgbClr val="C0504D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200" b="1" noProof="1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Kesimpulan: Ho ditolak dan Ha diterima</a:t>
            </a:r>
          </a:p>
          <a:p>
            <a:pPr lvl="0">
              <a:spcBef>
                <a:spcPts val="0"/>
              </a:spcBef>
            </a:pPr>
            <a:endParaRPr lang="en-US" sz="2200" noProof="1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2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d-ID" sz="22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ada </a:t>
            </a:r>
            <a:r>
              <a:rPr lang="en-US" sz="22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responden </a:t>
            </a:r>
            <a:r>
              <a:rPr lang="id-ID" sz="22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kelas yang lebih rendah, semakin sulit bagi </a:t>
            </a:r>
            <a:r>
              <a:rPr lang="en-US" sz="22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mereka </a:t>
            </a:r>
            <a:r>
              <a:rPr lang="id-ID" sz="22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untuk berpindah ke kelas sosial </a:t>
            </a:r>
            <a:r>
              <a:rPr lang="en-US" sz="22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id-ID" sz="22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kelas lebih tinggi</a:t>
            </a:r>
            <a:endParaRPr lang="en-US" sz="2200" noProof="1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en-US" sz="2200" noProof="1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2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Semakin tertutupnya mobilitas sosial secara relatif pada kelas sosial bawah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B7D7E83D-92C6-4E47-A785-57AAB4331E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751285" cy="797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45175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8001000" cy="1143000"/>
          </a:xfrm>
        </p:spPr>
        <p:txBody>
          <a:bodyPr>
            <a:noAutofit/>
          </a:bodyPr>
          <a:lstStyle/>
          <a:p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Estimasi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Logit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Faktor-faktor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Mobilitas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Vertikal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Naik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efek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marjinal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0140" y="1066800"/>
            <a:ext cx="460406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">
            <a:extLst>
              <a:ext uri="{FF2B5EF4-FFF2-40B4-BE49-F238E27FC236}">
                <a16:creationId xmlns:a16="http://schemas.microsoft.com/office/drawing/2014/main" id="{607E836C-D944-4D96-8D00-DC3E662D34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751285" cy="797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88581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7010400" cy="1143000"/>
          </a:xfrm>
        </p:spPr>
        <p:txBody>
          <a:bodyPr>
            <a:noAutofit/>
          </a:bodyPr>
          <a:lstStyle/>
          <a:p>
            <a:r>
              <a:rPr lang="en-US" sz="32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Faktor-faktor yang Mempengaruhi Mobilitas Sosial Vertikal Naik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3300" noProof="1">
                <a:latin typeface="Times New Roman" pitchFamily="18" charset="0"/>
                <a:cs typeface="Times New Roman" pitchFamily="18" charset="0"/>
              </a:rPr>
              <a:t>Responden</a:t>
            </a:r>
            <a:r>
              <a:rPr lang="id-ID" sz="3300" noProof="1">
                <a:latin typeface="Times New Roman" pitchFamily="18" charset="0"/>
                <a:cs typeface="Times New Roman" pitchFamily="18" charset="0"/>
              </a:rPr>
              <a:t> laki-laki </a:t>
            </a:r>
            <a:r>
              <a:rPr lang="en-US" sz="3300" noProof="1">
                <a:latin typeface="Times New Roman" pitchFamily="18" charset="0"/>
                <a:cs typeface="Times New Roman" pitchFamily="18" charset="0"/>
              </a:rPr>
              <a:t>lebih besar peluangnya </a:t>
            </a:r>
            <a:r>
              <a:rPr lang="id-ID" sz="3300" noProof="1">
                <a:latin typeface="Times New Roman" pitchFamily="18" charset="0"/>
                <a:cs typeface="Times New Roman" pitchFamily="18" charset="0"/>
              </a:rPr>
              <a:t>untuk mobilitas naik</a:t>
            </a:r>
            <a:r>
              <a:rPr lang="en-US" sz="3300" noProof="1">
                <a:latin typeface="Times New Roman" pitchFamily="18" charset="0"/>
                <a:cs typeface="Times New Roman" pitchFamily="18" charset="0"/>
              </a:rPr>
              <a:t> daripada perempuan</a:t>
            </a:r>
            <a:r>
              <a:rPr lang="id-ID" sz="3300" noProof="1">
                <a:latin typeface="Times New Roman" pitchFamily="18" charset="0"/>
                <a:cs typeface="Times New Roman" pitchFamily="18" charset="0"/>
              </a:rPr>
              <a:t>. </a:t>
            </a:r>
            <a:endParaRPr lang="en-US" sz="3300" noProof="1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3300" noProof="1">
                <a:latin typeface="Times New Roman" pitchFamily="18" charset="0"/>
                <a:cs typeface="Times New Roman" pitchFamily="18" charset="0"/>
              </a:rPr>
              <a:t>Peluang </a:t>
            </a:r>
            <a:r>
              <a:rPr lang="id-ID" sz="3300" noProof="1">
                <a:latin typeface="Times New Roman" pitchFamily="18" charset="0"/>
                <a:cs typeface="Times New Roman" pitchFamily="18" charset="0"/>
              </a:rPr>
              <a:t>mobilitas naik </a:t>
            </a:r>
            <a:r>
              <a:rPr lang="en-US" sz="3300" noProof="1">
                <a:latin typeface="Times New Roman" pitchFamily="18" charset="0"/>
                <a:cs typeface="Times New Roman" pitchFamily="18" charset="0"/>
              </a:rPr>
              <a:t>pada usia </a:t>
            </a:r>
            <a:r>
              <a:rPr lang="id-ID" sz="3300" noProof="1">
                <a:latin typeface="Times New Roman" pitchFamily="18" charset="0"/>
                <a:cs typeface="Times New Roman" pitchFamily="18" charset="0"/>
              </a:rPr>
              <a:t>30-39 tahun</a:t>
            </a:r>
            <a:r>
              <a:rPr lang="en-US" sz="3300" noProof="1">
                <a:latin typeface="Times New Roman" pitchFamily="18" charset="0"/>
                <a:cs typeface="Times New Roman" pitchFamily="18" charset="0"/>
              </a:rPr>
              <a:t>,  peningkatan tertinggi di usia</a:t>
            </a:r>
            <a:r>
              <a:rPr lang="id-ID" sz="3300" noProof="1">
                <a:latin typeface="Times New Roman" pitchFamily="18" charset="0"/>
                <a:cs typeface="Times New Roman" pitchFamily="18" charset="0"/>
              </a:rPr>
              <a:t> 40-49 tahun</a:t>
            </a:r>
            <a:r>
              <a:rPr lang="en-US" sz="3300" noProof="1">
                <a:latin typeface="Times New Roman" pitchFamily="18" charset="0"/>
                <a:cs typeface="Times New Roman" pitchFamily="18" charset="0"/>
              </a:rPr>
              <a:t>, menurun </a:t>
            </a:r>
            <a:r>
              <a:rPr lang="id-ID" sz="3300" noProof="1">
                <a:latin typeface="Times New Roman" pitchFamily="18" charset="0"/>
                <a:cs typeface="Times New Roman" pitchFamily="18" charset="0"/>
              </a:rPr>
              <a:t>di usia 50-64 tahun</a:t>
            </a:r>
            <a:r>
              <a:rPr lang="en-US" sz="3300" noProof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id-ID" sz="3300" dirty="0">
                <a:latin typeface="Times New Roman" pitchFamily="18" charset="0"/>
                <a:cs typeface="Times New Roman" pitchFamily="18" charset="0"/>
              </a:rPr>
              <a:t>emakin tinggi tingkat pendidikan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responden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d-ID" sz="3300" dirty="0">
                <a:latin typeface="Times New Roman" pitchFamily="18" charset="0"/>
                <a:cs typeface="Times New Roman" pitchFamily="18" charset="0"/>
              </a:rPr>
              <a:t>semakin tinggi peluang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nya</a:t>
            </a:r>
            <a:r>
              <a:rPr lang="id-ID" sz="3300" dirty="0">
                <a:latin typeface="Times New Roman" pitchFamily="18" charset="0"/>
                <a:cs typeface="Times New Roman" pitchFamily="18" charset="0"/>
              </a:rPr>
              <a:t> untuk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ber</a:t>
            </a:r>
            <a:r>
              <a:rPr lang="id-ID" sz="3300" dirty="0">
                <a:latin typeface="Times New Roman" pitchFamily="18" charset="0"/>
                <a:cs typeface="Times New Roman" pitchFamily="18" charset="0"/>
              </a:rPr>
              <a:t>mobilitas naik</a:t>
            </a:r>
            <a:endParaRPr lang="en-US" sz="33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3300" noProof="1">
                <a:latin typeface="Times New Roman" pitchFamily="18" charset="0"/>
                <a:cs typeface="Times New Roman" pitchFamily="18" charset="0"/>
              </a:rPr>
              <a:t>Responden</a:t>
            </a:r>
            <a:r>
              <a:rPr lang="id-ID" sz="3300" noProof="1">
                <a:latin typeface="Times New Roman" pitchFamily="18" charset="0"/>
                <a:cs typeface="Times New Roman" pitchFamily="18" charset="0"/>
              </a:rPr>
              <a:t> di Provinsi Ja</a:t>
            </a:r>
            <a:r>
              <a:rPr lang="en-US" sz="3300" noProof="1">
                <a:latin typeface="Times New Roman" pitchFamily="18" charset="0"/>
                <a:cs typeface="Times New Roman" pitchFamily="18" charset="0"/>
              </a:rPr>
              <a:t>bar</a:t>
            </a:r>
            <a:r>
              <a:rPr lang="id-ID" sz="3300" noProof="1">
                <a:latin typeface="Times New Roman" pitchFamily="18" charset="0"/>
                <a:cs typeface="Times New Roman" pitchFamily="18" charset="0"/>
              </a:rPr>
              <a:t> memiliki kesempatan lebih tinggi untuk melakukan mobilitas naik dibanding</a:t>
            </a:r>
            <a:r>
              <a:rPr lang="en-US" sz="3300" noProof="1">
                <a:latin typeface="Times New Roman" pitchFamily="18" charset="0"/>
                <a:cs typeface="Times New Roman" pitchFamily="18" charset="0"/>
              </a:rPr>
              <a:t> responden </a:t>
            </a:r>
            <a:r>
              <a:rPr lang="id-ID" sz="3300" noProof="1">
                <a:latin typeface="Times New Roman" pitchFamily="18" charset="0"/>
                <a:cs typeface="Times New Roman" pitchFamily="18" charset="0"/>
              </a:rPr>
              <a:t>di Ja</a:t>
            </a:r>
            <a:r>
              <a:rPr lang="en-US" sz="3300" noProof="1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id-ID" sz="3300" noProof="1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200216F0-6DB6-46C4-9B14-77857C4DEF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838200" cy="90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68676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5357"/>
          </a:xfrm>
        </p:spPr>
        <p:txBody>
          <a:bodyPr>
            <a:normAutofit/>
          </a:bodyPr>
          <a:lstStyle/>
          <a:p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Telaah</a:t>
            </a: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Kebijakan</a:t>
            </a: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endParaRPr lang="en-US" sz="3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2540"/>
            <a:ext cx="8458200" cy="5310822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Kebijakan belum membuka peluang untuk mobilitas vertikal naik</a:t>
            </a:r>
          </a:p>
          <a:p>
            <a:pPr>
              <a:spcBef>
                <a:spcPts val="0"/>
              </a:spcBef>
            </a:pP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Pemerintah belum memberi perhatian penting pada m</a:t>
            </a: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obilitas sosial </a:t>
            </a: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dan isu representasi dalam permusan kebijakan.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Ekonomi:</a:t>
            </a:r>
          </a:p>
          <a:p>
            <a:pPr lvl="0">
              <a:spcBef>
                <a:spcPts val="0"/>
              </a:spcBef>
            </a:pP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Peraturan tentang usaha kecil cenderung bersifat teknis </a:t>
            </a:r>
          </a:p>
          <a:p>
            <a:pPr lvl="0">
              <a:spcBef>
                <a:spcPts val="0"/>
              </a:spcBef>
            </a:pPr>
            <a:r>
              <a:rPr lang="en-US" sz="20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Tujuan peraturan lebih ditujukan pada peningkatan penghasilan, kesejahteraan, dan pemerataan.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sz="20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Pendidikan </a:t>
            </a:r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en-US" sz="20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Pemerintah telah banyak merumuskan kebijakan untuk pemenuhan hak-hak pendidikan dan pemberian bantuan-bantuan pendidikan, namun masih kurang menerapkan prinsip keadilan sosial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Bidang Ketenagakerjaan</a:t>
            </a:r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en-US" sz="20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Masih m</a:t>
            </a:r>
            <a:r>
              <a:rPr lang="id-ID" sz="20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id-ID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mnya perlindungan bagi tenaga kerja</a:t>
            </a:r>
            <a:endParaRPr lang="en-US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en-US" sz="20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id-ID" sz="20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0% pekerja informal bergantung pada dukungan keluarga </a:t>
            </a:r>
            <a:r>
              <a:rPr lang="en-US" sz="20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bukan negara</a:t>
            </a:r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en-US" sz="20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Hanya </a:t>
            </a:r>
            <a:r>
              <a:rPr lang="id-ID" sz="20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30% pekerja formal dan 4% pekerja informal yang memiliki asuransi</a:t>
            </a:r>
            <a:r>
              <a:rPr lang="en-US" sz="2000" noProof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noProof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D19D84C7-8FD3-499E-9FF2-94C4B9778D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838200" cy="90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3027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D952F-B167-4A50-A7B5-B1B053B0B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84" y="609601"/>
            <a:ext cx="7053542" cy="2285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C1B21-A4D2-443B-9A78-541C54928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484" y="1523999"/>
            <a:ext cx="7478316" cy="4019551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en-US" sz="2600" b="1" noProof="1"/>
              <a:t>Sebelum memulai sesi ini, perlu diperhatikan beberapa hal sebagai berikut: 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2600" b="1" noProof="1"/>
              <a:t>Apa yang saudara ketahui tentang big data?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2600" b="1" noProof="1"/>
              <a:t>Bagaimana saudara mengakses big data tersebut? 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2600" b="1" noProof="1"/>
              <a:t>Apa kegunaan big data, untuk kebutuhan akademik dan praktis?</a:t>
            </a:r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id="{2B7CF9FD-3182-402D-B0CD-A6501F5583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751285" cy="797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1289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Implikasi</a:t>
            </a: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Teoritis</a:t>
            </a: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Mobilitas</a:t>
            </a: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Absolut </a:t>
            </a: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Relatif</a:t>
            </a:r>
            <a:endParaRPr lang="en-US" sz="3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Terjadi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kecenderungan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p</a:t>
            </a:r>
            <a:r>
              <a:rPr lang="id-ID" sz="2400" dirty="0">
                <a:latin typeface="Times New Roman" pitchFamily="18" charset="0"/>
                <a:ea typeface="Times New Roman"/>
                <a:cs typeface="Times New Roman" pitchFamily="18" charset="0"/>
              </a:rPr>
              <a:t>ewarisan kelas sosial orang tua kepada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anak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sejalan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dengan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pendapat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Ganzeboom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sz="2400" dirty="0">
                <a:latin typeface="Times New Roman"/>
                <a:ea typeface="Times New Roman"/>
              </a:rPr>
              <a:t>P</a:t>
            </a:r>
            <a:r>
              <a:rPr lang="id-ID" sz="2400" dirty="0">
                <a:latin typeface="Times New Roman"/>
                <a:ea typeface="Times New Roman"/>
              </a:rPr>
              <a:t>eluang responden kelas yang lebih rendah untuk bermobilitas naik lebih terbatas daripada responden dari kelas-kelas yang lebih tinggi</a:t>
            </a:r>
            <a:endParaRPr lang="en-US" sz="2400" dirty="0">
              <a:latin typeface="Times New Roman"/>
              <a:ea typeface="Times New Roman"/>
            </a:endParaRPr>
          </a:p>
          <a:p>
            <a:pPr>
              <a:spcBef>
                <a:spcPts val="6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etidaksamaan kesempatan diantara kelas-kelas sosial untuk melakukan mobilitas sosial naik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sejalan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pemikiran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Sorokin. 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elas bawah secara tidak adil tereksklusi untuk berkompetisi mendapatkan imbalan material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sejalan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pandangan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Saunders. </a:t>
            </a:r>
          </a:p>
          <a:p>
            <a:endParaRPr lang="en-US" sz="3000" dirty="0"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4A5D846A-C7C9-40A4-BED2-C342FBE316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838200" cy="90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83690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en-US" sz="32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Implikasi Teoritis: </a:t>
            </a:r>
            <a:br>
              <a:rPr lang="en-US" sz="32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Pemikiran Marx dan Marxian</a:t>
            </a:r>
            <a:endParaRPr lang="en-US" sz="3200" noProof="1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382000" cy="5349875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800" noProof="1">
                <a:latin typeface="Times New Roman"/>
                <a:ea typeface="Times New Roman"/>
              </a:rPr>
              <a:t>Pemikiran Marx</a:t>
            </a:r>
          </a:p>
          <a:p>
            <a:pPr>
              <a:spcBef>
                <a:spcPts val="600"/>
              </a:spcBef>
            </a:pPr>
            <a:r>
              <a:rPr lang="en-US" sz="2400" noProof="1">
                <a:latin typeface="Times New Roman"/>
                <a:ea typeface="Times New Roman"/>
              </a:rPr>
              <a:t>Keragaman posisi kelas menunjukkan pe</a:t>
            </a:r>
            <a:r>
              <a:rPr lang="id-ID" sz="2400" noProof="1">
                <a:latin typeface="Times New Roman"/>
                <a:ea typeface="Times New Roman"/>
              </a:rPr>
              <a:t>rbedaan posisi</a:t>
            </a:r>
            <a:r>
              <a:rPr lang="en-US" sz="2400" noProof="1">
                <a:latin typeface="Times New Roman"/>
                <a:ea typeface="Times New Roman"/>
              </a:rPr>
              <a:t>/</a:t>
            </a:r>
            <a:r>
              <a:rPr lang="id-ID" sz="2400" noProof="1">
                <a:latin typeface="Times New Roman"/>
                <a:ea typeface="Times New Roman"/>
              </a:rPr>
              <a:t>peran dalam skema produktif </a:t>
            </a:r>
            <a:r>
              <a:rPr lang="en-US" sz="2400" noProof="1">
                <a:latin typeface="Times New Roman"/>
                <a:ea typeface="Times New Roman"/>
              </a:rPr>
              <a:t>atau pemilikan alat produksi </a:t>
            </a:r>
            <a:r>
              <a:rPr lang="id-ID" sz="2400" noProof="1">
                <a:latin typeface="Times New Roman"/>
                <a:ea typeface="Times New Roman"/>
              </a:rPr>
              <a:t>dalam masyarakat</a:t>
            </a:r>
            <a:r>
              <a:rPr lang="en-US" sz="2400" noProof="1">
                <a:latin typeface="Times New Roman"/>
                <a:ea typeface="Times New Roman"/>
              </a:rPr>
              <a:t>. </a:t>
            </a:r>
          </a:p>
          <a:p>
            <a:pPr>
              <a:spcBef>
                <a:spcPts val="600"/>
              </a:spcBef>
            </a:pPr>
            <a:r>
              <a:rPr lang="en-US" sz="2400" noProof="1">
                <a:latin typeface="Times New Roman"/>
                <a:ea typeface="Times New Roman"/>
              </a:rPr>
              <a:t>P</a:t>
            </a:r>
            <a:r>
              <a:rPr lang="id-ID" sz="2400" noProof="1">
                <a:latin typeface="Times New Roman"/>
                <a:ea typeface="Times New Roman"/>
              </a:rPr>
              <a:t>erbedaan kelas berimplikasi pada perbedaan kepentingan kelas</a:t>
            </a:r>
            <a:r>
              <a:rPr lang="en-US" sz="2400" noProof="1">
                <a:latin typeface="Times New Roman"/>
                <a:ea typeface="Times New Roman"/>
              </a:rPr>
              <a:t>. </a:t>
            </a:r>
          </a:p>
          <a:p>
            <a:pPr>
              <a:spcBef>
                <a:spcPts val="600"/>
              </a:spcBef>
            </a:pPr>
            <a:r>
              <a:rPr lang="id-ID" sz="2400" dirty="0">
                <a:latin typeface="Times New Roman"/>
                <a:ea typeface="Times New Roman"/>
              </a:rPr>
              <a:t>Kepentingan-kepentingan kelas atas tersebut dapat terwujud dengan adanya </a:t>
            </a:r>
            <a:r>
              <a:rPr lang="en-US" sz="2400" dirty="0">
                <a:latin typeface="Times New Roman"/>
                <a:ea typeface="Times New Roman"/>
              </a:rPr>
              <a:t>supra-</a:t>
            </a:r>
            <a:r>
              <a:rPr lang="en-US" sz="2400" dirty="0" err="1">
                <a:latin typeface="Times New Roman"/>
                <a:ea typeface="Times New Roman"/>
              </a:rPr>
              <a:t>struktur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id-ID" sz="2400" dirty="0">
                <a:latin typeface="Times New Roman"/>
                <a:ea typeface="Times New Roman"/>
              </a:rPr>
              <a:t>yang mendukungnya</a:t>
            </a:r>
            <a:r>
              <a:rPr lang="en-US" sz="2400" dirty="0">
                <a:latin typeface="Times New Roman"/>
                <a:ea typeface="Times New Roman"/>
              </a:rPr>
              <a:t>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800" dirty="0" err="1">
                <a:latin typeface="Times New Roman"/>
                <a:ea typeface="Calibri"/>
              </a:rPr>
              <a:t>Pemikiran</a:t>
            </a:r>
            <a:r>
              <a:rPr lang="en-US" sz="2800" dirty="0">
                <a:latin typeface="Times New Roman"/>
                <a:ea typeface="Calibri"/>
              </a:rPr>
              <a:t> </a:t>
            </a:r>
            <a:r>
              <a:rPr lang="id-ID" sz="2800" dirty="0">
                <a:latin typeface="Times New Roman"/>
                <a:ea typeface="Calibri"/>
              </a:rPr>
              <a:t>Wright</a:t>
            </a:r>
            <a:r>
              <a:rPr lang="en-US" sz="2800" dirty="0">
                <a:latin typeface="Times New Roman"/>
                <a:ea typeface="Calibri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latin typeface="Times New Roman"/>
                <a:ea typeface="Calibri"/>
              </a:rPr>
              <a:t>T</a:t>
            </a:r>
            <a:r>
              <a:rPr lang="id-ID" sz="2400" dirty="0">
                <a:latin typeface="Times New Roman"/>
                <a:ea typeface="Calibri"/>
              </a:rPr>
              <a:t>idak cukup hanya melihat ketimpangan hak dan kekuasaan terhadap pemilikan sumber-sumber, tetapi juga pada ketimpangan hak dan kekuasaan terhadap penggunaan dari sumber-sumber tersebut </a:t>
            </a:r>
            <a:endParaRPr lang="en-US" sz="2400" dirty="0">
              <a:latin typeface="Times New Roman"/>
              <a:ea typeface="Calibri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err="1">
                <a:latin typeface="Times New Roman"/>
                <a:ea typeface="Times New Roman"/>
              </a:rPr>
              <a:t>Pemikiran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Bordieu</a:t>
            </a:r>
            <a:endParaRPr lang="en-US" sz="2400" dirty="0">
              <a:latin typeface="Times New Roman"/>
              <a:ea typeface="Times New Roman"/>
            </a:endParaRPr>
          </a:p>
          <a:p>
            <a:pPr>
              <a:spcBef>
                <a:spcPts val="6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odal yang menempatkan seseorang dalam kategori sosial tertentu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esponden yang memiliki moda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 memiliki kemungkinan lebih besar melakukan mobilitas vertikal naik daripada yang tidak memilikinya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endParaRPr lang="en-US" sz="2400" dirty="0">
              <a:latin typeface="Times New Roman"/>
              <a:ea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endParaRPr lang="en-US" sz="2400" dirty="0">
              <a:latin typeface="Times New Roman"/>
              <a:ea typeface="Times New Roman"/>
            </a:endParaRPr>
          </a:p>
          <a:p>
            <a:pPr>
              <a:spcBef>
                <a:spcPts val="600"/>
              </a:spcBef>
            </a:pPr>
            <a:endParaRPr lang="en-US" sz="2400" noProof="1">
              <a:latin typeface="Times New Roman"/>
              <a:ea typeface="Times New Roman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EBC70407-0F5F-4CAD-A88F-009738B975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838200" cy="90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0170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020762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Implikasi Teoritis: </a:t>
            </a:r>
            <a:br>
              <a:rPr lang="en-US" sz="36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Pemikiran Weber dan Weberian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5211763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400" noProof="1">
                <a:latin typeface="Times New Roman" pitchFamily="18" charset="0"/>
                <a:ea typeface="Times New Roman"/>
                <a:cs typeface="Times New Roman" pitchFamily="18" charset="0"/>
              </a:rPr>
              <a:t>Pemikiran Weber</a:t>
            </a:r>
          </a:p>
          <a:p>
            <a:pPr>
              <a:spcBef>
                <a:spcPts val="600"/>
              </a:spcBef>
            </a:pPr>
            <a:r>
              <a:rPr lang="en-US" sz="2000" noProof="1">
                <a:latin typeface="Times New Roman" pitchFamily="18" charset="0"/>
                <a:ea typeface="Times New Roman"/>
                <a:cs typeface="Times New Roman" pitchFamily="18" charset="0"/>
              </a:rPr>
              <a:t>S</a:t>
            </a:r>
            <a:r>
              <a:rPr lang="id-ID" sz="2000" noProof="1">
                <a:latin typeface="Times New Roman" pitchFamily="18" charset="0"/>
                <a:ea typeface="Times New Roman"/>
                <a:cs typeface="Times New Roman" pitchFamily="18" charset="0"/>
              </a:rPr>
              <a:t>tratifikasi sosial bersifat multidimens</a:t>
            </a:r>
            <a:r>
              <a:rPr lang="en-US" sz="2000" noProof="1">
                <a:latin typeface="Times New Roman" pitchFamily="18" charset="0"/>
                <a:ea typeface="Times New Roman"/>
                <a:cs typeface="Times New Roman" pitchFamily="18" charset="0"/>
              </a:rPr>
              <a:t>i (kelas, status, power) dan a</a:t>
            </a: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da kecederungan </a:t>
            </a: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konsistensi </a:t>
            </a: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diantara</a:t>
            </a: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 tiga dimensi</a:t>
            </a: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Kesempatan hidup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(life chance): 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kesempatan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ndividu untuk memperoleh akses terhadap pemilikan yang bersifat langka dan berharga di masyarakat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esempatan hidup seseorang untuk meningkatkan kelas sosial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nya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 terkait dengan kesempatan hidup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nya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 dalam memperoleh distribusi aset yang bersifat langka dan tidak merata dalam masyarakat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Posisi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kelas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membedakan kesempatan hidup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 peluangnya untuk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obilitas naik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mengkaji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mobilitas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naik, p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enting untuk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melihat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aspek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emilikan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modal dan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dan 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bagaimana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pemilik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modal dan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mam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pu memenangkan kompetisi untuk bermobilitas naik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modal dan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aset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memiliki nilai dalam konteks pasar</a:t>
            </a:r>
            <a:endParaRPr lang="en-US" sz="2000" dirty="0"/>
          </a:p>
          <a:p>
            <a:pPr>
              <a:spcBef>
                <a:spcPts val="600"/>
              </a:spcBef>
            </a:pPr>
            <a:endParaRPr lang="en-US" sz="2000" dirty="0"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D1642A67-A570-4121-BE55-BCD9CE7750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838200" cy="90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1252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Implikasi Teoritis: </a:t>
            </a:r>
            <a:br>
              <a:rPr lang="en-US" sz="36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Pemikiran Weber dan Weberian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Pemikiran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Goldthorpe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id-ID" sz="2600" dirty="0">
                <a:latin typeface="Times New Roman" pitchFamily="18" charset="0"/>
                <a:cs typeface="Times New Roman" pitchFamily="18" charset="0"/>
              </a:rPr>
              <a:t>Prinsip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600" dirty="0">
                <a:latin typeface="Times New Roman" pitchFamily="18" charset="0"/>
                <a:cs typeface="Times New Roman" pitchFamily="18" charset="0"/>
              </a:rPr>
              <a:t>kelas mendasarkan pada relasi tenaga kerja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id-ID" sz="2600" dirty="0">
                <a:latin typeface="Times New Roman" pitchFamily="18" charset="0"/>
                <a:cs typeface="Times New Roman" pitchFamily="18" charset="0"/>
              </a:rPr>
              <a:t>tatus kerja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id-ID" sz="2600" i="1" dirty="0">
                <a:latin typeface="Times New Roman" pitchFamily="18" charset="0"/>
                <a:cs typeface="Times New Roman" pitchFamily="18" charset="0"/>
              </a:rPr>
              <a:t>employer, employer with workers, </a:t>
            </a:r>
            <a:r>
              <a:rPr lang="id-ID" sz="2600" dirty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id-ID" sz="2600" i="1" dirty="0">
                <a:latin typeface="Times New Roman" pitchFamily="18" charset="0"/>
                <a:cs typeface="Times New Roman" pitchFamily="18" charset="0"/>
              </a:rPr>
              <a:t> employees</a:t>
            </a:r>
            <a:r>
              <a:rPr lang="id-ID" sz="2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600" dirty="0">
                <a:latin typeface="Times New Roman" pitchFamily="18" charset="0"/>
                <a:cs typeface="Times New Roman" pitchFamily="18" charset="0"/>
              </a:rPr>
              <a:t>pemikiran Marx dalam pembedaan relasi tenaga kerja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d-ID" sz="2600" dirty="0">
                <a:latin typeface="Times New Roman" pitchFamily="18" charset="0"/>
                <a:cs typeface="Times New Roman" pitchFamily="18" charset="0"/>
              </a:rPr>
              <a:t>yaitu konsep pemilikan alat-alat produksi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d-ID" sz="2600" dirty="0">
                <a:latin typeface="Times New Roman" pitchFamily="18" charset="0"/>
                <a:cs typeface="Times New Roman" pitchFamily="18" charset="0"/>
              </a:rPr>
              <a:t> tipe relasi tenaga kerja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 yang </a:t>
            </a:r>
            <a:r>
              <a:rPr lang="id-ID" sz="2600" dirty="0">
                <a:latin typeface="Times New Roman" pitchFamily="18" charset="0"/>
                <a:cs typeface="Times New Roman" pitchFamily="18" charset="0"/>
              </a:rPr>
              <a:t>mendasarkan pada kontrak tenaga kerja, dan yang diperoleh dalam birokrasi organisasi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Go</a:t>
            </a:r>
            <a:r>
              <a:rPr lang="id-ID" sz="2600" dirty="0">
                <a:latin typeface="Times New Roman" pitchFamily="18" charset="0"/>
                <a:cs typeface="Times New Roman" pitchFamily="18" charset="0"/>
              </a:rPr>
              <a:t>ldthorpe tidak cukup jelas menjelaskan relasi kerja dalam konteks birokrasi, seperti jenis pekerjaan apa yang dimaksud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relasi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kerjanya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id-ID" sz="2600" dirty="0">
                <a:latin typeface="Times New Roman" pitchFamily="18" charset="0"/>
                <a:cs typeface="Times New Roman" pitchFamily="18" charset="0"/>
              </a:rPr>
              <a:t>Selain itu, tidak dijelaskan perbedaan yang signifikan antara kedua tipe relasi tenaga kerja tersebut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D0DE47AF-CD25-4F97-AB8C-D2E6E4914A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838200" cy="90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11584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Implikasi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Teoritis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Pendidikan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Mobilitas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endParaRPr lang="en-US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Paradigma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Fungsional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Pendidikan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berperan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elevator social. Hal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sejalan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pandangan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Davis dan Moore,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Hout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Paradigma Konflik</a:t>
            </a:r>
          </a:p>
          <a:p>
            <a:pPr>
              <a:spcBef>
                <a:spcPts val="600"/>
              </a:spcBef>
            </a:pP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endidikan melayani kepentingan kelompok yang berkuasa </a:t>
            </a: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untuk </a:t>
            </a: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mempertahankan</a:t>
            </a: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 statusquo dm mengabadikan struktur kelas</a:t>
            </a:r>
          </a:p>
          <a:p>
            <a:pPr>
              <a:spcBef>
                <a:spcPts val="600"/>
              </a:spcBef>
            </a:pP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endidikan</a:t>
            </a: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empertahankan ketimpangan sosial dan melegitimasi hubungan antar kelas yang timpang</a:t>
            </a:r>
            <a:endParaRPr lang="en-US" sz="2000" noProof="1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Pemikiran Bowles dan Gintis: </a:t>
            </a:r>
          </a:p>
          <a:p>
            <a:pPr lvl="1">
              <a:spcBef>
                <a:spcPts val="600"/>
              </a:spcBef>
            </a:pP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eori korespondensi</a:t>
            </a: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 dan reproduksi social. k</a:t>
            </a: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eterkaitan antara keluarga, </a:t>
            </a: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tempat </a:t>
            </a: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kerja dan sekolah yang mentransmisikan ketimpangan </a:t>
            </a:r>
            <a:endParaRPr lang="en-US" sz="2000" noProof="1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600"/>
              </a:spcBef>
            </a:pP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Teori reproduksi sosial : p</a:t>
            </a: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endidikan mereproduksi posisi kelas orang tua kepada anak mereka</a:t>
            </a: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asil penelitian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membuktikan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ecenderungan orang tua menghasilkan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 dengan kelas sosial yang sama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spcBef>
                <a:spcPts val="6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571311BA-8B6D-45AC-9874-845E710AEC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838200" cy="90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56652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2018"/>
          </a:xfrm>
        </p:spPr>
        <p:txBody>
          <a:bodyPr>
            <a:normAutofit/>
          </a:bodyPr>
          <a:lstStyle/>
          <a:p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Implikasi</a:t>
            </a: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endParaRPr lang="en-US" sz="3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1744"/>
            <a:ext cx="8229600" cy="4864419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Pancasila</a:t>
            </a:r>
          </a:p>
          <a:p>
            <a:pPr>
              <a:spcBef>
                <a:spcPts val="600"/>
              </a:spcBef>
            </a:pP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Berhubungan dengan kesetaraan dan kesejahteraan sosial</a:t>
            </a:r>
          </a:p>
          <a:p>
            <a:pPr>
              <a:spcBef>
                <a:spcPts val="600"/>
              </a:spcBef>
            </a:pP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Negara berkewajiban mewujudkan kesejahteraan sosial melalui kebijakan-kebijakan yang berprinsip keadilan sosial. </a:t>
            </a:r>
          </a:p>
          <a:p>
            <a:pPr>
              <a:spcBef>
                <a:spcPts val="600"/>
              </a:spcBef>
            </a:pP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Kesejahteraan ini dapat terwujud melalui pemberian peluang mobilitas vertikal, khususnya bagi masyarakat kelas B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awah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Amarya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Sen: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berkaitan dengan aspek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kesetaraan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Elemen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kemampuan adalah kebebasan.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Kebebasan meliputi kebebasan untuk memperoleh akses dalam kehidupan, seperti akses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konomi, sosial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partisipasi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olitik.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embangunan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aru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merupakan proses peningkatan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kebebasan manusia.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EA3DEEFB-B80B-4200-8A68-D00E45CF99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838200" cy="90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52552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Kesimpulan</a:t>
            </a:r>
            <a:endParaRPr lang="en-US" sz="3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300" noProof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d-ID" sz="2300" noProof="1">
                <a:latin typeface="Times New Roman" pitchFamily="18" charset="0"/>
                <a:cs typeface="Times New Roman" pitchFamily="18" charset="0"/>
              </a:rPr>
              <a:t>esponden </a:t>
            </a:r>
            <a:r>
              <a:rPr lang="en-US" sz="2300" noProof="1">
                <a:latin typeface="Times New Roman" pitchFamily="18" charset="0"/>
                <a:cs typeface="Times New Roman" pitchFamily="18" charset="0"/>
              </a:rPr>
              <a:t>dengan posisi kelas saat ini </a:t>
            </a:r>
            <a:r>
              <a:rPr lang="id-ID" sz="2300" noProof="1">
                <a:latin typeface="Times New Roman" pitchFamily="18" charset="0"/>
                <a:cs typeface="Times New Roman" pitchFamily="18" charset="0"/>
              </a:rPr>
              <a:t>cenderung berasal dari orang tua dengan kelas sosial yang sama dengan dirinya </a:t>
            </a:r>
            <a:endParaRPr lang="en-US" sz="2300" noProof="1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300" noProof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id-ID" sz="2300" noProof="1">
                <a:latin typeface="Times New Roman" pitchFamily="18" charset="0"/>
                <a:cs typeface="Times New Roman" pitchFamily="18" charset="0"/>
              </a:rPr>
              <a:t>ecenderungan orang tua menghasilkan anak dengan kelas sosial yang sama</a:t>
            </a:r>
            <a:r>
              <a:rPr lang="en-US" sz="2300" noProof="1">
                <a:latin typeface="Times New Roman" pitchFamily="18" charset="0"/>
                <a:cs typeface="Times New Roman" pitchFamily="18" charset="0"/>
              </a:rPr>
              <a:t>: stabilitas kelas </a:t>
            </a:r>
          </a:p>
          <a:p>
            <a:pPr>
              <a:spcBef>
                <a:spcPts val="600"/>
              </a:spcBef>
            </a:pPr>
            <a:r>
              <a:rPr lang="en-US" sz="2300" noProof="1">
                <a:latin typeface="Times New Roman" pitchFamily="18" charset="0"/>
                <a:cs typeface="Times New Roman" pitchFamily="18" charset="0"/>
              </a:rPr>
              <a:t>Kelas  Atas-Atas tidak mengalami perubahan; kelas Bawah-Bawah terbatas pergerakannya </a:t>
            </a:r>
          </a:p>
          <a:p>
            <a:pPr>
              <a:spcBef>
                <a:spcPts val="600"/>
              </a:spcBef>
            </a:pPr>
            <a:r>
              <a:rPr lang="en-US" sz="2300" noProof="1">
                <a:latin typeface="Times New Roman" pitchFamily="18" charset="0"/>
                <a:cs typeface="Times New Roman" pitchFamily="18" charset="0"/>
              </a:rPr>
              <a:t>Keempat kelas lain memiliki peluang mobilitas vertikal naik. </a:t>
            </a:r>
          </a:p>
          <a:p>
            <a:pPr>
              <a:spcBef>
                <a:spcPts val="600"/>
              </a:spcBef>
            </a:pP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Stratifikasi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tertutup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id-ID" sz="2300" dirty="0">
                <a:latin typeface="Times New Roman" pitchFamily="18" charset="0"/>
                <a:cs typeface="Times New Roman" pitchFamily="18" charset="0"/>
              </a:rPr>
              <a:t>Posisi kelas responden tergantung pada karakteristik askriptif kelas asal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d-ID" sz="2300" dirty="0">
                <a:latin typeface="Times New Roman" pitchFamily="18" charset="0"/>
                <a:cs typeface="Times New Roman" pitchFamily="18" charset="0"/>
              </a:rPr>
              <a:t>bukan pada prestasi mereka. 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id-ID" sz="2300" dirty="0">
                <a:latin typeface="Times New Roman" pitchFamily="18" charset="0"/>
                <a:cs typeface="Times New Roman" pitchFamily="18" charset="0"/>
              </a:rPr>
              <a:t>ondisi ketimpangan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turut</a:t>
            </a:r>
            <a:r>
              <a:rPr lang="id-ID" sz="2300" dirty="0">
                <a:latin typeface="Times New Roman" pitchFamily="18" charset="0"/>
                <a:cs typeface="Times New Roman" pitchFamily="18" charset="0"/>
              </a:rPr>
              <a:t> memberi kontribusi pada rendahnya kecairan sosial </a:t>
            </a:r>
            <a:r>
              <a:rPr lang="en-US" sz="2300" i="1" dirty="0">
                <a:latin typeface="Times New Roman" pitchFamily="18" charset="0"/>
                <a:cs typeface="Times New Roman" pitchFamily="18" charset="0"/>
              </a:rPr>
              <a:t>(social fluidity)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penelitian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300" noProof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29554DF4-D38C-4A63-A0B0-39C04E8EB4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838200" cy="90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67184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Skenario</a:t>
            </a:r>
            <a:endParaRPr lang="en-US" sz="3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8083"/>
            <a:ext cx="8229600" cy="5048080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diatasi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mobilitas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social: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id-ID" sz="2600" dirty="0">
                <a:latin typeface="Times New Roman" pitchFamily="18" charset="0"/>
                <a:cs typeface="Times New Roman" pitchFamily="18" charset="0"/>
              </a:rPr>
              <a:t>elum adanya kesamaan kesempatan untuk mobilitas vertikal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naik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600" dirty="0">
                <a:latin typeface="Times New Roman" pitchFamily="18" charset="0"/>
                <a:cs typeface="Times New Roman" pitchFamily="18" charset="0"/>
              </a:rPr>
              <a:t>bagi seluruh lapisan/golongan masyarak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at. 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Kebijakan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belum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mewakili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600" dirty="0">
                <a:latin typeface="Times New Roman" pitchFamily="18" charset="0"/>
                <a:cs typeface="Times New Roman" pitchFamily="18" charset="0"/>
              </a:rPr>
              <a:t>seluruh kelompok masyarakat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belum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adil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ika 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tdiatasi, kondisi itu berpotensi 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menimbulkan perpecahan dalam masyarakat seperti,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 kesenjangan social semakin besar dan stratifikasi masyarakat tertutup.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noProof="1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Intervensi pemerintah, baik di tingkat pusat maupun daerah, yang terstruktur diharapkan dapat mengatasi potensi terjadinya kondisi masyarakat yang tidak diinginkan tersebut</a:t>
            </a:r>
          </a:p>
          <a:p>
            <a:pPr>
              <a:spcBef>
                <a:spcPts val="600"/>
              </a:spcBef>
            </a:pP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10FEFAA2-FB1C-4DCD-A966-FCFC5AF1BF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6065"/>
            <a:ext cx="838200" cy="90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07230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Rekomendasi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Kebijakan</a:t>
            </a:r>
            <a:endParaRPr lang="en-US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700" noProof="1">
                <a:latin typeface="Times New Roman" pitchFamily="18" charset="0"/>
                <a:cs typeface="Times New Roman" pitchFamily="18" charset="0"/>
              </a:rPr>
              <a:t>Ekonomi: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700" noProof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id-ID" sz="3700" noProof="1">
                <a:latin typeface="Times New Roman" pitchFamily="18" charset="0"/>
                <a:cs typeface="Times New Roman" pitchFamily="18" charset="0"/>
              </a:rPr>
              <a:t>ebijakan pinjaman/kredit pelaku Usaha Kecil dan Menengah (UKM)</a:t>
            </a:r>
            <a:r>
              <a:rPr lang="en-US" sz="3700" noProof="1">
                <a:latin typeface="Times New Roman" pitchFamily="18" charset="0"/>
                <a:cs typeface="Times New Roman" pitchFamily="18" charset="0"/>
              </a:rPr>
              <a:t> berpotensi mendorong mobilitas sosial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id-ID" sz="3700" noProof="1">
                <a:latin typeface="Times New Roman" pitchFamily="18" charset="0"/>
                <a:cs typeface="Times New Roman" pitchFamily="18" charset="0"/>
              </a:rPr>
              <a:t>Pemeri</a:t>
            </a:r>
            <a:r>
              <a:rPr lang="en-US" sz="3700" noProof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id-ID" sz="3700" noProof="1">
                <a:latin typeface="Times New Roman" pitchFamily="18" charset="0"/>
                <a:cs typeface="Times New Roman" pitchFamily="18" charset="0"/>
              </a:rPr>
              <a:t>tah </a:t>
            </a:r>
            <a:r>
              <a:rPr lang="en-US" sz="3700" noProof="1">
                <a:latin typeface="Times New Roman" pitchFamily="18" charset="0"/>
                <a:cs typeface="Times New Roman" pitchFamily="18" charset="0"/>
              </a:rPr>
              <a:t>(atau pemerintah daerah) </a:t>
            </a:r>
            <a:r>
              <a:rPr lang="id-ID" sz="3700" noProof="1">
                <a:latin typeface="Times New Roman" pitchFamily="18" charset="0"/>
                <a:cs typeface="Times New Roman" pitchFamily="18" charset="0"/>
              </a:rPr>
              <a:t>perlu bekerja sama dengan bank swasta untuk memberikan pinjaman kepada pelaku usaha</a:t>
            </a:r>
            <a:r>
              <a:rPr lang="en-US" sz="3700" noProof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700" noProof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id-ID" sz="3700" noProof="1">
                <a:latin typeface="Times New Roman" pitchFamily="18" charset="0"/>
                <a:cs typeface="Times New Roman" pitchFamily="18" charset="0"/>
              </a:rPr>
              <a:t>alah satu kesulitan pelaku usaha untuk mendapatkan pinjaman adalah masalah jaminan</a:t>
            </a:r>
            <a:r>
              <a:rPr lang="en-US" sz="3700" noProof="1">
                <a:latin typeface="Times New Roman" pitchFamily="18" charset="0"/>
                <a:cs typeface="Times New Roman" pitchFamily="18" charset="0"/>
              </a:rPr>
              <a:t>. Maka pemerintah dapat bertindak sebagai penjamin pinjaman.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700" noProof="1">
                <a:latin typeface="Times New Roman" pitchFamily="18" charset="0"/>
                <a:cs typeface="Times New Roman" pitchFamily="18" charset="0"/>
              </a:rPr>
              <a:t>Pemerintah dapat memfasilitasi pengurusan tanah yang digunakan untuk tempat usaha ini.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700" noProof="1">
                <a:latin typeface="Times New Roman" pitchFamily="18" charset="0"/>
                <a:cs typeface="Times New Roman" pitchFamily="18" charset="0"/>
              </a:rPr>
              <a:t>Pendidikan</a:t>
            </a:r>
          </a:p>
          <a:p>
            <a:pPr>
              <a:spcBef>
                <a:spcPts val="600"/>
              </a:spcBef>
            </a:pPr>
            <a:r>
              <a:rPr lang="en-US" sz="4000" noProof="1">
                <a:latin typeface="Times New Roman" pitchFamily="18" charset="0"/>
                <a:cs typeface="Times New Roman" pitchFamily="18" charset="0"/>
              </a:rPr>
              <a:t>Pemerintah menentukan target individu/kelompok yang akan diintervensi melalui bidang pendidikan (</a:t>
            </a:r>
            <a:r>
              <a:rPr lang="en-US" sz="4000" i="1" noProof="1">
                <a:latin typeface="Times New Roman" pitchFamily="18" charset="0"/>
                <a:cs typeface="Times New Roman" pitchFamily="18" charset="0"/>
              </a:rPr>
              <a:t>targeting</a:t>
            </a:r>
            <a:r>
              <a:rPr lang="en-US" sz="4000" noProof="1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>
              <a:spcBef>
                <a:spcPts val="600"/>
              </a:spcBef>
            </a:pPr>
            <a:r>
              <a:rPr lang="en-US" sz="4000" noProof="1">
                <a:latin typeface="Times New Roman" pitchFamily="18" charset="0"/>
                <a:cs typeface="Times New Roman" pitchFamily="18" charset="0"/>
              </a:rPr>
              <a:t>Berdasarkan analisis targeting, pemerintah mebuat kebijakan yang sesuai dengan kondisi dan kebutuhan kelompok/masyarakat.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3700" noProof="1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noProof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37838DCE-9E36-48E9-985E-EC13DD009E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838200" cy="90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92559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Rekomendasi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Kebijakan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Pendidikan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373187"/>
            <a:ext cx="8229600" cy="4983163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Meningkatkan peran orang tua dalam kegiatan belajar di rumah.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Bagi siswa yang tidak melanjutkan pendidikan formal, pemerintah dapat memberikan pembekalan kemampuan teknis, seperti manajemen, kewirausahaa.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Pemerintah perlu untuk memberikan kemudahan akses pada kredit pendidikan tinggi.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Ketenagakerjaan:</a:t>
            </a:r>
          </a:p>
          <a:p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Meningkatkan derajat </a:t>
            </a:r>
            <a:r>
              <a:rPr lang="en-US" sz="2000" i="1" noProof="1">
                <a:latin typeface="Times New Roman" pitchFamily="18" charset="0"/>
                <a:cs typeface="Times New Roman" pitchFamily="18" charset="0"/>
              </a:rPr>
              <a:t>employability</a:t>
            </a: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 dengan meningkatkan akses dan menyelenggarakan pelayanan pendidikan dan kesehatan berkualitas</a:t>
            </a:r>
          </a:p>
          <a:p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ningkatkan akses </a:t>
            </a: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informasi tentang kesempatan</a:t>
            </a: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 kerja, </a:t>
            </a: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kesempatan pelatihan kerja</a:t>
            </a: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ketenagakerjaan</a:t>
            </a: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agi </a:t>
            </a: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individu </a:t>
            </a: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yang memiliki potensi </a:t>
            </a:r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untuk berusaha, perlu didorong untuk menjadi </a:t>
            </a: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penggerak usaha</a:t>
            </a:r>
            <a:endParaRPr lang="en-US" sz="2000" noProof="1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noProof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enggali potensi daerah untuk mengembangkan usaha khas dae</a:t>
            </a:r>
            <a:endParaRPr lang="en-US" sz="2000" noProof="1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endParaRPr lang="en-US" sz="3300" noProof="1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73B7A81D-2137-4BF8-A59E-38F7E3B7DC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838200" cy="90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7293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BC31E-D564-4FDE-A958-5750B1EA14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0" y="838200"/>
            <a:ext cx="7391400" cy="3581400"/>
          </a:xfrm>
        </p:spPr>
        <p:txBody>
          <a:bodyPr>
            <a:noAutofit/>
          </a:bodyPr>
          <a:lstStyle/>
          <a:p>
            <a:pPr algn="ctr"/>
            <a:r>
              <a:rPr lang="en-US" sz="3200" b="1" noProof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Mobilitas Sosial Vertikal Antar Generasi: </a:t>
            </a:r>
            <a:br>
              <a:rPr lang="en-US" sz="3200" b="1" noProof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b="1" noProof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Kajian Terhadap Masyarakat Kota </a:t>
            </a:r>
            <a:br>
              <a:rPr lang="en-US" sz="3200" b="1" noProof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b="1" noProof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 Provinsi Jawa Barat dan Jawa Timur</a:t>
            </a:r>
            <a:br>
              <a:rPr lang="en-US" sz="3200" b="1" noProof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3200" b="1" noProof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b="1" noProof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Disertasi Sosiologi FISIP UI</a:t>
            </a:r>
            <a:b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E5DCAD-AA99-4F68-AA2C-CA44066A8D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Oleh: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Indera </a:t>
            </a:r>
            <a:r>
              <a:rPr lang="en-US" sz="2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Ratna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Irawati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Pattinasarany</a:t>
            </a:r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id="{1ABEA627-0B8E-45AD-82AE-7C1036AFB3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751285" cy="797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99504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Rekomendasi</a:t>
            </a:r>
            <a:endParaRPr lang="en-US" sz="3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Kajian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id-ID" sz="2200" dirty="0">
                <a:latin typeface="Times New Roman" pitchFamily="18" charset="0"/>
                <a:cs typeface="Times New Roman" pitchFamily="18" charset="0"/>
              </a:rPr>
              <a:t>ekerja keluarga/tak dibayar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melihat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peran</a:t>
            </a:r>
            <a:r>
              <a:rPr lang="id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jaringan</a:t>
            </a:r>
            <a:r>
              <a:rPr lang="id-ID" sz="2200" dirty="0">
                <a:latin typeface="Times New Roman" pitchFamily="18" charset="0"/>
                <a:cs typeface="Times New Roman" pitchFamily="18" charset="0"/>
              </a:rPr>
              <a:t> sosial dalam mobilitas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naik</a:t>
            </a:r>
          </a:p>
          <a:p>
            <a:pPr>
              <a:spcBef>
                <a:spcPts val="600"/>
              </a:spcBef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Kajian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mob</a:t>
            </a:r>
            <a:r>
              <a:rPr lang="id-ID" sz="2200" dirty="0">
                <a:latin typeface="Times New Roman" pitchFamily="18" charset="0"/>
                <a:cs typeface="Times New Roman" pitchFamily="18" charset="0"/>
              </a:rPr>
              <a:t>iltias sosial pada kelas sosial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bawah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d-ID" sz="2200" dirty="0">
                <a:latin typeface="Times New Roman" pitchFamily="18" charset="0"/>
                <a:cs typeface="Times New Roman" pitchFamily="18" charset="0"/>
              </a:rPr>
              <a:t>serta potensi kebijakan sosial yang dapat membuka peluang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mobilitas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Studi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tetang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id-ID" sz="2200" dirty="0">
                <a:latin typeface="Times New Roman" pitchFamily="18" charset="0"/>
                <a:cs typeface="Times New Roman" pitchFamily="18" charset="0"/>
              </a:rPr>
              <a:t>obilitas sosial intra-generasi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200" dirty="0">
                <a:latin typeface="Times New Roman" pitchFamily="18" charset="0"/>
                <a:cs typeface="Times New Roman" pitchFamily="18" charset="0"/>
              </a:rPr>
              <a:t>melihat perubahan kelas sosial individu sejak memasuki dunia kerja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 Data IFLS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itu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d-ID" sz="2200" dirty="0">
                <a:latin typeface="Times New Roman" pitchFamily="18" charset="0"/>
                <a:cs typeface="Times New Roman" pitchFamily="18" charset="0"/>
              </a:rPr>
              <a:t>enyempurnaan kategorisasi kelas sosial yang semakin merepresentasikan kondisi masyarakat Indonesia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d-ID" sz="2200" dirty="0">
                <a:latin typeface="Times New Roman" pitchFamily="18" charset="0"/>
                <a:cs typeface="Times New Roman" pitchFamily="18" charset="0"/>
              </a:rPr>
              <a:t>enambahkan pertanyaan terkait mobilitas sosial pada survei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BPS.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survei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khusus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stratifikasi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mobilitas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Jepang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600"/>
              </a:spcBef>
              <a:buNone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A0B10FEA-7FFE-44B6-9760-9F5E55F7A3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838200" cy="90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33940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B98AE-D2F4-414E-AD6E-F6D748B48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84" y="1455539"/>
            <a:ext cx="7053542" cy="791647"/>
          </a:xfrm>
        </p:spPr>
        <p:txBody>
          <a:bodyPr/>
          <a:lstStyle/>
          <a:p>
            <a:pPr algn="ctr"/>
            <a:r>
              <a:rPr lang="en-US" sz="2700" b="1" dirty="0" err="1"/>
              <a:t>Pokok-pokok</a:t>
            </a:r>
            <a:r>
              <a:rPr lang="en-US" sz="2700" b="1" dirty="0"/>
              <a:t> </a:t>
            </a:r>
            <a:r>
              <a:rPr lang="en-US" sz="2700" b="1" dirty="0" err="1"/>
              <a:t>Bahasan</a:t>
            </a:r>
            <a:r>
              <a:rPr lang="en-US" sz="2700" b="1" dirty="0"/>
              <a:t> </a:t>
            </a:r>
            <a:r>
              <a:rPr lang="en-US" sz="2700" b="1" dirty="0" err="1"/>
              <a:t>Diskusi</a:t>
            </a:r>
            <a:endParaRPr lang="en-US" sz="27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C5265-39E5-49AC-A8BF-4C8677F77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485" y="2109581"/>
            <a:ext cx="7098317" cy="3433969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2100" b="1" dirty="0" err="1"/>
              <a:t>Mengacu</a:t>
            </a:r>
            <a:r>
              <a:rPr lang="en-US" sz="2100" b="1" dirty="0"/>
              <a:t> pada data-data </a:t>
            </a:r>
            <a:r>
              <a:rPr lang="en-US" sz="2100" b="1" dirty="0" err="1"/>
              <a:t>nasional</a:t>
            </a:r>
            <a:r>
              <a:rPr lang="en-US" sz="2100" b="1" dirty="0"/>
              <a:t>, </a:t>
            </a:r>
            <a:r>
              <a:rPr lang="en-US" sz="2100" b="1" dirty="0" err="1"/>
              <a:t>seperti</a:t>
            </a:r>
            <a:r>
              <a:rPr lang="en-US" sz="2100" b="1" dirty="0"/>
              <a:t> </a:t>
            </a:r>
            <a:r>
              <a:rPr lang="en-US" sz="2100" b="1" dirty="0" err="1"/>
              <a:t>Susenas</a:t>
            </a:r>
            <a:r>
              <a:rPr lang="en-US" sz="2100" b="1" dirty="0"/>
              <a:t>, </a:t>
            </a:r>
            <a:r>
              <a:rPr lang="en-US" sz="2100" b="1" dirty="0" err="1"/>
              <a:t>Sakernas</a:t>
            </a:r>
            <a:r>
              <a:rPr lang="en-US" sz="2100" b="1" dirty="0"/>
              <a:t>, dan </a:t>
            </a:r>
            <a:r>
              <a:rPr lang="en-US" sz="2100" b="1" dirty="0" err="1"/>
              <a:t>sebagainya</a:t>
            </a:r>
            <a:r>
              <a:rPr lang="en-US" sz="2100" b="1" dirty="0"/>
              <a:t>,  variable-variable </a:t>
            </a:r>
            <a:r>
              <a:rPr lang="en-US" sz="2100" b="1" dirty="0" err="1"/>
              <a:t>apa</a:t>
            </a:r>
            <a:r>
              <a:rPr lang="en-US" sz="2100" b="1" dirty="0"/>
              <a:t> </a:t>
            </a:r>
            <a:r>
              <a:rPr lang="en-US" sz="2100" b="1" dirty="0" err="1"/>
              <a:t>saja</a:t>
            </a:r>
            <a:r>
              <a:rPr lang="en-US" sz="2100" b="1" dirty="0"/>
              <a:t> yang </a:t>
            </a:r>
            <a:r>
              <a:rPr lang="en-US" sz="2100" b="1" dirty="0" err="1"/>
              <a:t>dapat</a:t>
            </a:r>
            <a:r>
              <a:rPr lang="en-US" sz="2100" b="1" dirty="0"/>
              <a:t> </a:t>
            </a:r>
            <a:r>
              <a:rPr lang="en-US" sz="2100" b="1" dirty="0" err="1"/>
              <a:t>digunakan</a:t>
            </a:r>
            <a:r>
              <a:rPr lang="en-US" sz="2100" b="1" dirty="0"/>
              <a:t> </a:t>
            </a:r>
            <a:r>
              <a:rPr lang="en-US" sz="2100" b="1" dirty="0" err="1"/>
              <a:t>untuk</a:t>
            </a:r>
            <a:r>
              <a:rPr lang="en-US" sz="2100" b="1" dirty="0"/>
              <a:t> </a:t>
            </a:r>
            <a:r>
              <a:rPr lang="en-US" sz="2100" b="1" dirty="0" err="1"/>
              <a:t>membuat</a:t>
            </a:r>
            <a:r>
              <a:rPr lang="en-US" sz="2100" b="1" dirty="0"/>
              <a:t> </a:t>
            </a:r>
            <a:r>
              <a:rPr lang="en-US" sz="2100" b="1" dirty="0" err="1"/>
              <a:t>skema</a:t>
            </a:r>
            <a:r>
              <a:rPr lang="en-US" sz="2100" b="1" dirty="0"/>
              <a:t> </a:t>
            </a:r>
            <a:r>
              <a:rPr lang="en-US" sz="2100" b="1" dirty="0" err="1"/>
              <a:t>kelas</a:t>
            </a:r>
            <a:r>
              <a:rPr lang="en-US" sz="2100" b="1" dirty="0"/>
              <a:t> dan </a:t>
            </a:r>
            <a:r>
              <a:rPr lang="en-US" sz="2100" b="1" dirty="0" err="1"/>
              <a:t>mobilitas</a:t>
            </a:r>
            <a:r>
              <a:rPr lang="en-US" sz="2100" b="1" dirty="0"/>
              <a:t> social di Indonesia?</a:t>
            </a:r>
          </a:p>
          <a:p>
            <a:pPr>
              <a:buFont typeface="+mj-lt"/>
              <a:buAutoNum type="arabicPeriod"/>
            </a:pPr>
            <a:r>
              <a:rPr lang="en-US" sz="2100" b="1" dirty="0" err="1"/>
              <a:t>Apa</a:t>
            </a:r>
            <a:r>
              <a:rPr lang="en-US" sz="2100" b="1" dirty="0"/>
              <a:t> </a:t>
            </a:r>
            <a:r>
              <a:rPr lang="en-US" sz="2100" b="1" dirty="0" err="1"/>
              <a:t>kelebihan</a:t>
            </a:r>
            <a:r>
              <a:rPr lang="en-US" sz="2100" b="1" dirty="0"/>
              <a:t> dan </a:t>
            </a:r>
            <a:r>
              <a:rPr lang="en-US" sz="2100" b="1" dirty="0" err="1"/>
              <a:t>kekurangan</a:t>
            </a:r>
            <a:r>
              <a:rPr lang="en-US" sz="2100" b="1" dirty="0"/>
              <a:t> data-data </a:t>
            </a:r>
            <a:r>
              <a:rPr lang="en-US" sz="2100" b="1" dirty="0" err="1"/>
              <a:t>nasional</a:t>
            </a:r>
            <a:r>
              <a:rPr lang="en-US" sz="2100" b="1" dirty="0"/>
              <a:t> </a:t>
            </a:r>
            <a:r>
              <a:rPr lang="en-US" sz="2100" b="1" dirty="0" err="1"/>
              <a:t>tersebut</a:t>
            </a:r>
            <a:r>
              <a:rPr lang="en-US" sz="2100" b="1" dirty="0"/>
              <a:t> </a:t>
            </a:r>
            <a:r>
              <a:rPr lang="en-US" sz="2100" b="1" dirty="0" err="1"/>
              <a:t>dalam</a:t>
            </a:r>
            <a:r>
              <a:rPr lang="en-US" sz="2100" b="1" dirty="0"/>
              <a:t> </a:t>
            </a:r>
            <a:r>
              <a:rPr lang="en-US" sz="2100" b="1" dirty="0" err="1"/>
              <a:t>membuat</a:t>
            </a:r>
            <a:r>
              <a:rPr lang="en-US" sz="2100" b="1" dirty="0"/>
              <a:t> </a:t>
            </a:r>
            <a:r>
              <a:rPr lang="en-US" sz="2100" b="1" dirty="0" err="1"/>
              <a:t>stratifikasi</a:t>
            </a:r>
            <a:r>
              <a:rPr lang="en-US" sz="2100" b="1" dirty="0"/>
              <a:t> dan </a:t>
            </a:r>
            <a:r>
              <a:rPr lang="en-US" sz="2100" b="1" dirty="0" err="1"/>
              <a:t>mobilitas</a:t>
            </a:r>
            <a:r>
              <a:rPr lang="en-US" sz="2100" b="1" dirty="0"/>
              <a:t> social di Indonesia?</a:t>
            </a:r>
          </a:p>
          <a:p>
            <a:pPr>
              <a:buFont typeface="+mj-lt"/>
              <a:buAutoNum type="arabicPeriod"/>
            </a:pPr>
            <a:endParaRPr lang="en-US" sz="2100" b="1" dirty="0"/>
          </a:p>
          <a:p>
            <a:pPr>
              <a:buFont typeface="+mj-lt"/>
              <a:buAutoNum type="arabicPeriod"/>
            </a:pPr>
            <a:endParaRPr lang="en-US" sz="1800" b="1" dirty="0"/>
          </a:p>
          <a:p>
            <a:pPr>
              <a:buFont typeface="+mj-lt"/>
              <a:buAutoNum type="arabicPeriod"/>
            </a:pPr>
            <a:endParaRPr lang="en-US" sz="1800" b="1" dirty="0"/>
          </a:p>
          <a:p>
            <a:pPr>
              <a:buFont typeface="+mj-lt"/>
              <a:buAutoNum type="arabicPeriod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86121B-1037-4610-AEFA-794A1091AC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08" y="857251"/>
            <a:ext cx="563464" cy="598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86908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7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7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Terima</a:t>
            </a:r>
            <a:r>
              <a:rPr lang="en-US" sz="7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Kasih</a:t>
            </a:r>
            <a:endParaRPr lang="en-US" sz="7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6C7140B-80E4-43C6-A97A-8DC7A0F4D9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838200" cy="90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Tujuan Penelitian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pPr marL="717550" indent="-358775">
              <a:spcBef>
                <a:spcPts val="600"/>
              </a:spcBef>
              <a:buAutoNum type="arabicPeriod"/>
            </a:pP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Kategorisasi kelas sosial masyarakat kota di Provinsi Jawa Barat dan Jawa Timur</a:t>
            </a:r>
          </a:p>
          <a:p>
            <a:pPr marL="1117600" lvl="2" indent="-358775">
              <a:spcBef>
                <a:spcPts val="600"/>
              </a:spcBef>
            </a:pP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Metode kategorisasi kelas sosial yang peneliti lakukan</a:t>
            </a:r>
          </a:p>
          <a:p>
            <a:pPr marL="1117600" lvl="2" indent="-358775">
              <a:spcBef>
                <a:spcPts val="600"/>
              </a:spcBef>
            </a:pP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Hasil kategorisasi kelas sosial</a:t>
            </a:r>
          </a:p>
          <a:p>
            <a:pPr marL="717550" lvl="1" indent="-358775">
              <a:spcBef>
                <a:spcPts val="600"/>
              </a:spcBef>
              <a:buNone/>
            </a:pPr>
            <a:endParaRPr lang="id-ID" sz="2400" noProof="1">
              <a:latin typeface="Times New Roman" pitchFamily="18" charset="0"/>
              <a:cs typeface="Times New Roman" pitchFamily="18" charset="0"/>
            </a:endParaRPr>
          </a:p>
          <a:p>
            <a:pPr marL="717550" indent="-358775">
              <a:spcBef>
                <a:spcPts val="600"/>
              </a:spcBef>
              <a:buFont typeface="+mj-lt"/>
              <a:buAutoNum type="arabicPeriod"/>
            </a:pP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Analisis mobilitas sosial vertikal antar generasi pada masyarakat kota di Provinsi Jawa Barat dan Jawa Timur</a:t>
            </a:r>
          </a:p>
          <a:p>
            <a:pPr marL="1117600" lvl="2" indent="-358775">
              <a:spcBef>
                <a:spcPts val="600"/>
              </a:spcBef>
            </a:pP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Mobilitas absolut</a:t>
            </a:r>
          </a:p>
          <a:p>
            <a:pPr marL="1117600" lvl="2" indent="-358775">
              <a:spcBef>
                <a:spcPts val="600"/>
              </a:spcBef>
            </a:pP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Mobilitas relatif</a:t>
            </a:r>
          </a:p>
          <a:p>
            <a:pPr marL="1117600" lvl="2" indent="-358775">
              <a:spcBef>
                <a:spcPts val="600"/>
              </a:spcBef>
            </a:pPr>
            <a:r>
              <a:rPr lang="id-ID" sz="2000" noProof="1">
                <a:latin typeface="Times New Roman" pitchFamily="18" charset="0"/>
                <a:cs typeface="Times New Roman" pitchFamily="18" charset="0"/>
              </a:rPr>
              <a:t>Faktor-faktor yang mempengaruhi mobilitas vertikal naik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E55A2-D6C6-4207-968F-34E57769475A}" type="slidenum">
              <a:rPr lang="en-US" smtClean="0">
                <a:cs typeface="Times New Roman" pitchFamily="18" charset="0"/>
              </a:rPr>
              <a:t>4</a:t>
            </a:fld>
            <a:endParaRPr lang="en-US" dirty="0">
              <a:cs typeface="Times New Roman" pitchFamily="18" charset="0"/>
            </a:endParaRP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C4AAF1D4-6A56-4716-B418-9ECFFF3A9E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751285" cy="797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0710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52718"/>
            <a:ext cx="5939890" cy="767687"/>
          </a:xfrm>
        </p:spPr>
        <p:txBody>
          <a:bodyPr>
            <a:noAutofit/>
          </a:bodyPr>
          <a:lstStyle/>
          <a:p>
            <a:r>
              <a:rPr lang="en-US" sz="28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Metode Kategorisasi yang Digunakan</a:t>
            </a:r>
          </a:p>
        </p:txBody>
      </p:sp>
      <p:pic>
        <p:nvPicPr>
          <p:cNvPr id="5" name="Content Placeholder 3"/>
          <p:cNvPicPr>
            <a:picLocks noGr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1220405"/>
            <a:ext cx="3355058" cy="5408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876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200" noProof="1">
                <a:latin typeface="Times New Roman" pitchFamily="18" charset="0"/>
                <a:cs typeface="Times New Roman" pitchFamily="18" charset="0"/>
              </a:rPr>
              <a:t>Pembagian 6 kelas atas dasar penghasilan/keuntungan </a:t>
            </a:r>
            <a:r>
              <a:rPr lang="en-US" sz="2200" noProof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200" noProof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noProof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socio-economic index</a:t>
            </a:r>
          </a:p>
          <a:p>
            <a:pPr>
              <a:spcBef>
                <a:spcPts val="0"/>
              </a:spcBef>
            </a:pPr>
            <a:r>
              <a:rPr lang="en-US" sz="2200" noProof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Jenis pekerjaan  class</a:t>
            </a:r>
            <a:r>
              <a:rPr lang="en-US" sz="2000" noProof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categories. </a:t>
            </a:r>
          </a:p>
          <a:p>
            <a:pPr>
              <a:spcBef>
                <a:spcPts val="0"/>
              </a:spcBef>
            </a:pPr>
            <a:r>
              <a:rPr lang="en-US" sz="2200" noProof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Indikator:</a:t>
            </a:r>
            <a:endParaRPr lang="en-US" sz="2200" noProof="1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0"/>
              </a:spcBef>
              <a:buSzPct val="60000"/>
              <a:buFont typeface="Courier New" pitchFamily="49" charset="0"/>
              <a:buChar char="o"/>
            </a:pPr>
            <a:r>
              <a:rPr lang="en-US" sz="2200" noProof="1">
                <a:latin typeface="Times New Roman" pitchFamily="18" charset="0"/>
                <a:cs typeface="Times New Roman" pitchFamily="18" charset="0"/>
              </a:rPr>
              <a:t>Pendidikan</a:t>
            </a:r>
          </a:p>
          <a:p>
            <a:pPr lvl="1">
              <a:spcBef>
                <a:spcPts val="0"/>
              </a:spcBef>
              <a:buSzPct val="60000"/>
              <a:buFont typeface="Courier New" pitchFamily="49" charset="0"/>
              <a:buChar char="o"/>
            </a:pPr>
            <a:r>
              <a:rPr lang="en-US" sz="2200" noProof="1">
                <a:latin typeface="Times New Roman" pitchFamily="18" charset="0"/>
                <a:cs typeface="Times New Roman" pitchFamily="18" charset="0"/>
              </a:rPr>
              <a:t>Deskripsi pekerjaan</a:t>
            </a:r>
          </a:p>
          <a:p>
            <a:pPr lvl="1">
              <a:spcBef>
                <a:spcPts val="0"/>
              </a:spcBef>
              <a:buSzPct val="60000"/>
              <a:buFont typeface="Courier New" pitchFamily="49" charset="0"/>
              <a:buChar char="o"/>
            </a:pPr>
            <a:r>
              <a:rPr lang="en-US" sz="2200" noProof="1">
                <a:latin typeface="Times New Roman" pitchFamily="18" charset="0"/>
                <a:cs typeface="Times New Roman" pitchFamily="18" charset="0"/>
              </a:rPr>
              <a:t>Sektor pekerjaan</a:t>
            </a:r>
          </a:p>
          <a:p>
            <a:pPr lvl="1">
              <a:spcBef>
                <a:spcPts val="0"/>
              </a:spcBef>
              <a:buSzPct val="60000"/>
              <a:buFont typeface="Courier New" pitchFamily="49" charset="0"/>
              <a:buChar char="o"/>
            </a:pPr>
            <a:r>
              <a:rPr lang="en-US" sz="2200" noProof="1">
                <a:latin typeface="Times New Roman" pitchFamily="18" charset="0"/>
                <a:cs typeface="Times New Roman" pitchFamily="18" charset="0"/>
              </a:rPr>
              <a:t>Status pekerjaan</a:t>
            </a:r>
          </a:p>
          <a:p>
            <a:pPr lvl="1">
              <a:spcBef>
                <a:spcPts val="0"/>
              </a:spcBef>
              <a:buSzPct val="60000"/>
              <a:buFont typeface="Courier New" pitchFamily="49" charset="0"/>
              <a:buChar char="o"/>
            </a:pPr>
            <a:r>
              <a:rPr lang="en-US" sz="2200" noProof="1">
                <a:latin typeface="Times New Roman" pitchFamily="18" charset="0"/>
                <a:cs typeface="Times New Roman" pitchFamily="18" charset="0"/>
              </a:rPr>
              <a:t>Indikator untuk employee: </a:t>
            </a:r>
          </a:p>
          <a:p>
            <a:pPr lvl="2">
              <a:spcBef>
                <a:spcPts val="0"/>
              </a:spcBef>
              <a:buSzPct val="60000"/>
              <a:buFont typeface="Wingdings" pitchFamily="2" charset="2"/>
              <a:buChar char="§"/>
            </a:pPr>
            <a:r>
              <a:rPr lang="en-US" noProof="1">
                <a:latin typeface="Times New Roman" pitchFamily="18" charset="0"/>
                <a:cs typeface="Times New Roman" pitchFamily="18" charset="0"/>
              </a:rPr>
              <a:t>kemampuan Kerja</a:t>
            </a:r>
          </a:p>
          <a:p>
            <a:pPr lvl="2">
              <a:spcBef>
                <a:spcPts val="0"/>
              </a:spcBef>
              <a:buSzPct val="60000"/>
              <a:buFont typeface="Wingdings" pitchFamily="2" charset="2"/>
              <a:buChar char="§"/>
            </a:pPr>
            <a:r>
              <a:rPr lang="en-US" noProof="1">
                <a:latin typeface="Times New Roman" pitchFamily="18" charset="0"/>
                <a:cs typeface="Times New Roman" pitchFamily="18" charset="0"/>
              </a:rPr>
              <a:t>tunjangan kerja</a:t>
            </a:r>
          </a:p>
          <a:p>
            <a:pPr lvl="2">
              <a:spcBef>
                <a:spcPts val="0"/>
              </a:spcBef>
              <a:buSzPct val="60000"/>
              <a:buFont typeface="Wingdings" pitchFamily="2" charset="2"/>
              <a:buChar char="§"/>
            </a:pPr>
            <a:r>
              <a:rPr lang="en-US" noProof="1">
                <a:latin typeface="Times New Roman" pitchFamily="18" charset="0"/>
                <a:cs typeface="Times New Roman" pitchFamily="18" charset="0"/>
              </a:rPr>
              <a:t>kontrak kerja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38A45DC2-331F-486C-8E3C-A6BE58E23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751285" cy="797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6114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Hasil Kategorisasi Kelas Sosial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5832" y="1371600"/>
            <a:ext cx="8158168" cy="5190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72CE02D5-9ED7-48F6-BA83-04FB5146A9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67" y="259842"/>
            <a:ext cx="751285" cy="797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2010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BEDBC-3EEC-4ACB-B01B-E96A11832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2718"/>
            <a:ext cx="6473290" cy="767687"/>
          </a:xfrm>
        </p:spPr>
        <p:txBody>
          <a:bodyPr/>
          <a:lstStyle/>
          <a:p>
            <a:pPr algn="ctr"/>
            <a:r>
              <a:rPr lang="en-US" sz="3200" b="1" dirty="0" err="1"/>
              <a:t>Mobilitas</a:t>
            </a:r>
            <a:r>
              <a:rPr lang="en-US" sz="3200" b="1" dirty="0"/>
              <a:t> Absolut Ayah-Anak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1508D1-C3D9-415D-BB41-D220F0C96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220405"/>
            <a:ext cx="3516212" cy="457200"/>
          </a:xfrm>
        </p:spPr>
        <p:txBody>
          <a:bodyPr/>
          <a:lstStyle/>
          <a:p>
            <a:r>
              <a:rPr lang="en-US" sz="20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Mobilitas Inflow Ayah-Anak</a:t>
            </a:r>
            <a:endParaRPr lang="en-US" sz="2000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692AD65B-F441-46B3-8667-962D5511630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38626" y="1812316"/>
            <a:ext cx="4153444" cy="4327284"/>
          </a:xfr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CB5CE6-E410-4CEF-9400-BA478705A9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876800" y="1220406"/>
            <a:ext cx="4038600" cy="457200"/>
          </a:xfrm>
        </p:spPr>
        <p:txBody>
          <a:bodyPr/>
          <a:lstStyle/>
          <a:p>
            <a:r>
              <a:rPr lang="en-US" sz="20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Mobilitas Inflow Ayah-Anak</a:t>
            </a:r>
            <a:endParaRPr lang="en-US" sz="2000" dirty="0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27705225-160E-41EB-BBC0-72AB452B61A7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594274" y="1812316"/>
            <a:ext cx="4311100" cy="4327284"/>
          </a:xfr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DB1362-B400-4EE9-8176-63E7D6FB2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1">
            <a:extLst>
              <a:ext uri="{FF2B5EF4-FFF2-40B4-BE49-F238E27FC236}">
                <a16:creationId xmlns:a16="http://schemas.microsoft.com/office/drawing/2014/main" id="{B827AFDD-7C04-4561-BF8E-647B4B252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751285" cy="797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4888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599" y="363158"/>
            <a:ext cx="6579301" cy="1084642"/>
          </a:xfrm>
        </p:spPr>
        <p:txBody>
          <a:bodyPr>
            <a:noAutofit/>
          </a:bodyPr>
          <a:lstStyle/>
          <a:p>
            <a:pPr algn="ctr"/>
            <a:r>
              <a:rPr lang="id-ID" sz="32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Analisis Mobilitas Absolut:</a:t>
            </a:r>
            <a:r>
              <a:rPr lang="en-US" sz="32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2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id-ID" sz="32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Mobilitas Ayah-Anak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521" y="1676400"/>
            <a:ext cx="8172279" cy="4572007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800" noProof="1">
                <a:latin typeface="Times New Roman" pitchFamily="18" charset="0"/>
                <a:cs typeface="Times New Roman" pitchFamily="18" charset="0"/>
              </a:rPr>
              <a:t>Perhitungan analisis jalur (</a:t>
            </a:r>
            <a:r>
              <a:rPr lang="en-US" sz="2800" i="1" noProof="1">
                <a:latin typeface="Times New Roman" pitchFamily="18" charset="0"/>
                <a:cs typeface="Times New Roman" pitchFamily="18" charset="0"/>
              </a:rPr>
              <a:t>path analysis</a:t>
            </a:r>
            <a:r>
              <a:rPr lang="en-US" sz="2800" noProof="1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ts val="600"/>
              </a:spcBef>
            </a:pP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Me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ngkaji 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seberapa kuat pengaruh variabel kelas ayah, 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pendidikan ayah, dan pendidikan responden terhadap posisi 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elas responden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 (seperti Blau dan Duncan). Selain itu juga p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engaruh 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variabel 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usia, provinsi tempat tinggal, dan jender</a:t>
            </a:r>
            <a:endParaRPr lang="en-US" sz="2400" noProof="1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Hasil perhitungan: k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elas ayah 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berpengaruh 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paling kuat terhadap kelas responden 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0,79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), disusul dengan p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endidikan responden 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(0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,1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8), u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sia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 (0,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4), pe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ndidikan ayah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0,0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7) dan jender (0,04). P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rovinsi 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idak 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ber</a:t>
            </a:r>
            <a:r>
              <a:rPr lang="id-ID" sz="2400" noProof="1">
                <a:latin typeface="Times New Roman" pitchFamily="18" charset="0"/>
                <a:cs typeface="Times New Roman" pitchFamily="18" charset="0"/>
              </a:rPr>
              <a:t>pengaruh </a:t>
            </a: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secara signifikan</a:t>
            </a:r>
          </a:p>
          <a:p>
            <a:pPr>
              <a:spcBef>
                <a:spcPts val="600"/>
              </a:spcBef>
            </a:pPr>
            <a:r>
              <a:rPr lang="en-US" sz="2400" noProof="1">
                <a:latin typeface="Times New Roman" pitchFamily="18" charset="0"/>
                <a:cs typeface="Times New Roman" pitchFamily="18" charset="0"/>
              </a:rPr>
              <a:t>Hasil ini sejalan dengan analisis mobilitas absolut: kelas ayah sangat dominan dalam menentukan kelas sosial responden</a:t>
            </a:r>
            <a:endParaRPr lang="en-US" sz="2800" noProof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386E71BE-EE1F-4888-8A2C-E7D4E11670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182"/>
            <a:ext cx="751285" cy="797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980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700" y="452718"/>
            <a:ext cx="7173300" cy="1400530"/>
          </a:xfrm>
        </p:spPr>
        <p:txBody>
          <a:bodyPr>
            <a:noAutofit/>
          </a:bodyPr>
          <a:lstStyle/>
          <a:p>
            <a:pPr algn="ctr"/>
            <a:r>
              <a:rPr lang="en-US" sz="28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Analisis Mobilitas Absolut:</a:t>
            </a:r>
            <a:br>
              <a:rPr lang="en-US" sz="28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noProof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Analisis Mobilitas Ayah-Anak dan Ibu-Anak</a:t>
            </a:r>
            <a:endParaRPr lang="en-US" sz="2800" noProof="1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700" y="1752601"/>
            <a:ext cx="7706700" cy="4495806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800" noProof="1">
                <a:latin typeface="Times New Roman" pitchFamily="18" charset="0"/>
                <a:cs typeface="Times New Roman" pitchFamily="18" charset="0"/>
              </a:rPr>
              <a:t>Perhitungan korelasi Somers’ D: </a:t>
            </a:r>
          </a:p>
          <a:p>
            <a:pPr marL="0" indent="0">
              <a:lnSpc>
                <a:spcPct val="70000"/>
              </a:lnSpc>
              <a:spcBef>
                <a:spcPts val="0"/>
              </a:spcBef>
              <a:buNone/>
            </a:pPr>
            <a:endParaRPr lang="en-US" sz="2800" noProof="1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400" noProof="1">
                <a:latin typeface="Times New Roman" pitchFamily="18" charset="0"/>
                <a:cs typeface="Times New Roman" pitchFamily="18" charset="0"/>
              </a:rPr>
              <a:t>Antara kelas sosial antara Ayah dan Anak: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3400" noProof="1">
                <a:latin typeface="Times New Roman" pitchFamily="18" charset="0"/>
                <a:cs typeface="Times New Roman" pitchFamily="18" charset="0"/>
              </a:rPr>
              <a:t>Besarnya korelasi: 0,78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3400" noProof="1">
                <a:latin typeface="Times New Roman" pitchFamily="18" charset="0"/>
                <a:cs typeface="Times New Roman" pitchFamily="18" charset="0"/>
              </a:rPr>
              <a:t>Signifikan secara statistik pada tingkat 1 persen. </a:t>
            </a:r>
          </a:p>
          <a:p>
            <a:pPr marL="0" indent="0">
              <a:lnSpc>
                <a:spcPct val="70000"/>
              </a:lnSpc>
              <a:spcBef>
                <a:spcPts val="0"/>
              </a:spcBef>
              <a:buNone/>
            </a:pPr>
            <a:endParaRPr lang="en-US" sz="3400" noProof="1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400" noProof="1">
                <a:latin typeface="Times New Roman" pitchFamily="18" charset="0"/>
                <a:cs typeface="Times New Roman" pitchFamily="18" charset="0"/>
              </a:rPr>
              <a:t>Antara kelas sosial antara Ibu dan Anak: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3400" noProof="1">
                <a:latin typeface="Times New Roman" pitchFamily="18" charset="0"/>
                <a:cs typeface="Times New Roman" pitchFamily="18" charset="0"/>
              </a:rPr>
              <a:t>Besar korelasi: 0,82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3400" noProof="1">
                <a:latin typeface="Times New Roman" pitchFamily="18" charset="0"/>
                <a:cs typeface="Times New Roman" pitchFamily="18" charset="0"/>
              </a:rPr>
              <a:t>Signifikan secara statistik pada tingkat 1 persen 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endParaRPr lang="en-US" sz="3400" noProof="1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400" noProof="1">
                <a:latin typeface="Times New Roman" pitchFamily="18" charset="0"/>
                <a:cs typeface="Times New Roman" pitchFamily="18" charset="0"/>
              </a:rPr>
              <a:t>Kedua perhitungan mendukung temuan analisis mobilitas absolut serta analisis jalur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006-41CF-4E6C-8E20-910DD8DCD5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7256D2C8-ED3C-4C61-A7F0-C654602DB3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67" y="193849"/>
            <a:ext cx="751285" cy="797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2046985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2386</Words>
  <Application>Microsoft Office PowerPoint</Application>
  <PresentationFormat>On-screen Show (4:3)</PresentationFormat>
  <Paragraphs>350</Paragraphs>
  <Slides>32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32</vt:i4>
      </vt:variant>
    </vt:vector>
  </HeadingPairs>
  <TitlesOfParts>
    <vt:vector size="42" baseType="lpstr">
      <vt:lpstr>Arial</vt:lpstr>
      <vt:lpstr>Calibri</vt:lpstr>
      <vt:lpstr>Century Gothic</vt:lpstr>
      <vt:lpstr>Courier New</vt:lpstr>
      <vt:lpstr>Times New Roman</vt:lpstr>
      <vt:lpstr>Wingdings</vt:lpstr>
      <vt:lpstr>Wingdings 3</vt:lpstr>
      <vt:lpstr>4_Office Theme</vt:lpstr>
      <vt:lpstr>6_Office Theme</vt:lpstr>
      <vt:lpstr>Ion</vt:lpstr>
      <vt:lpstr>Kasus Pendekatan Kuantitatif: Kasus Provinsi</vt:lpstr>
      <vt:lpstr>PowerPoint Presentation</vt:lpstr>
      <vt:lpstr>Mobilitas Sosial Vertikal Antar Generasi:  Kajian Terhadap Masyarakat Kota  di Provinsi Jawa Barat dan Jawa Timur  Disertasi Sosiologi FISIP UI </vt:lpstr>
      <vt:lpstr>Tujuan Penelitian</vt:lpstr>
      <vt:lpstr>Metode Kategorisasi yang Digunakan</vt:lpstr>
      <vt:lpstr>Hasil Kategorisasi Kelas Sosial</vt:lpstr>
      <vt:lpstr>Mobilitas Absolut Ayah-Anak</vt:lpstr>
      <vt:lpstr>Analisis Mobilitas Absolut:  Mobilitas Ayah-Anak</vt:lpstr>
      <vt:lpstr>Analisis Mobilitas Absolut: Analisis Mobilitas Ayah-Anak dan Ibu-Anak</vt:lpstr>
      <vt:lpstr>Mobilitas Naik, Tetap, dan Turun</vt:lpstr>
      <vt:lpstr>Mobilitas Naik, Tetap, dan Turun Berdasarkan Jender</vt:lpstr>
      <vt:lpstr>Mobilitas Naik, Tetap, dan Turun Berdasarkan Provinsi</vt:lpstr>
      <vt:lpstr> Mobilitas Naik, Tetap dan Turun  di Kota-kota Sekitar Kota Jakarta  </vt:lpstr>
      <vt:lpstr>Mobilitas Naik, Tetap, dan Turun Berdasarkan Kohor</vt:lpstr>
      <vt:lpstr>Mobilitas Relatif </vt:lpstr>
      <vt:lpstr>Mobilitas Relatif </vt:lpstr>
      <vt:lpstr>Estimasi Logit Faktor-faktor yang Mempengaruhi Mobilitas Vertikal Naik (dalam efek marjinal)</vt:lpstr>
      <vt:lpstr>Faktor-faktor yang Mempengaruhi Mobilitas Sosial Vertikal Naik </vt:lpstr>
      <vt:lpstr>Telaah Kebijakan Sosial</vt:lpstr>
      <vt:lpstr>Implikasi Teoritis: Mobilitas Absolut dan Relatif</vt:lpstr>
      <vt:lpstr>Implikasi Teoritis:  Pemikiran Marx dan Marxian</vt:lpstr>
      <vt:lpstr>Implikasi Teoritis:  Pemikiran Weber dan Weberian</vt:lpstr>
      <vt:lpstr>Implikasi Teoritis:  Pemikiran Weber dan Weberian</vt:lpstr>
      <vt:lpstr>Implikasi Teoritis: Pendidikan dan Mobilitas Sosial</vt:lpstr>
      <vt:lpstr>Implikasi Teori: Keadilan Sosial</vt:lpstr>
      <vt:lpstr>Kesimpulan</vt:lpstr>
      <vt:lpstr>Skenario</vt:lpstr>
      <vt:lpstr>Rekomendasi Kebijakan</vt:lpstr>
      <vt:lpstr>Rekomendasi Kebijakan: Pendidikan</vt:lpstr>
      <vt:lpstr>Rekomendasi</vt:lpstr>
      <vt:lpstr>Pokok-pokok Bahasan Diskusi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Mobilitas Sosial Vertikal Antar Generasi:  Kajian Terhadap Masyarakat Kota  di Provinsi Jawa Barat dan Jawa Timur</dc:title>
  <dc:creator>Ira</dc:creator>
  <cp:lastModifiedBy>Indera Pattinasarany</cp:lastModifiedBy>
  <cp:revision>106</cp:revision>
  <dcterms:created xsi:type="dcterms:W3CDTF">2012-06-24T20:34:00Z</dcterms:created>
  <dcterms:modified xsi:type="dcterms:W3CDTF">2020-10-11T09:15:10Z</dcterms:modified>
</cp:coreProperties>
</file>