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317" r:id="rId2"/>
    <p:sldId id="316" r:id="rId3"/>
    <p:sldId id="302" r:id="rId4"/>
    <p:sldId id="319" r:id="rId5"/>
    <p:sldId id="320" r:id="rId6"/>
    <p:sldId id="322" r:id="rId7"/>
    <p:sldId id="324" r:id="rId8"/>
    <p:sldId id="325" r:id="rId9"/>
    <p:sldId id="308" r:id="rId10"/>
    <p:sldId id="283" r:id="rId11"/>
    <p:sldId id="326" r:id="rId12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7" autoAdjust="0"/>
    <p:restoredTop sz="70300" autoAdjust="0"/>
  </p:normalViewPr>
  <p:slideViewPr>
    <p:cSldViewPr>
      <p:cViewPr varScale="1">
        <p:scale>
          <a:sx n="72" d="100"/>
          <a:sy n="72" d="100"/>
        </p:scale>
        <p:origin x="127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25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168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417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417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931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9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98597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79112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66" r:id="rId4"/>
    <p:sldLayoutId id="2147483670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1" y="903884"/>
            <a:ext cx="3216352" cy="31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69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"/>
          <p:cNvSpPr txBox="1">
            <a:spLocks noGrp="1"/>
          </p:cNvSpPr>
          <p:nvPr>
            <p:ph type="body" idx="1"/>
          </p:nvPr>
        </p:nvSpPr>
        <p:spPr>
          <a:xfrm>
            <a:off x="323528" y="1635646"/>
            <a:ext cx="3957339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dirty="0" err="1"/>
              <a:t>Kurikulum</a:t>
            </a:r>
            <a:r>
              <a:rPr sz="1800" dirty="0"/>
              <a:t> </a:t>
            </a:r>
            <a:r>
              <a:rPr sz="1800" dirty="0" err="1"/>
              <a:t>dan</a:t>
            </a:r>
            <a:r>
              <a:rPr sz="1800" dirty="0"/>
              <a:t> </a:t>
            </a:r>
            <a:r>
              <a:rPr sz="1800" dirty="0" err="1"/>
              <a:t>Modul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z="1800"/>
              <a:t>Kegiatan Praktik Perilaku dan Pemulihan Gizi Melalui Pendekatan Positive Deviance</a:t>
            </a:r>
            <a:endParaRPr sz="1800" dirty="0"/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Reference</a:t>
            </a:r>
            <a:endParaRPr dirty="0"/>
          </a:p>
        </p:txBody>
      </p:sp>
      <p:cxnSp>
        <p:nvCxnSpPr>
          <p:cNvPr id="936" name="Google Shape;936;p55"/>
          <p:cNvCxnSpPr/>
          <p:nvPr/>
        </p:nvCxnSpPr>
        <p:spPr>
          <a:xfrm>
            <a:off x="916600" y="962050"/>
            <a:ext cx="4596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5999" r="15334" b="13000"/>
          <a:stretch>
            <a:fillRect/>
          </a:stretch>
        </p:blipFill>
        <p:spPr bwMode="auto">
          <a:xfrm>
            <a:off x="5724128" y="1059582"/>
            <a:ext cx="2992598" cy="36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-29344" y="0"/>
            <a:ext cx="9188629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id-ID" sz="20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VIDEO BANTUAN DANA MATA KULIAH MOOCs DPASDP UI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Copyright @ Universitas Indonesia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Produksi S1 Gizi, FKM UI</a:t>
            </a: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40;p28"/>
          <p:cNvSpPr txBox="1">
            <a:spLocks/>
          </p:cNvSpPr>
          <p:nvPr/>
        </p:nvSpPr>
        <p:spPr>
          <a:xfrm>
            <a:off x="4211960" y="566222"/>
            <a:ext cx="4680520" cy="265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POSITIVE DEVIANCE APPROACH IN NUTRITION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id-ID" sz="2000" dirty="0"/>
              <a:t>12</a:t>
            </a:r>
            <a:r>
              <a:rPr lang="id-ID" sz="2000" baseline="30000" dirty="0"/>
              <a:t>th</a:t>
            </a:r>
            <a:r>
              <a:rPr lang="id-ID" sz="2000" dirty="0"/>
              <a:t> </a:t>
            </a:r>
            <a:r>
              <a:rPr lang="en-US" sz="2000" dirty="0"/>
              <a:t> session</a:t>
            </a:r>
            <a:br>
              <a:rPr lang="en-US" sz="2000" dirty="0"/>
            </a:br>
            <a:r>
              <a:rPr lang="id-ID" sz="2000" dirty="0"/>
              <a:t>Analysis of </a:t>
            </a:r>
          </a:p>
          <a:p>
            <a:pPr algn="ctr"/>
            <a:r>
              <a:rPr lang="id-ID" sz="2000" dirty="0"/>
              <a:t>Group Discussion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3666172"/>
            <a:ext cx="48245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accent1"/>
                </a:solidFill>
                <a:latin typeface="Montserrat" charset="0"/>
              </a:rPr>
              <a:t>Diah M. Utari</a:t>
            </a:r>
          </a:p>
          <a:p>
            <a:pPr algn="ctr"/>
            <a:r>
              <a:rPr lang="id-ID" sz="1600" b="1" dirty="0">
                <a:solidFill>
                  <a:schemeClr val="accent1"/>
                </a:solidFill>
                <a:latin typeface="Montserrat" charset="0"/>
              </a:rPr>
              <a:t>Department of Public Health</a:t>
            </a:r>
            <a:r>
              <a:rPr lang="en-US" sz="1600" b="1" dirty="0">
                <a:solidFill>
                  <a:schemeClr val="accent1"/>
                </a:solidFill>
                <a:latin typeface="Montserrat" charset="0"/>
              </a:rPr>
              <a:t> Nutrition</a:t>
            </a:r>
            <a:endParaRPr lang="id-ID" sz="1600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sz="1600" b="1" dirty="0">
                <a:solidFill>
                  <a:schemeClr val="accent1"/>
                </a:solidFill>
                <a:latin typeface="Montserrat" charset="0"/>
              </a:rPr>
              <a:t>Faculty of Public Health</a:t>
            </a:r>
          </a:p>
          <a:p>
            <a:pPr algn="ctr"/>
            <a:r>
              <a:rPr lang="id-ID" sz="1600" b="1" dirty="0">
                <a:solidFill>
                  <a:schemeClr val="accent1"/>
                </a:solidFill>
                <a:latin typeface="Montserrat" charset="0"/>
              </a:rPr>
              <a:t>Universitas Indonesia</a:t>
            </a:r>
          </a:p>
          <a:p>
            <a:pPr algn="ctr"/>
            <a:endParaRPr lang="id-ID" sz="1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6689" r="22372"/>
          <a:stretch/>
        </p:blipFill>
        <p:spPr>
          <a:xfrm>
            <a:off x="0" y="1121"/>
            <a:ext cx="4191000" cy="51423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25" y="1121"/>
            <a:ext cx="26463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63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21450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6084168" y="194092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691680" y="2019475"/>
            <a:ext cx="166337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1043608" y="2676225"/>
            <a:ext cx="28803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/>
              <a:t>common behavior in each </a:t>
            </a:r>
            <a:r>
              <a:rPr lang="id-ID" sz="1600" dirty="0"/>
              <a:t>group </a:t>
            </a:r>
            <a:r>
              <a:rPr lang="en-US" sz="1600" dirty="0"/>
              <a:t>discussion</a:t>
            </a:r>
            <a:endParaRPr sz="1600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5580112" y="2038700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5083666" y="2676225"/>
            <a:ext cx="27363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1600" dirty="0"/>
              <a:t>common </a:t>
            </a:r>
            <a:r>
              <a:rPr lang="en-US" sz="1600" dirty="0"/>
              <a:t>behavior in the village</a:t>
            </a:r>
            <a:endParaRPr sz="1600"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09;p35"/>
          <p:cNvSpPr txBox="1">
            <a:spLocks noGrp="1"/>
          </p:cNvSpPr>
          <p:nvPr>
            <p:ph type="title"/>
          </p:nvPr>
        </p:nvSpPr>
        <p:spPr>
          <a:xfrm>
            <a:off x="817563" y="460375"/>
            <a:ext cx="75088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25" y="1121"/>
            <a:ext cx="26463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7" y="1826895"/>
            <a:ext cx="2573337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26895"/>
            <a:ext cx="2573337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6895"/>
            <a:ext cx="2573337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9199" y="4816302"/>
            <a:ext cx="3087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>
              <a:buNone/>
            </a:pPr>
            <a:r>
              <a:rPr lang="id-ID" sz="900" dirty="0">
                <a:solidFill>
                  <a:schemeClr val="tx1"/>
                </a:solidFill>
              </a:rPr>
              <a:t>http://clipart-library.com/discussion-cliparts.html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5" y="382831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 algn="ctr">
              <a:buNone/>
            </a:pPr>
            <a:r>
              <a:rPr lang="id-ID" dirty="0">
                <a:solidFill>
                  <a:srgbClr val="00B050"/>
                </a:solidFill>
                <a:latin typeface="Montserrat" charset="0"/>
                <a:cs typeface="Montserrat" charset="0"/>
              </a:rPr>
              <a:t>Mother’s</a:t>
            </a:r>
          </a:p>
          <a:p>
            <a:pPr marL="158750" indent="0" algn="ctr">
              <a:buNone/>
            </a:pPr>
            <a:r>
              <a:rPr lang="id-ID" dirty="0">
                <a:solidFill>
                  <a:srgbClr val="00B050"/>
                </a:solidFill>
                <a:latin typeface="Montserrat" charset="0"/>
                <a:cs typeface="Montserrat" charset="0"/>
              </a:rPr>
              <a:t> group discussion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085" y="384663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 algn="ctr">
              <a:buNone/>
            </a:pPr>
            <a:r>
              <a:rPr lang="id-ID" dirty="0">
                <a:solidFill>
                  <a:srgbClr val="00B050"/>
                </a:solidFill>
                <a:latin typeface="Montserrat" charset="0"/>
                <a:cs typeface="Montserrat" charset="0"/>
              </a:rPr>
              <a:t>Father’s</a:t>
            </a:r>
          </a:p>
          <a:p>
            <a:pPr marL="158750" indent="0" algn="ctr">
              <a:buNone/>
            </a:pPr>
            <a:r>
              <a:rPr lang="id-ID" dirty="0">
                <a:solidFill>
                  <a:srgbClr val="00B050"/>
                </a:solidFill>
                <a:latin typeface="Montserrat" charset="0"/>
                <a:cs typeface="Montserrat" charset="0"/>
              </a:rPr>
              <a:t> group discussion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6639" y="384663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 algn="ctr">
              <a:buNone/>
            </a:pPr>
            <a:r>
              <a:rPr lang="id-ID" dirty="0">
                <a:solidFill>
                  <a:srgbClr val="00B050"/>
                </a:solidFill>
                <a:latin typeface="Montserrat" charset="0"/>
                <a:cs typeface="Montserrat" charset="0"/>
              </a:rPr>
              <a:t>Grandmother’s</a:t>
            </a:r>
          </a:p>
          <a:p>
            <a:pPr marL="158750" indent="0" algn="ctr">
              <a:buNone/>
            </a:pPr>
            <a:r>
              <a:rPr lang="id-ID" dirty="0">
                <a:solidFill>
                  <a:srgbClr val="00B050"/>
                </a:solidFill>
                <a:latin typeface="Montserrat" charset="0"/>
                <a:cs typeface="Montserrat" charset="0"/>
              </a:rPr>
              <a:t> group 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41150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rgbClr val="00B050"/>
                </a:solidFill>
                <a:latin typeface="Montserrat" charset="0"/>
                <a:cs typeface="Montserrat" charset="0"/>
              </a:rPr>
              <a:t>GROUP DISCUSSION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1"/>
            <a:ext cx="2115716" cy="7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5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264733"/>
              </p:ext>
            </p:extLst>
          </p:nvPr>
        </p:nvGraphicFramePr>
        <p:xfrm>
          <a:off x="395536" y="923568"/>
          <a:ext cx="8229600" cy="420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r>
                        <a:rPr lang="id-ID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Common 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Stop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breastfeeding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id-ID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month</a:t>
                      </a:r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= IIIII = 5</a:t>
                      </a:r>
                    </a:p>
                    <a:p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18 month = III = 3</a:t>
                      </a:r>
                    </a:p>
                    <a:p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 month = ll = 2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12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Complementary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feeding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 month = ll = 2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3 month = lll = 3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4 month = lll = 3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6 month = ll = 2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Frequency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eating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 x = lll = 3</a:t>
                      </a:r>
                    </a:p>
                    <a:p>
                      <a:r>
                        <a:rPr lang="id-ID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x = lllll = 5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4 x = ll = 2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3x /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Source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protein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Egg = lll = 3</a:t>
                      </a:r>
                    </a:p>
                    <a:p>
                      <a:r>
                        <a:rPr lang="id-ID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Tempeh, tofu</a:t>
                      </a:r>
                      <a:r>
                        <a:rPr lang="id-ID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= llll = 4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Chieken =  ll = 2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Tempeh tofu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Spinach 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= llll = 4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Sop = llll = 4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No vegetable = ll = 2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19125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 algn="ctr">
              <a:buNone/>
            </a:pPr>
            <a:r>
              <a:rPr lang="id-ID" sz="2400" b="1" dirty="0">
                <a:solidFill>
                  <a:srgbClr val="00B050"/>
                </a:solidFill>
                <a:latin typeface="Montserrat" charset="0"/>
                <a:cs typeface="Montserrat" charset="0"/>
              </a:rPr>
              <a:t>Mother’s group discussion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0685"/>
            <a:ext cx="936103" cy="70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28" y="47043"/>
            <a:ext cx="1708960" cy="60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86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609995"/>
              </p:ext>
            </p:extLst>
          </p:nvPr>
        </p:nvGraphicFramePr>
        <p:xfrm>
          <a:off x="395536" y="923568"/>
          <a:ext cx="8229600" cy="3779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r>
                        <a:rPr lang="id-ID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Common 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Stop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breastfeeding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r>
                        <a:rPr lang="id-ID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month</a:t>
                      </a:r>
                      <a:r>
                        <a:rPr lang="id-ID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= IIIII l= 6</a:t>
                      </a:r>
                    </a:p>
                    <a:p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18 bulan = III =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12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Complementary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feeding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 month = ll = 2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3 month = lll = 3</a:t>
                      </a:r>
                    </a:p>
                    <a:p>
                      <a:r>
                        <a:rPr lang="id-ID" b="1" baseline="0" dirty="0">
                          <a:solidFill>
                            <a:srgbClr val="00B050"/>
                          </a:solidFill>
                        </a:rPr>
                        <a:t>4 month = lllll =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month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Frequency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eating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id-ID" b="1" baseline="0" dirty="0">
                          <a:solidFill>
                            <a:srgbClr val="00B050"/>
                          </a:solidFill>
                        </a:rPr>
                        <a:t> x = llll = 4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3 x = lll = 3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4 x = lll = 3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2x /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Source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protein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>
                          <a:solidFill>
                            <a:srgbClr val="00B050"/>
                          </a:solidFill>
                        </a:rPr>
                        <a:t>Egg = lllll = 5</a:t>
                      </a:r>
                    </a:p>
                    <a:p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Tempeh, tofu 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= lll= 3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Chieken =  ll = 2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Egg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>
                          <a:solidFill>
                            <a:srgbClr val="00B050"/>
                          </a:solidFill>
                        </a:rPr>
                        <a:t>Spinach</a:t>
                      </a:r>
                      <a:r>
                        <a:rPr lang="id-ID" b="1" baseline="0" dirty="0">
                          <a:solidFill>
                            <a:srgbClr val="00B050"/>
                          </a:solidFill>
                        </a:rPr>
                        <a:t> = llll = 4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Sop = lll= 3</a:t>
                      </a:r>
                    </a:p>
                    <a:p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No vegetable = lll = 3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Spinach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19125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 algn="ctr">
              <a:buNone/>
            </a:pPr>
            <a:r>
              <a:rPr lang="id-ID" sz="2400" b="1" dirty="0">
                <a:solidFill>
                  <a:srgbClr val="00B050"/>
                </a:solidFill>
                <a:latin typeface="Montserrat" charset="0"/>
                <a:cs typeface="Montserrat" charset="0"/>
              </a:rPr>
              <a:t>Father’s group discussion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0685"/>
            <a:ext cx="936103" cy="70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02" y="1121"/>
            <a:ext cx="1838486" cy="65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6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430943"/>
              </p:ext>
            </p:extLst>
          </p:nvPr>
        </p:nvGraphicFramePr>
        <p:xfrm>
          <a:off x="395536" y="923568"/>
          <a:ext cx="8229600" cy="3779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r>
                        <a:rPr lang="id-ID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Common 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Stop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breastfeeding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12 month = IIII= 4</a:t>
                      </a:r>
                    </a:p>
                    <a:p>
                      <a:pPr algn="l"/>
                      <a:r>
                        <a:rPr lang="id-ID" b="1" dirty="0">
                          <a:solidFill>
                            <a:srgbClr val="00B050"/>
                          </a:solidFill>
                        </a:rPr>
                        <a:t>18 month = IIIll l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18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Complementary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feeding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id-ID" b="1" baseline="0" dirty="0">
                          <a:solidFill>
                            <a:srgbClr val="00B050"/>
                          </a:solidFill>
                        </a:rPr>
                        <a:t> month  = lllll = 5</a:t>
                      </a:r>
                    </a:p>
                    <a:p>
                      <a:pPr algn="l"/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3 month = ll = 2</a:t>
                      </a:r>
                    </a:p>
                    <a:p>
                      <a:pPr algn="l"/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4 month = lll 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Frequency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eating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id-ID" b="1" baseline="0" dirty="0">
                          <a:solidFill>
                            <a:srgbClr val="00B050"/>
                          </a:solidFill>
                        </a:rPr>
                        <a:t> x = llll = 4</a:t>
                      </a:r>
                    </a:p>
                    <a:p>
                      <a:pPr algn="l"/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3 x = lll = 3</a:t>
                      </a:r>
                    </a:p>
                    <a:p>
                      <a:pPr algn="l"/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4 x = lll = 3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2x /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Source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protein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Egg = lll = 3</a:t>
                      </a:r>
                    </a:p>
                    <a:p>
                      <a:pPr algn="l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Tempeh 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 = lll= 3</a:t>
                      </a:r>
                    </a:p>
                    <a:p>
                      <a:pPr algn="l"/>
                      <a:r>
                        <a:rPr lang="id-ID" b="1" baseline="0" dirty="0">
                          <a:solidFill>
                            <a:srgbClr val="00B050"/>
                          </a:solidFill>
                        </a:rPr>
                        <a:t>Tofu  =  llll = 4</a:t>
                      </a:r>
                      <a:endParaRPr lang="id-ID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 tofu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Spinach</a:t>
                      </a:r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 = llll = 3</a:t>
                      </a:r>
                    </a:p>
                    <a:p>
                      <a:pPr algn="l"/>
                      <a:r>
                        <a:rPr lang="id-ID" b="1" baseline="0" dirty="0">
                          <a:solidFill>
                            <a:srgbClr val="00B050"/>
                          </a:solidFill>
                        </a:rPr>
                        <a:t>Sop = lllll= 5</a:t>
                      </a:r>
                    </a:p>
                    <a:p>
                      <a:pPr algn="l"/>
                      <a:r>
                        <a:rPr lang="id-ID" baseline="0" dirty="0">
                          <a:solidFill>
                            <a:srgbClr val="00B050"/>
                          </a:solidFill>
                        </a:rPr>
                        <a:t>No vegetable = lll = 2</a:t>
                      </a:r>
                      <a:endParaRPr lang="id-ID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191253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 algn="ctr">
              <a:buNone/>
            </a:pPr>
            <a:r>
              <a:rPr lang="id-ID" sz="2400" b="1" dirty="0">
                <a:solidFill>
                  <a:srgbClr val="00B050"/>
                </a:solidFill>
                <a:latin typeface="Montserrat" charset="0"/>
                <a:cs typeface="Montserrat" charset="0"/>
              </a:rPr>
              <a:t>Grandmother’s group discussion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0684"/>
            <a:ext cx="936103" cy="70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22"/>
            <a:ext cx="1395636" cy="49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17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652050"/>
              </p:ext>
            </p:extLst>
          </p:nvPr>
        </p:nvGraphicFramePr>
        <p:xfrm>
          <a:off x="395536" y="1275606"/>
          <a:ext cx="849694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Montserrat" charset="0"/>
                          <a:cs typeface="Montserrat" charset="0"/>
                        </a:rPr>
                        <a:t>Question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/>
                        <a:t>Common behaviour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Montserrat" charset="0"/>
                          <a:cs typeface="Montserrat" charset="0"/>
                        </a:rPr>
                        <a:t>Common Behavior in Village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chemeClr val="bg1"/>
                          </a:solidFill>
                          <a:latin typeface="Montserrat" charset="0"/>
                          <a:cs typeface="Montserrat" charset="0"/>
                        </a:rPr>
                        <a:t>Mother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chemeClr val="bg1"/>
                          </a:solidFill>
                          <a:latin typeface="Montserrat" charset="0"/>
                          <a:cs typeface="Montserrat" charset="0"/>
                        </a:rPr>
                        <a:t>Father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chemeClr val="bg1"/>
                          </a:solidFill>
                          <a:latin typeface="Montserrat" charset="0"/>
                          <a:cs typeface="Montserrat" charset="0"/>
                        </a:rPr>
                        <a:t>Grandmother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Stop</a:t>
                      </a:r>
                      <a:r>
                        <a:rPr lang="id-ID" sz="1400" baseline="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 breastfeeding </a:t>
                      </a:r>
                      <a:endParaRPr lang="id-ID" sz="1400" dirty="0">
                        <a:solidFill>
                          <a:srgbClr val="00B050"/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12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12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18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1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Start to Complementary</a:t>
                      </a:r>
                      <a:r>
                        <a:rPr lang="id-ID" sz="1400" baseline="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 feeding</a:t>
                      </a:r>
                      <a:endParaRPr lang="id-ID" sz="1400" dirty="0">
                        <a:solidFill>
                          <a:srgbClr val="00B050"/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4</a:t>
                      </a:r>
                      <a:r>
                        <a:rPr lang="id-ID" sz="1400" baseline="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 month</a:t>
                      </a:r>
                      <a:endParaRPr lang="id-ID" sz="1400" dirty="0">
                        <a:solidFill>
                          <a:srgbClr val="00B050"/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2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Frequency</a:t>
                      </a:r>
                      <a:r>
                        <a:rPr lang="id-ID" sz="1400" baseline="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 of eating </a:t>
                      </a:r>
                      <a:endParaRPr lang="id-ID" sz="1400" dirty="0">
                        <a:solidFill>
                          <a:srgbClr val="00B050"/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3x /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2x /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2x /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2x /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Source</a:t>
                      </a:r>
                      <a:r>
                        <a:rPr lang="id-ID" sz="1400" baseline="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 of protein </a:t>
                      </a:r>
                      <a:endParaRPr lang="id-ID" sz="1400" dirty="0">
                        <a:solidFill>
                          <a:srgbClr val="00B050"/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Tempeh </a:t>
                      </a:r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tofu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 tofu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Tofu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Montserrat" charset="0"/>
                          <a:cs typeface="Montserrat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Spinach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rgbClr val="00B050"/>
                          </a:solidFill>
                          <a:latin typeface="Montserrat" charset="0"/>
                          <a:cs typeface="Montserrat" charset="0"/>
                        </a:rPr>
                        <a:t>Sop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  <a:cs typeface="Montserrat" charset="0"/>
                        </a:rPr>
                        <a:t>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24777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 algn="ctr">
              <a:buNone/>
            </a:pPr>
            <a:r>
              <a:rPr lang="id-ID" sz="2400" b="1" dirty="0">
                <a:solidFill>
                  <a:schemeClr val="accent1"/>
                </a:solidFill>
                <a:latin typeface="Montserrat" charset="0"/>
                <a:cs typeface="Montserrat" charset="0"/>
              </a:rPr>
              <a:t>Common Behavior in Village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83918"/>
            <a:ext cx="1286669" cy="96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13594"/>
            <a:ext cx="1286669" cy="96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15742"/>
            <a:ext cx="1286669" cy="96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1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38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593812" y="556171"/>
            <a:ext cx="4248472" cy="1770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Discussion</a:t>
            </a:r>
            <a:br>
              <a:rPr sz="28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d-ID" sz="1800" dirty="0">
                <a:latin typeface="Montserrat" charset="0"/>
                <a:cs typeface="Montserrat" charset="0"/>
              </a:rPr>
              <a:t>Find common behavior in </a:t>
            </a:r>
            <a:br>
              <a:rPr lang="id-ID" sz="1800" dirty="0">
                <a:latin typeface="Montserrat" charset="0"/>
                <a:cs typeface="Montserrat" charset="0"/>
              </a:rPr>
            </a:br>
            <a:r>
              <a:rPr lang="id-ID" sz="1800" dirty="0">
                <a:latin typeface="Montserrat" charset="0"/>
                <a:cs typeface="Montserrat" charset="0"/>
              </a:rPr>
              <a:t>the scenario </a:t>
            </a:r>
            <a:br>
              <a:rPr lang="id-ID" sz="2800" dirty="0">
                <a:latin typeface="Montserrat" charset="0"/>
                <a:cs typeface="Montserrat" charset="0"/>
              </a:rPr>
            </a:br>
            <a:endParaRPr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6689" r="22372"/>
          <a:stretch/>
        </p:blipFill>
        <p:spPr>
          <a:xfrm>
            <a:off x="5449104" y="611411"/>
            <a:ext cx="3707904" cy="39115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0497" y="4876586"/>
            <a:ext cx="1987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Montserrat" panose="020B0604020202020204" charset="0"/>
              </a:rPr>
              <a:t>Dokumentasi oleh PDRC FKM UI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240"/>
            <a:ext cx="2640792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0" y="2727341"/>
            <a:ext cx="5436096" cy="214924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Montserrat" charset="0"/>
              </a:rPr>
              <a:t>Review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id-ID" sz="1300" dirty="0">
                <a:latin typeface="Montserrat" charset="0"/>
              </a:rPr>
              <a:t>Perilaku umum adalah perilaku yang paling banyak dilakukan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id-ID" sz="1300" dirty="0">
                <a:latin typeface="Montserrat" charset="0"/>
              </a:rPr>
              <a:t>Temukan perilaku umum di tiap grup Diskusi Kelompok 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id-ID" sz="1300" dirty="0">
                <a:latin typeface="Montserrat" charset="0"/>
              </a:rPr>
              <a:t>Lihat hasil temuan perilaku umum di semua DK </a:t>
            </a:r>
            <a:r>
              <a:rPr lang="id-ID" sz="1300" dirty="0">
                <a:latin typeface="Montserrat" charset="0"/>
                <a:sym typeface="Wingdings" pitchFamily="2" charset="2"/>
              </a:rPr>
              <a:t> cari yang terbanyak  perilaku umum di desa</a:t>
            </a:r>
            <a:endParaRPr lang="id-ID" sz="1300" dirty="0">
              <a:latin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6391"/>
      </p:ext>
    </p:extLst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573</Words>
  <Application>Microsoft Office PowerPoint</Application>
  <PresentationFormat>On-screen Show (16:9)</PresentationFormat>
  <Paragraphs>182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Montserrat</vt:lpstr>
      <vt:lpstr>Courier New</vt:lpstr>
      <vt:lpstr>Arial</vt:lpstr>
      <vt:lpstr>Corbel</vt:lpstr>
      <vt:lpstr>Nursing Capstone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 Find common behavior in  the scenario  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Septi Lidya</cp:lastModifiedBy>
  <cp:revision>125</cp:revision>
  <dcterms:modified xsi:type="dcterms:W3CDTF">2020-12-20T07:41:45Z</dcterms:modified>
</cp:coreProperties>
</file>