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13"/>
  </p:notesMasterIdLst>
  <p:sldIdLst>
    <p:sldId id="317" r:id="rId2"/>
    <p:sldId id="316" r:id="rId3"/>
    <p:sldId id="302" r:id="rId4"/>
    <p:sldId id="319" r:id="rId5"/>
    <p:sldId id="320" r:id="rId6"/>
    <p:sldId id="322" r:id="rId7"/>
    <p:sldId id="324" r:id="rId8"/>
    <p:sldId id="325" r:id="rId9"/>
    <p:sldId id="308" r:id="rId10"/>
    <p:sldId id="283" r:id="rId11"/>
    <p:sldId id="326" r:id="rId12"/>
  </p:sldIdLst>
  <p:sldSz cx="9144000" cy="5143500" type="screen16x9"/>
  <p:notesSz cx="6858000" cy="9144000"/>
  <p:embeddedFontLst>
    <p:embeddedFont>
      <p:font typeface="Corbel" panose="020B0503020204020204" pitchFamily="34" charset="0"/>
      <p:regular r:id="rId14"/>
      <p:bold r:id="rId15"/>
      <p:italic r:id="rId16"/>
      <p:boldItalic r:id="rId17"/>
    </p:embeddedFont>
    <p:embeddedFont>
      <p:font typeface="Montserrat" panose="020B0604020202020204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27B237F-20C3-49B6-82CC-2EDB711BA0A5}">
  <a:tblStyle styleId="{C27B237F-20C3-49B6-82CC-2EDB711BA0A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57" autoAdjust="0"/>
    <p:restoredTop sz="70300" autoAdjust="0"/>
  </p:normalViewPr>
  <p:slideViewPr>
    <p:cSldViewPr>
      <p:cViewPr varScale="1">
        <p:scale>
          <a:sx n="72" d="100"/>
          <a:sy n="72" d="100"/>
        </p:scale>
        <p:origin x="1278" y="6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9382534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sz="1100" dirty="0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251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63daf6a34a_3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63daf6a34a_3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422335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0516857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7941724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7941724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8593152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63f76a5452_0_120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63f76a5452_0_120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978906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g6408f92c8c_0_4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1" name="Google Shape;931;g6408f92c8c_0_4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828941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body" idx="1"/>
          </p:nvPr>
        </p:nvSpPr>
        <p:spPr>
          <a:xfrm>
            <a:off x="818250" y="1345650"/>
            <a:ext cx="2808000" cy="290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ITLE_AND_BODY_1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3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title" idx="2" hasCustomPrompt="1"/>
          </p:nvPr>
        </p:nvSpPr>
        <p:spPr>
          <a:xfrm>
            <a:off x="848400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6" name="Google Shape;46;p13"/>
          <p:cNvSpPr txBox="1">
            <a:spLocks noGrp="1"/>
          </p:cNvSpPr>
          <p:nvPr>
            <p:ph type="title" idx="3"/>
          </p:nvPr>
        </p:nvSpPr>
        <p:spPr>
          <a:xfrm>
            <a:off x="848400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ubTitle" idx="1"/>
          </p:nvPr>
        </p:nvSpPr>
        <p:spPr>
          <a:xfrm>
            <a:off x="848400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title" idx="4" hasCustomPrompt="1"/>
          </p:nvPr>
        </p:nvSpPr>
        <p:spPr>
          <a:xfrm>
            <a:off x="2765499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9" name="Google Shape;49;p13"/>
          <p:cNvSpPr txBox="1">
            <a:spLocks noGrp="1"/>
          </p:cNvSpPr>
          <p:nvPr>
            <p:ph type="title" idx="5"/>
          </p:nvPr>
        </p:nvSpPr>
        <p:spPr>
          <a:xfrm>
            <a:off x="2765499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subTitle" idx="6"/>
          </p:nvPr>
        </p:nvSpPr>
        <p:spPr>
          <a:xfrm>
            <a:off x="2765499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title" idx="7" hasCustomPrompt="1"/>
          </p:nvPr>
        </p:nvSpPr>
        <p:spPr>
          <a:xfrm>
            <a:off x="4682598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 idx="8"/>
          </p:nvPr>
        </p:nvSpPr>
        <p:spPr>
          <a:xfrm>
            <a:off x="4682598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9"/>
          </p:nvPr>
        </p:nvSpPr>
        <p:spPr>
          <a:xfrm>
            <a:off x="4682598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 idx="13" hasCustomPrompt="1"/>
          </p:nvPr>
        </p:nvSpPr>
        <p:spPr>
          <a:xfrm>
            <a:off x="6599697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5" name="Google Shape;55;p13"/>
          <p:cNvSpPr txBox="1">
            <a:spLocks noGrp="1"/>
          </p:cNvSpPr>
          <p:nvPr>
            <p:ph type="title" idx="14"/>
          </p:nvPr>
        </p:nvSpPr>
        <p:spPr>
          <a:xfrm>
            <a:off x="6599697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15"/>
          </p:nvPr>
        </p:nvSpPr>
        <p:spPr>
          <a:xfrm>
            <a:off x="6599697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3">
  <p:cSld name="SECTION_TITLE_AND_DESCRIPTION_1_2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>
            <a:spLocks noGrp="1"/>
          </p:cNvSpPr>
          <p:nvPr>
            <p:ph type="title"/>
          </p:nvPr>
        </p:nvSpPr>
        <p:spPr>
          <a:xfrm>
            <a:off x="895163" y="1690704"/>
            <a:ext cx="3247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ubTitle" idx="1"/>
          </p:nvPr>
        </p:nvSpPr>
        <p:spPr>
          <a:xfrm>
            <a:off x="895163" y="3108204"/>
            <a:ext cx="3247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title" idx="2" hasCustomPrompt="1"/>
          </p:nvPr>
        </p:nvSpPr>
        <p:spPr>
          <a:xfrm>
            <a:off x="1641413" y="1367754"/>
            <a:ext cx="1754700" cy="60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0" name="Google Shape;100;p20"/>
          <p:cNvSpPr/>
          <p:nvPr/>
        </p:nvSpPr>
        <p:spPr>
          <a:xfrm>
            <a:off x="6524625" y="0"/>
            <a:ext cx="26193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ullet points">
  <p:cSld name="TITLE_AND_TWO_COLUMNS_1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4"/>
          <p:cNvSpPr txBox="1">
            <a:spLocks noGrp="1"/>
          </p:cNvSpPr>
          <p:nvPr>
            <p:ph type="body" idx="1"/>
          </p:nvPr>
        </p:nvSpPr>
        <p:spPr>
          <a:xfrm>
            <a:off x="985975" y="1185700"/>
            <a:ext cx="3366900" cy="30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9" name="Google Shape;129;p24"/>
          <p:cNvSpPr txBox="1">
            <a:spLocks noGrp="1"/>
          </p:cNvSpPr>
          <p:nvPr>
            <p:ph type="body" idx="2"/>
          </p:nvPr>
        </p:nvSpPr>
        <p:spPr>
          <a:xfrm>
            <a:off x="4791125" y="1185700"/>
            <a:ext cx="3366900" cy="30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0" name="Google Shape;130;p24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TITLE_AND_BODY_1_1_1_1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EFEFE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ontserrat"/>
              <a:buNone/>
              <a:defRPr sz="28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Montserrat"/>
              <a:buChar char="●"/>
              <a:defRPr sz="180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  <p:sldLayoutId id="2147483658" r:id="rId2"/>
    <p:sldLayoutId id="2147483659" r:id="rId3"/>
    <p:sldLayoutId id="2147483666" r:id="rId4"/>
    <p:sldLayoutId id="2147483670" r:id="rId5"/>
    <p:sldLayoutId id="2147483671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ejarah Lambang Makara UI | Erick Azo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75361" y="903884"/>
            <a:ext cx="3216352" cy="3136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16" descr="C:\Users\ecs\AppData\Local\Temp\220px-Makara-ui-fkm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359149" y="539861"/>
            <a:ext cx="2500561" cy="3864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36945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55"/>
          <p:cNvSpPr txBox="1">
            <a:spLocks noGrp="1"/>
          </p:cNvSpPr>
          <p:nvPr>
            <p:ph type="body" idx="1"/>
          </p:nvPr>
        </p:nvSpPr>
        <p:spPr>
          <a:xfrm>
            <a:off x="323528" y="1635646"/>
            <a:ext cx="3957339" cy="30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sz="1800" dirty="0" err="1"/>
              <a:t>Kurikulum</a:t>
            </a:r>
            <a:r>
              <a:rPr sz="1800" dirty="0"/>
              <a:t> </a:t>
            </a:r>
            <a:r>
              <a:rPr sz="1800" dirty="0" err="1"/>
              <a:t>dan</a:t>
            </a:r>
            <a:r>
              <a:rPr sz="1800" dirty="0"/>
              <a:t> </a:t>
            </a:r>
            <a:r>
              <a:rPr sz="1800" dirty="0" err="1"/>
              <a:t>Modul</a:t>
            </a:r>
            <a:endParaRPr sz="1800" dirty="0"/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x-none" sz="1800"/>
              <a:t>Kegiatan Praktik Perilaku dan Pemulihan Gizi Melalui Pendekatan Positive Deviance</a:t>
            </a:r>
            <a:endParaRPr sz="1800" dirty="0"/>
          </a:p>
        </p:txBody>
      </p:sp>
      <p:sp>
        <p:nvSpPr>
          <p:cNvPr id="935" name="Google Shape;935;p55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Reference</a:t>
            </a:r>
            <a:endParaRPr dirty="0"/>
          </a:p>
        </p:txBody>
      </p:sp>
      <p:cxnSp>
        <p:nvCxnSpPr>
          <p:cNvPr id="936" name="Google Shape;936;p55"/>
          <p:cNvCxnSpPr/>
          <p:nvPr/>
        </p:nvCxnSpPr>
        <p:spPr>
          <a:xfrm>
            <a:off x="916600" y="962050"/>
            <a:ext cx="45969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33" t="15999" r="15334" b="13000"/>
          <a:stretch>
            <a:fillRect/>
          </a:stretch>
        </p:blipFill>
        <p:spPr bwMode="auto">
          <a:xfrm>
            <a:off x="5724128" y="1059582"/>
            <a:ext cx="2992598" cy="3654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340" y="0"/>
            <a:ext cx="1611660" cy="571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TextBox 4"/>
          <p:cNvSpPr txBox="1"/>
          <p:nvPr/>
        </p:nvSpPr>
        <p:spPr>
          <a:xfrm>
            <a:off x="-29344" y="0"/>
            <a:ext cx="9188629" cy="689419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r>
              <a:rPr lang="id-ID" sz="2000" b="1" dirty="0">
                <a:solidFill>
                  <a:schemeClr val="bg1"/>
                </a:solidFill>
                <a:latin typeface="Montserrat" charset="0"/>
                <a:cs typeface="Montserrat" charset="0"/>
              </a:rPr>
              <a:t>VIDEO BANTUAN DANA MATA KULIAH MOOCs DPASDP UI 2020</a:t>
            </a:r>
          </a:p>
          <a:p>
            <a:pPr lvl="0" algn="ctr">
              <a:spcAft>
                <a:spcPts val="600"/>
              </a:spcAft>
            </a:pPr>
            <a:endParaRPr lang="id-ID" sz="1800" b="1" dirty="0">
              <a:solidFill>
                <a:schemeClr val="bg1"/>
              </a:solidFill>
              <a:latin typeface="Montserrat" charset="0"/>
              <a:cs typeface="Montserrat" charset="0"/>
            </a:endParaRPr>
          </a:p>
          <a:p>
            <a:pPr lvl="0" algn="ctr">
              <a:spcAft>
                <a:spcPts val="600"/>
              </a:spcAft>
            </a:pPr>
            <a:r>
              <a:rPr lang="id-ID" sz="1800" b="1" dirty="0">
                <a:solidFill>
                  <a:schemeClr val="bg1"/>
                </a:solidFill>
                <a:latin typeface="Montserrat" charset="0"/>
                <a:cs typeface="Montserrat" charset="0"/>
              </a:rPr>
              <a:t>Copyright @ Universitas Indonesia 2020</a:t>
            </a:r>
          </a:p>
          <a:p>
            <a:pPr lvl="0" algn="ctr">
              <a:spcAft>
                <a:spcPts val="600"/>
              </a:spcAft>
            </a:pPr>
            <a:endParaRPr lang="id-ID" sz="1800" b="1" dirty="0">
              <a:solidFill>
                <a:schemeClr val="bg1"/>
              </a:solidFill>
              <a:latin typeface="Montserrat" charset="0"/>
              <a:cs typeface="Montserrat" charset="0"/>
            </a:endParaRPr>
          </a:p>
          <a:p>
            <a:pPr lvl="0" algn="ctr">
              <a:spcAft>
                <a:spcPts val="600"/>
              </a:spcAft>
            </a:pPr>
            <a:r>
              <a:rPr lang="id-ID" sz="1800" b="1" dirty="0">
                <a:solidFill>
                  <a:schemeClr val="bg1"/>
                </a:solidFill>
                <a:latin typeface="Montserrat" charset="0"/>
                <a:cs typeface="Montserrat" charset="0"/>
              </a:rPr>
              <a:t>Produksi S1 Gizi, FKM UI</a:t>
            </a: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/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/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/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208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140;p28"/>
          <p:cNvSpPr txBox="1">
            <a:spLocks/>
          </p:cNvSpPr>
          <p:nvPr/>
        </p:nvSpPr>
        <p:spPr>
          <a:xfrm>
            <a:off x="4211960" y="566222"/>
            <a:ext cx="4680520" cy="2653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br>
              <a:rPr lang="en-US" sz="2800" dirty="0"/>
            </a:b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r>
              <a:rPr lang="en-US" sz="2000" dirty="0"/>
              <a:t>POSITIVE DEVIANCE APPROACH IN NUTRITION</a:t>
            </a: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r>
              <a:rPr lang="id-ID" sz="2000" dirty="0"/>
              <a:t>12</a:t>
            </a:r>
            <a:r>
              <a:rPr lang="id-ID" sz="2000" baseline="30000" dirty="0"/>
              <a:t>th</a:t>
            </a:r>
            <a:r>
              <a:rPr lang="id-ID" sz="2000" dirty="0"/>
              <a:t> </a:t>
            </a:r>
            <a:r>
              <a:rPr lang="en-US" sz="2000" dirty="0"/>
              <a:t> session</a:t>
            </a:r>
            <a:br>
              <a:rPr lang="en-US" sz="2000" dirty="0"/>
            </a:br>
            <a:r>
              <a:rPr lang="id-ID" sz="2000" dirty="0"/>
              <a:t>Analysis of </a:t>
            </a:r>
          </a:p>
          <a:p>
            <a:pPr algn="ctr"/>
            <a:r>
              <a:rPr lang="id-ID" sz="2000" dirty="0"/>
              <a:t>Group Discussion </a:t>
            </a:r>
            <a:endParaRPr lang="en-US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4211960" y="3666172"/>
            <a:ext cx="482453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600" b="1" dirty="0">
                <a:solidFill>
                  <a:schemeClr val="accent1"/>
                </a:solidFill>
                <a:latin typeface="Montserrat" charset="0"/>
              </a:rPr>
              <a:t>Diah M. Utari</a:t>
            </a:r>
          </a:p>
          <a:p>
            <a:pPr algn="ctr"/>
            <a:r>
              <a:rPr lang="id-ID" sz="1600" b="1" dirty="0">
                <a:solidFill>
                  <a:schemeClr val="accent1"/>
                </a:solidFill>
                <a:latin typeface="Montserrat" charset="0"/>
              </a:rPr>
              <a:t>Department of Public Health</a:t>
            </a:r>
            <a:r>
              <a:rPr lang="en-US" sz="1600" b="1" dirty="0">
                <a:solidFill>
                  <a:schemeClr val="accent1"/>
                </a:solidFill>
                <a:latin typeface="Montserrat" charset="0"/>
              </a:rPr>
              <a:t> Nutrition</a:t>
            </a:r>
            <a:endParaRPr lang="id-ID" sz="1600" b="1" dirty="0">
              <a:solidFill>
                <a:schemeClr val="accent1"/>
              </a:solidFill>
              <a:latin typeface="Montserrat" charset="0"/>
            </a:endParaRPr>
          </a:p>
          <a:p>
            <a:pPr algn="ctr"/>
            <a:r>
              <a:rPr lang="id-ID" sz="1600" b="1" dirty="0">
                <a:solidFill>
                  <a:schemeClr val="accent1"/>
                </a:solidFill>
                <a:latin typeface="Montserrat" charset="0"/>
              </a:rPr>
              <a:t>Faculty of Public Health</a:t>
            </a:r>
          </a:p>
          <a:p>
            <a:pPr algn="ctr"/>
            <a:r>
              <a:rPr lang="id-ID" sz="1600" b="1" dirty="0">
                <a:solidFill>
                  <a:schemeClr val="accent1"/>
                </a:solidFill>
                <a:latin typeface="Montserrat" charset="0"/>
              </a:rPr>
              <a:t>Universitas Indonesia</a:t>
            </a:r>
          </a:p>
          <a:p>
            <a:pPr algn="ctr"/>
            <a:endParaRPr lang="id-ID" sz="1800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36689" r="22372"/>
          <a:stretch/>
        </p:blipFill>
        <p:spPr>
          <a:xfrm>
            <a:off x="0" y="1121"/>
            <a:ext cx="4191000" cy="5142379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625" y="1121"/>
            <a:ext cx="2646363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7639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4" name="Google Shape;154;p30"/>
          <p:cNvCxnSpPr/>
          <p:nvPr/>
        </p:nvCxnSpPr>
        <p:spPr>
          <a:xfrm>
            <a:off x="-14700" y="2271925"/>
            <a:ext cx="9173400" cy="0"/>
          </a:xfrm>
          <a:prstGeom prst="straightConnector1">
            <a:avLst/>
          </a:prstGeom>
          <a:noFill/>
          <a:ln w="19050" cap="flat" cmpd="sng">
            <a:solidFill>
              <a:srgbClr val="FBD76D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5" name="Google Shape;155;p30"/>
          <p:cNvSpPr/>
          <p:nvPr/>
        </p:nvSpPr>
        <p:spPr>
          <a:xfrm>
            <a:off x="2145000" y="1904275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30"/>
          <p:cNvSpPr/>
          <p:nvPr/>
        </p:nvSpPr>
        <p:spPr>
          <a:xfrm>
            <a:off x="6084168" y="1940925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30"/>
          <p:cNvSpPr txBox="1">
            <a:spLocks noGrp="1"/>
          </p:cNvSpPr>
          <p:nvPr>
            <p:ph type="title" idx="2"/>
          </p:nvPr>
        </p:nvSpPr>
        <p:spPr>
          <a:xfrm>
            <a:off x="1691680" y="2019475"/>
            <a:ext cx="166337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161" name="Google Shape;161;p30"/>
          <p:cNvSpPr txBox="1">
            <a:spLocks noGrp="1"/>
          </p:cNvSpPr>
          <p:nvPr>
            <p:ph type="title" idx="3"/>
          </p:nvPr>
        </p:nvSpPr>
        <p:spPr>
          <a:xfrm>
            <a:off x="1043608" y="2676225"/>
            <a:ext cx="288032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1600" dirty="0"/>
              <a:t>common behavior in each </a:t>
            </a:r>
            <a:r>
              <a:rPr lang="id-ID" sz="1600" dirty="0"/>
              <a:t>group </a:t>
            </a:r>
            <a:r>
              <a:rPr lang="en-US" sz="1600" dirty="0"/>
              <a:t>discussion</a:t>
            </a:r>
            <a:endParaRPr sz="1600" dirty="0"/>
          </a:p>
        </p:txBody>
      </p:sp>
      <p:sp>
        <p:nvSpPr>
          <p:cNvPr id="163" name="Google Shape;163;p30"/>
          <p:cNvSpPr txBox="1">
            <a:spLocks noGrp="1"/>
          </p:cNvSpPr>
          <p:nvPr>
            <p:ph type="title" idx="4"/>
          </p:nvPr>
        </p:nvSpPr>
        <p:spPr>
          <a:xfrm>
            <a:off x="5580112" y="2038700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164" name="Google Shape;164;p30"/>
          <p:cNvSpPr txBox="1">
            <a:spLocks noGrp="1"/>
          </p:cNvSpPr>
          <p:nvPr>
            <p:ph type="title" idx="5"/>
          </p:nvPr>
        </p:nvSpPr>
        <p:spPr>
          <a:xfrm>
            <a:off x="5083666" y="2676225"/>
            <a:ext cx="273630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id-ID" sz="1600" dirty="0"/>
              <a:t>common </a:t>
            </a:r>
            <a:r>
              <a:rPr lang="en-US" sz="1600" dirty="0"/>
              <a:t>behavior in the village</a:t>
            </a:r>
            <a:endParaRPr sz="1600" dirty="0"/>
          </a:p>
        </p:txBody>
      </p:sp>
      <p:cxnSp>
        <p:nvCxnSpPr>
          <p:cNvPr id="172" name="Google Shape;172;p30"/>
          <p:cNvCxnSpPr/>
          <p:nvPr/>
        </p:nvCxnSpPr>
        <p:spPr>
          <a:xfrm>
            <a:off x="916600" y="962050"/>
            <a:ext cx="36684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Google Shape;209;p35"/>
          <p:cNvSpPr txBox="1">
            <a:spLocks noGrp="1"/>
          </p:cNvSpPr>
          <p:nvPr>
            <p:ph type="title"/>
          </p:nvPr>
        </p:nvSpPr>
        <p:spPr>
          <a:xfrm>
            <a:off x="817563" y="460375"/>
            <a:ext cx="7508875" cy="57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STUDY OBJECTIVES</a:t>
            </a:r>
            <a:endParaRPr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625" y="1121"/>
            <a:ext cx="2646363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3003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4537" y="1826895"/>
            <a:ext cx="2573337" cy="193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826895"/>
            <a:ext cx="2573337" cy="193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26895"/>
            <a:ext cx="2573337" cy="193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899199" y="4816302"/>
            <a:ext cx="308729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8750" indent="0">
              <a:buNone/>
            </a:pPr>
            <a:r>
              <a:rPr lang="id-ID" sz="900" dirty="0">
                <a:solidFill>
                  <a:schemeClr val="tx1"/>
                </a:solidFill>
              </a:rPr>
              <a:t>http://clipart-library.com/discussion-cliparts.html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7545" y="3828315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8750" indent="0" algn="ctr">
              <a:buNone/>
            </a:pPr>
            <a:r>
              <a:rPr lang="id-ID" dirty="0">
                <a:solidFill>
                  <a:srgbClr val="00B050"/>
                </a:solidFill>
                <a:latin typeface="Montserrat" charset="0"/>
                <a:cs typeface="Montserrat" charset="0"/>
              </a:rPr>
              <a:t>Mother’s</a:t>
            </a:r>
          </a:p>
          <a:p>
            <a:pPr marL="158750" indent="0" algn="ctr">
              <a:buNone/>
            </a:pPr>
            <a:r>
              <a:rPr lang="id-ID" dirty="0">
                <a:solidFill>
                  <a:srgbClr val="00B050"/>
                </a:solidFill>
                <a:latin typeface="Montserrat" charset="0"/>
                <a:cs typeface="Montserrat" charset="0"/>
              </a:rPr>
              <a:t> group discussion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91085" y="3846630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8750" indent="0" algn="ctr">
              <a:buNone/>
            </a:pPr>
            <a:r>
              <a:rPr lang="id-ID" dirty="0">
                <a:solidFill>
                  <a:srgbClr val="00B050"/>
                </a:solidFill>
                <a:latin typeface="Montserrat" charset="0"/>
                <a:cs typeface="Montserrat" charset="0"/>
              </a:rPr>
              <a:t>Father’s</a:t>
            </a:r>
          </a:p>
          <a:p>
            <a:pPr marL="158750" indent="0" algn="ctr">
              <a:buNone/>
            </a:pPr>
            <a:r>
              <a:rPr lang="id-ID" dirty="0">
                <a:solidFill>
                  <a:srgbClr val="00B050"/>
                </a:solidFill>
                <a:latin typeface="Montserrat" charset="0"/>
                <a:cs typeface="Montserrat" charset="0"/>
              </a:rPr>
              <a:t> group discussion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36639" y="3846630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8750" indent="0" algn="ctr">
              <a:buNone/>
            </a:pPr>
            <a:r>
              <a:rPr lang="id-ID" dirty="0">
                <a:solidFill>
                  <a:srgbClr val="00B050"/>
                </a:solidFill>
                <a:latin typeface="Montserrat" charset="0"/>
                <a:cs typeface="Montserrat" charset="0"/>
              </a:rPr>
              <a:t>Grandmother’s</a:t>
            </a:r>
          </a:p>
          <a:p>
            <a:pPr marL="158750" indent="0" algn="ctr">
              <a:buNone/>
            </a:pPr>
            <a:r>
              <a:rPr lang="id-ID" dirty="0">
                <a:solidFill>
                  <a:srgbClr val="00B050"/>
                </a:solidFill>
                <a:latin typeface="Montserrat" charset="0"/>
                <a:cs typeface="Montserrat" charset="0"/>
              </a:rPr>
              <a:t> group discussion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39752" y="411509"/>
            <a:ext cx="4680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400" b="1" dirty="0">
                <a:solidFill>
                  <a:srgbClr val="00B050"/>
                </a:solidFill>
                <a:latin typeface="Montserrat" charset="0"/>
                <a:cs typeface="Montserrat" charset="0"/>
              </a:rPr>
              <a:t>GROUP DISCUSSION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121"/>
            <a:ext cx="2115716" cy="750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97595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1264733"/>
              </p:ext>
            </p:extLst>
          </p:nvPr>
        </p:nvGraphicFramePr>
        <p:xfrm>
          <a:off x="395536" y="923568"/>
          <a:ext cx="8229600" cy="420624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760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26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586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26216">
                <a:tc>
                  <a:txBody>
                    <a:bodyPr/>
                    <a:lstStyle/>
                    <a:p>
                      <a:r>
                        <a:rPr lang="id-ID" sz="1600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/>
                        <a:t>Question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/>
                        <a:t>Answer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/>
                        <a:t>Common behavior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Stop</a:t>
                      </a:r>
                      <a:r>
                        <a:rPr lang="id-ID" sz="1600" baseline="0" dirty="0">
                          <a:solidFill>
                            <a:srgbClr val="00B050"/>
                          </a:solidFill>
                        </a:rPr>
                        <a:t> breastfeeding </a:t>
                      </a:r>
                      <a:endParaRPr lang="id-ID" sz="16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1</a:t>
                      </a:r>
                      <a:r>
                        <a:rPr lang="id-ID" b="1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2 month</a:t>
                      </a:r>
                      <a:r>
                        <a:rPr lang="id-ID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 = IIIII = 5</a:t>
                      </a:r>
                    </a:p>
                    <a:p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18 month = III = 3</a:t>
                      </a:r>
                    </a:p>
                    <a:p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4</a:t>
                      </a:r>
                      <a:r>
                        <a:rPr lang="id-ID" baseline="0" dirty="0">
                          <a:solidFill>
                            <a:srgbClr val="00B050"/>
                          </a:solidFill>
                        </a:rPr>
                        <a:t> month = ll = 2</a:t>
                      </a:r>
                      <a:endParaRPr lang="id-ID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12 month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Complementary</a:t>
                      </a:r>
                      <a:r>
                        <a:rPr lang="id-ID" sz="1600" baseline="0" dirty="0">
                          <a:solidFill>
                            <a:srgbClr val="00B050"/>
                          </a:solidFill>
                        </a:rPr>
                        <a:t> feeding</a:t>
                      </a:r>
                      <a:endParaRPr lang="id-ID" sz="16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2</a:t>
                      </a:r>
                      <a:r>
                        <a:rPr lang="id-ID" baseline="0" dirty="0">
                          <a:solidFill>
                            <a:srgbClr val="00B050"/>
                          </a:solidFill>
                        </a:rPr>
                        <a:t> month = ll = 2</a:t>
                      </a:r>
                    </a:p>
                    <a:p>
                      <a:r>
                        <a:rPr lang="id-ID" baseline="0" dirty="0">
                          <a:solidFill>
                            <a:srgbClr val="00B050"/>
                          </a:solidFill>
                        </a:rPr>
                        <a:t>3 month = lll = 3</a:t>
                      </a:r>
                    </a:p>
                    <a:p>
                      <a:r>
                        <a:rPr lang="id-ID" baseline="0" dirty="0">
                          <a:solidFill>
                            <a:srgbClr val="00B050"/>
                          </a:solidFill>
                        </a:rPr>
                        <a:t>4 month = lll = 3</a:t>
                      </a:r>
                    </a:p>
                    <a:p>
                      <a:r>
                        <a:rPr lang="id-ID" baseline="0" dirty="0">
                          <a:solidFill>
                            <a:srgbClr val="00B050"/>
                          </a:solidFill>
                        </a:rPr>
                        <a:t>6 month = ll = 2</a:t>
                      </a:r>
                      <a:endParaRPr lang="id-ID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Frequency</a:t>
                      </a:r>
                      <a:r>
                        <a:rPr lang="id-ID" sz="1600" baseline="0" dirty="0">
                          <a:solidFill>
                            <a:srgbClr val="00B050"/>
                          </a:solidFill>
                        </a:rPr>
                        <a:t> of eating </a:t>
                      </a:r>
                      <a:endParaRPr lang="id-ID" sz="16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2</a:t>
                      </a:r>
                      <a:r>
                        <a:rPr lang="id-ID" baseline="0" dirty="0">
                          <a:solidFill>
                            <a:srgbClr val="00B050"/>
                          </a:solidFill>
                        </a:rPr>
                        <a:t> x = lll = 3</a:t>
                      </a:r>
                    </a:p>
                    <a:p>
                      <a:r>
                        <a:rPr lang="id-ID" b="1" baseline="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3 x = lllll = 5</a:t>
                      </a:r>
                    </a:p>
                    <a:p>
                      <a:r>
                        <a:rPr lang="id-ID" baseline="0" dirty="0">
                          <a:solidFill>
                            <a:srgbClr val="00B050"/>
                          </a:solidFill>
                        </a:rPr>
                        <a:t>4 x = ll = 2</a:t>
                      </a:r>
                      <a:endParaRPr lang="id-ID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3x / 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Source</a:t>
                      </a:r>
                      <a:r>
                        <a:rPr lang="id-ID" sz="1600" baseline="0" dirty="0">
                          <a:solidFill>
                            <a:srgbClr val="00B050"/>
                          </a:solidFill>
                        </a:rPr>
                        <a:t> of protein </a:t>
                      </a:r>
                      <a:endParaRPr lang="id-ID" sz="16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Egg = lll = 3</a:t>
                      </a:r>
                    </a:p>
                    <a:p>
                      <a:r>
                        <a:rPr lang="id-ID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Tempeh, tofu</a:t>
                      </a:r>
                      <a:r>
                        <a:rPr lang="id-ID" b="1" baseline="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 = llll = 4</a:t>
                      </a:r>
                    </a:p>
                    <a:p>
                      <a:r>
                        <a:rPr lang="id-ID" baseline="0" dirty="0">
                          <a:solidFill>
                            <a:srgbClr val="00B050"/>
                          </a:solidFill>
                        </a:rPr>
                        <a:t>Chieken =  ll = 2</a:t>
                      </a:r>
                      <a:endParaRPr lang="id-ID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Tempeh tofu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Vegetables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Spinach </a:t>
                      </a:r>
                      <a:r>
                        <a:rPr lang="id-ID" baseline="0" dirty="0">
                          <a:solidFill>
                            <a:srgbClr val="00B050"/>
                          </a:solidFill>
                        </a:rPr>
                        <a:t>= llll = 4</a:t>
                      </a:r>
                    </a:p>
                    <a:p>
                      <a:r>
                        <a:rPr lang="id-ID" baseline="0" dirty="0">
                          <a:solidFill>
                            <a:srgbClr val="00B050"/>
                          </a:solidFill>
                        </a:rPr>
                        <a:t>Sop = llll = 4</a:t>
                      </a:r>
                    </a:p>
                    <a:p>
                      <a:r>
                        <a:rPr lang="id-ID" baseline="0" dirty="0">
                          <a:solidFill>
                            <a:srgbClr val="00B050"/>
                          </a:solidFill>
                        </a:rPr>
                        <a:t>No vegetable = ll = 2</a:t>
                      </a:r>
                      <a:endParaRPr lang="id-ID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907704" y="191253"/>
            <a:ext cx="5472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8750" indent="0" algn="ctr">
              <a:buNone/>
            </a:pPr>
            <a:r>
              <a:rPr lang="id-ID" sz="2400" b="1" dirty="0">
                <a:solidFill>
                  <a:srgbClr val="00B050"/>
                </a:solidFill>
                <a:latin typeface="Montserrat" charset="0"/>
                <a:cs typeface="Montserrat" charset="0"/>
              </a:rPr>
              <a:t>Mother’s group discussion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70685"/>
            <a:ext cx="936103" cy="702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7028" y="47043"/>
            <a:ext cx="1708960" cy="605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6861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9609995"/>
              </p:ext>
            </p:extLst>
          </p:nvPr>
        </p:nvGraphicFramePr>
        <p:xfrm>
          <a:off x="395536" y="923568"/>
          <a:ext cx="8229600" cy="377952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760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26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586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26216">
                <a:tc>
                  <a:txBody>
                    <a:bodyPr/>
                    <a:lstStyle/>
                    <a:p>
                      <a:r>
                        <a:rPr lang="id-ID" sz="1600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/>
                        <a:t>Question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/>
                        <a:t>Answer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/>
                        <a:t>Common behavior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Stop</a:t>
                      </a:r>
                      <a:r>
                        <a:rPr lang="id-ID" sz="1600" baseline="0" dirty="0">
                          <a:solidFill>
                            <a:srgbClr val="00B050"/>
                          </a:solidFill>
                        </a:rPr>
                        <a:t> breastfeeding </a:t>
                      </a:r>
                      <a:endParaRPr lang="id-ID" sz="16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12</a:t>
                      </a:r>
                      <a:r>
                        <a:rPr lang="id-ID" b="1" baseline="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 month</a:t>
                      </a:r>
                      <a:r>
                        <a:rPr lang="id-ID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 = IIIII l= 6</a:t>
                      </a:r>
                    </a:p>
                    <a:p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18 bulan = III =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12 month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Complementary</a:t>
                      </a:r>
                      <a:r>
                        <a:rPr lang="id-ID" sz="1600" baseline="0" dirty="0">
                          <a:solidFill>
                            <a:srgbClr val="00B050"/>
                          </a:solidFill>
                        </a:rPr>
                        <a:t> feeding</a:t>
                      </a:r>
                      <a:endParaRPr lang="id-ID" sz="16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2</a:t>
                      </a:r>
                      <a:r>
                        <a:rPr lang="id-ID" baseline="0" dirty="0">
                          <a:solidFill>
                            <a:srgbClr val="00B050"/>
                          </a:solidFill>
                        </a:rPr>
                        <a:t> month = ll = 2</a:t>
                      </a:r>
                    </a:p>
                    <a:p>
                      <a:r>
                        <a:rPr lang="id-ID" baseline="0" dirty="0">
                          <a:solidFill>
                            <a:srgbClr val="00B050"/>
                          </a:solidFill>
                        </a:rPr>
                        <a:t>3 month = lll = 3</a:t>
                      </a:r>
                    </a:p>
                    <a:p>
                      <a:r>
                        <a:rPr lang="id-ID" b="1" baseline="0" dirty="0">
                          <a:solidFill>
                            <a:srgbClr val="00B050"/>
                          </a:solidFill>
                        </a:rPr>
                        <a:t>4 month = lllll =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4</a:t>
                      </a:r>
                      <a:r>
                        <a:rPr lang="id-ID" sz="1600" baseline="0" dirty="0">
                          <a:solidFill>
                            <a:srgbClr val="00B050"/>
                          </a:solidFill>
                        </a:rPr>
                        <a:t> month</a:t>
                      </a:r>
                      <a:endParaRPr lang="id-ID" sz="16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Frequency</a:t>
                      </a:r>
                      <a:r>
                        <a:rPr lang="id-ID" sz="1600" baseline="0" dirty="0">
                          <a:solidFill>
                            <a:srgbClr val="00B050"/>
                          </a:solidFill>
                        </a:rPr>
                        <a:t> of eating </a:t>
                      </a:r>
                      <a:endParaRPr lang="id-ID" sz="16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b="1" dirty="0">
                          <a:solidFill>
                            <a:srgbClr val="00B050"/>
                          </a:solidFill>
                        </a:rPr>
                        <a:t>2</a:t>
                      </a:r>
                      <a:r>
                        <a:rPr lang="id-ID" b="1" baseline="0" dirty="0">
                          <a:solidFill>
                            <a:srgbClr val="00B050"/>
                          </a:solidFill>
                        </a:rPr>
                        <a:t> x = llll = 4</a:t>
                      </a:r>
                    </a:p>
                    <a:p>
                      <a:r>
                        <a:rPr lang="id-ID" baseline="0" dirty="0">
                          <a:solidFill>
                            <a:srgbClr val="00B050"/>
                          </a:solidFill>
                        </a:rPr>
                        <a:t>3 x = lll = 3</a:t>
                      </a:r>
                    </a:p>
                    <a:p>
                      <a:r>
                        <a:rPr lang="id-ID" baseline="0" dirty="0">
                          <a:solidFill>
                            <a:srgbClr val="00B050"/>
                          </a:solidFill>
                        </a:rPr>
                        <a:t>4 x = lll = 3</a:t>
                      </a:r>
                      <a:endParaRPr lang="id-ID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2x / day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Source</a:t>
                      </a:r>
                      <a:r>
                        <a:rPr lang="id-ID" sz="1600" baseline="0" dirty="0">
                          <a:solidFill>
                            <a:srgbClr val="00B050"/>
                          </a:solidFill>
                        </a:rPr>
                        <a:t> of protein </a:t>
                      </a:r>
                      <a:endParaRPr lang="id-ID" sz="16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b="1" dirty="0">
                          <a:solidFill>
                            <a:srgbClr val="00B050"/>
                          </a:solidFill>
                        </a:rPr>
                        <a:t>Egg = lllll = 5</a:t>
                      </a:r>
                    </a:p>
                    <a:p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Tempeh, tofu </a:t>
                      </a:r>
                      <a:r>
                        <a:rPr lang="id-ID" baseline="0" dirty="0">
                          <a:solidFill>
                            <a:srgbClr val="00B050"/>
                          </a:solidFill>
                        </a:rPr>
                        <a:t>= lll= 3</a:t>
                      </a:r>
                    </a:p>
                    <a:p>
                      <a:r>
                        <a:rPr lang="id-ID" baseline="0" dirty="0">
                          <a:solidFill>
                            <a:srgbClr val="00B050"/>
                          </a:solidFill>
                        </a:rPr>
                        <a:t>Chieken =  ll = 2</a:t>
                      </a:r>
                      <a:endParaRPr lang="id-ID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Egg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Vegetables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b="1" dirty="0">
                          <a:solidFill>
                            <a:srgbClr val="00B050"/>
                          </a:solidFill>
                        </a:rPr>
                        <a:t>Spinach</a:t>
                      </a:r>
                      <a:r>
                        <a:rPr lang="id-ID" b="1" baseline="0" dirty="0">
                          <a:solidFill>
                            <a:srgbClr val="00B050"/>
                          </a:solidFill>
                        </a:rPr>
                        <a:t> = llll = 4</a:t>
                      </a:r>
                    </a:p>
                    <a:p>
                      <a:r>
                        <a:rPr lang="id-ID" baseline="0" dirty="0">
                          <a:solidFill>
                            <a:srgbClr val="00B050"/>
                          </a:solidFill>
                        </a:rPr>
                        <a:t>Sop = lll= 3</a:t>
                      </a:r>
                    </a:p>
                    <a:p>
                      <a:r>
                        <a:rPr lang="id-ID" baseline="0" dirty="0">
                          <a:solidFill>
                            <a:srgbClr val="00B050"/>
                          </a:solidFill>
                        </a:rPr>
                        <a:t>No vegetable = lll = 3</a:t>
                      </a:r>
                      <a:endParaRPr lang="id-ID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Spinach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907704" y="191253"/>
            <a:ext cx="5472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8750" indent="0" algn="ctr">
              <a:buNone/>
            </a:pPr>
            <a:r>
              <a:rPr lang="id-ID" sz="2400" b="1" dirty="0">
                <a:solidFill>
                  <a:srgbClr val="00B050"/>
                </a:solidFill>
                <a:latin typeface="Montserrat" charset="0"/>
                <a:cs typeface="Montserrat" charset="0"/>
              </a:rPr>
              <a:t>Father’s group discussion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70685"/>
            <a:ext cx="936103" cy="702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502" y="1121"/>
            <a:ext cx="1838486" cy="651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3362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9430943"/>
              </p:ext>
            </p:extLst>
          </p:nvPr>
        </p:nvGraphicFramePr>
        <p:xfrm>
          <a:off x="395536" y="923568"/>
          <a:ext cx="8229600" cy="377952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760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26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586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26216">
                <a:tc>
                  <a:txBody>
                    <a:bodyPr/>
                    <a:lstStyle/>
                    <a:p>
                      <a:r>
                        <a:rPr lang="id-ID" sz="1600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/>
                        <a:t>Question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/>
                        <a:t>Answer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/>
                        <a:t>Common behavior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Stop</a:t>
                      </a:r>
                      <a:r>
                        <a:rPr lang="id-ID" sz="1600" baseline="0" dirty="0">
                          <a:solidFill>
                            <a:srgbClr val="00B050"/>
                          </a:solidFill>
                        </a:rPr>
                        <a:t> breastfeeding </a:t>
                      </a:r>
                      <a:endParaRPr lang="id-ID" sz="16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12 month = IIII= 4</a:t>
                      </a:r>
                    </a:p>
                    <a:p>
                      <a:pPr algn="l"/>
                      <a:r>
                        <a:rPr lang="id-ID" b="1" dirty="0">
                          <a:solidFill>
                            <a:srgbClr val="00B050"/>
                          </a:solidFill>
                        </a:rPr>
                        <a:t>18 month = IIIll l = 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18 month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Complementary</a:t>
                      </a:r>
                      <a:r>
                        <a:rPr lang="id-ID" sz="1600" baseline="0" dirty="0">
                          <a:solidFill>
                            <a:srgbClr val="00B050"/>
                          </a:solidFill>
                        </a:rPr>
                        <a:t> feeding</a:t>
                      </a:r>
                      <a:endParaRPr lang="id-ID" sz="16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d-ID" b="1" dirty="0">
                          <a:solidFill>
                            <a:srgbClr val="00B050"/>
                          </a:solidFill>
                        </a:rPr>
                        <a:t>2</a:t>
                      </a:r>
                      <a:r>
                        <a:rPr lang="id-ID" b="1" baseline="0" dirty="0">
                          <a:solidFill>
                            <a:srgbClr val="00B050"/>
                          </a:solidFill>
                        </a:rPr>
                        <a:t> month  = lllll = 5</a:t>
                      </a:r>
                    </a:p>
                    <a:p>
                      <a:pPr algn="l"/>
                      <a:r>
                        <a:rPr lang="id-ID" baseline="0" dirty="0">
                          <a:solidFill>
                            <a:srgbClr val="00B050"/>
                          </a:solidFill>
                        </a:rPr>
                        <a:t>3 month = ll = 2</a:t>
                      </a:r>
                    </a:p>
                    <a:p>
                      <a:pPr algn="l"/>
                      <a:r>
                        <a:rPr lang="id-ID" baseline="0" dirty="0">
                          <a:solidFill>
                            <a:srgbClr val="00B050"/>
                          </a:solidFill>
                        </a:rPr>
                        <a:t>4 month = lll =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Frequency</a:t>
                      </a:r>
                      <a:r>
                        <a:rPr lang="id-ID" sz="1600" baseline="0" dirty="0">
                          <a:solidFill>
                            <a:srgbClr val="00B050"/>
                          </a:solidFill>
                        </a:rPr>
                        <a:t> of eating </a:t>
                      </a:r>
                      <a:endParaRPr lang="id-ID" sz="16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d-ID" b="1" dirty="0">
                          <a:solidFill>
                            <a:srgbClr val="00B050"/>
                          </a:solidFill>
                        </a:rPr>
                        <a:t>2</a:t>
                      </a:r>
                      <a:r>
                        <a:rPr lang="id-ID" b="1" baseline="0" dirty="0">
                          <a:solidFill>
                            <a:srgbClr val="00B050"/>
                          </a:solidFill>
                        </a:rPr>
                        <a:t> x = llll = 4</a:t>
                      </a:r>
                    </a:p>
                    <a:p>
                      <a:pPr algn="l"/>
                      <a:r>
                        <a:rPr lang="id-ID" baseline="0" dirty="0">
                          <a:solidFill>
                            <a:srgbClr val="00B050"/>
                          </a:solidFill>
                        </a:rPr>
                        <a:t>3 x = lll = 3</a:t>
                      </a:r>
                    </a:p>
                    <a:p>
                      <a:pPr algn="l"/>
                      <a:r>
                        <a:rPr lang="id-ID" baseline="0" dirty="0">
                          <a:solidFill>
                            <a:srgbClr val="00B050"/>
                          </a:solidFill>
                        </a:rPr>
                        <a:t>4 x = lll = 3</a:t>
                      </a:r>
                      <a:endParaRPr lang="id-ID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2x / day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Source</a:t>
                      </a:r>
                      <a:r>
                        <a:rPr lang="id-ID" sz="1600" baseline="0" dirty="0">
                          <a:solidFill>
                            <a:srgbClr val="00B050"/>
                          </a:solidFill>
                        </a:rPr>
                        <a:t> of protein </a:t>
                      </a:r>
                      <a:endParaRPr lang="id-ID" sz="16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Egg = lll = 3</a:t>
                      </a:r>
                    </a:p>
                    <a:p>
                      <a:pPr algn="l"/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Tempeh </a:t>
                      </a:r>
                      <a:r>
                        <a:rPr lang="id-ID" baseline="0" dirty="0">
                          <a:solidFill>
                            <a:srgbClr val="00B050"/>
                          </a:solidFill>
                        </a:rPr>
                        <a:t> = lll= 3</a:t>
                      </a:r>
                    </a:p>
                    <a:p>
                      <a:pPr algn="l"/>
                      <a:r>
                        <a:rPr lang="id-ID" b="1" baseline="0" dirty="0">
                          <a:solidFill>
                            <a:srgbClr val="00B050"/>
                          </a:solidFill>
                        </a:rPr>
                        <a:t>Tofu  =  llll = 4</a:t>
                      </a:r>
                      <a:endParaRPr lang="id-ID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 tofu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Vegetables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Spinach</a:t>
                      </a:r>
                      <a:r>
                        <a:rPr lang="id-ID" baseline="0" dirty="0">
                          <a:solidFill>
                            <a:srgbClr val="00B050"/>
                          </a:solidFill>
                        </a:rPr>
                        <a:t> = llll = 3</a:t>
                      </a:r>
                    </a:p>
                    <a:p>
                      <a:pPr algn="l"/>
                      <a:r>
                        <a:rPr lang="id-ID" b="1" baseline="0" dirty="0">
                          <a:solidFill>
                            <a:srgbClr val="00B050"/>
                          </a:solidFill>
                        </a:rPr>
                        <a:t>Sop = lllll= 5</a:t>
                      </a:r>
                    </a:p>
                    <a:p>
                      <a:pPr algn="l"/>
                      <a:r>
                        <a:rPr lang="id-ID" baseline="0" dirty="0">
                          <a:solidFill>
                            <a:srgbClr val="00B050"/>
                          </a:solidFill>
                        </a:rPr>
                        <a:t>No vegetable = lll = 2</a:t>
                      </a:r>
                      <a:endParaRPr lang="id-ID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Sop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907704" y="191253"/>
            <a:ext cx="5832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8750" indent="0" algn="ctr">
              <a:buNone/>
            </a:pPr>
            <a:r>
              <a:rPr lang="id-ID" sz="2400" b="1" dirty="0">
                <a:solidFill>
                  <a:srgbClr val="00B050"/>
                </a:solidFill>
                <a:latin typeface="Montserrat" charset="0"/>
                <a:cs typeface="Montserrat" charset="0"/>
              </a:rPr>
              <a:t>Grandmother’s group discussion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70684"/>
            <a:ext cx="936103" cy="702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1122"/>
            <a:ext cx="1395636" cy="494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9170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7652050"/>
              </p:ext>
            </p:extLst>
          </p:nvPr>
        </p:nvGraphicFramePr>
        <p:xfrm>
          <a:off x="395536" y="1275606"/>
          <a:ext cx="8496943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91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94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94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94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294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id-ID" sz="1400" dirty="0">
                          <a:latin typeface="Montserrat" charset="0"/>
                          <a:cs typeface="Montserrat" charset="0"/>
                        </a:rPr>
                        <a:t>Question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id-ID" dirty="0"/>
                        <a:t>Common behaviour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id-ID" sz="1400" dirty="0">
                          <a:latin typeface="Montserrat" charset="0"/>
                          <a:cs typeface="Montserrat" charset="0"/>
                        </a:rPr>
                        <a:t>Common Behavior in Village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id-ID" sz="16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>
                          <a:solidFill>
                            <a:schemeClr val="bg1"/>
                          </a:solidFill>
                          <a:latin typeface="Montserrat" charset="0"/>
                          <a:cs typeface="Montserrat" charset="0"/>
                        </a:rPr>
                        <a:t>Mother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>
                          <a:solidFill>
                            <a:schemeClr val="bg1"/>
                          </a:solidFill>
                          <a:latin typeface="Montserrat" charset="0"/>
                          <a:cs typeface="Montserrat" charset="0"/>
                        </a:rPr>
                        <a:t>Father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>
                          <a:solidFill>
                            <a:schemeClr val="bg1"/>
                          </a:solidFill>
                          <a:latin typeface="Montserrat" charset="0"/>
                          <a:cs typeface="Montserrat" charset="0"/>
                        </a:rPr>
                        <a:t>Grandmother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id-ID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Montserrat" charset="0"/>
                        <a:cs typeface="Montserrat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rgbClr val="00B050"/>
                          </a:solidFill>
                          <a:latin typeface="Montserrat" charset="0"/>
                          <a:cs typeface="Montserrat" charset="0"/>
                        </a:rPr>
                        <a:t>Stop</a:t>
                      </a:r>
                      <a:r>
                        <a:rPr lang="id-ID" sz="1400" baseline="0" dirty="0">
                          <a:solidFill>
                            <a:srgbClr val="00B050"/>
                          </a:solidFill>
                          <a:latin typeface="Montserrat" charset="0"/>
                          <a:cs typeface="Montserrat" charset="0"/>
                        </a:rPr>
                        <a:t> breastfeeding </a:t>
                      </a:r>
                      <a:endParaRPr lang="id-ID" sz="1400" dirty="0">
                        <a:solidFill>
                          <a:srgbClr val="00B050"/>
                        </a:solidFill>
                        <a:latin typeface="Montserrat" charset="0"/>
                        <a:cs typeface="Montserrat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charset="0"/>
                          <a:cs typeface="Montserrat" charset="0"/>
                        </a:rPr>
                        <a:t>12 month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charset="0"/>
                          <a:cs typeface="Montserrat" charset="0"/>
                        </a:rPr>
                        <a:t>12 month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>
                          <a:solidFill>
                            <a:srgbClr val="00B050"/>
                          </a:solidFill>
                          <a:latin typeface="Montserrat" charset="0"/>
                          <a:cs typeface="Montserrat" charset="0"/>
                        </a:rPr>
                        <a:t>18 month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charset="0"/>
                          <a:cs typeface="Montserrat" charset="0"/>
                        </a:rPr>
                        <a:t>1 year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rgbClr val="00B050"/>
                          </a:solidFill>
                          <a:latin typeface="Montserrat" charset="0"/>
                          <a:cs typeface="Montserrat" charset="0"/>
                        </a:rPr>
                        <a:t>Start to Complementary</a:t>
                      </a:r>
                      <a:r>
                        <a:rPr lang="id-ID" sz="1400" baseline="0" dirty="0">
                          <a:solidFill>
                            <a:srgbClr val="00B050"/>
                          </a:solidFill>
                          <a:latin typeface="Montserrat" charset="0"/>
                          <a:cs typeface="Montserrat" charset="0"/>
                        </a:rPr>
                        <a:t> feeding</a:t>
                      </a:r>
                      <a:endParaRPr lang="id-ID" sz="1400" dirty="0">
                        <a:solidFill>
                          <a:srgbClr val="00B050"/>
                        </a:solidFill>
                        <a:latin typeface="Montserrat" charset="0"/>
                        <a:cs typeface="Montserrat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>
                          <a:solidFill>
                            <a:srgbClr val="00B050"/>
                          </a:solidFill>
                          <a:latin typeface="Montserrat" charset="0"/>
                          <a:cs typeface="Montserrat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>
                          <a:solidFill>
                            <a:srgbClr val="00B050"/>
                          </a:solidFill>
                          <a:latin typeface="Montserrat" charset="0"/>
                          <a:cs typeface="Montserrat" charset="0"/>
                        </a:rPr>
                        <a:t>4</a:t>
                      </a:r>
                      <a:r>
                        <a:rPr lang="id-ID" sz="1400" baseline="0" dirty="0">
                          <a:solidFill>
                            <a:srgbClr val="00B050"/>
                          </a:solidFill>
                          <a:latin typeface="Montserrat" charset="0"/>
                          <a:cs typeface="Montserrat" charset="0"/>
                        </a:rPr>
                        <a:t> month</a:t>
                      </a:r>
                      <a:endParaRPr lang="id-ID" sz="1400" dirty="0">
                        <a:solidFill>
                          <a:srgbClr val="00B050"/>
                        </a:solidFill>
                        <a:latin typeface="Montserrat" charset="0"/>
                        <a:cs typeface="Montserrat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>
                          <a:solidFill>
                            <a:srgbClr val="00B050"/>
                          </a:solidFill>
                          <a:latin typeface="Montserrat" charset="0"/>
                          <a:cs typeface="Montserrat" charset="0"/>
                        </a:rPr>
                        <a:t>2 month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charset="0"/>
                          <a:cs typeface="Montserrat" charset="0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rgbClr val="00B050"/>
                          </a:solidFill>
                          <a:latin typeface="Montserrat" charset="0"/>
                          <a:cs typeface="Montserrat" charset="0"/>
                        </a:rPr>
                        <a:t>Frequency</a:t>
                      </a:r>
                      <a:r>
                        <a:rPr lang="id-ID" sz="1400" baseline="0" dirty="0">
                          <a:solidFill>
                            <a:srgbClr val="00B050"/>
                          </a:solidFill>
                          <a:latin typeface="Montserrat" charset="0"/>
                          <a:cs typeface="Montserrat" charset="0"/>
                        </a:rPr>
                        <a:t> of eating </a:t>
                      </a:r>
                      <a:endParaRPr lang="id-ID" sz="1400" dirty="0">
                        <a:solidFill>
                          <a:srgbClr val="00B050"/>
                        </a:solidFill>
                        <a:latin typeface="Montserrat" charset="0"/>
                        <a:cs typeface="Montserrat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>
                          <a:solidFill>
                            <a:srgbClr val="00B050"/>
                          </a:solidFill>
                          <a:latin typeface="Montserrat" charset="0"/>
                          <a:cs typeface="Montserrat" charset="0"/>
                        </a:rPr>
                        <a:t>3x / 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charset="0"/>
                          <a:cs typeface="Montserrat" charset="0"/>
                        </a:rPr>
                        <a:t>2x / 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charset="0"/>
                          <a:cs typeface="Montserrat" charset="0"/>
                        </a:rPr>
                        <a:t>2x / 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charset="0"/>
                          <a:cs typeface="Montserrat" charset="0"/>
                        </a:rPr>
                        <a:t>2x / day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rgbClr val="00B050"/>
                          </a:solidFill>
                          <a:latin typeface="Montserrat" charset="0"/>
                          <a:cs typeface="Montserrat" charset="0"/>
                        </a:rPr>
                        <a:t>Source</a:t>
                      </a:r>
                      <a:r>
                        <a:rPr lang="id-ID" sz="1400" baseline="0" dirty="0">
                          <a:solidFill>
                            <a:srgbClr val="00B050"/>
                          </a:solidFill>
                          <a:latin typeface="Montserrat" charset="0"/>
                          <a:cs typeface="Montserrat" charset="0"/>
                        </a:rPr>
                        <a:t> of protein </a:t>
                      </a:r>
                      <a:endParaRPr lang="id-ID" sz="1400" dirty="0">
                        <a:solidFill>
                          <a:srgbClr val="00B050"/>
                        </a:solidFill>
                        <a:latin typeface="Montserrat" charset="0"/>
                        <a:cs typeface="Montserrat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>
                          <a:solidFill>
                            <a:srgbClr val="00B050"/>
                          </a:solidFill>
                          <a:latin typeface="Montserrat" charset="0"/>
                          <a:cs typeface="Montserrat" charset="0"/>
                        </a:rPr>
                        <a:t>Tempeh </a:t>
                      </a:r>
                      <a:r>
                        <a:rPr lang="id-ID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charset="0"/>
                          <a:cs typeface="Montserrat" charset="0"/>
                        </a:rPr>
                        <a:t>tofu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>
                          <a:solidFill>
                            <a:srgbClr val="00B050"/>
                          </a:solidFill>
                          <a:latin typeface="Montserrat" charset="0"/>
                          <a:cs typeface="Montserrat" charset="0"/>
                        </a:rPr>
                        <a:t>Egg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charset="0"/>
                          <a:cs typeface="Montserrat" charset="0"/>
                        </a:rPr>
                        <a:t> tofu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charset="0"/>
                          <a:cs typeface="Montserrat" charset="0"/>
                        </a:rPr>
                        <a:t>Tofu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rgbClr val="00B050"/>
                          </a:solidFill>
                          <a:latin typeface="Montserrat" charset="0"/>
                          <a:cs typeface="Montserrat" charset="0"/>
                        </a:rPr>
                        <a:t>Vegetables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>
                          <a:latin typeface="Montserrat" charset="0"/>
                          <a:cs typeface="Montserrat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>
                          <a:solidFill>
                            <a:srgbClr val="00B050"/>
                          </a:solidFill>
                          <a:latin typeface="Montserrat" charset="0"/>
                          <a:cs typeface="Montserrat" charset="0"/>
                        </a:rPr>
                        <a:t>Spinach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>
                          <a:solidFill>
                            <a:srgbClr val="00B050"/>
                          </a:solidFill>
                          <a:latin typeface="Montserrat" charset="0"/>
                          <a:cs typeface="Montserrat" charset="0"/>
                        </a:rPr>
                        <a:t>Sop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charset="0"/>
                          <a:cs typeface="Montserrat" charset="0"/>
                        </a:rPr>
                        <a:t>-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691680" y="247776"/>
            <a:ext cx="5832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8750" indent="0" algn="ctr">
              <a:buNone/>
            </a:pPr>
            <a:r>
              <a:rPr lang="id-ID" sz="2400" b="1" dirty="0">
                <a:solidFill>
                  <a:schemeClr val="accent1"/>
                </a:solidFill>
                <a:latin typeface="Montserrat" charset="0"/>
                <a:cs typeface="Montserrat" charset="0"/>
              </a:rPr>
              <a:t>Common Behavior in Village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083918"/>
            <a:ext cx="1286669" cy="965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113594"/>
            <a:ext cx="1286669" cy="965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115742"/>
            <a:ext cx="1286669" cy="965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121"/>
            <a:ext cx="1611660" cy="571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63841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46"/>
          <p:cNvSpPr txBox="1">
            <a:spLocks noGrp="1"/>
          </p:cNvSpPr>
          <p:nvPr>
            <p:ph type="title"/>
          </p:nvPr>
        </p:nvSpPr>
        <p:spPr>
          <a:xfrm>
            <a:off x="593812" y="556171"/>
            <a:ext cx="4248472" cy="177089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sz="2800" dirty="0">
                <a:solidFill>
                  <a:schemeClr val="accent5">
                    <a:lumMod val="75000"/>
                  </a:schemeClr>
                </a:solidFill>
              </a:rPr>
              <a:t>Discussion</a:t>
            </a:r>
            <a:br>
              <a:rPr sz="2800" dirty="0">
                <a:solidFill>
                  <a:schemeClr val="accent5">
                    <a:lumMod val="75000"/>
                  </a:schemeClr>
                </a:solidFill>
              </a:rPr>
            </a:br>
            <a:br>
              <a:rPr sz="28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id-ID" sz="1800" dirty="0">
                <a:latin typeface="Montserrat" charset="0"/>
                <a:cs typeface="Montserrat" charset="0"/>
              </a:rPr>
              <a:t>Find common behavior in </a:t>
            </a:r>
            <a:br>
              <a:rPr lang="id-ID" sz="1800" dirty="0">
                <a:latin typeface="Montserrat" charset="0"/>
                <a:cs typeface="Montserrat" charset="0"/>
              </a:rPr>
            </a:br>
            <a:r>
              <a:rPr lang="id-ID" sz="1800" dirty="0">
                <a:latin typeface="Montserrat" charset="0"/>
                <a:cs typeface="Montserrat" charset="0"/>
              </a:rPr>
              <a:t>the scenario </a:t>
            </a:r>
            <a:br>
              <a:rPr lang="id-ID" sz="2800" dirty="0">
                <a:latin typeface="Montserrat" charset="0"/>
                <a:cs typeface="Montserrat" charset="0"/>
              </a:rPr>
            </a:br>
            <a:endParaRPr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36689" r="22372"/>
          <a:stretch/>
        </p:blipFill>
        <p:spPr>
          <a:xfrm>
            <a:off x="5449104" y="611411"/>
            <a:ext cx="3707904" cy="391158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960497" y="4876586"/>
            <a:ext cx="198758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>
                <a:solidFill>
                  <a:schemeClr val="bg1"/>
                </a:solidFill>
                <a:latin typeface="Montserrat" panose="020B0604020202020204" charset="0"/>
              </a:rPr>
              <a:t>Dokumentasi oleh PDRC FKM UI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5240"/>
            <a:ext cx="2640792" cy="571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val 2"/>
          <p:cNvSpPr/>
          <p:nvPr/>
        </p:nvSpPr>
        <p:spPr>
          <a:xfrm>
            <a:off x="0" y="2727341"/>
            <a:ext cx="5436096" cy="2149245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>
                <a:latin typeface="Montserrat" charset="0"/>
              </a:rPr>
              <a:t>Review</a:t>
            </a:r>
          </a:p>
          <a:p>
            <a:pPr marL="285750" indent="-285750" algn="ctr">
              <a:buFont typeface="Courier New" pitchFamily="49" charset="0"/>
              <a:buChar char="o"/>
            </a:pPr>
            <a:r>
              <a:rPr lang="id-ID" sz="1300" dirty="0">
                <a:latin typeface="Montserrat" charset="0"/>
              </a:rPr>
              <a:t>Perilaku umum adalah perilaku yang paling banyak dilakukan</a:t>
            </a:r>
          </a:p>
          <a:p>
            <a:pPr marL="285750" indent="-285750" algn="ctr">
              <a:buFont typeface="Courier New" pitchFamily="49" charset="0"/>
              <a:buChar char="o"/>
            </a:pPr>
            <a:r>
              <a:rPr lang="id-ID" sz="1300" dirty="0">
                <a:latin typeface="Montserrat" charset="0"/>
              </a:rPr>
              <a:t>Temukan perilaku umum di tiap grup Diskusi Kelompok </a:t>
            </a:r>
          </a:p>
          <a:p>
            <a:pPr marL="285750" indent="-285750" algn="ctr">
              <a:buFont typeface="Courier New" pitchFamily="49" charset="0"/>
              <a:buChar char="o"/>
            </a:pPr>
            <a:r>
              <a:rPr lang="id-ID" sz="1300" dirty="0">
                <a:latin typeface="Montserrat" charset="0"/>
              </a:rPr>
              <a:t>Lihat hasil temuan perilaku umum di semua DK </a:t>
            </a:r>
            <a:r>
              <a:rPr lang="id-ID" sz="1300" dirty="0">
                <a:latin typeface="Montserrat" charset="0"/>
                <a:sym typeface="Wingdings" pitchFamily="2" charset="2"/>
              </a:rPr>
              <a:t> cari yang terbanyak  perilaku umum di desa</a:t>
            </a:r>
            <a:endParaRPr lang="id-ID" sz="1300" dirty="0">
              <a:latin typeface="Montserra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9196391"/>
      </p:ext>
    </p:extLst>
  </p:cSld>
  <p:clrMapOvr>
    <a:masterClrMapping/>
  </p:clrMapOvr>
</p:sld>
</file>

<file path=ppt/theme/theme1.xml><?xml version="1.0" encoding="utf-8"?>
<a:theme xmlns:a="http://schemas.openxmlformats.org/drawingml/2006/main" name="Nursing Capstone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1F7444"/>
      </a:accent1>
      <a:accent2>
        <a:srgbClr val="434343"/>
      </a:accent2>
      <a:accent3>
        <a:srgbClr val="FBD76D"/>
      </a:accent3>
      <a:accent4>
        <a:srgbClr val="DA3030"/>
      </a:accent4>
      <a:accent5>
        <a:srgbClr val="52AC79"/>
      </a:accent5>
      <a:accent6>
        <a:srgbClr val="E0B945"/>
      </a:accent6>
      <a:hlink>
        <a:srgbClr val="21212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2859</TotalTime>
  <Words>573</Words>
  <Application>Microsoft Office PowerPoint</Application>
  <PresentationFormat>On-screen Show (16:9)</PresentationFormat>
  <Paragraphs>182</Paragraphs>
  <Slides>11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Montserrat</vt:lpstr>
      <vt:lpstr>Courier New</vt:lpstr>
      <vt:lpstr>Arial</vt:lpstr>
      <vt:lpstr>Corbel</vt:lpstr>
      <vt:lpstr>Nursing Capstone</vt:lpstr>
      <vt:lpstr>PowerPoint Presentation</vt:lpstr>
      <vt:lpstr>PowerPoint Presentation</vt:lpstr>
      <vt:lpstr>01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Discussion  Find common behavior in  the scenario  </vt:lpstr>
      <vt:lpstr>Reference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ecs</dc:creator>
  <cp:lastModifiedBy>Septi Lidya</cp:lastModifiedBy>
  <cp:revision>125</cp:revision>
  <dcterms:modified xsi:type="dcterms:W3CDTF">2020-12-20T07:41:45Z</dcterms:modified>
</cp:coreProperties>
</file>