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71" r:id="rId7"/>
    <p:sldId id="272" r:id="rId8"/>
    <p:sldId id="273" r:id="rId9"/>
    <p:sldId id="274" r:id="rId10"/>
    <p:sldId id="262" r:id="rId11"/>
    <p:sldId id="267" r:id="rId12"/>
    <p:sldId id="268" r:id="rId13"/>
    <p:sldId id="275" r:id="rId14"/>
    <p:sldId id="276" r:id="rId15"/>
    <p:sldId id="269" r:id="rId16"/>
    <p:sldId id="270" r:id="rId17"/>
  </p:sldIdLst>
  <p:sldSz cx="12192000" cy="6858000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2C16"/>
    <a:srgbClr val="0C788E"/>
    <a:srgbClr val="025198"/>
    <a:srgbClr val="000099"/>
    <a:srgbClr val="1C1C1C"/>
    <a:srgbClr val="3366FF"/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75" autoAdjust="0"/>
    <p:restoredTop sz="94652" autoAdjust="0"/>
  </p:normalViewPr>
  <p:slideViewPr>
    <p:cSldViewPr>
      <p:cViewPr varScale="1">
        <p:scale>
          <a:sx n="65" d="100"/>
          <a:sy n="65" d="100"/>
        </p:scale>
        <p:origin x="58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0E8C-F97A-44FE-993F-B39279C3FBC6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9421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466A-DFF2-41A6-9B0C-5EA6203EA92D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592771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D7A-E728-4609-897D-078EDA75B58F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2513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D982-E404-453A-8F35-5C223AF89648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0381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1A2D-DB0B-4815-B1C0-B6D053C7B181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65245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3F06-14BD-453A-931A-041C15E7536D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2663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5003-38DC-426A-8620-5BD460D7F9A4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5123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F2E8E-7B4E-4E41-87F8-B2FE57B2F321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06358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D84-E16B-44AC-B423-14E498EB80CC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4731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DBBF6-3DBD-4A1D-B99C-7BD33C9DE98F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5915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70247-9901-4E6F-9736-6A4923785F16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0795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93182-A270-4A1C-A4C5-592734055093}" type="slidenum">
              <a:rPr lang="es-ES" altLang="en-US" smtClean="0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731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007768" y="802298"/>
            <a:ext cx="7632848" cy="26267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5400" b="1" dirty="0" err="1" smtClean="0">
                <a:latin typeface="Arial Rounded MT Bold" panose="020F0704030504030204" pitchFamily="34" charset="0"/>
              </a:rPr>
              <a:t>Pajanan</a:t>
            </a:r>
            <a:r>
              <a:rPr lang="en-US" sz="5400" b="1" dirty="0" smtClean="0">
                <a:latin typeface="Arial Rounded MT Bold" panose="020F0704030504030204" pitchFamily="34" charset="0"/>
              </a:rPr>
              <a:t> </a:t>
            </a:r>
            <a:r>
              <a:rPr lang="en-US" sz="5400" b="1" dirty="0" err="1" smtClean="0">
                <a:latin typeface="Arial Rounded MT Bold" panose="020F0704030504030204" pitchFamily="34" charset="0"/>
              </a:rPr>
              <a:t>Lingkungan</a:t>
            </a:r>
            <a:r>
              <a:rPr lang="en-US" sz="5400" b="1" dirty="0" smtClean="0">
                <a:latin typeface="Arial Rounded MT Bold" panose="020F0704030504030204" pitchFamily="34" charset="0"/>
              </a:rPr>
              <a:t> </a:t>
            </a:r>
            <a:r>
              <a:rPr lang="en-US" sz="5400" b="1" dirty="0" err="1" smtClean="0">
                <a:latin typeface="Arial Rounded MT Bold" panose="020F0704030504030204" pitchFamily="34" charset="0"/>
              </a:rPr>
              <a:t>dan</a:t>
            </a:r>
            <a:r>
              <a:rPr lang="en-US" sz="5400" b="1" dirty="0" smtClean="0">
                <a:latin typeface="Arial Rounded MT Bold" panose="020F0704030504030204" pitchFamily="34" charset="0"/>
              </a:rPr>
              <a:t> </a:t>
            </a:r>
            <a:r>
              <a:rPr lang="en-US" sz="5400" b="1" dirty="0" err="1" smtClean="0">
                <a:latin typeface="Arial Rounded MT Bold" panose="020F0704030504030204" pitchFamily="34" charset="0"/>
              </a:rPr>
              <a:t>Genetika</a:t>
            </a:r>
            <a:r>
              <a:rPr lang="en-US" sz="5400" b="1" dirty="0" smtClean="0">
                <a:latin typeface="Arial Rounded MT Bold" panose="020F0704030504030204" pitchFamily="34" charset="0"/>
              </a:rPr>
              <a:t> </a:t>
            </a:r>
            <a:r>
              <a:rPr lang="en-US" sz="5400" b="1" dirty="0" err="1" smtClean="0">
                <a:latin typeface="Arial Rounded MT Bold" panose="020F0704030504030204" pitchFamily="34" charset="0"/>
              </a:rPr>
              <a:t>Populasi</a:t>
            </a:r>
            <a:endParaRPr lang="en-US" sz="5400" b="1" dirty="0">
              <a:latin typeface="Arial Rounded MT Bold" panose="020F07040305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588682" y="4437112"/>
            <a:ext cx="6471020" cy="977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b="1" dirty="0" smtClean="0">
                <a:latin typeface="Arial Rounded MT Bold" panose="020F0704030504030204" pitchFamily="34" charset="0"/>
              </a:rPr>
              <a:t>Dr. Laila Fitria, SKM, MKM</a:t>
            </a:r>
            <a:endParaRPr lang="en-US" b="1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584" y="116632"/>
            <a:ext cx="9002216" cy="1325563"/>
          </a:xfrm>
        </p:spPr>
        <p:txBody>
          <a:bodyPr>
            <a:noAutofit/>
          </a:bodyPr>
          <a:lstStyle/>
          <a:p>
            <a:r>
              <a:rPr lang="en-US" sz="2800" b="1" dirty="0" err="1">
                <a:latin typeface="Arial Rounded MT Bold" panose="020F0704030504030204" pitchFamily="34" charset="0"/>
                <a:cs typeface="Calibri" panose="020F0502020204030204" pitchFamily="34" charset="0"/>
              </a:rPr>
              <a:t>Interaksi</a:t>
            </a:r>
            <a:r>
              <a:rPr lang="en-US" sz="2800" b="1" dirty="0">
                <a:latin typeface="Arial Rounded MT Bold" panose="020F07040305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Arial Rounded MT Bold" panose="020F0704030504030204" pitchFamily="34" charset="0"/>
                <a:cs typeface="Calibri" panose="020F0502020204030204" pitchFamily="34" charset="0"/>
              </a:rPr>
              <a:t>Genetik</a:t>
            </a:r>
            <a:r>
              <a:rPr lang="en-US" sz="2800" b="1" dirty="0" smtClean="0">
                <a:latin typeface="Arial Rounded MT Bold" panose="020F07040305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>
                <a:latin typeface="Arial Rounded MT Bold" panose="020F0704030504030204" pitchFamily="34" charset="0"/>
                <a:cs typeface="Calibri" panose="020F0502020204030204" pitchFamily="34" charset="0"/>
              </a:rPr>
              <a:t>– </a:t>
            </a:r>
            <a:r>
              <a:rPr lang="en-US" sz="2800" b="1" dirty="0" err="1" smtClean="0">
                <a:latin typeface="Arial Rounded MT Bold" panose="020F0704030504030204" pitchFamily="34" charset="0"/>
                <a:cs typeface="Calibri" panose="020F0502020204030204" pitchFamily="34" charset="0"/>
              </a:rPr>
              <a:t>Lingkungan</a:t>
            </a:r>
            <a:r>
              <a:rPr lang="en-US" sz="2800" b="1" dirty="0" smtClean="0">
                <a:latin typeface="Arial Rounded MT Bold" panose="020F07040305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Arial Rounded MT Bold" panose="020F0704030504030204" pitchFamily="34" charset="0"/>
                <a:cs typeface="Calibri" panose="020F0502020204030204" pitchFamily="34" charset="0"/>
              </a:rPr>
              <a:t>Dalam</a:t>
            </a:r>
            <a:r>
              <a:rPr lang="en-US" sz="2800" b="1" dirty="0" smtClean="0">
                <a:latin typeface="Arial Rounded MT Bold" panose="020F07040305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Arial Rounded MT Bold" panose="020F0704030504030204" pitchFamily="34" charset="0"/>
                <a:cs typeface="Calibri" panose="020F0502020204030204" pitchFamily="34" charset="0"/>
              </a:rPr>
              <a:t>Kaitannya</a:t>
            </a:r>
            <a:r>
              <a:rPr lang="en-US" sz="2800" b="1" dirty="0" smtClean="0">
                <a:latin typeface="Arial Rounded MT Bold" panose="020F07040305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Arial Rounded MT Bold" panose="020F0704030504030204" pitchFamily="34" charset="0"/>
                <a:cs typeface="Calibri" panose="020F0502020204030204" pitchFamily="34" charset="0"/>
              </a:rPr>
              <a:t>Dengan</a:t>
            </a:r>
            <a:r>
              <a:rPr lang="en-US" sz="2800" b="1" dirty="0" smtClean="0">
                <a:latin typeface="Arial Rounded MT Bold" panose="020F07040305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Arial Rounded MT Bold" panose="020F0704030504030204" pitchFamily="34" charset="0"/>
                <a:cs typeface="Calibri" panose="020F0502020204030204" pitchFamily="34" charset="0"/>
              </a:rPr>
              <a:t>Efek</a:t>
            </a:r>
            <a:r>
              <a:rPr lang="en-US" sz="2800" b="1" dirty="0" smtClean="0">
                <a:latin typeface="Arial Rounded MT Bold" panose="020F07040305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Arial Rounded MT Bold" panose="020F0704030504030204" pitchFamily="34" charset="0"/>
                <a:cs typeface="Calibri" panose="020F0502020204030204" pitchFamily="34" charset="0"/>
              </a:rPr>
              <a:t>Kesehatan</a:t>
            </a:r>
            <a:r>
              <a:rPr lang="en-US" sz="2800" b="1" dirty="0" smtClean="0">
                <a:latin typeface="Arial Rounded MT Bold" panose="020F07040305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Arial Rounded MT Bold" panose="020F0704030504030204" pitchFamily="34" charset="0"/>
                <a:cs typeface="Calibri" panose="020F0502020204030204" pitchFamily="34" charset="0"/>
              </a:rPr>
              <a:t>Pada</a:t>
            </a:r>
            <a:r>
              <a:rPr lang="en-US" sz="2800" b="1" dirty="0" smtClean="0">
                <a:latin typeface="Arial Rounded MT Bold" panose="020F07040305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Arial Rounded MT Bold" panose="020F0704030504030204" pitchFamily="34" charset="0"/>
                <a:cs typeface="Calibri" panose="020F0502020204030204" pitchFamily="34" charset="0"/>
              </a:rPr>
              <a:t>Manusia</a:t>
            </a:r>
            <a:endParaRPr lang="en-US" sz="28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5560" y="1442196"/>
            <a:ext cx="9433048" cy="541580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 smtClean="0"/>
              <a:t>genetik</a:t>
            </a:r>
            <a:r>
              <a:rPr lang="en-US" dirty="0" smtClean="0"/>
              <a:t> -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genetik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 smtClean="0"/>
              <a:t>pemodelan</a:t>
            </a:r>
            <a:r>
              <a:rPr lang="en-US" dirty="0" smtClean="0"/>
              <a:t>  </a:t>
            </a:r>
            <a:r>
              <a:rPr lang="en-US" dirty="0"/>
              <a:t>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di mana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dimodifikasi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pajanan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pajanan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 smtClean="0"/>
              <a:t>genetik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 smtClean="0"/>
              <a:t>polutan</a:t>
            </a:r>
            <a:r>
              <a:rPr lang="en-US" dirty="0" smtClean="0"/>
              <a:t>, </a:t>
            </a:r>
            <a:r>
              <a:rPr lang="en-US" dirty="0" err="1"/>
              <a:t>jamur</a:t>
            </a:r>
            <a:r>
              <a:rPr lang="en-US" dirty="0"/>
              <a:t>, </a:t>
            </a:r>
            <a:r>
              <a:rPr lang="en-US" dirty="0" err="1"/>
              <a:t>pestisida</a:t>
            </a:r>
            <a:r>
              <a:rPr lang="en-US" dirty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gen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smtClean="0"/>
              <a:t>orang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/>
              <a:t>merespons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 smtClean="0"/>
              <a:t>pajanan</a:t>
            </a:r>
            <a:r>
              <a:rPr lang="en-US" dirty="0" smtClean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 lain. </a:t>
            </a:r>
            <a:r>
              <a:rPr lang="en-US" dirty="0" err="1"/>
              <a:t>Akibatnya</a:t>
            </a:r>
            <a:r>
              <a:rPr lang="en-US" dirty="0"/>
              <a:t>, </a:t>
            </a:r>
            <a:r>
              <a:rPr lang="en-US" dirty="0" err="1"/>
              <a:t>beberapa</a:t>
            </a:r>
            <a:r>
              <a:rPr lang="en-US" dirty="0"/>
              <a:t> orang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terkena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di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/>
              <a:t>sementara</a:t>
            </a:r>
            <a:r>
              <a:rPr lang="en-US" dirty="0"/>
              <a:t> yang lain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95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ee the source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4" y="476672"/>
            <a:ext cx="9555427" cy="5733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730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5560" y="404664"/>
            <a:ext cx="9603275" cy="1049235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Arial Rounded MT Bold" panose="020F0704030504030204" pitchFamily="34" charset="0"/>
              </a:rPr>
              <a:t>Contoh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Penyakit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yang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Berkaitan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dengan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Interaksi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Genetik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-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Lingkungan</a:t>
            </a:r>
            <a:endParaRPr lang="en-US" sz="3600" b="1" dirty="0">
              <a:latin typeface="Arial Rounded MT Bold" panose="020F070403050403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35560" y="1700808"/>
            <a:ext cx="9387251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b="1" dirty="0" err="1" smtClean="0">
                <a:latin typeface="Arial Rounded MT Bold" panose="020F0704030504030204" pitchFamily="34" charset="0"/>
              </a:rPr>
              <a:t>Autisme</a:t>
            </a:r>
            <a:endParaRPr lang="en-US" b="1" dirty="0" smtClean="0">
              <a:latin typeface="Arial Rounded MT Bold" panose="020F070403050403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/>
              <a:t>polusi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autisme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varian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MET,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otak</a:t>
            </a:r>
            <a:r>
              <a:rPr lang="en-US" dirty="0" smtClean="0"/>
              <a:t>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 err="1" smtClean="0"/>
              <a:t>Namun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/>
              <a:t>75% </a:t>
            </a:r>
            <a:r>
              <a:rPr lang="en-US" dirty="0" err="1"/>
              <a:t>populasi</a:t>
            </a:r>
            <a:r>
              <a:rPr lang="en-US" dirty="0"/>
              <a:t> yang </a:t>
            </a:r>
            <a:r>
              <a:rPr lang="en-US" dirty="0" err="1"/>
              <a:t>terpajan</a:t>
            </a:r>
            <a:r>
              <a:rPr lang="en-US" dirty="0"/>
              <a:t> </a:t>
            </a:r>
            <a:r>
              <a:rPr lang="en-US" dirty="0" err="1"/>
              <a:t>polusi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 smtClean="0"/>
              <a:t>varian</a:t>
            </a:r>
            <a:r>
              <a:rPr lang="en-US" dirty="0" smtClean="0"/>
              <a:t> </a:t>
            </a:r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autisme</a:t>
            </a:r>
            <a:r>
              <a:rPr lang="en-US" dirty="0" smtClean="0"/>
              <a:t>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autisme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pajanan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autisme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16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5560" y="404664"/>
            <a:ext cx="9603275" cy="1049235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Arial Rounded MT Bold" panose="020F0704030504030204" pitchFamily="34" charset="0"/>
              </a:rPr>
              <a:t>Contoh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Penyakit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yang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Berkaitan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dengan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Interaksi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Genetik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-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Lingkungan</a:t>
            </a:r>
            <a:endParaRPr lang="en-US" sz="3600" b="1" dirty="0">
              <a:latin typeface="Arial Rounded MT Bold" panose="020F070403050403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35560" y="1700808"/>
            <a:ext cx="9387251" cy="4968552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en-US" b="1" dirty="0" smtClean="0">
                <a:latin typeface="Arial Rounded MT Bold" panose="020F0704030504030204" pitchFamily="34" charset="0"/>
              </a:rPr>
              <a:t>Parkinson</a:t>
            </a:r>
          </a:p>
          <a:p>
            <a:pPr>
              <a:lnSpc>
                <a:spcPct val="114000"/>
              </a:lnSpc>
            </a:pP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/>
              <a:t>penyakit</a:t>
            </a:r>
            <a:r>
              <a:rPr lang="en-US" dirty="0"/>
              <a:t> Parkinson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pajanan</a:t>
            </a:r>
            <a:r>
              <a:rPr lang="en-US" dirty="0" smtClean="0"/>
              <a:t> </a:t>
            </a:r>
            <a:r>
              <a:rPr lang="en-US" dirty="0" err="1" smtClean="0"/>
              <a:t>pestisida</a:t>
            </a:r>
            <a:r>
              <a:rPr lang="en-US" dirty="0" smtClean="0"/>
              <a:t>, </a:t>
            </a:r>
            <a:r>
              <a:rPr lang="en-US" dirty="0" err="1" smtClean="0"/>
              <a:t>probabilitasnya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orang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oksida</a:t>
            </a:r>
            <a:r>
              <a:rPr lang="en-US" dirty="0"/>
              <a:t> </a:t>
            </a:r>
            <a:r>
              <a:rPr lang="en-US" dirty="0" err="1"/>
              <a:t>nitrat</a:t>
            </a:r>
            <a:r>
              <a:rPr lang="en-US" dirty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molekul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neuron</a:t>
            </a:r>
            <a:r>
              <a:rPr lang="en-US" dirty="0" smtClean="0"/>
              <a:t>.</a:t>
            </a:r>
          </a:p>
          <a:p>
            <a:pPr>
              <a:lnSpc>
                <a:spcPct val="114000"/>
              </a:lnSpc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/>
              <a:t>hidup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diet, </a:t>
            </a:r>
            <a:r>
              <a:rPr lang="en-US" dirty="0" err="1"/>
              <a:t>olahraga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nikotin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 smtClean="0"/>
              <a:t>turut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smtClean="0"/>
              <a:t>Parkinson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8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5560" y="404664"/>
            <a:ext cx="9603275" cy="1049235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Arial Rounded MT Bold" panose="020F0704030504030204" pitchFamily="34" charset="0"/>
              </a:rPr>
              <a:t>Contoh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Penyakit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yang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Berkaitan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dengan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Interaksi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Genetik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-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Lingkungan</a:t>
            </a:r>
            <a:endParaRPr lang="en-US" sz="3600" b="1" dirty="0">
              <a:latin typeface="Arial Rounded MT Bold" panose="020F070403050403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35560" y="1844824"/>
            <a:ext cx="9387251" cy="4824536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en-US" dirty="0" err="1" smtClean="0">
                <a:latin typeface="Arial Rounded MT Bold" panose="020F0704030504030204" pitchFamily="34" charset="0"/>
              </a:rPr>
              <a:t>Penyakit</a:t>
            </a:r>
            <a:r>
              <a:rPr lang="en-US" dirty="0" smtClean="0">
                <a:latin typeface="Arial Rounded MT Bold" panose="020F0704030504030204" pitchFamily="34" charset="0"/>
              </a:rPr>
              <a:t> </a:t>
            </a:r>
            <a:r>
              <a:rPr lang="en-US" dirty="0" err="1" smtClean="0">
                <a:latin typeface="Arial Rounded MT Bold" panose="020F0704030504030204" pitchFamily="34" charset="0"/>
              </a:rPr>
              <a:t>Menular</a:t>
            </a:r>
            <a:r>
              <a:rPr lang="en-US" dirty="0" smtClean="0">
                <a:latin typeface="Arial Rounded MT Bold" panose="020F0704030504030204" pitchFamily="34" charset="0"/>
              </a:rPr>
              <a:t> (Malaria </a:t>
            </a:r>
            <a:r>
              <a:rPr lang="en-US" dirty="0" err="1">
                <a:latin typeface="Arial Rounded MT Bold" panose="020F0704030504030204" pitchFamily="34" charset="0"/>
              </a:rPr>
              <a:t>dan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 smtClean="0">
                <a:latin typeface="Arial Rounded MT Bold" panose="020F0704030504030204" pitchFamily="34" charset="0"/>
              </a:rPr>
              <a:t>Tuberkulosis</a:t>
            </a:r>
            <a:r>
              <a:rPr lang="en-US" dirty="0" smtClean="0">
                <a:latin typeface="Arial Rounded MT Bold" panose="020F0704030504030204" pitchFamily="34" charset="0"/>
              </a:rPr>
              <a:t>)</a:t>
            </a:r>
          </a:p>
          <a:p>
            <a:pPr>
              <a:lnSpc>
                <a:spcPct val="114000"/>
              </a:lnSpc>
            </a:pP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menular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malaria </a:t>
            </a:r>
            <a:r>
              <a:rPr lang="en-US" dirty="0" err="1" smtClean="0"/>
              <a:t>dan</a:t>
            </a:r>
            <a:r>
              <a:rPr lang="en-US" dirty="0" smtClean="0"/>
              <a:t> tuberculosis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mikroorganisme</a:t>
            </a:r>
            <a:r>
              <a:rPr lang="en-US" dirty="0" smtClean="0"/>
              <a:t> </a:t>
            </a:r>
            <a:r>
              <a:rPr lang="en-US" dirty="0" err="1" smtClean="0"/>
              <a:t>infeksius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smtClean="0"/>
              <a:t>Plasmodium sp</a:t>
            </a:r>
            <a:r>
              <a:rPr lang="en-US" dirty="0" smtClean="0"/>
              <a:t>.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Mycobacterium tuberculosis</a:t>
            </a:r>
            <a:r>
              <a:rPr lang="en-US" dirty="0" smtClean="0"/>
              <a:t>.</a:t>
            </a:r>
          </a:p>
          <a:p>
            <a:pPr>
              <a:lnSpc>
                <a:spcPct val="114000"/>
              </a:lnSpc>
            </a:pP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genetik</a:t>
            </a:r>
            <a:r>
              <a:rPr lang="en-US" dirty="0" smtClean="0"/>
              <a:t> </a:t>
            </a:r>
            <a:r>
              <a:rPr lang="en-US" dirty="0" err="1" smtClean="0"/>
              <a:t>turut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kerentanan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keparahan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.</a:t>
            </a:r>
          </a:p>
          <a:p>
            <a:pPr>
              <a:lnSpc>
                <a:spcPct val="114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91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67608" y="260648"/>
            <a:ext cx="8229600" cy="981075"/>
          </a:xfrm>
        </p:spPr>
        <p:txBody>
          <a:bodyPr/>
          <a:lstStyle/>
          <a:p>
            <a:r>
              <a:rPr lang="en-US" altLang="en-US" dirty="0" err="1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Penelitian</a:t>
            </a:r>
            <a:r>
              <a:rPr lang="en-US" altLang="en-US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di Indonesia</a:t>
            </a:r>
            <a:endParaRPr lang="en-US" altLang="en-US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>
          <a:xfrm>
            <a:off x="2567608" y="1772816"/>
            <a:ext cx="8856984" cy="5085184"/>
          </a:xfrm>
        </p:spPr>
        <p:txBody>
          <a:bodyPr>
            <a:normAutofit lnSpcReduction="10000"/>
          </a:bodyPr>
          <a:lstStyle/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en-US" altLang="en-US" dirty="0" err="1" smtClean="0"/>
              <a:t>Terdapat</a:t>
            </a:r>
            <a:r>
              <a:rPr lang="en-US" altLang="en-US" dirty="0" smtClean="0"/>
              <a:t> 2 </a:t>
            </a:r>
            <a:r>
              <a:rPr lang="en-US" altLang="en-US" dirty="0" err="1" smtClean="0"/>
              <a:t>penelitian</a:t>
            </a:r>
            <a:r>
              <a:rPr lang="en-US" altLang="en-US" dirty="0" smtClean="0"/>
              <a:t> yang </a:t>
            </a:r>
            <a:r>
              <a:rPr lang="en-US" altLang="en-US" dirty="0" err="1" smtClean="0"/>
              <a:t>mempelajari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interaksi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antara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pajanan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agen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lingkungan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dengan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genetika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masyarakat</a:t>
            </a:r>
            <a:endParaRPr lang="en-US" altLang="en-US" dirty="0" smtClean="0"/>
          </a:p>
          <a:p>
            <a:pPr lvl="1">
              <a:lnSpc>
                <a:spcPct val="114000"/>
              </a:lnSpc>
              <a:spcBef>
                <a:spcPts val="600"/>
              </a:spcBef>
            </a:pPr>
            <a:r>
              <a:rPr lang="en-US" sz="2800" dirty="0" err="1"/>
              <a:t>Hasnawati</a:t>
            </a:r>
            <a:r>
              <a:rPr lang="en-US" sz="2800" dirty="0"/>
              <a:t> </a:t>
            </a:r>
            <a:r>
              <a:rPr lang="en-US" sz="2800" dirty="0" err="1" smtClean="0"/>
              <a:t>Amqam</a:t>
            </a:r>
            <a:r>
              <a:rPr lang="en-US" sz="2800" dirty="0" smtClean="0"/>
              <a:t>: </a:t>
            </a:r>
            <a:r>
              <a:rPr lang="en-US" sz="2800" dirty="0" err="1" smtClean="0"/>
              <a:t>variabilitas</a:t>
            </a:r>
            <a:r>
              <a:rPr lang="en-US" sz="2800" dirty="0" smtClean="0"/>
              <a:t> </a:t>
            </a:r>
            <a:r>
              <a:rPr lang="en-US" sz="2800" dirty="0" err="1"/>
              <a:t>dampak</a:t>
            </a:r>
            <a:r>
              <a:rPr lang="en-US" sz="2800" dirty="0"/>
              <a:t> </a:t>
            </a:r>
            <a:r>
              <a:rPr lang="en-US" sz="2800" dirty="0" err="1"/>
              <a:t>pestisida</a:t>
            </a:r>
            <a:r>
              <a:rPr lang="en-US" sz="2800" dirty="0"/>
              <a:t> </a:t>
            </a:r>
            <a:r>
              <a:rPr lang="en-US" sz="2800" dirty="0" err="1"/>
              <a:t>antar</a:t>
            </a:r>
            <a:r>
              <a:rPr lang="en-US" sz="2800" dirty="0"/>
              <a:t> </a:t>
            </a:r>
            <a:r>
              <a:rPr lang="en-US" sz="2800" dirty="0" err="1"/>
              <a:t>suku</a:t>
            </a:r>
            <a:r>
              <a:rPr lang="en-US" sz="2800" dirty="0"/>
              <a:t> </a:t>
            </a:r>
            <a:endParaRPr lang="en-US" sz="2800" dirty="0" smtClean="0"/>
          </a:p>
          <a:p>
            <a:pPr lvl="1">
              <a:lnSpc>
                <a:spcPct val="114000"/>
              </a:lnSpc>
              <a:spcBef>
                <a:spcPts val="600"/>
              </a:spcBef>
            </a:pPr>
            <a:r>
              <a:rPr lang="en-US" sz="2800" dirty="0" smtClean="0"/>
              <a:t>Andi </a:t>
            </a:r>
            <a:r>
              <a:rPr lang="en-US" sz="2800" dirty="0" err="1"/>
              <a:t>Alfian</a:t>
            </a:r>
            <a:r>
              <a:rPr lang="en-US" sz="2800" dirty="0"/>
              <a:t> </a:t>
            </a:r>
            <a:r>
              <a:rPr lang="en-US" sz="2800" dirty="0" err="1" smtClean="0"/>
              <a:t>Zainuddin</a:t>
            </a:r>
            <a:r>
              <a:rPr lang="en-US" sz="2800" dirty="0" smtClean="0"/>
              <a:t>: </a:t>
            </a:r>
            <a:r>
              <a:rPr lang="en-US" sz="2800" dirty="0" err="1" smtClean="0"/>
              <a:t>mutasi</a:t>
            </a:r>
            <a:r>
              <a:rPr lang="en-US" sz="2800" dirty="0" smtClean="0"/>
              <a:t> </a:t>
            </a:r>
            <a:r>
              <a:rPr lang="en-US" sz="2800" dirty="0"/>
              <a:t>plasmodium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perubahan</a:t>
            </a:r>
            <a:r>
              <a:rPr lang="en-US" sz="2800" dirty="0"/>
              <a:t> </a:t>
            </a:r>
            <a:r>
              <a:rPr lang="en-US" sz="2800" dirty="0" err="1" smtClean="0"/>
              <a:t>alel</a:t>
            </a:r>
            <a:r>
              <a:rPr lang="en-US" sz="2800" dirty="0" smtClean="0"/>
              <a:t> </a:t>
            </a:r>
            <a:r>
              <a:rPr lang="en-US" sz="2800" dirty="0"/>
              <a:t>gen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smtClean="0"/>
              <a:t>di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endemik</a:t>
            </a:r>
            <a:r>
              <a:rPr lang="en-US" sz="2800" dirty="0" smtClean="0"/>
              <a:t> malaria</a:t>
            </a:r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en-US" altLang="en-US" dirty="0" err="1" smtClean="0"/>
              <a:t>Tugas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mahasiswa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pelajari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jelaskan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kesimpulan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kedua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penelitian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tersebut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9681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639616" y="2852936"/>
            <a:ext cx="8229600" cy="981075"/>
          </a:xfrm>
        </p:spPr>
        <p:txBody>
          <a:bodyPr/>
          <a:lstStyle/>
          <a:p>
            <a:pPr algn="ctr"/>
            <a:r>
              <a:rPr lang="en-US" altLang="en-US" dirty="0" err="1" smtClean="0">
                <a:solidFill>
                  <a:schemeClr val="tx1"/>
                </a:solidFill>
                <a:latin typeface="Lucida Handwriting" panose="03010101010101010101" pitchFamily="66" charset="0"/>
              </a:rPr>
              <a:t>Selamat</a:t>
            </a:r>
            <a:r>
              <a:rPr lang="en-US" altLang="en-US" dirty="0" smtClean="0">
                <a:solidFill>
                  <a:schemeClr val="tx1"/>
                </a:solidFill>
                <a:latin typeface="Lucida Handwriting" panose="03010101010101010101" pitchFamily="66" charset="0"/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  <a:latin typeface="Lucida Handwriting" panose="03010101010101010101" pitchFamily="66" charset="0"/>
              </a:rPr>
              <a:t>berdiskusi</a:t>
            </a:r>
            <a:endParaRPr lang="en-US" altLang="en-US" dirty="0">
              <a:solidFill>
                <a:schemeClr val="tx1"/>
              </a:solidFill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33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79576" y="561603"/>
            <a:ext cx="9603275" cy="1049235"/>
          </a:xfrm>
        </p:spPr>
        <p:txBody>
          <a:bodyPr/>
          <a:lstStyle/>
          <a:p>
            <a:r>
              <a:rPr lang="en-US" b="1" dirty="0" err="1" smtClean="0">
                <a:latin typeface="Arial Rounded MT Bold" panose="020F0704030504030204" pitchFamily="34" charset="0"/>
              </a:rPr>
              <a:t>Capaian</a:t>
            </a:r>
            <a:r>
              <a:rPr lang="en-US" b="1" dirty="0" smtClean="0">
                <a:latin typeface="Arial Rounded MT Bold" panose="020F0704030504030204" pitchFamily="34" charset="0"/>
              </a:rPr>
              <a:t> </a:t>
            </a:r>
            <a:r>
              <a:rPr lang="en-US" b="1" dirty="0" err="1" smtClean="0">
                <a:latin typeface="Arial Rounded MT Bold" panose="020F0704030504030204" pitchFamily="34" charset="0"/>
              </a:rPr>
              <a:t>Pembelajaran</a:t>
            </a:r>
            <a:endParaRPr lang="en-US" b="1" dirty="0">
              <a:latin typeface="Arial Rounded MT Bold" panose="020F0704030504030204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79575" y="2204864"/>
            <a:ext cx="9603275" cy="3450613"/>
          </a:xfrm>
        </p:spPr>
        <p:txBody>
          <a:bodyPr>
            <a:normAutofit/>
          </a:bodyPr>
          <a:lstStyle/>
          <a:p>
            <a:r>
              <a:rPr lang="en-GB" sz="2800" dirty="0" err="1"/>
              <a:t>Mampu</a:t>
            </a:r>
            <a:r>
              <a:rPr lang="en-GB" sz="2800" dirty="0"/>
              <a:t> </a:t>
            </a:r>
            <a:r>
              <a:rPr lang="en-GB" sz="2800" dirty="0" err="1"/>
              <a:t>menjelaskan</a:t>
            </a:r>
            <a:r>
              <a:rPr lang="en-GB" sz="2800" dirty="0"/>
              <a:t> </a:t>
            </a:r>
            <a:r>
              <a:rPr lang="en-GB" sz="2800" dirty="0" err="1"/>
              <a:t>hubungan</a:t>
            </a:r>
            <a:r>
              <a:rPr lang="en-GB" sz="2800" dirty="0"/>
              <a:t> </a:t>
            </a:r>
            <a:r>
              <a:rPr lang="en-GB" sz="2800" dirty="0" err="1"/>
              <a:t>antara</a:t>
            </a:r>
            <a:r>
              <a:rPr lang="en-GB" sz="2800" dirty="0"/>
              <a:t> </a:t>
            </a:r>
            <a:r>
              <a:rPr lang="en-GB" sz="2800" dirty="0" err="1"/>
              <a:t>persebaran</a:t>
            </a:r>
            <a:r>
              <a:rPr lang="en-GB" sz="2800" dirty="0"/>
              <a:t> </a:t>
            </a:r>
            <a:r>
              <a:rPr lang="en-GB" sz="2800" dirty="0" err="1"/>
              <a:t>penduduk</a:t>
            </a:r>
            <a:r>
              <a:rPr lang="en-GB" sz="2800" dirty="0"/>
              <a:t>, </a:t>
            </a:r>
            <a:r>
              <a:rPr lang="en-GB" sz="2800" dirty="0" err="1"/>
              <a:t>genetika</a:t>
            </a:r>
            <a:r>
              <a:rPr lang="en-GB" sz="2800" dirty="0"/>
              <a:t>,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penyakit</a:t>
            </a:r>
            <a:endParaRPr lang="en-GB" sz="2800" dirty="0"/>
          </a:p>
          <a:p>
            <a:r>
              <a:rPr lang="en-GB" sz="2800" dirty="0" err="1"/>
              <a:t>Mampu</a:t>
            </a:r>
            <a:r>
              <a:rPr lang="en-GB" sz="2800" dirty="0"/>
              <a:t> </a:t>
            </a:r>
            <a:r>
              <a:rPr lang="en-GB" sz="2800" dirty="0" err="1"/>
              <a:t>mengidentifikasi</a:t>
            </a:r>
            <a:r>
              <a:rPr lang="en-GB" sz="2800" dirty="0"/>
              <a:t> </a:t>
            </a:r>
            <a:r>
              <a:rPr lang="en-GB" sz="2800" dirty="0" err="1"/>
              <a:t>masalah</a:t>
            </a:r>
            <a:r>
              <a:rPr lang="en-GB" sz="2800" dirty="0"/>
              <a:t> </a:t>
            </a:r>
            <a:r>
              <a:rPr lang="en-GB" sz="2800" dirty="0" err="1"/>
              <a:t>kependudukan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hubungannya</a:t>
            </a:r>
            <a:r>
              <a:rPr lang="en-GB" sz="2800" dirty="0"/>
              <a:t>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kesehatan</a:t>
            </a:r>
            <a:r>
              <a:rPr lang="en-GB" sz="2800" dirty="0"/>
              <a:t> </a:t>
            </a:r>
            <a:r>
              <a:rPr lang="en-GB" sz="2800" dirty="0" err="1"/>
              <a:t>lingkungan</a:t>
            </a:r>
            <a:r>
              <a:rPr lang="en-GB" sz="2800" dirty="0"/>
              <a:t>,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mengidentifikasi</a:t>
            </a:r>
            <a:r>
              <a:rPr lang="en-GB" sz="2800" dirty="0"/>
              <a:t> </a:t>
            </a:r>
            <a:r>
              <a:rPr lang="en-GB" sz="2800" dirty="0" err="1"/>
              <a:t>masalah</a:t>
            </a:r>
            <a:r>
              <a:rPr lang="en-GB" sz="2800" dirty="0"/>
              <a:t> </a:t>
            </a:r>
            <a:r>
              <a:rPr lang="en-GB" sz="2800" dirty="0" err="1"/>
              <a:t>kesehatan</a:t>
            </a:r>
            <a:r>
              <a:rPr lang="en-GB" sz="2800" dirty="0"/>
              <a:t> </a:t>
            </a:r>
            <a:r>
              <a:rPr lang="en-GB" sz="2800" dirty="0" err="1"/>
              <a:t>lingkungan</a:t>
            </a:r>
            <a:r>
              <a:rPr lang="en-GB" sz="2800" dirty="0"/>
              <a:t> yang </a:t>
            </a:r>
            <a:r>
              <a:rPr lang="en-GB" sz="2800" dirty="0" err="1"/>
              <a:t>mempengaruhi</a:t>
            </a:r>
            <a:r>
              <a:rPr lang="en-GB" sz="2800" dirty="0"/>
              <a:t> </a:t>
            </a:r>
            <a:r>
              <a:rPr lang="en-GB" sz="2800" dirty="0" err="1" smtClean="0"/>
              <a:t>kependudukan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351584" y="633611"/>
            <a:ext cx="9603275" cy="1049235"/>
          </a:xfrm>
        </p:spPr>
        <p:txBody>
          <a:bodyPr/>
          <a:lstStyle/>
          <a:p>
            <a:r>
              <a:rPr lang="en-US" b="1" dirty="0" err="1" smtClean="0">
                <a:latin typeface="Arial Rounded MT Bold" panose="020F0704030504030204" pitchFamily="34" charset="0"/>
              </a:rPr>
              <a:t>Lingkup</a:t>
            </a:r>
            <a:r>
              <a:rPr lang="en-US" b="1" dirty="0" smtClean="0">
                <a:latin typeface="Arial Rounded MT Bold" panose="020F0704030504030204" pitchFamily="34" charset="0"/>
              </a:rPr>
              <a:t> </a:t>
            </a:r>
            <a:r>
              <a:rPr lang="en-US" b="1" dirty="0" err="1" smtClean="0">
                <a:latin typeface="Arial Rounded MT Bold" panose="020F0704030504030204" pitchFamily="34" charset="0"/>
              </a:rPr>
              <a:t>Bahasan</a:t>
            </a:r>
            <a:endParaRPr lang="en-US" b="1" dirty="0">
              <a:latin typeface="Arial Rounded MT Bold" panose="020F070403050403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331369" y="2348880"/>
            <a:ext cx="8805192" cy="3450613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Genetika</a:t>
            </a:r>
            <a:r>
              <a:rPr lang="en-US" sz="3200" dirty="0" smtClean="0"/>
              <a:t> </a:t>
            </a:r>
            <a:r>
              <a:rPr lang="en-US" sz="3200" dirty="0" err="1" smtClean="0"/>
              <a:t>populasi</a:t>
            </a:r>
            <a:endParaRPr lang="en-US" sz="3200" dirty="0" smtClean="0"/>
          </a:p>
          <a:p>
            <a:r>
              <a:rPr lang="en-US" sz="3200" dirty="0" err="1" smtClean="0"/>
              <a:t>Interaksi</a:t>
            </a:r>
            <a:r>
              <a:rPr lang="en-US" sz="3200" dirty="0" smtClean="0"/>
              <a:t>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</a:t>
            </a:r>
            <a:r>
              <a:rPr lang="en-US" sz="3200" dirty="0" err="1" smtClean="0"/>
              <a:t>pajanan</a:t>
            </a:r>
            <a:r>
              <a:rPr lang="en-US" sz="3200" dirty="0" smtClean="0"/>
              <a:t> </a:t>
            </a:r>
            <a:r>
              <a:rPr lang="en-US" sz="3200" dirty="0" err="1" smtClean="0"/>
              <a:t>agen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genetika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kaitannya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dampak</a:t>
            </a:r>
            <a:r>
              <a:rPr lang="en-US" sz="3200" dirty="0" smtClean="0"/>
              <a:t> </a:t>
            </a:r>
            <a:r>
              <a:rPr lang="en-US" sz="3200" dirty="0" err="1" smtClean="0"/>
              <a:t>kesehatan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7615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79576" y="633611"/>
            <a:ext cx="9603275" cy="1049235"/>
          </a:xfrm>
        </p:spPr>
        <p:txBody>
          <a:bodyPr/>
          <a:lstStyle/>
          <a:p>
            <a:r>
              <a:rPr lang="en-US" b="1" dirty="0" err="1" smtClean="0">
                <a:latin typeface="Arial Rounded MT Bold" panose="020F0704030504030204" pitchFamily="34" charset="0"/>
              </a:rPr>
              <a:t>Genetika</a:t>
            </a:r>
            <a:r>
              <a:rPr lang="en-US" b="1" dirty="0" smtClean="0">
                <a:latin typeface="Arial Rounded MT Bold" panose="020F0704030504030204" pitchFamily="34" charset="0"/>
              </a:rPr>
              <a:t> </a:t>
            </a:r>
            <a:r>
              <a:rPr lang="en-US" b="1" dirty="0" err="1" smtClean="0">
                <a:latin typeface="Arial Rounded MT Bold" panose="020F0704030504030204" pitchFamily="34" charset="0"/>
              </a:rPr>
              <a:t>Populasi</a:t>
            </a:r>
            <a:endParaRPr lang="en-US" b="1" dirty="0">
              <a:latin typeface="Arial Rounded MT Bold" panose="020F070403050403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79576" y="1844824"/>
            <a:ext cx="9603275" cy="4032448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genetika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</a:t>
            </a:r>
            <a:r>
              <a:rPr lang="en-US" dirty="0" err="1"/>
              <a:t>turun-temurun</a:t>
            </a:r>
            <a:r>
              <a:rPr lang="en-US" dirty="0"/>
              <a:t>.</a:t>
            </a:r>
          </a:p>
          <a:p>
            <a:pPr>
              <a:lnSpc>
                <a:spcPct val="114000"/>
              </a:lnSpc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genetika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/>
              <a:t>frekuensi</a:t>
            </a:r>
            <a:r>
              <a:rPr lang="en-US" dirty="0"/>
              <a:t> gen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evolusi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adaptasi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83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79576" y="633611"/>
            <a:ext cx="9603275" cy="1049235"/>
          </a:xfrm>
        </p:spPr>
        <p:txBody>
          <a:bodyPr/>
          <a:lstStyle/>
          <a:p>
            <a:r>
              <a:rPr lang="en-US" b="1" dirty="0" err="1" smtClean="0">
                <a:latin typeface="Arial Rounded MT Bold" panose="020F0704030504030204" pitchFamily="34" charset="0"/>
              </a:rPr>
              <a:t>Genetika</a:t>
            </a:r>
            <a:r>
              <a:rPr lang="en-US" b="1" dirty="0" smtClean="0">
                <a:latin typeface="Arial Rounded MT Bold" panose="020F0704030504030204" pitchFamily="34" charset="0"/>
              </a:rPr>
              <a:t> </a:t>
            </a:r>
            <a:r>
              <a:rPr lang="en-US" b="1" dirty="0" err="1" smtClean="0">
                <a:latin typeface="Arial Rounded MT Bold" panose="020F0704030504030204" pitchFamily="34" charset="0"/>
              </a:rPr>
              <a:t>Populasi</a:t>
            </a:r>
            <a:endParaRPr lang="en-US" b="1" dirty="0">
              <a:latin typeface="Arial Rounded MT Bold" panose="020F070403050403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79577" y="1682846"/>
            <a:ext cx="9073008" cy="5058522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menanggung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merata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pajanan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kelamin</a:t>
            </a:r>
            <a:r>
              <a:rPr lang="en-US" dirty="0"/>
              <a:t>, </a:t>
            </a:r>
            <a:r>
              <a:rPr lang="en-US" dirty="0" err="1"/>
              <a:t>usia</a:t>
            </a:r>
            <a:r>
              <a:rPr lang="en-US" dirty="0"/>
              <a:t>, </a:t>
            </a:r>
            <a:r>
              <a:rPr lang="en-US" dirty="0" err="1"/>
              <a:t>nutrisi</a:t>
            </a:r>
            <a:r>
              <a:rPr lang="en-US" dirty="0"/>
              <a:t>,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pajanan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lain (</a:t>
            </a:r>
            <a:r>
              <a:rPr lang="en-US" dirty="0" err="1"/>
              <a:t>misal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pelindung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obat-obatan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8543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79576" y="633611"/>
            <a:ext cx="9603275" cy="1049235"/>
          </a:xfrm>
        </p:spPr>
        <p:txBody>
          <a:bodyPr/>
          <a:lstStyle/>
          <a:p>
            <a:r>
              <a:rPr lang="en-US" b="1" dirty="0" err="1" smtClean="0">
                <a:latin typeface="Arial Rounded MT Bold" panose="020F0704030504030204" pitchFamily="34" charset="0"/>
              </a:rPr>
              <a:t>Genetika</a:t>
            </a:r>
            <a:r>
              <a:rPr lang="en-US" b="1" dirty="0" smtClean="0">
                <a:latin typeface="Arial Rounded MT Bold" panose="020F0704030504030204" pitchFamily="34" charset="0"/>
              </a:rPr>
              <a:t> </a:t>
            </a:r>
            <a:r>
              <a:rPr lang="en-US" b="1" dirty="0" err="1" smtClean="0">
                <a:latin typeface="Arial Rounded MT Bold" panose="020F0704030504030204" pitchFamily="34" charset="0"/>
              </a:rPr>
              <a:t>Populasi</a:t>
            </a:r>
            <a:endParaRPr lang="en-US" b="1" dirty="0">
              <a:latin typeface="Arial Rounded MT Bold" panose="020F070403050403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79577" y="1682846"/>
            <a:ext cx="9361040" cy="505852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respons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yang </a:t>
            </a:r>
            <a:r>
              <a:rPr lang="en-US" dirty="0" err="1"/>
              <a:t>diwariskan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memetabolisme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yang </a:t>
            </a:r>
            <a:r>
              <a:rPr lang="en-US" dirty="0" err="1"/>
              <a:t>diwariskan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pajanan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yang </a:t>
            </a:r>
            <a:r>
              <a:rPr lang="en-US" dirty="0" err="1"/>
              <a:t>diwariskan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potensialnya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respons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agen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 smtClean="0"/>
              <a:t>Ekogenetika</a:t>
            </a:r>
            <a:r>
              <a:rPr lang="en-US" dirty="0" smtClean="0"/>
              <a:t> (</a:t>
            </a:r>
            <a:r>
              <a:rPr lang="en-US" i="1" dirty="0" err="1" smtClean="0"/>
              <a:t>Ecogenetics</a:t>
            </a:r>
            <a:r>
              <a:rPr lang="en-US" dirty="0" smtClean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matakuliah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dipelajari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81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423592" y="633611"/>
            <a:ext cx="9073009" cy="1049235"/>
          </a:xfrm>
        </p:spPr>
        <p:txBody>
          <a:bodyPr/>
          <a:lstStyle/>
          <a:p>
            <a:r>
              <a:rPr lang="en-US" dirty="0" err="1" smtClean="0">
                <a:latin typeface="Arial Rounded MT Bold" panose="020F0704030504030204" pitchFamily="34" charset="0"/>
              </a:rPr>
              <a:t>Ecogenetics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423593" y="1844824"/>
            <a:ext cx="9073008" cy="3450613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</a:pP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individual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kerentanan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pajanan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pajanan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/>
          </a:p>
          <a:p>
            <a:pPr>
              <a:lnSpc>
                <a:spcPct val="114000"/>
              </a:lnSpc>
            </a:pP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Ecogenetics</a:t>
            </a:r>
            <a:r>
              <a:rPr lang="en-US" dirty="0" smtClean="0"/>
              <a:t>,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genetika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1787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423592" y="633611"/>
            <a:ext cx="9073009" cy="1049235"/>
          </a:xfrm>
        </p:spPr>
        <p:txBody>
          <a:bodyPr/>
          <a:lstStyle/>
          <a:p>
            <a:r>
              <a:rPr lang="en-US" dirty="0" err="1" smtClean="0">
                <a:latin typeface="Arial Rounded MT Bold" panose="020F0704030504030204" pitchFamily="34" charset="0"/>
              </a:rPr>
              <a:t>Ecogenetics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423593" y="1844824"/>
            <a:ext cx="9073008" cy="4104456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en-US" b="1" dirty="0" smtClean="0">
                <a:latin typeface="Arial Rounded MT Bold" panose="020F0704030504030204" pitchFamily="34" charset="0"/>
              </a:rPr>
              <a:t>GEN</a:t>
            </a:r>
          </a:p>
          <a:p>
            <a:pPr>
              <a:lnSpc>
                <a:spcPct val="114000"/>
              </a:lnSpc>
            </a:pPr>
            <a:r>
              <a:rPr lang="en-US" dirty="0" smtClean="0"/>
              <a:t>Gen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sekuens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DNA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23 </a:t>
            </a:r>
            <a:r>
              <a:rPr lang="en-US" dirty="0" err="1" smtClean="0"/>
              <a:t>pasang</a:t>
            </a:r>
            <a:r>
              <a:rPr lang="en-US" dirty="0" smtClean="0"/>
              <a:t> </a:t>
            </a:r>
            <a:r>
              <a:rPr lang="en-US" dirty="0" err="1" smtClean="0"/>
              <a:t>kromosom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berinti</a:t>
            </a:r>
            <a:r>
              <a:rPr lang="en-US" dirty="0" smtClean="0"/>
              <a:t>. </a:t>
            </a:r>
          </a:p>
          <a:p>
            <a:pPr>
              <a:lnSpc>
                <a:spcPct val="114000"/>
              </a:lnSpc>
            </a:pPr>
            <a:r>
              <a:rPr lang="en-US" dirty="0"/>
              <a:t>Gen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urutan</a:t>
            </a:r>
            <a:r>
              <a:rPr lang="en-US" dirty="0"/>
              <a:t> protein,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molekul</a:t>
            </a:r>
            <a:r>
              <a:rPr lang="en-US" dirty="0"/>
              <a:t> </a:t>
            </a:r>
            <a:r>
              <a:rPr lang="en-US" dirty="0" err="1"/>
              <a:t>efektor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sel</a:t>
            </a:r>
            <a:r>
              <a:rPr lang="en-US" dirty="0"/>
              <a:t>,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enzim</a:t>
            </a:r>
            <a:r>
              <a:rPr lang="en-US" dirty="0"/>
              <a:t> (</a:t>
            </a:r>
            <a:r>
              <a:rPr lang="en-US" dirty="0" err="1"/>
              <a:t>katalis</a:t>
            </a:r>
            <a:r>
              <a:rPr lang="en-US" dirty="0"/>
              <a:t>), </a:t>
            </a:r>
            <a:r>
              <a:rPr lang="en-US" dirty="0" err="1"/>
              <a:t>molekul</a:t>
            </a:r>
            <a:r>
              <a:rPr lang="en-US" dirty="0"/>
              <a:t> </a:t>
            </a:r>
            <a:r>
              <a:rPr lang="en-US" dirty="0" err="1"/>
              <a:t>struktural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kolagen</a:t>
            </a:r>
            <a:r>
              <a:rPr lang="en-US" dirty="0"/>
              <a:t>), </a:t>
            </a:r>
            <a:r>
              <a:rPr lang="en-US" dirty="0" err="1"/>
              <a:t>antibodi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melawan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pengikat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xenobiotik</a:t>
            </a:r>
            <a:r>
              <a:rPr lang="en-US" dirty="0"/>
              <a:t> (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obat-obatan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18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421571" y="0"/>
            <a:ext cx="9073009" cy="1049235"/>
          </a:xfrm>
        </p:spPr>
        <p:txBody>
          <a:bodyPr/>
          <a:lstStyle/>
          <a:p>
            <a:r>
              <a:rPr lang="en-US" dirty="0" err="1" smtClean="0">
                <a:latin typeface="Arial Rounded MT Bold" panose="020F0704030504030204" pitchFamily="34" charset="0"/>
              </a:rPr>
              <a:t>Ecogenetics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061531" y="1049234"/>
            <a:ext cx="9793088" cy="580876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300" dirty="0" smtClean="0">
                <a:latin typeface="Arial Rounded MT Bold" panose="020F0704030504030204" pitchFamily="34" charset="0"/>
              </a:rPr>
              <a:t>FAKTOR LINGKUNGAN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300" dirty="0" err="1" smtClean="0"/>
              <a:t>Meliputi</a:t>
            </a:r>
            <a:r>
              <a:rPr lang="en-US" sz="2300" dirty="0" smtClean="0"/>
              <a:t>: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300" dirty="0" err="1" smtClean="0"/>
              <a:t>Lingkungan</a:t>
            </a:r>
            <a:r>
              <a:rPr lang="en-US" sz="2300" dirty="0" smtClean="0"/>
              <a:t> social </a:t>
            </a:r>
            <a:r>
              <a:rPr lang="en-US" sz="2300" dirty="0" err="1" smtClean="0"/>
              <a:t>dan</a:t>
            </a:r>
            <a:r>
              <a:rPr lang="en-US" sz="2300" dirty="0" smtClean="0"/>
              <a:t> </a:t>
            </a:r>
            <a:r>
              <a:rPr lang="en-US" sz="2300" dirty="0" err="1" smtClean="0"/>
              <a:t>keluarga</a:t>
            </a:r>
            <a:endParaRPr lang="en-US" sz="2300" dirty="0" smtClean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300" dirty="0" err="1" smtClean="0"/>
              <a:t>Lingkungan</a:t>
            </a:r>
            <a:r>
              <a:rPr lang="en-US" sz="2300" dirty="0" smtClean="0"/>
              <a:t> intrauterine (</a:t>
            </a:r>
            <a:r>
              <a:rPr lang="en-US" sz="2300" dirty="0" err="1" smtClean="0"/>
              <a:t>kondisi</a:t>
            </a:r>
            <a:r>
              <a:rPr lang="en-US" sz="2300" dirty="0" smtClean="0"/>
              <a:t> </a:t>
            </a:r>
            <a:r>
              <a:rPr lang="en-US" sz="2300" dirty="0" err="1" smtClean="0"/>
              <a:t>lingkungan</a:t>
            </a:r>
            <a:r>
              <a:rPr lang="en-US" sz="2300" dirty="0" smtClean="0"/>
              <a:t> di </a:t>
            </a:r>
            <a:r>
              <a:rPr lang="en-US" sz="2300" dirty="0" err="1" smtClean="0"/>
              <a:t>dalam</a:t>
            </a:r>
            <a:r>
              <a:rPr lang="en-US" sz="2300" dirty="0" smtClean="0"/>
              <a:t> </a:t>
            </a:r>
            <a:r>
              <a:rPr lang="en-US" sz="2300" dirty="0" err="1" smtClean="0"/>
              <a:t>rahim</a:t>
            </a:r>
            <a:r>
              <a:rPr lang="en-US" sz="2300" dirty="0" smtClean="0"/>
              <a:t> </a:t>
            </a:r>
            <a:r>
              <a:rPr lang="en-US" sz="2300" dirty="0" err="1" smtClean="0"/>
              <a:t>bagi</a:t>
            </a:r>
            <a:r>
              <a:rPr lang="en-US" sz="2300" dirty="0" smtClean="0"/>
              <a:t> </a:t>
            </a:r>
            <a:r>
              <a:rPr lang="en-US" sz="2300" dirty="0" err="1" smtClean="0"/>
              <a:t>janin</a:t>
            </a:r>
            <a:r>
              <a:rPr lang="en-US" sz="2300" dirty="0" smtClean="0"/>
              <a:t>)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300" dirty="0" err="1" smtClean="0"/>
              <a:t>Konsumsi</a:t>
            </a:r>
            <a:r>
              <a:rPr lang="en-US" sz="2300" dirty="0" smtClean="0"/>
              <a:t> </a:t>
            </a:r>
            <a:r>
              <a:rPr lang="en-US" sz="2300" dirty="0" err="1" smtClean="0"/>
              <a:t>rokok</a:t>
            </a:r>
            <a:r>
              <a:rPr lang="en-US" sz="2300" dirty="0" smtClean="0"/>
              <a:t>, </a:t>
            </a:r>
            <a:r>
              <a:rPr lang="en-US" sz="2300" dirty="0" err="1" smtClean="0"/>
              <a:t>minuman</a:t>
            </a:r>
            <a:r>
              <a:rPr lang="en-US" sz="2300" dirty="0" smtClean="0"/>
              <a:t> </a:t>
            </a:r>
            <a:r>
              <a:rPr lang="en-US" sz="2300" dirty="0" err="1" smtClean="0"/>
              <a:t>beralkohol</a:t>
            </a:r>
            <a:r>
              <a:rPr lang="en-US" sz="2300" dirty="0" smtClean="0"/>
              <a:t>, </a:t>
            </a:r>
            <a:r>
              <a:rPr lang="en-US" sz="2300" dirty="0" err="1" smtClean="0"/>
              <a:t>dan</a:t>
            </a:r>
            <a:r>
              <a:rPr lang="en-US" sz="2300" dirty="0" smtClean="0"/>
              <a:t> </a:t>
            </a:r>
            <a:r>
              <a:rPr lang="en-US" sz="2300" dirty="0" err="1" smtClean="0"/>
              <a:t>penyalahgunaan</a:t>
            </a:r>
            <a:r>
              <a:rPr lang="en-US" sz="2300" dirty="0" smtClean="0"/>
              <a:t> </a:t>
            </a:r>
            <a:r>
              <a:rPr lang="en-US" sz="2300" dirty="0" err="1" smtClean="0"/>
              <a:t>obat</a:t>
            </a:r>
            <a:endParaRPr lang="en-US" sz="2300" dirty="0" smtClean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300" dirty="0" err="1" smtClean="0"/>
              <a:t>Stres</a:t>
            </a:r>
            <a:endParaRPr lang="en-US" sz="2300" dirty="0" smtClean="0"/>
          </a:p>
          <a:p>
            <a:pPr lvl="1">
              <a:lnSpc>
                <a:spcPct val="114000"/>
              </a:lnSpc>
              <a:spcBef>
                <a:spcPts val="600"/>
              </a:spcBef>
            </a:pPr>
            <a:r>
              <a:rPr lang="en-US" sz="2300" dirty="0" err="1" smtClean="0"/>
              <a:t>Pajanan</a:t>
            </a:r>
            <a:r>
              <a:rPr lang="en-US" sz="2300" dirty="0" smtClean="0"/>
              <a:t> </a:t>
            </a:r>
            <a:r>
              <a:rPr lang="en-US" sz="2300" dirty="0" err="1" smtClean="0"/>
              <a:t>terhadap</a:t>
            </a:r>
            <a:r>
              <a:rPr lang="en-US" sz="2300" dirty="0" smtClean="0"/>
              <a:t> </a:t>
            </a:r>
            <a:r>
              <a:rPr lang="en-US" sz="2300" dirty="0" err="1" smtClean="0"/>
              <a:t>agen</a:t>
            </a:r>
            <a:r>
              <a:rPr lang="en-US" sz="2300" dirty="0" smtClean="0"/>
              <a:t> </a:t>
            </a:r>
            <a:r>
              <a:rPr lang="en-US" sz="2300" dirty="0" err="1" smtClean="0"/>
              <a:t>kimia</a:t>
            </a:r>
            <a:r>
              <a:rPr lang="en-US" sz="2300" dirty="0" smtClean="0"/>
              <a:t>, </a:t>
            </a:r>
            <a:r>
              <a:rPr lang="en-US" sz="2300" dirty="0" err="1" smtClean="0"/>
              <a:t>agen</a:t>
            </a:r>
            <a:r>
              <a:rPr lang="en-US" sz="2300" dirty="0" smtClean="0"/>
              <a:t> </a:t>
            </a:r>
            <a:r>
              <a:rPr lang="en-US" sz="2300" dirty="0" err="1" smtClean="0"/>
              <a:t>fisik</a:t>
            </a:r>
            <a:r>
              <a:rPr lang="en-US" sz="2300" dirty="0" smtClean="0"/>
              <a:t>, </a:t>
            </a:r>
            <a:r>
              <a:rPr lang="en-US" sz="2300" dirty="0" err="1" smtClean="0"/>
              <a:t>dan</a:t>
            </a:r>
            <a:r>
              <a:rPr lang="en-US" sz="2300" dirty="0" smtClean="0"/>
              <a:t> </a:t>
            </a:r>
            <a:r>
              <a:rPr lang="en-US" sz="2300" dirty="0" err="1" smtClean="0"/>
              <a:t>agen</a:t>
            </a:r>
            <a:r>
              <a:rPr lang="en-US" sz="2300" dirty="0" smtClean="0"/>
              <a:t> </a:t>
            </a:r>
            <a:r>
              <a:rPr lang="en-US" sz="2300" dirty="0" err="1" smtClean="0"/>
              <a:t>biologis</a:t>
            </a:r>
            <a:endParaRPr lang="en-US" sz="2300" dirty="0" smtClean="0"/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en-US" sz="2300" dirty="0" err="1" smtClean="0"/>
              <a:t>Pajanan</a:t>
            </a:r>
            <a:r>
              <a:rPr lang="en-US" sz="2300" dirty="0" smtClean="0"/>
              <a:t> </a:t>
            </a:r>
            <a:r>
              <a:rPr lang="en-US" sz="2300" dirty="0" err="1" smtClean="0"/>
              <a:t>agen</a:t>
            </a:r>
            <a:r>
              <a:rPr lang="en-US" sz="2300" dirty="0" smtClean="0"/>
              <a:t> </a:t>
            </a:r>
            <a:r>
              <a:rPr lang="en-US" sz="2300" dirty="0" err="1" smtClean="0"/>
              <a:t>lingkungan</a:t>
            </a:r>
            <a:r>
              <a:rPr lang="en-US" sz="2300" dirty="0" smtClean="0"/>
              <a:t> </a:t>
            </a:r>
            <a:r>
              <a:rPr lang="en-US" sz="2300" dirty="0" err="1" smtClean="0"/>
              <a:t>tertentu</a:t>
            </a:r>
            <a:r>
              <a:rPr lang="en-US" sz="2300" dirty="0" smtClean="0"/>
              <a:t>, </a:t>
            </a:r>
            <a:r>
              <a:rPr lang="en-US" sz="2300" dirty="0" err="1" smtClean="0"/>
              <a:t>misal</a:t>
            </a:r>
            <a:r>
              <a:rPr lang="en-US" sz="2300" dirty="0" smtClean="0"/>
              <a:t> </a:t>
            </a:r>
            <a:r>
              <a:rPr lang="en-US" sz="2300" dirty="0" err="1" smtClean="0"/>
              <a:t>sinar</a:t>
            </a:r>
            <a:r>
              <a:rPr lang="en-US" sz="2300" dirty="0" smtClean="0"/>
              <a:t> ultraviolet, </a:t>
            </a:r>
            <a:r>
              <a:rPr lang="en-US" sz="2300" dirty="0" err="1" smtClean="0"/>
              <a:t>sinar</a:t>
            </a:r>
            <a:r>
              <a:rPr lang="en-US" sz="2300" dirty="0" smtClean="0"/>
              <a:t> X, </a:t>
            </a:r>
            <a:r>
              <a:rPr lang="en-US" sz="2300" dirty="0" err="1" smtClean="0"/>
              <a:t>dan</a:t>
            </a:r>
            <a:r>
              <a:rPr lang="en-US" sz="2300" dirty="0" smtClean="0"/>
              <a:t> </a:t>
            </a:r>
            <a:r>
              <a:rPr lang="en-US" sz="2300" dirty="0" err="1" smtClean="0"/>
              <a:t>agen</a:t>
            </a:r>
            <a:r>
              <a:rPr lang="en-US" sz="2300" dirty="0" smtClean="0"/>
              <a:t> </a:t>
            </a:r>
            <a:r>
              <a:rPr lang="en-US" sz="2300" dirty="0" err="1" smtClean="0"/>
              <a:t>kimia</a:t>
            </a:r>
            <a:r>
              <a:rPr lang="en-US" sz="2300" dirty="0" smtClean="0"/>
              <a:t> </a:t>
            </a:r>
            <a:r>
              <a:rPr lang="en-US" sz="2300" dirty="0" err="1" smtClean="0"/>
              <a:t>industri</a:t>
            </a:r>
            <a:r>
              <a:rPr lang="en-US" sz="2300" dirty="0" smtClean="0"/>
              <a:t> </a:t>
            </a:r>
            <a:r>
              <a:rPr lang="en-US" sz="2300" dirty="0" err="1" smtClean="0"/>
              <a:t>tertentu</a:t>
            </a:r>
            <a:r>
              <a:rPr lang="en-US" sz="2300" dirty="0" smtClean="0"/>
              <a:t>, </a:t>
            </a:r>
            <a:r>
              <a:rPr lang="en-US" sz="2300" dirty="0" err="1" smtClean="0"/>
              <a:t>dapat</a:t>
            </a:r>
            <a:r>
              <a:rPr lang="en-US" sz="2300" dirty="0" smtClean="0"/>
              <a:t> </a:t>
            </a:r>
            <a:r>
              <a:rPr lang="en-US" sz="2300" dirty="0" err="1" smtClean="0"/>
              <a:t>menyebabkan</a:t>
            </a:r>
            <a:r>
              <a:rPr lang="en-US" sz="2300" dirty="0" smtClean="0"/>
              <a:t> </a:t>
            </a:r>
            <a:r>
              <a:rPr lang="en-US" sz="2300" dirty="0" err="1" smtClean="0"/>
              <a:t>kerusakan</a:t>
            </a:r>
            <a:r>
              <a:rPr lang="en-US" sz="2300" dirty="0" smtClean="0"/>
              <a:t> </a:t>
            </a:r>
            <a:r>
              <a:rPr lang="en-US" sz="2300" dirty="0" err="1" smtClean="0"/>
              <a:t>pada</a:t>
            </a:r>
            <a:r>
              <a:rPr lang="en-US" sz="2300" dirty="0" smtClean="0"/>
              <a:t> DNA (</a:t>
            </a:r>
            <a:r>
              <a:rPr lang="en-US" sz="2300" dirty="0" err="1" smtClean="0"/>
              <a:t>berupa</a:t>
            </a:r>
            <a:r>
              <a:rPr lang="en-US" sz="2300" dirty="0" smtClean="0"/>
              <a:t> </a:t>
            </a:r>
            <a:r>
              <a:rPr lang="en-US" sz="2300" dirty="0" err="1" smtClean="0"/>
              <a:t>mutasi</a:t>
            </a:r>
            <a:r>
              <a:rPr lang="en-US" sz="2300" dirty="0" smtClean="0"/>
              <a:t> genetic</a:t>
            </a:r>
            <a:r>
              <a:rPr lang="en-US" sz="2300" dirty="0"/>
              <a:t>), yang </a:t>
            </a:r>
            <a:r>
              <a:rPr lang="en-US" sz="2300" dirty="0" err="1"/>
              <a:t>mengubah</a:t>
            </a:r>
            <a:r>
              <a:rPr lang="en-US" sz="2300" dirty="0"/>
              <a:t> </a:t>
            </a:r>
            <a:r>
              <a:rPr lang="en-US" sz="2300" dirty="0" err="1"/>
              <a:t>fungsi</a:t>
            </a:r>
            <a:r>
              <a:rPr lang="en-US" sz="2300" dirty="0"/>
              <a:t> gen </a:t>
            </a:r>
            <a:r>
              <a:rPr lang="en-US" sz="2300" dirty="0" err="1"/>
              <a:t>serta</a:t>
            </a:r>
            <a:r>
              <a:rPr lang="en-US" sz="2300" dirty="0"/>
              <a:t> </a:t>
            </a:r>
            <a:r>
              <a:rPr lang="en-US" sz="2300" dirty="0" err="1"/>
              <a:t>struktur</a:t>
            </a:r>
            <a:r>
              <a:rPr lang="en-US" sz="2300" dirty="0"/>
              <a:t> </a:t>
            </a:r>
            <a:r>
              <a:rPr lang="en-US" sz="2300" dirty="0" err="1"/>
              <a:t>dan</a:t>
            </a:r>
            <a:r>
              <a:rPr lang="en-US" sz="2300" dirty="0"/>
              <a:t> </a:t>
            </a:r>
            <a:r>
              <a:rPr lang="en-US" sz="2300" dirty="0" err="1"/>
              <a:t>fungsi</a:t>
            </a:r>
            <a:r>
              <a:rPr lang="en-US" sz="2300" dirty="0"/>
              <a:t> protein yang </a:t>
            </a:r>
            <a:r>
              <a:rPr lang="en-US" sz="2300" dirty="0" err="1"/>
              <a:t>ditentukan</a:t>
            </a:r>
            <a:r>
              <a:rPr lang="en-US" sz="2300" dirty="0"/>
              <a:t> </a:t>
            </a:r>
            <a:r>
              <a:rPr lang="en-US" sz="2300" dirty="0" err="1"/>
              <a:t>oleh</a:t>
            </a:r>
            <a:r>
              <a:rPr lang="en-US" sz="2300" dirty="0"/>
              <a:t> gen </a:t>
            </a:r>
            <a:r>
              <a:rPr lang="en-US" sz="2300" dirty="0" err="1"/>
              <a:t>itu</a:t>
            </a:r>
            <a:r>
              <a:rPr lang="en-US" sz="2300" dirty="0"/>
              <a:t>. </a:t>
            </a:r>
            <a:endParaRPr lang="en-US" sz="2300" dirty="0" smtClean="0"/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en-US" sz="2300" dirty="0" err="1" smtClean="0"/>
              <a:t>Meskipun</a:t>
            </a:r>
            <a:r>
              <a:rPr lang="en-US" sz="2300" dirty="0" smtClean="0"/>
              <a:t> </a:t>
            </a:r>
            <a:r>
              <a:rPr lang="en-US" sz="2300" dirty="0" err="1"/>
              <a:t>banyak</a:t>
            </a:r>
            <a:r>
              <a:rPr lang="en-US" sz="2300" dirty="0"/>
              <a:t> </a:t>
            </a:r>
            <a:r>
              <a:rPr lang="en-US" sz="2300" dirty="0" err="1"/>
              <a:t>mutasi</a:t>
            </a:r>
            <a:r>
              <a:rPr lang="en-US" sz="2300" dirty="0"/>
              <a:t> </a:t>
            </a:r>
            <a:r>
              <a:rPr lang="en-US" sz="2300" dirty="0" err="1"/>
              <a:t>tersebut</a:t>
            </a:r>
            <a:r>
              <a:rPr lang="en-US" sz="2300" dirty="0"/>
              <a:t> </a:t>
            </a:r>
            <a:r>
              <a:rPr lang="en-US" sz="2300" dirty="0" err="1"/>
              <a:t>tampaknya</a:t>
            </a:r>
            <a:r>
              <a:rPr lang="en-US" sz="2300" dirty="0"/>
              <a:t> </a:t>
            </a:r>
            <a:r>
              <a:rPr lang="en-US" sz="2300" dirty="0" err="1" smtClean="0"/>
              <a:t>mengakibatkan</a:t>
            </a:r>
            <a:r>
              <a:rPr lang="en-US" sz="2300" dirty="0" smtClean="0"/>
              <a:t> </a:t>
            </a:r>
            <a:r>
              <a:rPr lang="en-US" sz="2300" dirty="0" err="1" smtClean="0"/>
              <a:t>sedikit</a:t>
            </a:r>
            <a:r>
              <a:rPr lang="en-US" sz="2300" dirty="0" smtClean="0"/>
              <a:t> </a:t>
            </a:r>
            <a:r>
              <a:rPr lang="en-US" sz="2300" dirty="0" err="1"/>
              <a:t>konsekuensi</a:t>
            </a:r>
            <a:r>
              <a:rPr lang="en-US" sz="2300" dirty="0"/>
              <a:t>, </a:t>
            </a:r>
            <a:r>
              <a:rPr lang="en-US" sz="2300" dirty="0" err="1" smtClean="0"/>
              <a:t>namun</a:t>
            </a:r>
            <a:r>
              <a:rPr lang="en-US" sz="2300" dirty="0" smtClean="0"/>
              <a:t> </a:t>
            </a:r>
            <a:r>
              <a:rPr lang="en-US" sz="2300" dirty="0" err="1" smtClean="0"/>
              <a:t>beberapa</a:t>
            </a:r>
            <a:r>
              <a:rPr lang="en-US" sz="2300" dirty="0" smtClean="0"/>
              <a:t> di </a:t>
            </a:r>
            <a:r>
              <a:rPr lang="en-US" sz="2300" dirty="0" err="1" smtClean="0"/>
              <a:t>antaranya</a:t>
            </a:r>
            <a:r>
              <a:rPr lang="en-US" sz="2300" dirty="0" smtClean="0"/>
              <a:t> </a:t>
            </a:r>
            <a:r>
              <a:rPr lang="en-US" sz="2300" dirty="0" err="1" smtClean="0"/>
              <a:t>dapat</a:t>
            </a:r>
            <a:r>
              <a:rPr lang="en-US" sz="2300" dirty="0" smtClean="0"/>
              <a:t> </a:t>
            </a:r>
            <a:r>
              <a:rPr lang="en-US" sz="2300" dirty="0" err="1"/>
              <a:t>menyebabkan</a:t>
            </a:r>
            <a:r>
              <a:rPr lang="en-US" sz="2300" dirty="0"/>
              <a:t> </a:t>
            </a:r>
            <a:r>
              <a:rPr lang="en-US" sz="2300" dirty="0" err="1" smtClean="0"/>
              <a:t>penyakit</a:t>
            </a:r>
            <a:r>
              <a:rPr lang="en-US" sz="2300" dirty="0" smtClean="0"/>
              <a:t>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62343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4250</TotalTime>
  <Words>839</Words>
  <Application>Microsoft Office PowerPoint</Application>
  <PresentationFormat>Widescreen</PresentationFormat>
  <Paragraphs>59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Rounded MT Bold</vt:lpstr>
      <vt:lpstr>Calibri</vt:lpstr>
      <vt:lpstr>Calibri Light</vt:lpstr>
      <vt:lpstr>Lucida Handwriting</vt:lpstr>
      <vt:lpstr>Diseño predeterminado</vt:lpstr>
      <vt:lpstr>PowerPoint Presentation</vt:lpstr>
      <vt:lpstr>Capaian Pembelajaran</vt:lpstr>
      <vt:lpstr>Lingkup Bahasan</vt:lpstr>
      <vt:lpstr>Genetika Populasi</vt:lpstr>
      <vt:lpstr>Genetika Populasi</vt:lpstr>
      <vt:lpstr>Genetika Populasi</vt:lpstr>
      <vt:lpstr>Ecogenetics</vt:lpstr>
      <vt:lpstr>Ecogenetics</vt:lpstr>
      <vt:lpstr>Ecogenetics</vt:lpstr>
      <vt:lpstr>Interaksi Genetik – Lingkungan Dalam Kaitannya Dengan Efek Kesehatan Pada Manusia</vt:lpstr>
      <vt:lpstr>PowerPoint Presentation</vt:lpstr>
      <vt:lpstr>Contoh Penyakit yang Berkaitan dengan Interaksi Genetik - Lingkungan</vt:lpstr>
      <vt:lpstr>Contoh Penyakit yang Berkaitan dengan Interaksi Genetik - Lingkungan</vt:lpstr>
      <vt:lpstr>Contoh Penyakit yang Berkaitan dengan Interaksi Genetik - Lingkungan</vt:lpstr>
      <vt:lpstr>Penelitian di Indonesia</vt:lpstr>
      <vt:lpstr>Selamat berdiskusi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hp</cp:lastModifiedBy>
  <cp:revision>606</cp:revision>
  <dcterms:created xsi:type="dcterms:W3CDTF">2010-05-23T14:28:12Z</dcterms:created>
  <dcterms:modified xsi:type="dcterms:W3CDTF">2020-10-05T15:46:36Z</dcterms:modified>
</cp:coreProperties>
</file>