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5"/>
  </p:notesMasterIdLst>
  <p:sldIdLst>
    <p:sldId id="291" r:id="rId2"/>
    <p:sldId id="342" r:id="rId3"/>
    <p:sldId id="353" r:id="rId4"/>
    <p:sldId id="354" r:id="rId5"/>
    <p:sldId id="355" r:id="rId6"/>
    <p:sldId id="343" r:id="rId7"/>
    <p:sldId id="352" r:id="rId8"/>
    <p:sldId id="358" r:id="rId9"/>
    <p:sldId id="294" r:id="rId10"/>
    <p:sldId id="295" r:id="rId11"/>
    <p:sldId id="296" r:id="rId12"/>
    <p:sldId id="345" r:id="rId13"/>
    <p:sldId id="297" r:id="rId14"/>
    <p:sldId id="298" r:id="rId15"/>
    <p:sldId id="357" r:id="rId16"/>
    <p:sldId id="359" r:id="rId17"/>
    <p:sldId id="360" r:id="rId18"/>
    <p:sldId id="344" r:id="rId19"/>
    <p:sldId id="346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10" r:id="rId29"/>
    <p:sldId id="311" r:id="rId30"/>
    <p:sldId id="312" r:id="rId31"/>
    <p:sldId id="351" r:id="rId32"/>
    <p:sldId id="347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48" r:id="rId44"/>
    <p:sldId id="324" r:id="rId45"/>
    <p:sldId id="349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50" r:id="rId62"/>
    <p:sldId id="340" r:id="rId63"/>
    <p:sldId id="289" r:id="rId6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6600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2294" autoAdjust="0"/>
  </p:normalViewPr>
  <p:slideViewPr>
    <p:cSldViewPr>
      <p:cViewPr>
        <p:scale>
          <a:sx n="81" d="100"/>
          <a:sy n="81" d="100"/>
        </p:scale>
        <p:origin x="-296" y="-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E87-C534-462D-B3CA-9CA19658816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D05A49E-9F6F-4BE4-A5D6-2D02D69FF0C5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Kolostrum</a:t>
          </a:r>
          <a:endParaRPr lang="id-ID" dirty="0">
            <a:solidFill>
              <a:schemeClr val="tx1"/>
            </a:solidFill>
          </a:endParaRPr>
        </a:p>
      </dgm:t>
    </dgm:pt>
    <dgm:pt modelId="{C339B7C3-6206-4282-A0E7-EB6DBCAE9DE5}" type="parTrans" cxnId="{A2388590-AE74-44B4-89CC-5B163F924563}">
      <dgm:prSet/>
      <dgm:spPr/>
      <dgm:t>
        <a:bodyPr/>
        <a:lstStyle/>
        <a:p>
          <a:endParaRPr lang="id-ID"/>
        </a:p>
      </dgm:t>
    </dgm:pt>
    <dgm:pt modelId="{53675209-74B7-4EAD-8E72-E74D592954E0}" type="sibTrans" cxnId="{A2388590-AE74-44B4-89CC-5B163F924563}">
      <dgm:prSet/>
      <dgm:spPr/>
      <dgm:t>
        <a:bodyPr/>
        <a:lstStyle/>
        <a:p>
          <a:endParaRPr lang="id-ID"/>
        </a:p>
      </dgm:t>
    </dgm:pt>
    <dgm:pt modelId="{601856BF-576C-4EC6-AF7C-6E984E24E948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Susu transisi</a:t>
          </a:r>
          <a:endParaRPr lang="id-ID" dirty="0">
            <a:solidFill>
              <a:schemeClr val="tx1"/>
            </a:solidFill>
          </a:endParaRPr>
        </a:p>
      </dgm:t>
    </dgm:pt>
    <dgm:pt modelId="{75A4636C-CCF4-4390-85F4-570DA944CA70}" type="parTrans" cxnId="{794B5F4A-0499-4602-BF39-A365F5A6F107}">
      <dgm:prSet/>
      <dgm:spPr/>
      <dgm:t>
        <a:bodyPr/>
        <a:lstStyle/>
        <a:p>
          <a:endParaRPr lang="id-ID"/>
        </a:p>
      </dgm:t>
    </dgm:pt>
    <dgm:pt modelId="{18446795-6427-44A8-B10F-06B754B5021F}" type="sibTrans" cxnId="{794B5F4A-0499-4602-BF39-A365F5A6F107}">
      <dgm:prSet/>
      <dgm:spPr/>
      <dgm:t>
        <a:bodyPr/>
        <a:lstStyle/>
        <a:p>
          <a:endParaRPr lang="id-ID"/>
        </a:p>
      </dgm:t>
    </dgm:pt>
    <dgm:pt modelId="{7085FA09-309F-4B27-9811-245A4336395C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Susu matur</a:t>
          </a:r>
          <a:endParaRPr lang="id-ID" dirty="0">
            <a:solidFill>
              <a:schemeClr val="tx1"/>
            </a:solidFill>
          </a:endParaRPr>
        </a:p>
      </dgm:t>
    </dgm:pt>
    <dgm:pt modelId="{AF566C46-A426-4366-A994-CB02F8E5E617}" type="parTrans" cxnId="{9FA57AF1-763D-48D6-B638-566E2A729FA5}">
      <dgm:prSet/>
      <dgm:spPr/>
      <dgm:t>
        <a:bodyPr/>
        <a:lstStyle/>
        <a:p>
          <a:endParaRPr lang="id-ID"/>
        </a:p>
      </dgm:t>
    </dgm:pt>
    <dgm:pt modelId="{575D36B7-5D8C-4217-B1AF-8A1BF143CDA8}" type="sibTrans" cxnId="{9FA57AF1-763D-48D6-B638-566E2A729FA5}">
      <dgm:prSet/>
      <dgm:spPr/>
      <dgm:t>
        <a:bodyPr/>
        <a:lstStyle/>
        <a:p>
          <a:endParaRPr lang="id-ID"/>
        </a:p>
      </dgm:t>
    </dgm:pt>
    <dgm:pt modelId="{50BA93CD-7041-4418-A5A2-D4299DA19C62}">
      <dgm:prSet phldrT="[Text]"/>
      <dgm:spPr/>
      <dgm:t>
        <a:bodyPr/>
        <a:lstStyle/>
        <a:p>
          <a:r>
            <a:rPr lang="id-ID" dirty="0" smtClean="0"/>
            <a:t>0-7/10 hari</a:t>
          </a:r>
          <a:endParaRPr lang="id-ID" dirty="0"/>
        </a:p>
      </dgm:t>
    </dgm:pt>
    <dgm:pt modelId="{B264BBA1-02C4-4145-A9A7-461F46E17ECE}" type="parTrans" cxnId="{E0A33608-41C0-4CF3-96D5-7145E7496E3A}">
      <dgm:prSet/>
      <dgm:spPr/>
      <dgm:t>
        <a:bodyPr/>
        <a:lstStyle/>
        <a:p>
          <a:endParaRPr lang="id-ID"/>
        </a:p>
      </dgm:t>
    </dgm:pt>
    <dgm:pt modelId="{3722FCCC-212A-4C77-9140-8863EB6A995D}" type="sibTrans" cxnId="{E0A33608-41C0-4CF3-96D5-7145E7496E3A}">
      <dgm:prSet/>
      <dgm:spPr/>
      <dgm:t>
        <a:bodyPr/>
        <a:lstStyle/>
        <a:p>
          <a:endParaRPr lang="id-ID"/>
        </a:p>
      </dgm:t>
    </dgm:pt>
    <dgm:pt modelId="{FE79C2C6-A75B-4B6A-9C53-FE7793B40D68}">
      <dgm:prSet phldrT="[Text]"/>
      <dgm:spPr/>
      <dgm:t>
        <a:bodyPr/>
        <a:lstStyle/>
        <a:p>
          <a:r>
            <a:rPr lang="id-ID" dirty="0" smtClean="0"/>
            <a:t>7/10 – 2 minggu</a:t>
          </a:r>
          <a:endParaRPr lang="id-ID" dirty="0"/>
        </a:p>
      </dgm:t>
    </dgm:pt>
    <dgm:pt modelId="{EFBC9775-D8C2-44FF-826D-C9D2BA7FB4A4}" type="parTrans" cxnId="{74592347-0630-486F-B59F-76B158EA39CD}">
      <dgm:prSet/>
      <dgm:spPr/>
      <dgm:t>
        <a:bodyPr/>
        <a:lstStyle/>
        <a:p>
          <a:endParaRPr lang="id-ID"/>
        </a:p>
      </dgm:t>
    </dgm:pt>
    <dgm:pt modelId="{A8FEAEF0-59B0-4552-BC29-E8D30024E92F}" type="sibTrans" cxnId="{74592347-0630-486F-B59F-76B158EA39CD}">
      <dgm:prSet/>
      <dgm:spPr/>
      <dgm:t>
        <a:bodyPr/>
        <a:lstStyle/>
        <a:p>
          <a:endParaRPr lang="id-ID"/>
        </a:p>
      </dgm:t>
    </dgm:pt>
    <dgm:pt modelId="{3167DE00-A95D-494E-9C67-0690BDB37C12}">
      <dgm:prSet phldrT="[Text]"/>
      <dgm:spPr/>
      <dgm:t>
        <a:bodyPr/>
        <a:lstStyle/>
        <a:p>
          <a:r>
            <a:rPr lang="id-ID" dirty="0" smtClean="0"/>
            <a:t>&gt; 2 minggu</a:t>
          </a:r>
          <a:endParaRPr lang="id-ID" dirty="0"/>
        </a:p>
      </dgm:t>
    </dgm:pt>
    <dgm:pt modelId="{668DC459-5834-49A6-B527-123836AFD553}" type="parTrans" cxnId="{F6AF8DCC-0A77-44C4-AC4A-C5C9C997971B}">
      <dgm:prSet/>
      <dgm:spPr/>
      <dgm:t>
        <a:bodyPr/>
        <a:lstStyle/>
        <a:p>
          <a:endParaRPr lang="id-ID"/>
        </a:p>
      </dgm:t>
    </dgm:pt>
    <dgm:pt modelId="{50CC6D6C-442B-4548-8B84-245C5A86F9EE}" type="sibTrans" cxnId="{F6AF8DCC-0A77-44C4-AC4A-C5C9C997971B}">
      <dgm:prSet/>
      <dgm:spPr/>
      <dgm:t>
        <a:bodyPr/>
        <a:lstStyle/>
        <a:p>
          <a:endParaRPr lang="id-ID"/>
        </a:p>
      </dgm:t>
    </dgm:pt>
    <dgm:pt modelId="{3197F9FB-87F0-40C4-81D0-3804938FAE71}" type="pres">
      <dgm:prSet presAssocID="{F1BB9E87-C534-462D-B3CA-9CA196588163}" presName="Name0" presStyleCnt="0">
        <dgm:presLayoutVars>
          <dgm:dir/>
          <dgm:animLvl val="lvl"/>
          <dgm:resizeHandles val="exact"/>
        </dgm:presLayoutVars>
      </dgm:prSet>
      <dgm:spPr/>
    </dgm:pt>
    <dgm:pt modelId="{871B2CE9-565E-4AE6-9DA2-CA84BD029056}" type="pres">
      <dgm:prSet presAssocID="{8D05A49E-9F6F-4BE4-A5D6-2D02D69FF0C5}" presName="composite" presStyleCnt="0"/>
      <dgm:spPr/>
    </dgm:pt>
    <dgm:pt modelId="{68552B0C-7F7C-43D3-9BD2-6AA62DEE6CFC}" type="pres">
      <dgm:prSet presAssocID="{8D05A49E-9F6F-4BE4-A5D6-2D02D69FF0C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800A0DA-3CF2-4C17-8D5A-83302752664B}" type="pres">
      <dgm:prSet presAssocID="{8D05A49E-9F6F-4BE4-A5D6-2D02D69FF0C5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1452C8-EAD1-4797-81BF-EA62C69EB038}" type="pres">
      <dgm:prSet presAssocID="{53675209-74B7-4EAD-8E72-E74D592954E0}" presName="space" presStyleCnt="0"/>
      <dgm:spPr/>
    </dgm:pt>
    <dgm:pt modelId="{61A023B0-61BD-4880-ACCC-38B14DC4B527}" type="pres">
      <dgm:prSet presAssocID="{601856BF-576C-4EC6-AF7C-6E984E24E948}" presName="composite" presStyleCnt="0"/>
      <dgm:spPr/>
    </dgm:pt>
    <dgm:pt modelId="{72F60845-75B8-4673-BFDC-01DCCC04079C}" type="pres">
      <dgm:prSet presAssocID="{601856BF-576C-4EC6-AF7C-6E984E24E94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44D988-F7AF-42BD-B4A6-C904613E4985}" type="pres">
      <dgm:prSet presAssocID="{601856BF-576C-4EC6-AF7C-6E984E24E948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5D19D4-7839-44E2-884C-3609DB4D84B3}" type="pres">
      <dgm:prSet presAssocID="{18446795-6427-44A8-B10F-06B754B5021F}" presName="space" presStyleCnt="0"/>
      <dgm:spPr/>
    </dgm:pt>
    <dgm:pt modelId="{420C8CBB-5076-4405-8DC7-7505FDCF4484}" type="pres">
      <dgm:prSet presAssocID="{7085FA09-309F-4B27-9811-245A4336395C}" presName="composite" presStyleCnt="0"/>
      <dgm:spPr/>
    </dgm:pt>
    <dgm:pt modelId="{9012BF87-76B3-46E3-B4C9-09EA143B731C}" type="pres">
      <dgm:prSet presAssocID="{7085FA09-309F-4B27-9811-245A4336395C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41BA71-79B9-464F-A908-EF34C6D8E9DE}" type="pres">
      <dgm:prSet presAssocID="{7085FA09-309F-4B27-9811-245A4336395C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D7F278C-45E0-46D0-A568-AD97C052D29C}" type="presOf" srcId="{7085FA09-309F-4B27-9811-245A4336395C}" destId="{9012BF87-76B3-46E3-B4C9-09EA143B731C}" srcOrd="0" destOrd="0" presId="urn:microsoft.com/office/officeart/2005/8/layout/chevron1"/>
    <dgm:cxn modelId="{E0A33608-41C0-4CF3-96D5-7145E7496E3A}" srcId="{8D05A49E-9F6F-4BE4-A5D6-2D02D69FF0C5}" destId="{50BA93CD-7041-4418-A5A2-D4299DA19C62}" srcOrd="0" destOrd="0" parTransId="{B264BBA1-02C4-4145-A9A7-461F46E17ECE}" sibTransId="{3722FCCC-212A-4C77-9140-8863EB6A995D}"/>
    <dgm:cxn modelId="{A2388590-AE74-44B4-89CC-5B163F924563}" srcId="{F1BB9E87-C534-462D-B3CA-9CA196588163}" destId="{8D05A49E-9F6F-4BE4-A5D6-2D02D69FF0C5}" srcOrd="0" destOrd="0" parTransId="{C339B7C3-6206-4282-A0E7-EB6DBCAE9DE5}" sibTransId="{53675209-74B7-4EAD-8E72-E74D592954E0}"/>
    <dgm:cxn modelId="{72839FF4-845E-477D-8475-52C0F65CD3EF}" type="presOf" srcId="{601856BF-576C-4EC6-AF7C-6E984E24E948}" destId="{72F60845-75B8-4673-BFDC-01DCCC04079C}" srcOrd="0" destOrd="0" presId="urn:microsoft.com/office/officeart/2005/8/layout/chevron1"/>
    <dgm:cxn modelId="{8C93E58F-B536-4D09-9429-53A151356E9F}" type="presOf" srcId="{8D05A49E-9F6F-4BE4-A5D6-2D02D69FF0C5}" destId="{68552B0C-7F7C-43D3-9BD2-6AA62DEE6CFC}" srcOrd="0" destOrd="0" presId="urn:microsoft.com/office/officeart/2005/8/layout/chevron1"/>
    <dgm:cxn modelId="{D6F49F2A-C721-47CF-A3ED-B82B20F4398E}" type="presOf" srcId="{3167DE00-A95D-494E-9C67-0690BDB37C12}" destId="{FC41BA71-79B9-464F-A908-EF34C6D8E9DE}" srcOrd="0" destOrd="0" presId="urn:microsoft.com/office/officeart/2005/8/layout/chevron1"/>
    <dgm:cxn modelId="{EDD29226-17D1-4898-931A-8936A2B50BBD}" type="presOf" srcId="{50BA93CD-7041-4418-A5A2-D4299DA19C62}" destId="{4800A0DA-3CF2-4C17-8D5A-83302752664B}" srcOrd="0" destOrd="0" presId="urn:microsoft.com/office/officeart/2005/8/layout/chevron1"/>
    <dgm:cxn modelId="{BD34AFDD-7614-429D-B5FC-EDEE6DF69E2B}" type="presOf" srcId="{FE79C2C6-A75B-4B6A-9C53-FE7793B40D68}" destId="{F744D988-F7AF-42BD-B4A6-C904613E4985}" srcOrd="0" destOrd="0" presId="urn:microsoft.com/office/officeart/2005/8/layout/chevron1"/>
    <dgm:cxn modelId="{9FA57AF1-763D-48D6-B638-566E2A729FA5}" srcId="{F1BB9E87-C534-462D-B3CA-9CA196588163}" destId="{7085FA09-309F-4B27-9811-245A4336395C}" srcOrd="2" destOrd="0" parTransId="{AF566C46-A426-4366-A994-CB02F8E5E617}" sibTransId="{575D36B7-5D8C-4217-B1AF-8A1BF143CDA8}"/>
    <dgm:cxn modelId="{F6AF8DCC-0A77-44C4-AC4A-C5C9C997971B}" srcId="{7085FA09-309F-4B27-9811-245A4336395C}" destId="{3167DE00-A95D-494E-9C67-0690BDB37C12}" srcOrd="0" destOrd="0" parTransId="{668DC459-5834-49A6-B527-123836AFD553}" sibTransId="{50CC6D6C-442B-4548-8B84-245C5A86F9EE}"/>
    <dgm:cxn modelId="{74592347-0630-486F-B59F-76B158EA39CD}" srcId="{601856BF-576C-4EC6-AF7C-6E984E24E948}" destId="{FE79C2C6-A75B-4B6A-9C53-FE7793B40D68}" srcOrd="0" destOrd="0" parTransId="{EFBC9775-D8C2-44FF-826D-C9D2BA7FB4A4}" sibTransId="{A8FEAEF0-59B0-4552-BC29-E8D30024E92F}"/>
    <dgm:cxn modelId="{794B5F4A-0499-4602-BF39-A365F5A6F107}" srcId="{F1BB9E87-C534-462D-B3CA-9CA196588163}" destId="{601856BF-576C-4EC6-AF7C-6E984E24E948}" srcOrd="1" destOrd="0" parTransId="{75A4636C-CCF4-4390-85F4-570DA944CA70}" sibTransId="{18446795-6427-44A8-B10F-06B754B5021F}"/>
    <dgm:cxn modelId="{F8086C0D-DB8F-456D-BD65-6263305900B4}" type="presOf" srcId="{F1BB9E87-C534-462D-B3CA-9CA196588163}" destId="{3197F9FB-87F0-40C4-81D0-3804938FAE71}" srcOrd="0" destOrd="0" presId="urn:microsoft.com/office/officeart/2005/8/layout/chevron1"/>
    <dgm:cxn modelId="{8B5952EC-8E77-4BFB-8FD3-82397A93FB73}" type="presParOf" srcId="{3197F9FB-87F0-40C4-81D0-3804938FAE71}" destId="{871B2CE9-565E-4AE6-9DA2-CA84BD029056}" srcOrd="0" destOrd="0" presId="urn:microsoft.com/office/officeart/2005/8/layout/chevron1"/>
    <dgm:cxn modelId="{5AF1A6ED-7AF1-4C6C-8729-1AA8EE0EF3FC}" type="presParOf" srcId="{871B2CE9-565E-4AE6-9DA2-CA84BD029056}" destId="{68552B0C-7F7C-43D3-9BD2-6AA62DEE6CFC}" srcOrd="0" destOrd="0" presId="urn:microsoft.com/office/officeart/2005/8/layout/chevron1"/>
    <dgm:cxn modelId="{4C45EA1C-165D-418D-A8C4-FC17D91CB6A0}" type="presParOf" srcId="{871B2CE9-565E-4AE6-9DA2-CA84BD029056}" destId="{4800A0DA-3CF2-4C17-8D5A-83302752664B}" srcOrd="1" destOrd="0" presId="urn:microsoft.com/office/officeart/2005/8/layout/chevron1"/>
    <dgm:cxn modelId="{C65F6BD1-9813-4FEC-88BC-29FE7A181EAB}" type="presParOf" srcId="{3197F9FB-87F0-40C4-81D0-3804938FAE71}" destId="{A71452C8-EAD1-4797-81BF-EA62C69EB038}" srcOrd="1" destOrd="0" presId="urn:microsoft.com/office/officeart/2005/8/layout/chevron1"/>
    <dgm:cxn modelId="{090EB089-E1B3-4E69-9682-9774433BB75D}" type="presParOf" srcId="{3197F9FB-87F0-40C4-81D0-3804938FAE71}" destId="{61A023B0-61BD-4880-ACCC-38B14DC4B527}" srcOrd="2" destOrd="0" presId="urn:microsoft.com/office/officeart/2005/8/layout/chevron1"/>
    <dgm:cxn modelId="{F7AEB1B6-03AF-441A-8B15-4813FBD92A0B}" type="presParOf" srcId="{61A023B0-61BD-4880-ACCC-38B14DC4B527}" destId="{72F60845-75B8-4673-BFDC-01DCCC04079C}" srcOrd="0" destOrd="0" presId="urn:microsoft.com/office/officeart/2005/8/layout/chevron1"/>
    <dgm:cxn modelId="{C55ABCEA-C2F3-45D3-B720-8879D46E255C}" type="presParOf" srcId="{61A023B0-61BD-4880-ACCC-38B14DC4B527}" destId="{F744D988-F7AF-42BD-B4A6-C904613E4985}" srcOrd="1" destOrd="0" presId="urn:microsoft.com/office/officeart/2005/8/layout/chevron1"/>
    <dgm:cxn modelId="{E368A288-3FBF-4B10-B9B4-4E5D04340A4D}" type="presParOf" srcId="{3197F9FB-87F0-40C4-81D0-3804938FAE71}" destId="{5D5D19D4-7839-44E2-884C-3609DB4D84B3}" srcOrd="3" destOrd="0" presId="urn:microsoft.com/office/officeart/2005/8/layout/chevron1"/>
    <dgm:cxn modelId="{D80FCFF7-8CDD-4A4B-ACA8-C321BB889E49}" type="presParOf" srcId="{3197F9FB-87F0-40C4-81D0-3804938FAE71}" destId="{420C8CBB-5076-4405-8DC7-7505FDCF4484}" srcOrd="4" destOrd="0" presId="urn:microsoft.com/office/officeart/2005/8/layout/chevron1"/>
    <dgm:cxn modelId="{3D0BF7D5-8212-42FD-8135-4E8E46CCD2DC}" type="presParOf" srcId="{420C8CBB-5076-4405-8DC7-7505FDCF4484}" destId="{9012BF87-76B3-46E3-B4C9-09EA143B731C}" srcOrd="0" destOrd="0" presId="urn:microsoft.com/office/officeart/2005/8/layout/chevron1"/>
    <dgm:cxn modelId="{D3793A51-22C0-4486-BE8B-ADD74FEE3CA9}" type="presParOf" srcId="{420C8CBB-5076-4405-8DC7-7505FDCF4484}" destId="{FC41BA71-79B9-464F-A908-EF34C6D8E9D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6F61-A6B6-44CC-8982-5E6424C5D8EA}" type="datetimeFigureOut">
              <a:rPr lang="id-ID" smtClean="0"/>
              <a:pPr/>
              <a:t>14/11/2019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E885A-59E8-4962-9C14-7BACFC8EB2C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02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90"/>
            <a:ext cx="2917827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3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2" y="641352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7" y="1588"/>
            <a:ext cx="2508251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90" y="4673602"/>
            <a:ext cx="6596063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41" y="-1587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90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8" y="9527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51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3" y="288927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3" y="2435227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2" y="279402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6" y="9526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40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7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1" y="2"/>
            <a:ext cx="1620839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 cstate="print"/>
          <a:srcRect l="22409" t="16374" b="27486"/>
          <a:stretch>
            <a:fillRect/>
          </a:stretch>
        </p:blipFill>
        <p:spPr bwMode="gray">
          <a:xfrm rot="393398">
            <a:off x="2268541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5"/>
            <a:ext cx="8229600" cy="1470025"/>
          </a:xfrm>
          <a:effectLst/>
        </p:spPr>
        <p:txBody>
          <a:bodyPr/>
          <a:lstStyle>
            <a:lvl1pPr>
              <a:defRPr sz="48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3D0193A-2F54-4A6E-BD7B-4DBC590980DE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65C32-8737-46D5-B22D-4FB1BA970165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9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9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F7BA4-EA40-4A27-9175-9B030450617B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27BF9-C93B-4374-9605-76827F95C258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5C16-EFEE-4787-9DA3-60710B896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060A9-2373-4FF5-9767-133B8B1067FA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72491-87AE-48A6-9186-34402794061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88538-DCD6-4079-A3DC-0C6BE5512A23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20A450-7324-4D76-834A-0680A6393C72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D3F2C-2B56-4C38-9FFA-E9B09E2A70A0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B8925-7BF3-4A07-AF0E-1EE708CC9180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868C5-88DA-43DF-BF83-DA1FD7329780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2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" y="2"/>
            <a:ext cx="9156700" cy="6875463"/>
            <a:chOff x="0" y="0"/>
            <a:chExt cx="5768" cy="43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id-ID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1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6" y="4937127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8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9" y="6064252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2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41" y="493871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91" y="1566864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0E12658-DEDB-4A76-B89C-0130D221509C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C4FB47-260F-4EFC-8B2D-B8ACC575EBD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2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40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9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14357"/>
            <a:ext cx="5057780" cy="2640034"/>
          </a:xfrm>
        </p:spPr>
        <p:txBody>
          <a:bodyPr/>
          <a:lstStyle/>
          <a:p>
            <a:r>
              <a:rPr lang="id-ID" dirty="0" smtClean="0"/>
              <a:t>GIZI DAUR 1</a:t>
            </a:r>
            <a:br>
              <a:rPr lang="id-ID" dirty="0" smtClean="0"/>
            </a:br>
            <a:r>
              <a:rPr lang="id-ID" dirty="0" smtClean="0"/>
              <a:t>Ibu Hamil &amp; Laktasi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z="2400" b="1" dirty="0" smtClean="0"/>
              <a:t>201</a:t>
            </a:r>
            <a:r>
              <a:rPr lang="en-ID" sz="2400" b="1" dirty="0" smtClean="0"/>
              <a:t>9</a:t>
            </a:r>
            <a:endParaRPr lang="id-ID" sz="2400" b="1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40B948-2FD1-4016-A5D3-1FA39D08078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14356"/>
            <a:ext cx="8229600" cy="5534044"/>
          </a:xfrm>
        </p:spPr>
        <p:txBody>
          <a:bodyPr/>
          <a:lstStyle/>
          <a:p>
            <a:pPr eaLnBrk="1" hangingPunct="1">
              <a:defRPr/>
            </a:pPr>
            <a:r>
              <a:rPr lang="id-ID" sz="2400" dirty="0" smtClean="0"/>
              <a:t>Fase hiperplasia</a:t>
            </a:r>
          </a:p>
          <a:p>
            <a:pPr lvl="1">
              <a:defRPr/>
            </a:pPr>
            <a:r>
              <a:rPr lang="id-ID" sz="2000" dirty="0" smtClean="0"/>
              <a:t>Fase perbanyakan sel</a:t>
            </a:r>
          </a:p>
          <a:p>
            <a:pPr lvl="1">
              <a:defRPr/>
            </a:pPr>
            <a:r>
              <a:rPr lang="id-ID" sz="2000" dirty="0" smtClean="0"/>
              <a:t>Organ pertama yg tumbuh pd janin adalah otak</a:t>
            </a:r>
          </a:p>
          <a:p>
            <a:pPr lvl="1">
              <a:defRPr/>
            </a:pPr>
            <a:r>
              <a:rPr lang="id-ID" sz="2000" dirty="0" smtClean="0"/>
              <a:t>Adanya periode kritis</a:t>
            </a:r>
          </a:p>
          <a:p>
            <a:pPr lvl="2">
              <a:defRPr/>
            </a:pPr>
            <a:r>
              <a:rPr lang="id-ID" sz="1800" dirty="0" smtClean="0"/>
              <a:t>Waktu spesifik utk pertumbuhan &amp; perkembangan masing2 jaringan</a:t>
            </a:r>
          </a:p>
          <a:p>
            <a:pPr lvl="2">
              <a:defRPr/>
            </a:pPr>
            <a:r>
              <a:rPr lang="id-ID" sz="1800" dirty="0" smtClean="0"/>
              <a:t>Berbeda-beda utk tiap organ &amp; jaringan</a:t>
            </a:r>
          </a:p>
          <a:p>
            <a:pPr lvl="3">
              <a:defRPr/>
            </a:pPr>
            <a:r>
              <a:rPr lang="id-ID" sz="1600" dirty="0" smtClean="0"/>
              <a:t>Hati &amp; jantung sampai mgg ke-14</a:t>
            </a:r>
          </a:p>
          <a:p>
            <a:pPr lvl="3">
              <a:defRPr/>
            </a:pPr>
            <a:r>
              <a:rPr lang="id-ID" sz="1600" dirty="0" smtClean="0"/>
              <a:t>Paru-paru di 10 mgg berikutnya</a:t>
            </a:r>
            <a:endParaRPr lang="id-ID" sz="2000" dirty="0" smtClean="0"/>
          </a:p>
          <a:p>
            <a:pPr eaLnBrk="1" hangingPunct="1">
              <a:defRPr/>
            </a:pPr>
            <a:r>
              <a:rPr lang="id-ID" sz="2400" dirty="0" smtClean="0"/>
              <a:t>Pada akhir minggu ke-12 (trimester I), sebagian besar organ sudah terbentuk</a:t>
            </a:r>
          </a:p>
          <a:p>
            <a:pPr>
              <a:defRPr/>
            </a:pPr>
            <a:r>
              <a:rPr lang="id-ID" sz="2400" dirty="0" smtClean="0"/>
              <a:t>Pada trimester</a:t>
            </a:r>
            <a:r>
              <a:rPr lang="en-US" sz="2400" dirty="0" smtClean="0"/>
              <a:t> I</a:t>
            </a:r>
            <a:r>
              <a:rPr lang="id-ID" sz="2400" dirty="0" smtClean="0"/>
              <a:t> kualitas asupan lebih penting dibandingkan kuantitas.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lvl="1">
              <a:defRPr/>
            </a:pPr>
            <a:r>
              <a:rPr lang="id-ID" sz="2000" dirty="0" smtClean="0"/>
              <a:t>Ibu harus pandai memilih makanan yang padat gizi.  Meski ibu 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id-ID" sz="2000" dirty="0" smtClean="0"/>
              <a:t>kehilangan selera makan atau mual selama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id-ID" sz="2000" dirty="0" smtClean="0"/>
              <a:t>harus berusaha memenuhi kebutuhan gizi</a:t>
            </a:r>
            <a:r>
              <a:rPr lang="en-US" sz="2000" dirty="0" smtClean="0"/>
              <a:t>.</a:t>
            </a:r>
            <a:r>
              <a:rPr lang="id-ID" sz="2000" dirty="0" smtClean="0"/>
              <a:t> </a:t>
            </a:r>
            <a:endParaRPr lang="id-ID" sz="2400" dirty="0" smtClean="0"/>
          </a:p>
          <a:p>
            <a:pPr lvl="3">
              <a:defRPr/>
            </a:pPr>
            <a:endParaRPr lang="id-ID" sz="1600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56"/>
          </a:xfrm>
          <a:noFill/>
        </p:spPr>
        <p:txBody>
          <a:bodyPr/>
          <a:lstStyle/>
          <a:p>
            <a:pPr>
              <a:defRPr/>
            </a:pPr>
            <a:r>
              <a:rPr lang="id-ID" sz="2800" i="1" dirty="0" smtClean="0">
                <a:solidFill>
                  <a:srgbClr val="FF0000"/>
                </a:solidFill>
              </a:rPr>
              <a:t>Trimester I adalah Periode Paling Kritis</a:t>
            </a:r>
            <a:r>
              <a:rPr lang="en-US" sz="1800" i="1" dirty="0" smtClean="0">
                <a:solidFill>
                  <a:srgbClr val="FF0000"/>
                </a:solidFill>
              </a:rPr>
              <a:t> (1)</a:t>
            </a:r>
            <a:r>
              <a:rPr lang="id-ID" sz="1800" i="1" dirty="0" smtClean="0">
                <a:solidFill>
                  <a:srgbClr val="FF0000"/>
                </a:solidFill>
              </a:rPr>
              <a:t> </a:t>
            </a:r>
            <a:endParaRPr lang="en-US" sz="18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EB0E9A-6EA1-4341-B535-A0463B41287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85794"/>
            <a:ext cx="8382000" cy="571504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K</a:t>
            </a:r>
            <a:r>
              <a:rPr lang="id-ID" sz="2400" dirty="0" smtClean="0"/>
              <a:t>ekurangan gizi akan berpotensi menyebabkan gangguan terhadap sistem organ</a:t>
            </a:r>
            <a:r>
              <a:rPr lang="en-US" sz="2400" dirty="0" smtClean="0"/>
              <a:t> yang </a:t>
            </a:r>
            <a:r>
              <a:rPr lang="id-ID" sz="2400" dirty="0" smtClean="0"/>
              <a:t>dapat mengubah</a:t>
            </a:r>
            <a:r>
              <a:rPr lang="en-US" sz="2400" dirty="0" smtClean="0"/>
              <a:t>/</a:t>
            </a:r>
            <a:r>
              <a:rPr lang="id-ID" sz="2400" dirty="0" smtClean="0"/>
              <a:t>menghentikan fase perkembangan janin yang sedang berlangsung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akan berdampak seumur hidup. Misalnya</a:t>
            </a:r>
            <a:r>
              <a:rPr lang="en-US" sz="2400" dirty="0" smtClean="0"/>
              <a:t>:</a:t>
            </a:r>
          </a:p>
          <a:p>
            <a:pPr lvl="2">
              <a:defRPr/>
            </a:pPr>
            <a:r>
              <a:rPr lang="id-ID" sz="2000" dirty="0" smtClean="0"/>
              <a:t>reaksi yang tidak baik dari obat-obatan, </a:t>
            </a:r>
          </a:p>
          <a:p>
            <a:pPr lvl="2">
              <a:defRPr/>
            </a:pPr>
            <a:r>
              <a:rPr lang="id-ID" sz="2000" dirty="0" smtClean="0"/>
              <a:t>Kecerdasan tidak optimal</a:t>
            </a:r>
            <a:endParaRPr lang="en-US" sz="2000" dirty="0" smtClean="0"/>
          </a:p>
          <a:p>
            <a:pPr lvl="2">
              <a:defRPr/>
            </a:pPr>
            <a:r>
              <a:rPr lang="id-ID" sz="2000" dirty="0" smtClean="0"/>
              <a:t>Rentan infeksi</a:t>
            </a:r>
          </a:p>
          <a:p>
            <a:pPr lvl="2">
              <a:defRPr/>
            </a:pPr>
            <a:r>
              <a:rPr lang="id-ID" sz="2000" dirty="0" smtClean="0"/>
              <a:t>Risiko tinggi mengalami penyakit degeneratif</a:t>
            </a:r>
            <a:endParaRPr lang="en-US" sz="2000" dirty="0" smtClean="0"/>
          </a:p>
          <a:p>
            <a:pPr marL="342900" lvl="1" indent="-342900">
              <a:buFontTx/>
              <a:buChar char="•"/>
              <a:defRPr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, </a:t>
            </a:r>
            <a:r>
              <a:rPr lang="id-ID" sz="2400" dirty="0" smtClean="0"/>
              <a:t>perkembangan janin akan terpengaruh lebih dulu sebelum defisiensi tersebut tampak pada ibu. </a:t>
            </a:r>
          </a:p>
          <a:p>
            <a:pPr lvl="1">
              <a:defRPr/>
            </a:pPr>
            <a:r>
              <a:rPr lang="id-ID" sz="2000" dirty="0" smtClean="0"/>
              <a:t>Zat gizi yg seringkali defisien pd trimester awal </a:t>
            </a:r>
            <a:r>
              <a:rPr lang="id-ID" sz="2000" dirty="0" smtClean="0">
                <a:sym typeface="Wingdings" pitchFamily="2" charset="2"/>
              </a:rPr>
              <a:t> asam folat</a:t>
            </a:r>
          </a:p>
          <a:p>
            <a:pPr lvl="1">
              <a:defRPr/>
            </a:pPr>
            <a:r>
              <a:rPr lang="id-ID" sz="2000" dirty="0" smtClean="0">
                <a:sym typeface="Wingdings" pitchFamily="2" charset="2"/>
              </a:rPr>
              <a:t>Kekurangan asam folat menyebabkan NTD</a:t>
            </a:r>
            <a:r>
              <a:rPr lang="id-ID" sz="2000" dirty="0" smtClean="0"/>
              <a:t> </a:t>
            </a:r>
            <a:endParaRPr lang="en-US" sz="20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229600" cy="71438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d-ID" sz="2800" i="1" dirty="0" smtClean="0">
                <a:solidFill>
                  <a:srgbClr val="FF0000"/>
                </a:solidFill>
              </a:rPr>
              <a:t>Trimester I adalah Periode Paling Kritis</a:t>
            </a:r>
            <a:r>
              <a:rPr lang="en-US" sz="1800" i="1" dirty="0" smtClean="0">
                <a:solidFill>
                  <a:srgbClr val="FF0000"/>
                </a:solidFill>
              </a:rPr>
              <a:t>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Contoh NTD (Neural Tube Defect)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12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873" y="1142985"/>
            <a:ext cx="811865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1E284A-6208-4B8B-8EFC-E4806BEE70E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d-ID" sz="2400" dirty="0" smtClean="0"/>
              <a:t>Hiperplasia menurun, hipertrofi (perbesaran sel) dimulai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</a:t>
            </a:r>
            <a:r>
              <a:rPr lang="id-ID" sz="2400" dirty="0" smtClean="0"/>
              <a:t>roses pembentukan organ telah selesai. 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id-ID" sz="2400" dirty="0" smtClean="0"/>
              <a:t>Lengan, tangan, jari tangan, kaki, dan jari kaki telah terbentuk secara utuh.  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id-ID" sz="2400" dirty="0" smtClean="0"/>
              <a:t>Janin sudah memiliki telinga dan mulai membentuk penampang gigi di dalam rahang. 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K</a:t>
            </a:r>
            <a:r>
              <a:rPr lang="id-ID" sz="2400" dirty="0" smtClean="0"/>
              <a:t>urang gizi pada masa ini tidak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id-ID" sz="2400" dirty="0" smtClean="0"/>
              <a:t>mempengaruhi aspek fisik dari janin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Pada</a:t>
            </a:r>
            <a:r>
              <a:rPr lang="en-US" sz="2400" dirty="0" smtClean="0"/>
              <a:t> trimester </a:t>
            </a:r>
            <a:r>
              <a:rPr lang="en-US" sz="2400" dirty="0" err="1" smtClean="0"/>
              <a:t>ini</a:t>
            </a:r>
            <a:r>
              <a:rPr lang="id-ID" sz="2400" dirty="0" smtClean="0"/>
              <a:t>, berat  payudara ibu meningkat rata-rata 30% karena perkembangan sel-sel yang memproduksi ASI.  </a:t>
            </a:r>
          </a:p>
          <a:p>
            <a:pPr lvl="1">
              <a:lnSpc>
                <a:spcPct val="90000"/>
              </a:lnSpc>
              <a:defRPr/>
            </a:pPr>
            <a:r>
              <a:rPr lang="id-ID" sz="2000" dirty="0" smtClean="0"/>
              <a:t>Cadangan lemak dibutuhkan sebagai energi tambahan yang diperlukan untuk memproduksi ASI.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229600" cy="642942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sz="3600" i="1" dirty="0" smtClean="0">
                <a:solidFill>
                  <a:srgbClr val="FF0000"/>
                </a:solidFill>
              </a:rPr>
              <a:t>Trimester II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8E10C-3C55-4996-9248-7BFBEACC4D6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77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d-ID" sz="2400" dirty="0" smtClean="0"/>
              <a:t>Trimester III merupakan masa yang rumit dalam pertumbuhan janin.  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id-ID" sz="2000" dirty="0" smtClean="0"/>
              <a:t>Fase hipertrofi &amp; maturasi (jumlah sel tdk lg berubah)</a:t>
            </a:r>
          </a:p>
          <a:p>
            <a:pPr lvl="1">
              <a:lnSpc>
                <a:spcPct val="90000"/>
              </a:lnSpc>
              <a:defRPr/>
            </a:pPr>
            <a:r>
              <a:rPr lang="id-ID" sz="2000" dirty="0" smtClean="0"/>
              <a:t>Panjang badan (PB) janin menjadi 2 kali lipat PB masa sebelumnya </a:t>
            </a: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K</a:t>
            </a:r>
            <a:r>
              <a:rPr lang="id-ID" sz="2000" dirty="0" smtClean="0"/>
              <a:t>enaikan BB janin mencapai 3–4 kali BB sebelumnya. 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d-ID" sz="2400" dirty="0" smtClean="0"/>
              <a:t>Bayi menumpuk cadangan mineral (terutama kalsium dan zat besi) dan lemak yang dikumpulkan pada bulan terakhir kehamilan</a:t>
            </a:r>
            <a:r>
              <a:rPr lang="en-US" sz="2400" dirty="0" smtClean="0"/>
              <a:t>.  </a:t>
            </a:r>
            <a:endParaRPr lang="id-ID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B</a:t>
            </a:r>
            <a:r>
              <a:rPr lang="id-ID" sz="2000" dirty="0" smtClean="0"/>
              <a:t>ayi mendapatkan prioritas lebih dibandingkan ibu untuk </a:t>
            </a:r>
            <a:r>
              <a:rPr lang="en-US" sz="2000" dirty="0" err="1" smtClean="0"/>
              <a:t>mengambil</a:t>
            </a:r>
            <a:r>
              <a:rPr lang="en-US" sz="2000" dirty="0" smtClean="0"/>
              <a:t> </a:t>
            </a:r>
            <a:r>
              <a:rPr lang="id-ID" sz="2000" dirty="0" smtClean="0"/>
              <a:t>cadangan zat gizi ibu. 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d-ID" sz="2400" dirty="0" smtClean="0"/>
              <a:t>Pada usia kehamilan 9 bulan rata-rata bayi yang normal memiliki BB sebesar 3-4 kg dengan PB kira-kira 50 cm. </a:t>
            </a:r>
            <a:endParaRPr lang="en-US" sz="24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2876"/>
            <a:ext cx="8229600" cy="785794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d-ID" sz="3600" i="1" dirty="0" smtClean="0">
                <a:solidFill>
                  <a:srgbClr val="FF0000"/>
                </a:solidFill>
              </a:rPr>
              <a:t>Trimester III </a:t>
            </a:r>
            <a:endParaRPr lang="en-US" sz="36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631852"/>
          </a:xfrm>
        </p:spPr>
        <p:txBody>
          <a:bodyPr/>
          <a:lstStyle/>
          <a:p>
            <a:r>
              <a:rPr lang="id-ID" sz="2800" dirty="0" smtClean="0"/>
              <a:t>Periode kritis pertumbuhan organ</a:t>
            </a:r>
            <a:endParaRPr lang="id-ID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602240" cy="58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90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Fetal Origin Hypothesis of Later Disease Risk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1540766"/>
          </a:xfrm>
        </p:spPr>
        <p:txBody>
          <a:bodyPr/>
          <a:lstStyle/>
          <a:p>
            <a:r>
              <a:rPr lang="id-ID" sz="2400" dirty="0" smtClean="0"/>
              <a:t>Berawal dari </a:t>
            </a:r>
            <a:r>
              <a:rPr lang="id-ID" sz="2400" b="1" dirty="0" smtClean="0"/>
              <a:t>Studi </a:t>
            </a:r>
            <a:r>
              <a:rPr lang="id-ID" sz="2400" b="1" dirty="0"/>
              <a:t>di </a:t>
            </a:r>
            <a:r>
              <a:rPr lang="id-ID" sz="2400" b="1" dirty="0" smtClean="0"/>
              <a:t>Sheffield oleh Barker et al</a:t>
            </a:r>
            <a:endParaRPr lang="id-ID" sz="2400" b="1" dirty="0"/>
          </a:p>
          <a:p>
            <a:pPr lvl="1"/>
            <a:r>
              <a:rPr lang="id-ID" sz="2000" dirty="0"/>
              <a:t>Laki-laki yg mengalami hambatan pertumbuhan dan </a:t>
            </a:r>
            <a:r>
              <a:rPr lang="id-ID" sz="2000" b="1" dirty="0"/>
              <a:t>bukan</a:t>
            </a:r>
            <a:r>
              <a:rPr lang="id-ID" sz="2000" dirty="0"/>
              <a:t> yg prematur merupakan individu yg berisiko tinggi utk mengalami PJK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284984"/>
            <a:ext cx="6886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33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7100"/>
          </a:xfrm>
        </p:spPr>
        <p:txBody>
          <a:bodyPr/>
          <a:lstStyle/>
          <a:p>
            <a:r>
              <a:rPr lang="id-ID" sz="3200" dirty="0" smtClean="0"/>
              <a:t>Kaitan dengan Diabetes Mellitus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4293096"/>
            <a:ext cx="8229600" cy="1833069"/>
          </a:xfrm>
        </p:spPr>
        <p:txBody>
          <a:bodyPr/>
          <a:lstStyle/>
          <a:p>
            <a:r>
              <a:rPr lang="id-ID" sz="2000" dirty="0"/>
              <a:t>Konklusi dari penelitian tersebut menghasilkan hipotesis </a:t>
            </a:r>
            <a:r>
              <a:rPr lang="id-ID" sz="2000" i="1" dirty="0"/>
              <a:t>fetal origin of disease</a:t>
            </a:r>
          </a:p>
          <a:p>
            <a:r>
              <a:rPr lang="id-ID" sz="2000" dirty="0"/>
              <a:t>“</a:t>
            </a:r>
            <a:r>
              <a:rPr lang="id-ID" sz="2000" i="1" dirty="0"/>
              <a:t>Bayi yg mengalami hambatan pertumbuhan saat masa janin, akan menempatkan mereka pada risiko tinggi untuk mengalami penyakit jantung koroner pada usia dewasa</a:t>
            </a:r>
            <a:r>
              <a:rPr lang="id-ID" sz="2000" dirty="0"/>
              <a:t>”</a:t>
            </a:r>
          </a:p>
          <a:p>
            <a:r>
              <a:rPr lang="id-ID" sz="2000" dirty="0"/>
              <a:t>Hipotesis ini kemudian diteliti lebih lanjut untuk bisa menjelaskan mekanisme yg mendasari fenomena tsb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60618" cy="328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098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42"/>
            <a:ext cx="5757874" cy="752498"/>
          </a:xfrm>
        </p:spPr>
        <p:txBody>
          <a:bodyPr/>
          <a:lstStyle/>
          <a:p>
            <a:r>
              <a:rPr lang="id-ID" sz="2800" dirty="0" smtClean="0"/>
              <a:t>Perbandingan kebutuhan zat gizi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18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72276"/>
            <a:ext cx="7348550" cy="583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40"/>
            <a:ext cx="8229600" cy="888982"/>
          </a:xfrm>
        </p:spPr>
        <p:txBody>
          <a:bodyPr/>
          <a:lstStyle/>
          <a:p>
            <a:r>
              <a:rPr lang="id-ID" sz="3600" dirty="0" smtClean="0"/>
              <a:t>Kebutuhan Energi Ibu Hamil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339"/>
            <a:ext cx="8229600" cy="505461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BB </a:t>
            </a:r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penambahan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konsumsi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BB </a:t>
            </a:r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BB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kalori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80.000 </a:t>
            </a:r>
            <a:r>
              <a:rPr lang="en-US" sz="2400" dirty="0" err="1" smtClean="0"/>
              <a:t>kkal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285 - 300 </a:t>
            </a:r>
            <a:r>
              <a:rPr lang="en-US" sz="2400" dirty="0" err="1" smtClean="0"/>
              <a:t>kkal</a:t>
            </a:r>
            <a:r>
              <a:rPr lang="en-US" sz="2400" dirty="0" smtClean="0"/>
              <a:t>/</a:t>
            </a:r>
            <a:r>
              <a:rPr lang="en-US" sz="2400" dirty="0" err="1" smtClean="0"/>
              <a:t>hari</a:t>
            </a:r>
            <a:r>
              <a:rPr lang="en-US" sz="2400" dirty="0" smtClean="0"/>
              <a:t> (80 .000 </a:t>
            </a:r>
            <a:r>
              <a:rPr lang="en-US" sz="2400" dirty="0" err="1" smtClean="0"/>
              <a:t>kkal</a:t>
            </a:r>
            <a:r>
              <a:rPr lang="en-US" sz="2400" dirty="0" smtClean="0"/>
              <a:t>/ 280 </a:t>
            </a:r>
            <a:r>
              <a:rPr lang="en-US" sz="2400" dirty="0" err="1" smtClean="0"/>
              <a:t>hari</a:t>
            </a:r>
            <a:r>
              <a:rPr lang="en-US" sz="2400" dirty="0" smtClean="0"/>
              <a:t>).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400" dirty="0" err="1" smtClean="0"/>
              <a:t>Pada</a:t>
            </a:r>
            <a:r>
              <a:rPr lang="en-US" sz="2400" dirty="0" smtClean="0"/>
              <a:t> trimester I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150 </a:t>
            </a:r>
            <a:r>
              <a:rPr lang="en-US" sz="2400" dirty="0" err="1" smtClean="0"/>
              <a:t>kkal</a:t>
            </a:r>
            <a:r>
              <a:rPr lang="en-US" sz="2400" dirty="0" smtClean="0"/>
              <a:t> per </a:t>
            </a:r>
            <a:r>
              <a:rPr lang="en-US" sz="2400" dirty="0" err="1" smtClean="0"/>
              <a:t>hari</a:t>
            </a:r>
            <a:r>
              <a:rPr lang="en-US" sz="2400" dirty="0" smtClean="0"/>
              <a:t>,  </a:t>
            </a:r>
            <a:r>
              <a:rPr lang="en-US" sz="2400" dirty="0" err="1" smtClean="0"/>
              <a:t>pada</a:t>
            </a:r>
            <a:r>
              <a:rPr lang="en-US" sz="2400" dirty="0" smtClean="0"/>
              <a:t> trimester </a:t>
            </a:r>
            <a:r>
              <a:rPr lang="en-US" sz="2400" dirty="0" err="1" smtClean="0"/>
              <a:t>kedua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ketiga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350 </a:t>
            </a:r>
            <a:r>
              <a:rPr lang="en-US" sz="2400" dirty="0" err="1" smtClean="0"/>
              <a:t>kkal</a:t>
            </a:r>
            <a:r>
              <a:rPr lang="en-US" sz="2400" dirty="0" smtClean="0"/>
              <a:t> per </a:t>
            </a:r>
            <a:r>
              <a:rPr lang="en-US" sz="2400" dirty="0" err="1" smtClean="0"/>
              <a:t>hari</a:t>
            </a:r>
            <a:r>
              <a:rPr lang="en-US" sz="2400" dirty="0" smtClean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Gizi ibu hamil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id-ID" sz="3200" dirty="0" smtClean="0">
                <a:latin typeface="Verdana" pitchFamily="34" charset="0"/>
              </a:rPr>
              <a:t>Protein</a:t>
            </a:r>
            <a:endParaRPr lang="en-US" sz="3200" dirty="0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256701-1307-494A-B488-AB005B9CF9D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janin</a:t>
            </a:r>
            <a:endParaRPr lang="en-US" sz="2400" dirty="0" smtClean="0"/>
          </a:p>
          <a:p>
            <a:pPr lvl="1"/>
            <a:r>
              <a:rPr lang="en-US" sz="2000" dirty="0" err="1" smtClean="0"/>
              <a:t>pembesaran</a:t>
            </a:r>
            <a:r>
              <a:rPr lang="en-US" sz="2000" dirty="0" smtClean="0"/>
              <a:t> uterus, </a:t>
            </a:r>
            <a:r>
              <a:rPr lang="en-US" sz="2000" dirty="0" err="1" smtClean="0"/>
              <a:t>kelenjar</a:t>
            </a:r>
            <a:r>
              <a:rPr lang="en-US" sz="2000" dirty="0" smtClean="0"/>
              <a:t> </a:t>
            </a:r>
            <a:r>
              <a:rPr lang="en-US" sz="2000" dirty="0" err="1" smtClean="0"/>
              <a:t>mamae</a:t>
            </a:r>
            <a:r>
              <a:rPr lang="en-US" sz="2000" dirty="0" smtClean="0"/>
              <a:t>, </a:t>
            </a:r>
            <a:r>
              <a:rPr lang="en-US" sz="2000" dirty="0" err="1" smtClean="0"/>
              <a:t>plasenta</a:t>
            </a:r>
            <a:r>
              <a:rPr lang="en-US" sz="2000" dirty="0" smtClean="0"/>
              <a:t>, </a:t>
            </a:r>
            <a:r>
              <a:rPr lang="en-US" sz="2000" dirty="0" err="1" smtClean="0"/>
              <a:t>sirkulasi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, plasma protein,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tekanan</a:t>
            </a:r>
            <a:r>
              <a:rPr lang="en-US" sz="2000" dirty="0" smtClean="0"/>
              <a:t> </a:t>
            </a:r>
            <a:r>
              <a:rPr lang="en-US" sz="2000" dirty="0" err="1" smtClean="0"/>
              <a:t>osmotik</a:t>
            </a:r>
            <a:r>
              <a:rPr lang="en-US" sz="2000" dirty="0" smtClean="0"/>
              <a:t>,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cairan</a:t>
            </a:r>
            <a:r>
              <a:rPr lang="en-US" sz="2000" dirty="0" smtClean="0"/>
              <a:t> amnion</a:t>
            </a:r>
          </a:p>
          <a:p>
            <a:r>
              <a:rPr lang="en-US" sz="2400" dirty="0" err="1" smtClean="0"/>
              <a:t>Bumil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protein </a:t>
            </a:r>
            <a:r>
              <a:rPr lang="en-US" sz="2400" dirty="0" err="1" smtClean="0"/>
              <a:t>kronis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penurunan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janin</a:t>
            </a:r>
            <a:endParaRPr lang="en-US" sz="2400" dirty="0" smtClean="0"/>
          </a:p>
          <a:p>
            <a:pPr lvl="1"/>
            <a:r>
              <a:rPr lang="en-US" sz="2000" dirty="0" smtClean="0"/>
              <a:t>Intake protein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berpengaruh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PB </a:t>
            </a:r>
            <a:r>
              <a:rPr lang="en-US" sz="2000" dirty="0" err="1" smtClean="0"/>
              <a:t>bayi</a:t>
            </a:r>
            <a:r>
              <a:rPr lang="en-US" sz="2000" dirty="0" smtClean="0"/>
              <a:t>,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,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endParaRPr lang="en-US" sz="2000" dirty="0" smtClean="0"/>
          </a:p>
          <a:p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20 </a:t>
            </a:r>
            <a:r>
              <a:rPr lang="en-US" sz="2400" dirty="0" err="1" smtClean="0"/>
              <a:t>mgg</a:t>
            </a:r>
            <a:r>
              <a:rPr lang="en-US" sz="2400" dirty="0" smtClean="0"/>
              <a:t>, </a:t>
            </a:r>
            <a:r>
              <a:rPr lang="en-US" sz="2400" dirty="0" err="1" smtClean="0"/>
              <a:t>asam</a:t>
            </a:r>
            <a:r>
              <a:rPr lang="en-US" sz="2400" dirty="0" smtClean="0"/>
              <a:t> amino </a:t>
            </a:r>
            <a:r>
              <a:rPr lang="en-US" sz="2400" dirty="0" err="1" smtClean="0"/>
              <a:t>janin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lewat</a:t>
            </a:r>
            <a:r>
              <a:rPr lang="en-US" sz="2400" dirty="0" smtClean="0"/>
              <a:t> </a:t>
            </a:r>
            <a:r>
              <a:rPr lang="en-US" sz="2400" dirty="0" err="1" smtClean="0"/>
              <a:t>plasenta</a:t>
            </a:r>
            <a:r>
              <a:rPr lang="en-US" sz="2400" dirty="0" smtClean="0"/>
              <a:t>, </a:t>
            </a: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hati</a:t>
            </a:r>
            <a:r>
              <a:rPr lang="en-US" sz="2400" dirty="0" smtClean="0"/>
              <a:t> </a:t>
            </a:r>
            <a:r>
              <a:rPr lang="en-US" sz="2400" dirty="0" err="1" smtClean="0"/>
              <a:t>janin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amino non </a:t>
            </a:r>
            <a:r>
              <a:rPr lang="en-US" sz="2400" dirty="0" err="1" smtClean="0"/>
              <a:t>esensial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</a:t>
            </a:r>
            <a:r>
              <a:rPr lang="en-US" sz="2400" dirty="0" smtClean="0"/>
              <a:t> 60 </a:t>
            </a:r>
            <a:r>
              <a:rPr lang="en-US" sz="2400" dirty="0" err="1" smtClean="0"/>
              <a:t>gr</a:t>
            </a:r>
            <a:r>
              <a:rPr lang="en-US" sz="2400" dirty="0" smtClean="0"/>
              <a:t> protein per </a:t>
            </a:r>
            <a:r>
              <a:rPr lang="en-US" sz="2400" dirty="0" err="1" smtClean="0"/>
              <a:t>hari</a:t>
            </a:r>
            <a:r>
              <a:rPr lang="en-US" sz="24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</a:t>
            </a:r>
            <a:r>
              <a:rPr lang="en-US" sz="2000" dirty="0" err="1" smtClean="0"/>
              <a:t>kalori</a:t>
            </a:r>
            <a:r>
              <a:rPr lang="en-US" sz="2000" dirty="0" smtClean="0"/>
              <a:t> </a:t>
            </a:r>
            <a:r>
              <a:rPr lang="en-US" sz="2000" dirty="0" err="1" smtClean="0"/>
              <a:t>sebesar</a:t>
            </a:r>
            <a:r>
              <a:rPr lang="en-US" sz="2000" dirty="0" smtClean="0"/>
              <a:t> 300 </a:t>
            </a:r>
            <a:r>
              <a:rPr lang="en-US" sz="2000" dirty="0" err="1" smtClean="0"/>
              <a:t>kkal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protein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pitchFamily="18" charset="2"/>
              </a:rPr>
              <a:t></a:t>
            </a:r>
            <a:r>
              <a:rPr lang="en-US" sz="2000" dirty="0" smtClean="0"/>
              <a:t> 10 </a:t>
            </a:r>
            <a:r>
              <a:rPr lang="en-US" sz="2000" dirty="0" err="1" smtClean="0"/>
              <a:t>gr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</a:t>
            </a:r>
            <a:r>
              <a:rPr lang="en-US" sz="2000" dirty="0" smtClean="0"/>
              <a:t>. &amp;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r>
              <a:rPr lang="en-US" sz="2000" dirty="0" smtClean="0"/>
              <a:t>. </a:t>
            </a:r>
          </a:p>
          <a:p>
            <a:pPr lvl="1"/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71CA19-ACD4-41D8-9352-0D956A1F318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71414"/>
            <a:ext cx="7772400" cy="762000"/>
          </a:xfrm>
        </p:spPr>
        <p:txBody>
          <a:bodyPr/>
          <a:lstStyle/>
          <a:p>
            <a:pPr eaLnBrk="1" hangingPunct="1"/>
            <a:r>
              <a:rPr lang="id-ID" sz="3200" dirty="0" smtClean="0">
                <a:latin typeface="Verdana" pitchFamily="34" charset="0"/>
              </a:rPr>
              <a:t>Zat Besi (Fe)</a:t>
            </a:r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32"/>
            <a:ext cx="8534400" cy="5786478"/>
          </a:xfrm>
        </p:spPr>
        <p:txBody>
          <a:bodyPr/>
          <a:lstStyle/>
          <a:p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hamil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hemodilusi</a:t>
            </a:r>
            <a:r>
              <a:rPr lang="en-US" sz="2000" dirty="0" smtClean="0"/>
              <a:t> (</a:t>
            </a:r>
            <a:r>
              <a:rPr lang="en-US" sz="2000" dirty="0" err="1" smtClean="0"/>
              <a:t>pengenceran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)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bumil</a:t>
            </a:r>
            <a:r>
              <a:rPr lang="en-US" sz="2000" dirty="0" smtClean="0"/>
              <a:t>   </a:t>
            </a:r>
            <a:r>
              <a:rPr lang="en-US" sz="2000" dirty="0" err="1" smtClean="0"/>
              <a:t>berisiko</a:t>
            </a:r>
            <a:r>
              <a:rPr lang="en-US" sz="2000" dirty="0" smtClean="0"/>
              <a:t> anemia</a:t>
            </a:r>
            <a:endParaRPr lang="id-ID" sz="2000" dirty="0" smtClean="0"/>
          </a:p>
          <a:p>
            <a:pPr lvl="1"/>
            <a:r>
              <a:rPr lang="en-US" sz="1800" dirty="0" err="1" smtClean="0"/>
              <a:t>kebutuhan</a:t>
            </a:r>
            <a:r>
              <a:rPr lang="en-US" sz="1800" dirty="0" smtClean="0"/>
              <a:t> Fe </a:t>
            </a:r>
            <a:r>
              <a:rPr lang="en-US" sz="1800" dirty="0" err="1" smtClean="0"/>
              <a:t>bumil</a:t>
            </a:r>
            <a:r>
              <a:rPr lang="en-US" sz="1800" dirty="0" smtClean="0"/>
              <a:t> </a:t>
            </a:r>
            <a:r>
              <a:rPr lang="en-US" sz="1800" dirty="0" err="1" smtClean="0"/>
              <a:t>meningkat</a:t>
            </a:r>
            <a:r>
              <a:rPr lang="en-US" sz="1800" dirty="0" smtClean="0"/>
              <a:t> 2x </a:t>
            </a:r>
            <a:r>
              <a:rPr lang="en-US" sz="1800" dirty="0" err="1" smtClean="0"/>
              <a:t>lipat</a:t>
            </a:r>
            <a:endParaRPr lang="en-US" sz="1800" dirty="0" smtClean="0"/>
          </a:p>
          <a:p>
            <a:r>
              <a:rPr lang="en-US" sz="2000" dirty="0" err="1" smtClean="0"/>
              <a:t>Kebutuhan</a:t>
            </a:r>
            <a:r>
              <a:rPr lang="en-US" sz="2000" dirty="0" smtClean="0"/>
              <a:t> Fe </a:t>
            </a:r>
            <a:r>
              <a:rPr lang="en-US" sz="2000" dirty="0" err="1" smtClean="0"/>
              <a:t>terbesar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trimester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Fe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cadangan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tubuhnya</a:t>
            </a:r>
            <a:r>
              <a:rPr lang="en-US" sz="2000" dirty="0" smtClean="0"/>
              <a:t>. </a:t>
            </a:r>
            <a:endParaRPr lang="id-ID" sz="2000" dirty="0" smtClean="0"/>
          </a:p>
          <a:p>
            <a:pPr lvl="1"/>
            <a:r>
              <a:rPr lang="en-US" sz="1800" dirty="0" err="1" smtClean="0"/>
              <a:t>Cadangan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6 </a:t>
            </a:r>
            <a:r>
              <a:rPr lang="en-US" sz="1800" dirty="0" err="1" smtClean="0"/>
              <a:t>bln</a:t>
            </a:r>
            <a:r>
              <a:rPr lang="en-US" sz="1800" dirty="0" smtClean="0"/>
              <a:t> </a:t>
            </a:r>
            <a:r>
              <a:rPr lang="en-US" sz="1800" dirty="0" err="1" smtClean="0"/>
              <a:t>pertama</a:t>
            </a:r>
            <a:r>
              <a:rPr lang="en-US" sz="1800" dirty="0" smtClean="0"/>
              <a:t> </a:t>
            </a:r>
            <a:r>
              <a:rPr lang="en-US" sz="1800" dirty="0" err="1" smtClean="0"/>
              <a:t>dimana</a:t>
            </a:r>
            <a:r>
              <a:rPr lang="en-US" sz="1800" dirty="0" smtClean="0"/>
              <a:t> ASI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begitu</a:t>
            </a:r>
            <a:r>
              <a:rPr lang="en-US" sz="1800" dirty="0" smtClean="0"/>
              <a:t> </a:t>
            </a:r>
            <a:r>
              <a:rPr lang="en-US" sz="1800" dirty="0" err="1" smtClean="0"/>
              <a:t>kaya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Fe.</a:t>
            </a:r>
          </a:p>
          <a:p>
            <a:r>
              <a:rPr lang="en-US" sz="2000" dirty="0" err="1" smtClean="0"/>
              <a:t>Ketidakcukupan</a:t>
            </a:r>
            <a:r>
              <a:rPr lang="en-US" sz="2000" dirty="0" smtClean="0"/>
              <a:t> Fe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kekurangan</a:t>
            </a:r>
            <a:r>
              <a:rPr lang="en-US" sz="2000" dirty="0" smtClean="0"/>
              <a:t> </a:t>
            </a:r>
            <a:r>
              <a:rPr lang="en-US" sz="2000" dirty="0" err="1" smtClean="0"/>
              <a:t>Hb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</a:t>
            </a:r>
            <a:r>
              <a:rPr lang="en-US" sz="2000" dirty="0" err="1" smtClean="0"/>
              <a:t>oksigen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sel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hamil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Defisiensi</a:t>
            </a:r>
            <a:r>
              <a:rPr lang="en-US" sz="2000" dirty="0" smtClean="0"/>
              <a:t> Fe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berpengaruh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. </a:t>
            </a:r>
            <a:endParaRPr lang="id-ID" sz="2000" dirty="0" smtClean="0"/>
          </a:p>
          <a:p>
            <a:pPr lvl="1"/>
            <a:r>
              <a:rPr lang="en-US" sz="1800" dirty="0" err="1" smtClean="0"/>
              <a:t>Ibu</a:t>
            </a:r>
            <a:r>
              <a:rPr lang="en-US" sz="1800" dirty="0" smtClean="0"/>
              <a:t> </a:t>
            </a:r>
            <a:r>
              <a:rPr lang="en-US" sz="1800" dirty="0" err="1" smtClean="0"/>
              <a:t>hamil</a:t>
            </a:r>
            <a:r>
              <a:rPr lang="en-US" sz="1800" dirty="0" smtClean="0"/>
              <a:t> </a:t>
            </a: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menambahkan</a:t>
            </a:r>
            <a:r>
              <a:rPr lang="en-US" sz="1800" dirty="0" smtClean="0"/>
              <a:t> </a:t>
            </a:r>
            <a:r>
              <a:rPr lang="en-US" sz="1800" dirty="0" err="1" smtClean="0"/>
              <a:t>sekitar</a:t>
            </a:r>
            <a:r>
              <a:rPr lang="en-US" sz="1800" dirty="0" smtClean="0"/>
              <a:t> 30 mg Fe </a:t>
            </a:r>
            <a:r>
              <a:rPr lang="en-US" sz="1800" dirty="0" err="1" smtClean="0"/>
              <a:t>dalam</a:t>
            </a:r>
            <a:r>
              <a:rPr lang="en-US" sz="1800" dirty="0" smtClean="0"/>
              <a:t> diet 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kebutuhan</a:t>
            </a:r>
            <a:r>
              <a:rPr lang="en-US" sz="1800" dirty="0" smtClean="0"/>
              <a:t> Fe </a:t>
            </a:r>
            <a:r>
              <a:rPr lang="en-US" sz="1800" dirty="0" err="1" smtClean="0"/>
              <a:t>selama</a:t>
            </a:r>
            <a:r>
              <a:rPr lang="en-US" sz="1800" dirty="0" smtClean="0"/>
              <a:t> </a:t>
            </a:r>
            <a:r>
              <a:rPr lang="en-US" sz="1800" dirty="0" err="1" smtClean="0"/>
              <a:t>hamil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dipenuhi</a:t>
            </a:r>
            <a:r>
              <a:rPr lang="en-US" sz="1800" dirty="0" smtClean="0"/>
              <a:t>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makanan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Anemia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hamil</a:t>
            </a:r>
            <a:r>
              <a:rPr lang="en-US" sz="2000" dirty="0" smtClean="0"/>
              <a:t> </a:t>
            </a:r>
            <a:r>
              <a:rPr lang="id-ID" sz="2000" dirty="0" smtClean="0"/>
              <a:t>meningkatkan risiko</a:t>
            </a:r>
          </a:p>
          <a:p>
            <a:pPr lvl="1"/>
            <a:r>
              <a:rPr lang="en-US" sz="1800" dirty="0" smtClean="0"/>
              <a:t>BBLR, </a:t>
            </a:r>
            <a:r>
              <a:rPr lang="en-US" sz="1800" dirty="0" err="1" smtClean="0"/>
              <a:t>bayi</a:t>
            </a:r>
            <a:r>
              <a:rPr lang="en-US" sz="1800" dirty="0" smtClean="0"/>
              <a:t> anemia, </a:t>
            </a:r>
            <a:r>
              <a:rPr lang="en-US" sz="1800" dirty="0" err="1" smtClean="0"/>
              <a:t>abortus</a:t>
            </a:r>
            <a:r>
              <a:rPr lang="en-US" sz="1800" dirty="0" smtClean="0"/>
              <a:t>, </a:t>
            </a:r>
            <a:r>
              <a:rPr lang="en-US" sz="1800" dirty="0" err="1" smtClean="0"/>
              <a:t>perdarahan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persalinan</a:t>
            </a:r>
            <a:r>
              <a:rPr lang="en-US" sz="1800" dirty="0" smtClean="0"/>
              <a:t> </a:t>
            </a:r>
            <a:r>
              <a:rPr lang="en-US" sz="1800" dirty="0" err="1" smtClean="0"/>
              <a:t>terutama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anemia </a:t>
            </a:r>
            <a:r>
              <a:rPr lang="en-US" sz="1800" dirty="0" err="1" smtClean="0"/>
              <a:t>berat</a:t>
            </a:r>
            <a:r>
              <a:rPr lang="en-US" sz="1800" dirty="0" smtClean="0"/>
              <a:t> </a:t>
            </a:r>
            <a:r>
              <a:rPr lang="en-US" sz="1800" dirty="0" err="1" smtClean="0"/>
              <a:t>mengakibatkan</a:t>
            </a:r>
            <a:r>
              <a:rPr lang="en-US" sz="1800" dirty="0" smtClean="0"/>
              <a:t> </a:t>
            </a:r>
            <a:r>
              <a:rPr lang="en-US" sz="1800" dirty="0" err="1" smtClean="0"/>
              <a:t>kematian</a:t>
            </a:r>
            <a:r>
              <a:rPr lang="en-US" sz="1800" dirty="0" smtClean="0"/>
              <a:t> </a:t>
            </a:r>
            <a:r>
              <a:rPr lang="en-US" sz="1800" dirty="0" err="1" smtClean="0"/>
              <a:t>ibu</a:t>
            </a:r>
            <a:endParaRPr lang="en-US" sz="1800" dirty="0" smtClean="0"/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3369D-2DF8-4EA9-9422-ED4C18A8039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7772400" cy="762000"/>
          </a:xfrm>
        </p:spPr>
        <p:txBody>
          <a:bodyPr/>
          <a:lstStyle/>
          <a:p>
            <a:pPr eaLnBrk="1" hangingPunct="1"/>
            <a:r>
              <a:rPr lang="id-ID" sz="3200" dirty="0" smtClean="0">
                <a:latin typeface="Verdana" pitchFamily="34" charset="0"/>
              </a:rPr>
              <a:t>Iodium</a:t>
            </a:r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71546"/>
            <a:ext cx="8001000" cy="4929222"/>
          </a:xfrm>
        </p:spPr>
        <p:txBody>
          <a:bodyPr/>
          <a:lstStyle/>
          <a:p>
            <a:r>
              <a:rPr lang="en-US" sz="2400" dirty="0" err="1" smtClean="0"/>
              <a:t>Defisiensi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Iodium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cretinisme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lvl="1"/>
            <a:r>
              <a:rPr lang="en-US" sz="2000" dirty="0" err="1" smtClean="0"/>
              <a:t>retardasi</a:t>
            </a:r>
            <a:r>
              <a:rPr lang="en-US" sz="2000" dirty="0" smtClean="0"/>
              <a:t> mental (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otak</a:t>
            </a:r>
            <a:r>
              <a:rPr lang="en-US" sz="2000" dirty="0" smtClean="0"/>
              <a:t> </a:t>
            </a:r>
            <a:r>
              <a:rPr lang="en-US" sz="2000" dirty="0" err="1" smtClean="0"/>
              <a:t>berkurang</a:t>
            </a:r>
            <a:r>
              <a:rPr lang="en-US" sz="2000" dirty="0" smtClean="0"/>
              <a:t> </a:t>
            </a:r>
            <a:r>
              <a:rPr lang="en-US" sz="2000" dirty="0" err="1" smtClean="0"/>
              <a:t>sekitar</a:t>
            </a:r>
            <a:r>
              <a:rPr lang="en-US" sz="2000" dirty="0" smtClean="0"/>
              <a:t> 30%)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, potbelly, </a:t>
            </a:r>
            <a:r>
              <a:rPr lang="en-US" sz="2000" dirty="0" err="1" smtClean="0"/>
              <a:t>lidah</a:t>
            </a:r>
            <a:r>
              <a:rPr lang="en-US" sz="2000" dirty="0" smtClean="0"/>
              <a:t> </a:t>
            </a:r>
            <a:r>
              <a:rPr lang="en-US" sz="2000" dirty="0" err="1" smtClean="0"/>
              <a:t>membesar</a:t>
            </a:r>
            <a:r>
              <a:rPr lang="en-US" sz="2000" dirty="0" smtClean="0"/>
              <a:t>, </a:t>
            </a:r>
            <a:r>
              <a:rPr lang="en-US" sz="2000" dirty="0" err="1" smtClean="0"/>
              <a:t>raut</a:t>
            </a:r>
            <a:r>
              <a:rPr lang="en-US" sz="2000" dirty="0" smtClean="0"/>
              <a:t> </a:t>
            </a:r>
            <a:r>
              <a:rPr lang="en-US" sz="2000" dirty="0" err="1" smtClean="0"/>
              <a:t>wajah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khas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Down’s syndrome. </a:t>
            </a:r>
          </a:p>
          <a:p>
            <a:r>
              <a:rPr lang="en-US" sz="2400" dirty="0" err="1" smtClean="0"/>
              <a:t>Ibu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mengkonsumsi</a:t>
            </a:r>
            <a:r>
              <a:rPr lang="en-US" sz="2400" dirty="0" smtClean="0"/>
              <a:t> </a:t>
            </a:r>
            <a:r>
              <a:rPr lang="en-US" sz="2400" dirty="0" err="1" smtClean="0"/>
              <a:t>iodium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bayi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  <a:r>
              <a:rPr lang="en-US" sz="2400" dirty="0" err="1" smtClean="0"/>
              <a:t>menderita</a:t>
            </a:r>
            <a:r>
              <a:rPr lang="en-US" sz="2400" dirty="0" smtClean="0"/>
              <a:t> goiter &amp; </a:t>
            </a:r>
            <a:r>
              <a:rPr lang="en-US" sz="2400" dirty="0" err="1" smtClean="0"/>
              <a:t>hypotiroidism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hamil</a:t>
            </a:r>
            <a:r>
              <a:rPr lang="en-US" sz="2400" dirty="0" smtClean="0"/>
              <a:t> goiter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bayi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berisiko</a:t>
            </a:r>
            <a:r>
              <a:rPr lang="en-US" sz="2400" dirty="0" smtClean="0">
                <a:sym typeface="Wingdings" pitchFamily="2" charset="2"/>
              </a:rPr>
              <a:t> goiter 10x </a:t>
            </a:r>
            <a:r>
              <a:rPr lang="en-US" sz="2400" dirty="0" err="1" smtClean="0">
                <a:sym typeface="Wingdings" pitchFamily="2" charset="2"/>
              </a:rPr>
              <a:t>lipat</a:t>
            </a:r>
            <a:endParaRPr lang="en-US" sz="2400" dirty="0" smtClean="0"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7C9324-C017-481E-AD41-CBA7E3AEBF7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001000" cy="700070"/>
          </a:xfrm>
        </p:spPr>
        <p:txBody>
          <a:bodyPr/>
          <a:lstStyle/>
          <a:p>
            <a:pPr eaLnBrk="1" hangingPunct="1"/>
            <a:r>
              <a:rPr lang="id-ID" sz="3200" dirty="0" smtClean="0">
                <a:latin typeface="Verdana" pitchFamily="34" charset="0"/>
              </a:rPr>
              <a:t>Kalsium</a:t>
            </a:r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28670"/>
            <a:ext cx="8182004" cy="5548330"/>
          </a:xfrm>
        </p:spPr>
        <p:txBody>
          <a:bodyPr/>
          <a:lstStyle/>
          <a:p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gigi</a:t>
            </a:r>
            <a:r>
              <a:rPr lang="en-US" sz="2000" dirty="0" smtClean="0"/>
              <a:t>, </a:t>
            </a:r>
            <a:r>
              <a:rPr lang="en-US" sz="2000" dirty="0" err="1" smtClean="0"/>
              <a:t>penggumpalan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otot</a:t>
            </a:r>
            <a:endParaRPr lang="en-US" sz="2000" dirty="0" smtClean="0"/>
          </a:p>
          <a:p>
            <a:r>
              <a:rPr lang="id-ID" sz="2000" dirty="0" smtClean="0"/>
              <a:t>Bakal g</a:t>
            </a:r>
            <a:r>
              <a:rPr lang="en-US" sz="2000" dirty="0" err="1" smtClean="0"/>
              <a:t>i</a:t>
            </a:r>
            <a:r>
              <a:rPr lang="id-ID" sz="2000" dirty="0" smtClean="0"/>
              <a:t>g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tumbuh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5 </a:t>
            </a:r>
            <a:r>
              <a:rPr lang="en-US" sz="2000" dirty="0" err="1" smtClean="0"/>
              <a:t>bln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endParaRPr lang="en-US" sz="2000" dirty="0" smtClean="0"/>
          </a:p>
          <a:p>
            <a:r>
              <a:rPr lang="en-US" sz="2000" dirty="0" err="1" smtClean="0"/>
              <a:t>Absorbsi</a:t>
            </a:r>
            <a:r>
              <a:rPr lang="en-US" sz="2000" dirty="0" smtClean="0"/>
              <a:t> Ca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hamil</a:t>
            </a:r>
            <a:r>
              <a:rPr lang="en-US" sz="2000" dirty="0" smtClean="0"/>
              <a:t> 2x </a:t>
            </a:r>
            <a:r>
              <a:rPr lang="en-US" sz="2000" dirty="0" err="1" smtClean="0"/>
              <a:t>dibanding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normal,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tri</a:t>
            </a:r>
            <a:r>
              <a:rPr lang="id-ID" sz="2000" dirty="0" smtClean="0"/>
              <a:t>mester</a:t>
            </a:r>
            <a:r>
              <a:rPr lang="en-US" sz="2000" dirty="0" smtClean="0"/>
              <a:t> III (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persiapan</a:t>
            </a:r>
            <a:r>
              <a:rPr lang="en-US" sz="2000" dirty="0" smtClean="0"/>
              <a:t> </a:t>
            </a:r>
            <a:r>
              <a:rPr lang="en-US" sz="2000" dirty="0" err="1" smtClean="0"/>
              <a:t>menyusui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konsumsi</a:t>
            </a:r>
            <a:r>
              <a:rPr lang="en-US" sz="2000" dirty="0" smtClean="0"/>
              <a:t> Ca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Ca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risiko</a:t>
            </a:r>
            <a:r>
              <a:rPr lang="en-US" sz="2000" dirty="0" smtClean="0">
                <a:sym typeface="Wingdings" pitchFamily="2" charset="2"/>
              </a:rPr>
              <a:t> osteoporosis</a:t>
            </a:r>
          </a:p>
          <a:p>
            <a:r>
              <a:rPr lang="en-US" sz="2000" dirty="0" smtClean="0"/>
              <a:t>Minimal </a:t>
            </a:r>
            <a:r>
              <a:rPr lang="en-US" sz="2000" dirty="0" err="1" smtClean="0"/>
              <a:t>konsumsi</a:t>
            </a:r>
            <a:r>
              <a:rPr lang="en-US" sz="2000" dirty="0" smtClean="0"/>
              <a:t> 600 mg/hr (2 </a:t>
            </a:r>
            <a:r>
              <a:rPr lang="en-US" sz="2000" dirty="0" err="1" smtClean="0"/>
              <a:t>gls</a:t>
            </a:r>
            <a:r>
              <a:rPr lang="en-US" sz="2000" dirty="0" smtClean="0"/>
              <a:t> </a:t>
            </a:r>
            <a:r>
              <a:rPr lang="en-US" sz="2000" dirty="0" err="1" smtClean="0"/>
              <a:t>susu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Total 25 </a:t>
            </a:r>
            <a:r>
              <a:rPr lang="en-US" sz="2000" dirty="0" err="1" smtClean="0"/>
              <a:t>gr</a:t>
            </a:r>
            <a:r>
              <a:rPr lang="en-US" sz="2000" dirty="0" smtClean="0"/>
              <a:t> Ca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hamil</a:t>
            </a:r>
            <a:r>
              <a:rPr lang="en-US" sz="2000" dirty="0" smtClean="0"/>
              <a:t> .</a:t>
            </a:r>
            <a:r>
              <a:rPr lang="en-US" sz="2000" dirty="0" err="1" smtClean="0"/>
              <a:t>Selama</a:t>
            </a:r>
            <a:r>
              <a:rPr lang="en-US" sz="2000" dirty="0" smtClean="0"/>
              <a:t> trimester </a:t>
            </a:r>
            <a:r>
              <a:rPr lang="en-US" sz="2000" dirty="0" err="1" smtClean="0"/>
              <a:t>terakhir</a:t>
            </a:r>
            <a:r>
              <a:rPr lang="en-US" sz="2000" dirty="0" smtClean="0"/>
              <a:t> Ca paling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. 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jam </a:t>
            </a:r>
            <a:r>
              <a:rPr lang="en-US" sz="2000" dirty="0" err="1" smtClean="0"/>
              <a:t>janin</a:t>
            </a:r>
            <a:r>
              <a:rPr lang="en-US" sz="2000" dirty="0" smtClean="0"/>
              <a:t> </a:t>
            </a:r>
            <a:r>
              <a:rPr lang="en-US" sz="2000" dirty="0" err="1" smtClean="0"/>
              <a:t>memerlukan</a:t>
            </a:r>
            <a:r>
              <a:rPr lang="en-US" sz="2000" dirty="0" smtClean="0"/>
              <a:t> 13 mg Ca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didapat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endParaRPr lang="en-US" sz="2000" dirty="0" smtClean="0"/>
          </a:p>
          <a:p>
            <a:r>
              <a:rPr lang="en-US" sz="2000" dirty="0" err="1" smtClean="0"/>
              <a:t>Ibu</a:t>
            </a:r>
            <a:r>
              <a:rPr lang="en-US" sz="2000" dirty="0" smtClean="0"/>
              <a:t> </a:t>
            </a:r>
            <a:r>
              <a:rPr lang="en-US" sz="2000" dirty="0" err="1" smtClean="0"/>
              <a:t>hamil</a:t>
            </a:r>
            <a:r>
              <a:rPr lang="en-US" sz="2000" dirty="0" smtClean="0"/>
              <a:t> </a:t>
            </a:r>
            <a:r>
              <a:rPr lang="en-US" sz="2000" dirty="0" err="1" smtClean="0"/>
              <a:t>sebaiknya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mengkonsumsi</a:t>
            </a:r>
            <a:r>
              <a:rPr lang="en-US" sz="2000" dirty="0" smtClean="0"/>
              <a:t> Ca </a:t>
            </a:r>
            <a:r>
              <a:rPr lang="en-US" sz="2000" dirty="0" err="1" smtClean="0"/>
              <a:t>sejak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Ca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disimpan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pd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keperluan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Ca </a:t>
            </a:r>
            <a:r>
              <a:rPr lang="en-US" sz="2000" dirty="0" err="1" smtClean="0"/>
              <a:t>meningkat</a:t>
            </a:r>
            <a:r>
              <a:rPr lang="en-US" sz="2000" dirty="0" smtClean="0"/>
              <a:t>.  </a:t>
            </a:r>
          </a:p>
          <a:p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Verdana" pitchFamily="34" charset="0"/>
              </a:rPr>
              <a:t>Natrium (Na)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30751"/>
          </a:xfrm>
        </p:spPr>
        <p:txBody>
          <a:bodyPr/>
          <a:lstStyle/>
          <a:p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amniotik</a:t>
            </a:r>
            <a:endParaRPr lang="en-US" dirty="0" smtClean="0"/>
          </a:p>
          <a:p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ekstraselular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kebutuhan</a:t>
            </a:r>
            <a:r>
              <a:rPr lang="en-US" dirty="0" smtClean="0">
                <a:sym typeface="Wingdings" pitchFamily="2" charset="2"/>
              </a:rPr>
              <a:t> Na </a:t>
            </a:r>
            <a:r>
              <a:rPr lang="en-US" dirty="0" err="1" smtClean="0">
                <a:sym typeface="Wingdings" pitchFamily="2" charset="2"/>
              </a:rPr>
              <a:t>meningkat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Meskipun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kebutuhan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naik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konsumsi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harus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atur</a:t>
            </a:r>
            <a:r>
              <a:rPr lang="en-US" dirty="0" smtClean="0">
                <a:sym typeface="Wingdings" pitchFamily="2" charset="2"/>
              </a:rPr>
              <a:t>  agar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terjadi</a:t>
            </a:r>
            <a:r>
              <a:rPr lang="en-US" dirty="0" smtClean="0">
                <a:sym typeface="Wingdings" pitchFamily="2" charset="2"/>
              </a:rPr>
              <a:t> pregnancy induce hypertension (PIH)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Verdana" pitchFamily="34" charset="0"/>
              </a:rPr>
              <a:t>Zinc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702189"/>
          </a:xfrm>
        </p:spPr>
        <p:txBody>
          <a:bodyPr/>
          <a:lstStyle/>
          <a:p>
            <a:r>
              <a:rPr lang="en-US" dirty="0" err="1" smtClean="0"/>
              <a:t>Pe</a:t>
            </a:r>
            <a:r>
              <a:rPr lang="id-ID" dirty="0" smtClean="0"/>
              <a:t>n</a:t>
            </a:r>
            <a:r>
              <a:rPr lang="en-US" dirty="0" smtClean="0"/>
              <a:t>ting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organ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sintesa</a:t>
            </a:r>
            <a:r>
              <a:rPr lang="en-US" dirty="0" smtClean="0"/>
              <a:t> DNA, RNA</a:t>
            </a:r>
          </a:p>
          <a:p>
            <a:r>
              <a:rPr lang="en-US" dirty="0" err="1" smtClean="0"/>
              <a:t>Peningkatan</a:t>
            </a:r>
            <a:r>
              <a:rPr lang="en-US" dirty="0" smtClean="0"/>
              <a:t> protein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intake Zn</a:t>
            </a:r>
          </a:p>
          <a:p>
            <a:r>
              <a:rPr lang="en-US" dirty="0" err="1" smtClean="0"/>
              <a:t>Defisiensi</a:t>
            </a:r>
            <a:r>
              <a:rPr lang="en-US" dirty="0" smtClean="0"/>
              <a:t>: </a:t>
            </a:r>
            <a:r>
              <a:rPr lang="en-US" dirty="0" err="1" smtClean="0"/>
              <a:t>malformasi</a:t>
            </a:r>
            <a:r>
              <a:rPr lang="en-US" dirty="0" smtClean="0"/>
              <a:t> congenital</a:t>
            </a:r>
            <a:r>
              <a:rPr lang="id-ID" dirty="0" smtClean="0"/>
              <a:t> (bibir sumbing)</a:t>
            </a:r>
            <a:r>
              <a:rPr lang="en-US" dirty="0" smtClean="0"/>
              <a:t>,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40"/>
            <a:ext cx="8229600" cy="746106"/>
          </a:xfrm>
        </p:spPr>
        <p:txBody>
          <a:bodyPr/>
          <a:lstStyle/>
          <a:p>
            <a:r>
              <a:rPr lang="id-ID" sz="3600" dirty="0" smtClean="0">
                <a:latin typeface="Verdana" pitchFamily="34" charset="0"/>
              </a:rPr>
              <a:t>Vitamin</a:t>
            </a:r>
            <a:endParaRPr lang="en-US" sz="36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r>
              <a:rPr lang="id-ID" sz="2400" dirty="0" smtClean="0"/>
              <a:t>Vitamin A</a:t>
            </a:r>
          </a:p>
          <a:p>
            <a:pPr lvl="1"/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Vit</a:t>
            </a:r>
            <a:r>
              <a:rPr lang="en-US" sz="2000" dirty="0" smtClean="0"/>
              <a:t> A</a:t>
            </a:r>
            <a:r>
              <a:rPr lang="id-ID" sz="2000" dirty="0" smtClean="0"/>
              <a:t> dosis tinggi pada </a:t>
            </a:r>
            <a:r>
              <a:rPr lang="en-US" sz="2000" dirty="0" smtClean="0"/>
              <a:t>trim</a:t>
            </a:r>
            <a:r>
              <a:rPr lang="id-ID" sz="2000" dirty="0" smtClean="0"/>
              <a:t>ester</a:t>
            </a:r>
            <a:r>
              <a:rPr lang="en-US" sz="2000" dirty="0" smtClean="0"/>
              <a:t> I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aborsi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kelainan</a:t>
            </a:r>
            <a:r>
              <a:rPr lang="en-US" sz="2000" dirty="0" smtClean="0"/>
              <a:t> </a:t>
            </a:r>
            <a:r>
              <a:rPr lang="en-US" sz="2000" dirty="0" err="1" smtClean="0"/>
              <a:t>bawaan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endParaRPr lang="en-US" sz="2000" dirty="0" smtClean="0"/>
          </a:p>
          <a:p>
            <a:pPr lvl="1"/>
            <a:r>
              <a:rPr lang="en-US" sz="2000" dirty="0" smtClean="0"/>
              <a:t>Vitamin A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sel</a:t>
            </a:r>
            <a:r>
              <a:rPr lang="en-US" sz="2000" dirty="0" smtClean="0"/>
              <a:t>, </a:t>
            </a:r>
            <a:r>
              <a:rPr lang="en-US" sz="2000" dirty="0" err="1" smtClean="0"/>
              <a:t>memelihara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integritas</a:t>
            </a:r>
            <a:r>
              <a:rPr lang="en-US" sz="2000" dirty="0" smtClean="0"/>
              <a:t> jar </a:t>
            </a:r>
            <a:r>
              <a:rPr lang="en-US" sz="2000" dirty="0" err="1" smtClean="0"/>
              <a:t>epitel</a:t>
            </a:r>
            <a:r>
              <a:rPr lang="en-US" sz="2000" dirty="0" smtClean="0"/>
              <a:t>, </a:t>
            </a:r>
            <a:r>
              <a:rPr lang="en-US" sz="2000" dirty="0" err="1" smtClean="0"/>
              <a:t>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gizi</a:t>
            </a:r>
            <a:r>
              <a:rPr lang="en-US" sz="2000" dirty="0" smtClean="0"/>
              <a:t>, </a:t>
            </a:r>
            <a:r>
              <a:rPr lang="en-US" sz="2000" dirty="0" err="1" smtClean="0"/>
              <a:t>pertumbuhan</a:t>
            </a:r>
            <a:r>
              <a:rPr lang="en-US" sz="2000" dirty="0" smtClean="0"/>
              <a:t> </a:t>
            </a:r>
            <a:r>
              <a:rPr lang="en-US" sz="2000" dirty="0" err="1" smtClean="0"/>
              <a:t>tulang</a:t>
            </a:r>
            <a:endParaRPr lang="id-ID" sz="2000" dirty="0" smtClean="0"/>
          </a:p>
          <a:p>
            <a:pPr lvl="1"/>
            <a:r>
              <a:rPr lang="id-ID" sz="2000" dirty="0" smtClean="0"/>
              <a:t>Transfer vit A terjadi terutama pada trimester 3</a:t>
            </a:r>
          </a:p>
          <a:p>
            <a:pPr lvl="1"/>
            <a:endParaRPr lang="id-ID" sz="2000" dirty="0" smtClean="0"/>
          </a:p>
          <a:p>
            <a:r>
              <a:rPr lang="en-US" sz="2400" dirty="0" smtClean="0"/>
              <a:t>Vitamin D</a:t>
            </a:r>
          </a:p>
          <a:p>
            <a:pPr lvl="1"/>
            <a:r>
              <a:rPr lang="en-US" sz="2000" dirty="0" err="1" smtClean="0"/>
              <a:t>Vit</a:t>
            </a:r>
            <a:r>
              <a:rPr lang="en-US" sz="2000" dirty="0" smtClean="0"/>
              <a:t> D </a:t>
            </a:r>
            <a:r>
              <a:rPr lang="en-US" sz="2000" dirty="0" err="1" smtClean="0"/>
              <a:t>dan</a:t>
            </a:r>
            <a:r>
              <a:rPr lang="en-US" sz="2000" dirty="0" smtClean="0"/>
              <a:t> Ca </a:t>
            </a:r>
            <a:r>
              <a:rPr lang="en-US" sz="2000" dirty="0" err="1" smtClean="0"/>
              <a:t>bekerjasama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skeletal</a:t>
            </a:r>
          </a:p>
          <a:p>
            <a:pPr lvl="1"/>
            <a:r>
              <a:rPr lang="en-US" sz="2000" dirty="0" smtClean="0"/>
              <a:t>Def </a:t>
            </a:r>
            <a:r>
              <a:rPr lang="en-US" sz="2000" dirty="0" err="1" smtClean="0"/>
              <a:t>vit</a:t>
            </a:r>
            <a:r>
              <a:rPr lang="en-US" sz="2000" dirty="0" smtClean="0"/>
              <a:t> D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sempurnanya</a:t>
            </a:r>
            <a:r>
              <a:rPr lang="en-US" sz="2000" dirty="0" smtClean="0"/>
              <a:t> </a:t>
            </a:r>
            <a:r>
              <a:rPr lang="en-US" sz="2000" dirty="0" err="1" smtClean="0"/>
              <a:t>metabolisme</a:t>
            </a:r>
            <a:r>
              <a:rPr lang="en-US" sz="2000" dirty="0" smtClean="0"/>
              <a:t> Ca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r>
              <a:rPr lang="en-US" sz="2000" dirty="0" smtClean="0"/>
              <a:t> (</a:t>
            </a:r>
            <a:r>
              <a:rPr lang="en-US" sz="2000" dirty="0" err="1" smtClean="0"/>
              <a:t>hipokalsemia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gigi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sempurna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40"/>
            <a:ext cx="8229600" cy="817544"/>
          </a:xfrm>
        </p:spPr>
        <p:txBody>
          <a:bodyPr/>
          <a:lstStyle/>
          <a:p>
            <a:r>
              <a:rPr lang="id-ID" sz="4000" dirty="0" smtClean="0">
                <a:latin typeface="Verdana" pitchFamily="34" charset="0"/>
              </a:rPr>
              <a:t>Vitamin</a:t>
            </a:r>
            <a:endParaRPr 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4422"/>
            <a:ext cx="8229600" cy="4911743"/>
          </a:xfrm>
        </p:spPr>
        <p:txBody>
          <a:bodyPr/>
          <a:lstStyle/>
          <a:p>
            <a:r>
              <a:rPr lang="en-US" sz="2400" dirty="0" smtClean="0"/>
              <a:t>Vitamin E</a:t>
            </a:r>
          </a:p>
          <a:p>
            <a:pPr lvl="1"/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reproduksi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menurunkan</a:t>
            </a:r>
            <a:r>
              <a:rPr lang="en-US" sz="2000" dirty="0" smtClean="0"/>
              <a:t> </a:t>
            </a:r>
            <a:r>
              <a:rPr lang="id-ID" sz="2000" dirty="0" smtClean="0"/>
              <a:t>risiko </a:t>
            </a:r>
            <a:r>
              <a:rPr lang="en-US" sz="2000" dirty="0" err="1" smtClean="0"/>
              <a:t>spontan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stillbirths</a:t>
            </a:r>
            <a:r>
              <a:rPr lang="id-ID" sz="2000" dirty="0" smtClean="0"/>
              <a:t>/lahir mati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Vitamin K</a:t>
            </a:r>
          </a:p>
          <a:p>
            <a:pPr lvl="1"/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koagulasi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mencegah</a:t>
            </a:r>
            <a:r>
              <a:rPr lang="en-US" sz="2000" dirty="0" smtClean="0"/>
              <a:t> </a:t>
            </a:r>
            <a:r>
              <a:rPr lang="en-US" sz="2000" dirty="0" err="1" smtClean="0"/>
              <a:t>perdarahan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persalinan</a:t>
            </a:r>
            <a:endParaRPr lang="id-ID" sz="2000" dirty="0" smtClean="0"/>
          </a:p>
          <a:p>
            <a:pPr lvl="1"/>
            <a:endParaRPr lang="id-ID" sz="2000" dirty="0" smtClean="0"/>
          </a:p>
          <a:p>
            <a:r>
              <a:rPr lang="id-ID" sz="2400" dirty="0" smtClean="0"/>
              <a:t>Vitamin C</a:t>
            </a:r>
          </a:p>
          <a:p>
            <a:pPr lvl="1"/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kolagen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kekebalan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endParaRPr lang="en-US" sz="2000" dirty="0" smtClean="0"/>
          </a:p>
          <a:p>
            <a:pPr lvl="1"/>
            <a:r>
              <a:rPr lang="en-US" sz="2000" dirty="0" err="1" smtClean="0"/>
              <a:t>Defisiensi</a:t>
            </a:r>
            <a:r>
              <a:rPr lang="en-US" sz="2000" dirty="0" smtClean="0"/>
              <a:t>: </a:t>
            </a:r>
            <a:r>
              <a:rPr lang="en-US" sz="2000" dirty="0" err="1" smtClean="0"/>
              <a:t>dihubungkan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sempurnanya</a:t>
            </a:r>
            <a:r>
              <a:rPr lang="en-US" sz="2000" dirty="0" smtClean="0"/>
              <a:t> </a:t>
            </a:r>
            <a:r>
              <a:rPr lang="en-US" sz="2000" dirty="0" err="1" smtClean="0"/>
              <a:t>membran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persalinan</a:t>
            </a:r>
            <a:endParaRPr lang="en-US" sz="2000" dirty="0" smtClean="0"/>
          </a:p>
          <a:p>
            <a:pPr lvl="1"/>
            <a:r>
              <a:rPr lang="en-US" sz="2000" dirty="0" err="1" smtClean="0"/>
              <a:t>Konsumsi</a:t>
            </a:r>
            <a:r>
              <a:rPr lang="en-US" sz="2000" dirty="0" smtClean="0"/>
              <a:t> </a:t>
            </a:r>
            <a:r>
              <a:rPr lang="en-US" sz="2000" dirty="0" err="1" smtClean="0"/>
              <a:t>megadosis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janin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id-ID" sz="2000" dirty="0" smtClean="0"/>
              <a:t>gangguan kesehatan</a:t>
            </a:r>
            <a:endParaRPr lang="en-US" sz="2000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Verdana" pitchFamily="34" charset="0"/>
              </a:rPr>
              <a:t>Vitamin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4768867"/>
          </a:xfrm>
        </p:spPr>
        <p:txBody>
          <a:bodyPr/>
          <a:lstStyle/>
          <a:p>
            <a:r>
              <a:rPr lang="en-US" dirty="0" smtClean="0"/>
              <a:t>VITAMIN B</a:t>
            </a:r>
          </a:p>
          <a:p>
            <a:pPr lvl="1"/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vitamin B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metabolisme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makro</a:t>
            </a:r>
            <a:endParaRPr lang="en-US" dirty="0" smtClean="0"/>
          </a:p>
          <a:p>
            <a:pPr lvl="1"/>
            <a:r>
              <a:rPr lang="en-US" dirty="0" smtClean="0"/>
              <a:t>Vitamin B1 </a:t>
            </a:r>
            <a:r>
              <a:rPr lang="en-US" dirty="0" err="1" smtClean="0"/>
              <a:t>dan</a:t>
            </a:r>
            <a:r>
              <a:rPr lang="en-US" dirty="0" smtClean="0"/>
              <a:t> B6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mual</a:t>
            </a:r>
            <a:endParaRPr lang="en-US" dirty="0" smtClean="0"/>
          </a:p>
          <a:p>
            <a:pPr lvl="1"/>
            <a:r>
              <a:rPr lang="en-US" dirty="0" smtClean="0"/>
              <a:t>Def </a:t>
            </a:r>
            <a:r>
              <a:rPr lang="en-US" dirty="0" err="1" smtClean="0"/>
              <a:t>vit</a:t>
            </a:r>
            <a:r>
              <a:rPr lang="en-US" dirty="0" smtClean="0"/>
              <a:t> B2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menghambat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kartilago</a:t>
            </a:r>
            <a:r>
              <a:rPr lang="en-US" dirty="0" smtClean="0">
                <a:sym typeface="Wingdings" pitchFamily="2" charset="2"/>
              </a:rPr>
              <a:t>, skeletal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terbentuk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sempurna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pendek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atau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tulang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rusuk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menyatu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Def </a:t>
            </a:r>
            <a:r>
              <a:rPr lang="en-US" dirty="0" err="1" smtClean="0">
                <a:sym typeface="Wingdings" pitchFamily="2" charset="2"/>
              </a:rPr>
              <a:t>asam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folat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kelainan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bawaan</a:t>
            </a:r>
            <a:r>
              <a:rPr lang="en-US" dirty="0" smtClean="0">
                <a:sym typeface="Wingdings" pitchFamily="2" charset="2"/>
              </a:rPr>
              <a:t>, anemia </a:t>
            </a:r>
            <a:r>
              <a:rPr lang="en-US" dirty="0" err="1" smtClean="0">
                <a:sym typeface="Wingdings" pitchFamily="2" charset="2"/>
              </a:rPr>
              <a:t>makrositik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68964C-9A8F-423A-8968-2BAD3B15388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6667520" cy="757222"/>
          </a:xfrm>
        </p:spPr>
        <p:txBody>
          <a:bodyPr/>
          <a:lstStyle/>
          <a:p>
            <a:pPr eaLnBrk="1" hangingPunct="1"/>
            <a:r>
              <a:rPr lang="id-ID" sz="3200" dirty="0" smtClean="0">
                <a:latin typeface="Verdana" pitchFamily="34" charset="0"/>
              </a:rPr>
              <a:t>Vitamin</a:t>
            </a:r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85860"/>
            <a:ext cx="8329642" cy="485778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FOLAT &amp; VITAMIN B12</a:t>
            </a:r>
          </a:p>
          <a:p>
            <a:pPr lvl="1" eaLnBrk="1" hangingPunct="1"/>
            <a:r>
              <a:rPr lang="en-US" sz="2400" dirty="0" err="1" smtClean="0"/>
              <a:t>Kedua</a:t>
            </a:r>
            <a:r>
              <a:rPr lang="en-US" sz="2400" dirty="0" smtClean="0"/>
              <a:t> vitamin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bersama-sama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vol. </a:t>
            </a:r>
            <a:r>
              <a:rPr lang="en-US" sz="2400" dirty="0" err="1" smtClean="0"/>
              <a:t>darah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janin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plasenta</a:t>
            </a:r>
            <a:r>
              <a:rPr lang="en-US" sz="2400" dirty="0" smtClean="0"/>
              <a:t>. </a:t>
            </a:r>
          </a:p>
          <a:p>
            <a:pPr lvl="1" eaLnBrk="1" hangingPunct="1"/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membuktikan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diet </a:t>
            </a:r>
            <a:r>
              <a:rPr lang="en-US" sz="2400" dirty="0" err="1" smtClean="0"/>
              <a:t>cukup</a:t>
            </a:r>
            <a:r>
              <a:rPr lang="en-US" sz="2400" dirty="0" smtClean="0"/>
              <a:t> </a:t>
            </a:r>
            <a:r>
              <a:rPr lang="en-US" sz="2400" dirty="0" err="1" smtClean="0"/>
              <a:t>folat</a:t>
            </a:r>
            <a:r>
              <a:rPr lang="en-US" sz="2400" dirty="0" smtClean="0"/>
              <a:t> </a:t>
            </a:r>
            <a:r>
              <a:rPr lang="en-US" sz="2400" dirty="0" err="1" smtClean="0"/>
              <a:t>sesudah</a:t>
            </a:r>
            <a:r>
              <a:rPr lang="en-US" sz="2400" dirty="0" smtClean="0"/>
              <a:t>/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6 mg </a:t>
            </a:r>
            <a:r>
              <a:rPr lang="en-US" sz="2400" dirty="0" err="1" smtClean="0"/>
              <a:t>kehamilan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insiden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“neural tube defect” (</a:t>
            </a:r>
            <a:r>
              <a:rPr lang="en-US" sz="2400" dirty="0" err="1" smtClean="0"/>
              <a:t>spina</a:t>
            </a:r>
            <a:r>
              <a:rPr lang="en-US" sz="2400" dirty="0" smtClean="0"/>
              <a:t> bifida)</a:t>
            </a:r>
          </a:p>
          <a:p>
            <a:pPr lvl="1" eaLnBrk="1" hangingPunct="1"/>
            <a:r>
              <a:rPr lang="en-US" sz="2400" dirty="0" err="1" smtClean="0"/>
              <a:t>Suplementasi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folat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 (350 </a:t>
            </a:r>
            <a:r>
              <a:rPr lang="en-US" sz="2400" dirty="0" err="1" smtClean="0"/>
              <a:t>mikrogram</a:t>
            </a:r>
            <a:r>
              <a:rPr lang="en-US" sz="2400" dirty="0" smtClean="0"/>
              <a:t>) yang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diberikan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bersama-sama</a:t>
            </a:r>
            <a:r>
              <a:rPr lang="en-US" sz="2400" dirty="0" smtClean="0"/>
              <a:t> Fe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absorpsi</a:t>
            </a:r>
            <a:r>
              <a:rPr lang="en-US" sz="2400" dirty="0" smtClean="0"/>
              <a:t> Zn.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>
                <a:latin typeface="Comic Sans MS" pitchFamily="66" charset="0"/>
              </a:rPr>
              <a:t>Istilah seputar kehamilan (Brown, 2011)</a:t>
            </a:r>
            <a:endParaRPr lang="id-ID" sz="3200" dirty="0">
              <a:latin typeface="Comic Sans MS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60A9-2373-4FF5-9767-133B8B1067FA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6853"/>
            <a:ext cx="9144000" cy="471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SUPLEMEN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65350"/>
            <a:ext cx="8229600" cy="3965575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gizi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kehamilan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suplentasi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Kalsium</a:t>
            </a:r>
            <a:r>
              <a:rPr lang="en-US" dirty="0" smtClean="0"/>
              <a:t>, Fe,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folat</a:t>
            </a:r>
            <a:r>
              <a:rPr lang="en-US" dirty="0" smtClean="0"/>
              <a:t>, </a:t>
            </a:r>
            <a:r>
              <a:rPr lang="en-US" dirty="0" err="1" smtClean="0"/>
              <a:t>vit</a:t>
            </a:r>
            <a:r>
              <a:rPr lang="en-US" dirty="0" smtClean="0"/>
              <a:t> C, </a:t>
            </a:r>
            <a:r>
              <a:rPr lang="en-US" dirty="0" err="1" smtClean="0"/>
              <a:t>vit</a:t>
            </a:r>
            <a:r>
              <a:rPr lang="en-US" dirty="0" smtClean="0"/>
              <a:t> D, Zn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Keluhan yg sering dialami ibu hamil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id-ID" sz="2000" dirty="0" smtClean="0"/>
              <a:t>Payudara sakit </a:t>
            </a:r>
            <a:r>
              <a:rPr lang="id-ID" sz="2000" dirty="0" smtClean="0">
                <a:sym typeface="Wingdings" pitchFamily="2" charset="2"/>
              </a:rPr>
              <a:t> pertambahan ukuran dlm waktu singkat</a:t>
            </a:r>
          </a:p>
          <a:p>
            <a:r>
              <a:rPr lang="id-ID" sz="2000" dirty="0" smtClean="0">
                <a:sym typeface="Wingdings" pitchFamily="2" charset="2"/>
              </a:rPr>
              <a:t>Heart burn </a:t>
            </a:r>
          </a:p>
          <a:p>
            <a:pPr lvl="1"/>
            <a:r>
              <a:rPr lang="id-ID" sz="1800" dirty="0" smtClean="0">
                <a:sym typeface="Wingdings" pitchFamily="2" charset="2"/>
              </a:rPr>
              <a:t>Dorongan rahim pd lambung</a:t>
            </a:r>
          </a:p>
          <a:p>
            <a:r>
              <a:rPr lang="id-ID" sz="2000" dirty="0" smtClean="0">
                <a:sym typeface="Wingdings" pitchFamily="2" charset="2"/>
              </a:rPr>
              <a:t>Konstipasi</a:t>
            </a:r>
          </a:p>
          <a:p>
            <a:pPr lvl="1"/>
            <a:r>
              <a:rPr lang="id-ID" sz="1800" dirty="0" smtClean="0">
                <a:sym typeface="Wingdings" pitchFamily="2" charset="2"/>
              </a:rPr>
              <a:t>Pengaruh hormon progesteron yg membuat gerakan usus menjadi lebih rileks</a:t>
            </a:r>
          </a:p>
          <a:p>
            <a:r>
              <a:rPr lang="id-ID" sz="2000" dirty="0" smtClean="0">
                <a:sym typeface="Wingdings" pitchFamily="2" charset="2"/>
              </a:rPr>
              <a:t>Varises</a:t>
            </a:r>
          </a:p>
          <a:p>
            <a:pPr lvl="1"/>
            <a:r>
              <a:rPr lang="id-ID" sz="1800" dirty="0" smtClean="0">
                <a:sym typeface="Wingdings" pitchFamily="2" charset="2"/>
              </a:rPr>
              <a:t>Pengaruh progesteron &amp; akibat tekanan rahim</a:t>
            </a:r>
          </a:p>
          <a:p>
            <a:r>
              <a:rPr lang="id-ID" sz="2000" dirty="0" smtClean="0">
                <a:sym typeface="Wingdings" pitchFamily="2" charset="2"/>
              </a:rPr>
              <a:t>Sesak napas</a:t>
            </a:r>
          </a:p>
          <a:p>
            <a:pPr lvl="1"/>
            <a:r>
              <a:rPr lang="id-ID" sz="1800" dirty="0" smtClean="0">
                <a:sym typeface="Wingdings" pitchFamily="2" charset="2"/>
              </a:rPr>
              <a:t>Desakan rahim pd paru-paru</a:t>
            </a:r>
          </a:p>
          <a:p>
            <a:r>
              <a:rPr lang="id-ID" sz="2200" dirty="0" smtClean="0">
                <a:sym typeface="Wingdings" pitchFamily="2" charset="2"/>
              </a:rPr>
              <a:t>Sering buang air kecil</a:t>
            </a:r>
          </a:p>
          <a:p>
            <a:pPr lvl="1"/>
            <a:r>
              <a:rPr lang="id-ID" sz="1800" dirty="0" smtClean="0">
                <a:sym typeface="Wingdings" pitchFamily="2" charset="2"/>
              </a:rPr>
              <a:t>Rahim membesar &amp; menekan kandung kemih pada akhir kehamilan</a:t>
            </a:r>
          </a:p>
          <a:p>
            <a:r>
              <a:rPr lang="id-ID" sz="2200" dirty="0" smtClean="0">
                <a:sym typeface="Wingdings" pitchFamily="2" charset="2"/>
              </a:rPr>
              <a:t>Sakit pd persendian</a:t>
            </a:r>
          </a:p>
          <a:p>
            <a:pPr lvl="1"/>
            <a:r>
              <a:rPr lang="id-ID" sz="1800" dirty="0" smtClean="0">
                <a:sym typeface="Wingdings" pitchFamily="2" charset="2"/>
              </a:rPr>
              <a:t>Progesteron membuat sendi menjadi agak longgar</a:t>
            </a:r>
            <a:endParaRPr lang="id-ID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Gizi laktasi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69975"/>
          </a:xfrm>
        </p:spPr>
        <p:txBody>
          <a:bodyPr/>
          <a:lstStyle/>
          <a:p>
            <a:r>
              <a:rPr lang="en-US" sz="2600" dirty="0" err="1" smtClean="0">
                <a:latin typeface="Comic Sans MS" pitchFamily="66" charset="0"/>
              </a:rPr>
              <a:t>Kebutuhan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Gizi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saat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Menyusui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Dibandingkan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saat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 err="1" smtClean="0">
                <a:latin typeface="Comic Sans MS" pitchFamily="66" charset="0"/>
              </a:rPr>
              <a:t>Hamil</a:t>
            </a:r>
            <a:endParaRPr lang="en-US" sz="2600" dirty="0" smtClean="0">
              <a:latin typeface="Comic Sans MS" pitchFamily="66" charset="0"/>
            </a:endParaRPr>
          </a:p>
        </p:txBody>
      </p:sp>
      <p:graphicFrame>
        <p:nvGraphicFramePr>
          <p:cNvPr id="18462" name="Group 3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1054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Vitamin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Thiamin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Riboflavin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Niacin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Vitamin 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Vitamin 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Magnesium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Selenium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Kalsium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Phosphor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Vitamin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Vitamin B6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Menyusui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zat</a:t>
            </a:r>
            <a:r>
              <a:rPr lang="en-US" sz="2800" dirty="0" smtClean="0"/>
              <a:t> </a:t>
            </a:r>
            <a:r>
              <a:rPr lang="en-US" sz="2800" dirty="0" err="1" smtClean="0"/>
              <a:t>gizi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menyusui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umumnya</a:t>
            </a:r>
            <a:r>
              <a:rPr lang="en-US" sz="2800" dirty="0" smtClean="0"/>
              <a:t> </a:t>
            </a:r>
            <a:r>
              <a:rPr lang="en-US" sz="2800" dirty="0" err="1" smtClean="0"/>
              <a:t>sedikit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dibanding</a:t>
            </a:r>
            <a:r>
              <a:rPr lang="en-US" sz="2800" dirty="0" smtClean="0"/>
              <a:t>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hamil</a:t>
            </a:r>
            <a:r>
              <a:rPr lang="en-US" sz="2800" dirty="0" smtClean="0"/>
              <a:t>.  </a:t>
            </a:r>
            <a:endParaRPr lang="id-ID" sz="2800" dirty="0" smtClean="0"/>
          </a:p>
          <a:p>
            <a:pPr lvl="1"/>
            <a:r>
              <a:rPr lang="en-US" sz="2400" dirty="0" smtClean="0"/>
              <a:t>ASI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diambil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endParaRPr lang="en-US" sz="2400" dirty="0" smtClean="0"/>
          </a:p>
          <a:p>
            <a:r>
              <a:rPr lang="en-US" sz="2800" dirty="0" err="1" smtClean="0"/>
              <a:t>Kualitas</a:t>
            </a:r>
            <a:r>
              <a:rPr lang="en-US" sz="2800" dirty="0" smtClean="0"/>
              <a:t> ASI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yang overweight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kurus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bermakna</a:t>
            </a:r>
            <a:r>
              <a:rPr lang="en-US" sz="2800" dirty="0" smtClean="0"/>
              <a:t>, </a:t>
            </a:r>
            <a:endParaRPr lang="id-ID" sz="2800" dirty="0" smtClean="0"/>
          </a:p>
          <a:p>
            <a:pPr lvl="1"/>
            <a:r>
              <a:rPr lang="en-US" sz="2400" dirty="0" err="1" smtClean="0"/>
              <a:t>karena</a:t>
            </a:r>
            <a:r>
              <a:rPr lang="en-US" sz="2400" dirty="0" smtClean="0"/>
              <a:t> ASI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cadangan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 </a:t>
            </a:r>
            <a:r>
              <a:rPr lang="en-US" sz="2400" dirty="0" err="1" smtClean="0"/>
              <a:t>kurus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menyusui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berisiko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kekurangan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5B3F38-6C41-4494-96A0-77E9775CA72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Pengertian laktasi adalah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	Produksi dan Pengeluaran ASI </a:t>
            </a:r>
            <a:r>
              <a:rPr lang="en-US" sz="2400" smtClean="0">
                <a:sym typeface="Symbol" pitchFamily="18" charset="2"/>
              </a:rPr>
              <a:t> sehin</a:t>
            </a:r>
            <a:r>
              <a:rPr lang="en-US" sz="2400" smtClean="0"/>
              <a:t>gga keduanya harus berjalan baik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Menyusui yang berhasil dipengaruhi oleh :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Status kesehatan 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Status gizi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Perilaku menyusui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Pengetahuan tentang proses laktasi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Dukungan petugas kesehatan dan keluarga</a:t>
            </a:r>
          </a:p>
          <a:p>
            <a:pPr eaLnBrk="1" hangingPunct="1"/>
            <a:endParaRPr lang="en-US" sz="2400" smtClean="0">
              <a:cs typeface="Arial" charset="0"/>
            </a:endParaRPr>
          </a:p>
          <a:p>
            <a:pPr lvl="1" eaLnBrk="1" hangingPunct="1"/>
            <a:endParaRPr lang="en-US" sz="2400" smtClean="0">
              <a:cs typeface="Arial" charset="0"/>
            </a:endParaRPr>
          </a:p>
          <a:p>
            <a:pPr eaLnBrk="1" hangingPunct="1"/>
            <a:endParaRPr lang="en-US" sz="240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endParaRPr lang="id-ID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EA0314-7A7C-4949-9AF8-CE6D9A86E83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MANFAAT ASI </a:t>
            </a:r>
            <a:b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1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35088"/>
            <a:ext cx="8229600" cy="52181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Bagi bayi 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Mencegah munculnya “cocliac disease”, - perlindungan melawan necrotizing enterocolitis (studi pada bayi prematur)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ASI ekslusif melindungi bayi dari beberapa jenis penyakit seperti kanker dan IDDM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Meningkatkan respon imunologi terhadap infeksi dan malignan pada usia anak-anak (ASI yang cukup)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ASI eksklusif menjaga BB normal bayi (pada usia bayi 6 bulan) 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Meningkatkan jalinan kasih sayang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A8B81-CBA0-44E2-BF6D-4C3419A429C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MANFAAT ASI </a:t>
            </a:r>
            <a:b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1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35088"/>
            <a:ext cx="8229600" cy="52181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Bagi ibu: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Membantu mengecilkan rahim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Menurunkan risiko pendarahan </a:t>
            </a:r>
            <a:r>
              <a:rPr lang="en-US" i="1" smtClean="0"/>
              <a:t>postpartum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Menurunkan risiko kanker payudara dan kanker rahim serta mengontrol kehamilan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Menurunkan  cadangan lemak tubuh selama hamil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Lebih ekonomis/murah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mtClean="0"/>
              <a:t>Memberikan </a:t>
            </a:r>
            <a:r>
              <a:rPr lang="en-US" i="1" smtClean="0"/>
              <a:t>self esteem</a:t>
            </a:r>
            <a:r>
              <a:rPr lang="en-US" smtClean="0"/>
              <a:t> yg positif bagi ibu</a:t>
            </a:r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endParaRPr lang="en-US" i="1" smtClean="0"/>
          </a:p>
          <a:p>
            <a:pPr marL="1371600" lvl="2" indent="-4572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2A59D0-4A98-4826-AD72-B001F51C8CD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2 Refleks utama dalam proses laktasi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- REFLEKS PROLAKTIN (PRODUKSI)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Rangsangan pada puting susu menimbulkan impuls ke hipotalamus selanjutnya ke kelenjar hipofise (pituitari) anterior sehingga kelenjar ini mengeluarkan hormon prolaktin.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Hormon prolaktin berperan dalam produksi ASI di tingkat alveolus.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Makin sering rangsangan penyusuan, makin banyak produksi ASI.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7630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Lucida Handwriting" pitchFamily="66" charset="0"/>
              </a:rPr>
              <a:t>FISIOLOGI LAKTASI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0602CA-7932-419F-8D92-7D8FBB58BA1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Refleks utama dalam proses laktasi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-  REFLEKS ALIRAN (LET DOWN REFLEX)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Rangsangan pada puting susu juga diteruskan ke kelenjar hipofise posterior, kelenjar ini akan mengeluarkan hormon oksitosin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Hormon oksitosin memacu kontraksi otot polos pada dinding alveolus &amp; dinding saluran sehingga ASI keluar.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Makin sering menyusui, pengosongan alveolus makin baik, resiko terjadi bendungan makin kecil maka </a:t>
            </a:r>
            <a:r>
              <a:rPr lang="en-US" sz="2400" smtClean="0">
                <a:sym typeface="Monotype Sorts" pitchFamily="2" charset="2"/>
              </a:rPr>
              <a:t> </a:t>
            </a:r>
            <a:r>
              <a:rPr lang="en-US" sz="2400" smtClean="0"/>
              <a:t>menyusui akan makin lancar.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Sekresi oksitosin sangat dipengaruhi oleh emosi ibu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762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Lucida Handwriting" pitchFamily="66" charset="0"/>
              </a:rPr>
              <a:t>FISIOLOGI LAKTASI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Pengantar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id-ID" dirty="0" smtClean="0"/>
              <a:t>Outcome kehamilan dipengaruhi oleh berbagai faktor:</a:t>
            </a:r>
          </a:p>
          <a:p>
            <a:pPr lvl="1"/>
            <a:r>
              <a:rPr lang="id-ID" dirty="0" smtClean="0"/>
              <a:t>Internal</a:t>
            </a:r>
          </a:p>
          <a:p>
            <a:pPr lvl="2"/>
            <a:r>
              <a:rPr lang="id-ID" dirty="0" smtClean="0"/>
              <a:t>Status gizi maternal</a:t>
            </a:r>
          </a:p>
          <a:p>
            <a:pPr lvl="3"/>
            <a:r>
              <a:rPr lang="id-ID" dirty="0" smtClean="0"/>
              <a:t>Status gizi pra-hamil</a:t>
            </a:r>
          </a:p>
          <a:p>
            <a:pPr lvl="3"/>
            <a:r>
              <a:rPr lang="id-ID" dirty="0" smtClean="0"/>
              <a:t>Kenaikan berat badan selama hamil</a:t>
            </a:r>
          </a:p>
          <a:p>
            <a:pPr lvl="2"/>
            <a:r>
              <a:rPr lang="id-ID" dirty="0" smtClean="0"/>
              <a:t>Genetik, paritas, penjarakan kehamilan, hormonal</a:t>
            </a:r>
          </a:p>
          <a:p>
            <a:pPr lvl="1"/>
            <a:r>
              <a:rPr lang="id-ID" dirty="0" smtClean="0"/>
              <a:t>Eksternal</a:t>
            </a:r>
          </a:p>
          <a:p>
            <a:pPr lvl="2"/>
            <a:r>
              <a:rPr lang="id-ID" dirty="0" smtClean="0"/>
              <a:t>Rokok, polusi udara, </a:t>
            </a:r>
            <a:r>
              <a:rPr lang="id-ID" dirty="0"/>
              <a:t>asupan </a:t>
            </a:r>
            <a:r>
              <a:rPr lang="id-ID" dirty="0" smtClean="0"/>
              <a:t>gizi, ketinggian, sosioekonomi</a:t>
            </a:r>
          </a:p>
          <a:p>
            <a:pPr lvl="1"/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0A450-7324-4D76-834A-0680A6393C72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51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15DAE-DD41-46CB-A1AC-E55FA12DCE95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947511"/>
            <a:ext cx="6787651" cy="541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77741-B1EC-44AF-B62A-D4A36B7D72CE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379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6057916" cy="618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86AA04-54BC-4740-8796-68B6E45B6B3E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34820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714356"/>
            <a:ext cx="8105804" cy="5757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43</a:t>
            </a:fld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8215"/>
            <a:ext cx="5172085" cy="643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189E2C-E179-4457-BFDA-E8A8D47ED13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353452" cy="1023958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Refleks</a:t>
            </a:r>
            <a:r>
              <a:rPr lang="en-US" sz="2800" dirty="0" smtClean="0"/>
              <a:t> </a:t>
            </a:r>
            <a:r>
              <a:rPr lang="en-US" sz="2800" dirty="0" err="1" smtClean="0"/>
              <a:t>Dlm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Hisapan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endParaRPr lang="en-US" sz="3600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7848600" cy="495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Rooting </a:t>
            </a:r>
            <a:r>
              <a:rPr lang="en-US" sz="2800" dirty="0" err="1" smtClean="0"/>
              <a:t>refleks</a:t>
            </a:r>
            <a:endParaRPr lang="id-ID" sz="2800" dirty="0" smtClean="0"/>
          </a:p>
          <a:p>
            <a:pPr lvl="1">
              <a:lnSpc>
                <a:spcPct val="120000"/>
              </a:lnSpc>
            </a:pPr>
            <a:r>
              <a:rPr lang="id-ID" sz="2400" dirty="0" smtClean="0"/>
              <a:t>Bayi mencari sumber rangsang</a:t>
            </a:r>
          </a:p>
          <a:p>
            <a:pPr lvl="1">
              <a:lnSpc>
                <a:spcPct val="120000"/>
              </a:lnSpc>
            </a:pPr>
            <a:r>
              <a:rPr lang="id-ID" sz="2400" dirty="0" smtClean="0"/>
              <a:t>Contoh: bayi menengok ke arah pipinya disentuh</a:t>
            </a:r>
            <a:endParaRPr lang="en-US" sz="2400" dirty="0" smtClean="0"/>
          </a:p>
          <a:p>
            <a:r>
              <a:rPr lang="id-ID" sz="2800" dirty="0" smtClean="0"/>
              <a:t>Oral search reflex</a:t>
            </a:r>
          </a:p>
          <a:p>
            <a:pPr lvl="1"/>
            <a:r>
              <a:rPr lang="id-ID" sz="2400" dirty="0" smtClean="0"/>
              <a:t>Bayi membuka lebar mulut untuk mencari payudara ibu sambil memajukan lidah </a:t>
            </a:r>
          </a:p>
          <a:p>
            <a:r>
              <a:rPr lang="en-US" sz="2800" dirty="0" err="1" smtClean="0"/>
              <a:t>Refleks</a:t>
            </a:r>
            <a:r>
              <a:rPr lang="en-US" sz="2800" dirty="0" smtClean="0"/>
              <a:t> </a:t>
            </a:r>
            <a:r>
              <a:rPr lang="en-US" sz="2800" dirty="0" err="1" smtClean="0"/>
              <a:t>menghisap</a:t>
            </a:r>
            <a:endParaRPr lang="id-ID" sz="2800" dirty="0" smtClean="0"/>
          </a:p>
          <a:p>
            <a:pPr lvl="1"/>
            <a:r>
              <a:rPr lang="id-ID" sz="2400" dirty="0" smtClean="0"/>
              <a:t>Bayi memulai hisapan saat sudah menempel pd payudara ibu</a:t>
            </a:r>
            <a:endParaRPr lang="en-US" sz="2400" dirty="0" smtClean="0"/>
          </a:p>
          <a:p>
            <a:r>
              <a:rPr lang="en-US" sz="2800" dirty="0" err="1" smtClean="0"/>
              <a:t>Refleks</a:t>
            </a:r>
            <a:r>
              <a:rPr lang="en-US" sz="2800" dirty="0" smtClean="0"/>
              <a:t> </a:t>
            </a:r>
            <a:r>
              <a:rPr lang="en-US" sz="2800" dirty="0" err="1" smtClean="0"/>
              <a:t>menelan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45</a:t>
            </a:fld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5768"/>
            <a:ext cx="5096266" cy="64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617F42-6527-4D59-B89D-BD39C3C1361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smtClean="0"/>
              <a:t>JENIS &amp; KOMPOSISI ASI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642910" y="1428736"/>
          <a:ext cx="7739074" cy="492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BA206E-2572-4FD7-96E1-C29248462A0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ym typeface="Wingdings" pitchFamily="2" charset="2"/>
              </a:rPr>
              <a:t>KOLOSTRUM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Cairan kental berwarna putih/kuning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Volume 2-10 ml dalam 3 hari pertama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Protein lebih tinggi dari lemak dan laktosa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Rata-rata energi 67/100 ml ASI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Na, Cl dan Mg lebih tinggi namun Ca dan K lebih rendah dari susu matur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Kaya imunoglobulin s.Ig.A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Kolesterol tinggi: perkemb. otak &amp; myelenisasi syaraf,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Memfasilitasi perkembangan flora bifidus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ym typeface="Wingdings" pitchFamily="2" charset="2"/>
              </a:rPr>
              <a:t>Memfasilitasi pengeluaran mekonium</a:t>
            </a:r>
            <a:endParaRPr lang="en-US" sz="2400" smtClean="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57200" y="787400"/>
            <a:ext cx="22177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en-US" sz="2800" b="1"/>
              <a:t>JENIS ASI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D14E2-83EA-4F3B-8EB8-F59821DAC74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534400" cy="5911850"/>
          </a:xfrm>
        </p:spPr>
        <p:txBody>
          <a:bodyPr/>
          <a:lstStyle/>
          <a:p>
            <a:pPr marL="276225" indent="-276225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SUSU TRANSISI</a:t>
            </a:r>
          </a:p>
          <a:p>
            <a:pPr marL="276225" indent="-276225"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Kandungan immunoglobulin dan protein lebih rendah namun lemak dan kalori lebih tinggi dari kolostrum</a:t>
            </a:r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Kandungan vitamin lebih rendah dari kolostrum</a:t>
            </a:r>
          </a:p>
          <a:p>
            <a:pPr marL="276225" indent="-276225"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marL="276225" indent="-276225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SUSU MATUR</a:t>
            </a:r>
          </a:p>
          <a:p>
            <a:pPr marL="276225" indent="-276225"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Bagian terbesar dari ASI</a:t>
            </a:r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Semua kandungan zat gizinya larut dalam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0FE828-B80C-4BF3-962B-7CE79F035A1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153400" cy="76200"/>
          </a:xfrm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911850"/>
          </a:xfrm>
        </p:spPr>
        <p:txBody>
          <a:bodyPr/>
          <a:lstStyle/>
          <a:p>
            <a:pPr marL="276225" indent="-276225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KOMPOSISI ASI :</a:t>
            </a:r>
          </a:p>
          <a:p>
            <a:pPr marL="276225" indent="-276225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Comic Sans MS" pitchFamily="66" charset="0"/>
            </a:endParaRPr>
          </a:p>
          <a:p>
            <a:pPr marL="276225" indent="-276225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1. AIR</a:t>
            </a:r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Merupakan kandungan ASI yang terbesar</a:t>
            </a:r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Berkontribusi dalam mekanisme regulasi suhu tubuh dmn pada bayi terjadi 25% kehilangan suhu tubuh akibat pengeluaran air melalui ginjal dan kulit.</a:t>
            </a:r>
          </a:p>
          <a:p>
            <a:pPr marL="276225" indent="-276225" eaLnBrk="1" hangingPunct="1">
              <a:lnSpc>
                <a:spcPct val="90000"/>
              </a:lnSpc>
            </a:pPr>
            <a:endParaRPr lang="en-US" sz="2400" smtClean="0"/>
          </a:p>
          <a:p>
            <a:pPr marL="276225" indent="-276225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2. KARBOHIDRAT</a:t>
            </a:r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Laktosa akan menstimulir mikro organisma yang memproduksi asam organik</a:t>
            </a:r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Memperbaiki absorpsi Ca, P dan Mg</a:t>
            </a:r>
          </a:p>
          <a:p>
            <a:pPr marL="276225" indent="-276225" eaLnBrk="1" hangingPunct="1">
              <a:lnSpc>
                <a:spcPct val="90000"/>
              </a:lnSpc>
            </a:pPr>
            <a:r>
              <a:rPr lang="en-US" sz="2400" smtClean="0"/>
              <a:t>Mengandung amilase: memelihara tk PH normal tubuh</a:t>
            </a:r>
          </a:p>
          <a:p>
            <a:pPr marL="276225" indent="-276225" eaLnBrk="1" hangingPunct="1">
              <a:lnSpc>
                <a:spcPct val="90000"/>
              </a:lnSpc>
            </a:pPr>
            <a:endParaRPr lang="en-US" sz="2400" smtClean="0"/>
          </a:p>
          <a:p>
            <a:pPr marL="276225" indent="-276225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marL="276225" indent="-276225" eaLnBrk="1" hangingPunct="1">
              <a:lnSpc>
                <a:spcPct val="90000"/>
              </a:lnSpc>
            </a:pPr>
            <a:endParaRPr lang="en-US" sz="2400" smtClean="0"/>
          </a:p>
          <a:p>
            <a:pPr marL="276225" indent="-276225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Status gizi pra-hamil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r>
              <a:rPr lang="id-ID" sz="2400" dirty="0"/>
              <a:t>Tinggi badan yang kurang, berat badan rendah sebelum hamil dan rendahnya IMT </a:t>
            </a:r>
            <a:r>
              <a:rPr lang="id-ID" sz="2400" dirty="0" smtClean="0"/>
              <a:t>seringkali </a:t>
            </a:r>
            <a:r>
              <a:rPr lang="id-ID" sz="2400" dirty="0"/>
              <a:t>dikaitkan dengan kenaikan berat badan yang tidak adekuat selama hamil di negara berkembang. </a:t>
            </a:r>
            <a:endParaRPr lang="id-ID" sz="2400" dirty="0" smtClean="0"/>
          </a:p>
          <a:p>
            <a:pPr lvl="1"/>
            <a:r>
              <a:rPr lang="id-ID" sz="1800" dirty="0" smtClean="0"/>
              <a:t>Status </a:t>
            </a:r>
            <a:r>
              <a:rPr lang="id-ID" sz="1800" dirty="0"/>
              <a:t>gizi pra-hamil yang rendah di negara berkembang pada umumnya merupakan hasil dari kurang gizi kronis dan </a:t>
            </a:r>
            <a:r>
              <a:rPr lang="id-ID" sz="1800" dirty="0" smtClean="0"/>
              <a:t>kemiskinan</a:t>
            </a:r>
          </a:p>
          <a:p>
            <a:r>
              <a:rPr lang="id-ID" sz="2400" dirty="0" smtClean="0"/>
              <a:t>Pertumbuhan </a:t>
            </a:r>
            <a:r>
              <a:rPr lang="id-ID" sz="2400" dirty="0"/>
              <a:t>posnatal lebih ditentukan oleh faktor genetik saat asupan gizi </a:t>
            </a:r>
            <a:r>
              <a:rPr lang="id-ID" sz="2400" dirty="0" smtClean="0"/>
              <a:t>tercukup</a:t>
            </a:r>
          </a:p>
          <a:p>
            <a:pPr lvl="1"/>
            <a:r>
              <a:rPr lang="id-ID" sz="1800" dirty="0" smtClean="0"/>
              <a:t>pertumbuhan </a:t>
            </a:r>
            <a:r>
              <a:rPr lang="id-ID" sz="1800" dirty="0"/>
              <a:t>prenatal lebih banyak ditentukan oleh lingkungan rahim ibu. </a:t>
            </a:r>
            <a:endParaRPr lang="id-ID" sz="1800" dirty="0" smtClean="0"/>
          </a:p>
          <a:p>
            <a:r>
              <a:rPr lang="id-ID" sz="2400" dirty="0" smtClean="0"/>
              <a:t>Pengaruh </a:t>
            </a:r>
            <a:r>
              <a:rPr lang="id-ID" sz="2400" dirty="0"/>
              <a:t>kondisi maternal pada pertumbuhan janin pada dasarnya mencerminkan ukuran rahim ibu dan kapasitasnya untuk menyuplai zat gizi pada janin yang sedang bertumbuh.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B0AB36-2110-44F4-BE25-3C9CDC0A260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85728"/>
            <a:ext cx="8534400" cy="5867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3. PROTEIN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casein </a:t>
            </a:r>
            <a:r>
              <a:rPr lang="en-US" sz="2400" dirty="0" err="1" smtClean="0"/>
              <a:t>dan</a:t>
            </a:r>
            <a:r>
              <a:rPr lang="en-US" sz="2400" dirty="0" smtClean="0"/>
              <a:t> whey (</a:t>
            </a:r>
            <a:r>
              <a:rPr lang="en-US" sz="2400" dirty="0" err="1" smtClean="0"/>
              <a:t>lactalbumin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lactoferrin</a:t>
            </a:r>
            <a:r>
              <a:rPr lang="en-US" sz="2400" dirty="0" smtClean="0"/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/>
              <a:t>ASI : 40% casein, 60% </a:t>
            </a:r>
            <a:r>
              <a:rPr lang="en-US" sz="2400" dirty="0" err="1" smtClean="0"/>
              <a:t>lactalbumin</a:t>
            </a: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Susu</a:t>
            </a:r>
            <a:r>
              <a:rPr lang="en-US" sz="2400" dirty="0" smtClean="0"/>
              <a:t> </a:t>
            </a:r>
            <a:r>
              <a:rPr lang="en-US" sz="2400" dirty="0" err="1" smtClean="0"/>
              <a:t>sapi</a:t>
            </a:r>
            <a:r>
              <a:rPr lang="en-US" sz="2400" dirty="0" smtClean="0"/>
              <a:t> : 80% casein, 20% </a:t>
            </a:r>
            <a:r>
              <a:rPr lang="en-US" sz="2400" dirty="0" err="1" smtClean="0"/>
              <a:t>lactalbumin</a:t>
            </a:r>
            <a:endParaRPr lang="en-US" sz="24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err="1" smtClean="0"/>
              <a:t>Perubahan</a:t>
            </a:r>
            <a:r>
              <a:rPr lang="en-US" sz="2400" dirty="0" smtClean="0"/>
              <a:t> % protein =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kolostrum</a:t>
            </a:r>
            <a:r>
              <a:rPr lang="en-US" sz="2400" dirty="0" smtClean="0"/>
              <a:t> (2%): </a:t>
            </a:r>
            <a:r>
              <a:rPr lang="en-US" sz="2400" dirty="0" err="1" smtClean="0"/>
              <a:t>transisi</a:t>
            </a:r>
            <a:r>
              <a:rPr lang="en-US" sz="2400" dirty="0" smtClean="0"/>
              <a:t> (1,5%):</a:t>
            </a:r>
            <a:r>
              <a:rPr lang="en-US" sz="2400" dirty="0" err="1" smtClean="0"/>
              <a:t>matur</a:t>
            </a:r>
            <a:r>
              <a:rPr lang="en-US" sz="2400" dirty="0" smtClean="0"/>
              <a:t> (1%)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komposisi</a:t>
            </a:r>
            <a:r>
              <a:rPr lang="en-US" sz="2400" dirty="0" smtClean="0"/>
              <a:t> protein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ibu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gizi</a:t>
            </a:r>
            <a:r>
              <a:rPr lang="en-US" sz="2400" dirty="0" smtClean="0"/>
              <a:t> </a:t>
            </a:r>
            <a:r>
              <a:rPr lang="en-US" sz="2400" dirty="0" err="1" smtClean="0"/>
              <a:t>kronis</a:t>
            </a: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400" b="1" dirty="0" err="1" smtClean="0"/>
              <a:t>Asam</a:t>
            </a:r>
            <a:r>
              <a:rPr lang="en-US" sz="2400" b="1" dirty="0" smtClean="0"/>
              <a:t> amino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2000" dirty="0" err="1" smtClean="0"/>
              <a:t>Mengandung</a:t>
            </a:r>
            <a:r>
              <a:rPr lang="en-US" sz="2000" dirty="0" smtClean="0"/>
              <a:t> as. amino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disintesis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r>
              <a:rPr lang="en-US" sz="2000" dirty="0" smtClean="0"/>
              <a:t> (</a:t>
            </a:r>
            <a:r>
              <a:rPr lang="en-US" sz="2000" dirty="0" err="1" smtClean="0"/>
              <a:t>sistin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taurin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rendah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berbahaya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bayi</a:t>
            </a:r>
            <a:endParaRPr lang="en-US" sz="2000" dirty="0" smtClean="0"/>
          </a:p>
          <a:p>
            <a:pPr marL="1009650" lvl="1" indent="-609600">
              <a:lnSpc>
                <a:spcPct val="90000"/>
              </a:lnSpc>
            </a:pPr>
            <a:r>
              <a:rPr lang="en-US" sz="2000" dirty="0" err="1" smtClean="0"/>
              <a:t>Taurin</a:t>
            </a:r>
            <a:r>
              <a:rPr lang="en-US" sz="2000" dirty="0" smtClean="0"/>
              <a:t>: </a:t>
            </a:r>
            <a:r>
              <a:rPr lang="en-US" sz="2000" dirty="0" err="1" smtClean="0"/>
              <a:t>kandungannya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susu</a:t>
            </a:r>
            <a:r>
              <a:rPr lang="en-US" sz="2000" dirty="0" smtClean="0"/>
              <a:t> </a:t>
            </a:r>
            <a:r>
              <a:rPr lang="en-US" sz="2000" dirty="0" err="1" smtClean="0"/>
              <a:t>sapi</a:t>
            </a:r>
            <a:r>
              <a:rPr lang="en-US" sz="2000" dirty="0" smtClean="0"/>
              <a:t>. </a:t>
            </a:r>
            <a:r>
              <a:rPr lang="en-US" sz="2000" dirty="0" err="1" smtClean="0"/>
              <a:t>Berperan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pencernaan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mengatur</a:t>
            </a:r>
            <a:r>
              <a:rPr lang="en-US" sz="2000" dirty="0" smtClean="0"/>
              <a:t> </a:t>
            </a:r>
            <a:r>
              <a:rPr lang="en-US" sz="2000" dirty="0" err="1" smtClean="0"/>
              <a:t>kolestrol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AC3439-D609-4B13-A040-30762C584F9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610600" cy="6096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4. LEMAK</a:t>
            </a:r>
          </a:p>
          <a:p>
            <a:pPr eaLnBrk="1" hangingPunct="1"/>
            <a:r>
              <a:rPr lang="en-US" sz="2400" smtClean="0"/>
              <a:t>Kandungan bervariasi pagi, sore, malam</a:t>
            </a:r>
          </a:p>
          <a:p>
            <a:pPr eaLnBrk="1" hangingPunct="1"/>
            <a:r>
              <a:rPr lang="en-US" sz="2400" smtClean="0"/>
              <a:t>90% lemak dalam bentuk trigliserida</a:t>
            </a:r>
          </a:p>
          <a:p>
            <a:pPr eaLnBrk="1" hangingPunct="1"/>
            <a:r>
              <a:rPr lang="en-US" sz="2400" smtClean="0"/>
              <a:t>Linoleik dan linolenik ASI &gt; susu sapi</a:t>
            </a:r>
          </a:p>
          <a:p>
            <a:pPr eaLnBrk="1" hangingPunct="1"/>
            <a:r>
              <a:rPr lang="en-US" sz="2400" smtClean="0"/>
              <a:t>Kolesterol ASI &gt; susu sapi (menstimulir perkembangan enzim pemecah kolestrol)</a:t>
            </a:r>
          </a:p>
          <a:p>
            <a:pPr eaLnBrk="1" hangingPunct="1"/>
            <a:r>
              <a:rPr lang="en-US" sz="2400" smtClean="0"/>
              <a:t>ASI mengandung lipase: enzim yang mencerna lemak</a:t>
            </a:r>
          </a:p>
          <a:p>
            <a:pPr eaLnBrk="1" hangingPunct="1"/>
            <a:r>
              <a:rPr lang="en-US" sz="2400" smtClean="0"/>
              <a:t>Mengandung EPA dan DHA</a:t>
            </a:r>
          </a:p>
          <a:p>
            <a:pPr eaLnBrk="1" hangingPunct="1"/>
            <a:r>
              <a:rPr lang="en-US" sz="2400" smtClean="0"/>
              <a:t>Jika intake ibu kurang, kebutuhan akan diambil dari jaringan lemak ibu</a:t>
            </a:r>
          </a:p>
          <a:p>
            <a:pPr eaLnBrk="1" hangingPunct="1"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EA41EA-17EA-4173-A68F-0D9C23009E9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8001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5. MINERAL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Umumnya kandungan pd ASI &lt; susu sapi</a:t>
            </a:r>
            <a:r>
              <a:rPr lang="en-US" sz="2400" smtClean="0">
                <a:sym typeface="Wingdings" pitchFamily="2" charset="2"/>
              </a:rPr>
              <a:t> dapat mempengaruhi kerja ginjal bayi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ym typeface="Wingdings" pitchFamily="2" charset="2"/>
              </a:rPr>
              <a:t>Kandungan tinggi : Na, Ca, K,P, Cl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ym typeface="Wingdings" pitchFamily="2" charset="2"/>
              </a:rPr>
              <a:t>Kandungan rendah: Fe, Cu, Mn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ym typeface="Wingdings" pitchFamily="2" charset="2"/>
              </a:rPr>
              <a:t>Fe  50% Fe ASI bisa di absorpsi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ym typeface="Wingdings" pitchFamily="2" charset="2"/>
              </a:rPr>
              <a:t>	(susu sapi hanya: 10-14%)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sym typeface="Wingdings" pitchFamily="2" charset="2"/>
              </a:rPr>
              <a:t>Zn  59,2% Zn ASI bisa diabsorpsi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sym typeface="Wingdings" pitchFamily="2" charset="2"/>
              </a:rPr>
              <a:t>(susu sapi hanya: 25-40%)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6. VITAMIN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Kandungan vitamin ASI merupakan refleksi dari intake vitamin dan kadar vitamin dalam tubuh ibu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Ibu menyusui dianjurkan untuk minum beberapa jenis suplemen vitamin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1206C5-7190-429C-904E-FEA56933B90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b="1" smtClean="0"/>
              <a:t>PRINSIP MENYUSU/PEMBERIAN ASI</a:t>
            </a:r>
          </a:p>
          <a:p>
            <a:pPr marL="0" indent="0" algn="ctr" eaLnBrk="1" hangingPunct="1">
              <a:buFontTx/>
              <a:buNone/>
            </a:pPr>
            <a:endParaRPr lang="en-US" b="1" smtClean="0"/>
          </a:p>
          <a:p>
            <a:pPr marL="990600" lvl="1" indent="-533400" eaLnBrk="1" hangingPunct="1">
              <a:buFontTx/>
              <a:buAutoNum type="arabicPeriod"/>
            </a:pPr>
            <a:r>
              <a:rPr lang="en-US" b="1" smtClean="0"/>
              <a:t>Dimulai sedini mungkin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b="1" smtClean="0"/>
              <a:t>Secara eksklusif</a:t>
            </a:r>
          </a:p>
          <a:p>
            <a:pPr marL="0" indent="0" eaLnBrk="1" hangingPunct="1">
              <a:buFontTx/>
              <a:buNone/>
            </a:pPr>
            <a:endParaRPr lang="en-US" b="1" smtClean="0"/>
          </a:p>
        </p:txBody>
      </p:sp>
      <p:pic>
        <p:nvPicPr>
          <p:cNvPr id="44036" name="Picture 4" descr="bayi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31242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bayi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688" y="2971800"/>
            <a:ext cx="2755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9F8FE-BA41-4129-9086-632790970BC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LANGKAH IMD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600" smtClean="0"/>
              <a:t>Bayi harus mendapat </a:t>
            </a:r>
            <a:r>
              <a:rPr lang="en-US" sz="2600" i="1" smtClean="0"/>
              <a:t>skin to skin contact </a:t>
            </a:r>
            <a:r>
              <a:rPr lang="en-US" sz="2600" smtClean="0"/>
              <a:t>dengan ibu segera setelah lahir paling sedikit 1 jam lamanya  </a:t>
            </a:r>
            <a:r>
              <a:rPr lang="en-US" sz="2000" smtClean="0"/>
              <a:t>(Dianjurkan tetap mempertahankan </a:t>
            </a:r>
            <a:r>
              <a:rPr lang="en-US" sz="2000" i="1" smtClean="0"/>
              <a:t>skin to skin contact </a:t>
            </a:r>
            <a:r>
              <a:rPr lang="en-US" sz="2000" smtClean="0"/>
              <a:t>selama 1 jam walaupun bayi telah berhasil menghisap putting susu &lt; 1 jam).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600" smtClean="0"/>
              <a:t>Bayi harus menggunakan naluri alamiahnya untuk melakukan IMD agar ibu dapat mengenali bayinya siap untuk menyusu serta memberi bantuan jika diperlukan </a:t>
            </a:r>
            <a:r>
              <a:rPr lang="en-US" sz="2600" smtClean="0">
                <a:sym typeface="Wingdings" pitchFamily="2" charset="2"/>
              </a:rPr>
              <a:t> hindari mengeringkan tangan bayi </a:t>
            </a:r>
            <a:r>
              <a:rPr lang="en-US" sz="2000" smtClean="0">
                <a:sym typeface="Wingdings" pitchFamily="2" charset="2"/>
              </a:rPr>
              <a:t>(bau cairan amnion pada tangan bayi membantu bayi mencari putting ibu yang berbau sama)</a:t>
            </a:r>
            <a:endParaRPr lang="en-US" sz="2000" i="1" smtClean="0"/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600" smtClean="0"/>
              <a:t>Menunda semua prosedur lain yang harus dilakukan terhadap bayi baru lahir </a:t>
            </a:r>
            <a:r>
              <a:rPr lang="en-US" sz="2000" smtClean="0"/>
              <a:t>(menimbang, pemberian antibiotika salep mata, vitamin K, dll)</a:t>
            </a:r>
            <a:r>
              <a:rPr lang="en-US" sz="2600" smtClean="0"/>
              <a:t> hingga IMD selesai dilakukan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85A9F5-6CA3-4ED8-8738-AA50AEF4678F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PRINSIP IMD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305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600" smtClean="0"/>
              <a:t>Segera setelah bayi lahir dan tali pusat diikat, letakkan bayi tengkurap di dada ibu (</a:t>
            </a:r>
            <a:r>
              <a:rPr lang="en-US" sz="2600" i="1" smtClean="0"/>
              <a:t>skin to skin contact).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600" smtClean="0"/>
              <a:t>Biarkan kondisi ini berlangsung sampai 1 jam atau lebih, bahkan sampai bayi bisa menyusu sendiri.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600" smtClean="0"/>
              <a:t>Bayi diberi topi dan diselimuti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600" smtClean="0"/>
              <a:t>Ayah atau keluarga dapat membantu proses ini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E6417-BCB6-4690-A185-76463E97C1AA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91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KEUNTUNGAN </a:t>
            </a:r>
            <a:r>
              <a:rPr lang="en-US" sz="2800" i="1" dirty="0" smtClean="0"/>
              <a:t>SKIN TO SKIN CONTACT </a:t>
            </a:r>
            <a:endParaRPr lang="en-US" sz="2800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Optimalisasi fungsi hormonal ibu dan bayi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smtClean="0"/>
              <a:t>Membantu: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Menstabilkan pernapasan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Mengendalikan suhu tubuh bayi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Memperbaiki pola tidur yang lebih baik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Mendorong kemampuan bayi menyusu lebih cepat dan efektif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Bayi kembali ke berat lahir lebih cepat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Meningkatkan hub psikologis ibu dan bayi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Bayi tidak terlalu banyak menangis dalam 1 jam pertama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Menjaga kolonisasi kuman yang aman dari ibu di dalam perut bayi sehingga memberikan perlindungan terhadap infeksi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/>
              <a:t>Bilirubin akan lebih cepat normal dan mengeluarkan mekonium lebih cepat </a:t>
            </a:r>
            <a:r>
              <a:rPr lang="en-US" sz="2000" smtClean="0">
                <a:sym typeface="Wingdings" pitchFamily="2" charset="2"/>
              </a:rPr>
              <a:t> menurunkan kejadian ikterus BBL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000" smtClean="0">
                <a:sym typeface="Wingdings" pitchFamily="2" charset="2"/>
              </a:rPr>
              <a:t>Kadar gula dan parameter biokimia lain yang lebih baik selama beberapa jam pertama hidupnya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20FD1-212F-4558-BED8-2197EC797491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MANFAAT IMD BAGI IBU</a:t>
            </a:r>
            <a:r>
              <a:rPr lang="en-US" sz="2000" smtClean="0"/>
              <a:t>(1)</a:t>
            </a:r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Merangsang oksitosin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Stimulasi kontraksi uterus dan menurunkan risiko perdarahan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Merangsang pengeluaran kolostrum dan meningkatkan produksi ASI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Keuntungan dan hubungan mutualistik ibu dan bayi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Ibu menjadi lebih tenang, fasilitasi kelahiran plasenta dan pengalihan rasa nyeri dari berbagai prosedur pascapersalinan lain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F330BD-1088-42D0-B7A2-06A4E2D2996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MANFAAT IMD BAGI IBU</a:t>
            </a:r>
            <a:r>
              <a:rPr lang="en-US" sz="2000" smtClean="0"/>
              <a:t>(2)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Merangsang prolaktin</a:t>
            </a:r>
          </a:p>
          <a:p>
            <a:pPr lvl="1" eaLnBrk="1" hangingPunct="1"/>
            <a:r>
              <a:rPr lang="en-US" smtClean="0"/>
              <a:t>Meningkatkan produksi ASI</a:t>
            </a:r>
          </a:p>
          <a:p>
            <a:pPr lvl="1" eaLnBrk="1" hangingPunct="1"/>
            <a:r>
              <a:rPr lang="en-US" smtClean="0"/>
              <a:t>Membantu ibu mengatasi stres terhadap berbagai rasa kurang nyaman</a:t>
            </a:r>
          </a:p>
          <a:p>
            <a:pPr lvl="1" eaLnBrk="1" hangingPunct="1"/>
            <a:r>
              <a:rPr lang="en-US" smtClean="0"/>
              <a:t>Memberi efek relaksasi pada ibu setelah bayi selesai menyusu</a:t>
            </a:r>
          </a:p>
          <a:p>
            <a:pPr lvl="1" eaLnBrk="1" hangingPunct="1"/>
            <a:r>
              <a:rPr lang="en-US" smtClean="0"/>
              <a:t>Menunda ovulasi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78F99-FC93-46BC-AB08-2934EE4A73F0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MANFAAT IMD BAGI BAYI</a:t>
            </a:r>
            <a:r>
              <a:rPr lang="en-US" sz="2000" smtClean="0"/>
              <a:t>)</a:t>
            </a:r>
            <a:endParaRPr 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Makanan dengan kuantitas dan kualitas optimal </a:t>
            </a:r>
            <a:r>
              <a:rPr lang="en-US" sz="2400" smtClean="0"/>
              <a:t>(mendapat kolostrum segera sesuai dengan kebutuhan bayi)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Segera memberikan kekebalan pasif bagi bayi </a:t>
            </a:r>
            <a:r>
              <a:rPr lang="en-US" sz="2400" smtClean="0"/>
              <a:t>(kolostrum adalah imunisasi pertama bagi bayi)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Meningkatkan kecerdasan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Membantu bayi mengkoordinasikan kemampuan hisap, telan dan napas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Meningkatkan jalinan kasih sayang ibu dan bayi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Mencegah kehilangan panas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Status Gizi Ibu Pra-hamil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id-ID" sz="2400" dirty="0" smtClean="0"/>
              <a:t>Asupan makan inadekuat</a:t>
            </a:r>
            <a:r>
              <a:rPr lang="en-US" sz="2400" dirty="0" smtClean="0"/>
              <a:t> </a:t>
            </a:r>
            <a:r>
              <a:rPr lang="id-ID" sz="2400" dirty="0" smtClean="0"/>
              <a:t>saat remaja </a:t>
            </a:r>
          </a:p>
          <a:p>
            <a:pPr lvl="1">
              <a:lnSpc>
                <a:spcPct val="95000"/>
              </a:lnSpc>
              <a:defRPr/>
            </a:pPr>
            <a:r>
              <a:rPr lang="id-ID" sz="2000" dirty="0" smtClean="0"/>
              <a:t>diet ketat</a:t>
            </a:r>
            <a:r>
              <a:rPr lang="en-US" sz="2000" dirty="0" smtClean="0"/>
              <a:t>, </a:t>
            </a:r>
            <a:r>
              <a:rPr lang="id-ID" sz="2000" dirty="0" smtClean="0"/>
              <a:t>berperilaku makan menyimpang </a:t>
            </a:r>
            <a:r>
              <a:rPr lang="en-US" sz="2000" dirty="0" smtClean="0"/>
              <a:t>(</a:t>
            </a:r>
            <a:r>
              <a:rPr lang="id-ID" sz="2000" i="1" dirty="0" smtClean="0"/>
              <a:t>anoreksia</a:t>
            </a:r>
            <a:r>
              <a:rPr lang="en-US" sz="2000" i="1" dirty="0" smtClean="0"/>
              <a:t>/bulimia</a:t>
            </a:r>
            <a:r>
              <a:rPr lang="id-ID" sz="2000" i="1" dirty="0" smtClean="0"/>
              <a:t> nervosa</a:t>
            </a:r>
            <a:r>
              <a:rPr lang="id-ID" sz="2000" dirty="0" smtClean="0"/>
              <a:t>) menyebabkan ibu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id-ID" sz="2000" dirty="0" smtClean="0"/>
              <a:t>status gizi kurang (</a:t>
            </a:r>
            <a:r>
              <a:rPr lang="id-ID" sz="2000" i="1" dirty="0" smtClean="0"/>
              <a:t>underweight</a:t>
            </a:r>
            <a:r>
              <a:rPr lang="id-ID" sz="2000" dirty="0" smtClean="0"/>
              <a:t>).  </a:t>
            </a:r>
            <a:endParaRPr lang="en-US" sz="2000" dirty="0" smtClean="0"/>
          </a:p>
          <a:p>
            <a:pPr>
              <a:lnSpc>
                <a:spcPct val="95000"/>
              </a:lnSpc>
              <a:defRPr/>
            </a:pPr>
            <a:r>
              <a:rPr lang="id-ID" sz="2400" dirty="0" smtClean="0"/>
              <a:t>Ibu yang malnutrisi (kurang gizi) dapat menyebabkan gangguan pertumbuhan janin</a:t>
            </a:r>
            <a:r>
              <a:rPr lang="en-US" sz="2400" dirty="0" smtClean="0"/>
              <a:t> </a:t>
            </a:r>
            <a:endParaRPr lang="id-ID" sz="2400" dirty="0" smtClean="0"/>
          </a:p>
          <a:p>
            <a:pPr lvl="1">
              <a:lnSpc>
                <a:spcPct val="95000"/>
              </a:lnSpc>
              <a:defRPr/>
            </a:pPr>
            <a:r>
              <a:rPr lang="id-ID" sz="2000" dirty="0" smtClean="0"/>
              <a:t>BBLR,</a:t>
            </a:r>
            <a:r>
              <a:rPr lang="en-US" sz="2000" dirty="0" smtClean="0"/>
              <a:t> </a:t>
            </a:r>
            <a:r>
              <a:rPr lang="id-ID" sz="2000" dirty="0" smtClean="0"/>
              <a:t>mengganggu kelahiran, kelahiran prematur,</a:t>
            </a:r>
            <a:r>
              <a:rPr lang="en-US" sz="2000" dirty="0" smtClean="0"/>
              <a:t> </a:t>
            </a:r>
            <a:r>
              <a:rPr lang="id-ID" sz="2000" dirty="0" smtClean="0"/>
              <a:t>abor</a:t>
            </a:r>
            <a:r>
              <a:rPr lang="en-US" sz="2000" dirty="0" err="1" smtClean="0"/>
              <a:t>tus</a:t>
            </a:r>
            <a:r>
              <a:rPr lang="id-ID" sz="2000" dirty="0" smtClean="0"/>
              <a:t> spontan dan kematian </a:t>
            </a:r>
            <a:r>
              <a:rPr lang="en-US" sz="2000" dirty="0" err="1" smtClean="0"/>
              <a:t>janin</a:t>
            </a:r>
            <a:r>
              <a:rPr lang="id-ID" sz="2000" dirty="0" smtClean="0"/>
              <a:t>.</a:t>
            </a:r>
            <a:endParaRPr lang="en-US" sz="2000" dirty="0" smtClean="0"/>
          </a:p>
          <a:p>
            <a:pPr>
              <a:lnSpc>
                <a:spcPct val="95000"/>
              </a:lnSpc>
              <a:defRPr/>
            </a:pPr>
            <a:r>
              <a:rPr lang="id-ID" sz="2400" dirty="0" smtClean="0"/>
              <a:t>Pengaruh malnutrisi tergantung seberapa berat malnutrisi yang dialami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id-ID" sz="2400" dirty="0" smtClean="0"/>
              <a:t> kehamilan. </a:t>
            </a:r>
          </a:p>
          <a:p>
            <a:pPr>
              <a:lnSpc>
                <a:spcPct val="95000"/>
              </a:lnSpc>
              <a:defRPr/>
            </a:pPr>
            <a:r>
              <a:rPr lang="id-ID" sz="2400" dirty="0" smtClean="0"/>
              <a:t>Ibu seringkali tidak menyadari bahwa dirinya sudah memasuki fase kehamilan &amp; baru meyakini dirinya hamil di minggu ke-4 kehamilan.</a:t>
            </a:r>
          </a:p>
          <a:p>
            <a:pPr lvl="1">
              <a:lnSpc>
                <a:spcPct val="95000"/>
              </a:lnSpc>
              <a:defRPr/>
            </a:pPr>
            <a:r>
              <a:rPr lang="id-ID" sz="2000" dirty="0" smtClean="0"/>
              <a:t>Trimester 1 sudah berjalan, kebutuhan gizi sdh meningkat</a:t>
            </a:r>
            <a:endParaRPr lang="en-US" sz="2000" dirty="0" smtClean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F5F284-2782-45B0-B714-D571AE1633B6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MEMULAI IMD AKAN: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mtClean="0"/>
              <a:t>Mengurangi kematian neonatal sekitar 22%</a:t>
            </a:r>
          </a:p>
          <a:p>
            <a:pPr eaLnBrk="1" hangingPunct="1"/>
            <a:r>
              <a:rPr lang="en-US" smtClean="0"/>
              <a:t>Meningkatkan keberhasilan menyusui secara eksklusif dan lamanya disusui</a:t>
            </a:r>
          </a:p>
          <a:p>
            <a:pPr eaLnBrk="1" hangingPunct="1"/>
            <a:r>
              <a:rPr lang="en-US" smtClean="0"/>
              <a:t>Merangsang produksi ASI</a:t>
            </a:r>
          </a:p>
          <a:p>
            <a:pPr eaLnBrk="1" hangingPunct="1"/>
            <a:r>
              <a:rPr lang="en-US" smtClean="0"/>
              <a:t>Memperkuat refleks menghisap bayi.  Refleks menghisap paling kuat dalam beberapa jam pertama setelah lahir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/>
              <a:t>Masalah yg seringkali timbul pd ibu menyusui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Lecet pd puting</a:t>
            </a:r>
          </a:p>
          <a:p>
            <a:r>
              <a:rPr lang="id-ID" sz="2400" dirty="0" smtClean="0"/>
              <a:t>Payudara terasa sakit krn bengkak</a:t>
            </a:r>
          </a:p>
          <a:p>
            <a:pPr lvl="1"/>
            <a:r>
              <a:rPr lang="id-ID" sz="2000" dirty="0" smtClean="0"/>
              <a:t>Payudara penuh oleh ASI tp pengeluarannya jarang</a:t>
            </a:r>
          </a:p>
          <a:p>
            <a:r>
              <a:rPr lang="id-ID" sz="2400" dirty="0" smtClean="0"/>
              <a:t>Perceived Insufficient Milk Syndrome (PIMs)</a:t>
            </a:r>
          </a:p>
          <a:p>
            <a:pPr lvl="1"/>
            <a:r>
              <a:rPr lang="id-ID" sz="2000" dirty="0" smtClean="0"/>
              <a:t>Ibu merasa ASI-nya tidak cukup</a:t>
            </a:r>
          </a:p>
          <a:p>
            <a:pPr lvl="1"/>
            <a:r>
              <a:rPr lang="id-ID" sz="2000" dirty="0" smtClean="0"/>
              <a:t>Awalnya hanya bersifat psikologis, tetapi jika terus dibiarkan bisa menjadi bersifat fisiologis.</a:t>
            </a:r>
          </a:p>
          <a:p>
            <a:pPr lvl="1"/>
            <a:r>
              <a:rPr lang="id-ID" sz="2000" dirty="0" smtClean="0"/>
              <a:t>Biasanya muncul saat bayi berusia 4 bulan</a:t>
            </a:r>
          </a:p>
          <a:p>
            <a:pPr lvl="1"/>
            <a:r>
              <a:rPr lang="id-ID" sz="2000" dirty="0" smtClean="0"/>
              <a:t>Perlu dukungan dari berbagai pihak untuk keberhasilan ASI eksklusif (suami, orang tua, tenaga kesehatan, dll)</a:t>
            </a:r>
            <a:endParaRPr lang="id-ID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61</a:t>
            </a:fld>
            <a:endParaRPr lang="id-ID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621C04-A668-4EE8-84F0-732823369988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71438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ASI EKSKLUSIF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786346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Definisi</a:t>
            </a:r>
            <a:endParaRPr lang="id-ID" sz="2400" dirty="0" smtClean="0"/>
          </a:p>
          <a:p>
            <a:pPr lvl="1"/>
            <a:r>
              <a:rPr lang="id-ID" sz="2000" dirty="0" smtClean="0"/>
              <a:t>Memberikan hanya ASI saja pd bayi sampai usia 6 bulan, termasuk tdk memberikan air putih atau obat kecuali atas indikasi medis.</a:t>
            </a:r>
            <a:endParaRPr lang="en-US" sz="2000" dirty="0" smtClean="0"/>
          </a:p>
          <a:p>
            <a:pPr eaLnBrk="1" hangingPunct="1"/>
            <a:r>
              <a:rPr lang="en-US" sz="2400" dirty="0" err="1" smtClean="0"/>
              <a:t>Kenapa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eks</a:t>
            </a:r>
            <a:r>
              <a:rPr lang="id-ID" sz="2400" dirty="0" smtClean="0"/>
              <a:t>k</a:t>
            </a:r>
            <a:r>
              <a:rPr lang="en-US" sz="2400" dirty="0" err="1" smtClean="0"/>
              <a:t>lusif</a:t>
            </a:r>
            <a:r>
              <a:rPr lang="en-US" sz="2400" dirty="0" smtClean="0"/>
              <a:t>?</a:t>
            </a:r>
            <a:endParaRPr lang="id-ID" sz="2400" dirty="0" smtClean="0"/>
          </a:p>
          <a:p>
            <a:pPr lvl="1"/>
            <a:r>
              <a:rPr lang="id-ID" sz="2000" dirty="0" smtClean="0"/>
              <a:t>ASI makanan terbaik bagi bayi usia 0-6 bulan</a:t>
            </a:r>
            <a:endParaRPr lang="en-US" sz="2000" dirty="0" smtClean="0"/>
          </a:p>
          <a:p>
            <a:pPr eaLnBrk="1" hangingPunct="1"/>
            <a:r>
              <a:rPr lang="en-US" sz="2400" dirty="0" err="1" smtClean="0"/>
              <a:t>Kenapa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6 </a:t>
            </a:r>
            <a:r>
              <a:rPr lang="en-US" sz="2400" dirty="0" err="1" smtClean="0"/>
              <a:t>bulan</a:t>
            </a:r>
            <a:r>
              <a:rPr lang="en-US" sz="2400" dirty="0" smtClean="0"/>
              <a:t>?</a:t>
            </a:r>
            <a:endParaRPr lang="id-ID" sz="2400" dirty="0" smtClean="0"/>
          </a:p>
          <a:p>
            <a:pPr lvl="1"/>
            <a:r>
              <a:rPr lang="id-ID" sz="2000" dirty="0" smtClean="0"/>
              <a:t>Membantu proses maturasi segala sistem dlm tubuh bayi (pencernaan, imunitas, dll)</a:t>
            </a:r>
            <a:endParaRPr lang="en-US" sz="2000" dirty="0" smtClean="0"/>
          </a:p>
          <a:p>
            <a:pPr eaLnBrk="1" hangingPunct="1"/>
            <a:r>
              <a:rPr lang="en-US" sz="2400" dirty="0" err="1" smtClean="0"/>
              <a:t>Kenapa</a:t>
            </a:r>
            <a:r>
              <a:rPr lang="en-US" sz="2400" dirty="0" smtClean="0"/>
              <a:t> air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?</a:t>
            </a:r>
            <a:endParaRPr lang="id-ID" sz="2400" dirty="0" smtClean="0"/>
          </a:p>
          <a:p>
            <a:pPr lvl="1"/>
            <a:r>
              <a:rPr lang="id-ID" sz="2000" dirty="0" smtClean="0"/>
              <a:t>Ginjal bayi blm siap</a:t>
            </a:r>
          </a:p>
          <a:p>
            <a:pPr lvl="1"/>
            <a:r>
              <a:rPr lang="id-ID" sz="2000" dirty="0" smtClean="0"/>
              <a:t>Risiko kurang gizi karena kenyan air</a:t>
            </a:r>
          </a:p>
          <a:p>
            <a:pPr lvl="1"/>
            <a:r>
              <a:rPr lang="id-ID" sz="2000" dirty="0" smtClean="0"/>
              <a:t>Risiko peny infeksi </a:t>
            </a:r>
            <a:r>
              <a:rPr lang="id-ID" sz="2000" dirty="0" smtClean="0">
                <a:sym typeface="Wingdings" pitchFamily="2" charset="2"/>
              </a:rPr>
              <a:t> kebersihan &amp; keamanan air</a:t>
            </a:r>
            <a:endParaRPr lang="en-US" sz="2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002060"/>
                </a:solidFill>
              </a:rPr>
              <a:t>TERIMA KASIH</a:t>
            </a:r>
            <a:br>
              <a:rPr lang="id-ID" dirty="0" smtClean="0">
                <a:solidFill>
                  <a:srgbClr val="002060"/>
                </a:solidFill>
              </a:rPr>
            </a:b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C6727-35CD-49C9-87AA-59C8CC5F1E84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63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400" dirty="0"/>
              <a:t>Rekomendasi Baru untuk Kenaikan Berat Badan Total dan Laju Kenaikan Berat Badan Selama Kehamilan berdasarkan IMT Pra-Hamil (IOM &amp; NRC, 2009)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7</a:t>
            </a:fld>
            <a:endParaRPr lang="id-ID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08865"/>
              </p:ext>
            </p:extLst>
          </p:nvPr>
        </p:nvGraphicFramePr>
        <p:xfrm>
          <a:off x="323528" y="1412776"/>
          <a:ext cx="8568951" cy="416048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6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IMT Pra-Hamil</a:t>
                      </a: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Total Kenaikan Berat Badan (kg)</a:t>
                      </a: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Laju Kenaikan Berat Badan pada Trimester 2 &amp; 3*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Rerata (kisaran) dalam kg/minggu</a:t>
                      </a:r>
                      <a:endParaRPr lang="id-ID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Kurus (&lt; 18,5 kg/m</a:t>
                      </a:r>
                      <a:r>
                        <a:rPr lang="id-ID" sz="2000" baseline="30000" dirty="0">
                          <a:effectLst/>
                        </a:rPr>
                        <a:t>2</a:t>
                      </a:r>
                      <a:r>
                        <a:rPr lang="id-ID" sz="2000" dirty="0">
                          <a:effectLst/>
                        </a:rPr>
                        <a:t>)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12,5-18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>
                          <a:effectLst/>
                        </a:rPr>
                        <a:t>0,51 (0,44-0,58)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>
                          <a:effectLst/>
                        </a:rPr>
                        <a:t>Normal (18,5-24,9 kg/m</a:t>
                      </a:r>
                      <a:r>
                        <a:rPr lang="id-ID" sz="2000" baseline="30000">
                          <a:effectLst/>
                        </a:rPr>
                        <a:t>2</a:t>
                      </a:r>
                      <a:r>
                        <a:rPr lang="id-ID" sz="2000">
                          <a:effectLst/>
                        </a:rPr>
                        <a:t>)</a:t>
                      </a:r>
                      <a:r>
                        <a:rPr lang="id-ID" sz="2000" baseline="30000">
                          <a:effectLst/>
                        </a:rPr>
                        <a:t> 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11,5-16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>
                          <a:effectLst/>
                        </a:rPr>
                        <a:t>0,42 (0,35-0,50)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>
                          <a:effectLst/>
                        </a:rPr>
                        <a:t>Kegemukan (25,0-29,9 kg/m</a:t>
                      </a:r>
                      <a:r>
                        <a:rPr lang="id-ID" sz="2000" baseline="30000">
                          <a:effectLst/>
                        </a:rPr>
                        <a:t>2</a:t>
                      </a:r>
                      <a:r>
                        <a:rPr lang="id-ID" sz="2000">
                          <a:effectLst/>
                        </a:rPr>
                        <a:t>)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7-11,5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0,28 (0,23-0,33)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>
                          <a:effectLst/>
                        </a:rPr>
                        <a:t>Obesitas (</a:t>
                      </a:r>
                      <a:r>
                        <a:rPr lang="id-ID" sz="2000" u="sng">
                          <a:effectLst/>
                        </a:rPr>
                        <a:t>&gt;</a:t>
                      </a:r>
                      <a:r>
                        <a:rPr lang="id-ID" sz="2000">
                          <a:effectLst/>
                        </a:rPr>
                        <a:t> 30 kg/m</a:t>
                      </a:r>
                      <a:r>
                        <a:rPr lang="id-ID" sz="2000" baseline="30000">
                          <a:effectLst/>
                        </a:rPr>
                        <a:t>2</a:t>
                      </a:r>
                      <a:r>
                        <a:rPr lang="id-ID" sz="2000">
                          <a:effectLst/>
                        </a:rPr>
                        <a:t>)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>
                          <a:effectLst/>
                        </a:rPr>
                        <a:t>5-9</a:t>
                      </a:r>
                      <a:endParaRPr lang="id-ID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id-ID" sz="2000" dirty="0">
                          <a:effectLst/>
                        </a:rPr>
                        <a:t>0,22 (0,17-0,27)</a:t>
                      </a:r>
                      <a:endParaRPr lang="id-ID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3568" y="566124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 *kalkulasi diasumsikan pada kenaikan 0,5-2,2 kg berat badan pada trimester pertama</a:t>
            </a:r>
          </a:p>
        </p:txBody>
      </p:sp>
    </p:spTree>
    <p:extLst>
      <p:ext uri="{BB962C8B-B14F-4D97-AF65-F5344CB8AC3E}">
        <p14:creationId xmlns:p14="http://schemas.microsoft.com/office/powerpoint/2010/main" val="33844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4B43-EA09-412E-95D5-DD30F3E053A1}" type="datetime1">
              <a:rPr lang="id-ID" smtClean="0"/>
              <a:pPr/>
              <a:t>14/11/2019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FB47-260F-4EFC-8B2D-B8ACC575EBD4}" type="slidenum">
              <a:rPr lang="id-ID" smtClean="0"/>
              <a:pPr/>
              <a:t>8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" y="151028"/>
            <a:ext cx="9087402" cy="659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B9CCD9-3D69-4849-9412-7B35FFB1F3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4" name="Line 11"/>
          <p:cNvSpPr>
            <a:spLocks noChangeShapeType="1"/>
          </p:cNvSpPr>
          <p:nvPr/>
        </p:nvSpPr>
        <p:spPr bwMode="auto">
          <a:xfrm>
            <a:off x="4572000" y="1981200"/>
            <a:ext cx="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4572000" y="2743200"/>
            <a:ext cx="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>
            <a:off x="4572000" y="3581400"/>
            <a:ext cx="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4114800" y="4495800"/>
            <a:ext cx="228600" cy="457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876800" y="4495800"/>
            <a:ext cx="2286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29" name="Line 5"/>
          <p:cNvSpPr>
            <a:spLocks noChangeShapeType="1"/>
          </p:cNvSpPr>
          <p:nvPr/>
        </p:nvSpPr>
        <p:spPr bwMode="auto">
          <a:xfrm flipH="1">
            <a:off x="5867400" y="5410200"/>
            <a:ext cx="457200" cy="3429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130" name="Line 6"/>
          <p:cNvSpPr>
            <a:spLocks noChangeShapeType="1"/>
          </p:cNvSpPr>
          <p:nvPr/>
        </p:nvSpPr>
        <p:spPr bwMode="auto">
          <a:xfrm>
            <a:off x="4229100" y="5181600"/>
            <a:ext cx="685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1670050" y="974725"/>
            <a:ext cx="6026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id-ID" sz="2000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Mekanisme terjadinya hambatan pertumbuhan janin</a:t>
            </a:r>
            <a:endParaRPr lang="en-US" sz="2000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defRPr/>
            </a:pPr>
            <a:endParaRPr lang="en-US" sz="2000" u="sng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2736850" y="16144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d-ID" b="1">
                <a:cs typeface="Times New Roman" pitchFamily="18" charset="0"/>
              </a:rPr>
              <a:t>Status gizi kurang pada ibu hamil</a:t>
            </a:r>
            <a:endParaRPr lang="en-US" b="1"/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2209800" y="2438400"/>
            <a:ext cx="474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d-ID" b="1">
                <a:cs typeface="Times New Roman" pitchFamily="18" charset="0"/>
              </a:rPr>
              <a:t>Ekspansi volume darah saat hamil kurang</a:t>
            </a:r>
            <a:endParaRPr lang="en-US" b="1"/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2514600" y="3214688"/>
            <a:ext cx="400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d-ID" b="1">
                <a:cs typeface="Times New Roman" pitchFamily="18" charset="0"/>
              </a:rPr>
              <a:t>Peningkatan curah jantung kurang </a:t>
            </a:r>
            <a:endParaRPr lang="en-US" b="1"/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2743200" y="405288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d-ID" b="1">
                <a:cs typeface="Times New Roman" pitchFamily="18" charset="0"/>
              </a:rPr>
              <a:t>Aliran darah ke plasenta kura</a:t>
            </a:r>
            <a:r>
              <a:rPr lang="en-US" b="1">
                <a:cs typeface="Times New Roman" pitchFamily="18" charset="0"/>
              </a:rPr>
              <a:t>ng</a:t>
            </a:r>
            <a:endParaRPr lang="en-US" b="1"/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1136650" y="6324600"/>
            <a:ext cx="709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d-ID" sz="1400">
                <a:cs typeface="Times New Roman" pitchFamily="18" charset="0"/>
              </a:rPr>
              <a:t>Sumber : Worthington-Roberts et al. 1993. Nutrition in Pregnancy and Lactation 5</a:t>
            </a:r>
            <a:r>
              <a:rPr lang="id-ID" sz="1400" baseline="30000">
                <a:cs typeface="Times New Roman" pitchFamily="18" charset="0"/>
              </a:rPr>
              <a:t>th</a:t>
            </a:r>
            <a:r>
              <a:rPr lang="id-ID" sz="1400">
                <a:cs typeface="Times New Roman" pitchFamily="18" charset="0"/>
              </a:rPr>
              <a:t> ed.</a:t>
            </a:r>
            <a:endParaRPr lang="id-ID" sz="1400"/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1136650" y="4967288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/>
              <a:t>Ukuran plasenta mengecil</a:t>
            </a:r>
            <a:endParaRPr lang="en-US" b="1"/>
          </a:p>
        </p:txBody>
      </p:sp>
      <p:sp>
        <p:nvSpPr>
          <p:cNvPr id="5138" name="Text Box 20"/>
          <p:cNvSpPr txBox="1">
            <a:spLocks noChangeArrowheads="1"/>
          </p:cNvSpPr>
          <p:nvPr/>
        </p:nvSpPr>
        <p:spPr bwMode="auto">
          <a:xfrm>
            <a:off x="5165725" y="5029200"/>
            <a:ext cx="310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/>
              <a:t>Transfer zat gizi berkurang</a:t>
            </a:r>
            <a:endParaRPr lang="en-US" b="1"/>
          </a:p>
        </p:txBody>
      </p:sp>
      <p:sp>
        <p:nvSpPr>
          <p:cNvPr id="5139" name="Text Box 21"/>
          <p:cNvSpPr txBox="1">
            <a:spLocks noChangeArrowheads="1"/>
          </p:cNvSpPr>
          <p:nvPr/>
        </p:nvSpPr>
        <p:spPr bwMode="auto">
          <a:xfrm>
            <a:off x="2974975" y="5791200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/>
              <a:t>Hambatan pertumbuhan janin</a:t>
            </a:r>
            <a:endParaRPr lang="en-US" b="1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Default Design 2">
      <a:dk1>
        <a:srgbClr val="000000"/>
      </a:dk1>
      <a:lt1>
        <a:srgbClr val="FFFFFF"/>
      </a:lt1>
      <a:dk2>
        <a:srgbClr val="006666"/>
      </a:dk2>
      <a:lt2>
        <a:srgbClr val="808080"/>
      </a:lt2>
      <a:accent1>
        <a:srgbClr val="F8A230"/>
      </a:accent1>
      <a:accent2>
        <a:srgbClr val="5CACE2"/>
      </a:accent2>
      <a:accent3>
        <a:srgbClr val="FFFFFF"/>
      </a:accent3>
      <a:accent4>
        <a:srgbClr val="000000"/>
      </a:accent4>
      <a:accent5>
        <a:srgbClr val="FBCEAD"/>
      </a:accent5>
      <a:accent6>
        <a:srgbClr val="539BCD"/>
      </a:accent6>
      <a:hlink>
        <a:srgbClr val="E569A7"/>
      </a:hlink>
      <a:folHlink>
        <a:srgbClr val="95D84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3370</TotalTime>
  <Words>3134</Words>
  <Application>Microsoft Office PowerPoint</Application>
  <PresentationFormat>On-screen Show (4:3)</PresentationFormat>
  <Paragraphs>484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Theme2</vt:lpstr>
      <vt:lpstr>GIZI DAUR 1 Ibu Hamil &amp; Laktasi</vt:lpstr>
      <vt:lpstr>Gizi ibu hamil</vt:lpstr>
      <vt:lpstr>Istilah seputar kehamilan (Brown, 2011)</vt:lpstr>
      <vt:lpstr>Pengantar</vt:lpstr>
      <vt:lpstr>Status gizi pra-hamil</vt:lpstr>
      <vt:lpstr>Status Gizi Ibu Pra-hamil</vt:lpstr>
      <vt:lpstr>Rekomendasi Baru untuk Kenaikan Berat Badan Total dan Laju Kenaikan Berat Badan Selama Kehamilan berdasarkan IMT Pra-Hamil (IOM &amp; NRC, 2009)</vt:lpstr>
      <vt:lpstr>PowerPoint Presentation</vt:lpstr>
      <vt:lpstr>PowerPoint Presentation</vt:lpstr>
      <vt:lpstr>Trimester I adalah Periode Paling Kritis (1) </vt:lpstr>
      <vt:lpstr>Trimester I adalah Periode Paling Kritis (2)</vt:lpstr>
      <vt:lpstr>Contoh NTD (Neural Tube Defect)</vt:lpstr>
      <vt:lpstr>Trimester II</vt:lpstr>
      <vt:lpstr>Trimester III </vt:lpstr>
      <vt:lpstr>Periode kritis pertumbuhan organ</vt:lpstr>
      <vt:lpstr>Fetal Origin Hypothesis of Later Disease Risk</vt:lpstr>
      <vt:lpstr>Kaitan dengan Diabetes Mellitus</vt:lpstr>
      <vt:lpstr>Perbandingan kebutuhan zat gizi</vt:lpstr>
      <vt:lpstr>Kebutuhan Energi Ibu Hamil</vt:lpstr>
      <vt:lpstr>Protein</vt:lpstr>
      <vt:lpstr>Zat Besi (Fe)</vt:lpstr>
      <vt:lpstr>Iodium</vt:lpstr>
      <vt:lpstr>Kalsium</vt:lpstr>
      <vt:lpstr>Natrium (Na)</vt:lpstr>
      <vt:lpstr>Zinc</vt:lpstr>
      <vt:lpstr>Vitamin</vt:lpstr>
      <vt:lpstr>Vitamin</vt:lpstr>
      <vt:lpstr>Vitamin</vt:lpstr>
      <vt:lpstr>Vitamin</vt:lpstr>
      <vt:lpstr>SUPLEMEN</vt:lpstr>
      <vt:lpstr>Keluhan yg sering dialami ibu hamil</vt:lpstr>
      <vt:lpstr>Gizi laktasi</vt:lpstr>
      <vt:lpstr>Kebutuhan Gizi saat Menyusui Dibandingkan saat Hamil</vt:lpstr>
      <vt:lpstr>Menyusui</vt:lpstr>
      <vt:lpstr>PowerPoint Presentation</vt:lpstr>
      <vt:lpstr>MANFAAT ASI  </vt:lpstr>
      <vt:lpstr>MANFAAT ASI  </vt:lpstr>
      <vt:lpstr>FISIOLOGI LAKTASI</vt:lpstr>
      <vt:lpstr>FISIOLOGI LAKTASI</vt:lpstr>
      <vt:lpstr>PowerPoint Presentation</vt:lpstr>
      <vt:lpstr>PowerPoint Presentation</vt:lpstr>
      <vt:lpstr>PowerPoint Presentation</vt:lpstr>
      <vt:lpstr>PowerPoint Presentation</vt:lpstr>
      <vt:lpstr>Refleks Dlm Mekanisme Hisapan Bayi</vt:lpstr>
      <vt:lpstr>PowerPoint Presentation</vt:lpstr>
      <vt:lpstr>JENIS &amp; KOMPOSISI 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 IMD</vt:lpstr>
      <vt:lpstr> PRINSIP IMD</vt:lpstr>
      <vt:lpstr>KEUNTUNGAN SKIN TO SKIN CONTACT </vt:lpstr>
      <vt:lpstr>MANFAAT IMD BAGI IBU(1)</vt:lpstr>
      <vt:lpstr>MANFAAT IMD BAGI IBU(2)</vt:lpstr>
      <vt:lpstr>MANFAAT IMD BAGI BAYI)</vt:lpstr>
      <vt:lpstr>MEMULAI IMD AKAN:</vt:lpstr>
      <vt:lpstr>Masalah yg seringkali timbul pd ibu menyusui</vt:lpstr>
      <vt:lpstr>ASI EKSKLUSIF</vt:lpstr>
      <vt:lpstr>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bambang irawan</cp:lastModifiedBy>
  <cp:revision>228</cp:revision>
  <dcterms:created xsi:type="dcterms:W3CDTF">2012-02-27T12:37:08Z</dcterms:created>
  <dcterms:modified xsi:type="dcterms:W3CDTF">2019-11-13T20:24:07Z</dcterms:modified>
</cp:coreProperties>
</file>