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460" r:id="rId3"/>
    <p:sldId id="514" r:id="rId4"/>
    <p:sldId id="515" r:id="rId5"/>
    <p:sldId id="571" r:id="rId6"/>
    <p:sldId id="572" r:id="rId7"/>
    <p:sldId id="573" r:id="rId8"/>
    <p:sldId id="574" r:id="rId9"/>
    <p:sldId id="580" r:id="rId10"/>
    <p:sldId id="581" r:id="rId11"/>
    <p:sldId id="587" r:id="rId12"/>
    <p:sldId id="592" r:id="rId13"/>
    <p:sldId id="593" r:id="rId14"/>
    <p:sldId id="594" r:id="rId15"/>
    <p:sldId id="595" r:id="rId16"/>
    <p:sldId id="596" r:id="rId17"/>
    <p:sldId id="597" r:id="rId18"/>
    <p:sldId id="575" r:id="rId19"/>
    <p:sldId id="588" r:id="rId20"/>
    <p:sldId id="576" r:id="rId21"/>
    <p:sldId id="590" r:id="rId22"/>
    <p:sldId id="591" r:id="rId23"/>
    <p:sldId id="598" r:id="rId24"/>
    <p:sldId id="599" r:id="rId25"/>
    <p:sldId id="577" r:id="rId26"/>
    <p:sldId id="578" r:id="rId27"/>
    <p:sldId id="579" r:id="rId28"/>
    <p:sldId id="584" r:id="rId29"/>
    <p:sldId id="585" r:id="rId30"/>
    <p:sldId id="582" r:id="rId31"/>
    <p:sldId id="583" r:id="rId32"/>
    <p:sldId id="586" r:id="rId33"/>
    <p:sldId id="4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96" autoAdjust="0"/>
  </p:normalViewPr>
  <p:slideViewPr>
    <p:cSldViewPr snapToGrid="0">
      <p:cViewPr varScale="1">
        <p:scale>
          <a:sx n="59" d="100"/>
          <a:sy n="59" d="100"/>
        </p:scale>
        <p:origin x="1074"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69439-D9E9-4233-A465-3074036FC8B3}" type="datetimeFigureOut">
              <a:rPr lang="en-ID" smtClean="0"/>
              <a:t>29/04/2019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92F0A-8F52-407B-9DF6-382E23B57807}" type="slidenum">
              <a:rPr lang="en-ID" smtClean="0"/>
              <a:t>‹#›</a:t>
            </a:fld>
            <a:endParaRPr lang="en-ID"/>
          </a:p>
        </p:txBody>
      </p:sp>
    </p:spTree>
    <p:extLst>
      <p:ext uri="{BB962C8B-B14F-4D97-AF65-F5344CB8AC3E}">
        <p14:creationId xmlns:p14="http://schemas.microsoft.com/office/powerpoint/2010/main" val="252481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xels.com/photo/focus-photo-of-open-book-95419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xels.com/photo/abstract-black-and-white-blur-book-26176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Lorem_ipsu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exels.com/photo/red-double-decker-bus-on-road-204524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hlinkClick r:id="rId3"/>
              </a:rPr>
              <a:t>https://www.pexels.com/photo/focus-photo-of-open-book-954198/</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1</a:t>
            </a:fld>
            <a:endParaRPr lang="en-ID"/>
          </a:p>
        </p:txBody>
      </p:sp>
    </p:spTree>
    <p:extLst>
      <p:ext uri="{BB962C8B-B14F-4D97-AF65-F5344CB8AC3E}">
        <p14:creationId xmlns:p14="http://schemas.microsoft.com/office/powerpoint/2010/main" val="178701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Delimiter = whitespace</a:t>
            </a:r>
          </a:p>
          <a:p>
            <a:endParaRPr lang="en-ID"/>
          </a:p>
          <a:p>
            <a:r>
              <a:rPr lang="en-ID"/>
              <a:t>13 = carriage return</a:t>
            </a:r>
          </a:p>
          <a:p>
            <a:r>
              <a:rPr lang="en-ID"/>
              <a:t>10 = line feed</a:t>
            </a:r>
          </a:p>
        </p:txBody>
      </p:sp>
      <p:sp>
        <p:nvSpPr>
          <p:cNvPr id="4" name="Slide Number Placeholder 3"/>
          <p:cNvSpPr>
            <a:spLocks noGrp="1"/>
          </p:cNvSpPr>
          <p:nvPr>
            <p:ph type="sldNum" sz="quarter" idx="5"/>
          </p:nvPr>
        </p:nvSpPr>
        <p:spPr/>
        <p:txBody>
          <a:bodyPr/>
          <a:lstStyle/>
          <a:p>
            <a:fld id="{2ED92F0A-8F52-407B-9DF6-382E23B57807}" type="slidenum">
              <a:rPr lang="en-ID" smtClean="0"/>
              <a:t>14</a:t>
            </a:fld>
            <a:endParaRPr lang="en-ID"/>
          </a:p>
        </p:txBody>
      </p:sp>
    </p:spTree>
    <p:extLst>
      <p:ext uri="{BB962C8B-B14F-4D97-AF65-F5344CB8AC3E}">
        <p14:creationId xmlns:p14="http://schemas.microsoft.com/office/powerpoint/2010/main" val="166266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15</a:t>
            </a:fld>
            <a:endParaRPr lang="en-ID"/>
          </a:p>
        </p:txBody>
      </p:sp>
    </p:spTree>
    <p:extLst>
      <p:ext uri="{BB962C8B-B14F-4D97-AF65-F5344CB8AC3E}">
        <p14:creationId xmlns:p14="http://schemas.microsoft.com/office/powerpoint/2010/main" val="317590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16</a:t>
            </a:fld>
            <a:endParaRPr lang="en-ID"/>
          </a:p>
        </p:txBody>
      </p:sp>
    </p:spTree>
    <p:extLst>
      <p:ext uri="{BB962C8B-B14F-4D97-AF65-F5344CB8AC3E}">
        <p14:creationId xmlns:p14="http://schemas.microsoft.com/office/powerpoint/2010/main" val="4055799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17</a:t>
            </a:fld>
            <a:endParaRPr lang="en-ID"/>
          </a:p>
        </p:txBody>
      </p:sp>
    </p:spTree>
    <p:extLst>
      <p:ext uri="{BB962C8B-B14F-4D97-AF65-F5344CB8AC3E}">
        <p14:creationId xmlns:p14="http://schemas.microsoft.com/office/powerpoint/2010/main" val="162842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Budi</a:t>
            </a:r>
          </a:p>
          <a:p>
            <a:r>
              <a:rPr lang="en-ID"/>
              <a:t>AniCandra</a:t>
            </a:r>
          </a:p>
          <a:p>
            <a:endParaRPr lang="en-ID"/>
          </a:p>
          <a:p>
            <a:r>
              <a:rPr lang="en-ID"/>
              <a:t>Dedi</a:t>
            </a:r>
          </a:p>
          <a:p>
            <a:endParaRPr lang="en-ID"/>
          </a:p>
          <a:p>
            <a:r>
              <a:rPr lang="en-ID"/>
              <a:t>--END</a:t>
            </a:r>
          </a:p>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26</a:t>
            </a:fld>
            <a:endParaRPr lang="en-ID"/>
          </a:p>
        </p:txBody>
      </p:sp>
    </p:spTree>
    <p:extLst>
      <p:ext uri="{BB962C8B-B14F-4D97-AF65-F5344CB8AC3E}">
        <p14:creationId xmlns:p14="http://schemas.microsoft.com/office/powerpoint/2010/main" val="291383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b="0" i="0" u="none" strike="noStrike" kern="1200" baseline="0">
                <a:solidFill>
                  <a:schemeClr val="tx1"/>
                </a:solidFill>
                <a:latin typeface="+mn-lt"/>
                <a:ea typeface="+mn-ea"/>
                <a:cs typeface="+mn-cs"/>
              </a:rPr>
              <a:t>Once the resource variables have been initialized, the </a:t>
            </a:r>
            <a:r>
              <a:rPr lang="en-ID" sz="1200" b="1" i="0" u="none" strike="noStrike" kern="1200" baseline="0">
                <a:solidFill>
                  <a:schemeClr val="tx1"/>
                </a:solidFill>
                <a:latin typeface="+mn-lt"/>
                <a:ea typeface="+mn-ea"/>
                <a:cs typeface="+mn-cs"/>
              </a:rPr>
              <a:t>try </a:t>
            </a:r>
            <a:r>
              <a:rPr lang="en-ID" sz="1200" b="0" i="0" u="none" strike="noStrike" kern="1200" baseline="0">
                <a:solidFill>
                  <a:schemeClr val="tx1"/>
                </a:solidFill>
                <a:latin typeface="+mn-lt"/>
                <a:ea typeface="+mn-ea"/>
                <a:cs typeface="+mn-cs"/>
              </a:rPr>
              <a:t>block is executed. When that completes, pw.close()</a:t>
            </a:r>
          </a:p>
          <a:p>
            <a:r>
              <a:rPr lang="en-ID" sz="1200" b="0" i="0" u="none" strike="noStrike" kern="1200" baseline="0">
                <a:solidFill>
                  <a:schemeClr val="tx1"/>
                </a:solidFill>
                <a:latin typeface="+mn-lt"/>
                <a:ea typeface="+mn-ea"/>
                <a:cs typeface="+mn-cs"/>
              </a:rPr>
              <a:t>will be called automatically to ensure that the resource does not leak. Note that the close() call happens no matter how the block completes.</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27</a:t>
            </a:fld>
            <a:endParaRPr lang="en-ID"/>
          </a:p>
        </p:txBody>
      </p:sp>
    </p:spTree>
    <p:extLst>
      <p:ext uri="{BB962C8B-B14F-4D97-AF65-F5344CB8AC3E}">
        <p14:creationId xmlns:p14="http://schemas.microsoft.com/office/powerpoint/2010/main" val="340902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b="0" i="0" u="none" strike="noStrike" kern="1200" baseline="0">
                <a:solidFill>
                  <a:schemeClr val="tx1"/>
                </a:solidFill>
                <a:latin typeface="+mn-lt"/>
                <a:ea typeface="+mn-ea"/>
                <a:cs typeface="+mn-cs"/>
              </a:rPr>
              <a:t>Without existence check, original file will be overwritten!</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28</a:t>
            </a:fld>
            <a:endParaRPr lang="en-ID"/>
          </a:p>
        </p:txBody>
      </p:sp>
    </p:spTree>
    <p:extLst>
      <p:ext uri="{BB962C8B-B14F-4D97-AF65-F5344CB8AC3E}">
        <p14:creationId xmlns:p14="http://schemas.microsoft.com/office/powerpoint/2010/main" val="2322011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b="0" i="0" u="none" strike="noStrike" kern="1200" baseline="0">
                <a:solidFill>
                  <a:schemeClr val="tx1"/>
                </a:solidFill>
                <a:latin typeface="+mn-lt"/>
                <a:ea typeface="+mn-ea"/>
                <a:cs typeface="+mn-cs"/>
              </a:rPr>
              <a:t>Append mode</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29</a:t>
            </a:fld>
            <a:endParaRPr lang="en-ID"/>
          </a:p>
        </p:txBody>
      </p:sp>
    </p:spTree>
    <p:extLst>
      <p:ext uri="{BB962C8B-B14F-4D97-AF65-F5344CB8AC3E}">
        <p14:creationId xmlns:p14="http://schemas.microsoft.com/office/powerpoint/2010/main" val="1752752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30</a:t>
            </a:fld>
            <a:endParaRPr lang="en-ID"/>
          </a:p>
        </p:txBody>
      </p:sp>
    </p:spTree>
    <p:extLst>
      <p:ext uri="{BB962C8B-B14F-4D97-AF65-F5344CB8AC3E}">
        <p14:creationId xmlns:p14="http://schemas.microsoft.com/office/powerpoint/2010/main" val="2276916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31</a:t>
            </a:fld>
            <a:endParaRPr lang="en-ID"/>
          </a:p>
        </p:txBody>
      </p:sp>
    </p:spTree>
    <p:extLst>
      <p:ext uri="{BB962C8B-B14F-4D97-AF65-F5344CB8AC3E}">
        <p14:creationId xmlns:p14="http://schemas.microsoft.com/office/powerpoint/2010/main" val="209620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hlinkClick r:id="rId3"/>
              </a:rPr>
              <a:t>https://www.pexels.com/photo/abstract-black-and-white-blur-book-261763/</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2</a:t>
            </a:fld>
            <a:endParaRPr lang="en-ID"/>
          </a:p>
        </p:txBody>
      </p:sp>
    </p:spTree>
    <p:extLst>
      <p:ext uri="{BB962C8B-B14F-4D97-AF65-F5344CB8AC3E}">
        <p14:creationId xmlns:p14="http://schemas.microsoft.com/office/powerpoint/2010/main" val="222253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hlinkClick r:id="rId3"/>
              </a:rPr>
              <a:t>https://en.wikipedia.org/wiki/Lorem_ipsum</a:t>
            </a:r>
            <a:endParaRPr lang="en-ID"/>
          </a:p>
          <a:p>
            <a:endParaRPr lang="en-ID"/>
          </a:p>
          <a:p>
            <a:r>
              <a:rPr lang="en-ID"/>
              <a:t>toil = work very hard (membanting tulang)</a:t>
            </a:r>
          </a:p>
        </p:txBody>
      </p:sp>
      <p:sp>
        <p:nvSpPr>
          <p:cNvPr id="4" name="Slide Number Placeholder 3"/>
          <p:cNvSpPr>
            <a:spLocks noGrp="1"/>
          </p:cNvSpPr>
          <p:nvPr>
            <p:ph type="sldNum" sz="quarter" idx="5"/>
          </p:nvPr>
        </p:nvSpPr>
        <p:spPr/>
        <p:txBody>
          <a:bodyPr/>
          <a:lstStyle/>
          <a:p>
            <a:fld id="{2ED92F0A-8F52-407B-9DF6-382E23B57807}" type="slidenum">
              <a:rPr lang="en-ID" smtClean="0"/>
              <a:t>32</a:t>
            </a:fld>
            <a:endParaRPr lang="en-ID"/>
          </a:p>
        </p:txBody>
      </p:sp>
    </p:spTree>
    <p:extLst>
      <p:ext uri="{BB962C8B-B14F-4D97-AF65-F5344CB8AC3E}">
        <p14:creationId xmlns:p14="http://schemas.microsoft.com/office/powerpoint/2010/main" val="2339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Picture: https://unsplash.com/photos/VyC0YSFRDTU</a:t>
            </a:r>
          </a:p>
        </p:txBody>
      </p:sp>
      <p:sp>
        <p:nvSpPr>
          <p:cNvPr id="4" name="Slide Number Placeholder 3"/>
          <p:cNvSpPr>
            <a:spLocks noGrp="1"/>
          </p:cNvSpPr>
          <p:nvPr>
            <p:ph type="sldNum" sz="quarter" idx="5"/>
          </p:nvPr>
        </p:nvSpPr>
        <p:spPr/>
        <p:txBody>
          <a:bodyPr/>
          <a:lstStyle/>
          <a:p>
            <a:fld id="{2ED92F0A-8F52-407B-9DF6-382E23B57807}" type="slidenum">
              <a:rPr lang="en-ID" smtClean="0"/>
              <a:t>33</a:t>
            </a:fld>
            <a:endParaRPr lang="en-ID"/>
          </a:p>
        </p:txBody>
      </p:sp>
    </p:spTree>
    <p:extLst>
      <p:ext uri="{BB962C8B-B14F-4D97-AF65-F5344CB8AC3E}">
        <p14:creationId xmlns:p14="http://schemas.microsoft.com/office/powerpoint/2010/main" val="88153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3</a:t>
            </a:fld>
            <a:endParaRPr lang="en-ID"/>
          </a:p>
        </p:txBody>
      </p:sp>
    </p:spTree>
    <p:extLst>
      <p:ext uri="{BB962C8B-B14F-4D97-AF65-F5344CB8AC3E}">
        <p14:creationId xmlns:p14="http://schemas.microsoft.com/office/powerpoint/2010/main" val="235207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hlinkClick r:id="rId3"/>
              </a:rPr>
              <a:t>https://www.pexels.com/photo/red-double-decker-bus-on-road-2045249/</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4</a:t>
            </a:fld>
            <a:endParaRPr lang="en-ID"/>
          </a:p>
        </p:txBody>
      </p:sp>
    </p:spTree>
    <p:extLst>
      <p:ext uri="{BB962C8B-B14F-4D97-AF65-F5344CB8AC3E}">
        <p14:creationId xmlns:p14="http://schemas.microsoft.com/office/powerpoint/2010/main" val="274368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Delimiter = whitespace</a:t>
            </a:r>
          </a:p>
        </p:txBody>
      </p:sp>
      <p:sp>
        <p:nvSpPr>
          <p:cNvPr id="4" name="Slide Number Placeholder 3"/>
          <p:cNvSpPr>
            <a:spLocks noGrp="1"/>
          </p:cNvSpPr>
          <p:nvPr>
            <p:ph type="sldNum" sz="quarter" idx="5"/>
          </p:nvPr>
        </p:nvSpPr>
        <p:spPr/>
        <p:txBody>
          <a:bodyPr/>
          <a:lstStyle/>
          <a:p>
            <a:fld id="{2ED92F0A-8F52-407B-9DF6-382E23B57807}" type="slidenum">
              <a:rPr lang="en-ID" smtClean="0"/>
              <a:t>9</a:t>
            </a:fld>
            <a:endParaRPr lang="en-ID"/>
          </a:p>
        </p:txBody>
      </p:sp>
    </p:spTree>
    <p:extLst>
      <p:ext uri="{BB962C8B-B14F-4D97-AF65-F5344CB8AC3E}">
        <p14:creationId xmlns:p14="http://schemas.microsoft.com/office/powerpoint/2010/main" val="195797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This would give wrong results for: halo  halo (giving 3)</a:t>
            </a:r>
          </a:p>
        </p:txBody>
      </p:sp>
      <p:sp>
        <p:nvSpPr>
          <p:cNvPr id="4" name="Slide Number Placeholder 3"/>
          <p:cNvSpPr>
            <a:spLocks noGrp="1"/>
          </p:cNvSpPr>
          <p:nvPr>
            <p:ph type="sldNum" sz="quarter" idx="5"/>
          </p:nvPr>
        </p:nvSpPr>
        <p:spPr/>
        <p:txBody>
          <a:bodyPr/>
          <a:lstStyle/>
          <a:p>
            <a:fld id="{2ED92F0A-8F52-407B-9DF6-382E23B57807}" type="slidenum">
              <a:rPr lang="en-ID" smtClean="0"/>
              <a:t>10</a:t>
            </a:fld>
            <a:endParaRPr lang="en-ID"/>
          </a:p>
        </p:txBody>
      </p:sp>
    </p:spTree>
    <p:extLst>
      <p:ext uri="{BB962C8B-B14F-4D97-AF65-F5344CB8AC3E}">
        <p14:creationId xmlns:p14="http://schemas.microsoft.com/office/powerpoint/2010/main" val="2228621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regex, whitespace 1+ times is regarded as one</a:t>
            </a:r>
          </a:p>
        </p:txBody>
      </p:sp>
      <p:sp>
        <p:nvSpPr>
          <p:cNvPr id="4" name="Slide Number Placeholder 3"/>
          <p:cNvSpPr>
            <a:spLocks noGrp="1"/>
          </p:cNvSpPr>
          <p:nvPr>
            <p:ph type="sldNum" sz="quarter" idx="5"/>
          </p:nvPr>
        </p:nvSpPr>
        <p:spPr/>
        <p:txBody>
          <a:bodyPr/>
          <a:lstStyle/>
          <a:p>
            <a:fld id="{2ED92F0A-8F52-407B-9DF6-382E23B57807}" type="slidenum">
              <a:rPr lang="en-ID" smtClean="0"/>
              <a:t>11</a:t>
            </a:fld>
            <a:endParaRPr lang="en-ID"/>
          </a:p>
        </p:txBody>
      </p:sp>
    </p:spTree>
    <p:extLst>
      <p:ext uri="{BB962C8B-B14F-4D97-AF65-F5344CB8AC3E}">
        <p14:creationId xmlns:p14="http://schemas.microsoft.com/office/powerpoint/2010/main" val="266353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Delimiter = whitespace</a:t>
            </a:r>
          </a:p>
        </p:txBody>
      </p:sp>
      <p:sp>
        <p:nvSpPr>
          <p:cNvPr id="4" name="Slide Number Placeholder 3"/>
          <p:cNvSpPr>
            <a:spLocks noGrp="1"/>
          </p:cNvSpPr>
          <p:nvPr>
            <p:ph type="sldNum" sz="quarter" idx="5"/>
          </p:nvPr>
        </p:nvSpPr>
        <p:spPr/>
        <p:txBody>
          <a:bodyPr/>
          <a:lstStyle/>
          <a:p>
            <a:fld id="{2ED92F0A-8F52-407B-9DF6-382E23B57807}" type="slidenum">
              <a:rPr lang="en-ID" smtClean="0"/>
              <a:t>12</a:t>
            </a:fld>
            <a:endParaRPr lang="en-ID"/>
          </a:p>
        </p:txBody>
      </p:sp>
    </p:spTree>
    <p:extLst>
      <p:ext uri="{BB962C8B-B14F-4D97-AF65-F5344CB8AC3E}">
        <p14:creationId xmlns:p14="http://schemas.microsoft.com/office/powerpoint/2010/main" val="192457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Delimiter = whitespace</a:t>
            </a:r>
          </a:p>
          <a:p>
            <a:endParaRPr lang="en-ID"/>
          </a:p>
          <a:p>
            <a:r>
              <a:rPr lang="en-ID"/>
              <a:t>13 = carriage return</a:t>
            </a:r>
          </a:p>
          <a:p>
            <a:r>
              <a:rPr lang="en-ID"/>
              <a:t>10 = line feed</a:t>
            </a:r>
          </a:p>
        </p:txBody>
      </p:sp>
      <p:sp>
        <p:nvSpPr>
          <p:cNvPr id="4" name="Slide Number Placeholder 3"/>
          <p:cNvSpPr>
            <a:spLocks noGrp="1"/>
          </p:cNvSpPr>
          <p:nvPr>
            <p:ph type="sldNum" sz="quarter" idx="5"/>
          </p:nvPr>
        </p:nvSpPr>
        <p:spPr/>
        <p:txBody>
          <a:bodyPr/>
          <a:lstStyle/>
          <a:p>
            <a:fld id="{2ED92F0A-8F52-407B-9DF6-382E23B57807}" type="slidenum">
              <a:rPr lang="en-ID" smtClean="0"/>
              <a:t>13</a:t>
            </a:fld>
            <a:endParaRPr lang="en-ID"/>
          </a:p>
        </p:txBody>
      </p:sp>
    </p:spTree>
    <p:extLst>
      <p:ext uri="{BB962C8B-B14F-4D97-AF65-F5344CB8AC3E}">
        <p14:creationId xmlns:p14="http://schemas.microsoft.com/office/powerpoint/2010/main" val="83584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7125-42AA-4308-A988-0E9235B672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03BD4692-9821-49FB-9071-E559DBE6C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1F27D2F5-549B-4BDB-A18E-4549BA9296AB}"/>
              </a:ext>
            </a:extLst>
          </p:cNvPr>
          <p:cNvSpPr>
            <a:spLocks noGrp="1"/>
          </p:cNvSpPr>
          <p:nvPr>
            <p:ph type="dt" sz="half" idx="10"/>
          </p:nvPr>
        </p:nvSpPr>
        <p:spPr/>
        <p:txBody>
          <a:bodyPr/>
          <a:lstStyle/>
          <a:p>
            <a:fld id="{5288C135-0686-4330-A17A-C5A637D48A39}" type="datetime1">
              <a:rPr lang="en-ID" smtClean="0"/>
              <a:t>29/04/2019</a:t>
            </a:fld>
            <a:endParaRPr lang="en-ID"/>
          </a:p>
        </p:txBody>
      </p:sp>
      <p:sp>
        <p:nvSpPr>
          <p:cNvPr id="5" name="Footer Placeholder 4">
            <a:extLst>
              <a:ext uri="{FF2B5EF4-FFF2-40B4-BE49-F238E27FC236}">
                <a16:creationId xmlns:a16="http://schemas.microsoft.com/office/drawing/2014/main" id="{6355F84B-F126-489A-BA27-9698B26DC60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B8E5710-CD94-4133-85BD-5431566CA2AC}"/>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117698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D4A8-9C22-4444-AF34-6FACED2EFEB8}"/>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E714BEC-8B1C-4E15-964A-6D4B11F7D2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C83CF8C-D9F8-4563-AE96-DE8A1497A31B}"/>
              </a:ext>
            </a:extLst>
          </p:cNvPr>
          <p:cNvSpPr>
            <a:spLocks noGrp="1"/>
          </p:cNvSpPr>
          <p:nvPr>
            <p:ph type="dt" sz="half" idx="10"/>
          </p:nvPr>
        </p:nvSpPr>
        <p:spPr/>
        <p:txBody>
          <a:bodyPr/>
          <a:lstStyle/>
          <a:p>
            <a:fld id="{02C7FC8B-90D4-49E8-A6FA-F3476867F83C}" type="datetime1">
              <a:rPr lang="en-ID" smtClean="0"/>
              <a:t>29/04/2019</a:t>
            </a:fld>
            <a:endParaRPr lang="en-ID"/>
          </a:p>
        </p:txBody>
      </p:sp>
      <p:sp>
        <p:nvSpPr>
          <p:cNvPr id="5" name="Footer Placeholder 4">
            <a:extLst>
              <a:ext uri="{FF2B5EF4-FFF2-40B4-BE49-F238E27FC236}">
                <a16:creationId xmlns:a16="http://schemas.microsoft.com/office/drawing/2014/main" id="{9BF92747-C004-485A-A57B-86D645779D3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D704922-C92D-435A-8C5C-FC88C63EA74A}"/>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420103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3AEF9-E32E-4366-8FC8-451DEF82C2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5D43BA0-A275-47C8-9530-74F0D5CB07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67111FA-CFF8-4C46-8015-256FA527FFE2}"/>
              </a:ext>
            </a:extLst>
          </p:cNvPr>
          <p:cNvSpPr>
            <a:spLocks noGrp="1"/>
          </p:cNvSpPr>
          <p:nvPr>
            <p:ph type="dt" sz="half" idx="10"/>
          </p:nvPr>
        </p:nvSpPr>
        <p:spPr/>
        <p:txBody>
          <a:bodyPr/>
          <a:lstStyle/>
          <a:p>
            <a:fld id="{F9CC220D-F547-4979-9ACD-3392C50F83D9}" type="datetime1">
              <a:rPr lang="en-ID" smtClean="0"/>
              <a:t>29/04/2019</a:t>
            </a:fld>
            <a:endParaRPr lang="en-ID"/>
          </a:p>
        </p:txBody>
      </p:sp>
      <p:sp>
        <p:nvSpPr>
          <p:cNvPr id="5" name="Footer Placeholder 4">
            <a:extLst>
              <a:ext uri="{FF2B5EF4-FFF2-40B4-BE49-F238E27FC236}">
                <a16:creationId xmlns:a16="http://schemas.microsoft.com/office/drawing/2014/main" id="{A34D3215-E6ED-4BB9-8129-AF4FCECB9D5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7B20AA8-E646-4FAD-B8CD-292BD44DD692}"/>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385859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F1DD-1698-487D-97D5-41C2368EAC1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A4D4E3E-DF57-4BDE-8AE3-AC9CCF4C98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2C9DF65-255B-4ABE-96D6-A422CF36C253}"/>
              </a:ext>
            </a:extLst>
          </p:cNvPr>
          <p:cNvSpPr>
            <a:spLocks noGrp="1"/>
          </p:cNvSpPr>
          <p:nvPr>
            <p:ph type="dt" sz="half" idx="10"/>
          </p:nvPr>
        </p:nvSpPr>
        <p:spPr/>
        <p:txBody>
          <a:bodyPr/>
          <a:lstStyle/>
          <a:p>
            <a:fld id="{75A54B59-1005-47DB-83BE-5C95B3B0F004}" type="datetime1">
              <a:rPr lang="en-ID" smtClean="0"/>
              <a:t>29/04/2019</a:t>
            </a:fld>
            <a:endParaRPr lang="en-ID"/>
          </a:p>
        </p:txBody>
      </p:sp>
      <p:sp>
        <p:nvSpPr>
          <p:cNvPr id="5" name="Footer Placeholder 4">
            <a:extLst>
              <a:ext uri="{FF2B5EF4-FFF2-40B4-BE49-F238E27FC236}">
                <a16:creationId xmlns:a16="http://schemas.microsoft.com/office/drawing/2014/main" id="{2321D8CD-089F-4470-A9DE-18BE27BD206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852734E-2D99-4AE5-A40F-B45F022CDA60}"/>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411840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F52F-D49A-483F-8F2A-A31957F823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2A3F9B1-D5EE-4D6D-85D9-0FDDC93D31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F90B5D-5A88-4186-AFAF-CC95AD31A680}"/>
              </a:ext>
            </a:extLst>
          </p:cNvPr>
          <p:cNvSpPr>
            <a:spLocks noGrp="1"/>
          </p:cNvSpPr>
          <p:nvPr>
            <p:ph type="dt" sz="half" idx="10"/>
          </p:nvPr>
        </p:nvSpPr>
        <p:spPr/>
        <p:txBody>
          <a:bodyPr/>
          <a:lstStyle/>
          <a:p>
            <a:fld id="{7F245E05-79F7-4D32-B776-CE3C41F32E25}" type="datetime1">
              <a:rPr lang="en-ID" smtClean="0"/>
              <a:t>29/04/2019</a:t>
            </a:fld>
            <a:endParaRPr lang="en-ID"/>
          </a:p>
        </p:txBody>
      </p:sp>
      <p:sp>
        <p:nvSpPr>
          <p:cNvPr id="5" name="Footer Placeholder 4">
            <a:extLst>
              <a:ext uri="{FF2B5EF4-FFF2-40B4-BE49-F238E27FC236}">
                <a16:creationId xmlns:a16="http://schemas.microsoft.com/office/drawing/2014/main" id="{535815F6-ADB7-48DB-88BB-E0F25F208E2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421C05C-E1F3-43C5-AFB7-36E2E37B3FA8}"/>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288817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6C0A-EBE6-4A99-8104-636DC9A6C78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7911345-5EAD-43A5-8D72-89867A1EE5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6DB61CC0-BF69-4026-B8AE-851EB079C5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F19F346-5C90-455E-AE0C-257FF1F6EF27}"/>
              </a:ext>
            </a:extLst>
          </p:cNvPr>
          <p:cNvSpPr>
            <a:spLocks noGrp="1"/>
          </p:cNvSpPr>
          <p:nvPr>
            <p:ph type="dt" sz="half" idx="10"/>
          </p:nvPr>
        </p:nvSpPr>
        <p:spPr/>
        <p:txBody>
          <a:bodyPr/>
          <a:lstStyle/>
          <a:p>
            <a:fld id="{A859FFB4-E647-45E5-9C8B-637313EC35F1}" type="datetime1">
              <a:rPr lang="en-ID" smtClean="0"/>
              <a:t>29/04/2019</a:t>
            </a:fld>
            <a:endParaRPr lang="en-ID"/>
          </a:p>
        </p:txBody>
      </p:sp>
      <p:sp>
        <p:nvSpPr>
          <p:cNvPr id="6" name="Footer Placeholder 5">
            <a:extLst>
              <a:ext uri="{FF2B5EF4-FFF2-40B4-BE49-F238E27FC236}">
                <a16:creationId xmlns:a16="http://schemas.microsoft.com/office/drawing/2014/main" id="{987A809B-BC3C-43CA-A4C8-8B70F1A3F29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0A30466-CE75-4C18-9113-FFDE55CF5F01}"/>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64232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D172-5EF6-45CB-9479-2FD47445601B}"/>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8625FAC-0803-427E-93E1-51698C111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E587A1-6783-445D-800C-93022C6C2C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8E6E18B5-E99D-4890-9897-09A49F6E2A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6D9633-75FF-438A-A589-DCB37ADBB6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CB2CEADB-A0B6-4662-9F57-CC5C0E07EE0F}"/>
              </a:ext>
            </a:extLst>
          </p:cNvPr>
          <p:cNvSpPr>
            <a:spLocks noGrp="1"/>
          </p:cNvSpPr>
          <p:nvPr>
            <p:ph type="dt" sz="half" idx="10"/>
          </p:nvPr>
        </p:nvSpPr>
        <p:spPr/>
        <p:txBody>
          <a:bodyPr/>
          <a:lstStyle/>
          <a:p>
            <a:fld id="{E799A2C0-38E8-40D2-A4CD-4CB80D0901BA}" type="datetime1">
              <a:rPr lang="en-ID" smtClean="0"/>
              <a:t>29/04/2019</a:t>
            </a:fld>
            <a:endParaRPr lang="en-ID"/>
          </a:p>
        </p:txBody>
      </p:sp>
      <p:sp>
        <p:nvSpPr>
          <p:cNvPr id="8" name="Footer Placeholder 7">
            <a:extLst>
              <a:ext uri="{FF2B5EF4-FFF2-40B4-BE49-F238E27FC236}">
                <a16:creationId xmlns:a16="http://schemas.microsoft.com/office/drawing/2014/main" id="{E1F766C9-1B4A-4A25-9CD3-CE6BF12EDE4D}"/>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4155F8EC-1705-4FC5-9668-60DB14F0CA26}"/>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135040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025B-506E-44CC-96DE-C83B7160E4E8}"/>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FD8F1957-E0AE-40F8-A4AD-FD9B19E050F0}"/>
              </a:ext>
            </a:extLst>
          </p:cNvPr>
          <p:cNvSpPr>
            <a:spLocks noGrp="1"/>
          </p:cNvSpPr>
          <p:nvPr>
            <p:ph type="dt" sz="half" idx="10"/>
          </p:nvPr>
        </p:nvSpPr>
        <p:spPr/>
        <p:txBody>
          <a:bodyPr/>
          <a:lstStyle/>
          <a:p>
            <a:fld id="{1F49F850-F237-4EC3-ACA0-474B857D001C}" type="datetime1">
              <a:rPr lang="en-ID" smtClean="0"/>
              <a:t>29/04/2019</a:t>
            </a:fld>
            <a:endParaRPr lang="en-ID"/>
          </a:p>
        </p:txBody>
      </p:sp>
      <p:sp>
        <p:nvSpPr>
          <p:cNvPr id="4" name="Footer Placeholder 3">
            <a:extLst>
              <a:ext uri="{FF2B5EF4-FFF2-40B4-BE49-F238E27FC236}">
                <a16:creationId xmlns:a16="http://schemas.microsoft.com/office/drawing/2014/main" id="{EBE00827-AB27-4789-AC66-B6106C831F22}"/>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6473FE90-CD4A-41CE-93A5-B97C544854C4}"/>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299412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45E7B-ED6C-4784-BD4C-17537760A443}"/>
              </a:ext>
            </a:extLst>
          </p:cNvPr>
          <p:cNvSpPr>
            <a:spLocks noGrp="1"/>
          </p:cNvSpPr>
          <p:nvPr>
            <p:ph type="dt" sz="half" idx="10"/>
          </p:nvPr>
        </p:nvSpPr>
        <p:spPr/>
        <p:txBody>
          <a:bodyPr/>
          <a:lstStyle/>
          <a:p>
            <a:fld id="{1790C010-275D-4FE1-9616-537E7007C9E0}" type="datetime1">
              <a:rPr lang="en-ID" smtClean="0"/>
              <a:t>29/04/2019</a:t>
            </a:fld>
            <a:endParaRPr lang="en-ID"/>
          </a:p>
        </p:txBody>
      </p:sp>
      <p:sp>
        <p:nvSpPr>
          <p:cNvPr id="3" name="Footer Placeholder 2">
            <a:extLst>
              <a:ext uri="{FF2B5EF4-FFF2-40B4-BE49-F238E27FC236}">
                <a16:creationId xmlns:a16="http://schemas.microsoft.com/office/drawing/2014/main" id="{BA511E93-6362-4179-9F59-E0A67C6F1F16}"/>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5BF67267-0DF9-42EE-AFD0-78C0BE813086}"/>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278949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EED6-A3D2-4D6C-98EC-B0C3F5F64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8A86DF64-27A6-40B1-BBF2-4426F45EA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7ED466AE-7929-44C0-B9DF-5F63D491F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8317C4-5014-4F28-A735-C47A5EA8C965}"/>
              </a:ext>
            </a:extLst>
          </p:cNvPr>
          <p:cNvSpPr>
            <a:spLocks noGrp="1"/>
          </p:cNvSpPr>
          <p:nvPr>
            <p:ph type="dt" sz="half" idx="10"/>
          </p:nvPr>
        </p:nvSpPr>
        <p:spPr/>
        <p:txBody>
          <a:bodyPr/>
          <a:lstStyle/>
          <a:p>
            <a:fld id="{8E001873-F9F9-4C74-89BC-C5E221D7BB73}" type="datetime1">
              <a:rPr lang="en-ID" smtClean="0"/>
              <a:t>29/04/2019</a:t>
            </a:fld>
            <a:endParaRPr lang="en-ID"/>
          </a:p>
        </p:txBody>
      </p:sp>
      <p:sp>
        <p:nvSpPr>
          <p:cNvPr id="6" name="Footer Placeholder 5">
            <a:extLst>
              <a:ext uri="{FF2B5EF4-FFF2-40B4-BE49-F238E27FC236}">
                <a16:creationId xmlns:a16="http://schemas.microsoft.com/office/drawing/2014/main" id="{26AFA2D6-42B8-48A0-9189-EA11A16293A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1DD60C8-FEE5-4FF0-9FC5-8F9EB5609C8B}"/>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363142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E7EC-73A6-41AD-9B82-131ED294F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ED9C0C45-ACD3-49AB-BDA0-57E5A7CD18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192BFB83-18D5-42C3-8015-611511760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857ADA-C42C-4D46-B398-7CF686A487AE}"/>
              </a:ext>
            </a:extLst>
          </p:cNvPr>
          <p:cNvSpPr>
            <a:spLocks noGrp="1"/>
          </p:cNvSpPr>
          <p:nvPr>
            <p:ph type="dt" sz="half" idx="10"/>
          </p:nvPr>
        </p:nvSpPr>
        <p:spPr/>
        <p:txBody>
          <a:bodyPr/>
          <a:lstStyle/>
          <a:p>
            <a:fld id="{FF9E69F9-805F-4516-9445-7FB1BFCE7BE6}" type="datetime1">
              <a:rPr lang="en-ID" smtClean="0"/>
              <a:t>29/04/2019</a:t>
            </a:fld>
            <a:endParaRPr lang="en-ID"/>
          </a:p>
        </p:txBody>
      </p:sp>
      <p:sp>
        <p:nvSpPr>
          <p:cNvPr id="6" name="Footer Placeholder 5">
            <a:extLst>
              <a:ext uri="{FF2B5EF4-FFF2-40B4-BE49-F238E27FC236}">
                <a16:creationId xmlns:a16="http://schemas.microsoft.com/office/drawing/2014/main" id="{280F4290-CF1E-4335-94C6-A4E7049A173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A61A7E0-9B72-4680-98C1-8078F81BBAFF}"/>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151605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7BAC18-1732-46F9-A071-9F732DA4D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E29517E-1375-43AF-B7CE-3F330F650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836EF09-B2AF-4BC5-AB25-4FDA460E74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D2693-8A9B-45BD-856D-6E5B095CE2A3}" type="datetime1">
              <a:rPr lang="en-ID" smtClean="0"/>
              <a:t>29/04/2019</a:t>
            </a:fld>
            <a:endParaRPr lang="en-ID"/>
          </a:p>
        </p:txBody>
      </p:sp>
      <p:sp>
        <p:nvSpPr>
          <p:cNvPr id="5" name="Footer Placeholder 4">
            <a:extLst>
              <a:ext uri="{FF2B5EF4-FFF2-40B4-BE49-F238E27FC236}">
                <a16:creationId xmlns:a16="http://schemas.microsoft.com/office/drawing/2014/main" id="{80B349E3-F100-41DE-8931-6A8A12312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4B022794-E4ED-4C85-9F48-9575BF9E79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60111-A065-4401-9C4A-F47A749BAEFB}" type="slidenum">
              <a:rPr lang="en-ID" smtClean="0"/>
              <a:t>‹#›</a:t>
            </a:fld>
            <a:endParaRPr lang="en-ID"/>
          </a:p>
        </p:txBody>
      </p:sp>
    </p:spTree>
    <p:extLst>
      <p:ext uri="{BB962C8B-B14F-4D97-AF65-F5344CB8AC3E}">
        <p14:creationId xmlns:p14="http://schemas.microsoft.com/office/powerpoint/2010/main" val="921468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ocw.ui.ac.id/pluginfile.php/1479/mod_resource/content/0/SearchAndPrint.jav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gist.github.com/fadirra/b87f8510cdddce73540f980794d13a5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cus Photo of Open Book">
            <a:extLst>
              <a:ext uri="{FF2B5EF4-FFF2-40B4-BE49-F238E27FC236}">
                <a16:creationId xmlns:a16="http://schemas.microsoft.com/office/drawing/2014/main" id="{6F983FDF-F58A-433E-AF70-2290B527BFC1}"/>
              </a:ext>
            </a:extLst>
          </p:cNvPr>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63500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33248E-646E-4AC5-97C4-11EA0266263A}"/>
              </a:ext>
            </a:extLst>
          </p:cNvPr>
          <p:cNvSpPr>
            <a:spLocks noGrp="1"/>
          </p:cNvSpPr>
          <p:nvPr>
            <p:ph type="ctrTitle"/>
          </p:nvPr>
        </p:nvSpPr>
        <p:spPr>
          <a:xfrm>
            <a:off x="1524000" y="1852247"/>
            <a:ext cx="9144000" cy="1594592"/>
          </a:xfrm>
          <a:solidFill>
            <a:schemeClr val="bg1">
              <a:alpha val="75000"/>
            </a:schemeClr>
          </a:solidFill>
        </p:spPr>
        <p:txBody>
          <a:bodyPr>
            <a:normAutofit fontScale="90000"/>
          </a:bodyPr>
          <a:lstStyle/>
          <a:p>
            <a:r>
              <a:rPr lang="en-ID" b="1"/>
              <a:t>Foundations of Programming 2:</a:t>
            </a:r>
            <a:br>
              <a:rPr lang="en-ID" b="1"/>
            </a:br>
            <a:r>
              <a:rPr lang="en-ID" b="1"/>
              <a:t>Text I/O</a:t>
            </a:r>
          </a:p>
        </p:txBody>
      </p:sp>
      <p:sp>
        <p:nvSpPr>
          <p:cNvPr id="3" name="Subtitle 2">
            <a:extLst>
              <a:ext uri="{FF2B5EF4-FFF2-40B4-BE49-F238E27FC236}">
                <a16:creationId xmlns:a16="http://schemas.microsoft.com/office/drawing/2014/main" id="{7CF474C7-3508-4026-A3BF-BDBF835090EB}"/>
              </a:ext>
            </a:extLst>
          </p:cNvPr>
          <p:cNvSpPr>
            <a:spLocks noGrp="1"/>
          </p:cNvSpPr>
          <p:nvPr>
            <p:ph type="subTitle" idx="1"/>
          </p:nvPr>
        </p:nvSpPr>
        <p:spPr>
          <a:xfrm>
            <a:off x="1524000" y="3602038"/>
            <a:ext cx="9144000" cy="702676"/>
          </a:xfrm>
          <a:solidFill>
            <a:schemeClr val="bg1">
              <a:alpha val="75000"/>
            </a:schemeClr>
          </a:solidFill>
        </p:spPr>
        <p:txBody>
          <a:bodyPr anchor="ctr">
            <a:normAutofit/>
          </a:bodyPr>
          <a:lstStyle/>
          <a:p>
            <a:r>
              <a:rPr lang="en-ID" sz="2000" b="1"/>
              <a:t>FoP 2 Teaching Team, Faculty of Computer Science, Universitas Indonesia</a:t>
            </a:r>
            <a:br>
              <a:rPr lang="en-ID" sz="2000" b="1"/>
            </a:br>
            <a:r>
              <a:rPr lang="en-ID" sz="2000" b="1"/>
              <a:t>Correspondence: Fariz Darari (fariz@cs.ui.ac.id)</a:t>
            </a:r>
          </a:p>
        </p:txBody>
      </p:sp>
      <p:sp>
        <p:nvSpPr>
          <p:cNvPr id="4" name="Rectangle 3">
            <a:extLst>
              <a:ext uri="{FF2B5EF4-FFF2-40B4-BE49-F238E27FC236}">
                <a16:creationId xmlns:a16="http://schemas.microsoft.com/office/drawing/2014/main" id="{971C5B50-2731-4843-92E0-6977EF3850D9}"/>
              </a:ext>
            </a:extLst>
          </p:cNvPr>
          <p:cNvSpPr/>
          <p:nvPr/>
        </p:nvSpPr>
        <p:spPr>
          <a:xfrm>
            <a:off x="6300789" y="6244581"/>
            <a:ext cx="4095754" cy="584775"/>
          </a:xfrm>
          <a:prstGeom prst="rect">
            <a:avLst/>
          </a:prstGeom>
        </p:spPr>
        <p:txBody>
          <a:bodyPr wrap="square">
            <a:spAutoFit/>
          </a:bodyPr>
          <a:lstStyle/>
          <a:p>
            <a:pPr algn="r"/>
            <a:r>
              <a:rPr lang="en-ID" sz="1400" b="1" i="1">
                <a:latin typeface="Arial" panose="020B0604020202020204" pitchFamily="34" charset="0"/>
                <a:ea typeface="Arial" panose="020B0604020202020204" pitchFamily="34" charset="0"/>
              </a:rPr>
              <a:t>Feel free to use, reuse, and share this work: the more we share, the more we have!</a:t>
            </a:r>
            <a:r>
              <a:rPr lang="en-ID" b="1" i="1">
                <a:effectLst/>
                <a:latin typeface="Arial" panose="020B0604020202020204" pitchFamily="34" charset="0"/>
                <a:ea typeface="Arial" panose="020B0604020202020204" pitchFamily="34" charset="0"/>
              </a:rPr>
              <a:t> </a:t>
            </a:r>
            <a:endParaRPr lang="en-ID" sz="1400" b="1"/>
          </a:p>
        </p:txBody>
      </p:sp>
      <p:pic>
        <p:nvPicPr>
          <p:cNvPr id="1028" name="Picture 4" descr="logo">
            <a:extLst>
              <a:ext uri="{FF2B5EF4-FFF2-40B4-BE49-F238E27FC236}">
                <a16:creationId xmlns:a16="http://schemas.microsoft.com/office/drawing/2014/main" id="{AE17F83F-6A4A-48C2-9C28-F6D0063711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3" y="5777135"/>
            <a:ext cx="23812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asil gambar untuk cc by sa">
            <a:extLst>
              <a:ext uri="{FF2B5EF4-FFF2-40B4-BE49-F238E27FC236}">
                <a16:creationId xmlns:a16="http://schemas.microsoft.com/office/drawing/2014/main" id="{F4C631E7-7596-497F-A218-27AEEF23B3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6543" y="6235067"/>
            <a:ext cx="1590506" cy="56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98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Quiz time: Count the number of words of user input in console</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10</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416320"/>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2862322"/>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 inside main</a:t>
            </a:r>
          </a:p>
          <a:p>
            <a:endParaRPr lang="en-ID" sz="2000">
              <a:latin typeface="Consolas" panose="020B0609020204030204" pitchFamily="49" charset="0"/>
            </a:endParaRPr>
          </a:p>
          <a:p>
            <a:r>
              <a:rPr lang="en-ID" sz="2000">
                <a:latin typeface="Consolas" panose="020B0609020204030204" pitchFamily="49" charset="0"/>
              </a:rPr>
              <a:t>System.out.println("Please type something and press Enter.");</a:t>
            </a:r>
          </a:p>
          <a:p>
            <a:r>
              <a:rPr lang="en-ID" sz="2000">
                <a:latin typeface="Consolas" panose="020B0609020204030204" pitchFamily="49" charset="0"/>
              </a:rPr>
              <a:t>BufferedReader reader = new BufferedReader(new InputStreamReader(System.in));</a:t>
            </a:r>
          </a:p>
          <a:p>
            <a:r>
              <a:rPr lang="en-ID" sz="2000">
                <a:latin typeface="Consolas" panose="020B0609020204030204" pitchFamily="49" charset="0"/>
              </a:rPr>
              <a:t>try {</a:t>
            </a:r>
          </a:p>
          <a:p>
            <a:r>
              <a:rPr lang="en-ID" sz="2000">
                <a:latin typeface="Consolas" panose="020B0609020204030204" pitchFamily="49" charset="0"/>
              </a:rPr>
              <a:t>	System.out.println(reader.readLine().split(" ").length);</a:t>
            </a:r>
          </a:p>
          <a:p>
            <a:r>
              <a:rPr lang="en-ID" sz="2000">
                <a:latin typeface="Consolas" panose="020B0609020204030204" pitchFamily="49" charset="0"/>
              </a:rPr>
              <a:t>} catch(IOException e) {</a:t>
            </a:r>
          </a:p>
          <a:p>
            <a:r>
              <a:rPr lang="en-ID" sz="2000">
                <a:latin typeface="Consolas" panose="020B0609020204030204" pitchFamily="49" charset="0"/>
              </a:rPr>
              <a:t>	System.out.println("An error occurred: " + e.getMessage());</a:t>
            </a:r>
          </a:p>
          <a:p>
            <a:r>
              <a:rPr lang="en-ID" sz="2000">
                <a:latin typeface="Consolas" panose="020B0609020204030204" pitchFamily="49" charset="0"/>
              </a:rPr>
              <a:t>}</a:t>
            </a:r>
          </a:p>
        </p:txBody>
      </p:sp>
    </p:spTree>
    <p:extLst>
      <p:ext uri="{BB962C8B-B14F-4D97-AF65-F5344CB8AC3E}">
        <p14:creationId xmlns:p14="http://schemas.microsoft.com/office/powerpoint/2010/main" val="90433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Quiz time: Count the number of words of user input in console (better)</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11</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416320"/>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2862322"/>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 inside main</a:t>
            </a:r>
          </a:p>
          <a:p>
            <a:endParaRPr lang="en-ID" sz="2000">
              <a:latin typeface="Consolas" panose="020B0609020204030204" pitchFamily="49" charset="0"/>
            </a:endParaRPr>
          </a:p>
          <a:p>
            <a:r>
              <a:rPr lang="en-ID" sz="2000">
                <a:latin typeface="Consolas" panose="020B0609020204030204" pitchFamily="49" charset="0"/>
              </a:rPr>
              <a:t>System.out.println("Please type something and press Enter.");</a:t>
            </a:r>
          </a:p>
          <a:p>
            <a:r>
              <a:rPr lang="en-ID" sz="2000">
                <a:latin typeface="Consolas" panose="020B0609020204030204" pitchFamily="49" charset="0"/>
              </a:rPr>
              <a:t>BufferedReader reader = new BufferedReader(new InputStreamReader(System.in));</a:t>
            </a:r>
          </a:p>
          <a:p>
            <a:r>
              <a:rPr lang="en-ID" sz="2000">
                <a:latin typeface="Consolas" panose="020B0609020204030204" pitchFamily="49" charset="0"/>
              </a:rPr>
              <a:t>try {</a:t>
            </a:r>
          </a:p>
          <a:p>
            <a:r>
              <a:rPr lang="en-ID" sz="2000">
                <a:latin typeface="Consolas" panose="020B0609020204030204" pitchFamily="49" charset="0"/>
              </a:rPr>
              <a:t>	System.out.println(reader.readLine().split("</a:t>
            </a:r>
            <a:r>
              <a:rPr lang="en-ID" sz="2000">
                <a:highlight>
                  <a:srgbClr val="FFFF00"/>
                </a:highlight>
                <a:latin typeface="Consolas" panose="020B0609020204030204" pitchFamily="49" charset="0"/>
              </a:rPr>
              <a:t>\\s+</a:t>
            </a:r>
            <a:r>
              <a:rPr lang="en-ID" sz="2000">
                <a:latin typeface="Consolas" panose="020B0609020204030204" pitchFamily="49" charset="0"/>
              </a:rPr>
              <a:t>").length);</a:t>
            </a:r>
          </a:p>
          <a:p>
            <a:r>
              <a:rPr lang="en-ID" sz="2000">
                <a:latin typeface="Consolas" panose="020B0609020204030204" pitchFamily="49" charset="0"/>
              </a:rPr>
              <a:t>} catch(IOException e) {</a:t>
            </a:r>
          </a:p>
          <a:p>
            <a:r>
              <a:rPr lang="en-ID" sz="2000">
                <a:latin typeface="Consolas" panose="020B0609020204030204" pitchFamily="49" charset="0"/>
              </a:rPr>
              <a:t>	System.out.println("An error occurred: " + e.getMessage());</a:t>
            </a:r>
          </a:p>
          <a:p>
            <a:r>
              <a:rPr lang="en-ID" sz="2000">
                <a:latin typeface="Consolas" panose="020B0609020204030204" pitchFamily="49" charset="0"/>
              </a:rPr>
              <a:t>}</a:t>
            </a:r>
          </a:p>
        </p:txBody>
      </p:sp>
    </p:spTree>
    <p:extLst>
      <p:ext uri="{BB962C8B-B14F-4D97-AF65-F5344CB8AC3E}">
        <p14:creationId xmlns:p14="http://schemas.microsoft.com/office/powerpoint/2010/main" val="179183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Quiz time: Read first 5 characters of console input </a:t>
            </a:r>
            <a:r>
              <a:rPr lang="en-ID" sz="2800"/>
              <a:t>(Hint: read() method of BufferedReader could be helpful)</a:t>
            </a:r>
            <a:endParaRPr lang="en-ID"/>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12</a:t>
            </a:fld>
            <a:endParaRPr lang="en-ID"/>
          </a:p>
        </p:txBody>
      </p:sp>
    </p:spTree>
    <p:extLst>
      <p:ext uri="{BB962C8B-B14F-4D97-AF65-F5344CB8AC3E}">
        <p14:creationId xmlns:p14="http://schemas.microsoft.com/office/powerpoint/2010/main" val="31662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solidFill>
                  <a:prstClr val="black"/>
                </a:solidFill>
              </a:rPr>
              <a:t>Quiz time: Read first 5 characters of console input </a:t>
            </a:r>
            <a:r>
              <a:rPr lang="en-ID" sz="2800">
                <a:solidFill>
                  <a:prstClr val="black"/>
                </a:solidFill>
              </a:rPr>
              <a:t>(Hint: read() method of BufferedReader could be helpful)</a:t>
            </a:r>
            <a:endParaRPr lang="en-ID"/>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13</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785652"/>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3477875"/>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System.out.println("Please type something and press Enter.");</a:t>
            </a:r>
          </a:p>
          <a:p>
            <a:r>
              <a:rPr lang="en-ID" sz="2000">
                <a:latin typeface="Consolas" panose="020B0609020204030204" pitchFamily="49" charset="0"/>
              </a:rPr>
              <a:t>BufferedReader reader = new BufferedReader(new InputStreamReader(System.in));</a:t>
            </a:r>
          </a:p>
          <a:p>
            <a:r>
              <a:rPr lang="en-ID" sz="2000">
                <a:latin typeface="Consolas" panose="020B0609020204030204" pitchFamily="49" charset="0"/>
              </a:rPr>
              <a:t>try {</a:t>
            </a:r>
          </a:p>
          <a:p>
            <a:r>
              <a:rPr lang="en-ID" sz="2000">
                <a:latin typeface="Consolas" panose="020B0609020204030204" pitchFamily="49" charset="0"/>
              </a:rPr>
              <a:t>	int i = 0;</a:t>
            </a:r>
          </a:p>
          <a:p>
            <a:r>
              <a:rPr lang="en-ID" sz="2000">
                <a:latin typeface="Consolas" panose="020B0609020204030204" pitchFamily="49" charset="0"/>
              </a:rPr>
              <a:t>	while(i &lt; 5) {</a:t>
            </a:r>
          </a:p>
          <a:p>
            <a:r>
              <a:rPr lang="en-ID" sz="2000">
                <a:latin typeface="Consolas" panose="020B0609020204030204" pitchFamily="49" charset="0"/>
              </a:rPr>
              <a:t>		System.out.print((char) reader.read());</a:t>
            </a:r>
          </a:p>
          <a:p>
            <a:r>
              <a:rPr lang="en-ID" sz="2000">
                <a:latin typeface="Consolas" panose="020B0609020204030204" pitchFamily="49" charset="0"/>
              </a:rPr>
              <a:t>		i++;</a:t>
            </a:r>
          </a:p>
          <a:p>
            <a:r>
              <a:rPr lang="en-ID" sz="2000">
                <a:latin typeface="Consolas" panose="020B0609020204030204" pitchFamily="49" charset="0"/>
              </a:rPr>
              <a:t>	}</a:t>
            </a:r>
          </a:p>
          <a:p>
            <a:r>
              <a:rPr lang="en-ID" sz="2000">
                <a:latin typeface="Consolas" panose="020B0609020204030204" pitchFamily="49" charset="0"/>
              </a:rPr>
              <a:t>} catch(IOException e) {</a:t>
            </a:r>
          </a:p>
          <a:p>
            <a:r>
              <a:rPr lang="en-ID" sz="2000">
                <a:latin typeface="Consolas" panose="020B0609020204030204" pitchFamily="49" charset="0"/>
              </a:rPr>
              <a:t>	System.out.println("An error occurred: " + e.getMessage());</a:t>
            </a:r>
          </a:p>
          <a:p>
            <a:r>
              <a:rPr lang="en-ID" sz="2000">
                <a:latin typeface="Consolas" panose="020B0609020204030204" pitchFamily="49" charset="0"/>
              </a:rPr>
              <a:t>}</a:t>
            </a:r>
          </a:p>
        </p:txBody>
      </p:sp>
    </p:spTree>
    <p:extLst>
      <p:ext uri="{BB962C8B-B14F-4D97-AF65-F5344CB8AC3E}">
        <p14:creationId xmlns:p14="http://schemas.microsoft.com/office/powerpoint/2010/main" val="370358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solidFill>
                  <a:prstClr val="black"/>
                </a:solidFill>
              </a:rPr>
              <a:t>Quiz time: Read first 5 characters of console input </a:t>
            </a:r>
            <a:r>
              <a:rPr lang="en-ID" sz="2800">
                <a:solidFill>
                  <a:prstClr val="black"/>
                </a:solidFill>
              </a:rPr>
              <a:t>(Hint: read() method of BufferedReader could be helpful)</a:t>
            </a:r>
            <a:endParaRPr lang="en-ID"/>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14</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785652"/>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3477875"/>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System.out.println("Please type something and press Enter.");</a:t>
            </a:r>
          </a:p>
          <a:p>
            <a:r>
              <a:rPr lang="en-ID" sz="2000">
                <a:latin typeface="Consolas" panose="020B0609020204030204" pitchFamily="49" charset="0"/>
              </a:rPr>
              <a:t>BufferedReader reader = new BufferedReader(new InputStreamReader(System.in));</a:t>
            </a:r>
          </a:p>
          <a:p>
            <a:r>
              <a:rPr lang="en-ID" sz="2000">
                <a:latin typeface="Consolas" panose="020B0609020204030204" pitchFamily="49" charset="0"/>
              </a:rPr>
              <a:t>try {</a:t>
            </a:r>
          </a:p>
          <a:p>
            <a:r>
              <a:rPr lang="en-ID" sz="2000">
                <a:latin typeface="Consolas" panose="020B0609020204030204" pitchFamily="49" charset="0"/>
              </a:rPr>
              <a:t>	int i = 0;</a:t>
            </a:r>
          </a:p>
          <a:p>
            <a:r>
              <a:rPr lang="en-ID" sz="2000">
                <a:latin typeface="Consolas" panose="020B0609020204030204" pitchFamily="49" charset="0"/>
              </a:rPr>
              <a:t>	while(i &lt; 5) {</a:t>
            </a:r>
          </a:p>
          <a:p>
            <a:r>
              <a:rPr lang="en-ID" sz="2000">
                <a:latin typeface="Consolas" panose="020B0609020204030204" pitchFamily="49" charset="0"/>
              </a:rPr>
              <a:t>		System.out.print((char) reader.read());</a:t>
            </a:r>
          </a:p>
          <a:p>
            <a:r>
              <a:rPr lang="en-ID" sz="2000">
                <a:latin typeface="Consolas" panose="020B0609020204030204" pitchFamily="49" charset="0"/>
              </a:rPr>
              <a:t>		i++;</a:t>
            </a:r>
          </a:p>
          <a:p>
            <a:r>
              <a:rPr lang="en-ID" sz="2000">
                <a:latin typeface="Consolas" panose="020B0609020204030204" pitchFamily="49" charset="0"/>
              </a:rPr>
              <a:t>	}</a:t>
            </a:r>
          </a:p>
          <a:p>
            <a:r>
              <a:rPr lang="en-ID" sz="2000">
                <a:latin typeface="Consolas" panose="020B0609020204030204" pitchFamily="49" charset="0"/>
              </a:rPr>
              <a:t>} catch(IOException e) {</a:t>
            </a:r>
          </a:p>
          <a:p>
            <a:r>
              <a:rPr lang="en-ID" sz="2000">
                <a:latin typeface="Consolas" panose="020B0609020204030204" pitchFamily="49" charset="0"/>
              </a:rPr>
              <a:t>	System.out.println("An error occurred: " + e.getMessage());</a:t>
            </a:r>
          </a:p>
          <a:p>
            <a:r>
              <a:rPr lang="en-ID" sz="2000">
                <a:latin typeface="Consolas" panose="020B0609020204030204" pitchFamily="49" charset="0"/>
              </a:rPr>
              <a:t>}</a:t>
            </a:r>
          </a:p>
        </p:txBody>
      </p:sp>
      <p:sp>
        <p:nvSpPr>
          <p:cNvPr id="3" name="TextBox 2">
            <a:extLst>
              <a:ext uri="{FF2B5EF4-FFF2-40B4-BE49-F238E27FC236}">
                <a16:creationId xmlns:a16="http://schemas.microsoft.com/office/drawing/2014/main" id="{641C27F1-CD10-4F8F-A1DE-ED173A9D0A0E}"/>
              </a:ext>
            </a:extLst>
          </p:cNvPr>
          <p:cNvSpPr txBox="1"/>
          <p:nvPr/>
        </p:nvSpPr>
        <p:spPr>
          <a:xfrm>
            <a:off x="2444620" y="5894685"/>
            <a:ext cx="8659807" cy="461665"/>
          </a:xfrm>
          <a:prstGeom prst="rect">
            <a:avLst/>
          </a:prstGeom>
          <a:noFill/>
        </p:spPr>
        <p:txBody>
          <a:bodyPr wrap="none" rtlCol="0">
            <a:spAutoFit/>
          </a:bodyPr>
          <a:lstStyle/>
          <a:p>
            <a:r>
              <a:rPr lang="en-ID" sz="2400" i="1"/>
              <a:t>However, this might be problematic if you enter Enter (= line break).</a:t>
            </a:r>
          </a:p>
        </p:txBody>
      </p:sp>
    </p:spTree>
    <p:extLst>
      <p:ext uri="{BB962C8B-B14F-4D97-AF65-F5344CB8AC3E}">
        <p14:creationId xmlns:p14="http://schemas.microsoft.com/office/powerpoint/2010/main" val="70514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solidFill>
                  <a:prstClr val="black"/>
                </a:solidFill>
              </a:rPr>
              <a:t>Quiz time: Read first 5 characters of console input</a:t>
            </a:r>
            <a:endParaRPr lang="en-ID"/>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15</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2677656"/>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2246769"/>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System.out.println("Please type something and press Enter.");</a:t>
            </a:r>
          </a:p>
          <a:p>
            <a:r>
              <a:rPr lang="en-ID" sz="2000">
                <a:latin typeface="Consolas" panose="020B0609020204030204" pitchFamily="49" charset="0"/>
              </a:rPr>
              <a:t>BufferedReader reader = new BufferedReader(new InputStreamReader(System.in));</a:t>
            </a:r>
          </a:p>
          <a:p>
            <a:r>
              <a:rPr lang="en-ID" sz="2000">
                <a:latin typeface="Consolas" panose="020B0609020204030204" pitchFamily="49" charset="0"/>
              </a:rPr>
              <a:t>try {</a:t>
            </a:r>
          </a:p>
          <a:p>
            <a:r>
              <a:rPr lang="en-ID" sz="2000">
                <a:latin typeface="Consolas" panose="020B0609020204030204" pitchFamily="49" charset="0"/>
              </a:rPr>
              <a:t>	System.out.println(reader.readLine().substring(0, 5));</a:t>
            </a:r>
          </a:p>
          <a:p>
            <a:r>
              <a:rPr lang="en-ID" sz="2000">
                <a:latin typeface="Consolas" panose="020B0609020204030204" pitchFamily="49" charset="0"/>
              </a:rPr>
              <a:t>} catch(IOException e) {</a:t>
            </a:r>
          </a:p>
          <a:p>
            <a:r>
              <a:rPr lang="en-ID" sz="2000">
                <a:latin typeface="Consolas" panose="020B0609020204030204" pitchFamily="49" charset="0"/>
              </a:rPr>
              <a:t>	System.out.println("An error occurred: " + e.getMessage());</a:t>
            </a:r>
          </a:p>
          <a:p>
            <a:r>
              <a:rPr lang="en-ID" sz="2000">
                <a:latin typeface="Consolas" panose="020B0609020204030204" pitchFamily="49" charset="0"/>
              </a:rPr>
              <a:t>}</a:t>
            </a:r>
          </a:p>
        </p:txBody>
      </p:sp>
    </p:spTree>
    <p:extLst>
      <p:ext uri="{BB962C8B-B14F-4D97-AF65-F5344CB8AC3E}">
        <p14:creationId xmlns:p14="http://schemas.microsoft.com/office/powerpoint/2010/main" val="394791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solidFill>
                  <a:prstClr val="black"/>
                </a:solidFill>
              </a:rPr>
              <a:t>Quiz time: Read first 5 characters of console input</a:t>
            </a:r>
            <a:endParaRPr lang="en-ID"/>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16</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2677656"/>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2246769"/>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System.out.println("Please type something and press Enter.");</a:t>
            </a:r>
          </a:p>
          <a:p>
            <a:r>
              <a:rPr lang="en-ID" sz="2000">
                <a:latin typeface="Consolas" panose="020B0609020204030204" pitchFamily="49" charset="0"/>
              </a:rPr>
              <a:t>BufferedReader reader = new BufferedReader(new InputStreamReader(System.in));</a:t>
            </a:r>
          </a:p>
          <a:p>
            <a:r>
              <a:rPr lang="en-ID" sz="2000">
                <a:latin typeface="Consolas" panose="020B0609020204030204" pitchFamily="49" charset="0"/>
              </a:rPr>
              <a:t>try {</a:t>
            </a:r>
          </a:p>
          <a:p>
            <a:r>
              <a:rPr lang="en-ID" sz="2000">
                <a:latin typeface="Consolas" panose="020B0609020204030204" pitchFamily="49" charset="0"/>
              </a:rPr>
              <a:t>	System.out.println(reader.readLine().substring(0, 5));</a:t>
            </a:r>
          </a:p>
          <a:p>
            <a:r>
              <a:rPr lang="en-ID" sz="2000">
                <a:latin typeface="Consolas" panose="020B0609020204030204" pitchFamily="49" charset="0"/>
              </a:rPr>
              <a:t>} catch(IOException e) {</a:t>
            </a:r>
          </a:p>
          <a:p>
            <a:r>
              <a:rPr lang="en-ID" sz="2000">
                <a:latin typeface="Consolas" panose="020B0609020204030204" pitchFamily="49" charset="0"/>
              </a:rPr>
              <a:t>	System.out.println("An error occurred: " + e.getMessage());</a:t>
            </a:r>
          </a:p>
          <a:p>
            <a:r>
              <a:rPr lang="en-ID" sz="2000">
                <a:latin typeface="Consolas" panose="020B0609020204030204" pitchFamily="49" charset="0"/>
              </a:rPr>
              <a:t>}</a:t>
            </a:r>
          </a:p>
        </p:txBody>
      </p:sp>
      <p:sp>
        <p:nvSpPr>
          <p:cNvPr id="3" name="TextBox 2">
            <a:extLst>
              <a:ext uri="{FF2B5EF4-FFF2-40B4-BE49-F238E27FC236}">
                <a16:creationId xmlns:a16="http://schemas.microsoft.com/office/drawing/2014/main" id="{641C27F1-CD10-4F8F-A1DE-ED173A9D0A0E}"/>
              </a:ext>
            </a:extLst>
          </p:cNvPr>
          <p:cNvSpPr txBox="1"/>
          <p:nvPr/>
        </p:nvSpPr>
        <p:spPr>
          <a:xfrm>
            <a:off x="3135086" y="4803091"/>
            <a:ext cx="5876609" cy="461665"/>
          </a:xfrm>
          <a:prstGeom prst="rect">
            <a:avLst/>
          </a:prstGeom>
          <a:noFill/>
        </p:spPr>
        <p:txBody>
          <a:bodyPr wrap="none" rtlCol="0">
            <a:spAutoFit/>
          </a:bodyPr>
          <a:lstStyle/>
          <a:p>
            <a:r>
              <a:rPr lang="en-ID" sz="2400" b="1" i="1">
                <a:solidFill>
                  <a:srgbClr val="FF0000"/>
                </a:solidFill>
              </a:rPr>
              <a:t>What could be a problem for this "solution"?</a:t>
            </a:r>
          </a:p>
        </p:txBody>
      </p:sp>
    </p:spTree>
    <p:extLst>
      <p:ext uri="{BB962C8B-B14F-4D97-AF65-F5344CB8AC3E}">
        <p14:creationId xmlns:p14="http://schemas.microsoft.com/office/powerpoint/2010/main" val="334276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solidFill>
                  <a:prstClr val="black"/>
                </a:solidFill>
              </a:rPr>
              <a:t>Quiz time: Read first 5 characters of console input</a:t>
            </a:r>
            <a:endParaRPr lang="en-ID"/>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17</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2677656"/>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2554545"/>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System.out.println("Please type something and press Enter.");</a:t>
            </a:r>
          </a:p>
          <a:p>
            <a:r>
              <a:rPr lang="en-ID" sz="2000">
                <a:latin typeface="Consolas" panose="020B0609020204030204" pitchFamily="49" charset="0"/>
              </a:rPr>
              <a:t>BufferedReader reader = new BufferedReader(new InputStreamReader(System.in));</a:t>
            </a:r>
          </a:p>
          <a:p>
            <a:r>
              <a:rPr lang="en-ID" sz="2000">
                <a:latin typeface="Consolas" panose="020B0609020204030204" pitchFamily="49" charset="0"/>
              </a:rPr>
              <a:t>try {</a:t>
            </a:r>
          </a:p>
          <a:p>
            <a:r>
              <a:rPr lang="en-ID" sz="2000">
                <a:latin typeface="Consolas" panose="020B0609020204030204" pitchFamily="49" charset="0"/>
              </a:rPr>
              <a:t>	String line = reader.readLine();</a:t>
            </a:r>
          </a:p>
          <a:p>
            <a:r>
              <a:rPr lang="en-ID" sz="2000">
                <a:latin typeface="Consolas" panose="020B0609020204030204" pitchFamily="49" charset="0"/>
              </a:rPr>
              <a:t>	System.out.println(line.substring(0, line.length() &lt; 5? line.length(): 5));</a:t>
            </a:r>
          </a:p>
          <a:p>
            <a:r>
              <a:rPr lang="en-ID" sz="2000">
                <a:latin typeface="Consolas" panose="020B0609020204030204" pitchFamily="49" charset="0"/>
              </a:rPr>
              <a:t>} catch(IOException e) {</a:t>
            </a:r>
          </a:p>
          <a:p>
            <a:r>
              <a:rPr lang="en-ID" sz="2000">
                <a:latin typeface="Consolas" panose="020B0609020204030204" pitchFamily="49" charset="0"/>
              </a:rPr>
              <a:t>	System.out.println("An error occurred: " + e.getMessage());</a:t>
            </a:r>
          </a:p>
          <a:p>
            <a:r>
              <a:rPr lang="en-ID" sz="2000">
                <a:latin typeface="Consolas" panose="020B0609020204030204" pitchFamily="49" charset="0"/>
              </a:rPr>
              <a:t>}</a:t>
            </a:r>
          </a:p>
        </p:txBody>
      </p:sp>
    </p:spTree>
    <p:extLst>
      <p:ext uri="{BB962C8B-B14F-4D97-AF65-F5344CB8AC3E}">
        <p14:creationId xmlns:p14="http://schemas.microsoft.com/office/powerpoint/2010/main" val="383848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How to read from text files</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18</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785652"/>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3477875"/>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public static List&lt;String&gt; getAllLines(String filename) throws IOException {</a:t>
            </a:r>
          </a:p>
          <a:p>
            <a:r>
              <a:rPr lang="en-ID" sz="2000">
                <a:latin typeface="Consolas" panose="020B0609020204030204" pitchFamily="49" charset="0"/>
              </a:rPr>
              <a:t>	List&lt;String&gt; lines = new ArrayList&lt;String&gt;();</a:t>
            </a:r>
          </a:p>
          <a:p>
            <a:r>
              <a:rPr lang="en-ID" sz="2000">
                <a:latin typeface="Consolas" panose="020B0609020204030204" pitchFamily="49" charset="0"/>
              </a:rPr>
              <a:t>	try (BufferedReader br = new BufferedReader(new FileReader(filename))) {</a:t>
            </a:r>
          </a:p>
          <a:p>
            <a:r>
              <a:rPr lang="en-ID" sz="2000">
                <a:latin typeface="Consolas" panose="020B0609020204030204" pitchFamily="49" charset="0"/>
              </a:rPr>
              <a:t>		String line = br.readLine();</a:t>
            </a:r>
          </a:p>
          <a:p>
            <a:r>
              <a:rPr lang="en-ID" sz="2000">
                <a:latin typeface="Consolas" panose="020B0609020204030204" pitchFamily="49" charset="0"/>
              </a:rPr>
              <a:t>		while (line != null) {</a:t>
            </a:r>
          </a:p>
          <a:p>
            <a:r>
              <a:rPr lang="en-ID" sz="2000">
                <a:latin typeface="Consolas" panose="020B0609020204030204" pitchFamily="49" charset="0"/>
              </a:rPr>
              <a:t>			lines.add(line);</a:t>
            </a:r>
          </a:p>
          <a:p>
            <a:r>
              <a:rPr lang="en-ID" sz="2000">
                <a:latin typeface="Consolas" panose="020B0609020204030204" pitchFamily="49" charset="0"/>
              </a:rPr>
              <a:t>			line = br.readLine();</a:t>
            </a:r>
          </a:p>
          <a:p>
            <a:r>
              <a:rPr lang="en-ID" sz="2000">
                <a:latin typeface="Consolas" panose="020B0609020204030204" pitchFamily="49" charset="0"/>
              </a:rPr>
              <a:t>		}</a:t>
            </a:r>
          </a:p>
          <a:p>
            <a:r>
              <a:rPr lang="en-ID" sz="2000">
                <a:latin typeface="Consolas" panose="020B0609020204030204" pitchFamily="49" charset="0"/>
              </a:rPr>
              <a:t>	}</a:t>
            </a:r>
          </a:p>
          <a:p>
            <a:r>
              <a:rPr lang="en-ID" sz="2000">
                <a:latin typeface="Consolas" panose="020B0609020204030204" pitchFamily="49" charset="0"/>
              </a:rPr>
              <a:t>	return lines;</a:t>
            </a:r>
          </a:p>
          <a:p>
            <a:r>
              <a:rPr lang="en-ID" sz="2000">
                <a:latin typeface="Consolas" panose="020B0609020204030204" pitchFamily="49" charset="0"/>
              </a:rPr>
              <a:t>}</a:t>
            </a:r>
          </a:p>
        </p:txBody>
      </p:sp>
    </p:spTree>
    <p:extLst>
      <p:ext uri="{BB962C8B-B14F-4D97-AF65-F5344CB8AC3E}">
        <p14:creationId xmlns:p14="http://schemas.microsoft.com/office/powerpoint/2010/main" val="1879856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How to read from text files</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19</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785652"/>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3170099"/>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public static List&lt;String&gt; getAllLines(String filename) throws IOException {</a:t>
            </a:r>
          </a:p>
          <a:p>
            <a:r>
              <a:rPr lang="en-ID" sz="2000">
                <a:latin typeface="Consolas" panose="020B0609020204030204" pitchFamily="49" charset="0"/>
              </a:rPr>
              <a:t>	List&lt;String&gt; lines = new ArrayList&lt;String&gt;();</a:t>
            </a:r>
          </a:p>
          <a:p>
            <a:r>
              <a:rPr lang="en-ID" sz="2000">
                <a:latin typeface="Consolas" panose="020B0609020204030204" pitchFamily="49" charset="0"/>
              </a:rPr>
              <a:t>	try (BufferedReader br = new BufferedReader(new FileReader(filename))) {</a:t>
            </a:r>
          </a:p>
          <a:p>
            <a:r>
              <a:rPr lang="en-ID" sz="2000">
                <a:latin typeface="Consolas" panose="020B0609020204030204" pitchFamily="49" charset="0"/>
              </a:rPr>
              <a:t>		String line = null;</a:t>
            </a:r>
          </a:p>
          <a:p>
            <a:r>
              <a:rPr lang="en-ID" sz="2000">
                <a:latin typeface="Consolas" panose="020B0609020204030204" pitchFamily="49" charset="0"/>
              </a:rPr>
              <a:t>		while ((line = br.readLine()) != null) {</a:t>
            </a:r>
          </a:p>
          <a:p>
            <a:r>
              <a:rPr lang="en-ID" sz="2000">
                <a:latin typeface="Consolas" panose="020B0609020204030204" pitchFamily="49" charset="0"/>
              </a:rPr>
              <a:t>			lines.add(line);</a:t>
            </a:r>
          </a:p>
          <a:p>
            <a:r>
              <a:rPr lang="en-ID" sz="2000">
                <a:latin typeface="Consolas" panose="020B0609020204030204" pitchFamily="49" charset="0"/>
              </a:rPr>
              <a:t>		}</a:t>
            </a:r>
          </a:p>
          <a:p>
            <a:r>
              <a:rPr lang="en-ID" sz="2000">
                <a:latin typeface="Consolas" panose="020B0609020204030204" pitchFamily="49" charset="0"/>
              </a:rPr>
              <a:t>	}</a:t>
            </a:r>
          </a:p>
          <a:p>
            <a:r>
              <a:rPr lang="en-ID" sz="2000">
                <a:latin typeface="Consolas" panose="020B0609020204030204" pitchFamily="49" charset="0"/>
              </a:rPr>
              <a:t>	return lines;</a:t>
            </a:r>
          </a:p>
          <a:p>
            <a:r>
              <a:rPr lang="en-ID" sz="2000">
                <a:latin typeface="Consolas" panose="020B0609020204030204" pitchFamily="49" charset="0"/>
              </a:rPr>
              <a:t>}</a:t>
            </a:r>
          </a:p>
        </p:txBody>
      </p:sp>
    </p:spTree>
    <p:extLst>
      <p:ext uri="{BB962C8B-B14F-4D97-AF65-F5344CB8AC3E}">
        <p14:creationId xmlns:p14="http://schemas.microsoft.com/office/powerpoint/2010/main" val="178072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lack Text on Gray Background">
            <a:extLst>
              <a:ext uri="{FF2B5EF4-FFF2-40B4-BE49-F238E27FC236}">
                <a16:creationId xmlns:a16="http://schemas.microsoft.com/office/drawing/2014/main" id="{EC8B8350-CADB-46D5-9109-0EF50EF191FF}"/>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 y="-620099"/>
            <a:ext cx="12190412" cy="809819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EF02DED-939F-4961-9995-8208ED9F4022}"/>
              </a:ext>
            </a:extLst>
          </p:cNvPr>
          <p:cNvSpPr>
            <a:spLocks noGrp="1"/>
          </p:cNvSpPr>
          <p:nvPr>
            <p:ph idx="1"/>
          </p:nvPr>
        </p:nvSpPr>
        <p:spPr>
          <a:xfrm>
            <a:off x="370840" y="285591"/>
            <a:ext cx="10515600" cy="4351338"/>
          </a:xfrm>
        </p:spPr>
        <p:txBody>
          <a:bodyPr>
            <a:normAutofit/>
          </a:bodyPr>
          <a:lstStyle/>
          <a:p>
            <a:pPr marL="0" indent="0">
              <a:buNone/>
            </a:pPr>
            <a:r>
              <a:rPr lang="en-ID" sz="3200" b="1">
                <a:solidFill>
                  <a:schemeClr val="bg1"/>
                </a:solidFill>
                <a:latin typeface="Abadi" panose="020B0604020104020204" pitchFamily="34" charset="0"/>
              </a:rPr>
              <a:t>[ Learn how to read and write, again ]</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2</a:t>
            </a:fld>
            <a:endParaRPr lang="en-ID"/>
          </a:p>
        </p:txBody>
      </p:sp>
    </p:spTree>
    <p:extLst>
      <p:ext uri="{BB962C8B-B14F-4D97-AF65-F5344CB8AC3E}">
        <p14:creationId xmlns:p14="http://schemas.microsoft.com/office/powerpoint/2010/main" val="3656513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How to read from text files</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20</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3943643"/>
            <a:ext cx="12192000" cy="2308324"/>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3943643"/>
            <a:ext cx="11682249" cy="2246769"/>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 inside main</a:t>
            </a:r>
          </a:p>
          <a:p>
            <a:endParaRPr lang="en-ID" sz="2000">
              <a:latin typeface="Consolas" panose="020B0609020204030204" pitchFamily="49" charset="0"/>
            </a:endParaRPr>
          </a:p>
          <a:p>
            <a:r>
              <a:rPr lang="en-ID" sz="2000">
                <a:latin typeface="Consolas" panose="020B0609020204030204" pitchFamily="49" charset="0"/>
              </a:rPr>
              <a:t>try {</a:t>
            </a:r>
          </a:p>
          <a:p>
            <a:r>
              <a:rPr lang="en-ID" sz="2000">
                <a:latin typeface="Consolas" panose="020B0609020204030204" pitchFamily="49" charset="0"/>
              </a:rPr>
              <a:t>	System.out.println(getAllLines("data/fruit.txt"));</a:t>
            </a:r>
          </a:p>
          <a:p>
            <a:r>
              <a:rPr lang="en-ID" sz="2000">
                <a:latin typeface="Consolas" panose="020B0609020204030204" pitchFamily="49" charset="0"/>
              </a:rPr>
              <a:t>} catch (IOException e) {</a:t>
            </a:r>
          </a:p>
          <a:p>
            <a:r>
              <a:rPr lang="en-ID" sz="2000">
                <a:latin typeface="Consolas" panose="020B0609020204030204" pitchFamily="49" charset="0"/>
              </a:rPr>
              <a:t>	e.printStackTrace();</a:t>
            </a:r>
          </a:p>
          <a:p>
            <a:r>
              <a:rPr lang="en-ID" sz="2000">
                <a:latin typeface="Consolas" panose="020B0609020204030204" pitchFamily="49" charset="0"/>
              </a:rPr>
              <a:t>}</a:t>
            </a:r>
          </a:p>
        </p:txBody>
      </p:sp>
      <p:sp>
        <p:nvSpPr>
          <p:cNvPr id="8" name="Rectangle 7">
            <a:extLst>
              <a:ext uri="{FF2B5EF4-FFF2-40B4-BE49-F238E27FC236}">
                <a16:creationId xmlns:a16="http://schemas.microsoft.com/office/drawing/2014/main" id="{4E75B71A-F192-47AE-8932-87C38FD93CDD}"/>
              </a:ext>
            </a:extLst>
          </p:cNvPr>
          <p:cNvSpPr/>
          <p:nvPr/>
        </p:nvSpPr>
        <p:spPr>
          <a:xfrm>
            <a:off x="0" y="1792357"/>
            <a:ext cx="12192000" cy="1323439"/>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durian</a:t>
            </a:r>
          </a:p>
          <a:p>
            <a:r>
              <a:rPr lang="en-ID" sz="2000">
                <a:latin typeface="Consolas" panose="020B0609020204030204" pitchFamily="49" charset="0"/>
              </a:rPr>
              <a:t>mango</a:t>
            </a:r>
          </a:p>
          <a:p>
            <a:r>
              <a:rPr lang="en-ID" sz="2000">
                <a:latin typeface="Consolas" panose="020B0609020204030204" pitchFamily="49" charset="0"/>
              </a:rPr>
              <a:t>mangosteen</a:t>
            </a:r>
          </a:p>
          <a:p>
            <a:r>
              <a:rPr lang="en-ID" sz="2000">
                <a:latin typeface="Consolas" panose="020B0609020204030204" pitchFamily="49" charset="0"/>
              </a:rPr>
              <a:t>apple</a:t>
            </a:r>
          </a:p>
        </p:txBody>
      </p:sp>
      <p:sp>
        <p:nvSpPr>
          <p:cNvPr id="3" name="Rectangle 2">
            <a:extLst>
              <a:ext uri="{FF2B5EF4-FFF2-40B4-BE49-F238E27FC236}">
                <a16:creationId xmlns:a16="http://schemas.microsoft.com/office/drawing/2014/main" id="{4B94E6D6-2B8C-47CB-94A3-97CDBCC7F9F8}"/>
              </a:ext>
            </a:extLst>
          </p:cNvPr>
          <p:cNvSpPr/>
          <p:nvPr/>
        </p:nvSpPr>
        <p:spPr>
          <a:xfrm>
            <a:off x="5512034" y="3115796"/>
            <a:ext cx="1131143" cy="461665"/>
          </a:xfrm>
          <a:prstGeom prst="rect">
            <a:avLst/>
          </a:prstGeom>
        </p:spPr>
        <p:txBody>
          <a:bodyPr wrap="none">
            <a:spAutoFit/>
          </a:bodyPr>
          <a:lstStyle/>
          <a:p>
            <a:r>
              <a:rPr lang="en-ID" sz="2400"/>
              <a:t>fruit.txt</a:t>
            </a:r>
          </a:p>
        </p:txBody>
      </p:sp>
    </p:spTree>
    <p:extLst>
      <p:ext uri="{BB962C8B-B14F-4D97-AF65-F5344CB8AC3E}">
        <p14:creationId xmlns:p14="http://schemas.microsoft.com/office/powerpoint/2010/main" val="428886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21</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785652"/>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8" name="Title 1">
            <a:extLst>
              <a:ext uri="{FF2B5EF4-FFF2-40B4-BE49-F238E27FC236}">
                <a16:creationId xmlns:a16="http://schemas.microsoft.com/office/drawing/2014/main" id="{BB20810E-7D27-4C5D-B9F1-3914A6AA1DD8}"/>
              </a:ext>
            </a:extLst>
          </p:cNvPr>
          <p:cNvSpPr>
            <a:spLocks noGrp="1"/>
          </p:cNvSpPr>
          <p:nvPr>
            <p:ph type="title"/>
          </p:nvPr>
        </p:nvSpPr>
        <p:spPr>
          <a:xfrm>
            <a:off x="838200" y="365125"/>
            <a:ext cx="10515600" cy="1325563"/>
          </a:xfrm>
        </p:spPr>
        <p:txBody>
          <a:bodyPr/>
          <a:lstStyle/>
          <a:p>
            <a:r>
              <a:rPr lang="en-ID"/>
              <a:t>Quiz: Only read lines that contain "o"</a:t>
            </a:r>
          </a:p>
        </p:txBody>
      </p:sp>
    </p:spTree>
    <p:extLst>
      <p:ext uri="{BB962C8B-B14F-4D97-AF65-F5344CB8AC3E}">
        <p14:creationId xmlns:p14="http://schemas.microsoft.com/office/powerpoint/2010/main" val="3871070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22</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785652"/>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3477875"/>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public static List&lt;String&gt; getAllLinesWitho(String filename) throws IOException {</a:t>
            </a:r>
          </a:p>
          <a:p>
            <a:r>
              <a:rPr lang="en-ID" sz="2000">
                <a:latin typeface="Consolas" panose="020B0609020204030204" pitchFamily="49" charset="0"/>
              </a:rPr>
              <a:t>	List&lt;String&gt; lines = new ArrayList&lt;String&gt;();</a:t>
            </a:r>
          </a:p>
          <a:p>
            <a:r>
              <a:rPr lang="en-ID" sz="2000">
                <a:latin typeface="Consolas" panose="020B0609020204030204" pitchFamily="49" charset="0"/>
              </a:rPr>
              <a:t>	try (BufferedReader br = new BufferedReader(new FileReader(filename))) {</a:t>
            </a:r>
          </a:p>
          <a:p>
            <a:r>
              <a:rPr lang="en-ID" sz="2000">
                <a:latin typeface="Consolas" panose="020B0609020204030204" pitchFamily="49" charset="0"/>
              </a:rPr>
              <a:t>		String line = null;</a:t>
            </a:r>
          </a:p>
          <a:p>
            <a:r>
              <a:rPr lang="en-ID" sz="2000">
                <a:latin typeface="Consolas" panose="020B0609020204030204" pitchFamily="49" charset="0"/>
              </a:rPr>
              <a:t>		while ((line = br.readLine()) != null) {</a:t>
            </a:r>
          </a:p>
          <a:p>
            <a:r>
              <a:rPr lang="en-ID" sz="2000">
                <a:latin typeface="Consolas" panose="020B0609020204030204" pitchFamily="49" charset="0"/>
              </a:rPr>
              <a:t>			if(line.contains("o"))</a:t>
            </a:r>
          </a:p>
          <a:p>
            <a:r>
              <a:rPr lang="en-ID" sz="2000">
                <a:latin typeface="Consolas" panose="020B0609020204030204" pitchFamily="49" charset="0"/>
              </a:rPr>
              <a:t>				lines.add(line);</a:t>
            </a:r>
          </a:p>
          <a:p>
            <a:r>
              <a:rPr lang="en-ID" sz="2000">
                <a:latin typeface="Consolas" panose="020B0609020204030204" pitchFamily="49" charset="0"/>
              </a:rPr>
              <a:t>		}</a:t>
            </a:r>
          </a:p>
          <a:p>
            <a:r>
              <a:rPr lang="en-ID" sz="2000">
                <a:latin typeface="Consolas" panose="020B0609020204030204" pitchFamily="49" charset="0"/>
              </a:rPr>
              <a:t>	}</a:t>
            </a:r>
          </a:p>
          <a:p>
            <a:r>
              <a:rPr lang="en-ID" sz="2000">
                <a:latin typeface="Consolas" panose="020B0609020204030204" pitchFamily="49" charset="0"/>
              </a:rPr>
              <a:t>	return lines;</a:t>
            </a:r>
          </a:p>
          <a:p>
            <a:r>
              <a:rPr lang="en-ID" sz="2000">
                <a:latin typeface="Consolas" panose="020B0609020204030204" pitchFamily="49" charset="0"/>
              </a:rPr>
              <a:t>}</a:t>
            </a:r>
          </a:p>
        </p:txBody>
      </p:sp>
      <p:sp>
        <p:nvSpPr>
          <p:cNvPr id="8" name="Title 1">
            <a:extLst>
              <a:ext uri="{FF2B5EF4-FFF2-40B4-BE49-F238E27FC236}">
                <a16:creationId xmlns:a16="http://schemas.microsoft.com/office/drawing/2014/main" id="{BB20810E-7D27-4C5D-B9F1-3914A6AA1DD8}"/>
              </a:ext>
            </a:extLst>
          </p:cNvPr>
          <p:cNvSpPr>
            <a:spLocks noGrp="1"/>
          </p:cNvSpPr>
          <p:nvPr>
            <p:ph type="title"/>
          </p:nvPr>
        </p:nvSpPr>
        <p:spPr>
          <a:xfrm>
            <a:off x="838200" y="365125"/>
            <a:ext cx="10515600" cy="1325563"/>
          </a:xfrm>
        </p:spPr>
        <p:txBody>
          <a:bodyPr/>
          <a:lstStyle/>
          <a:p>
            <a:r>
              <a:rPr lang="en-ID"/>
              <a:t>Quiz: Only read lines that contain "o"</a:t>
            </a:r>
          </a:p>
        </p:txBody>
      </p:sp>
    </p:spTree>
    <p:extLst>
      <p:ext uri="{BB962C8B-B14F-4D97-AF65-F5344CB8AC3E}">
        <p14:creationId xmlns:p14="http://schemas.microsoft.com/office/powerpoint/2010/main" val="427324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23</a:t>
            </a:fld>
            <a:endParaRPr lang="en-ID"/>
          </a:p>
        </p:txBody>
      </p:sp>
      <p:sp>
        <p:nvSpPr>
          <p:cNvPr id="8" name="Title 1">
            <a:extLst>
              <a:ext uri="{FF2B5EF4-FFF2-40B4-BE49-F238E27FC236}">
                <a16:creationId xmlns:a16="http://schemas.microsoft.com/office/drawing/2014/main" id="{BB20810E-7D27-4C5D-B9F1-3914A6AA1DD8}"/>
              </a:ext>
            </a:extLst>
          </p:cNvPr>
          <p:cNvSpPr>
            <a:spLocks noGrp="1"/>
          </p:cNvSpPr>
          <p:nvPr>
            <p:ph type="title"/>
          </p:nvPr>
        </p:nvSpPr>
        <p:spPr>
          <a:xfrm>
            <a:off x="838200" y="365125"/>
            <a:ext cx="10515600" cy="3759006"/>
          </a:xfrm>
        </p:spPr>
        <p:txBody>
          <a:bodyPr>
            <a:normAutofit/>
          </a:bodyPr>
          <a:lstStyle/>
          <a:p>
            <a:r>
              <a:rPr lang="en-ID"/>
              <a:t>Quiz: Create SearchAndPrint.java that:</a:t>
            </a:r>
            <a:br>
              <a:rPr lang="en-ID"/>
            </a:br>
            <a:r>
              <a:rPr lang="en-ID" sz="3600"/>
              <a:t>- takes two arguments: textToSearch and filename</a:t>
            </a:r>
            <a:br>
              <a:rPr lang="en-ID" sz="3600"/>
            </a:br>
            <a:r>
              <a:rPr lang="en-ID" sz="3600"/>
              <a:t>- print every line where textToSearch occurs</a:t>
            </a:r>
            <a:br>
              <a:rPr lang="en-ID" sz="3600"/>
            </a:br>
            <a:r>
              <a:rPr lang="en-ID" sz="3600"/>
              <a:t>- add a summary at the end of the printing, showing the total number of lines containing textToSearch</a:t>
            </a:r>
            <a:endParaRPr lang="en-ID"/>
          </a:p>
        </p:txBody>
      </p:sp>
    </p:spTree>
    <p:extLst>
      <p:ext uri="{BB962C8B-B14F-4D97-AF65-F5344CB8AC3E}">
        <p14:creationId xmlns:p14="http://schemas.microsoft.com/office/powerpoint/2010/main" val="3145459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24</a:t>
            </a:fld>
            <a:endParaRPr lang="en-ID"/>
          </a:p>
        </p:txBody>
      </p:sp>
      <p:sp>
        <p:nvSpPr>
          <p:cNvPr id="8" name="Title 1">
            <a:extLst>
              <a:ext uri="{FF2B5EF4-FFF2-40B4-BE49-F238E27FC236}">
                <a16:creationId xmlns:a16="http://schemas.microsoft.com/office/drawing/2014/main" id="{BB20810E-7D27-4C5D-B9F1-3914A6AA1DD8}"/>
              </a:ext>
            </a:extLst>
          </p:cNvPr>
          <p:cNvSpPr>
            <a:spLocks noGrp="1"/>
          </p:cNvSpPr>
          <p:nvPr>
            <p:ph type="title"/>
          </p:nvPr>
        </p:nvSpPr>
        <p:spPr>
          <a:xfrm>
            <a:off x="838200" y="365125"/>
            <a:ext cx="10515600" cy="3759006"/>
          </a:xfrm>
        </p:spPr>
        <p:txBody>
          <a:bodyPr>
            <a:normAutofit/>
          </a:bodyPr>
          <a:lstStyle/>
          <a:p>
            <a:r>
              <a:rPr lang="en-ID"/>
              <a:t>Quiz: Create SearchAndPrint.java that:</a:t>
            </a:r>
            <a:br>
              <a:rPr lang="en-ID"/>
            </a:br>
            <a:r>
              <a:rPr lang="en-ID" sz="3600"/>
              <a:t>- takes two arguments: textToSearch and filename</a:t>
            </a:r>
            <a:br>
              <a:rPr lang="en-ID" sz="3600"/>
            </a:br>
            <a:r>
              <a:rPr lang="en-ID" sz="3600"/>
              <a:t>- print every line where textToSearch occurs</a:t>
            </a:r>
            <a:br>
              <a:rPr lang="en-ID" sz="3600"/>
            </a:br>
            <a:r>
              <a:rPr lang="en-ID" sz="3600"/>
              <a:t>- add a summary at the end of the printing, showing the total number of lines containing textToSearch</a:t>
            </a:r>
            <a:endParaRPr lang="en-ID"/>
          </a:p>
        </p:txBody>
      </p:sp>
      <p:sp>
        <p:nvSpPr>
          <p:cNvPr id="3" name="TextBox 2">
            <a:extLst>
              <a:ext uri="{FF2B5EF4-FFF2-40B4-BE49-F238E27FC236}">
                <a16:creationId xmlns:a16="http://schemas.microsoft.com/office/drawing/2014/main" id="{2A2BBE49-6E7F-4CEC-ABBA-4F7C5CA9D52A}"/>
              </a:ext>
            </a:extLst>
          </p:cNvPr>
          <p:cNvSpPr txBox="1"/>
          <p:nvPr/>
        </p:nvSpPr>
        <p:spPr>
          <a:xfrm>
            <a:off x="607862" y="4824742"/>
            <a:ext cx="10976275" cy="830997"/>
          </a:xfrm>
          <a:prstGeom prst="rect">
            <a:avLst/>
          </a:prstGeom>
          <a:noFill/>
        </p:spPr>
        <p:txBody>
          <a:bodyPr wrap="none" rtlCol="0">
            <a:spAutoFit/>
          </a:bodyPr>
          <a:lstStyle/>
          <a:p>
            <a:r>
              <a:rPr lang="en-ID" sz="2400"/>
              <a:t>Solution:</a:t>
            </a:r>
          </a:p>
          <a:p>
            <a:r>
              <a:rPr lang="en-ID" sz="2400">
                <a:hlinkClick r:id="rId2"/>
              </a:rPr>
              <a:t>http://ocw.ui.ac.id/pluginfile.php/1479/mod_resource/content/0/SearchAndPrint.java</a:t>
            </a:r>
            <a:endParaRPr lang="en-ID" sz="2400"/>
          </a:p>
        </p:txBody>
      </p:sp>
    </p:spTree>
    <p:extLst>
      <p:ext uri="{BB962C8B-B14F-4D97-AF65-F5344CB8AC3E}">
        <p14:creationId xmlns:p14="http://schemas.microsoft.com/office/powerpoint/2010/main" val="2080608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File class, what's the output?</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25</a:t>
            </a:fld>
            <a:endParaRPr lang="en-ID"/>
          </a:p>
        </p:txBody>
      </p:sp>
      <p:grpSp>
        <p:nvGrpSpPr>
          <p:cNvPr id="7" name="Group 6">
            <a:extLst>
              <a:ext uri="{FF2B5EF4-FFF2-40B4-BE49-F238E27FC236}">
                <a16:creationId xmlns:a16="http://schemas.microsoft.com/office/drawing/2014/main" id="{8DDE3481-88DE-443D-9F85-B3D18AA480F1}"/>
              </a:ext>
            </a:extLst>
          </p:cNvPr>
          <p:cNvGrpSpPr/>
          <p:nvPr/>
        </p:nvGrpSpPr>
        <p:grpSpPr>
          <a:xfrm>
            <a:off x="0" y="1957179"/>
            <a:ext cx="12192000" cy="3416320"/>
            <a:chOff x="0" y="3943643"/>
            <a:chExt cx="12192000" cy="3416320"/>
          </a:xfrm>
        </p:grpSpPr>
        <p:sp>
          <p:nvSpPr>
            <p:cNvPr id="5" name="Rectangle 4">
              <a:extLst>
                <a:ext uri="{FF2B5EF4-FFF2-40B4-BE49-F238E27FC236}">
                  <a16:creationId xmlns:a16="http://schemas.microsoft.com/office/drawing/2014/main" id="{F5D6E115-35F1-4FE3-A8C9-9193CC8C90A7}"/>
                </a:ext>
              </a:extLst>
            </p:cNvPr>
            <p:cNvSpPr/>
            <p:nvPr/>
          </p:nvSpPr>
          <p:spPr>
            <a:xfrm>
              <a:off x="0" y="3943643"/>
              <a:ext cx="12192000" cy="3416320"/>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3943643"/>
              <a:ext cx="11682249" cy="3416320"/>
            </a:xfrm>
            <a:prstGeom prst="rect">
              <a:avLst/>
            </a:prstGeom>
            <a:solidFill>
              <a:schemeClr val="accent5">
                <a:lumMod val="20000"/>
                <a:lumOff val="80000"/>
              </a:schemeClr>
            </a:solidFill>
          </p:spPr>
          <p:txBody>
            <a:bodyPr wrap="square">
              <a:spAutoFit/>
            </a:bodyPr>
            <a:lstStyle/>
            <a:p>
              <a:r>
                <a:rPr lang="en-ID" sz="2400">
                  <a:latin typeface="Consolas" panose="020B0609020204030204" pitchFamily="49" charset="0"/>
                </a:rPr>
                <a:t>File f = new File("data/someFile.txt");</a:t>
              </a:r>
            </a:p>
            <a:p>
              <a:r>
                <a:rPr lang="en-ID" sz="2400">
                  <a:latin typeface="Consolas" panose="020B0609020204030204" pitchFamily="49" charset="0"/>
                </a:rPr>
                <a:t>System.out.println(f.exists());</a:t>
              </a:r>
            </a:p>
            <a:p>
              <a:r>
                <a:rPr lang="en-ID" sz="2400">
                  <a:latin typeface="Consolas" panose="020B0609020204030204" pitchFamily="49" charset="0"/>
                </a:rPr>
                <a:t>System.out.println(f.getName());</a:t>
              </a:r>
            </a:p>
            <a:p>
              <a:r>
                <a:rPr lang="en-ID" sz="2400">
                  <a:latin typeface="Consolas" panose="020B0609020204030204" pitchFamily="49" charset="0"/>
                </a:rPr>
                <a:t>System.out.println(f.getAbsolutePath());</a:t>
              </a:r>
            </a:p>
            <a:p>
              <a:r>
                <a:rPr lang="en-ID" sz="2400">
                  <a:latin typeface="Consolas" panose="020B0609020204030204" pitchFamily="49" charset="0"/>
                </a:rPr>
                <a:t>System.out.println(f.getParent());</a:t>
              </a:r>
            </a:p>
            <a:p>
              <a:r>
                <a:rPr lang="en-ID" sz="2400">
                  <a:latin typeface="Consolas" panose="020B0609020204030204" pitchFamily="49" charset="0"/>
                </a:rPr>
                <a:t>System.out.println(f.isDirectory());</a:t>
              </a:r>
            </a:p>
            <a:p>
              <a:r>
                <a:rPr lang="en-ID" sz="2400">
                  <a:latin typeface="Consolas" panose="020B0609020204030204" pitchFamily="49" charset="0"/>
                </a:rPr>
                <a:t>System.out.println(f.isFile());</a:t>
              </a:r>
            </a:p>
            <a:p>
              <a:r>
                <a:rPr lang="en-ID" sz="2400">
                  <a:latin typeface="Consolas" panose="020B0609020204030204" pitchFamily="49" charset="0"/>
                </a:rPr>
                <a:t>System.out.println(f.delete());</a:t>
              </a:r>
            </a:p>
            <a:p>
              <a:r>
                <a:rPr lang="en-ID" sz="2400">
                  <a:latin typeface="Consolas" panose="020B0609020204030204" pitchFamily="49" charset="0"/>
                </a:rPr>
                <a:t>System.out.println(f.exists());</a:t>
              </a:r>
            </a:p>
          </p:txBody>
        </p:sp>
      </p:grpSp>
    </p:spTree>
    <p:extLst>
      <p:ext uri="{BB962C8B-B14F-4D97-AF65-F5344CB8AC3E}">
        <p14:creationId xmlns:p14="http://schemas.microsoft.com/office/powerpoint/2010/main" val="4185844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PrintWriter class</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a:xfrm>
            <a:off x="8610600" y="5899150"/>
            <a:ext cx="2743200" cy="365125"/>
          </a:xfrm>
        </p:spPr>
        <p:txBody>
          <a:bodyPr/>
          <a:lstStyle/>
          <a:p>
            <a:fld id="{B9F60111-A065-4401-9C4A-F47A749BAEFB}" type="slidenum">
              <a:rPr lang="en-ID" smtClean="0"/>
              <a:t>26</a:t>
            </a:fld>
            <a:endParaRPr lang="en-ID"/>
          </a:p>
        </p:txBody>
      </p:sp>
      <p:grpSp>
        <p:nvGrpSpPr>
          <p:cNvPr id="7" name="Group 6">
            <a:extLst>
              <a:ext uri="{FF2B5EF4-FFF2-40B4-BE49-F238E27FC236}">
                <a16:creationId xmlns:a16="http://schemas.microsoft.com/office/drawing/2014/main" id="{8DDE3481-88DE-443D-9F85-B3D18AA480F1}"/>
              </a:ext>
            </a:extLst>
          </p:cNvPr>
          <p:cNvGrpSpPr/>
          <p:nvPr/>
        </p:nvGrpSpPr>
        <p:grpSpPr>
          <a:xfrm>
            <a:off x="0" y="1499979"/>
            <a:ext cx="12192000" cy="4893647"/>
            <a:chOff x="0" y="3943643"/>
            <a:chExt cx="12192000" cy="4893647"/>
          </a:xfrm>
        </p:grpSpPr>
        <p:sp>
          <p:nvSpPr>
            <p:cNvPr id="5" name="Rectangle 4">
              <a:extLst>
                <a:ext uri="{FF2B5EF4-FFF2-40B4-BE49-F238E27FC236}">
                  <a16:creationId xmlns:a16="http://schemas.microsoft.com/office/drawing/2014/main" id="{F5D6E115-35F1-4FE3-A8C9-9193CC8C90A7}"/>
                </a:ext>
              </a:extLst>
            </p:cNvPr>
            <p:cNvSpPr/>
            <p:nvPr/>
          </p:nvSpPr>
          <p:spPr>
            <a:xfrm>
              <a:off x="0" y="3943643"/>
              <a:ext cx="12192000" cy="4893647"/>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3943643"/>
              <a:ext cx="11682249" cy="4708981"/>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try {</a:t>
              </a:r>
            </a:p>
            <a:p>
              <a:r>
                <a:rPr lang="en-ID" sz="2000">
                  <a:latin typeface="Consolas" panose="020B0609020204030204" pitchFamily="49" charset="0"/>
                </a:rPr>
                <a:t>	File f = new File("data/someFile.txt");</a:t>
              </a:r>
            </a:p>
            <a:p>
              <a:r>
                <a:rPr lang="en-ID" sz="2000">
                  <a:latin typeface="Consolas" panose="020B0609020204030204" pitchFamily="49" charset="0"/>
                </a:rPr>
                <a:t>	if(f.exists()) {</a:t>
              </a:r>
            </a:p>
            <a:p>
              <a:r>
                <a:rPr lang="en-ID" sz="2000">
                  <a:latin typeface="Consolas" panose="020B0609020204030204" pitchFamily="49" charset="0"/>
                </a:rPr>
                <a:t>		System.out.println("File already exists!");</a:t>
              </a:r>
            </a:p>
            <a:p>
              <a:r>
                <a:rPr lang="en-ID" sz="2000">
                  <a:latin typeface="Consolas" panose="020B0609020204030204" pitchFamily="49" charset="0"/>
                </a:rPr>
                <a:t>	} else {</a:t>
              </a:r>
            </a:p>
            <a:p>
              <a:r>
                <a:rPr lang="en-ID" sz="2000">
                  <a:latin typeface="Consolas" panose="020B0609020204030204" pitchFamily="49" charset="0"/>
                </a:rPr>
                <a:t>		PrintWriter pw = new PrintWriter(f);</a:t>
              </a:r>
            </a:p>
            <a:p>
              <a:r>
                <a:rPr lang="en-ID" sz="2000">
                  <a:latin typeface="Consolas" panose="020B0609020204030204" pitchFamily="49" charset="0"/>
                </a:rPr>
                <a:t>		pw.println("Budi");</a:t>
              </a:r>
            </a:p>
            <a:p>
              <a:r>
                <a:rPr lang="en-ID" sz="2000">
                  <a:latin typeface="Consolas" panose="020B0609020204030204" pitchFamily="49" charset="0"/>
                </a:rPr>
                <a:t>		pw.print("Ani");</a:t>
              </a:r>
            </a:p>
            <a:p>
              <a:r>
                <a:rPr lang="en-ID" sz="2000">
                  <a:latin typeface="Consolas" panose="020B0609020204030204" pitchFamily="49" charset="0"/>
                </a:rPr>
                <a:t>		pw.println("Candra\n");</a:t>
              </a:r>
            </a:p>
            <a:p>
              <a:r>
                <a:rPr lang="en-ID" sz="2000">
                  <a:latin typeface="Consolas" panose="020B0609020204030204" pitchFamily="49" charset="0"/>
                </a:rPr>
                <a:t>		pw.println("Dedi");</a:t>
              </a:r>
            </a:p>
            <a:p>
              <a:r>
                <a:rPr lang="en-ID" sz="2000">
                  <a:latin typeface="Consolas" panose="020B0609020204030204" pitchFamily="49" charset="0"/>
                </a:rPr>
                <a:t>		pw.close();</a:t>
              </a:r>
            </a:p>
            <a:p>
              <a:r>
                <a:rPr lang="en-ID" sz="2000">
                  <a:latin typeface="Consolas" panose="020B0609020204030204" pitchFamily="49" charset="0"/>
                </a:rPr>
                <a:t>	}</a:t>
              </a:r>
            </a:p>
            <a:p>
              <a:r>
                <a:rPr lang="en-ID" sz="2000">
                  <a:latin typeface="Consolas" panose="020B0609020204030204" pitchFamily="49" charset="0"/>
                </a:rPr>
                <a:t>} catch(IOException e) {</a:t>
              </a:r>
            </a:p>
            <a:p>
              <a:r>
                <a:rPr lang="en-ID" sz="2000">
                  <a:latin typeface="Consolas" panose="020B0609020204030204" pitchFamily="49" charset="0"/>
                </a:rPr>
                <a:t>	e.printStackTrace();</a:t>
              </a:r>
            </a:p>
            <a:p>
              <a:r>
                <a:rPr lang="en-ID" sz="2000">
                  <a:latin typeface="Consolas" panose="020B0609020204030204" pitchFamily="49" charset="0"/>
                </a:rPr>
                <a:t>}</a:t>
              </a:r>
            </a:p>
          </p:txBody>
        </p:sp>
      </p:grpSp>
    </p:spTree>
    <p:extLst>
      <p:ext uri="{BB962C8B-B14F-4D97-AF65-F5344CB8AC3E}">
        <p14:creationId xmlns:p14="http://schemas.microsoft.com/office/powerpoint/2010/main" val="2926536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PrintWriter class with try-with</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a:xfrm>
            <a:off x="8610600" y="5899150"/>
            <a:ext cx="2743200" cy="365125"/>
          </a:xfrm>
        </p:spPr>
        <p:txBody>
          <a:bodyPr/>
          <a:lstStyle/>
          <a:p>
            <a:fld id="{B9F60111-A065-4401-9C4A-F47A749BAEFB}" type="slidenum">
              <a:rPr lang="en-ID" smtClean="0"/>
              <a:t>27</a:t>
            </a:fld>
            <a:endParaRPr lang="en-ID"/>
          </a:p>
        </p:txBody>
      </p:sp>
      <p:grpSp>
        <p:nvGrpSpPr>
          <p:cNvPr id="7" name="Group 6">
            <a:extLst>
              <a:ext uri="{FF2B5EF4-FFF2-40B4-BE49-F238E27FC236}">
                <a16:creationId xmlns:a16="http://schemas.microsoft.com/office/drawing/2014/main" id="{8DDE3481-88DE-443D-9F85-B3D18AA480F1}"/>
              </a:ext>
            </a:extLst>
          </p:cNvPr>
          <p:cNvGrpSpPr/>
          <p:nvPr/>
        </p:nvGrpSpPr>
        <p:grpSpPr>
          <a:xfrm>
            <a:off x="0" y="1499979"/>
            <a:ext cx="12192000" cy="4893647"/>
            <a:chOff x="0" y="3943643"/>
            <a:chExt cx="12192000" cy="4893647"/>
          </a:xfrm>
        </p:grpSpPr>
        <p:sp>
          <p:nvSpPr>
            <p:cNvPr id="5" name="Rectangle 4">
              <a:extLst>
                <a:ext uri="{FF2B5EF4-FFF2-40B4-BE49-F238E27FC236}">
                  <a16:creationId xmlns:a16="http://schemas.microsoft.com/office/drawing/2014/main" id="{F5D6E115-35F1-4FE3-A8C9-9193CC8C90A7}"/>
                </a:ext>
              </a:extLst>
            </p:cNvPr>
            <p:cNvSpPr/>
            <p:nvPr/>
          </p:nvSpPr>
          <p:spPr>
            <a:xfrm>
              <a:off x="0" y="3943643"/>
              <a:ext cx="12192000" cy="4893647"/>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3943643"/>
              <a:ext cx="11682249" cy="4708981"/>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try {</a:t>
              </a:r>
            </a:p>
            <a:p>
              <a:r>
                <a:rPr lang="en-ID" sz="2000">
                  <a:latin typeface="Consolas" panose="020B0609020204030204" pitchFamily="49" charset="0"/>
                </a:rPr>
                <a:t>	File f = new File("data/someFile.txt");</a:t>
              </a:r>
            </a:p>
            <a:p>
              <a:r>
                <a:rPr lang="en-ID" sz="2000">
                  <a:latin typeface="Consolas" panose="020B0609020204030204" pitchFamily="49" charset="0"/>
                </a:rPr>
                <a:t>	if(f.exists()) {</a:t>
              </a:r>
            </a:p>
            <a:p>
              <a:r>
                <a:rPr lang="en-ID" sz="2000">
                  <a:latin typeface="Consolas" panose="020B0609020204030204" pitchFamily="49" charset="0"/>
                </a:rPr>
                <a:t>		System.out.println("File already exists!");</a:t>
              </a:r>
            </a:p>
            <a:p>
              <a:r>
                <a:rPr lang="en-ID" sz="2000">
                  <a:latin typeface="Consolas" panose="020B0609020204030204" pitchFamily="49" charset="0"/>
                </a:rPr>
                <a:t>	} else {</a:t>
              </a:r>
            </a:p>
            <a:p>
              <a:pPr lvl="4"/>
              <a:r>
                <a:rPr lang="en-ID" sz="2000">
                  <a:latin typeface="Consolas" panose="020B0609020204030204" pitchFamily="49" charset="0"/>
                </a:rPr>
                <a:t>try(PrintWriter pw = new PrintWriter(f);) {</a:t>
              </a:r>
            </a:p>
            <a:p>
              <a:pPr lvl="4"/>
              <a:r>
                <a:rPr lang="en-ID" sz="2000">
                  <a:latin typeface="Consolas" panose="020B0609020204030204" pitchFamily="49" charset="0"/>
                </a:rPr>
                <a:t>	pw.println("Budi");</a:t>
              </a:r>
            </a:p>
            <a:p>
              <a:pPr lvl="4"/>
              <a:r>
                <a:rPr lang="en-ID" sz="2000">
                  <a:latin typeface="Consolas" panose="020B0609020204030204" pitchFamily="49" charset="0"/>
                </a:rPr>
                <a:t>	pw.print("Ani");</a:t>
              </a:r>
            </a:p>
            <a:p>
              <a:pPr lvl="4"/>
              <a:r>
                <a:rPr lang="en-ID" sz="2000">
                  <a:latin typeface="Consolas" panose="020B0609020204030204" pitchFamily="49" charset="0"/>
                </a:rPr>
                <a:t>	pw.println("Candra\n");</a:t>
              </a:r>
            </a:p>
            <a:p>
              <a:pPr lvl="4"/>
              <a:r>
                <a:rPr lang="en-ID" sz="2000">
                  <a:latin typeface="Consolas" panose="020B0609020204030204" pitchFamily="49" charset="0"/>
                </a:rPr>
                <a:t>	pw.println("Dedi");</a:t>
              </a:r>
            </a:p>
            <a:p>
              <a:pPr lvl="4"/>
              <a:r>
                <a:rPr lang="en-ID" sz="2000">
                  <a:latin typeface="Consolas" panose="020B0609020204030204" pitchFamily="49" charset="0"/>
                </a:rPr>
                <a:t>}</a:t>
              </a:r>
            </a:p>
            <a:p>
              <a:r>
                <a:rPr lang="en-ID" sz="2000">
                  <a:latin typeface="Consolas" panose="020B0609020204030204" pitchFamily="49" charset="0"/>
                </a:rPr>
                <a:t>	}</a:t>
              </a:r>
            </a:p>
            <a:p>
              <a:r>
                <a:rPr lang="en-ID" sz="2000">
                  <a:latin typeface="Consolas" panose="020B0609020204030204" pitchFamily="49" charset="0"/>
                </a:rPr>
                <a:t>} catch(IOException e) {</a:t>
              </a:r>
            </a:p>
            <a:p>
              <a:r>
                <a:rPr lang="en-ID" sz="2000">
                  <a:latin typeface="Consolas" panose="020B0609020204030204" pitchFamily="49" charset="0"/>
                </a:rPr>
                <a:t>	e.printStackTrace();</a:t>
              </a:r>
            </a:p>
            <a:p>
              <a:r>
                <a:rPr lang="en-ID" sz="2000">
                  <a:latin typeface="Consolas" panose="020B0609020204030204" pitchFamily="49" charset="0"/>
                </a:rPr>
                <a:t>}</a:t>
              </a:r>
            </a:p>
          </p:txBody>
        </p:sp>
      </p:grpSp>
    </p:spTree>
    <p:extLst>
      <p:ext uri="{BB962C8B-B14F-4D97-AF65-F5344CB8AC3E}">
        <p14:creationId xmlns:p14="http://schemas.microsoft.com/office/powerpoint/2010/main" val="1073910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PrintWriter class with try-with</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a:xfrm>
            <a:off x="8610600" y="5899150"/>
            <a:ext cx="2743200" cy="365125"/>
          </a:xfrm>
        </p:spPr>
        <p:txBody>
          <a:bodyPr/>
          <a:lstStyle/>
          <a:p>
            <a:fld id="{B9F60111-A065-4401-9C4A-F47A749BAEFB}" type="slidenum">
              <a:rPr lang="en-ID" smtClean="0"/>
              <a:t>28</a:t>
            </a:fld>
            <a:endParaRPr lang="en-ID"/>
          </a:p>
        </p:txBody>
      </p:sp>
      <p:grpSp>
        <p:nvGrpSpPr>
          <p:cNvPr id="7" name="Group 6">
            <a:extLst>
              <a:ext uri="{FF2B5EF4-FFF2-40B4-BE49-F238E27FC236}">
                <a16:creationId xmlns:a16="http://schemas.microsoft.com/office/drawing/2014/main" id="{8DDE3481-88DE-443D-9F85-B3D18AA480F1}"/>
              </a:ext>
            </a:extLst>
          </p:cNvPr>
          <p:cNvGrpSpPr/>
          <p:nvPr/>
        </p:nvGrpSpPr>
        <p:grpSpPr>
          <a:xfrm>
            <a:off x="0" y="1499979"/>
            <a:ext cx="12192000" cy="4893647"/>
            <a:chOff x="0" y="3943643"/>
            <a:chExt cx="12192000" cy="4893647"/>
          </a:xfrm>
        </p:grpSpPr>
        <p:sp>
          <p:nvSpPr>
            <p:cNvPr id="5" name="Rectangle 4">
              <a:extLst>
                <a:ext uri="{FF2B5EF4-FFF2-40B4-BE49-F238E27FC236}">
                  <a16:creationId xmlns:a16="http://schemas.microsoft.com/office/drawing/2014/main" id="{F5D6E115-35F1-4FE3-A8C9-9193CC8C90A7}"/>
                </a:ext>
              </a:extLst>
            </p:cNvPr>
            <p:cNvSpPr/>
            <p:nvPr/>
          </p:nvSpPr>
          <p:spPr>
            <a:xfrm>
              <a:off x="0" y="3943643"/>
              <a:ext cx="12192000" cy="4893647"/>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3943643"/>
              <a:ext cx="11682249" cy="4708981"/>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try {</a:t>
              </a:r>
            </a:p>
            <a:p>
              <a:r>
                <a:rPr lang="en-ID" sz="2000">
                  <a:latin typeface="Consolas" panose="020B0609020204030204" pitchFamily="49" charset="0"/>
                </a:rPr>
                <a:t>	File f = new File("data/someFile.txt");</a:t>
              </a:r>
            </a:p>
            <a:p>
              <a:r>
                <a:rPr lang="en-ID" sz="2000">
                  <a:highlight>
                    <a:srgbClr val="0000FF"/>
                  </a:highlight>
                  <a:latin typeface="Consolas" panose="020B0609020204030204" pitchFamily="49" charset="0"/>
                </a:rPr>
                <a:t>//	if(f.exists()) {</a:t>
              </a:r>
            </a:p>
            <a:p>
              <a:r>
                <a:rPr lang="en-ID" sz="2000">
                  <a:highlight>
                    <a:srgbClr val="0000FF"/>
                  </a:highlight>
                  <a:latin typeface="Consolas" panose="020B0609020204030204" pitchFamily="49" charset="0"/>
                </a:rPr>
                <a:t>//		System.out.println("File already exists!");</a:t>
              </a:r>
            </a:p>
            <a:p>
              <a:r>
                <a:rPr lang="en-ID" sz="2000">
                  <a:highlight>
                    <a:srgbClr val="0000FF"/>
                  </a:highlight>
                  <a:latin typeface="Consolas" panose="020B0609020204030204" pitchFamily="49" charset="0"/>
                </a:rPr>
                <a:t>//	} else {</a:t>
              </a:r>
            </a:p>
            <a:p>
              <a:pPr lvl="4"/>
              <a:r>
                <a:rPr lang="en-ID" sz="2000">
                  <a:latin typeface="Consolas" panose="020B0609020204030204" pitchFamily="49" charset="0"/>
                </a:rPr>
                <a:t>try(PrintWriter pw = new PrintWriter(f);) {</a:t>
              </a:r>
            </a:p>
            <a:p>
              <a:pPr lvl="4"/>
              <a:r>
                <a:rPr lang="en-ID" sz="2000">
                  <a:latin typeface="Consolas" panose="020B0609020204030204" pitchFamily="49" charset="0"/>
                </a:rPr>
                <a:t>	pw.println("Budiarti");</a:t>
              </a:r>
            </a:p>
            <a:p>
              <a:pPr lvl="4"/>
              <a:r>
                <a:rPr lang="en-ID" sz="2000">
                  <a:latin typeface="Consolas" panose="020B0609020204030204" pitchFamily="49" charset="0"/>
                </a:rPr>
                <a:t>	pw.print("Aniarto");</a:t>
              </a:r>
            </a:p>
            <a:p>
              <a:pPr lvl="4"/>
              <a:r>
                <a:rPr lang="en-ID" sz="2000">
                  <a:latin typeface="Consolas" panose="020B0609020204030204" pitchFamily="49" charset="0"/>
                </a:rPr>
                <a:t>	pw.println("Candraka\n");</a:t>
              </a:r>
            </a:p>
            <a:p>
              <a:pPr lvl="4"/>
              <a:r>
                <a:rPr lang="en-ID" sz="2000">
                  <a:latin typeface="Consolas" panose="020B0609020204030204" pitchFamily="49" charset="0"/>
                </a:rPr>
                <a:t>	pw.println("Dedikasi");</a:t>
              </a:r>
            </a:p>
            <a:p>
              <a:pPr lvl="4"/>
              <a:r>
                <a:rPr lang="en-ID" sz="2000">
                  <a:latin typeface="Consolas" panose="020B0609020204030204" pitchFamily="49" charset="0"/>
                </a:rPr>
                <a:t>}</a:t>
              </a:r>
            </a:p>
            <a:p>
              <a:r>
                <a:rPr lang="en-ID" sz="2000">
                  <a:highlight>
                    <a:srgbClr val="0000FF"/>
                  </a:highlight>
                  <a:latin typeface="Consolas" panose="020B0609020204030204" pitchFamily="49" charset="0"/>
                </a:rPr>
                <a:t>//	}</a:t>
              </a:r>
            </a:p>
            <a:p>
              <a:r>
                <a:rPr lang="en-ID" sz="2000">
                  <a:latin typeface="Consolas" panose="020B0609020204030204" pitchFamily="49" charset="0"/>
                </a:rPr>
                <a:t>} catch(IOException e) {</a:t>
              </a:r>
            </a:p>
            <a:p>
              <a:r>
                <a:rPr lang="en-ID" sz="2000">
                  <a:latin typeface="Consolas" panose="020B0609020204030204" pitchFamily="49" charset="0"/>
                </a:rPr>
                <a:t>	e.printStackTrace();</a:t>
              </a:r>
            </a:p>
            <a:p>
              <a:r>
                <a:rPr lang="en-ID" sz="2000">
                  <a:latin typeface="Consolas" panose="020B0609020204030204" pitchFamily="49" charset="0"/>
                </a:rPr>
                <a:t>}</a:t>
              </a:r>
            </a:p>
          </p:txBody>
        </p:sp>
      </p:grpSp>
      <p:sp>
        <p:nvSpPr>
          <p:cNvPr id="3" name="TextBox 2">
            <a:extLst>
              <a:ext uri="{FF2B5EF4-FFF2-40B4-BE49-F238E27FC236}">
                <a16:creationId xmlns:a16="http://schemas.microsoft.com/office/drawing/2014/main" id="{44D39275-9275-4A1D-AAA9-86547EDF3E05}"/>
              </a:ext>
            </a:extLst>
          </p:cNvPr>
          <p:cNvSpPr txBox="1"/>
          <p:nvPr/>
        </p:nvSpPr>
        <p:spPr>
          <a:xfrm>
            <a:off x="6921062" y="5358021"/>
            <a:ext cx="4896533" cy="830997"/>
          </a:xfrm>
          <a:prstGeom prst="rect">
            <a:avLst/>
          </a:prstGeom>
          <a:noFill/>
        </p:spPr>
        <p:txBody>
          <a:bodyPr wrap="none" rtlCol="0">
            <a:spAutoFit/>
          </a:bodyPr>
          <a:lstStyle/>
          <a:p>
            <a:r>
              <a:rPr lang="en-ID" sz="2400" i="1">
                <a:solidFill>
                  <a:schemeClr val="accent1"/>
                </a:solidFill>
              </a:rPr>
              <a:t>What happens if a file with that name</a:t>
            </a:r>
            <a:br>
              <a:rPr lang="en-ID" sz="2400" i="1">
                <a:solidFill>
                  <a:schemeClr val="accent1"/>
                </a:solidFill>
              </a:rPr>
            </a:br>
            <a:r>
              <a:rPr lang="en-ID" sz="2400" i="1">
                <a:solidFill>
                  <a:schemeClr val="accent1"/>
                </a:solidFill>
              </a:rPr>
              <a:t>already exists?</a:t>
            </a:r>
          </a:p>
        </p:txBody>
      </p:sp>
    </p:spTree>
    <p:extLst>
      <p:ext uri="{BB962C8B-B14F-4D97-AF65-F5344CB8AC3E}">
        <p14:creationId xmlns:p14="http://schemas.microsoft.com/office/powerpoint/2010/main" val="1331122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PrintWriter class with try-with</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a:xfrm>
            <a:off x="8610600" y="5899150"/>
            <a:ext cx="2743200" cy="365125"/>
          </a:xfrm>
        </p:spPr>
        <p:txBody>
          <a:bodyPr/>
          <a:lstStyle/>
          <a:p>
            <a:fld id="{B9F60111-A065-4401-9C4A-F47A749BAEFB}" type="slidenum">
              <a:rPr lang="en-ID" smtClean="0"/>
              <a:t>29</a:t>
            </a:fld>
            <a:endParaRPr lang="en-ID"/>
          </a:p>
        </p:txBody>
      </p:sp>
      <p:grpSp>
        <p:nvGrpSpPr>
          <p:cNvPr id="7" name="Group 6">
            <a:extLst>
              <a:ext uri="{FF2B5EF4-FFF2-40B4-BE49-F238E27FC236}">
                <a16:creationId xmlns:a16="http://schemas.microsoft.com/office/drawing/2014/main" id="{8DDE3481-88DE-443D-9F85-B3D18AA480F1}"/>
              </a:ext>
            </a:extLst>
          </p:cNvPr>
          <p:cNvGrpSpPr/>
          <p:nvPr/>
        </p:nvGrpSpPr>
        <p:grpSpPr>
          <a:xfrm>
            <a:off x="0" y="1499979"/>
            <a:ext cx="12192000" cy="4893647"/>
            <a:chOff x="0" y="3943643"/>
            <a:chExt cx="12192000" cy="4893647"/>
          </a:xfrm>
        </p:grpSpPr>
        <p:sp>
          <p:nvSpPr>
            <p:cNvPr id="5" name="Rectangle 4">
              <a:extLst>
                <a:ext uri="{FF2B5EF4-FFF2-40B4-BE49-F238E27FC236}">
                  <a16:creationId xmlns:a16="http://schemas.microsoft.com/office/drawing/2014/main" id="{F5D6E115-35F1-4FE3-A8C9-9193CC8C90A7}"/>
                </a:ext>
              </a:extLst>
            </p:cNvPr>
            <p:cNvSpPr/>
            <p:nvPr/>
          </p:nvSpPr>
          <p:spPr>
            <a:xfrm>
              <a:off x="0" y="3943643"/>
              <a:ext cx="12192000" cy="4893647"/>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0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3943643"/>
              <a:ext cx="11682249" cy="4708981"/>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try {</a:t>
              </a:r>
            </a:p>
            <a:p>
              <a:r>
                <a:rPr lang="en-ID" sz="2000">
                  <a:latin typeface="Consolas" panose="020B0609020204030204" pitchFamily="49" charset="0"/>
                </a:rPr>
                <a:t>	File f = new File("data/someFile.txt");</a:t>
              </a:r>
            </a:p>
            <a:p>
              <a:r>
                <a:rPr lang="en-ID" sz="2000">
                  <a:highlight>
                    <a:srgbClr val="0000FF"/>
                  </a:highlight>
                  <a:latin typeface="Consolas" panose="020B0609020204030204" pitchFamily="49" charset="0"/>
                </a:rPr>
                <a:t>//	if(f.exists()) {</a:t>
              </a:r>
            </a:p>
            <a:p>
              <a:r>
                <a:rPr lang="en-ID" sz="2000">
                  <a:highlight>
                    <a:srgbClr val="0000FF"/>
                  </a:highlight>
                  <a:latin typeface="Consolas" panose="020B0609020204030204" pitchFamily="49" charset="0"/>
                </a:rPr>
                <a:t>//		System.out.println("File already exists!");</a:t>
              </a:r>
            </a:p>
            <a:p>
              <a:r>
                <a:rPr lang="en-ID" sz="2000">
                  <a:highlight>
                    <a:srgbClr val="0000FF"/>
                  </a:highlight>
                  <a:latin typeface="Consolas" panose="020B0609020204030204" pitchFamily="49" charset="0"/>
                </a:rPr>
                <a:t>//	} else {</a:t>
              </a:r>
            </a:p>
            <a:p>
              <a:pPr lvl="4"/>
              <a:r>
                <a:rPr lang="en-ID" sz="2000">
                  <a:latin typeface="Consolas" panose="020B0609020204030204" pitchFamily="49" charset="0"/>
                </a:rPr>
                <a:t>try(PrintWriter pw = new PrintWriter(new FileWriter(f,true));) {</a:t>
              </a:r>
            </a:p>
            <a:p>
              <a:pPr lvl="4"/>
              <a:r>
                <a:rPr lang="en-ID" sz="2000">
                  <a:latin typeface="Consolas" panose="020B0609020204030204" pitchFamily="49" charset="0"/>
                </a:rPr>
                <a:t>	pw.println("Budiarti");</a:t>
              </a:r>
            </a:p>
            <a:p>
              <a:pPr lvl="4"/>
              <a:r>
                <a:rPr lang="en-ID" sz="2000">
                  <a:latin typeface="Consolas" panose="020B0609020204030204" pitchFamily="49" charset="0"/>
                </a:rPr>
                <a:t>	pw.print("Aniarto");</a:t>
              </a:r>
            </a:p>
            <a:p>
              <a:pPr lvl="4"/>
              <a:r>
                <a:rPr lang="en-ID" sz="2000">
                  <a:latin typeface="Consolas" panose="020B0609020204030204" pitchFamily="49" charset="0"/>
                </a:rPr>
                <a:t>	pw.println("Candraka\n");</a:t>
              </a:r>
            </a:p>
            <a:p>
              <a:pPr lvl="4"/>
              <a:r>
                <a:rPr lang="en-ID" sz="2000">
                  <a:latin typeface="Consolas" panose="020B0609020204030204" pitchFamily="49" charset="0"/>
                </a:rPr>
                <a:t>	pw.println("Dedikasi");</a:t>
              </a:r>
            </a:p>
            <a:p>
              <a:pPr lvl="4"/>
              <a:r>
                <a:rPr lang="en-ID" sz="2000">
                  <a:latin typeface="Consolas" panose="020B0609020204030204" pitchFamily="49" charset="0"/>
                </a:rPr>
                <a:t>}</a:t>
              </a:r>
            </a:p>
            <a:p>
              <a:r>
                <a:rPr lang="en-ID" sz="2000">
                  <a:highlight>
                    <a:srgbClr val="0000FF"/>
                  </a:highlight>
                  <a:latin typeface="Consolas" panose="020B0609020204030204" pitchFamily="49" charset="0"/>
                </a:rPr>
                <a:t>//	}</a:t>
              </a:r>
            </a:p>
            <a:p>
              <a:r>
                <a:rPr lang="en-ID" sz="2000">
                  <a:latin typeface="Consolas" panose="020B0609020204030204" pitchFamily="49" charset="0"/>
                </a:rPr>
                <a:t>} catch(IOException e) {</a:t>
              </a:r>
            </a:p>
            <a:p>
              <a:r>
                <a:rPr lang="en-ID" sz="2000">
                  <a:latin typeface="Consolas" panose="020B0609020204030204" pitchFamily="49" charset="0"/>
                </a:rPr>
                <a:t>	e.printStackTrace();</a:t>
              </a:r>
            </a:p>
            <a:p>
              <a:r>
                <a:rPr lang="en-ID" sz="2000">
                  <a:latin typeface="Consolas" panose="020B0609020204030204" pitchFamily="49" charset="0"/>
                </a:rPr>
                <a:t>}</a:t>
              </a:r>
            </a:p>
          </p:txBody>
        </p:sp>
      </p:grpSp>
      <p:sp>
        <p:nvSpPr>
          <p:cNvPr id="3" name="TextBox 2">
            <a:extLst>
              <a:ext uri="{FF2B5EF4-FFF2-40B4-BE49-F238E27FC236}">
                <a16:creationId xmlns:a16="http://schemas.microsoft.com/office/drawing/2014/main" id="{44D39275-9275-4A1D-AAA9-86547EDF3E05}"/>
              </a:ext>
            </a:extLst>
          </p:cNvPr>
          <p:cNvSpPr txBox="1"/>
          <p:nvPr/>
        </p:nvSpPr>
        <p:spPr>
          <a:xfrm>
            <a:off x="6921062" y="5358021"/>
            <a:ext cx="4896533" cy="830997"/>
          </a:xfrm>
          <a:prstGeom prst="rect">
            <a:avLst/>
          </a:prstGeom>
          <a:noFill/>
        </p:spPr>
        <p:txBody>
          <a:bodyPr wrap="none" rtlCol="0">
            <a:spAutoFit/>
          </a:bodyPr>
          <a:lstStyle/>
          <a:p>
            <a:r>
              <a:rPr lang="en-ID" sz="2400" i="1">
                <a:solidFill>
                  <a:schemeClr val="accent1"/>
                </a:solidFill>
              </a:rPr>
              <a:t>What happens if a file with that name</a:t>
            </a:r>
            <a:br>
              <a:rPr lang="en-ID" sz="2400" i="1">
                <a:solidFill>
                  <a:schemeClr val="accent1"/>
                </a:solidFill>
              </a:rPr>
            </a:br>
            <a:r>
              <a:rPr lang="en-ID" sz="2400" i="1">
                <a:solidFill>
                  <a:schemeClr val="accent1"/>
                </a:solidFill>
              </a:rPr>
              <a:t>already exists?</a:t>
            </a:r>
          </a:p>
        </p:txBody>
      </p:sp>
    </p:spTree>
    <p:extLst>
      <p:ext uri="{BB962C8B-B14F-4D97-AF65-F5344CB8AC3E}">
        <p14:creationId xmlns:p14="http://schemas.microsoft.com/office/powerpoint/2010/main" val="278227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p:txBody>
          <a:bodyPr/>
          <a:lstStyle/>
          <a:p>
            <a:r>
              <a:rPr lang="en-ID"/>
              <a:t>Why?</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3</a:t>
            </a:fld>
            <a:endParaRPr lang="en-ID"/>
          </a:p>
        </p:txBody>
      </p:sp>
      <p:sp>
        <p:nvSpPr>
          <p:cNvPr id="3" name="TextBox 2">
            <a:extLst>
              <a:ext uri="{FF2B5EF4-FFF2-40B4-BE49-F238E27FC236}">
                <a16:creationId xmlns:a16="http://schemas.microsoft.com/office/drawing/2014/main" id="{FA31EB4E-5386-4D35-B05A-46EA6C499A23}"/>
              </a:ext>
            </a:extLst>
          </p:cNvPr>
          <p:cNvSpPr txBox="1"/>
          <p:nvPr/>
        </p:nvSpPr>
        <p:spPr>
          <a:xfrm>
            <a:off x="838200" y="1827848"/>
            <a:ext cx="9228488" cy="2062103"/>
          </a:xfrm>
          <a:prstGeom prst="rect">
            <a:avLst/>
          </a:prstGeom>
          <a:noFill/>
        </p:spPr>
        <p:txBody>
          <a:bodyPr wrap="none" rtlCol="0">
            <a:spAutoFit/>
          </a:bodyPr>
          <a:lstStyle/>
          <a:p>
            <a:r>
              <a:rPr lang="en-ID" sz="3200"/>
              <a:t>Computer programs are only useful if</a:t>
            </a:r>
          </a:p>
          <a:p>
            <a:r>
              <a:rPr lang="en-ID" sz="3200"/>
              <a:t>they interact with the rest of the world in some way. </a:t>
            </a:r>
          </a:p>
          <a:p>
            <a:endParaRPr lang="en-ID" sz="3200"/>
          </a:p>
          <a:p>
            <a:r>
              <a:rPr lang="en-ID" sz="3200"/>
              <a:t>This interaction is referred to as Input/Output (or I/O).</a:t>
            </a:r>
            <a:endParaRPr lang="en-ID" sz="3200" b="1" i="1"/>
          </a:p>
        </p:txBody>
      </p:sp>
    </p:spTree>
    <p:extLst>
      <p:ext uri="{BB962C8B-B14F-4D97-AF65-F5344CB8AC3E}">
        <p14:creationId xmlns:p14="http://schemas.microsoft.com/office/powerpoint/2010/main" val="3519649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a:xfrm>
            <a:off x="838200" y="164407"/>
            <a:ext cx="10515600" cy="1325563"/>
          </a:xfrm>
        </p:spPr>
        <p:txBody>
          <a:bodyPr>
            <a:normAutofit/>
          </a:bodyPr>
          <a:lstStyle/>
          <a:p>
            <a:r>
              <a:rPr lang="en-ID" sz="3600"/>
              <a:t>Quiz time: Replace every line with the word "SECRET" to "Lorem ipsum dolor" in a text file</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a:xfrm>
            <a:off x="8610600" y="5899150"/>
            <a:ext cx="2743200" cy="365125"/>
          </a:xfrm>
        </p:spPr>
        <p:txBody>
          <a:bodyPr/>
          <a:lstStyle/>
          <a:p>
            <a:fld id="{B9F60111-A065-4401-9C4A-F47A749BAEFB}" type="slidenum">
              <a:rPr lang="en-ID" smtClean="0"/>
              <a:t>30</a:t>
            </a:fld>
            <a:endParaRPr lang="en-ID"/>
          </a:p>
        </p:txBody>
      </p:sp>
    </p:spTree>
    <p:extLst>
      <p:ext uri="{BB962C8B-B14F-4D97-AF65-F5344CB8AC3E}">
        <p14:creationId xmlns:p14="http://schemas.microsoft.com/office/powerpoint/2010/main" val="3957541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a:xfrm>
            <a:off x="838200" y="164407"/>
            <a:ext cx="10515600" cy="1325563"/>
          </a:xfrm>
        </p:spPr>
        <p:txBody>
          <a:bodyPr>
            <a:normAutofit/>
          </a:bodyPr>
          <a:lstStyle/>
          <a:p>
            <a:r>
              <a:rPr lang="en-ID" sz="3600"/>
              <a:t>Quiz time: Replace every line with the word "SECRET" to "Lorem ipsum dolor" in a text file</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a:xfrm>
            <a:off x="8610600" y="5899150"/>
            <a:ext cx="2743200" cy="365125"/>
          </a:xfrm>
        </p:spPr>
        <p:txBody>
          <a:bodyPr/>
          <a:lstStyle/>
          <a:p>
            <a:fld id="{B9F60111-A065-4401-9C4A-F47A749BAEFB}" type="slidenum">
              <a:rPr lang="en-ID" smtClean="0"/>
              <a:t>31</a:t>
            </a:fld>
            <a:endParaRPr lang="en-ID"/>
          </a:p>
        </p:txBody>
      </p:sp>
      <p:pic>
        <p:nvPicPr>
          <p:cNvPr id="8" name="Picture 7">
            <a:extLst>
              <a:ext uri="{FF2B5EF4-FFF2-40B4-BE49-F238E27FC236}">
                <a16:creationId xmlns:a16="http://schemas.microsoft.com/office/drawing/2014/main" id="{2EFEEF5D-A3E7-4F1A-99E2-4EA52286EF55}"/>
              </a:ext>
            </a:extLst>
          </p:cNvPr>
          <p:cNvPicPr>
            <a:picLocks noChangeAspect="1"/>
          </p:cNvPicPr>
          <p:nvPr/>
        </p:nvPicPr>
        <p:blipFill>
          <a:blip r:embed="rId3"/>
          <a:stretch>
            <a:fillRect/>
          </a:stretch>
        </p:blipFill>
        <p:spPr>
          <a:xfrm>
            <a:off x="590552" y="1489970"/>
            <a:ext cx="5981698" cy="5177704"/>
          </a:xfrm>
          <a:prstGeom prst="rect">
            <a:avLst/>
          </a:prstGeom>
        </p:spPr>
      </p:pic>
      <p:sp>
        <p:nvSpPr>
          <p:cNvPr id="3" name="Rectangle 2">
            <a:extLst>
              <a:ext uri="{FF2B5EF4-FFF2-40B4-BE49-F238E27FC236}">
                <a16:creationId xmlns:a16="http://schemas.microsoft.com/office/drawing/2014/main" id="{20066D0B-E188-443A-9EE5-C69B3589E550}"/>
              </a:ext>
            </a:extLst>
          </p:cNvPr>
          <p:cNvSpPr/>
          <p:nvPr/>
        </p:nvSpPr>
        <p:spPr>
          <a:xfrm>
            <a:off x="5233640" y="6365002"/>
            <a:ext cx="8259336" cy="369332"/>
          </a:xfrm>
          <a:prstGeom prst="rect">
            <a:avLst/>
          </a:prstGeom>
        </p:spPr>
        <p:txBody>
          <a:bodyPr wrap="square">
            <a:spAutoFit/>
          </a:bodyPr>
          <a:lstStyle/>
          <a:p>
            <a:r>
              <a:rPr lang="en-ID">
                <a:hlinkClick r:id="rId4"/>
              </a:rPr>
              <a:t>https://gist.github.com/fadirra/b87f8510cdddce73540f980794d13a5e</a:t>
            </a:r>
            <a:endParaRPr lang="en-ID"/>
          </a:p>
        </p:txBody>
      </p:sp>
    </p:spTree>
    <p:extLst>
      <p:ext uri="{BB962C8B-B14F-4D97-AF65-F5344CB8AC3E}">
        <p14:creationId xmlns:p14="http://schemas.microsoft.com/office/powerpoint/2010/main" val="3993707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a:xfrm>
            <a:off x="838200" y="164407"/>
            <a:ext cx="10515600" cy="1325563"/>
          </a:xfrm>
        </p:spPr>
        <p:txBody>
          <a:bodyPr>
            <a:normAutofit/>
          </a:bodyPr>
          <a:lstStyle/>
          <a:p>
            <a:r>
              <a:rPr lang="en-ID" sz="3600"/>
              <a:t>Bonus: Lorem ipsum meaning</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a:xfrm>
            <a:off x="8610600" y="5899150"/>
            <a:ext cx="2743200" cy="365125"/>
          </a:xfrm>
        </p:spPr>
        <p:txBody>
          <a:bodyPr/>
          <a:lstStyle/>
          <a:p>
            <a:fld id="{B9F60111-A065-4401-9C4A-F47A749BAEFB}" type="slidenum">
              <a:rPr lang="en-ID" smtClean="0"/>
              <a:t>32</a:t>
            </a:fld>
            <a:endParaRPr lang="en-ID"/>
          </a:p>
        </p:txBody>
      </p:sp>
      <p:sp>
        <p:nvSpPr>
          <p:cNvPr id="5" name="Rectangle 4">
            <a:extLst>
              <a:ext uri="{FF2B5EF4-FFF2-40B4-BE49-F238E27FC236}">
                <a16:creationId xmlns:a16="http://schemas.microsoft.com/office/drawing/2014/main" id="{4F29438B-A582-4ED1-939D-F7E4E1657D49}"/>
              </a:ext>
            </a:extLst>
          </p:cNvPr>
          <p:cNvSpPr/>
          <p:nvPr/>
        </p:nvSpPr>
        <p:spPr>
          <a:xfrm>
            <a:off x="838200" y="1438071"/>
            <a:ext cx="10515600" cy="3970318"/>
          </a:xfrm>
          <a:prstGeom prst="rect">
            <a:avLst/>
          </a:prstGeom>
        </p:spPr>
        <p:txBody>
          <a:bodyPr wrap="square">
            <a:spAutoFit/>
          </a:bodyPr>
          <a:lstStyle/>
          <a:p>
            <a:r>
              <a:rPr lang="en-ID" i="1"/>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endParaRPr lang="en-ID" i="1"/>
          </a:p>
          <a:p>
            <a:r>
              <a:rPr lang="en-ID" sz="3600"/>
              <a:t>Nor again is there anyone who loves or pursues or desires to obtain pain of itself, because it is pain, but occasionally circumstances occur in which toil and pain can procure him some great pleasure.</a:t>
            </a:r>
          </a:p>
        </p:txBody>
      </p:sp>
    </p:spTree>
    <p:extLst>
      <p:ext uri="{BB962C8B-B14F-4D97-AF65-F5344CB8AC3E}">
        <p14:creationId xmlns:p14="http://schemas.microsoft.com/office/powerpoint/2010/main" val="1573523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nk you text">
            <a:extLst>
              <a:ext uri="{FF2B5EF4-FFF2-40B4-BE49-F238E27FC236}">
                <a16:creationId xmlns:a16="http://schemas.microsoft.com/office/drawing/2014/main" id="{30F4646D-7ECA-4637-BAE7-51BED7F50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4" y="-1294209"/>
            <a:ext cx="12595224" cy="944641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FB06D74-CD66-44DE-B4FF-7A2B05D7BDB3}"/>
              </a:ext>
            </a:extLst>
          </p:cNvPr>
          <p:cNvSpPr txBox="1">
            <a:spLocks/>
          </p:cNvSpPr>
          <p:nvPr/>
        </p:nvSpPr>
        <p:spPr>
          <a:xfrm>
            <a:off x="4895432" y="5387567"/>
            <a:ext cx="10515600" cy="1837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D" sz="1800" b="1">
                <a:solidFill>
                  <a:schemeClr val="bg1">
                    <a:lumMod val="50000"/>
                  </a:schemeClr>
                </a:solidFill>
              </a:rPr>
              <a:t>Inspired by: </a:t>
            </a:r>
            <a:br>
              <a:rPr lang="en-ID" sz="1600">
                <a:solidFill>
                  <a:schemeClr val="bg1">
                    <a:lumMod val="50000"/>
                  </a:schemeClr>
                </a:solidFill>
              </a:rPr>
            </a:br>
            <a:r>
              <a:rPr lang="en-ID" sz="1600">
                <a:solidFill>
                  <a:schemeClr val="bg1">
                    <a:lumMod val="50000"/>
                  </a:schemeClr>
                </a:solidFill>
              </a:rPr>
              <a:t>https://en.wikibooks.org/wiki/Java_Programming</a:t>
            </a:r>
            <a:br>
              <a:rPr lang="en-ID" sz="1600">
                <a:solidFill>
                  <a:schemeClr val="bg1">
                    <a:lumMod val="50000"/>
                  </a:schemeClr>
                </a:solidFill>
              </a:rPr>
            </a:br>
            <a:r>
              <a:rPr lang="en-ID" sz="1600">
                <a:solidFill>
                  <a:schemeClr val="bg1">
                    <a:lumMod val="50000"/>
                  </a:schemeClr>
                </a:solidFill>
              </a:rPr>
              <a:t>Liang. Introduction to Java Programming. Tenth Edition. Pearson 2015.</a:t>
            </a:r>
            <a:br>
              <a:rPr lang="en-ID" sz="1600">
                <a:solidFill>
                  <a:schemeClr val="bg1">
                    <a:lumMod val="50000"/>
                  </a:schemeClr>
                </a:solidFill>
              </a:rPr>
            </a:br>
            <a:r>
              <a:rPr lang="en-ID" sz="1600">
                <a:solidFill>
                  <a:schemeClr val="bg1">
                    <a:lumMod val="50000"/>
                  </a:schemeClr>
                </a:solidFill>
              </a:rPr>
              <a:t>Think Java book by Allen Downey and Chris Mayfield.</a:t>
            </a:r>
            <a:br>
              <a:rPr lang="en-ID" sz="1600">
                <a:solidFill>
                  <a:schemeClr val="bg1">
                    <a:lumMod val="50000"/>
                  </a:schemeClr>
                </a:solidFill>
              </a:rPr>
            </a:br>
            <a:r>
              <a:rPr lang="en-ID" sz="1600">
                <a:solidFill>
                  <a:schemeClr val="bg1">
                    <a:lumMod val="50000"/>
                  </a:schemeClr>
                </a:solidFill>
              </a:rPr>
              <a:t>Eck. Introduction to Programming Using Java. 2014.</a:t>
            </a:r>
          </a:p>
        </p:txBody>
      </p:sp>
    </p:spTree>
    <p:extLst>
      <p:ext uri="{BB962C8B-B14F-4D97-AF65-F5344CB8AC3E}">
        <p14:creationId xmlns:p14="http://schemas.microsoft.com/office/powerpoint/2010/main" val="162210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187748" y="136525"/>
            <a:ext cx="10515600" cy="1325563"/>
          </a:xfrm>
        </p:spPr>
        <p:txBody>
          <a:bodyPr/>
          <a:lstStyle/>
          <a:p>
            <a:r>
              <a:rPr lang="en-ID"/>
              <a:t>We have learned how</a:t>
            </a:r>
            <a:br>
              <a:rPr lang="en-ID"/>
            </a:br>
            <a:r>
              <a:rPr lang="en-ID"/>
              <a:t>to write to console</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4</a:t>
            </a:fld>
            <a:endParaRPr lang="en-ID"/>
          </a:p>
        </p:txBody>
      </p:sp>
      <p:sp>
        <p:nvSpPr>
          <p:cNvPr id="5" name="Rectangle 4">
            <a:extLst>
              <a:ext uri="{FF2B5EF4-FFF2-40B4-BE49-F238E27FC236}">
                <a16:creationId xmlns:a16="http://schemas.microsoft.com/office/drawing/2014/main" id="{6075733C-C93D-4C20-A46F-0BF4808E4B0C}"/>
              </a:ext>
            </a:extLst>
          </p:cNvPr>
          <p:cNvSpPr/>
          <p:nvPr/>
        </p:nvSpPr>
        <p:spPr>
          <a:xfrm>
            <a:off x="187748" y="2371129"/>
            <a:ext cx="6691255" cy="523220"/>
          </a:xfrm>
          <a:prstGeom prst="rect">
            <a:avLst/>
          </a:prstGeom>
        </p:spPr>
        <p:txBody>
          <a:bodyPr wrap="none">
            <a:spAutoFit/>
          </a:bodyPr>
          <a:lstStyle/>
          <a:p>
            <a:r>
              <a:rPr lang="en-ID" sz="2800">
                <a:latin typeface="Consolas" panose="020B0609020204030204" pitchFamily="49" charset="0"/>
              </a:rPr>
              <a:t>System.out.println("Hey, Tayo!");</a:t>
            </a:r>
          </a:p>
        </p:txBody>
      </p:sp>
      <p:pic>
        <p:nvPicPr>
          <p:cNvPr id="3074" name="Picture 2" descr="Red Double-decker Bus on Road">
            <a:extLst>
              <a:ext uri="{FF2B5EF4-FFF2-40B4-BE49-F238E27FC236}">
                <a16:creationId xmlns:a16="http://schemas.microsoft.com/office/drawing/2014/main" id="{FD7D9319-A325-4B28-AF93-9D52ED92420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27913" y="0"/>
            <a:ext cx="4764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90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How to read from console</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5</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416320"/>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3170099"/>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 inside main</a:t>
            </a:r>
          </a:p>
          <a:p>
            <a:endParaRPr lang="en-ID" sz="2000">
              <a:latin typeface="Consolas" panose="020B0609020204030204" pitchFamily="49" charset="0"/>
            </a:endParaRPr>
          </a:p>
          <a:p>
            <a:r>
              <a:rPr lang="en-ID" sz="2000">
                <a:latin typeface="Consolas" panose="020B0609020204030204" pitchFamily="49" charset="0"/>
              </a:rPr>
              <a:t>System.out.println("Please type your name and press Enter.");</a:t>
            </a:r>
          </a:p>
          <a:p>
            <a:r>
              <a:rPr lang="en-ID" sz="2000">
                <a:latin typeface="Consolas" panose="020B0609020204030204" pitchFamily="49" charset="0"/>
              </a:rPr>
              <a:t>BufferedReader reader = new BufferedReader(new InputStreamReader(System.in));</a:t>
            </a:r>
          </a:p>
          <a:p>
            <a:r>
              <a:rPr lang="en-ID" sz="2000">
                <a:latin typeface="Consolas" panose="020B0609020204030204" pitchFamily="49" charset="0"/>
              </a:rPr>
              <a:t>try {</a:t>
            </a:r>
          </a:p>
          <a:p>
            <a:r>
              <a:rPr lang="en-ID" sz="2000">
                <a:latin typeface="Consolas" panose="020B0609020204030204" pitchFamily="49" charset="0"/>
              </a:rPr>
              <a:t>	String name = reader.readLine();</a:t>
            </a:r>
          </a:p>
          <a:p>
            <a:r>
              <a:rPr lang="en-ID" sz="2000">
                <a:latin typeface="Consolas" panose="020B0609020204030204" pitchFamily="49" charset="0"/>
              </a:rPr>
              <a:t>	System.out.println("Hello, " + name + "!");</a:t>
            </a:r>
          </a:p>
          <a:p>
            <a:r>
              <a:rPr lang="en-ID" sz="2000">
                <a:latin typeface="Consolas" panose="020B0609020204030204" pitchFamily="49" charset="0"/>
              </a:rPr>
              <a:t>} catch(IOException e) {</a:t>
            </a:r>
          </a:p>
          <a:p>
            <a:r>
              <a:rPr lang="en-ID" sz="2000">
                <a:latin typeface="Consolas" panose="020B0609020204030204" pitchFamily="49" charset="0"/>
              </a:rPr>
              <a:t>	System.out.println("An error occurred: " + e.getMessage());</a:t>
            </a:r>
          </a:p>
          <a:p>
            <a:r>
              <a:rPr lang="en-ID" sz="2000">
                <a:latin typeface="Consolas" panose="020B0609020204030204" pitchFamily="49" charset="0"/>
              </a:rPr>
              <a:t>}</a:t>
            </a:r>
          </a:p>
        </p:txBody>
      </p:sp>
    </p:spTree>
    <p:extLst>
      <p:ext uri="{BB962C8B-B14F-4D97-AF65-F5344CB8AC3E}">
        <p14:creationId xmlns:p14="http://schemas.microsoft.com/office/powerpoint/2010/main" val="191548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How to read from console</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6</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416320"/>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3170099"/>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 inside main</a:t>
            </a:r>
          </a:p>
          <a:p>
            <a:endParaRPr lang="en-ID" sz="2000">
              <a:latin typeface="Consolas" panose="020B0609020204030204" pitchFamily="49" charset="0"/>
            </a:endParaRPr>
          </a:p>
          <a:p>
            <a:r>
              <a:rPr lang="en-ID" sz="2000">
                <a:latin typeface="Consolas" panose="020B0609020204030204" pitchFamily="49" charset="0"/>
              </a:rPr>
              <a:t>System.out.println("Please type your name and press Enter.");</a:t>
            </a:r>
          </a:p>
          <a:p>
            <a:r>
              <a:rPr lang="en-ID" sz="2000">
                <a:latin typeface="Consolas" panose="020B0609020204030204" pitchFamily="49" charset="0"/>
              </a:rPr>
              <a:t>BufferedReader reader = new BufferedReader(new InputStreamReader(</a:t>
            </a:r>
            <a:r>
              <a:rPr lang="en-ID" sz="2000">
                <a:highlight>
                  <a:srgbClr val="FFFF00"/>
                </a:highlight>
                <a:latin typeface="Consolas" panose="020B0609020204030204" pitchFamily="49" charset="0"/>
              </a:rPr>
              <a:t>System.in</a:t>
            </a:r>
            <a:r>
              <a:rPr lang="en-ID" sz="2000">
                <a:latin typeface="Consolas" panose="020B0609020204030204" pitchFamily="49" charset="0"/>
              </a:rPr>
              <a:t>));</a:t>
            </a:r>
          </a:p>
          <a:p>
            <a:r>
              <a:rPr lang="en-ID" sz="2000">
                <a:latin typeface="Consolas" panose="020B0609020204030204" pitchFamily="49" charset="0"/>
              </a:rPr>
              <a:t>try {</a:t>
            </a:r>
          </a:p>
          <a:p>
            <a:r>
              <a:rPr lang="en-ID" sz="2000">
                <a:latin typeface="Consolas" panose="020B0609020204030204" pitchFamily="49" charset="0"/>
              </a:rPr>
              <a:t>	String name = reader.readLine();</a:t>
            </a:r>
          </a:p>
          <a:p>
            <a:r>
              <a:rPr lang="en-ID" sz="2000">
                <a:latin typeface="Consolas" panose="020B0609020204030204" pitchFamily="49" charset="0"/>
              </a:rPr>
              <a:t>	System.out.println("Hello, " + name + "!");</a:t>
            </a:r>
          </a:p>
          <a:p>
            <a:r>
              <a:rPr lang="en-ID" sz="2000">
                <a:latin typeface="Consolas" panose="020B0609020204030204" pitchFamily="49" charset="0"/>
              </a:rPr>
              <a:t>} catch(IOException e) {</a:t>
            </a:r>
          </a:p>
          <a:p>
            <a:r>
              <a:rPr lang="en-ID" sz="2000">
                <a:latin typeface="Consolas" panose="020B0609020204030204" pitchFamily="49" charset="0"/>
              </a:rPr>
              <a:t>	System.out.println("An error occurred: " + e.getMessage());</a:t>
            </a:r>
          </a:p>
          <a:p>
            <a:r>
              <a:rPr lang="en-ID" sz="2000">
                <a:latin typeface="Consolas" panose="020B0609020204030204" pitchFamily="49" charset="0"/>
              </a:rPr>
              <a:t>}</a:t>
            </a:r>
          </a:p>
        </p:txBody>
      </p:sp>
      <p:sp>
        <p:nvSpPr>
          <p:cNvPr id="3" name="Rectangle 2">
            <a:extLst>
              <a:ext uri="{FF2B5EF4-FFF2-40B4-BE49-F238E27FC236}">
                <a16:creationId xmlns:a16="http://schemas.microsoft.com/office/drawing/2014/main" id="{6A6EEE8A-E2C4-41CC-96C9-BC0484A3CAE1}"/>
              </a:ext>
            </a:extLst>
          </p:cNvPr>
          <p:cNvSpPr/>
          <p:nvPr/>
        </p:nvSpPr>
        <p:spPr>
          <a:xfrm>
            <a:off x="236481" y="5541755"/>
            <a:ext cx="8939049" cy="461665"/>
          </a:xfrm>
          <a:prstGeom prst="rect">
            <a:avLst/>
          </a:prstGeom>
        </p:spPr>
        <p:txBody>
          <a:bodyPr wrap="square">
            <a:spAutoFit/>
          </a:bodyPr>
          <a:lstStyle/>
          <a:p>
            <a:r>
              <a:rPr lang="en-ID" sz="2400">
                <a:solidFill>
                  <a:srgbClr val="242729"/>
                </a:solidFill>
              </a:rPr>
              <a:t>In Java, console input is accomplished by reading from </a:t>
            </a:r>
            <a:r>
              <a:rPr lang="en-ID" sz="2400" b="1">
                <a:solidFill>
                  <a:srgbClr val="242729"/>
                </a:solidFill>
                <a:latin typeface="Consolas" panose="020B0609020204030204" pitchFamily="49" charset="0"/>
              </a:rPr>
              <a:t>System.in</a:t>
            </a:r>
            <a:endParaRPr lang="en-ID" sz="2400">
              <a:latin typeface="Consolas" panose="020B0609020204030204" pitchFamily="49" charset="0"/>
            </a:endParaRPr>
          </a:p>
        </p:txBody>
      </p:sp>
    </p:spTree>
    <p:extLst>
      <p:ext uri="{BB962C8B-B14F-4D97-AF65-F5344CB8AC3E}">
        <p14:creationId xmlns:p14="http://schemas.microsoft.com/office/powerpoint/2010/main" val="160212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How to read from console</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7</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416320"/>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3170099"/>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 inside main</a:t>
            </a:r>
          </a:p>
          <a:p>
            <a:endParaRPr lang="en-ID" sz="2000">
              <a:latin typeface="Consolas" panose="020B0609020204030204" pitchFamily="49" charset="0"/>
            </a:endParaRPr>
          </a:p>
          <a:p>
            <a:r>
              <a:rPr lang="en-ID" sz="2000">
                <a:latin typeface="Consolas" panose="020B0609020204030204" pitchFamily="49" charset="0"/>
              </a:rPr>
              <a:t>System.out.println("Please type your name and press Enter.");</a:t>
            </a:r>
          </a:p>
          <a:p>
            <a:r>
              <a:rPr lang="en-ID" sz="2000">
                <a:latin typeface="Consolas" panose="020B0609020204030204" pitchFamily="49" charset="0"/>
              </a:rPr>
              <a:t>BufferedReader reader = new BufferedReader(new </a:t>
            </a:r>
            <a:r>
              <a:rPr lang="en-ID" sz="2000">
                <a:highlight>
                  <a:srgbClr val="FFFF00"/>
                </a:highlight>
                <a:latin typeface="Consolas" panose="020B0609020204030204" pitchFamily="49" charset="0"/>
              </a:rPr>
              <a:t>InputStreamReader</a:t>
            </a:r>
            <a:r>
              <a:rPr lang="en-ID" sz="2000">
                <a:latin typeface="Consolas" panose="020B0609020204030204" pitchFamily="49" charset="0"/>
              </a:rPr>
              <a:t>(System.in));</a:t>
            </a:r>
          </a:p>
          <a:p>
            <a:r>
              <a:rPr lang="en-ID" sz="2000">
                <a:latin typeface="Consolas" panose="020B0609020204030204" pitchFamily="49" charset="0"/>
              </a:rPr>
              <a:t>try {</a:t>
            </a:r>
          </a:p>
          <a:p>
            <a:r>
              <a:rPr lang="en-ID" sz="2000">
                <a:latin typeface="Consolas" panose="020B0609020204030204" pitchFamily="49" charset="0"/>
              </a:rPr>
              <a:t>	String name = reader.readLine();</a:t>
            </a:r>
          </a:p>
          <a:p>
            <a:r>
              <a:rPr lang="en-ID" sz="2000">
                <a:latin typeface="Consolas" panose="020B0609020204030204" pitchFamily="49" charset="0"/>
              </a:rPr>
              <a:t>	System.out.println("Hello, " + name + "!");</a:t>
            </a:r>
          </a:p>
          <a:p>
            <a:r>
              <a:rPr lang="en-ID" sz="2000">
                <a:latin typeface="Consolas" panose="020B0609020204030204" pitchFamily="49" charset="0"/>
              </a:rPr>
              <a:t>} catch(IOException e) {</a:t>
            </a:r>
          </a:p>
          <a:p>
            <a:r>
              <a:rPr lang="en-ID" sz="2000">
                <a:latin typeface="Consolas" panose="020B0609020204030204" pitchFamily="49" charset="0"/>
              </a:rPr>
              <a:t>	System.out.println("An error occurred: " + e.getMessage());</a:t>
            </a:r>
          </a:p>
          <a:p>
            <a:r>
              <a:rPr lang="en-ID" sz="2000">
                <a:latin typeface="Consolas" panose="020B0609020204030204" pitchFamily="49" charset="0"/>
              </a:rPr>
              <a:t>}</a:t>
            </a:r>
          </a:p>
        </p:txBody>
      </p:sp>
      <p:sp>
        <p:nvSpPr>
          <p:cNvPr id="3" name="Rectangle 2">
            <a:extLst>
              <a:ext uri="{FF2B5EF4-FFF2-40B4-BE49-F238E27FC236}">
                <a16:creationId xmlns:a16="http://schemas.microsoft.com/office/drawing/2014/main" id="{6A6EEE8A-E2C4-41CC-96C9-BC0484A3CAE1}"/>
              </a:ext>
            </a:extLst>
          </p:cNvPr>
          <p:cNvSpPr/>
          <p:nvPr/>
        </p:nvSpPr>
        <p:spPr>
          <a:xfrm>
            <a:off x="236481" y="5541755"/>
            <a:ext cx="8939049" cy="830997"/>
          </a:xfrm>
          <a:prstGeom prst="rect">
            <a:avLst/>
          </a:prstGeom>
        </p:spPr>
        <p:txBody>
          <a:bodyPr wrap="square">
            <a:spAutoFit/>
          </a:bodyPr>
          <a:lstStyle/>
          <a:p>
            <a:r>
              <a:rPr lang="en-ID" sz="2400">
                <a:solidFill>
                  <a:srgbClr val="242729"/>
                </a:solidFill>
              </a:rPr>
              <a:t>In Java, console input is accomplished by reading from </a:t>
            </a:r>
            <a:r>
              <a:rPr lang="en-ID" sz="2400" b="1">
                <a:solidFill>
                  <a:srgbClr val="242729"/>
                </a:solidFill>
                <a:latin typeface="Consolas" panose="020B0609020204030204" pitchFamily="49" charset="0"/>
              </a:rPr>
              <a:t>System.in</a:t>
            </a:r>
          </a:p>
          <a:p>
            <a:r>
              <a:rPr lang="en-ID" sz="2400" b="1">
                <a:latin typeface="Consolas" panose="020B0609020204030204" pitchFamily="49" charset="0"/>
              </a:rPr>
              <a:t>InputStreamReader</a:t>
            </a:r>
            <a:r>
              <a:rPr lang="en-ID" sz="2400"/>
              <a:t> converts bytes to characters</a:t>
            </a:r>
          </a:p>
        </p:txBody>
      </p:sp>
    </p:spTree>
    <p:extLst>
      <p:ext uri="{BB962C8B-B14F-4D97-AF65-F5344CB8AC3E}">
        <p14:creationId xmlns:p14="http://schemas.microsoft.com/office/powerpoint/2010/main" val="365293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How to read from console</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8</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416320"/>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3170099"/>
          </a:xfrm>
          <a:prstGeom prst="rect">
            <a:avLst/>
          </a:prstGeom>
          <a:solidFill>
            <a:schemeClr val="accent5">
              <a:lumMod val="20000"/>
              <a:lumOff val="80000"/>
            </a:schemeClr>
          </a:solidFill>
        </p:spPr>
        <p:txBody>
          <a:bodyPr wrap="square">
            <a:spAutoFit/>
          </a:bodyPr>
          <a:lstStyle/>
          <a:p>
            <a:r>
              <a:rPr lang="en-ID" sz="2000">
                <a:latin typeface="Consolas" panose="020B0609020204030204" pitchFamily="49" charset="0"/>
              </a:rPr>
              <a:t>// inside main</a:t>
            </a:r>
          </a:p>
          <a:p>
            <a:endParaRPr lang="en-ID" sz="2000">
              <a:latin typeface="Consolas" panose="020B0609020204030204" pitchFamily="49" charset="0"/>
            </a:endParaRPr>
          </a:p>
          <a:p>
            <a:r>
              <a:rPr lang="en-ID" sz="2000">
                <a:latin typeface="Consolas" panose="020B0609020204030204" pitchFamily="49" charset="0"/>
              </a:rPr>
              <a:t>System.out.println("Please type your name and press Enter.");</a:t>
            </a:r>
          </a:p>
          <a:p>
            <a:r>
              <a:rPr lang="en-ID" sz="2000">
                <a:latin typeface="Consolas" panose="020B0609020204030204" pitchFamily="49" charset="0"/>
              </a:rPr>
              <a:t>BufferedReader reader = new </a:t>
            </a:r>
            <a:r>
              <a:rPr lang="en-ID" sz="2000">
                <a:highlight>
                  <a:srgbClr val="FFFF00"/>
                </a:highlight>
                <a:latin typeface="Consolas" panose="020B0609020204030204" pitchFamily="49" charset="0"/>
              </a:rPr>
              <a:t>BufferedReader</a:t>
            </a:r>
            <a:r>
              <a:rPr lang="en-ID" sz="2000">
                <a:latin typeface="Consolas" panose="020B0609020204030204" pitchFamily="49" charset="0"/>
              </a:rPr>
              <a:t>(new InputStreamReader(System.in));</a:t>
            </a:r>
          </a:p>
          <a:p>
            <a:r>
              <a:rPr lang="en-ID" sz="2000">
                <a:latin typeface="Consolas" panose="020B0609020204030204" pitchFamily="49" charset="0"/>
              </a:rPr>
              <a:t>try {</a:t>
            </a:r>
          </a:p>
          <a:p>
            <a:r>
              <a:rPr lang="en-ID" sz="2000">
                <a:latin typeface="Consolas" panose="020B0609020204030204" pitchFamily="49" charset="0"/>
              </a:rPr>
              <a:t>	String name = reader.readLine();</a:t>
            </a:r>
          </a:p>
          <a:p>
            <a:r>
              <a:rPr lang="en-ID" sz="2000">
                <a:latin typeface="Consolas" panose="020B0609020204030204" pitchFamily="49" charset="0"/>
              </a:rPr>
              <a:t>	System.out.println("Hello, " + name + "!");</a:t>
            </a:r>
          </a:p>
          <a:p>
            <a:r>
              <a:rPr lang="en-ID" sz="2000">
                <a:latin typeface="Consolas" panose="020B0609020204030204" pitchFamily="49" charset="0"/>
              </a:rPr>
              <a:t>} catch(IOException e) {</a:t>
            </a:r>
          </a:p>
          <a:p>
            <a:r>
              <a:rPr lang="en-ID" sz="2000">
                <a:latin typeface="Consolas" panose="020B0609020204030204" pitchFamily="49" charset="0"/>
              </a:rPr>
              <a:t>	System.out.println("An error occurred: " + e.getMessage());</a:t>
            </a:r>
          </a:p>
          <a:p>
            <a:r>
              <a:rPr lang="en-ID" sz="2000">
                <a:latin typeface="Consolas" panose="020B0609020204030204" pitchFamily="49" charset="0"/>
              </a:rPr>
              <a:t>}</a:t>
            </a:r>
          </a:p>
        </p:txBody>
      </p:sp>
      <p:sp>
        <p:nvSpPr>
          <p:cNvPr id="3" name="Rectangle 2">
            <a:extLst>
              <a:ext uri="{FF2B5EF4-FFF2-40B4-BE49-F238E27FC236}">
                <a16:creationId xmlns:a16="http://schemas.microsoft.com/office/drawing/2014/main" id="{6A6EEE8A-E2C4-41CC-96C9-BC0484A3CAE1}"/>
              </a:ext>
            </a:extLst>
          </p:cNvPr>
          <p:cNvSpPr/>
          <p:nvPr/>
        </p:nvSpPr>
        <p:spPr>
          <a:xfrm>
            <a:off x="236481" y="5541755"/>
            <a:ext cx="10862443" cy="1200329"/>
          </a:xfrm>
          <a:prstGeom prst="rect">
            <a:avLst/>
          </a:prstGeom>
        </p:spPr>
        <p:txBody>
          <a:bodyPr wrap="square">
            <a:spAutoFit/>
          </a:bodyPr>
          <a:lstStyle/>
          <a:p>
            <a:r>
              <a:rPr lang="en-ID" sz="2400">
                <a:solidFill>
                  <a:srgbClr val="242729"/>
                </a:solidFill>
              </a:rPr>
              <a:t>In Java, console input is accomplished by reading from </a:t>
            </a:r>
            <a:r>
              <a:rPr lang="en-ID" sz="2400" b="1">
                <a:solidFill>
                  <a:srgbClr val="242729"/>
                </a:solidFill>
                <a:latin typeface="Consolas" panose="020B0609020204030204" pitchFamily="49" charset="0"/>
              </a:rPr>
              <a:t>System.in</a:t>
            </a:r>
          </a:p>
          <a:p>
            <a:r>
              <a:rPr lang="en-ID" sz="2400" b="1">
                <a:latin typeface="Consolas" panose="020B0609020204030204" pitchFamily="49" charset="0"/>
              </a:rPr>
              <a:t>InputStreamReader</a:t>
            </a:r>
            <a:r>
              <a:rPr lang="en-ID" sz="2400"/>
              <a:t> converts bytes to characters</a:t>
            </a:r>
          </a:p>
          <a:p>
            <a:r>
              <a:rPr lang="en-ID" sz="2400" b="1">
                <a:latin typeface="Consolas" panose="020B0609020204030204" pitchFamily="49" charset="0"/>
              </a:rPr>
              <a:t>BufferedReader</a:t>
            </a:r>
            <a:r>
              <a:rPr lang="en-ID" sz="2400"/>
              <a:t> optimizes the reading by adding buffering feature (like YouTube)</a:t>
            </a:r>
          </a:p>
        </p:txBody>
      </p:sp>
    </p:spTree>
    <p:extLst>
      <p:ext uri="{BB962C8B-B14F-4D97-AF65-F5344CB8AC3E}">
        <p14:creationId xmlns:p14="http://schemas.microsoft.com/office/powerpoint/2010/main" val="337127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AD6-9F7B-45CD-BAD5-A78BAED9B834}"/>
              </a:ext>
            </a:extLst>
          </p:cNvPr>
          <p:cNvSpPr>
            <a:spLocks noGrp="1"/>
          </p:cNvSpPr>
          <p:nvPr>
            <p:ph type="title"/>
          </p:nvPr>
        </p:nvSpPr>
        <p:spPr/>
        <p:txBody>
          <a:bodyPr/>
          <a:lstStyle/>
          <a:p>
            <a:r>
              <a:rPr lang="en-ID"/>
              <a:t>Quiz time: Count the number of words of user input in console</a:t>
            </a:r>
          </a:p>
        </p:txBody>
      </p:sp>
      <p:sp>
        <p:nvSpPr>
          <p:cNvPr id="4" name="Slide Number Placeholder 3">
            <a:extLst>
              <a:ext uri="{FF2B5EF4-FFF2-40B4-BE49-F238E27FC236}">
                <a16:creationId xmlns:a16="http://schemas.microsoft.com/office/drawing/2014/main" id="{5F0EC37A-7604-451F-8737-A68781A59186}"/>
              </a:ext>
            </a:extLst>
          </p:cNvPr>
          <p:cNvSpPr>
            <a:spLocks noGrp="1"/>
          </p:cNvSpPr>
          <p:nvPr>
            <p:ph type="sldNum" sz="quarter" idx="12"/>
          </p:nvPr>
        </p:nvSpPr>
        <p:spPr/>
        <p:txBody>
          <a:bodyPr/>
          <a:lstStyle/>
          <a:p>
            <a:fld id="{B9F60111-A065-4401-9C4A-F47A749BAEFB}" type="slidenum">
              <a:rPr lang="en-ID" smtClean="0"/>
              <a:t>9</a:t>
            </a:fld>
            <a:endParaRPr lang="en-ID"/>
          </a:p>
        </p:txBody>
      </p:sp>
      <p:sp>
        <p:nvSpPr>
          <p:cNvPr id="5" name="Rectangle 4">
            <a:extLst>
              <a:ext uri="{FF2B5EF4-FFF2-40B4-BE49-F238E27FC236}">
                <a16:creationId xmlns:a16="http://schemas.microsoft.com/office/drawing/2014/main" id="{F5D6E115-35F1-4FE3-A8C9-9193CC8C90A7}"/>
              </a:ext>
            </a:extLst>
          </p:cNvPr>
          <p:cNvSpPr/>
          <p:nvPr/>
        </p:nvSpPr>
        <p:spPr>
          <a:xfrm>
            <a:off x="0" y="1957172"/>
            <a:ext cx="12192000" cy="3416320"/>
          </a:xfrm>
          <a:prstGeom prst="rect">
            <a:avLst/>
          </a:prstGeom>
          <a:solidFill>
            <a:schemeClr val="accent5">
              <a:lumMod val="20000"/>
              <a:lumOff val="80000"/>
            </a:schemeClr>
          </a:solidFill>
        </p:spPr>
        <p:txBody>
          <a:bodyPr wrap="square">
            <a:spAutoFit/>
          </a:bodyPr>
          <a:lstStyle/>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a:p>
            <a:endParaRPr lang="en-ID" sz="2400">
              <a:latin typeface="Consolas" panose="020B0609020204030204" pitchFamily="49" charset="0"/>
            </a:endParaRPr>
          </a:p>
        </p:txBody>
      </p:sp>
      <p:sp>
        <p:nvSpPr>
          <p:cNvPr id="6" name="Rectangle 5">
            <a:extLst>
              <a:ext uri="{FF2B5EF4-FFF2-40B4-BE49-F238E27FC236}">
                <a16:creationId xmlns:a16="http://schemas.microsoft.com/office/drawing/2014/main" id="{8B958D9F-245B-4162-A8D8-B407DD789CF5}"/>
              </a:ext>
            </a:extLst>
          </p:cNvPr>
          <p:cNvSpPr/>
          <p:nvPr/>
        </p:nvSpPr>
        <p:spPr>
          <a:xfrm>
            <a:off x="236482" y="1957172"/>
            <a:ext cx="11682249" cy="400110"/>
          </a:xfrm>
          <a:prstGeom prst="rect">
            <a:avLst/>
          </a:prstGeom>
          <a:solidFill>
            <a:schemeClr val="accent5">
              <a:lumMod val="20000"/>
              <a:lumOff val="80000"/>
            </a:schemeClr>
          </a:solidFill>
        </p:spPr>
        <p:txBody>
          <a:bodyPr wrap="square">
            <a:spAutoFit/>
          </a:bodyPr>
          <a:lstStyle/>
          <a:p>
            <a:endParaRPr lang="en-ID" sz="2000">
              <a:latin typeface="Consolas" panose="020B0609020204030204" pitchFamily="49" charset="0"/>
            </a:endParaRPr>
          </a:p>
        </p:txBody>
      </p:sp>
    </p:spTree>
    <p:extLst>
      <p:ext uri="{BB962C8B-B14F-4D97-AF65-F5344CB8AC3E}">
        <p14:creationId xmlns:p14="http://schemas.microsoft.com/office/powerpoint/2010/main" val="1934134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5602</TotalTime>
  <Words>1298</Words>
  <Application>Microsoft Office PowerPoint</Application>
  <PresentationFormat>Widescreen</PresentationFormat>
  <Paragraphs>523</Paragraphs>
  <Slides>33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Abadi</vt:lpstr>
      <vt:lpstr>Arial</vt:lpstr>
      <vt:lpstr>Calibri</vt:lpstr>
      <vt:lpstr>Calibri Light</vt:lpstr>
      <vt:lpstr>Consolas</vt:lpstr>
      <vt:lpstr>Office Theme</vt:lpstr>
      <vt:lpstr>Foundations of Programming 2: Text I/O</vt:lpstr>
      <vt:lpstr>PowerPoint Presentation</vt:lpstr>
      <vt:lpstr>Why?</vt:lpstr>
      <vt:lpstr>We have learned how to write to console</vt:lpstr>
      <vt:lpstr>How to read from console</vt:lpstr>
      <vt:lpstr>How to read from console</vt:lpstr>
      <vt:lpstr>How to read from console</vt:lpstr>
      <vt:lpstr>How to read from console</vt:lpstr>
      <vt:lpstr>Quiz time: Count the number of words of user input in console</vt:lpstr>
      <vt:lpstr>Quiz time: Count the number of words of user input in console</vt:lpstr>
      <vt:lpstr>Quiz time: Count the number of words of user input in console (better)</vt:lpstr>
      <vt:lpstr>Quiz time: Read first 5 characters of console input (Hint: read() method of BufferedReader could be helpful)</vt:lpstr>
      <vt:lpstr>Quiz time: Read first 5 characters of console input (Hint: read() method of BufferedReader could be helpful)</vt:lpstr>
      <vt:lpstr>Quiz time: Read first 5 characters of console input (Hint: read() method of BufferedReader could be helpful)</vt:lpstr>
      <vt:lpstr>Quiz time: Read first 5 characters of console input</vt:lpstr>
      <vt:lpstr>Quiz time: Read first 5 characters of console input</vt:lpstr>
      <vt:lpstr>Quiz time: Read first 5 characters of console input</vt:lpstr>
      <vt:lpstr>How to read from text files</vt:lpstr>
      <vt:lpstr>How to read from text files</vt:lpstr>
      <vt:lpstr>How to read from text files</vt:lpstr>
      <vt:lpstr>Quiz: Only read lines that contain "o"</vt:lpstr>
      <vt:lpstr>Quiz: Only read lines that contain "o"</vt:lpstr>
      <vt:lpstr>Quiz: Create SearchAndPrint.java that: - takes two arguments: textToSearch and filename - print every line where textToSearch occurs - add a summary at the end of the printing, showing the total number of lines containing textToSearch</vt:lpstr>
      <vt:lpstr>Quiz: Create SearchAndPrint.java that: - takes two arguments: textToSearch and filename - print every line where textToSearch occurs - add a summary at the end of the printing, showing the total number of lines containing textToSearch</vt:lpstr>
      <vt:lpstr>File class, what's the output?</vt:lpstr>
      <vt:lpstr>PrintWriter class</vt:lpstr>
      <vt:lpstr>PrintWriter class with try-with</vt:lpstr>
      <vt:lpstr>PrintWriter class with try-with</vt:lpstr>
      <vt:lpstr>PrintWriter class with try-with</vt:lpstr>
      <vt:lpstr>Quiz time: Replace every line with the word "SECRET" to "Lorem ipsum dolor" in a text file</vt:lpstr>
      <vt:lpstr>Quiz time: Replace every line with the word "SECRET" to "Lorem ipsum dolor" in a text file</vt:lpstr>
      <vt:lpstr>Bonus: Lorem ipsum meaning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Dasar-Dasar Pemrograman 2</dc:title>
  <dc:creator>Fariz Darari</dc:creator>
  <cp:lastModifiedBy>Fariz Darari</cp:lastModifiedBy>
  <cp:revision>1056</cp:revision>
  <dcterms:created xsi:type="dcterms:W3CDTF">2019-02-19T10:57:24Z</dcterms:created>
  <dcterms:modified xsi:type="dcterms:W3CDTF">2019-04-29T02:47:20Z</dcterms:modified>
</cp:coreProperties>
</file>