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336" r:id="rId3"/>
    <p:sldId id="304" r:id="rId4"/>
    <p:sldId id="348" r:id="rId5"/>
    <p:sldId id="349" r:id="rId6"/>
    <p:sldId id="350" r:id="rId7"/>
    <p:sldId id="351" r:id="rId8"/>
    <p:sldId id="337" r:id="rId9"/>
    <p:sldId id="343" r:id="rId10"/>
    <p:sldId id="313" r:id="rId11"/>
    <p:sldId id="344" r:id="rId12"/>
    <p:sldId id="326" r:id="rId13"/>
    <p:sldId id="371" r:id="rId14"/>
    <p:sldId id="347" r:id="rId15"/>
    <p:sldId id="363" r:id="rId16"/>
    <p:sldId id="364" r:id="rId17"/>
    <p:sldId id="365" r:id="rId18"/>
    <p:sldId id="357" r:id="rId19"/>
    <p:sldId id="358" r:id="rId20"/>
    <p:sldId id="359" r:id="rId21"/>
    <p:sldId id="360" r:id="rId22"/>
    <p:sldId id="361" r:id="rId23"/>
    <p:sldId id="362" r:id="rId24"/>
    <p:sldId id="323" r:id="rId25"/>
    <p:sldId id="314" r:id="rId26"/>
    <p:sldId id="315" r:id="rId27"/>
    <p:sldId id="316" r:id="rId28"/>
    <p:sldId id="294" r:id="rId29"/>
    <p:sldId id="366" r:id="rId30"/>
    <p:sldId id="367" r:id="rId31"/>
    <p:sldId id="373" r:id="rId32"/>
    <p:sldId id="325" r:id="rId33"/>
    <p:sldId id="374" r:id="rId34"/>
    <p:sldId id="376" r:id="rId35"/>
    <p:sldId id="377" r:id="rId36"/>
    <p:sldId id="375" r:id="rId37"/>
    <p:sldId id="319" r:id="rId38"/>
    <p:sldId id="320" r:id="rId39"/>
    <p:sldId id="368" r:id="rId40"/>
    <p:sldId id="369" r:id="rId41"/>
    <p:sldId id="297" r:id="rId4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FF"/>
    <a:srgbClr val="FEB80A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6" autoAdjust="0"/>
    <p:restoredTop sz="94660"/>
  </p:normalViewPr>
  <p:slideViewPr>
    <p:cSldViewPr>
      <p:cViewPr varScale="1">
        <p:scale>
          <a:sx n="83" d="100"/>
          <a:sy n="83" d="100"/>
        </p:scale>
        <p:origin x="1002" y="60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B1364-2F9F-42AA-9402-390E48212EB3}" type="doc">
      <dgm:prSet loTypeId="urn:microsoft.com/office/officeart/2005/8/layout/hProcess11" loCatId="process" qsTypeId="urn:microsoft.com/office/officeart/2005/8/quickstyle/simple1" qsCatId="simple" csTypeId="urn:microsoft.com/office/officeart/2005/8/colors/accent3_2" csCatId="accent3" phldr="1"/>
      <dgm:spPr/>
    </dgm:pt>
    <dgm:pt modelId="{604DE276-8C20-43F6-A0DE-8075C0ABD3B0}">
      <dgm:prSet phldrT="[Text]"/>
      <dgm:spPr/>
      <dgm:t>
        <a:bodyPr/>
        <a:lstStyle/>
        <a:p>
          <a:r>
            <a:rPr lang="en-US" dirty="0" err="1">
              <a:latin typeface="Franklin Gothic Book" pitchFamily="34" charset="0"/>
            </a:rPr>
            <a:t>Periode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sebelum</a:t>
          </a:r>
          <a:r>
            <a:rPr lang="en-US" dirty="0">
              <a:latin typeface="Franklin Gothic Book" pitchFamily="34" charset="0"/>
            </a:rPr>
            <a:t>  </a:t>
          </a:r>
          <a:r>
            <a:rPr lang="en-US" dirty="0" err="1">
              <a:latin typeface="Franklin Gothic Book" pitchFamily="34" charset="0"/>
            </a:rPr>
            <a:t>ilmu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pengetahuan</a:t>
          </a:r>
          <a:r>
            <a:rPr lang="en-US" dirty="0">
              <a:latin typeface="Franklin Gothic Book" pitchFamily="34" charset="0"/>
            </a:rPr>
            <a:t>:</a:t>
          </a:r>
          <a:endParaRPr lang="en-US" dirty="0"/>
        </a:p>
      </dgm:t>
    </dgm:pt>
    <dgm:pt modelId="{B7F9A45D-0E0B-45CB-BECF-B1FA64157AB5}" type="parTrans" cxnId="{56D5E6F7-12B2-4BD2-A614-45D975858B34}">
      <dgm:prSet/>
      <dgm:spPr/>
      <dgm:t>
        <a:bodyPr/>
        <a:lstStyle/>
        <a:p>
          <a:endParaRPr lang="en-US"/>
        </a:p>
      </dgm:t>
    </dgm:pt>
    <dgm:pt modelId="{F9F25B2E-819D-4154-812C-CF76745F8A8A}" type="sibTrans" cxnId="{56D5E6F7-12B2-4BD2-A614-45D975858B34}">
      <dgm:prSet/>
      <dgm:spPr/>
      <dgm:t>
        <a:bodyPr/>
        <a:lstStyle/>
        <a:p>
          <a:endParaRPr lang="en-US"/>
        </a:p>
      </dgm:t>
    </dgm:pt>
    <dgm:pt modelId="{92C1EBFD-DC73-47C7-8746-281BC1FF1FD6}">
      <dgm:prSet/>
      <dgm:spPr/>
      <dgm:t>
        <a:bodyPr/>
        <a:lstStyle/>
        <a:p>
          <a:r>
            <a:rPr lang="en-US">
              <a:latin typeface="Franklin Gothic Book" pitchFamily="34" charset="0"/>
            </a:rPr>
            <a:t>Zaman Romawi dan Yunani:</a:t>
          </a:r>
          <a:endParaRPr lang="en-US" dirty="0">
            <a:latin typeface="Franklin Gothic Book" pitchFamily="34" charset="0"/>
          </a:endParaRPr>
        </a:p>
      </dgm:t>
    </dgm:pt>
    <dgm:pt modelId="{B1F32CA4-5B5A-4AF9-8A4D-AAF61F16CD99}" type="parTrans" cxnId="{0525AC34-07D3-4408-A632-06222F257DA7}">
      <dgm:prSet/>
      <dgm:spPr/>
      <dgm:t>
        <a:bodyPr/>
        <a:lstStyle/>
        <a:p>
          <a:endParaRPr lang="en-US"/>
        </a:p>
      </dgm:t>
    </dgm:pt>
    <dgm:pt modelId="{01E3AFFF-0A4C-4DAB-A41C-97F6FADDCCB3}" type="sibTrans" cxnId="{0525AC34-07D3-4408-A632-06222F257DA7}">
      <dgm:prSet/>
      <dgm:spPr/>
      <dgm:t>
        <a:bodyPr/>
        <a:lstStyle/>
        <a:p>
          <a:endParaRPr lang="en-US"/>
        </a:p>
      </dgm:t>
    </dgm:pt>
    <dgm:pt modelId="{0DBA27F1-8391-48A1-BFFF-9D853DE38B07}">
      <dgm:prSet/>
      <dgm:spPr/>
      <dgm:t>
        <a:bodyPr/>
        <a:lstStyle/>
        <a:p>
          <a:r>
            <a:rPr lang="en-US">
              <a:latin typeface="Franklin Gothic Book" pitchFamily="34" charset="0"/>
            </a:rPr>
            <a:t>Zaman pertengahan</a:t>
          </a:r>
          <a:endParaRPr lang="en-US" dirty="0">
            <a:latin typeface="Franklin Gothic Book" pitchFamily="34" charset="0"/>
          </a:endParaRPr>
        </a:p>
      </dgm:t>
    </dgm:pt>
    <dgm:pt modelId="{C178251F-0FC8-447A-8CD8-683D5B954CBF}" type="parTrans" cxnId="{9CB44E06-6C3B-48A1-9D69-E6107973E97F}">
      <dgm:prSet/>
      <dgm:spPr/>
      <dgm:t>
        <a:bodyPr/>
        <a:lstStyle/>
        <a:p>
          <a:endParaRPr lang="en-US"/>
        </a:p>
      </dgm:t>
    </dgm:pt>
    <dgm:pt modelId="{037C44E2-5A13-4360-8E05-E2C9F986F868}" type="sibTrans" cxnId="{9CB44E06-6C3B-48A1-9D69-E6107973E97F}">
      <dgm:prSet/>
      <dgm:spPr/>
      <dgm:t>
        <a:bodyPr/>
        <a:lstStyle/>
        <a:p>
          <a:endParaRPr lang="en-US"/>
        </a:p>
      </dgm:t>
    </dgm:pt>
    <dgm:pt modelId="{E6D609E9-4212-4D43-B756-6C73B936A47B}">
      <dgm:prSet/>
      <dgm:spPr/>
      <dgm:t>
        <a:bodyPr/>
        <a:lstStyle/>
        <a:p>
          <a:r>
            <a:rPr lang="en-US" dirty="0" err="1">
              <a:latin typeface="Franklin Gothic Book" pitchFamily="34" charset="0"/>
            </a:rPr>
            <a:t>Periode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ilmu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pengetahuan</a:t>
          </a:r>
          <a:r>
            <a:rPr lang="en-US" dirty="0">
              <a:latin typeface="Franklin Gothic Book" pitchFamily="34" charset="0"/>
            </a:rPr>
            <a:t>:</a:t>
          </a:r>
        </a:p>
      </dgm:t>
    </dgm:pt>
    <dgm:pt modelId="{4181915F-7DB4-4DE0-A11E-E37A645B8316}" type="parTrans" cxnId="{E081DFF9-587A-4806-A148-2DF74F94E1A8}">
      <dgm:prSet/>
      <dgm:spPr/>
      <dgm:t>
        <a:bodyPr/>
        <a:lstStyle/>
        <a:p>
          <a:endParaRPr lang="en-US"/>
        </a:p>
      </dgm:t>
    </dgm:pt>
    <dgm:pt modelId="{2F326934-B9F9-4024-8CE2-32F8FD519C05}" type="sibTrans" cxnId="{E081DFF9-587A-4806-A148-2DF74F94E1A8}">
      <dgm:prSet/>
      <dgm:spPr/>
      <dgm:t>
        <a:bodyPr/>
        <a:lstStyle/>
        <a:p>
          <a:endParaRPr lang="en-US"/>
        </a:p>
      </dgm:t>
    </dgm:pt>
    <dgm:pt modelId="{A2049CB9-C0D1-4237-AE33-C3452CCBD52F}">
      <dgm:prSet/>
      <dgm:spPr/>
      <dgm:t>
        <a:bodyPr/>
        <a:lstStyle/>
        <a:p>
          <a:r>
            <a:rPr lang="en-US">
              <a:latin typeface="Franklin Gothic Book" pitchFamily="34" charset="0"/>
            </a:rPr>
            <a:t>Abad 18-19</a:t>
          </a:r>
          <a:endParaRPr lang="en-US" dirty="0">
            <a:latin typeface="Franklin Gothic Book" pitchFamily="34" charset="0"/>
          </a:endParaRPr>
        </a:p>
      </dgm:t>
    </dgm:pt>
    <dgm:pt modelId="{AE0633E4-1C72-449B-AAC4-B5FE4B580E57}" type="parTrans" cxnId="{20E57E1D-1D55-47EC-B7E1-EB6125B59F96}">
      <dgm:prSet/>
      <dgm:spPr/>
      <dgm:t>
        <a:bodyPr/>
        <a:lstStyle/>
        <a:p>
          <a:endParaRPr lang="en-US"/>
        </a:p>
      </dgm:t>
    </dgm:pt>
    <dgm:pt modelId="{54E94B2D-2304-4F51-BC32-3FFA7A8F2230}" type="sibTrans" cxnId="{20E57E1D-1D55-47EC-B7E1-EB6125B59F96}">
      <dgm:prSet/>
      <dgm:spPr/>
      <dgm:t>
        <a:bodyPr/>
        <a:lstStyle/>
        <a:p>
          <a:endParaRPr lang="en-US"/>
        </a:p>
      </dgm:t>
    </dgm:pt>
    <dgm:pt modelId="{31A665CA-18AC-4500-9301-7AA737104F5A}">
      <dgm:prSet/>
      <dgm:spPr/>
      <dgm:t>
        <a:bodyPr/>
        <a:lstStyle/>
        <a:p>
          <a:r>
            <a:rPr lang="en-US">
              <a:latin typeface="Franklin Gothic Book" pitchFamily="34" charset="0"/>
            </a:rPr>
            <a:t>Abad ke 20</a:t>
          </a:r>
          <a:endParaRPr lang="en-US" dirty="0">
            <a:latin typeface="Franklin Gothic Book" pitchFamily="34" charset="0"/>
          </a:endParaRPr>
        </a:p>
      </dgm:t>
    </dgm:pt>
    <dgm:pt modelId="{1F54FFC8-D5A9-44E2-8FEE-E25622648197}" type="parTrans" cxnId="{4FB5CAFE-79D3-4D98-86B4-E7DFBA024376}">
      <dgm:prSet/>
      <dgm:spPr/>
      <dgm:t>
        <a:bodyPr/>
        <a:lstStyle/>
        <a:p>
          <a:endParaRPr lang="en-US"/>
        </a:p>
      </dgm:t>
    </dgm:pt>
    <dgm:pt modelId="{EB17E65C-1DC1-40D5-A151-ADEC1757E391}" type="sibTrans" cxnId="{4FB5CAFE-79D3-4D98-86B4-E7DFBA024376}">
      <dgm:prSet/>
      <dgm:spPr/>
      <dgm:t>
        <a:bodyPr/>
        <a:lstStyle/>
        <a:p>
          <a:endParaRPr lang="en-US"/>
        </a:p>
      </dgm:t>
    </dgm:pt>
    <dgm:pt modelId="{680A32CD-F202-4EC8-ACBD-DF7D8CC7BF83}" type="pres">
      <dgm:prSet presAssocID="{366B1364-2F9F-42AA-9402-390E48212EB3}" presName="Name0" presStyleCnt="0">
        <dgm:presLayoutVars>
          <dgm:dir/>
          <dgm:resizeHandles val="exact"/>
        </dgm:presLayoutVars>
      </dgm:prSet>
      <dgm:spPr/>
    </dgm:pt>
    <dgm:pt modelId="{2F2C8BB6-0D2B-45E3-8F34-E694A81BACAA}" type="pres">
      <dgm:prSet presAssocID="{366B1364-2F9F-42AA-9402-390E48212EB3}" presName="arrow" presStyleLbl="bgShp" presStyleIdx="0" presStyleCnt="1"/>
      <dgm:spPr/>
    </dgm:pt>
    <dgm:pt modelId="{40E1CBA4-CC58-46F8-8FA4-C36F28EA1C10}" type="pres">
      <dgm:prSet presAssocID="{366B1364-2F9F-42AA-9402-390E48212EB3}" presName="points" presStyleCnt="0"/>
      <dgm:spPr/>
    </dgm:pt>
    <dgm:pt modelId="{2ED6CC8D-5B73-4574-9D8C-CE7981D64254}" type="pres">
      <dgm:prSet presAssocID="{604DE276-8C20-43F6-A0DE-8075C0ABD3B0}" presName="compositeA" presStyleCnt="0"/>
      <dgm:spPr/>
    </dgm:pt>
    <dgm:pt modelId="{E52A2524-4263-4D02-97F8-3FFE0B4AB8E2}" type="pres">
      <dgm:prSet presAssocID="{604DE276-8C20-43F6-A0DE-8075C0ABD3B0}" presName="textA" presStyleLbl="revTx" presStyleIdx="0" presStyleCnt="2">
        <dgm:presLayoutVars>
          <dgm:bulletEnabled val="1"/>
        </dgm:presLayoutVars>
      </dgm:prSet>
      <dgm:spPr/>
    </dgm:pt>
    <dgm:pt modelId="{4A2594AF-5589-4A5A-B0D5-F2D1D7F4D779}" type="pres">
      <dgm:prSet presAssocID="{604DE276-8C20-43F6-A0DE-8075C0ABD3B0}" presName="circleA" presStyleLbl="node1" presStyleIdx="0" presStyleCnt="2"/>
      <dgm:spPr/>
    </dgm:pt>
    <dgm:pt modelId="{7CFD3740-568B-4E81-B315-720F3B496A35}" type="pres">
      <dgm:prSet presAssocID="{604DE276-8C20-43F6-A0DE-8075C0ABD3B0}" presName="spaceA" presStyleCnt="0"/>
      <dgm:spPr/>
    </dgm:pt>
    <dgm:pt modelId="{FDFFE7E1-C41F-4939-8401-8989855DFFD0}" type="pres">
      <dgm:prSet presAssocID="{F9F25B2E-819D-4154-812C-CF76745F8A8A}" presName="space" presStyleCnt="0"/>
      <dgm:spPr/>
    </dgm:pt>
    <dgm:pt modelId="{04F11036-D106-4667-A58D-A287D74B9C1E}" type="pres">
      <dgm:prSet presAssocID="{E6D609E9-4212-4D43-B756-6C73B936A47B}" presName="compositeB" presStyleCnt="0"/>
      <dgm:spPr/>
    </dgm:pt>
    <dgm:pt modelId="{F936C0B8-0782-4693-A0AF-453D0AEA4540}" type="pres">
      <dgm:prSet presAssocID="{E6D609E9-4212-4D43-B756-6C73B936A47B}" presName="textB" presStyleLbl="revTx" presStyleIdx="1" presStyleCnt="2">
        <dgm:presLayoutVars>
          <dgm:bulletEnabled val="1"/>
        </dgm:presLayoutVars>
      </dgm:prSet>
      <dgm:spPr/>
    </dgm:pt>
    <dgm:pt modelId="{F1D5AD2B-073E-42F2-B1A9-539EEC55EBE3}" type="pres">
      <dgm:prSet presAssocID="{E6D609E9-4212-4D43-B756-6C73B936A47B}" presName="circleB" presStyleLbl="node1" presStyleIdx="1" presStyleCnt="2"/>
      <dgm:spPr/>
    </dgm:pt>
    <dgm:pt modelId="{3097AC61-5823-40E4-92EE-D7D0D8B06C99}" type="pres">
      <dgm:prSet presAssocID="{E6D609E9-4212-4D43-B756-6C73B936A47B}" presName="spaceB" presStyleCnt="0"/>
      <dgm:spPr/>
    </dgm:pt>
  </dgm:ptLst>
  <dgm:cxnLst>
    <dgm:cxn modelId="{9CB44E06-6C3B-48A1-9D69-E6107973E97F}" srcId="{604DE276-8C20-43F6-A0DE-8075C0ABD3B0}" destId="{0DBA27F1-8391-48A1-BFFF-9D853DE38B07}" srcOrd="1" destOrd="0" parTransId="{C178251F-0FC8-447A-8CD8-683D5B954CBF}" sibTransId="{037C44E2-5A13-4360-8E05-E2C9F986F868}"/>
    <dgm:cxn modelId="{849A8A19-E965-284F-AD61-5AB96B6BA5C5}" type="presOf" srcId="{E6D609E9-4212-4D43-B756-6C73B936A47B}" destId="{F936C0B8-0782-4693-A0AF-453D0AEA4540}" srcOrd="0" destOrd="0" presId="urn:microsoft.com/office/officeart/2005/8/layout/hProcess11"/>
    <dgm:cxn modelId="{20E57E1D-1D55-47EC-B7E1-EB6125B59F96}" srcId="{E6D609E9-4212-4D43-B756-6C73B936A47B}" destId="{A2049CB9-C0D1-4237-AE33-C3452CCBD52F}" srcOrd="0" destOrd="0" parTransId="{AE0633E4-1C72-449B-AAC4-B5FE4B580E57}" sibTransId="{54E94B2D-2304-4F51-BC32-3FFA7A8F2230}"/>
    <dgm:cxn modelId="{47D4991D-CCFA-1548-8DF7-56E29F44F94A}" type="presOf" srcId="{A2049CB9-C0D1-4237-AE33-C3452CCBD52F}" destId="{F936C0B8-0782-4693-A0AF-453D0AEA4540}" srcOrd="0" destOrd="1" presId="urn:microsoft.com/office/officeart/2005/8/layout/hProcess11"/>
    <dgm:cxn modelId="{0525AC34-07D3-4408-A632-06222F257DA7}" srcId="{604DE276-8C20-43F6-A0DE-8075C0ABD3B0}" destId="{92C1EBFD-DC73-47C7-8746-281BC1FF1FD6}" srcOrd="0" destOrd="0" parTransId="{B1F32CA4-5B5A-4AF9-8A4D-AAF61F16CD99}" sibTransId="{01E3AFFF-0A4C-4DAB-A41C-97F6FADDCCB3}"/>
    <dgm:cxn modelId="{6AF1CBA1-A8CD-D04A-A8F4-8B06B480329F}" type="presOf" srcId="{366B1364-2F9F-42AA-9402-390E48212EB3}" destId="{680A32CD-F202-4EC8-ACBD-DF7D8CC7BF83}" srcOrd="0" destOrd="0" presId="urn:microsoft.com/office/officeart/2005/8/layout/hProcess11"/>
    <dgm:cxn modelId="{3E0119A7-95D2-1640-81FB-EEDB1E2B67B7}" type="presOf" srcId="{604DE276-8C20-43F6-A0DE-8075C0ABD3B0}" destId="{E52A2524-4263-4D02-97F8-3FFE0B4AB8E2}" srcOrd="0" destOrd="0" presId="urn:microsoft.com/office/officeart/2005/8/layout/hProcess11"/>
    <dgm:cxn modelId="{C82702AC-7211-5141-9BA9-13065263476C}" type="presOf" srcId="{0DBA27F1-8391-48A1-BFFF-9D853DE38B07}" destId="{E52A2524-4263-4D02-97F8-3FFE0B4AB8E2}" srcOrd="0" destOrd="2" presId="urn:microsoft.com/office/officeart/2005/8/layout/hProcess11"/>
    <dgm:cxn modelId="{FA7DB3BF-6F0E-2547-B03A-3ED03C468555}" type="presOf" srcId="{92C1EBFD-DC73-47C7-8746-281BC1FF1FD6}" destId="{E52A2524-4263-4D02-97F8-3FFE0B4AB8E2}" srcOrd="0" destOrd="1" presId="urn:microsoft.com/office/officeart/2005/8/layout/hProcess11"/>
    <dgm:cxn modelId="{2B52E7F2-04E3-7B49-BEBD-A42921E452CC}" type="presOf" srcId="{31A665CA-18AC-4500-9301-7AA737104F5A}" destId="{F936C0B8-0782-4693-A0AF-453D0AEA4540}" srcOrd="0" destOrd="2" presId="urn:microsoft.com/office/officeart/2005/8/layout/hProcess11"/>
    <dgm:cxn modelId="{56D5E6F7-12B2-4BD2-A614-45D975858B34}" srcId="{366B1364-2F9F-42AA-9402-390E48212EB3}" destId="{604DE276-8C20-43F6-A0DE-8075C0ABD3B0}" srcOrd="0" destOrd="0" parTransId="{B7F9A45D-0E0B-45CB-BECF-B1FA64157AB5}" sibTransId="{F9F25B2E-819D-4154-812C-CF76745F8A8A}"/>
    <dgm:cxn modelId="{E081DFF9-587A-4806-A148-2DF74F94E1A8}" srcId="{366B1364-2F9F-42AA-9402-390E48212EB3}" destId="{E6D609E9-4212-4D43-B756-6C73B936A47B}" srcOrd="1" destOrd="0" parTransId="{4181915F-7DB4-4DE0-A11E-E37A645B8316}" sibTransId="{2F326934-B9F9-4024-8CE2-32F8FD519C05}"/>
    <dgm:cxn modelId="{4FB5CAFE-79D3-4D98-86B4-E7DFBA024376}" srcId="{E6D609E9-4212-4D43-B756-6C73B936A47B}" destId="{31A665CA-18AC-4500-9301-7AA737104F5A}" srcOrd="1" destOrd="0" parTransId="{1F54FFC8-D5A9-44E2-8FEE-E25622648197}" sibTransId="{EB17E65C-1DC1-40D5-A151-ADEC1757E391}"/>
    <dgm:cxn modelId="{2EF8672F-11C6-594C-8429-8E73739D7585}" type="presParOf" srcId="{680A32CD-F202-4EC8-ACBD-DF7D8CC7BF83}" destId="{2F2C8BB6-0D2B-45E3-8F34-E694A81BACAA}" srcOrd="0" destOrd="0" presId="urn:microsoft.com/office/officeart/2005/8/layout/hProcess11"/>
    <dgm:cxn modelId="{11A7DC56-3F17-234C-A2D9-BE57391EA4D8}" type="presParOf" srcId="{680A32CD-F202-4EC8-ACBD-DF7D8CC7BF83}" destId="{40E1CBA4-CC58-46F8-8FA4-C36F28EA1C10}" srcOrd="1" destOrd="0" presId="urn:microsoft.com/office/officeart/2005/8/layout/hProcess11"/>
    <dgm:cxn modelId="{B541669C-9CA5-C049-BCC8-9D05A46016F6}" type="presParOf" srcId="{40E1CBA4-CC58-46F8-8FA4-C36F28EA1C10}" destId="{2ED6CC8D-5B73-4574-9D8C-CE7981D64254}" srcOrd="0" destOrd="0" presId="urn:microsoft.com/office/officeart/2005/8/layout/hProcess11"/>
    <dgm:cxn modelId="{FDE62114-D08D-AD45-914F-CE37C6A2D7BA}" type="presParOf" srcId="{2ED6CC8D-5B73-4574-9D8C-CE7981D64254}" destId="{E52A2524-4263-4D02-97F8-3FFE0B4AB8E2}" srcOrd="0" destOrd="0" presId="urn:microsoft.com/office/officeart/2005/8/layout/hProcess11"/>
    <dgm:cxn modelId="{F5AE354A-44AB-8A47-9630-A849FC663A7E}" type="presParOf" srcId="{2ED6CC8D-5B73-4574-9D8C-CE7981D64254}" destId="{4A2594AF-5589-4A5A-B0D5-F2D1D7F4D779}" srcOrd="1" destOrd="0" presId="urn:microsoft.com/office/officeart/2005/8/layout/hProcess11"/>
    <dgm:cxn modelId="{5EF98AF5-A48C-C549-8146-848A2B4D2CEC}" type="presParOf" srcId="{2ED6CC8D-5B73-4574-9D8C-CE7981D64254}" destId="{7CFD3740-568B-4E81-B315-720F3B496A35}" srcOrd="2" destOrd="0" presId="urn:microsoft.com/office/officeart/2005/8/layout/hProcess11"/>
    <dgm:cxn modelId="{1C51D15C-8BF5-C84B-94ED-120C479A86AA}" type="presParOf" srcId="{40E1CBA4-CC58-46F8-8FA4-C36F28EA1C10}" destId="{FDFFE7E1-C41F-4939-8401-8989855DFFD0}" srcOrd="1" destOrd="0" presId="urn:microsoft.com/office/officeart/2005/8/layout/hProcess11"/>
    <dgm:cxn modelId="{6FC157D0-C984-1842-A843-1F87DEBE7E25}" type="presParOf" srcId="{40E1CBA4-CC58-46F8-8FA4-C36F28EA1C10}" destId="{04F11036-D106-4667-A58D-A287D74B9C1E}" srcOrd="2" destOrd="0" presId="urn:microsoft.com/office/officeart/2005/8/layout/hProcess11"/>
    <dgm:cxn modelId="{2AA2D62F-4C30-3546-9FEC-E0C7682AA3E7}" type="presParOf" srcId="{04F11036-D106-4667-A58D-A287D74B9C1E}" destId="{F936C0B8-0782-4693-A0AF-453D0AEA4540}" srcOrd="0" destOrd="0" presId="urn:microsoft.com/office/officeart/2005/8/layout/hProcess11"/>
    <dgm:cxn modelId="{B1A367BD-38D9-164C-8B58-D0762C0AC89E}" type="presParOf" srcId="{04F11036-D106-4667-A58D-A287D74B9C1E}" destId="{F1D5AD2B-073E-42F2-B1A9-539EEC55EBE3}" srcOrd="1" destOrd="0" presId="urn:microsoft.com/office/officeart/2005/8/layout/hProcess11"/>
    <dgm:cxn modelId="{88CD7B45-4F0F-3D4B-B2C7-B477629F6F75}" type="presParOf" srcId="{04F11036-D106-4667-A58D-A287D74B9C1E}" destId="{3097AC61-5823-40E4-92EE-D7D0D8B06C9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1A799-7CD3-9644-A9F7-DB0EF4AD7609}" type="doc">
      <dgm:prSet loTypeId="urn:microsoft.com/office/officeart/2005/8/layout/hList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6386D0-AB03-8341-B268-ABF57C883B5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Elemen</a:t>
          </a:r>
          <a:endParaRPr lang="en-US" dirty="0">
            <a:solidFill>
              <a:srgbClr val="000000"/>
            </a:solidFill>
          </a:endParaRPr>
        </a:p>
      </dgm:t>
    </dgm:pt>
    <dgm:pt modelId="{5C99EB30-60E8-1B44-A1B3-2211888EDC6F}" type="parTrans" cxnId="{961ACC70-FE7C-1B4A-AC86-5B51DF0C4AC9}">
      <dgm:prSet/>
      <dgm:spPr/>
      <dgm:t>
        <a:bodyPr/>
        <a:lstStyle/>
        <a:p>
          <a:endParaRPr lang="en-US"/>
        </a:p>
      </dgm:t>
    </dgm:pt>
    <dgm:pt modelId="{4E0FFBED-5520-6F40-A7DD-C9AE8E3E4E1B}" type="sibTrans" cxnId="{961ACC70-FE7C-1B4A-AC86-5B51DF0C4AC9}">
      <dgm:prSet/>
      <dgm:spPr/>
      <dgm:t>
        <a:bodyPr/>
        <a:lstStyle/>
        <a:p>
          <a:endParaRPr lang="en-US"/>
        </a:p>
      </dgm:t>
    </dgm:pt>
    <dgm:pt modelId="{F5707D41-E379-3B44-B6EA-644E5D809A65}">
      <dgm:prSet phldrT="[Text]"/>
      <dgm:spPr/>
      <dgm:t>
        <a:bodyPr/>
        <a:lstStyle/>
        <a:p>
          <a:r>
            <a:rPr lang="en-US" dirty="0" err="1">
              <a:latin typeface="Franklin Gothic Book" pitchFamily="34" charset="0"/>
            </a:rPr>
            <a:t>Pemeliharaan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kesehatan</a:t>
          </a:r>
          <a:endParaRPr lang="en-US" dirty="0"/>
        </a:p>
      </dgm:t>
    </dgm:pt>
    <dgm:pt modelId="{787DABF4-7CC2-6746-8F9E-CE34A1C59FB4}" type="parTrans" cxnId="{2CAD9550-4C23-5E4F-8F9D-04082C33A3A2}">
      <dgm:prSet/>
      <dgm:spPr/>
      <dgm:t>
        <a:bodyPr/>
        <a:lstStyle/>
        <a:p>
          <a:endParaRPr lang="en-US"/>
        </a:p>
      </dgm:t>
    </dgm:pt>
    <dgm:pt modelId="{DD5B622C-2957-B043-AF81-45D5A579D116}" type="sibTrans" cxnId="{2CAD9550-4C23-5E4F-8F9D-04082C33A3A2}">
      <dgm:prSet/>
      <dgm:spPr/>
      <dgm:t>
        <a:bodyPr/>
        <a:lstStyle/>
        <a:p>
          <a:endParaRPr lang="en-US"/>
        </a:p>
      </dgm:t>
    </dgm:pt>
    <dgm:pt modelId="{992BB57D-9AAC-C44B-844B-77C34843590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Tujuan</a:t>
          </a:r>
          <a:r>
            <a:rPr lang="en-US" dirty="0">
              <a:solidFill>
                <a:srgbClr val="000000"/>
              </a:solidFill>
            </a:rPr>
            <a:t> &amp; </a:t>
          </a:r>
          <a:r>
            <a:rPr lang="en-US" dirty="0" err="1">
              <a:solidFill>
                <a:srgbClr val="000000"/>
              </a:solidFill>
            </a:rPr>
            <a:t>Sifat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Pelayanan</a:t>
          </a:r>
          <a:r>
            <a:rPr lang="en-US" dirty="0">
              <a:solidFill>
                <a:srgbClr val="000000"/>
              </a:solidFill>
            </a:rPr>
            <a:t> </a:t>
          </a:r>
        </a:p>
      </dgm:t>
    </dgm:pt>
    <dgm:pt modelId="{C3F5F278-330A-0944-82D6-88BB67BCA215}" type="parTrans" cxnId="{C1E8C4BA-4BFA-6449-AB60-FC64B7D15422}">
      <dgm:prSet/>
      <dgm:spPr/>
      <dgm:t>
        <a:bodyPr/>
        <a:lstStyle/>
        <a:p>
          <a:endParaRPr lang="en-US"/>
        </a:p>
      </dgm:t>
    </dgm:pt>
    <dgm:pt modelId="{E898453D-89B5-7240-B9F3-BE55C639E8F0}" type="sibTrans" cxnId="{C1E8C4BA-4BFA-6449-AB60-FC64B7D15422}">
      <dgm:prSet/>
      <dgm:spPr/>
      <dgm:t>
        <a:bodyPr/>
        <a:lstStyle/>
        <a:p>
          <a:endParaRPr lang="en-US"/>
        </a:p>
      </dgm:t>
    </dgm:pt>
    <dgm:pt modelId="{030935DF-C53F-5A47-A61E-63D15611F084}">
      <dgm:prSet/>
      <dgm:spPr/>
      <dgm:t>
        <a:bodyPr/>
        <a:lstStyle/>
        <a:p>
          <a:r>
            <a:rPr lang="en-US">
              <a:latin typeface="Franklin Gothic Book" pitchFamily="34" charset="0"/>
            </a:rPr>
            <a:t>Pencegahan penyakit</a:t>
          </a:r>
          <a:endParaRPr lang="en-US" dirty="0">
            <a:latin typeface="Franklin Gothic Book" pitchFamily="34" charset="0"/>
          </a:endParaRPr>
        </a:p>
      </dgm:t>
    </dgm:pt>
    <dgm:pt modelId="{676B3862-15B7-FF4F-822E-7149BD5F468B}" type="parTrans" cxnId="{2B973C81-1A4C-9C4D-A001-E66FB89BC2F4}">
      <dgm:prSet/>
      <dgm:spPr/>
      <dgm:t>
        <a:bodyPr/>
        <a:lstStyle/>
        <a:p>
          <a:endParaRPr lang="en-US"/>
        </a:p>
      </dgm:t>
    </dgm:pt>
    <dgm:pt modelId="{76ED9B2A-D210-EB41-9739-7473CFF4D438}" type="sibTrans" cxnId="{2B973C81-1A4C-9C4D-A001-E66FB89BC2F4}">
      <dgm:prSet/>
      <dgm:spPr/>
      <dgm:t>
        <a:bodyPr/>
        <a:lstStyle/>
        <a:p>
          <a:endParaRPr lang="en-US"/>
        </a:p>
      </dgm:t>
    </dgm:pt>
    <dgm:pt modelId="{3A6E45FB-26CC-F846-BDAB-E919DD5D5B35}">
      <dgm:prSet/>
      <dgm:spPr/>
      <dgm:t>
        <a:bodyPr/>
        <a:lstStyle/>
        <a:p>
          <a:r>
            <a:rPr lang="en-US" dirty="0">
              <a:latin typeface="Franklin Gothic Book" pitchFamily="34" charset="0"/>
            </a:rPr>
            <a:t>Diagnosis </a:t>
          </a:r>
          <a:r>
            <a:rPr lang="en-US" dirty="0" err="1">
              <a:latin typeface="Franklin Gothic Book" pitchFamily="34" charset="0"/>
            </a:rPr>
            <a:t>dan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pengobatan</a:t>
          </a:r>
          <a:endParaRPr lang="en-US" dirty="0">
            <a:latin typeface="Franklin Gothic Book" pitchFamily="34" charset="0"/>
          </a:endParaRPr>
        </a:p>
      </dgm:t>
    </dgm:pt>
    <dgm:pt modelId="{E3810833-4EB7-154E-BEB6-B63D1FC226C8}" type="parTrans" cxnId="{AB8A3C77-B1F2-BC4D-AB1F-436EBC749B74}">
      <dgm:prSet/>
      <dgm:spPr/>
      <dgm:t>
        <a:bodyPr/>
        <a:lstStyle/>
        <a:p>
          <a:endParaRPr lang="en-US"/>
        </a:p>
      </dgm:t>
    </dgm:pt>
    <dgm:pt modelId="{1DB48592-633B-6349-8F7D-E994EBC80497}" type="sibTrans" cxnId="{AB8A3C77-B1F2-BC4D-AB1F-436EBC749B74}">
      <dgm:prSet/>
      <dgm:spPr/>
      <dgm:t>
        <a:bodyPr/>
        <a:lstStyle/>
        <a:p>
          <a:endParaRPr lang="en-US"/>
        </a:p>
      </dgm:t>
    </dgm:pt>
    <dgm:pt modelId="{2B74016A-2FFA-E54C-B110-B7746DF68D69}">
      <dgm:prSet/>
      <dgm:spPr/>
      <dgm:t>
        <a:bodyPr/>
        <a:lstStyle/>
        <a:p>
          <a:r>
            <a:rPr lang="en-US" dirty="0" err="1">
              <a:latin typeface="Franklin Gothic Book" pitchFamily="34" charset="0"/>
            </a:rPr>
            <a:t>Rehabilitasi</a:t>
          </a:r>
          <a:r>
            <a:rPr lang="en-US" dirty="0">
              <a:latin typeface="Franklin Gothic Book" pitchFamily="34" charset="0"/>
            </a:rPr>
            <a:t> (</a:t>
          </a:r>
          <a:r>
            <a:rPr lang="en-US" dirty="0" err="1">
              <a:latin typeface="Franklin Gothic Book" pitchFamily="34" charset="0"/>
            </a:rPr>
            <a:t>pemulihan</a:t>
          </a:r>
          <a:r>
            <a:rPr lang="en-US" dirty="0">
              <a:latin typeface="Franklin Gothic Book" pitchFamily="34" charset="0"/>
            </a:rPr>
            <a:t>)</a:t>
          </a:r>
        </a:p>
      </dgm:t>
    </dgm:pt>
    <dgm:pt modelId="{2BB48057-61E7-FF43-A5ED-B2AE0BF13922}" type="parTrans" cxnId="{F0EE5C32-332F-3E41-913E-C2C63E8EA3FA}">
      <dgm:prSet/>
      <dgm:spPr/>
      <dgm:t>
        <a:bodyPr/>
        <a:lstStyle/>
        <a:p>
          <a:endParaRPr lang="en-US"/>
        </a:p>
      </dgm:t>
    </dgm:pt>
    <dgm:pt modelId="{E803EEA5-4FDD-B14C-9DA5-EE0DD59ECD84}" type="sibTrans" cxnId="{F0EE5C32-332F-3E41-913E-C2C63E8EA3FA}">
      <dgm:prSet/>
      <dgm:spPr/>
      <dgm:t>
        <a:bodyPr/>
        <a:lstStyle/>
        <a:p>
          <a:endParaRPr lang="en-US"/>
        </a:p>
      </dgm:t>
    </dgm:pt>
    <dgm:pt modelId="{C151C99C-A284-9C4B-BCCB-14F96818A1A6}">
      <dgm:prSet/>
      <dgm:spPr/>
      <dgm:t>
        <a:bodyPr/>
        <a:lstStyle/>
        <a:p>
          <a:r>
            <a:rPr lang="en-US">
              <a:latin typeface="Franklin Gothic Book" pitchFamily="34" charset="0"/>
            </a:rPr>
            <a:t>Pelayanan tindak lanjut</a:t>
          </a:r>
          <a:endParaRPr lang="en-US" dirty="0">
            <a:latin typeface="Franklin Gothic Book" pitchFamily="34" charset="0"/>
          </a:endParaRPr>
        </a:p>
      </dgm:t>
    </dgm:pt>
    <dgm:pt modelId="{2F8048A9-C68E-164C-A607-B87DAD11DFCF}" type="parTrans" cxnId="{4DFD4745-B2E8-9741-89E7-5935BE5EC7E2}">
      <dgm:prSet/>
      <dgm:spPr/>
      <dgm:t>
        <a:bodyPr/>
        <a:lstStyle/>
        <a:p>
          <a:endParaRPr lang="en-US"/>
        </a:p>
      </dgm:t>
    </dgm:pt>
    <dgm:pt modelId="{ED9ADC5B-A3D9-A443-9B34-550F8CB2FD24}" type="sibTrans" cxnId="{4DFD4745-B2E8-9741-89E7-5935BE5EC7E2}">
      <dgm:prSet/>
      <dgm:spPr/>
      <dgm:t>
        <a:bodyPr/>
        <a:lstStyle/>
        <a:p>
          <a:endParaRPr lang="en-US"/>
        </a:p>
      </dgm:t>
    </dgm:pt>
    <dgm:pt modelId="{01E502F4-F494-664B-9CC3-AC717A09ED47}">
      <dgm:prSet/>
      <dgm:spPr/>
      <dgm:t>
        <a:bodyPr/>
        <a:lstStyle/>
        <a:p>
          <a:r>
            <a:rPr lang="en-US" dirty="0" err="1">
              <a:latin typeface="Franklin Gothic Book" pitchFamily="34" charset="0"/>
            </a:rPr>
            <a:t>Pemberian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sertifikasi</a:t>
          </a:r>
          <a:endParaRPr lang="en-US" dirty="0">
            <a:latin typeface="Franklin Gothic Book" pitchFamily="34" charset="0"/>
          </a:endParaRPr>
        </a:p>
      </dgm:t>
    </dgm:pt>
    <dgm:pt modelId="{6D6EDE6F-070D-904C-995A-9FC722F34F63}" type="parTrans" cxnId="{3C1FB1D3-20F1-8B4F-ACC1-21FBC34BB41B}">
      <dgm:prSet/>
      <dgm:spPr/>
      <dgm:t>
        <a:bodyPr/>
        <a:lstStyle/>
        <a:p>
          <a:endParaRPr lang="en-US"/>
        </a:p>
      </dgm:t>
    </dgm:pt>
    <dgm:pt modelId="{AFA7126E-A5B6-FB43-BBF8-9B08B7D29643}" type="sibTrans" cxnId="{3C1FB1D3-20F1-8B4F-ACC1-21FBC34BB41B}">
      <dgm:prSet/>
      <dgm:spPr/>
      <dgm:t>
        <a:bodyPr/>
        <a:lstStyle/>
        <a:p>
          <a:endParaRPr lang="en-US"/>
        </a:p>
      </dgm:t>
    </dgm:pt>
    <dgm:pt modelId="{C0639C82-290D-954E-897C-B3731616C3A9}">
      <dgm:prSet/>
      <dgm:spPr/>
      <dgm:t>
        <a:bodyPr/>
        <a:lstStyle/>
        <a:p>
          <a:r>
            <a:rPr lang="en-US" dirty="0" err="1">
              <a:latin typeface="Franklin Gothic Book" pitchFamily="34" charset="0"/>
            </a:rPr>
            <a:t>Diterima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oleh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masyarakat</a:t>
          </a:r>
          <a:r>
            <a:rPr lang="en-US" dirty="0">
              <a:latin typeface="Franklin Gothic Book" pitchFamily="34" charset="0"/>
            </a:rPr>
            <a:t>/</a:t>
          </a:r>
          <a:r>
            <a:rPr lang="en-US" i="1" dirty="0">
              <a:latin typeface="Franklin Gothic Book" pitchFamily="34" charset="0"/>
            </a:rPr>
            <a:t>Acceptable</a:t>
          </a:r>
          <a:r>
            <a:rPr lang="en-US" dirty="0">
              <a:latin typeface="Franklin Gothic Book" pitchFamily="34" charset="0"/>
            </a:rPr>
            <a:t> </a:t>
          </a:r>
          <a:endParaRPr lang="en-US" dirty="0"/>
        </a:p>
      </dgm:t>
    </dgm:pt>
    <dgm:pt modelId="{55DF7555-0DF7-AD45-AA2D-837CBDE70802}" type="parTrans" cxnId="{3319E971-EBE8-6147-A925-03BB3286706C}">
      <dgm:prSet/>
      <dgm:spPr/>
      <dgm:t>
        <a:bodyPr/>
        <a:lstStyle/>
        <a:p>
          <a:endParaRPr lang="en-US"/>
        </a:p>
      </dgm:t>
    </dgm:pt>
    <dgm:pt modelId="{EBB6FEB0-4932-6F42-BDAA-A8E086DA19A6}" type="sibTrans" cxnId="{3319E971-EBE8-6147-A925-03BB3286706C}">
      <dgm:prSet/>
      <dgm:spPr/>
      <dgm:t>
        <a:bodyPr/>
        <a:lstStyle/>
        <a:p>
          <a:endParaRPr lang="en-US"/>
        </a:p>
      </dgm:t>
    </dgm:pt>
    <dgm:pt modelId="{572109BB-2B9B-C242-9C3C-A674E66C9CF8}">
      <dgm:prSet/>
      <dgm:spPr/>
      <dgm:t>
        <a:bodyPr/>
        <a:lstStyle/>
        <a:p>
          <a:r>
            <a:rPr lang="en-US" dirty="0" err="1">
              <a:latin typeface="Franklin Gothic Book" pitchFamily="34" charset="0"/>
            </a:rPr>
            <a:t>Terjangkau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oleh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masyarakat</a:t>
          </a:r>
          <a:r>
            <a:rPr lang="en-US" dirty="0">
              <a:latin typeface="Franklin Gothic Book" pitchFamily="34" charset="0"/>
            </a:rPr>
            <a:t>/Accessible </a:t>
          </a:r>
        </a:p>
      </dgm:t>
    </dgm:pt>
    <dgm:pt modelId="{21EB7F34-48EC-254E-A2D5-AABF0667C13F}" type="parTrans" cxnId="{3852A364-F745-2D4B-BAE0-8A037B672A99}">
      <dgm:prSet/>
      <dgm:spPr/>
      <dgm:t>
        <a:bodyPr/>
        <a:lstStyle/>
        <a:p>
          <a:endParaRPr lang="en-US"/>
        </a:p>
      </dgm:t>
    </dgm:pt>
    <dgm:pt modelId="{68DE01F9-5ACE-4148-9FB0-AD2D2059D7F2}" type="sibTrans" cxnId="{3852A364-F745-2D4B-BAE0-8A037B672A99}">
      <dgm:prSet/>
      <dgm:spPr/>
      <dgm:t>
        <a:bodyPr/>
        <a:lstStyle/>
        <a:p>
          <a:endParaRPr lang="en-US"/>
        </a:p>
      </dgm:t>
    </dgm:pt>
    <dgm:pt modelId="{EBF02BB5-417C-AB48-BEC5-DA65518264D7}">
      <dgm:prSet/>
      <dgm:spPr/>
      <dgm:t>
        <a:bodyPr/>
        <a:lstStyle/>
        <a:p>
          <a:r>
            <a:rPr lang="en-US" dirty="0" err="1">
              <a:latin typeface="Franklin Gothic Book" pitchFamily="34" charset="0"/>
            </a:rPr>
            <a:t>Dibutuhkan</a:t>
          </a:r>
          <a:r>
            <a:rPr lang="en-US" dirty="0">
              <a:latin typeface="Franklin Gothic Book" pitchFamily="34" charset="0"/>
            </a:rPr>
            <a:t> </a:t>
          </a:r>
          <a:r>
            <a:rPr lang="en-US" dirty="0" err="1">
              <a:latin typeface="Franklin Gothic Book" pitchFamily="34" charset="0"/>
            </a:rPr>
            <a:t>masyarakat</a:t>
          </a:r>
          <a:r>
            <a:rPr lang="en-US" dirty="0">
              <a:latin typeface="Franklin Gothic Book" pitchFamily="34" charset="0"/>
            </a:rPr>
            <a:t>)/Demanded</a:t>
          </a:r>
        </a:p>
      </dgm:t>
    </dgm:pt>
    <dgm:pt modelId="{8B755830-A578-2745-8BB1-F1FC24A39CFB}" type="parTrans" cxnId="{6B0BB825-87F2-4148-827E-4015A03770DF}">
      <dgm:prSet/>
      <dgm:spPr/>
      <dgm:t>
        <a:bodyPr/>
        <a:lstStyle/>
        <a:p>
          <a:endParaRPr lang="en-US"/>
        </a:p>
      </dgm:t>
    </dgm:pt>
    <dgm:pt modelId="{125BB690-6666-8546-B841-4147340B5774}" type="sibTrans" cxnId="{6B0BB825-87F2-4148-827E-4015A03770DF}">
      <dgm:prSet/>
      <dgm:spPr/>
      <dgm:t>
        <a:bodyPr/>
        <a:lstStyle/>
        <a:p>
          <a:endParaRPr lang="en-US"/>
        </a:p>
      </dgm:t>
    </dgm:pt>
    <dgm:pt modelId="{61278B89-E94E-DC42-8DDA-B202EAE18949}">
      <dgm:prSet/>
      <dgm:spPr/>
      <dgm:t>
        <a:bodyPr/>
        <a:lstStyle/>
        <a:p>
          <a:r>
            <a:rPr lang="en-US">
              <a:latin typeface="Franklin Gothic Book" pitchFamily="34" charset="0"/>
            </a:rPr>
            <a:t>Efektif dan efisien</a:t>
          </a:r>
          <a:endParaRPr lang="en-US" dirty="0">
            <a:latin typeface="Franklin Gothic Book" pitchFamily="34" charset="0"/>
          </a:endParaRPr>
        </a:p>
      </dgm:t>
    </dgm:pt>
    <dgm:pt modelId="{877BCF63-8950-1B4F-A489-1589BCEED473}" type="parTrans" cxnId="{7E8D6FE2-BC11-BD40-9906-A733EE1F0D90}">
      <dgm:prSet/>
      <dgm:spPr/>
      <dgm:t>
        <a:bodyPr/>
        <a:lstStyle/>
        <a:p>
          <a:endParaRPr lang="en-US"/>
        </a:p>
      </dgm:t>
    </dgm:pt>
    <dgm:pt modelId="{EA69E7FF-1F16-5349-8C8E-7CE93B443F77}" type="sibTrans" cxnId="{7E8D6FE2-BC11-BD40-9906-A733EE1F0D90}">
      <dgm:prSet/>
      <dgm:spPr/>
      <dgm:t>
        <a:bodyPr/>
        <a:lstStyle/>
        <a:p>
          <a:endParaRPr lang="en-US"/>
        </a:p>
      </dgm:t>
    </dgm:pt>
    <dgm:pt modelId="{0746558D-C0FF-764B-B648-BBCF32B55F3B}" type="pres">
      <dgm:prSet presAssocID="{9351A799-7CD3-9644-A9F7-DB0EF4AD7609}" presName="Name0" presStyleCnt="0">
        <dgm:presLayoutVars>
          <dgm:dir/>
          <dgm:animLvl val="lvl"/>
          <dgm:resizeHandles val="exact"/>
        </dgm:presLayoutVars>
      </dgm:prSet>
      <dgm:spPr/>
    </dgm:pt>
    <dgm:pt modelId="{2E85449F-A834-7648-A291-3384BC2C3B1E}" type="pres">
      <dgm:prSet presAssocID="{CD6386D0-AB03-8341-B268-ABF57C883B52}" presName="composite" presStyleCnt="0"/>
      <dgm:spPr/>
    </dgm:pt>
    <dgm:pt modelId="{A55F98F8-6C79-FC43-ACC5-DCA8F73429AD}" type="pres">
      <dgm:prSet presAssocID="{CD6386D0-AB03-8341-B268-ABF57C883B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2F87F85-567A-3843-9863-EB24A4D9C86F}" type="pres">
      <dgm:prSet presAssocID="{CD6386D0-AB03-8341-B268-ABF57C883B52}" presName="desTx" presStyleLbl="alignAccFollowNode1" presStyleIdx="0" presStyleCnt="2">
        <dgm:presLayoutVars>
          <dgm:bulletEnabled val="1"/>
        </dgm:presLayoutVars>
      </dgm:prSet>
      <dgm:spPr/>
    </dgm:pt>
    <dgm:pt modelId="{AC720D38-E9F1-A948-9B36-98BB9C8AB71E}" type="pres">
      <dgm:prSet presAssocID="{4E0FFBED-5520-6F40-A7DD-C9AE8E3E4E1B}" presName="space" presStyleCnt="0"/>
      <dgm:spPr/>
    </dgm:pt>
    <dgm:pt modelId="{25C8139D-0D05-704D-9642-3FFA5075FD46}" type="pres">
      <dgm:prSet presAssocID="{992BB57D-9AAC-C44B-844B-77C34843590A}" presName="composite" presStyleCnt="0"/>
      <dgm:spPr/>
    </dgm:pt>
    <dgm:pt modelId="{505BA31C-DF7D-DD4A-A609-79A585280DBC}" type="pres">
      <dgm:prSet presAssocID="{992BB57D-9AAC-C44B-844B-77C34843590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2E794EC-E2BF-EA42-96EB-8D72D9A15D5C}" type="pres">
      <dgm:prSet presAssocID="{992BB57D-9AAC-C44B-844B-77C34843590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4D4DF0A-A24A-7045-A382-F4291E6B7060}" type="presOf" srcId="{01E502F4-F494-664B-9CC3-AC717A09ED47}" destId="{72F87F85-567A-3843-9863-EB24A4D9C86F}" srcOrd="0" destOrd="5" presId="urn:microsoft.com/office/officeart/2005/8/layout/hList1"/>
    <dgm:cxn modelId="{C1B3CD12-0630-274D-8FFE-A6C76AC6359C}" type="presOf" srcId="{992BB57D-9AAC-C44B-844B-77C34843590A}" destId="{505BA31C-DF7D-DD4A-A609-79A585280DBC}" srcOrd="0" destOrd="0" presId="urn:microsoft.com/office/officeart/2005/8/layout/hList1"/>
    <dgm:cxn modelId="{DDFD171C-EBE3-2642-A36C-B3A03965DF16}" type="presOf" srcId="{030935DF-C53F-5A47-A61E-63D15611F084}" destId="{72F87F85-567A-3843-9863-EB24A4D9C86F}" srcOrd="0" destOrd="1" presId="urn:microsoft.com/office/officeart/2005/8/layout/hList1"/>
    <dgm:cxn modelId="{233EFE1D-1620-084A-AC63-34407C9661D2}" type="presOf" srcId="{3A6E45FB-26CC-F846-BDAB-E919DD5D5B35}" destId="{72F87F85-567A-3843-9863-EB24A4D9C86F}" srcOrd="0" destOrd="2" presId="urn:microsoft.com/office/officeart/2005/8/layout/hList1"/>
    <dgm:cxn modelId="{6B0BB825-87F2-4148-827E-4015A03770DF}" srcId="{992BB57D-9AAC-C44B-844B-77C34843590A}" destId="{EBF02BB5-417C-AB48-BEC5-DA65518264D7}" srcOrd="2" destOrd="0" parTransId="{8B755830-A578-2745-8BB1-F1FC24A39CFB}" sibTransId="{125BB690-6666-8546-B841-4147340B5774}"/>
    <dgm:cxn modelId="{F0EE5C32-332F-3E41-913E-C2C63E8EA3FA}" srcId="{CD6386D0-AB03-8341-B268-ABF57C883B52}" destId="{2B74016A-2FFA-E54C-B110-B7746DF68D69}" srcOrd="3" destOrd="0" parTransId="{2BB48057-61E7-FF43-A5ED-B2AE0BF13922}" sibTransId="{E803EEA5-4FDD-B14C-9DA5-EE0DD59ECD84}"/>
    <dgm:cxn modelId="{A5790F40-B58F-9A40-A9FE-3210A5B04521}" type="presOf" srcId="{C0639C82-290D-954E-897C-B3731616C3A9}" destId="{52E794EC-E2BF-EA42-96EB-8D72D9A15D5C}" srcOrd="0" destOrd="0" presId="urn:microsoft.com/office/officeart/2005/8/layout/hList1"/>
    <dgm:cxn modelId="{F3BD7A5F-3F51-F548-9883-81EB1A64DD47}" type="presOf" srcId="{F5707D41-E379-3B44-B6EA-644E5D809A65}" destId="{72F87F85-567A-3843-9863-EB24A4D9C86F}" srcOrd="0" destOrd="0" presId="urn:microsoft.com/office/officeart/2005/8/layout/hList1"/>
    <dgm:cxn modelId="{1E694461-AB0A-1B41-BCF0-252B536B04BA}" type="presOf" srcId="{C151C99C-A284-9C4B-BCCB-14F96818A1A6}" destId="{72F87F85-567A-3843-9863-EB24A4D9C86F}" srcOrd="0" destOrd="4" presId="urn:microsoft.com/office/officeart/2005/8/layout/hList1"/>
    <dgm:cxn modelId="{3852A364-F745-2D4B-BAE0-8A037B672A99}" srcId="{992BB57D-9AAC-C44B-844B-77C34843590A}" destId="{572109BB-2B9B-C242-9C3C-A674E66C9CF8}" srcOrd="1" destOrd="0" parTransId="{21EB7F34-48EC-254E-A2D5-AABF0667C13F}" sibTransId="{68DE01F9-5ACE-4148-9FB0-AD2D2059D7F2}"/>
    <dgm:cxn modelId="{4DFD4745-B2E8-9741-89E7-5935BE5EC7E2}" srcId="{CD6386D0-AB03-8341-B268-ABF57C883B52}" destId="{C151C99C-A284-9C4B-BCCB-14F96818A1A6}" srcOrd="4" destOrd="0" parTransId="{2F8048A9-C68E-164C-A607-B87DAD11DFCF}" sibTransId="{ED9ADC5B-A3D9-A443-9B34-550F8CB2FD24}"/>
    <dgm:cxn modelId="{8E51A36D-CB1A-3042-A0DB-7E96BD9BC92B}" type="presOf" srcId="{EBF02BB5-417C-AB48-BEC5-DA65518264D7}" destId="{52E794EC-E2BF-EA42-96EB-8D72D9A15D5C}" srcOrd="0" destOrd="2" presId="urn:microsoft.com/office/officeart/2005/8/layout/hList1"/>
    <dgm:cxn modelId="{3288486E-AF6D-6449-9746-1DD06EE97956}" type="presOf" srcId="{CD6386D0-AB03-8341-B268-ABF57C883B52}" destId="{A55F98F8-6C79-FC43-ACC5-DCA8F73429AD}" srcOrd="0" destOrd="0" presId="urn:microsoft.com/office/officeart/2005/8/layout/hList1"/>
    <dgm:cxn modelId="{2CAD9550-4C23-5E4F-8F9D-04082C33A3A2}" srcId="{CD6386D0-AB03-8341-B268-ABF57C883B52}" destId="{F5707D41-E379-3B44-B6EA-644E5D809A65}" srcOrd="0" destOrd="0" parTransId="{787DABF4-7CC2-6746-8F9E-CE34A1C59FB4}" sibTransId="{DD5B622C-2957-B043-AF81-45D5A579D116}"/>
    <dgm:cxn modelId="{961ACC70-FE7C-1B4A-AC86-5B51DF0C4AC9}" srcId="{9351A799-7CD3-9644-A9F7-DB0EF4AD7609}" destId="{CD6386D0-AB03-8341-B268-ABF57C883B52}" srcOrd="0" destOrd="0" parTransId="{5C99EB30-60E8-1B44-A1B3-2211888EDC6F}" sibTransId="{4E0FFBED-5520-6F40-A7DD-C9AE8E3E4E1B}"/>
    <dgm:cxn modelId="{3319E971-EBE8-6147-A925-03BB3286706C}" srcId="{992BB57D-9AAC-C44B-844B-77C34843590A}" destId="{C0639C82-290D-954E-897C-B3731616C3A9}" srcOrd="0" destOrd="0" parTransId="{55DF7555-0DF7-AD45-AA2D-837CBDE70802}" sibTransId="{EBB6FEB0-4932-6F42-BDAA-A8E086DA19A6}"/>
    <dgm:cxn modelId="{AB8A3C77-B1F2-BC4D-AB1F-436EBC749B74}" srcId="{CD6386D0-AB03-8341-B268-ABF57C883B52}" destId="{3A6E45FB-26CC-F846-BDAB-E919DD5D5B35}" srcOrd="2" destOrd="0" parTransId="{E3810833-4EB7-154E-BEB6-B63D1FC226C8}" sibTransId="{1DB48592-633B-6349-8F7D-E994EBC80497}"/>
    <dgm:cxn modelId="{2B973C81-1A4C-9C4D-A001-E66FB89BC2F4}" srcId="{CD6386D0-AB03-8341-B268-ABF57C883B52}" destId="{030935DF-C53F-5A47-A61E-63D15611F084}" srcOrd="1" destOrd="0" parTransId="{676B3862-15B7-FF4F-822E-7149BD5F468B}" sibTransId="{76ED9B2A-D210-EB41-9739-7473CFF4D438}"/>
    <dgm:cxn modelId="{33A0A890-A1D0-CF4F-ACED-DE8376F6DB4D}" type="presOf" srcId="{9351A799-7CD3-9644-A9F7-DB0EF4AD7609}" destId="{0746558D-C0FF-764B-B648-BBCF32B55F3B}" srcOrd="0" destOrd="0" presId="urn:microsoft.com/office/officeart/2005/8/layout/hList1"/>
    <dgm:cxn modelId="{F4421B92-08F0-F34A-8B07-91743F469971}" type="presOf" srcId="{572109BB-2B9B-C242-9C3C-A674E66C9CF8}" destId="{52E794EC-E2BF-EA42-96EB-8D72D9A15D5C}" srcOrd="0" destOrd="1" presId="urn:microsoft.com/office/officeart/2005/8/layout/hList1"/>
    <dgm:cxn modelId="{6C0C27A9-4301-BF43-A492-EA30FDB3C76A}" type="presOf" srcId="{61278B89-E94E-DC42-8DDA-B202EAE18949}" destId="{52E794EC-E2BF-EA42-96EB-8D72D9A15D5C}" srcOrd="0" destOrd="3" presId="urn:microsoft.com/office/officeart/2005/8/layout/hList1"/>
    <dgm:cxn modelId="{C1E8C4BA-4BFA-6449-AB60-FC64B7D15422}" srcId="{9351A799-7CD3-9644-A9F7-DB0EF4AD7609}" destId="{992BB57D-9AAC-C44B-844B-77C34843590A}" srcOrd="1" destOrd="0" parTransId="{C3F5F278-330A-0944-82D6-88BB67BCA215}" sibTransId="{E898453D-89B5-7240-B9F3-BE55C639E8F0}"/>
    <dgm:cxn modelId="{3C1FB1D3-20F1-8B4F-ACC1-21FBC34BB41B}" srcId="{CD6386D0-AB03-8341-B268-ABF57C883B52}" destId="{01E502F4-F494-664B-9CC3-AC717A09ED47}" srcOrd="5" destOrd="0" parTransId="{6D6EDE6F-070D-904C-995A-9FC722F34F63}" sibTransId="{AFA7126E-A5B6-FB43-BBF8-9B08B7D29643}"/>
    <dgm:cxn modelId="{7E8D6FE2-BC11-BD40-9906-A733EE1F0D90}" srcId="{992BB57D-9AAC-C44B-844B-77C34843590A}" destId="{61278B89-E94E-DC42-8DDA-B202EAE18949}" srcOrd="3" destOrd="0" parTransId="{877BCF63-8950-1B4F-A489-1589BCEED473}" sibTransId="{EA69E7FF-1F16-5349-8C8E-7CE93B443F77}"/>
    <dgm:cxn modelId="{1A7BA8E5-00D5-774B-A7AD-46E97E29DCAD}" type="presOf" srcId="{2B74016A-2FFA-E54C-B110-B7746DF68D69}" destId="{72F87F85-567A-3843-9863-EB24A4D9C86F}" srcOrd="0" destOrd="3" presId="urn:microsoft.com/office/officeart/2005/8/layout/hList1"/>
    <dgm:cxn modelId="{C3D99D8E-F03B-4643-B86A-4AFA7A17473B}" type="presParOf" srcId="{0746558D-C0FF-764B-B648-BBCF32B55F3B}" destId="{2E85449F-A834-7648-A291-3384BC2C3B1E}" srcOrd="0" destOrd="0" presId="urn:microsoft.com/office/officeart/2005/8/layout/hList1"/>
    <dgm:cxn modelId="{A28575C6-D660-E04E-A8C8-5EC75458800A}" type="presParOf" srcId="{2E85449F-A834-7648-A291-3384BC2C3B1E}" destId="{A55F98F8-6C79-FC43-ACC5-DCA8F73429AD}" srcOrd="0" destOrd="0" presId="urn:microsoft.com/office/officeart/2005/8/layout/hList1"/>
    <dgm:cxn modelId="{9156CB29-80FE-A747-96C0-6B644C7395CA}" type="presParOf" srcId="{2E85449F-A834-7648-A291-3384BC2C3B1E}" destId="{72F87F85-567A-3843-9863-EB24A4D9C86F}" srcOrd="1" destOrd="0" presId="urn:microsoft.com/office/officeart/2005/8/layout/hList1"/>
    <dgm:cxn modelId="{0634ED61-8C39-C441-A41B-EFFFB25CC6B6}" type="presParOf" srcId="{0746558D-C0FF-764B-B648-BBCF32B55F3B}" destId="{AC720D38-E9F1-A948-9B36-98BB9C8AB71E}" srcOrd="1" destOrd="0" presId="urn:microsoft.com/office/officeart/2005/8/layout/hList1"/>
    <dgm:cxn modelId="{DCDC6595-9458-9447-A72F-2EFF8816BBA3}" type="presParOf" srcId="{0746558D-C0FF-764B-B648-BBCF32B55F3B}" destId="{25C8139D-0D05-704D-9642-3FFA5075FD46}" srcOrd="2" destOrd="0" presId="urn:microsoft.com/office/officeart/2005/8/layout/hList1"/>
    <dgm:cxn modelId="{22B6D469-7DBA-6245-AB70-1F870036BA2B}" type="presParOf" srcId="{25C8139D-0D05-704D-9642-3FFA5075FD46}" destId="{505BA31C-DF7D-DD4A-A609-79A585280DBC}" srcOrd="0" destOrd="0" presId="urn:microsoft.com/office/officeart/2005/8/layout/hList1"/>
    <dgm:cxn modelId="{657CB362-D035-0B4E-A6BC-108BAD425C04}" type="presParOf" srcId="{25C8139D-0D05-704D-9642-3FFA5075FD46}" destId="{52E794EC-E2BF-EA42-96EB-8D72D9A15D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DFDBC-1734-483F-88B8-FEE35B126A2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EDFEB486-FCB0-4DEA-83C9-1ECA23F22075}">
      <dgm:prSet phldrT="[Text]"/>
      <dgm:spPr/>
      <dgm:t>
        <a:bodyPr/>
        <a:lstStyle/>
        <a:p>
          <a:r>
            <a:rPr lang="en-US" dirty="0"/>
            <a:t>primer</a:t>
          </a:r>
        </a:p>
      </dgm:t>
    </dgm:pt>
    <dgm:pt modelId="{7FD8EECC-EA19-49AE-9BA5-2E3A7D059877}" type="parTrans" cxnId="{181D4B83-E591-4908-AD77-1822AAF7A234}">
      <dgm:prSet/>
      <dgm:spPr/>
      <dgm:t>
        <a:bodyPr/>
        <a:lstStyle/>
        <a:p>
          <a:endParaRPr lang="en-US"/>
        </a:p>
      </dgm:t>
    </dgm:pt>
    <dgm:pt modelId="{32F8D24C-666D-4C6D-9F8E-74344F8C68A5}" type="sibTrans" cxnId="{181D4B83-E591-4908-AD77-1822AAF7A234}">
      <dgm:prSet/>
      <dgm:spPr/>
      <dgm:t>
        <a:bodyPr/>
        <a:lstStyle/>
        <a:p>
          <a:endParaRPr lang="en-US"/>
        </a:p>
      </dgm:t>
    </dgm:pt>
    <dgm:pt modelId="{C77FCCCB-EDBA-4181-A475-A45D027A7898}">
      <dgm:prSet phldrT="[Text]"/>
      <dgm:spPr/>
      <dgm:t>
        <a:bodyPr/>
        <a:lstStyle/>
        <a:p>
          <a:r>
            <a:rPr lang="en-US" dirty="0" err="1"/>
            <a:t>sekunder</a:t>
          </a:r>
          <a:endParaRPr lang="en-US" dirty="0"/>
        </a:p>
      </dgm:t>
    </dgm:pt>
    <dgm:pt modelId="{CA5133B1-3486-48E1-981E-E3988C898839}" type="parTrans" cxnId="{5279E7B6-B2FA-496B-A82F-5DDB41D63251}">
      <dgm:prSet/>
      <dgm:spPr/>
      <dgm:t>
        <a:bodyPr/>
        <a:lstStyle/>
        <a:p>
          <a:endParaRPr lang="en-US"/>
        </a:p>
      </dgm:t>
    </dgm:pt>
    <dgm:pt modelId="{DE15A8EC-7BE8-4D68-A087-99C01DD34DE9}" type="sibTrans" cxnId="{5279E7B6-B2FA-496B-A82F-5DDB41D63251}">
      <dgm:prSet/>
      <dgm:spPr/>
      <dgm:t>
        <a:bodyPr/>
        <a:lstStyle/>
        <a:p>
          <a:endParaRPr lang="en-US"/>
        </a:p>
      </dgm:t>
    </dgm:pt>
    <dgm:pt modelId="{BDC618F3-DD8C-45D7-ACC1-233E133D6860}">
      <dgm:prSet phldrT="[Text]"/>
      <dgm:spPr/>
      <dgm:t>
        <a:bodyPr/>
        <a:lstStyle/>
        <a:p>
          <a:r>
            <a:rPr lang="en-US" dirty="0" err="1"/>
            <a:t>tersier</a:t>
          </a:r>
          <a:endParaRPr lang="en-US" dirty="0"/>
        </a:p>
      </dgm:t>
    </dgm:pt>
    <dgm:pt modelId="{88240AFF-8F7D-48D2-B8D2-82C59B55A8B4}" type="parTrans" cxnId="{E62F8531-85FC-4E86-98AF-887C0EC41568}">
      <dgm:prSet/>
      <dgm:spPr/>
      <dgm:t>
        <a:bodyPr/>
        <a:lstStyle/>
        <a:p>
          <a:endParaRPr lang="en-US"/>
        </a:p>
      </dgm:t>
    </dgm:pt>
    <dgm:pt modelId="{76A0FCB4-0180-4B6F-8C5F-51368C4866B4}" type="sibTrans" cxnId="{E62F8531-85FC-4E86-98AF-887C0EC41568}">
      <dgm:prSet/>
      <dgm:spPr/>
      <dgm:t>
        <a:bodyPr/>
        <a:lstStyle/>
        <a:p>
          <a:endParaRPr lang="en-US"/>
        </a:p>
      </dgm:t>
    </dgm:pt>
    <dgm:pt modelId="{C0F14817-9391-481B-9703-CB60CFD6CCA9}" type="pres">
      <dgm:prSet presAssocID="{70ADFDBC-1734-483F-88B8-FEE35B126A2A}" presName="composite" presStyleCnt="0">
        <dgm:presLayoutVars>
          <dgm:chMax val="5"/>
          <dgm:dir/>
          <dgm:resizeHandles val="exact"/>
        </dgm:presLayoutVars>
      </dgm:prSet>
      <dgm:spPr/>
    </dgm:pt>
    <dgm:pt modelId="{4884073A-A8BA-485A-8EDF-877A03875023}" type="pres">
      <dgm:prSet presAssocID="{EDFEB486-FCB0-4DEA-83C9-1ECA23F22075}" presName="circle1" presStyleLbl="lnNode1" presStyleIdx="0" presStyleCnt="3"/>
      <dgm:spPr>
        <a:solidFill>
          <a:srgbClr val="FFFF00"/>
        </a:solidFill>
      </dgm:spPr>
    </dgm:pt>
    <dgm:pt modelId="{FD619BCB-EF33-4A22-98D6-EBFA2B2968B7}" type="pres">
      <dgm:prSet presAssocID="{EDFEB486-FCB0-4DEA-83C9-1ECA23F22075}" presName="text1" presStyleLbl="revTx" presStyleIdx="0" presStyleCnt="3">
        <dgm:presLayoutVars>
          <dgm:bulletEnabled val="1"/>
        </dgm:presLayoutVars>
      </dgm:prSet>
      <dgm:spPr/>
    </dgm:pt>
    <dgm:pt modelId="{3520BD4E-0E68-451E-B75B-97449C47E5A3}" type="pres">
      <dgm:prSet presAssocID="{EDFEB486-FCB0-4DEA-83C9-1ECA23F22075}" presName="line1" presStyleLbl="callout" presStyleIdx="0" presStyleCnt="6"/>
      <dgm:spPr>
        <a:ln>
          <a:solidFill>
            <a:schemeClr val="tx2"/>
          </a:solidFill>
        </a:ln>
      </dgm:spPr>
    </dgm:pt>
    <dgm:pt modelId="{C8539DF4-0E71-4AAE-A4BF-895623BE9E8A}" type="pres">
      <dgm:prSet presAssocID="{EDFEB486-FCB0-4DEA-83C9-1ECA23F22075}" presName="d1" presStyleLbl="callout" presStyleIdx="1" presStyleCnt="6"/>
      <dgm:spPr>
        <a:ln>
          <a:solidFill>
            <a:schemeClr val="tx1"/>
          </a:solidFill>
        </a:ln>
      </dgm:spPr>
    </dgm:pt>
    <dgm:pt modelId="{43605DCF-9F0B-4AE4-B855-C317BB49D73E}" type="pres">
      <dgm:prSet presAssocID="{C77FCCCB-EDBA-4181-A475-A45D027A7898}" presName="circle2" presStyleLbl="lnNode1" presStyleIdx="1" presStyleCnt="3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E62EB024-33BD-467C-ACE9-95510C480F85}" type="pres">
      <dgm:prSet presAssocID="{C77FCCCB-EDBA-4181-A475-A45D027A7898}" presName="text2" presStyleLbl="revTx" presStyleIdx="1" presStyleCnt="3">
        <dgm:presLayoutVars>
          <dgm:bulletEnabled val="1"/>
        </dgm:presLayoutVars>
      </dgm:prSet>
      <dgm:spPr/>
    </dgm:pt>
    <dgm:pt modelId="{E6D2ACEA-BB6F-4D32-91C4-3D993C0D2F4D}" type="pres">
      <dgm:prSet presAssocID="{C77FCCCB-EDBA-4181-A475-A45D027A7898}" presName="line2" presStyleLbl="callout" presStyleIdx="2" presStyleCnt="6"/>
      <dgm:spPr>
        <a:ln>
          <a:solidFill>
            <a:schemeClr val="tx2"/>
          </a:solidFill>
        </a:ln>
      </dgm:spPr>
    </dgm:pt>
    <dgm:pt modelId="{ABDA3ECB-304F-4398-9027-9F20B22E2681}" type="pres">
      <dgm:prSet presAssocID="{C77FCCCB-EDBA-4181-A475-A45D027A7898}" presName="d2" presStyleLbl="callout" presStyleIdx="3" presStyleCnt="6"/>
      <dgm:spPr>
        <a:ln>
          <a:solidFill>
            <a:schemeClr val="tx2"/>
          </a:solidFill>
        </a:ln>
      </dgm:spPr>
    </dgm:pt>
    <dgm:pt modelId="{35434994-9ED1-4539-8393-844B9CC0F668}" type="pres">
      <dgm:prSet presAssocID="{BDC618F3-DD8C-45D7-ACC1-233E133D6860}" presName="circle3" presStyleLbl="lnNode1" presStyleIdx="2" presStyleCnt="3"/>
      <dgm:spPr>
        <a:solidFill>
          <a:srgbClr val="92D050"/>
        </a:solidFill>
      </dgm:spPr>
    </dgm:pt>
    <dgm:pt modelId="{AA667650-44BF-4542-B384-7A391A886F44}" type="pres">
      <dgm:prSet presAssocID="{BDC618F3-DD8C-45D7-ACC1-233E133D6860}" presName="text3" presStyleLbl="revTx" presStyleIdx="2" presStyleCnt="3">
        <dgm:presLayoutVars>
          <dgm:bulletEnabled val="1"/>
        </dgm:presLayoutVars>
      </dgm:prSet>
      <dgm:spPr/>
    </dgm:pt>
    <dgm:pt modelId="{A178522E-EA77-4654-981B-99669BAD903C}" type="pres">
      <dgm:prSet presAssocID="{BDC618F3-DD8C-45D7-ACC1-233E133D6860}" presName="line3" presStyleLbl="callout" presStyleIdx="4" presStyleCnt="6"/>
      <dgm:spPr>
        <a:ln>
          <a:solidFill>
            <a:schemeClr val="tx2"/>
          </a:solidFill>
        </a:ln>
      </dgm:spPr>
    </dgm:pt>
    <dgm:pt modelId="{F92996F5-3F7C-4D1F-8570-AACBCE85B16B}" type="pres">
      <dgm:prSet presAssocID="{BDC618F3-DD8C-45D7-ACC1-233E133D6860}" presName="d3" presStyleLbl="callout" presStyleIdx="5" presStyleCnt="6"/>
      <dgm:spPr>
        <a:ln>
          <a:solidFill>
            <a:schemeClr val="tx2"/>
          </a:solidFill>
        </a:ln>
      </dgm:spPr>
    </dgm:pt>
  </dgm:ptLst>
  <dgm:cxnLst>
    <dgm:cxn modelId="{D29F5D22-3974-46E3-A769-56BB2E8C2F34}" type="presOf" srcId="{EDFEB486-FCB0-4DEA-83C9-1ECA23F22075}" destId="{FD619BCB-EF33-4A22-98D6-EBFA2B2968B7}" srcOrd="0" destOrd="0" presId="urn:microsoft.com/office/officeart/2005/8/layout/target1"/>
    <dgm:cxn modelId="{E62F8531-85FC-4E86-98AF-887C0EC41568}" srcId="{70ADFDBC-1734-483F-88B8-FEE35B126A2A}" destId="{BDC618F3-DD8C-45D7-ACC1-233E133D6860}" srcOrd="2" destOrd="0" parTransId="{88240AFF-8F7D-48D2-B8D2-82C59B55A8B4}" sibTransId="{76A0FCB4-0180-4B6F-8C5F-51368C4866B4}"/>
    <dgm:cxn modelId="{04CF0C6A-B7DE-4AE0-8622-48C394EB1995}" type="presOf" srcId="{C77FCCCB-EDBA-4181-A475-A45D027A7898}" destId="{E62EB024-33BD-467C-ACE9-95510C480F85}" srcOrd="0" destOrd="0" presId="urn:microsoft.com/office/officeart/2005/8/layout/target1"/>
    <dgm:cxn modelId="{181D4B83-E591-4908-AD77-1822AAF7A234}" srcId="{70ADFDBC-1734-483F-88B8-FEE35B126A2A}" destId="{EDFEB486-FCB0-4DEA-83C9-1ECA23F22075}" srcOrd="0" destOrd="0" parTransId="{7FD8EECC-EA19-49AE-9BA5-2E3A7D059877}" sibTransId="{32F8D24C-666D-4C6D-9F8E-74344F8C68A5}"/>
    <dgm:cxn modelId="{5279E7B6-B2FA-496B-A82F-5DDB41D63251}" srcId="{70ADFDBC-1734-483F-88B8-FEE35B126A2A}" destId="{C77FCCCB-EDBA-4181-A475-A45D027A7898}" srcOrd="1" destOrd="0" parTransId="{CA5133B1-3486-48E1-981E-E3988C898839}" sibTransId="{DE15A8EC-7BE8-4D68-A087-99C01DD34DE9}"/>
    <dgm:cxn modelId="{3F91A4C0-36DD-44CD-9AA9-4158B978B915}" type="presOf" srcId="{70ADFDBC-1734-483F-88B8-FEE35B126A2A}" destId="{C0F14817-9391-481B-9703-CB60CFD6CCA9}" srcOrd="0" destOrd="0" presId="urn:microsoft.com/office/officeart/2005/8/layout/target1"/>
    <dgm:cxn modelId="{308216FD-4B3E-4477-ABE3-5F3BEB7BE6E9}" type="presOf" srcId="{BDC618F3-DD8C-45D7-ACC1-233E133D6860}" destId="{AA667650-44BF-4542-B384-7A391A886F44}" srcOrd="0" destOrd="0" presId="urn:microsoft.com/office/officeart/2005/8/layout/target1"/>
    <dgm:cxn modelId="{7F5477B6-060C-463F-9791-E6C3893E0F1A}" type="presParOf" srcId="{C0F14817-9391-481B-9703-CB60CFD6CCA9}" destId="{4884073A-A8BA-485A-8EDF-877A03875023}" srcOrd="0" destOrd="0" presId="urn:microsoft.com/office/officeart/2005/8/layout/target1"/>
    <dgm:cxn modelId="{D928902B-2FD1-4BCD-BB69-B415327AE8AD}" type="presParOf" srcId="{C0F14817-9391-481B-9703-CB60CFD6CCA9}" destId="{FD619BCB-EF33-4A22-98D6-EBFA2B2968B7}" srcOrd="1" destOrd="0" presId="urn:microsoft.com/office/officeart/2005/8/layout/target1"/>
    <dgm:cxn modelId="{548BAF8F-272A-4EA6-AD7B-D555EA3ADB36}" type="presParOf" srcId="{C0F14817-9391-481B-9703-CB60CFD6CCA9}" destId="{3520BD4E-0E68-451E-B75B-97449C47E5A3}" srcOrd="2" destOrd="0" presId="urn:microsoft.com/office/officeart/2005/8/layout/target1"/>
    <dgm:cxn modelId="{8BFC04F0-27C7-4E01-ACAD-D63CC6296695}" type="presParOf" srcId="{C0F14817-9391-481B-9703-CB60CFD6CCA9}" destId="{C8539DF4-0E71-4AAE-A4BF-895623BE9E8A}" srcOrd="3" destOrd="0" presId="urn:microsoft.com/office/officeart/2005/8/layout/target1"/>
    <dgm:cxn modelId="{221F259A-B3BA-4A70-AB6A-70691332633F}" type="presParOf" srcId="{C0F14817-9391-481B-9703-CB60CFD6CCA9}" destId="{43605DCF-9F0B-4AE4-B855-C317BB49D73E}" srcOrd="4" destOrd="0" presId="urn:microsoft.com/office/officeart/2005/8/layout/target1"/>
    <dgm:cxn modelId="{F62F8DC2-C74B-4E8A-A19E-05D64F8FBE4F}" type="presParOf" srcId="{C0F14817-9391-481B-9703-CB60CFD6CCA9}" destId="{E62EB024-33BD-467C-ACE9-95510C480F85}" srcOrd="5" destOrd="0" presId="urn:microsoft.com/office/officeart/2005/8/layout/target1"/>
    <dgm:cxn modelId="{BD59EFA4-2027-4F3D-92D1-65C0AA8DEDA4}" type="presParOf" srcId="{C0F14817-9391-481B-9703-CB60CFD6CCA9}" destId="{E6D2ACEA-BB6F-4D32-91C4-3D993C0D2F4D}" srcOrd="6" destOrd="0" presId="urn:microsoft.com/office/officeart/2005/8/layout/target1"/>
    <dgm:cxn modelId="{E985F84E-778E-4D61-ABE0-0E0358E35179}" type="presParOf" srcId="{C0F14817-9391-481B-9703-CB60CFD6CCA9}" destId="{ABDA3ECB-304F-4398-9027-9F20B22E2681}" srcOrd="7" destOrd="0" presId="urn:microsoft.com/office/officeart/2005/8/layout/target1"/>
    <dgm:cxn modelId="{76498216-392E-4819-B3BA-307E2DF1E9BC}" type="presParOf" srcId="{C0F14817-9391-481B-9703-CB60CFD6CCA9}" destId="{35434994-9ED1-4539-8393-844B9CC0F668}" srcOrd="8" destOrd="0" presId="urn:microsoft.com/office/officeart/2005/8/layout/target1"/>
    <dgm:cxn modelId="{AB9A459C-BD16-454A-A36A-1CE9FA651CFB}" type="presParOf" srcId="{C0F14817-9391-481B-9703-CB60CFD6CCA9}" destId="{AA667650-44BF-4542-B384-7A391A886F44}" srcOrd="9" destOrd="0" presId="urn:microsoft.com/office/officeart/2005/8/layout/target1"/>
    <dgm:cxn modelId="{84B4787A-E923-4431-AF99-58A9DD5AD468}" type="presParOf" srcId="{C0F14817-9391-481B-9703-CB60CFD6CCA9}" destId="{A178522E-EA77-4654-981B-99669BAD903C}" srcOrd="10" destOrd="0" presId="urn:microsoft.com/office/officeart/2005/8/layout/target1"/>
    <dgm:cxn modelId="{8CB502EC-3193-4F85-9587-6556D55667A8}" type="presParOf" srcId="{C0F14817-9391-481B-9703-CB60CFD6CCA9}" destId="{F92996F5-3F7C-4D1F-8570-AACBCE85B16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CB7F8A-611A-4C55-8EAB-74A50F2E70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959A9B1E-23E0-4421-9398-943452F25D12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Kedokteran</a:t>
          </a:r>
          <a:r>
            <a:rPr lang="en-US" sz="2800" dirty="0">
              <a:solidFill>
                <a:schemeClr val="tx1"/>
              </a:solidFill>
            </a:rPr>
            <a:t> </a:t>
          </a:r>
          <a:endParaRPr lang="en-ID" sz="2800" dirty="0">
            <a:solidFill>
              <a:schemeClr val="tx1"/>
            </a:solidFill>
          </a:endParaRPr>
        </a:p>
      </dgm:t>
    </dgm:pt>
    <dgm:pt modelId="{FEBF4BEB-7DE9-4D7A-BC2E-DB4C45A97067}" type="parTrans" cxnId="{609BC369-CEAA-4125-8562-E7A9D2720030}">
      <dgm:prSet/>
      <dgm:spPr/>
      <dgm:t>
        <a:bodyPr/>
        <a:lstStyle/>
        <a:p>
          <a:endParaRPr lang="en-ID"/>
        </a:p>
      </dgm:t>
    </dgm:pt>
    <dgm:pt modelId="{A0C8CA64-E91D-454C-9EFA-8371FB44D92A}" type="sibTrans" cxnId="{609BC369-CEAA-4125-8562-E7A9D2720030}">
      <dgm:prSet/>
      <dgm:spPr/>
      <dgm:t>
        <a:bodyPr/>
        <a:lstStyle/>
        <a:p>
          <a:endParaRPr lang="en-ID"/>
        </a:p>
      </dgm:t>
    </dgm:pt>
    <dgm:pt modelId="{136B7756-2BF6-48AF-9662-B3588BD25EBB}">
      <dgm:prSet phldrT="[Text]" custT="1"/>
      <dgm:spPr/>
      <dgm:t>
        <a:bodyPr/>
        <a:lstStyle/>
        <a:p>
          <a:r>
            <a:rPr lang="en-US" sz="1600" dirty="0" err="1">
              <a:latin typeface="Franklin Gothic Book" pitchFamily="34" charset="0"/>
            </a:rPr>
            <a:t>Klien</a:t>
          </a:r>
          <a:r>
            <a:rPr lang="en-US" sz="1600" dirty="0">
              <a:latin typeface="Franklin Gothic Book" pitchFamily="34" charset="0"/>
            </a:rPr>
            <a:t>: </a:t>
          </a:r>
          <a:r>
            <a:rPr lang="en-US" sz="1600" dirty="0" err="1">
              <a:latin typeface="Franklin Gothic Book" pitchFamily="34" charset="0"/>
            </a:rPr>
            <a:t>Pasien</a:t>
          </a:r>
          <a:r>
            <a:rPr lang="en-US" sz="1600" dirty="0">
              <a:latin typeface="Franklin Gothic Book" pitchFamily="34" charset="0"/>
            </a:rPr>
            <a:t> (orang </a:t>
          </a:r>
          <a:r>
            <a:rPr lang="en-US" sz="1600" dirty="0" err="1">
              <a:latin typeface="Franklin Gothic Book" pitchFamily="34" charset="0"/>
            </a:rPr>
            <a:t>sakit</a:t>
          </a:r>
          <a:r>
            <a:rPr lang="en-US" sz="1600" dirty="0">
              <a:latin typeface="Franklin Gothic Book" pitchFamily="34" charset="0"/>
            </a:rPr>
            <a:t>)</a:t>
          </a:r>
          <a:endParaRPr lang="en-ID" sz="1600" dirty="0"/>
        </a:p>
      </dgm:t>
    </dgm:pt>
    <dgm:pt modelId="{6607513E-28AD-4C82-8686-6424A38CCD72}" type="parTrans" cxnId="{F47D8021-D555-4525-BC04-97C2EDFD3548}">
      <dgm:prSet/>
      <dgm:spPr/>
      <dgm:t>
        <a:bodyPr/>
        <a:lstStyle/>
        <a:p>
          <a:endParaRPr lang="en-ID"/>
        </a:p>
      </dgm:t>
    </dgm:pt>
    <dgm:pt modelId="{27BD8050-DA61-46D1-9620-E3C8539701E1}" type="sibTrans" cxnId="{F47D8021-D555-4525-BC04-97C2EDFD3548}">
      <dgm:prSet/>
      <dgm:spPr/>
      <dgm:t>
        <a:bodyPr/>
        <a:lstStyle/>
        <a:p>
          <a:endParaRPr lang="en-ID"/>
        </a:p>
      </dgm:t>
    </dgm:pt>
    <dgm:pt modelId="{C1A470BC-AB7E-449C-B8D0-3E9ED0B8E156}">
      <dgm:prSet custT="1"/>
      <dgm:spPr/>
      <dgm:t>
        <a:bodyPr/>
        <a:lstStyle/>
        <a:p>
          <a:r>
            <a:rPr lang="en-US" sz="1600" dirty="0" err="1">
              <a:latin typeface="Franklin Gothic Book" pitchFamily="34" charset="0"/>
            </a:rPr>
            <a:t>Pendekatan</a:t>
          </a:r>
          <a:r>
            <a:rPr lang="en-US" sz="1600" dirty="0">
              <a:latin typeface="Franklin Gothic Book" pitchFamily="34" charset="0"/>
            </a:rPr>
            <a:t>: Individual</a:t>
          </a:r>
        </a:p>
      </dgm:t>
    </dgm:pt>
    <dgm:pt modelId="{514D46CA-1833-40DC-9084-9821F7B372C1}" type="parTrans" cxnId="{734D7F3A-5019-4573-8D46-F7AE7279D209}">
      <dgm:prSet/>
      <dgm:spPr/>
      <dgm:t>
        <a:bodyPr/>
        <a:lstStyle/>
        <a:p>
          <a:endParaRPr lang="en-ID"/>
        </a:p>
      </dgm:t>
    </dgm:pt>
    <dgm:pt modelId="{2D7DC214-F789-41F3-BB0B-4FEAC3BD2762}" type="sibTrans" cxnId="{734D7F3A-5019-4573-8D46-F7AE7279D209}">
      <dgm:prSet/>
      <dgm:spPr/>
      <dgm:t>
        <a:bodyPr/>
        <a:lstStyle/>
        <a:p>
          <a:endParaRPr lang="en-ID"/>
        </a:p>
      </dgm:t>
    </dgm:pt>
    <dgm:pt modelId="{9C663CFC-C863-415C-8E07-64D7E0A9DD38}">
      <dgm:prSet custT="1"/>
      <dgm:spPr/>
      <dgm:t>
        <a:bodyPr/>
        <a:lstStyle/>
        <a:p>
          <a:r>
            <a:rPr lang="en-US" sz="1600" dirty="0" err="1">
              <a:latin typeface="Franklin Gothic Book" pitchFamily="34" charset="0"/>
            </a:rPr>
            <a:t>Tujuan</a:t>
          </a:r>
          <a:r>
            <a:rPr lang="en-US" sz="1600" dirty="0">
              <a:latin typeface="Franklin Gothic Book" pitchFamily="34" charset="0"/>
            </a:rPr>
            <a:t>: </a:t>
          </a:r>
          <a:r>
            <a:rPr lang="en-US" sz="1600" dirty="0" err="1">
              <a:latin typeface="Franklin Gothic Book" pitchFamily="34" charset="0"/>
            </a:rPr>
            <a:t>Penyembuhan</a:t>
          </a:r>
          <a:r>
            <a:rPr lang="en-US" sz="1600" dirty="0">
              <a:latin typeface="Franklin Gothic Book" pitchFamily="34" charset="0"/>
            </a:rPr>
            <a:t>/</a:t>
          </a:r>
          <a:r>
            <a:rPr lang="en-US" sz="1600" dirty="0" err="1">
              <a:latin typeface="Franklin Gothic Book" pitchFamily="34" charset="0"/>
            </a:rPr>
            <a:t>pemulihan</a:t>
          </a:r>
          <a:r>
            <a:rPr lang="en-US" sz="1600" dirty="0">
              <a:latin typeface="Franklin Gothic Book" pitchFamily="34" charset="0"/>
            </a:rPr>
            <a:t> (</a:t>
          </a:r>
          <a:r>
            <a:rPr lang="en-US" sz="1600" dirty="0" err="1">
              <a:latin typeface="Franklin Gothic Book" pitchFamily="34" charset="0"/>
            </a:rPr>
            <a:t>Kuratif</a:t>
          </a:r>
          <a:r>
            <a:rPr lang="en-US" sz="1600" dirty="0">
              <a:latin typeface="Franklin Gothic Book" pitchFamily="34" charset="0"/>
            </a:rPr>
            <a:t> dan </a:t>
          </a:r>
          <a:r>
            <a:rPr lang="en-US" sz="1600" dirty="0" err="1">
              <a:latin typeface="Franklin Gothic Book" pitchFamily="34" charset="0"/>
            </a:rPr>
            <a:t>Rehabilitatif</a:t>
          </a:r>
          <a:r>
            <a:rPr lang="en-US" sz="1600" dirty="0">
              <a:latin typeface="Franklin Gothic Book" pitchFamily="34" charset="0"/>
            </a:rPr>
            <a:t>)</a:t>
          </a:r>
        </a:p>
      </dgm:t>
    </dgm:pt>
    <dgm:pt modelId="{8283B36D-50AA-4168-A8D1-8DBA425379F4}" type="parTrans" cxnId="{67BB9BB1-3C3E-4475-A7BA-31B0F7727A55}">
      <dgm:prSet/>
      <dgm:spPr/>
      <dgm:t>
        <a:bodyPr/>
        <a:lstStyle/>
        <a:p>
          <a:endParaRPr lang="en-ID"/>
        </a:p>
      </dgm:t>
    </dgm:pt>
    <dgm:pt modelId="{0899DA71-D36D-4D3C-98CA-F17CFE4C2169}" type="sibTrans" cxnId="{67BB9BB1-3C3E-4475-A7BA-31B0F7727A55}">
      <dgm:prSet/>
      <dgm:spPr/>
      <dgm:t>
        <a:bodyPr/>
        <a:lstStyle/>
        <a:p>
          <a:endParaRPr lang="en-ID"/>
        </a:p>
      </dgm:t>
    </dgm:pt>
    <dgm:pt modelId="{F4C26C7B-5617-47D3-AE90-E83F3686665A}">
      <dgm:prSet custT="1"/>
      <dgm:spPr/>
      <dgm:t>
        <a:bodyPr/>
        <a:lstStyle/>
        <a:p>
          <a:r>
            <a:rPr lang="en-US" sz="1600" dirty="0">
              <a:latin typeface="Franklin Gothic Book" pitchFamily="34" charset="0"/>
            </a:rPr>
            <a:t>Tenaga: </a:t>
          </a:r>
          <a:r>
            <a:rPr lang="en-US" sz="1600" dirty="0" err="1">
              <a:latin typeface="Franklin Gothic Book" pitchFamily="34" charset="0"/>
            </a:rPr>
            <a:t>Dokter</a:t>
          </a:r>
          <a:r>
            <a:rPr lang="en-US" sz="1600" dirty="0">
              <a:latin typeface="Franklin Gothic Book" pitchFamily="34" charset="0"/>
            </a:rPr>
            <a:t> dan </a:t>
          </a:r>
          <a:r>
            <a:rPr lang="en-US" sz="1600" dirty="0" err="1">
              <a:latin typeface="Franklin Gothic Book" pitchFamily="34" charset="0"/>
            </a:rPr>
            <a:t>perawat</a:t>
          </a:r>
          <a:r>
            <a:rPr lang="en-US" sz="1600" dirty="0">
              <a:latin typeface="Franklin Gothic Book" pitchFamily="34" charset="0"/>
            </a:rPr>
            <a:t> (</a:t>
          </a:r>
          <a:r>
            <a:rPr lang="en-US" sz="1600" dirty="0" err="1">
              <a:latin typeface="Franklin Gothic Book" pitchFamily="34" charset="0"/>
            </a:rPr>
            <a:t>Medis</a:t>
          </a:r>
          <a:r>
            <a:rPr lang="en-US" sz="1600" dirty="0">
              <a:latin typeface="Franklin Gothic Book" pitchFamily="34" charset="0"/>
            </a:rPr>
            <a:t> dan </a:t>
          </a:r>
          <a:r>
            <a:rPr lang="en-US" sz="1600" dirty="0" err="1">
              <a:latin typeface="Franklin Gothic Book" pitchFamily="34" charset="0"/>
            </a:rPr>
            <a:t>Paramedis</a:t>
          </a:r>
          <a:r>
            <a:rPr lang="en-US" sz="1600" dirty="0">
              <a:latin typeface="Franklin Gothic Book" pitchFamily="34" charset="0"/>
            </a:rPr>
            <a:t>)</a:t>
          </a:r>
        </a:p>
      </dgm:t>
    </dgm:pt>
    <dgm:pt modelId="{266CF682-C280-43D9-8DA6-4306C1F5D88A}" type="parTrans" cxnId="{9126A820-0A63-40CE-8EE9-7B9B30F608F1}">
      <dgm:prSet/>
      <dgm:spPr/>
      <dgm:t>
        <a:bodyPr/>
        <a:lstStyle/>
        <a:p>
          <a:endParaRPr lang="en-ID"/>
        </a:p>
      </dgm:t>
    </dgm:pt>
    <dgm:pt modelId="{36A811A7-EAC5-4D51-B3CF-744DD5B3AB0C}" type="sibTrans" cxnId="{9126A820-0A63-40CE-8EE9-7B9B30F608F1}">
      <dgm:prSet/>
      <dgm:spPr/>
      <dgm:t>
        <a:bodyPr/>
        <a:lstStyle/>
        <a:p>
          <a:endParaRPr lang="en-ID"/>
        </a:p>
      </dgm:t>
    </dgm:pt>
    <dgm:pt modelId="{207829F2-59C0-4BB6-8431-BEDDB04C20E5}" type="pres">
      <dgm:prSet presAssocID="{C8CB7F8A-611A-4C55-8EAB-74A50F2E7085}" presName="linear" presStyleCnt="0">
        <dgm:presLayoutVars>
          <dgm:animLvl val="lvl"/>
          <dgm:resizeHandles val="exact"/>
        </dgm:presLayoutVars>
      </dgm:prSet>
      <dgm:spPr/>
    </dgm:pt>
    <dgm:pt modelId="{A26E75AC-F858-466A-8588-AFCD1A4136CF}" type="pres">
      <dgm:prSet presAssocID="{959A9B1E-23E0-4421-9398-943452F25D12}" presName="parentText" presStyleLbl="node1" presStyleIdx="0" presStyleCnt="1" custScaleY="50211" custLinFactNeighborY="-6032">
        <dgm:presLayoutVars>
          <dgm:chMax val="0"/>
          <dgm:bulletEnabled val="1"/>
        </dgm:presLayoutVars>
      </dgm:prSet>
      <dgm:spPr/>
    </dgm:pt>
    <dgm:pt modelId="{BB6D48CC-C036-43EA-BF54-4BE5E281B406}" type="pres">
      <dgm:prSet presAssocID="{959A9B1E-23E0-4421-9398-943452F25D1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126A820-0A63-40CE-8EE9-7B9B30F608F1}" srcId="{959A9B1E-23E0-4421-9398-943452F25D12}" destId="{F4C26C7B-5617-47D3-AE90-E83F3686665A}" srcOrd="3" destOrd="0" parTransId="{266CF682-C280-43D9-8DA6-4306C1F5D88A}" sibTransId="{36A811A7-EAC5-4D51-B3CF-744DD5B3AB0C}"/>
    <dgm:cxn modelId="{F47D8021-D555-4525-BC04-97C2EDFD3548}" srcId="{959A9B1E-23E0-4421-9398-943452F25D12}" destId="{136B7756-2BF6-48AF-9662-B3588BD25EBB}" srcOrd="0" destOrd="0" parTransId="{6607513E-28AD-4C82-8686-6424A38CCD72}" sibTransId="{27BD8050-DA61-46D1-9620-E3C8539701E1}"/>
    <dgm:cxn modelId="{61F52525-A4BC-45B9-9D87-9DA30F69EA22}" type="presOf" srcId="{C1A470BC-AB7E-449C-B8D0-3E9ED0B8E156}" destId="{BB6D48CC-C036-43EA-BF54-4BE5E281B406}" srcOrd="0" destOrd="1" presId="urn:microsoft.com/office/officeart/2005/8/layout/vList2"/>
    <dgm:cxn modelId="{734D7F3A-5019-4573-8D46-F7AE7279D209}" srcId="{959A9B1E-23E0-4421-9398-943452F25D12}" destId="{C1A470BC-AB7E-449C-B8D0-3E9ED0B8E156}" srcOrd="1" destOrd="0" parTransId="{514D46CA-1833-40DC-9084-9821F7B372C1}" sibTransId="{2D7DC214-F789-41F3-BB0B-4FEAC3BD2762}"/>
    <dgm:cxn modelId="{609BC369-CEAA-4125-8562-E7A9D2720030}" srcId="{C8CB7F8A-611A-4C55-8EAB-74A50F2E7085}" destId="{959A9B1E-23E0-4421-9398-943452F25D12}" srcOrd="0" destOrd="0" parTransId="{FEBF4BEB-7DE9-4D7A-BC2E-DB4C45A97067}" sibTransId="{A0C8CA64-E91D-454C-9EFA-8371FB44D92A}"/>
    <dgm:cxn modelId="{5022D573-86E0-4558-B151-33660CE09A5A}" type="presOf" srcId="{F4C26C7B-5617-47D3-AE90-E83F3686665A}" destId="{BB6D48CC-C036-43EA-BF54-4BE5E281B406}" srcOrd="0" destOrd="3" presId="urn:microsoft.com/office/officeart/2005/8/layout/vList2"/>
    <dgm:cxn modelId="{40088D78-1CDB-4ECC-BD12-ECD54ABE1167}" type="presOf" srcId="{C8CB7F8A-611A-4C55-8EAB-74A50F2E7085}" destId="{207829F2-59C0-4BB6-8431-BEDDB04C20E5}" srcOrd="0" destOrd="0" presId="urn:microsoft.com/office/officeart/2005/8/layout/vList2"/>
    <dgm:cxn modelId="{6889D9A5-0293-4E99-9BFD-11A595F17F5C}" type="presOf" srcId="{9C663CFC-C863-415C-8E07-64D7E0A9DD38}" destId="{BB6D48CC-C036-43EA-BF54-4BE5E281B406}" srcOrd="0" destOrd="2" presId="urn:microsoft.com/office/officeart/2005/8/layout/vList2"/>
    <dgm:cxn modelId="{2C72E1A8-B070-4032-9803-33A7997F3872}" type="presOf" srcId="{959A9B1E-23E0-4421-9398-943452F25D12}" destId="{A26E75AC-F858-466A-8588-AFCD1A4136CF}" srcOrd="0" destOrd="0" presId="urn:microsoft.com/office/officeart/2005/8/layout/vList2"/>
    <dgm:cxn modelId="{67BB9BB1-3C3E-4475-A7BA-31B0F7727A55}" srcId="{959A9B1E-23E0-4421-9398-943452F25D12}" destId="{9C663CFC-C863-415C-8E07-64D7E0A9DD38}" srcOrd="2" destOrd="0" parTransId="{8283B36D-50AA-4168-A8D1-8DBA425379F4}" sibTransId="{0899DA71-D36D-4D3C-98CA-F17CFE4C2169}"/>
    <dgm:cxn modelId="{C39BAADC-4649-4322-BE20-9E923B5945F1}" type="presOf" srcId="{136B7756-2BF6-48AF-9662-B3588BD25EBB}" destId="{BB6D48CC-C036-43EA-BF54-4BE5E281B406}" srcOrd="0" destOrd="0" presId="urn:microsoft.com/office/officeart/2005/8/layout/vList2"/>
    <dgm:cxn modelId="{8F543470-7C2A-4DE0-9C82-A0E271642EDB}" type="presParOf" srcId="{207829F2-59C0-4BB6-8431-BEDDB04C20E5}" destId="{A26E75AC-F858-466A-8588-AFCD1A4136CF}" srcOrd="0" destOrd="0" presId="urn:microsoft.com/office/officeart/2005/8/layout/vList2"/>
    <dgm:cxn modelId="{B5DDA280-DAEA-459A-8327-D58A85C5E0FA}" type="presParOf" srcId="{207829F2-59C0-4BB6-8431-BEDDB04C20E5}" destId="{BB6D48CC-C036-43EA-BF54-4BE5E281B4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CB7F8A-611A-4C55-8EAB-74A50F2E70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959A9B1E-23E0-4421-9398-943452F25D12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Franklin Gothic Book" pitchFamily="34" charset="0"/>
            </a:rPr>
            <a:t>Kesehatan</a:t>
          </a:r>
          <a:r>
            <a:rPr lang="en-US" sz="2800" dirty="0">
              <a:solidFill>
                <a:schemeClr val="tx1"/>
              </a:solidFill>
              <a:latin typeface="Franklin Gothic Book" pitchFamily="34" charset="0"/>
            </a:rPr>
            <a:t> Masyarakat:</a:t>
          </a:r>
          <a:r>
            <a:rPr lang="en-US" sz="2800" dirty="0">
              <a:solidFill>
                <a:schemeClr val="tx1"/>
              </a:solidFill>
            </a:rPr>
            <a:t> </a:t>
          </a:r>
          <a:endParaRPr lang="en-ID" sz="2800" dirty="0">
            <a:solidFill>
              <a:schemeClr val="tx1"/>
            </a:solidFill>
          </a:endParaRPr>
        </a:p>
      </dgm:t>
    </dgm:pt>
    <dgm:pt modelId="{FEBF4BEB-7DE9-4D7A-BC2E-DB4C45A97067}" type="parTrans" cxnId="{609BC369-CEAA-4125-8562-E7A9D2720030}">
      <dgm:prSet/>
      <dgm:spPr/>
      <dgm:t>
        <a:bodyPr/>
        <a:lstStyle/>
        <a:p>
          <a:endParaRPr lang="en-ID"/>
        </a:p>
      </dgm:t>
    </dgm:pt>
    <dgm:pt modelId="{A0C8CA64-E91D-454C-9EFA-8371FB44D92A}" type="sibTrans" cxnId="{609BC369-CEAA-4125-8562-E7A9D2720030}">
      <dgm:prSet/>
      <dgm:spPr/>
      <dgm:t>
        <a:bodyPr/>
        <a:lstStyle/>
        <a:p>
          <a:endParaRPr lang="en-ID"/>
        </a:p>
      </dgm:t>
    </dgm:pt>
    <dgm:pt modelId="{136B7756-2BF6-48AF-9662-B3588BD25EBB}">
      <dgm:prSet phldrT="[Text]" custT="1"/>
      <dgm:spPr/>
      <dgm:t>
        <a:bodyPr/>
        <a:lstStyle/>
        <a:p>
          <a:r>
            <a:rPr lang="en-US" sz="1600" dirty="0" err="1">
              <a:latin typeface="Franklin Gothic Book" pitchFamily="34" charset="0"/>
            </a:rPr>
            <a:t>Klien</a:t>
          </a:r>
          <a:r>
            <a:rPr lang="en-US" sz="1600" dirty="0">
              <a:latin typeface="Franklin Gothic Book" pitchFamily="34" charset="0"/>
            </a:rPr>
            <a:t>: Masyarakat (orang </a:t>
          </a:r>
          <a:r>
            <a:rPr lang="en-US" sz="1600" dirty="0" err="1">
              <a:latin typeface="Franklin Gothic Book" pitchFamily="34" charset="0"/>
            </a:rPr>
            <a:t>sehat</a:t>
          </a:r>
          <a:r>
            <a:rPr lang="en-US" sz="1600" dirty="0">
              <a:latin typeface="Franklin Gothic Book" pitchFamily="34" charset="0"/>
            </a:rPr>
            <a:t>)</a:t>
          </a:r>
          <a:endParaRPr lang="en-ID" sz="1600" dirty="0"/>
        </a:p>
      </dgm:t>
    </dgm:pt>
    <dgm:pt modelId="{6607513E-28AD-4C82-8686-6424A38CCD72}" type="parTrans" cxnId="{F47D8021-D555-4525-BC04-97C2EDFD3548}">
      <dgm:prSet/>
      <dgm:spPr/>
      <dgm:t>
        <a:bodyPr/>
        <a:lstStyle/>
        <a:p>
          <a:endParaRPr lang="en-ID"/>
        </a:p>
      </dgm:t>
    </dgm:pt>
    <dgm:pt modelId="{27BD8050-DA61-46D1-9620-E3C8539701E1}" type="sibTrans" cxnId="{F47D8021-D555-4525-BC04-97C2EDFD3548}">
      <dgm:prSet/>
      <dgm:spPr/>
      <dgm:t>
        <a:bodyPr/>
        <a:lstStyle/>
        <a:p>
          <a:endParaRPr lang="en-ID"/>
        </a:p>
      </dgm:t>
    </dgm:pt>
    <dgm:pt modelId="{EAB4F1C0-CF20-4B0A-8707-476C8116A2D4}">
      <dgm:prSet custT="1"/>
      <dgm:spPr/>
      <dgm:t>
        <a:bodyPr/>
        <a:lstStyle/>
        <a:p>
          <a:r>
            <a:rPr lang="en-US" sz="1600">
              <a:latin typeface="Franklin Gothic Book" pitchFamily="34" charset="0"/>
            </a:rPr>
            <a:t>Pendekatan: Multidisiplin</a:t>
          </a:r>
          <a:endParaRPr lang="en-US" sz="1600" dirty="0">
            <a:latin typeface="Franklin Gothic Book" pitchFamily="34" charset="0"/>
          </a:endParaRPr>
        </a:p>
      </dgm:t>
    </dgm:pt>
    <dgm:pt modelId="{2093BBFF-DD81-46B5-A4C3-55A9A2350B40}" type="parTrans" cxnId="{A6EE0C30-C64F-45D9-8AEF-A6BB9953EB8F}">
      <dgm:prSet/>
      <dgm:spPr/>
      <dgm:t>
        <a:bodyPr/>
        <a:lstStyle/>
        <a:p>
          <a:endParaRPr lang="en-ID"/>
        </a:p>
      </dgm:t>
    </dgm:pt>
    <dgm:pt modelId="{6B42B162-3F2E-484A-B6DB-D8818B35972D}" type="sibTrans" cxnId="{A6EE0C30-C64F-45D9-8AEF-A6BB9953EB8F}">
      <dgm:prSet/>
      <dgm:spPr/>
      <dgm:t>
        <a:bodyPr/>
        <a:lstStyle/>
        <a:p>
          <a:endParaRPr lang="en-ID"/>
        </a:p>
      </dgm:t>
    </dgm:pt>
    <dgm:pt modelId="{C07A306F-542D-48FE-8328-BDC4FCD3A9D6}">
      <dgm:prSet custT="1"/>
      <dgm:spPr/>
      <dgm:t>
        <a:bodyPr/>
        <a:lstStyle/>
        <a:p>
          <a:r>
            <a:rPr lang="en-US" sz="1600" dirty="0" err="1">
              <a:latin typeface="Franklin Gothic Book" pitchFamily="34" charset="0"/>
            </a:rPr>
            <a:t>Tujuan</a:t>
          </a:r>
          <a:r>
            <a:rPr lang="en-US" sz="1600" dirty="0">
              <a:latin typeface="Franklin Gothic Book" pitchFamily="34" charset="0"/>
            </a:rPr>
            <a:t>: Masyarakat </a:t>
          </a:r>
          <a:r>
            <a:rPr lang="en-US" sz="1600" dirty="0" err="1">
              <a:latin typeface="Franklin Gothic Book" pitchFamily="34" charset="0"/>
            </a:rPr>
            <a:t>terhindar</a:t>
          </a:r>
          <a:r>
            <a:rPr lang="en-US" sz="1600" dirty="0">
              <a:latin typeface="Franklin Gothic Book" pitchFamily="34" charset="0"/>
            </a:rPr>
            <a:t> </a:t>
          </a:r>
          <a:r>
            <a:rPr lang="en-US" sz="1600" dirty="0" err="1">
              <a:latin typeface="Franklin Gothic Book" pitchFamily="34" charset="0"/>
            </a:rPr>
            <a:t>dari</a:t>
          </a:r>
          <a:r>
            <a:rPr lang="en-US" sz="1600" dirty="0">
              <a:latin typeface="Franklin Gothic Book" pitchFamily="34" charset="0"/>
            </a:rPr>
            <a:t> </a:t>
          </a:r>
          <a:r>
            <a:rPr lang="en-US" sz="1600" dirty="0" err="1">
              <a:latin typeface="Franklin Gothic Book" pitchFamily="34" charset="0"/>
            </a:rPr>
            <a:t>penyakit</a:t>
          </a:r>
          <a:r>
            <a:rPr lang="en-US" sz="1600" dirty="0">
              <a:latin typeface="Franklin Gothic Book" pitchFamily="34" charset="0"/>
            </a:rPr>
            <a:t>, dan </a:t>
          </a:r>
          <a:r>
            <a:rPr lang="en-US" sz="1600" dirty="0" err="1">
              <a:latin typeface="Franklin Gothic Book" pitchFamily="34" charset="0"/>
            </a:rPr>
            <a:t>meningkat</a:t>
          </a:r>
          <a:r>
            <a:rPr lang="en-US" sz="1600" dirty="0">
              <a:latin typeface="Franklin Gothic Book" pitchFamily="34" charset="0"/>
            </a:rPr>
            <a:t> </a:t>
          </a:r>
          <a:r>
            <a:rPr lang="en-US" sz="1600" dirty="0" err="1">
              <a:latin typeface="Franklin Gothic Book" pitchFamily="34" charset="0"/>
            </a:rPr>
            <a:t>kesehatannya</a:t>
          </a:r>
          <a:r>
            <a:rPr lang="en-US" sz="1600" dirty="0">
              <a:latin typeface="Franklin Gothic Book" pitchFamily="34" charset="0"/>
            </a:rPr>
            <a:t> (</a:t>
          </a:r>
          <a:r>
            <a:rPr lang="en-US" sz="1600" dirty="0" err="1">
              <a:latin typeface="Franklin Gothic Book" pitchFamily="34" charset="0"/>
            </a:rPr>
            <a:t>Promotif</a:t>
          </a:r>
          <a:r>
            <a:rPr lang="en-US" sz="1600" dirty="0">
              <a:latin typeface="Franklin Gothic Book" pitchFamily="34" charset="0"/>
            </a:rPr>
            <a:t> dan </a:t>
          </a:r>
          <a:r>
            <a:rPr lang="en-US" sz="1600" dirty="0" err="1">
              <a:latin typeface="Franklin Gothic Book" pitchFamily="34" charset="0"/>
            </a:rPr>
            <a:t>Preventif</a:t>
          </a:r>
          <a:r>
            <a:rPr lang="en-US" sz="1600" dirty="0">
              <a:latin typeface="Franklin Gothic Book" pitchFamily="34" charset="0"/>
            </a:rPr>
            <a:t>)</a:t>
          </a:r>
        </a:p>
      </dgm:t>
    </dgm:pt>
    <dgm:pt modelId="{0E053126-315F-4A9E-B7D5-E9DAE522631A}" type="parTrans" cxnId="{1EBDB39A-E2C8-487D-8BFA-E8FA5E3BFE2A}">
      <dgm:prSet/>
      <dgm:spPr/>
      <dgm:t>
        <a:bodyPr/>
        <a:lstStyle/>
        <a:p>
          <a:endParaRPr lang="en-ID"/>
        </a:p>
      </dgm:t>
    </dgm:pt>
    <dgm:pt modelId="{D862C2E4-F2B7-4005-AC46-6BE7CFDA1431}" type="sibTrans" cxnId="{1EBDB39A-E2C8-487D-8BFA-E8FA5E3BFE2A}">
      <dgm:prSet/>
      <dgm:spPr/>
      <dgm:t>
        <a:bodyPr/>
        <a:lstStyle/>
        <a:p>
          <a:endParaRPr lang="en-ID"/>
        </a:p>
      </dgm:t>
    </dgm:pt>
    <dgm:pt modelId="{DA49FFB4-125C-407F-8146-36D39BAF1E59}">
      <dgm:prSet custT="1"/>
      <dgm:spPr/>
      <dgm:t>
        <a:bodyPr/>
        <a:lstStyle/>
        <a:p>
          <a:r>
            <a:rPr lang="en-US" sz="1600" dirty="0">
              <a:latin typeface="Franklin Gothic Book" pitchFamily="34" charset="0"/>
            </a:rPr>
            <a:t>Tenaga: </a:t>
          </a:r>
          <a:r>
            <a:rPr lang="en-US" sz="1600" dirty="0" err="1">
              <a:latin typeface="Franklin Gothic Book" pitchFamily="34" charset="0"/>
            </a:rPr>
            <a:t>Kesmas</a:t>
          </a:r>
          <a:r>
            <a:rPr lang="en-US" sz="1600" dirty="0">
              <a:latin typeface="Franklin Gothic Book" pitchFamily="34" charset="0"/>
            </a:rPr>
            <a:t>, sanitarian, </a:t>
          </a:r>
          <a:r>
            <a:rPr lang="en-US" sz="1600" dirty="0" err="1">
              <a:latin typeface="Franklin Gothic Book" pitchFamily="34" charset="0"/>
            </a:rPr>
            <a:t>perawat</a:t>
          </a:r>
          <a:r>
            <a:rPr lang="en-US" sz="1600" dirty="0">
              <a:latin typeface="Franklin Gothic Book" pitchFamily="34" charset="0"/>
            </a:rPr>
            <a:t> </a:t>
          </a:r>
          <a:r>
            <a:rPr lang="en-US" sz="1600" dirty="0" err="1">
              <a:latin typeface="Franklin Gothic Book" pitchFamily="34" charset="0"/>
            </a:rPr>
            <a:t>kesmas</a:t>
          </a:r>
          <a:r>
            <a:rPr lang="en-US" sz="1600" dirty="0">
              <a:latin typeface="Franklin Gothic Book" pitchFamily="34" charset="0"/>
            </a:rPr>
            <a:t>, </a:t>
          </a:r>
          <a:r>
            <a:rPr lang="en-US" sz="1600" dirty="0" err="1">
              <a:latin typeface="Franklin Gothic Book" pitchFamily="34" charset="0"/>
            </a:rPr>
            <a:t>Bidan</a:t>
          </a:r>
          <a:r>
            <a:rPr lang="en-US" sz="1600" dirty="0">
              <a:latin typeface="Franklin Gothic Book" pitchFamily="34" charset="0"/>
            </a:rPr>
            <a:t> di </a:t>
          </a:r>
          <a:r>
            <a:rPr lang="en-US" sz="1600" dirty="0" err="1">
              <a:latin typeface="Franklin Gothic Book" pitchFamily="34" charset="0"/>
            </a:rPr>
            <a:t>Desa,Kader</a:t>
          </a:r>
          <a:r>
            <a:rPr lang="en-US" sz="1600" dirty="0">
              <a:latin typeface="Franklin Gothic Book" pitchFamily="34" charset="0"/>
            </a:rPr>
            <a:t> </a:t>
          </a:r>
          <a:r>
            <a:rPr lang="en-US" sz="1600" dirty="0" err="1">
              <a:latin typeface="Franklin Gothic Book" pitchFamily="34" charset="0"/>
            </a:rPr>
            <a:t>Kesehatan</a:t>
          </a:r>
          <a:r>
            <a:rPr lang="en-US" sz="1600" dirty="0">
              <a:latin typeface="Franklin Gothic Book" pitchFamily="34" charset="0"/>
            </a:rPr>
            <a:t>, </a:t>
          </a:r>
          <a:r>
            <a:rPr lang="en-US" sz="1600" dirty="0" err="1">
              <a:latin typeface="Franklin Gothic Book" pitchFamily="34" charset="0"/>
            </a:rPr>
            <a:t>dsb</a:t>
          </a:r>
          <a:r>
            <a:rPr lang="en-US" sz="1600" dirty="0">
              <a:latin typeface="Franklin Gothic Book" pitchFamily="34" charset="0"/>
            </a:rPr>
            <a:t>.</a:t>
          </a:r>
        </a:p>
      </dgm:t>
    </dgm:pt>
    <dgm:pt modelId="{0180839C-851B-4A66-81D3-BCE358F3F141}" type="parTrans" cxnId="{2EBF3F31-2E14-46CF-867B-401CC0C5D628}">
      <dgm:prSet/>
      <dgm:spPr/>
      <dgm:t>
        <a:bodyPr/>
        <a:lstStyle/>
        <a:p>
          <a:endParaRPr lang="en-ID"/>
        </a:p>
      </dgm:t>
    </dgm:pt>
    <dgm:pt modelId="{CE327B3D-0770-461B-BFAB-EE9A33422D80}" type="sibTrans" cxnId="{2EBF3F31-2E14-46CF-867B-401CC0C5D628}">
      <dgm:prSet/>
      <dgm:spPr/>
      <dgm:t>
        <a:bodyPr/>
        <a:lstStyle/>
        <a:p>
          <a:endParaRPr lang="en-ID"/>
        </a:p>
      </dgm:t>
    </dgm:pt>
    <dgm:pt modelId="{207829F2-59C0-4BB6-8431-BEDDB04C20E5}" type="pres">
      <dgm:prSet presAssocID="{C8CB7F8A-611A-4C55-8EAB-74A50F2E7085}" presName="linear" presStyleCnt="0">
        <dgm:presLayoutVars>
          <dgm:animLvl val="lvl"/>
          <dgm:resizeHandles val="exact"/>
        </dgm:presLayoutVars>
      </dgm:prSet>
      <dgm:spPr/>
    </dgm:pt>
    <dgm:pt modelId="{A26E75AC-F858-466A-8588-AFCD1A4136CF}" type="pres">
      <dgm:prSet presAssocID="{959A9B1E-23E0-4421-9398-943452F25D12}" presName="parentText" presStyleLbl="node1" presStyleIdx="0" presStyleCnt="1" custScaleY="140451">
        <dgm:presLayoutVars>
          <dgm:chMax val="0"/>
          <dgm:bulletEnabled val="1"/>
        </dgm:presLayoutVars>
      </dgm:prSet>
      <dgm:spPr/>
    </dgm:pt>
    <dgm:pt modelId="{BB6D48CC-C036-43EA-BF54-4BE5E281B406}" type="pres">
      <dgm:prSet presAssocID="{959A9B1E-23E0-4421-9398-943452F25D12}" presName="childText" presStyleLbl="revTx" presStyleIdx="0" presStyleCnt="1" custScaleY="131387" custLinFactNeighborX="435">
        <dgm:presLayoutVars>
          <dgm:bulletEnabled val="1"/>
        </dgm:presLayoutVars>
      </dgm:prSet>
      <dgm:spPr/>
    </dgm:pt>
  </dgm:ptLst>
  <dgm:cxnLst>
    <dgm:cxn modelId="{48357E0F-F414-4D90-990E-5EB85ADB0F76}" type="presOf" srcId="{DA49FFB4-125C-407F-8146-36D39BAF1E59}" destId="{BB6D48CC-C036-43EA-BF54-4BE5E281B406}" srcOrd="0" destOrd="3" presId="urn:microsoft.com/office/officeart/2005/8/layout/vList2"/>
    <dgm:cxn modelId="{F47D8021-D555-4525-BC04-97C2EDFD3548}" srcId="{959A9B1E-23E0-4421-9398-943452F25D12}" destId="{136B7756-2BF6-48AF-9662-B3588BD25EBB}" srcOrd="0" destOrd="0" parTransId="{6607513E-28AD-4C82-8686-6424A38CCD72}" sibTransId="{27BD8050-DA61-46D1-9620-E3C8539701E1}"/>
    <dgm:cxn modelId="{F7C8192D-0AAF-4408-B884-1BCEED8EFC0D}" type="presOf" srcId="{C07A306F-542D-48FE-8328-BDC4FCD3A9D6}" destId="{BB6D48CC-C036-43EA-BF54-4BE5E281B406}" srcOrd="0" destOrd="2" presId="urn:microsoft.com/office/officeart/2005/8/layout/vList2"/>
    <dgm:cxn modelId="{A6EE0C30-C64F-45D9-8AEF-A6BB9953EB8F}" srcId="{959A9B1E-23E0-4421-9398-943452F25D12}" destId="{EAB4F1C0-CF20-4B0A-8707-476C8116A2D4}" srcOrd="1" destOrd="0" parTransId="{2093BBFF-DD81-46B5-A4C3-55A9A2350B40}" sibTransId="{6B42B162-3F2E-484A-B6DB-D8818B35972D}"/>
    <dgm:cxn modelId="{2EBF3F31-2E14-46CF-867B-401CC0C5D628}" srcId="{959A9B1E-23E0-4421-9398-943452F25D12}" destId="{DA49FFB4-125C-407F-8146-36D39BAF1E59}" srcOrd="3" destOrd="0" parTransId="{0180839C-851B-4A66-81D3-BCE358F3F141}" sibTransId="{CE327B3D-0770-461B-BFAB-EE9A33422D80}"/>
    <dgm:cxn modelId="{609BC369-CEAA-4125-8562-E7A9D2720030}" srcId="{C8CB7F8A-611A-4C55-8EAB-74A50F2E7085}" destId="{959A9B1E-23E0-4421-9398-943452F25D12}" srcOrd="0" destOrd="0" parTransId="{FEBF4BEB-7DE9-4D7A-BC2E-DB4C45A97067}" sibTransId="{A0C8CA64-E91D-454C-9EFA-8371FB44D92A}"/>
    <dgm:cxn modelId="{40088D78-1CDB-4ECC-BD12-ECD54ABE1167}" type="presOf" srcId="{C8CB7F8A-611A-4C55-8EAB-74A50F2E7085}" destId="{207829F2-59C0-4BB6-8431-BEDDB04C20E5}" srcOrd="0" destOrd="0" presId="urn:microsoft.com/office/officeart/2005/8/layout/vList2"/>
    <dgm:cxn modelId="{1EBDB39A-E2C8-487D-8BFA-E8FA5E3BFE2A}" srcId="{959A9B1E-23E0-4421-9398-943452F25D12}" destId="{C07A306F-542D-48FE-8328-BDC4FCD3A9D6}" srcOrd="2" destOrd="0" parTransId="{0E053126-315F-4A9E-B7D5-E9DAE522631A}" sibTransId="{D862C2E4-F2B7-4005-AC46-6BE7CFDA1431}"/>
    <dgm:cxn modelId="{2C72E1A8-B070-4032-9803-33A7997F3872}" type="presOf" srcId="{959A9B1E-23E0-4421-9398-943452F25D12}" destId="{A26E75AC-F858-466A-8588-AFCD1A4136CF}" srcOrd="0" destOrd="0" presId="urn:microsoft.com/office/officeart/2005/8/layout/vList2"/>
    <dgm:cxn modelId="{8E62DCB0-7936-4E0F-9D6A-662A3CE1E2CA}" type="presOf" srcId="{EAB4F1C0-CF20-4B0A-8707-476C8116A2D4}" destId="{BB6D48CC-C036-43EA-BF54-4BE5E281B406}" srcOrd="0" destOrd="1" presId="urn:microsoft.com/office/officeart/2005/8/layout/vList2"/>
    <dgm:cxn modelId="{C39BAADC-4649-4322-BE20-9E923B5945F1}" type="presOf" srcId="{136B7756-2BF6-48AF-9662-B3588BD25EBB}" destId="{BB6D48CC-C036-43EA-BF54-4BE5E281B406}" srcOrd="0" destOrd="0" presId="urn:microsoft.com/office/officeart/2005/8/layout/vList2"/>
    <dgm:cxn modelId="{8F543470-7C2A-4DE0-9C82-A0E271642EDB}" type="presParOf" srcId="{207829F2-59C0-4BB6-8431-BEDDB04C20E5}" destId="{A26E75AC-F858-466A-8588-AFCD1A4136CF}" srcOrd="0" destOrd="0" presId="urn:microsoft.com/office/officeart/2005/8/layout/vList2"/>
    <dgm:cxn modelId="{B5DDA280-DAEA-459A-8327-D58A85C5E0FA}" type="presParOf" srcId="{207829F2-59C0-4BB6-8431-BEDDB04C20E5}" destId="{BB6D48CC-C036-43EA-BF54-4BE5E281B40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C8BB6-0D2B-45E3-8F34-E694A81BACAA}">
      <dsp:nvSpPr>
        <dsp:cNvPr id="0" name=""/>
        <dsp:cNvSpPr/>
      </dsp:nvSpPr>
      <dsp:spPr>
        <a:xfrm>
          <a:off x="0" y="1047750"/>
          <a:ext cx="8382000" cy="139700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A2524-4263-4D02-97F8-3FFE0B4AB8E2}">
      <dsp:nvSpPr>
        <dsp:cNvPr id="0" name=""/>
        <dsp:cNvSpPr/>
      </dsp:nvSpPr>
      <dsp:spPr>
        <a:xfrm>
          <a:off x="92" y="0"/>
          <a:ext cx="3679812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Franklin Gothic Book" pitchFamily="34" charset="0"/>
            </a:rPr>
            <a:t>Periode</a:t>
          </a:r>
          <a:r>
            <a:rPr lang="en-US" sz="1900" kern="1200" dirty="0">
              <a:latin typeface="Franklin Gothic Book" pitchFamily="34" charset="0"/>
            </a:rPr>
            <a:t> </a:t>
          </a:r>
          <a:r>
            <a:rPr lang="en-US" sz="1900" kern="1200" dirty="0" err="1">
              <a:latin typeface="Franklin Gothic Book" pitchFamily="34" charset="0"/>
            </a:rPr>
            <a:t>sebelum</a:t>
          </a:r>
          <a:r>
            <a:rPr lang="en-US" sz="1900" kern="1200" dirty="0">
              <a:latin typeface="Franklin Gothic Book" pitchFamily="34" charset="0"/>
            </a:rPr>
            <a:t>  </a:t>
          </a:r>
          <a:r>
            <a:rPr lang="en-US" sz="1900" kern="1200" dirty="0" err="1">
              <a:latin typeface="Franklin Gothic Book" pitchFamily="34" charset="0"/>
            </a:rPr>
            <a:t>ilmu</a:t>
          </a:r>
          <a:r>
            <a:rPr lang="en-US" sz="1900" kern="1200" dirty="0">
              <a:latin typeface="Franklin Gothic Book" pitchFamily="34" charset="0"/>
            </a:rPr>
            <a:t> </a:t>
          </a:r>
          <a:r>
            <a:rPr lang="en-US" sz="1900" kern="1200" dirty="0" err="1">
              <a:latin typeface="Franklin Gothic Book" pitchFamily="34" charset="0"/>
            </a:rPr>
            <a:t>pengetahuan</a:t>
          </a:r>
          <a:r>
            <a:rPr lang="en-US" sz="1900" kern="1200" dirty="0">
              <a:latin typeface="Franklin Gothic Book" pitchFamily="34" charset="0"/>
            </a:rPr>
            <a:t>: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Franklin Gothic Book" pitchFamily="34" charset="0"/>
            </a:rPr>
            <a:t>Zaman Romawi dan Yunani:</a:t>
          </a:r>
          <a:endParaRPr lang="en-US" sz="1500" kern="1200" dirty="0">
            <a:latin typeface="Franklin Gothic Book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Franklin Gothic Book" pitchFamily="34" charset="0"/>
            </a:rPr>
            <a:t>Zaman pertengahan</a:t>
          </a:r>
          <a:endParaRPr lang="en-US" sz="1500" kern="1200" dirty="0">
            <a:latin typeface="Franklin Gothic Book" pitchFamily="34" charset="0"/>
          </a:endParaRPr>
        </a:p>
      </dsp:txBody>
      <dsp:txXfrm>
        <a:off x="92" y="0"/>
        <a:ext cx="3679812" cy="1397000"/>
      </dsp:txXfrm>
    </dsp:sp>
    <dsp:sp modelId="{4A2594AF-5589-4A5A-B0D5-F2D1D7F4D779}">
      <dsp:nvSpPr>
        <dsp:cNvPr id="0" name=""/>
        <dsp:cNvSpPr/>
      </dsp:nvSpPr>
      <dsp:spPr>
        <a:xfrm>
          <a:off x="1665373" y="1571625"/>
          <a:ext cx="349250" cy="349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6C0B8-0782-4693-A0AF-453D0AEA4540}">
      <dsp:nvSpPr>
        <dsp:cNvPr id="0" name=""/>
        <dsp:cNvSpPr/>
      </dsp:nvSpPr>
      <dsp:spPr>
        <a:xfrm>
          <a:off x="3863895" y="2095500"/>
          <a:ext cx="3679812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Franklin Gothic Book" pitchFamily="34" charset="0"/>
            </a:rPr>
            <a:t>Periode</a:t>
          </a:r>
          <a:r>
            <a:rPr lang="en-US" sz="1900" kern="1200" dirty="0">
              <a:latin typeface="Franklin Gothic Book" pitchFamily="34" charset="0"/>
            </a:rPr>
            <a:t> </a:t>
          </a:r>
          <a:r>
            <a:rPr lang="en-US" sz="1900" kern="1200" dirty="0" err="1">
              <a:latin typeface="Franklin Gothic Book" pitchFamily="34" charset="0"/>
            </a:rPr>
            <a:t>ilmu</a:t>
          </a:r>
          <a:r>
            <a:rPr lang="en-US" sz="1900" kern="1200" dirty="0">
              <a:latin typeface="Franklin Gothic Book" pitchFamily="34" charset="0"/>
            </a:rPr>
            <a:t> </a:t>
          </a:r>
          <a:r>
            <a:rPr lang="en-US" sz="1900" kern="1200" dirty="0" err="1">
              <a:latin typeface="Franklin Gothic Book" pitchFamily="34" charset="0"/>
            </a:rPr>
            <a:t>pengetahuan</a:t>
          </a:r>
          <a:r>
            <a:rPr lang="en-US" sz="1900" kern="1200" dirty="0">
              <a:latin typeface="Franklin Gothic Book" pitchFamily="34" charset="0"/>
            </a:rPr>
            <a:t>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Franklin Gothic Book" pitchFamily="34" charset="0"/>
            </a:rPr>
            <a:t>Abad 18-19</a:t>
          </a:r>
          <a:endParaRPr lang="en-US" sz="1500" kern="1200" dirty="0">
            <a:latin typeface="Franklin Gothic Book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Franklin Gothic Book" pitchFamily="34" charset="0"/>
            </a:rPr>
            <a:t>Abad ke 20</a:t>
          </a:r>
          <a:endParaRPr lang="en-US" sz="1500" kern="1200" dirty="0">
            <a:latin typeface="Franklin Gothic Book" pitchFamily="34" charset="0"/>
          </a:endParaRPr>
        </a:p>
      </dsp:txBody>
      <dsp:txXfrm>
        <a:off x="3863895" y="2095500"/>
        <a:ext cx="3679812" cy="1397000"/>
      </dsp:txXfrm>
    </dsp:sp>
    <dsp:sp modelId="{F1D5AD2B-073E-42F2-B1A9-539EEC55EBE3}">
      <dsp:nvSpPr>
        <dsp:cNvPr id="0" name=""/>
        <dsp:cNvSpPr/>
      </dsp:nvSpPr>
      <dsp:spPr>
        <a:xfrm>
          <a:off x="5529176" y="1571625"/>
          <a:ext cx="349250" cy="349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F98F8-6C79-FC43-ACC5-DCA8F73429AD}">
      <dsp:nvSpPr>
        <dsp:cNvPr id="0" name=""/>
        <dsp:cNvSpPr/>
      </dsp:nvSpPr>
      <dsp:spPr>
        <a:xfrm>
          <a:off x="40" y="204099"/>
          <a:ext cx="3845569" cy="691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Elemen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0" y="204099"/>
        <a:ext cx="3845569" cy="691200"/>
      </dsp:txXfrm>
    </dsp:sp>
    <dsp:sp modelId="{72F87F85-567A-3843-9863-EB24A4D9C86F}">
      <dsp:nvSpPr>
        <dsp:cNvPr id="0" name=""/>
        <dsp:cNvSpPr/>
      </dsp:nvSpPr>
      <dsp:spPr>
        <a:xfrm>
          <a:off x="40" y="895299"/>
          <a:ext cx="3845569" cy="2964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Franklin Gothic Book" pitchFamily="34" charset="0"/>
            </a:rPr>
            <a:t>Pemeliharaan</a:t>
          </a:r>
          <a:r>
            <a:rPr lang="en-US" sz="2400" kern="1200" dirty="0">
              <a:latin typeface="Franklin Gothic Book" pitchFamily="34" charset="0"/>
            </a:rPr>
            <a:t> </a:t>
          </a:r>
          <a:r>
            <a:rPr lang="en-US" sz="2400" kern="1200" dirty="0" err="1">
              <a:latin typeface="Franklin Gothic Book" pitchFamily="34" charset="0"/>
            </a:rPr>
            <a:t>kesehatan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Franklin Gothic Book" pitchFamily="34" charset="0"/>
            </a:rPr>
            <a:t>Pencegahan penyakit</a:t>
          </a:r>
          <a:endParaRPr lang="en-US" sz="2400" kern="1200" dirty="0">
            <a:latin typeface="Franklin Gothic Book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Franklin Gothic Book" pitchFamily="34" charset="0"/>
            </a:rPr>
            <a:t>Diagnosis </a:t>
          </a:r>
          <a:r>
            <a:rPr lang="en-US" sz="2400" kern="1200" dirty="0" err="1">
              <a:latin typeface="Franklin Gothic Book" pitchFamily="34" charset="0"/>
            </a:rPr>
            <a:t>dan</a:t>
          </a:r>
          <a:r>
            <a:rPr lang="en-US" sz="2400" kern="1200" dirty="0">
              <a:latin typeface="Franklin Gothic Book" pitchFamily="34" charset="0"/>
            </a:rPr>
            <a:t> </a:t>
          </a:r>
          <a:r>
            <a:rPr lang="en-US" sz="2400" kern="1200" dirty="0" err="1">
              <a:latin typeface="Franklin Gothic Book" pitchFamily="34" charset="0"/>
            </a:rPr>
            <a:t>pengobatan</a:t>
          </a:r>
          <a:endParaRPr lang="en-US" sz="2400" kern="1200" dirty="0">
            <a:latin typeface="Franklin Gothic Book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Franklin Gothic Book" pitchFamily="34" charset="0"/>
            </a:rPr>
            <a:t>Rehabilitasi</a:t>
          </a:r>
          <a:r>
            <a:rPr lang="en-US" sz="2400" kern="1200" dirty="0">
              <a:latin typeface="Franklin Gothic Book" pitchFamily="34" charset="0"/>
            </a:rPr>
            <a:t> (</a:t>
          </a:r>
          <a:r>
            <a:rPr lang="en-US" sz="2400" kern="1200" dirty="0" err="1">
              <a:latin typeface="Franklin Gothic Book" pitchFamily="34" charset="0"/>
            </a:rPr>
            <a:t>pemulihan</a:t>
          </a:r>
          <a:r>
            <a:rPr lang="en-US" sz="2400" kern="1200" dirty="0">
              <a:latin typeface="Franklin Gothic Book" pitchFamily="34" charset="0"/>
            </a:rPr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Franklin Gothic Book" pitchFamily="34" charset="0"/>
            </a:rPr>
            <a:t>Pelayanan tindak lanjut</a:t>
          </a:r>
          <a:endParaRPr lang="en-US" sz="2400" kern="1200" dirty="0">
            <a:latin typeface="Franklin Gothic Book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Franklin Gothic Book" pitchFamily="34" charset="0"/>
            </a:rPr>
            <a:t>Pemberian</a:t>
          </a:r>
          <a:r>
            <a:rPr lang="en-US" sz="2400" kern="1200" dirty="0">
              <a:latin typeface="Franklin Gothic Book" pitchFamily="34" charset="0"/>
            </a:rPr>
            <a:t> </a:t>
          </a:r>
          <a:r>
            <a:rPr lang="en-US" sz="2400" kern="1200" dirty="0" err="1">
              <a:latin typeface="Franklin Gothic Book" pitchFamily="34" charset="0"/>
            </a:rPr>
            <a:t>sertifikasi</a:t>
          </a:r>
          <a:endParaRPr lang="en-US" sz="2400" kern="1200" dirty="0">
            <a:latin typeface="Franklin Gothic Book" pitchFamily="34" charset="0"/>
          </a:endParaRPr>
        </a:p>
      </dsp:txBody>
      <dsp:txXfrm>
        <a:off x="40" y="895299"/>
        <a:ext cx="3845569" cy="2964600"/>
      </dsp:txXfrm>
    </dsp:sp>
    <dsp:sp modelId="{505BA31C-DF7D-DD4A-A609-79A585280DBC}">
      <dsp:nvSpPr>
        <dsp:cNvPr id="0" name=""/>
        <dsp:cNvSpPr/>
      </dsp:nvSpPr>
      <dsp:spPr>
        <a:xfrm>
          <a:off x="4383989" y="204099"/>
          <a:ext cx="3845569" cy="691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Tujuan</a:t>
          </a:r>
          <a:r>
            <a:rPr lang="en-US" sz="2400" kern="1200" dirty="0">
              <a:solidFill>
                <a:srgbClr val="000000"/>
              </a:solidFill>
            </a:rPr>
            <a:t> &amp; </a:t>
          </a:r>
          <a:r>
            <a:rPr lang="en-US" sz="2400" kern="1200" dirty="0" err="1">
              <a:solidFill>
                <a:srgbClr val="000000"/>
              </a:solidFill>
            </a:rPr>
            <a:t>Sifat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Pelayanan</a:t>
          </a:r>
          <a:r>
            <a:rPr lang="en-US" sz="2400" kern="1200" dirty="0">
              <a:solidFill>
                <a:srgbClr val="000000"/>
              </a:solidFill>
            </a:rPr>
            <a:t> </a:t>
          </a:r>
        </a:p>
      </dsp:txBody>
      <dsp:txXfrm>
        <a:off x="4383989" y="204099"/>
        <a:ext cx="3845569" cy="691200"/>
      </dsp:txXfrm>
    </dsp:sp>
    <dsp:sp modelId="{52E794EC-E2BF-EA42-96EB-8D72D9A15D5C}">
      <dsp:nvSpPr>
        <dsp:cNvPr id="0" name=""/>
        <dsp:cNvSpPr/>
      </dsp:nvSpPr>
      <dsp:spPr>
        <a:xfrm>
          <a:off x="4383989" y="895299"/>
          <a:ext cx="3845569" cy="2964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Franklin Gothic Book" pitchFamily="34" charset="0"/>
            </a:rPr>
            <a:t>Diterima</a:t>
          </a:r>
          <a:r>
            <a:rPr lang="en-US" sz="2400" kern="1200" dirty="0">
              <a:latin typeface="Franklin Gothic Book" pitchFamily="34" charset="0"/>
            </a:rPr>
            <a:t> </a:t>
          </a:r>
          <a:r>
            <a:rPr lang="en-US" sz="2400" kern="1200" dirty="0" err="1">
              <a:latin typeface="Franklin Gothic Book" pitchFamily="34" charset="0"/>
            </a:rPr>
            <a:t>oleh</a:t>
          </a:r>
          <a:r>
            <a:rPr lang="en-US" sz="2400" kern="1200" dirty="0">
              <a:latin typeface="Franklin Gothic Book" pitchFamily="34" charset="0"/>
            </a:rPr>
            <a:t> </a:t>
          </a:r>
          <a:r>
            <a:rPr lang="en-US" sz="2400" kern="1200" dirty="0" err="1">
              <a:latin typeface="Franklin Gothic Book" pitchFamily="34" charset="0"/>
            </a:rPr>
            <a:t>masyarakat</a:t>
          </a:r>
          <a:r>
            <a:rPr lang="en-US" sz="2400" kern="1200" dirty="0">
              <a:latin typeface="Franklin Gothic Book" pitchFamily="34" charset="0"/>
            </a:rPr>
            <a:t>/</a:t>
          </a:r>
          <a:r>
            <a:rPr lang="en-US" sz="2400" i="1" kern="1200" dirty="0">
              <a:latin typeface="Franklin Gothic Book" pitchFamily="34" charset="0"/>
            </a:rPr>
            <a:t>Acceptable</a:t>
          </a:r>
          <a:r>
            <a:rPr lang="en-US" sz="2400" kern="1200" dirty="0">
              <a:latin typeface="Franklin Gothic Book" pitchFamily="34" charset="0"/>
            </a:rPr>
            <a:t>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Franklin Gothic Book" pitchFamily="34" charset="0"/>
            </a:rPr>
            <a:t>Terjangkau</a:t>
          </a:r>
          <a:r>
            <a:rPr lang="en-US" sz="2400" kern="1200" dirty="0">
              <a:latin typeface="Franklin Gothic Book" pitchFamily="34" charset="0"/>
            </a:rPr>
            <a:t> </a:t>
          </a:r>
          <a:r>
            <a:rPr lang="en-US" sz="2400" kern="1200" dirty="0" err="1">
              <a:latin typeface="Franklin Gothic Book" pitchFamily="34" charset="0"/>
            </a:rPr>
            <a:t>oleh</a:t>
          </a:r>
          <a:r>
            <a:rPr lang="en-US" sz="2400" kern="1200" dirty="0">
              <a:latin typeface="Franklin Gothic Book" pitchFamily="34" charset="0"/>
            </a:rPr>
            <a:t> </a:t>
          </a:r>
          <a:r>
            <a:rPr lang="en-US" sz="2400" kern="1200" dirty="0" err="1">
              <a:latin typeface="Franklin Gothic Book" pitchFamily="34" charset="0"/>
            </a:rPr>
            <a:t>masyarakat</a:t>
          </a:r>
          <a:r>
            <a:rPr lang="en-US" sz="2400" kern="1200" dirty="0">
              <a:latin typeface="Franklin Gothic Book" pitchFamily="34" charset="0"/>
            </a:rPr>
            <a:t>/Accessible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Franklin Gothic Book" pitchFamily="34" charset="0"/>
            </a:rPr>
            <a:t>Dibutuhkan</a:t>
          </a:r>
          <a:r>
            <a:rPr lang="en-US" sz="2400" kern="1200" dirty="0">
              <a:latin typeface="Franklin Gothic Book" pitchFamily="34" charset="0"/>
            </a:rPr>
            <a:t> </a:t>
          </a:r>
          <a:r>
            <a:rPr lang="en-US" sz="2400" kern="1200" dirty="0" err="1">
              <a:latin typeface="Franklin Gothic Book" pitchFamily="34" charset="0"/>
            </a:rPr>
            <a:t>masyarakat</a:t>
          </a:r>
          <a:r>
            <a:rPr lang="en-US" sz="2400" kern="1200" dirty="0">
              <a:latin typeface="Franklin Gothic Book" pitchFamily="34" charset="0"/>
            </a:rPr>
            <a:t>)/Demanded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Franklin Gothic Book" pitchFamily="34" charset="0"/>
            </a:rPr>
            <a:t>Efektif dan efisien</a:t>
          </a:r>
          <a:endParaRPr lang="en-US" sz="2400" kern="1200" dirty="0">
            <a:latin typeface="Franklin Gothic Book" pitchFamily="34" charset="0"/>
          </a:endParaRPr>
        </a:p>
      </dsp:txBody>
      <dsp:txXfrm>
        <a:off x="4383989" y="895299"/>
        <a:ext cx="3845569" cy="2964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34994-9ED1-4539-8393-844B9CC0F668}">
      <dsp:nvSpPr>
        <dsp:cNvPr id="0" name=""/>
        <dsp:cNvSpPr/>
      </dsp:nvSpPr>
      <dsp:spPr>
        <a:xfrm>
          <a:off x="454024" y="412749"/>
          <a:ext cx="1238250" cy="1238250"/>
        </a:xfrm>
        <a:prstGeom prst="ellipse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05DCF-9F0B-4AE4-B855-C317BB49D73E}">
      <dsp:nvSpPr>
        <dsp:cNvPr id="0" name=""/>
        <dsp:cNvSpPr/>
      </dsp:nvSpPr>
      <dsp:spPr>
        <a:xfrm>
          <a:off x="701675" y="660400"/>
          <a:ext cx="742950" cy="742950"/>
        </a:xfrm>
        <a:prstGeom prst="ellipse">
          <a:avLst/>
        </a:prstGeom>
        <a:solidFill>
          <a:schemeClr val="accent3">
            <a:lumMod val="75000"/>
          </a:schemeClr>
        </a:solidFill>
        <a:ln w="264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4073A-A8BA-485A-8EDF-877A03875023}">
      <dsp:nvSpPr>
        <dsp:cNvPr id="0" name=""/>
        <dsp:cNvSpPr/>
      </dsp:nvSpPr>
      <dsp:spPr>
        <a:xfrm>
          <a:off x="949325" y="908050"/>
          <a:ext cx="247650" cy="247650"/>
        </a:xfrm>
        <a:prstGeom prst="ellipse">
          <a:avLst/>
        </a:prstGeom>
        <a:solidFill>
          <a:srgbClr val="FFFF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19BCB-EF33-4A22-98D6-EBFA2B2968B7}">
      <dsp:nvSpPr>
        <dsp:cNvPr id="0" name=""/>
        <dsp:cNvSpPr/>
      </dsp:nvSpPr>
      <dsp:spPr>
        <a:xfrm>
          <a:off x="1898650" y="0"/>
          <a:ext cx="619125" cy="36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primer</a:t>
          </a:r>
        </a:p>
      </dsp:txBody>
      <dsp:txXfrm>
        <a:off x="1898650" y="0"/>
        <a:ext cx="619125" cy="361156"/>
      </dsp:txXfrm>
    </dsp:sp>
    <dsp:sp modelId="{3520BD4E-0E68-451E-B75B-97449C47E5A3}">
      <dsp:nvSpPr>
        <dsp:cNvPr id="0" name=""/>
        <dsp:cNvSpPr/>
      </dsp:nvSpPr>
      <dsp:spPr>
        <a:xfrm>
          <a:off x="1743868" y="180578"/>
          <a:ext cx="1547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39DF4-0E71-4AAE-A4BF-895623BE9E8A}">
      <dsp:nvSpPr>
        <dsp:cNvPr id="0" name=""/>
        <dsp:cNvSpPr/>
      </dsp:nvSpPr>
      <dsp:spPr>
        <a:xfrm rot="5400000">
          <a:off x="982654" y="271279"/>
          <a:ext cx="851090" cy="6700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EB024-33BD-467C-ACE9-95510C480F85}">
      <dsp:nvSpPr>
        <dsp:cNvPr id="0" name=""/>
        <dsp:cNvSpPr/>
      </dsp:nvSpPr>
      <dsp:spPr>
        <a:xfrm>
          <a:off x="1898650" y="361156"/>
          <a:ext cx="619125" cy="36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sekunder</a:t>
          </a:r>
          <a:endParaRPr lang="en-US" sz="1000" kern="1200" dirty="0"/>
        </a:p>
      </dsp:txBody>
      <dsp:txXfrm>
        <a:off x="1898650" y="361156"/>
        <a:ext cx="619125" cy="361156"/>
      </dsp:txXfrm>
    </dsp:sp>
    <dsp:sp modelId="{E6D2ACEA-BB6F-4D32-91C4-3D993C0D2F4D}">
      <dsp:nvSpPr>
        <dsp:cNvPr id="0" name=""/>
        <dsp:cNvSpPr/>
      </dsp:nvSpPr>
      <dsp:spPr>
        <a:xfrm>
          <a:off x="1743868" y="541734"/>
          <a:ext cx="1547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A3ECB-304F-4398-9027-9F20B22E2681}">
      <dsp:nvSpPr>
        <dsp:cNvPr id="0" name=""/>
        <dsp:cNvSpPr/>
      </dsp:nvSpPr>
      <dsp:spPr>
        <a:xfrm rot="5400000">
          <a:off x="1165337" y="626802"/>
          <a:ext cx="663206" cy="49261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67650-44BF-4542-B384-7A391A886F44}">
      <dsp:nvSpPr>
        <dsp:cNvPr id="0" name=""/>
        <dsp:cNvSpPr/>
      </dsp:nvSpPr>
      <dsp:spPr>
        <a:xfrm>
          <a:off x="1898650" y="722312"/>
          <a:ext cx="619125" cy="36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tersier</a:t>
          </a:r>
          <a:endParaRPr lang="en-US" sz="1000" kern="1200" dirty="0"/>
        </a:p>
      </dsp:txBody>
      <dsp:txXfrm>
        <a:off x="1898650" y="722312"/>
        <a:ext cx="619125" cy="361156"/>
      </dsp:txXfrm>
    </dsp:sp>
    <dsp:sp modelId="{A178522E-EA77-4654-981B-99669BAD903C}">
      <dsp:nvSpPr>
        <dsp:cNvPr id="0" name=""/>
        <dsp:cNvSpPr/>
      </dsp:nvSpPr>
      <dsp:spPr>
        <a:xfrm>
          <a:off x="1743868" y="902890"/>
          <a:ext cx="1547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996F5-3F7C-4D1F-8570-AACBCE85B16B}">
      <dsp:nvSpPr>
        <dsp:cNvPr id="0" name=""/>
        <dsp:cNvSpPr/>
      </dsp:nvSpPr>
      <dsp:spPr>
        <a:xfrm rot="5400000">
          <a:off x="1348247" y="982035"/>
          <a:ext cx="473837" cy="31513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E75AC-F858-466A-8588-AFCD1A4136CF}">
      <dsp:nvSpPr>
        <dsp:cNvPr id="0" name=""/>
        <dsp:cNvSpPr/>
      </dsp:nvSpPr>
      <dsp:spPr>
        <a:xfrm>
          <a:off x="0" y="0"/>
          <a:ext cx="3867150" cy="5827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</a:rPr>
            <a:t>Kedokteran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endParaRPr lang="en-ID" sz="2800" kern="1200" dirty="0">
            <a:solidFill>
              <a:schemeClr val="tx1"/>
            </a:solidFill>
          </a:endParaRPr>
        </a:p>
      </dsp:txBody>
      <dsp:txXfrm>
        <a:off x="28448" y="28448"/>
        <a:ext cx="3810254" cy="525872"/>
      </dsp:txXfrm>
    </dsp:sp>
    <dsp:sp modelId="{BB6D48CC-C036-43EA-BF54-4BE5E281B406}">
      <dsp:nvSpPr>
        <dsp:cNvPr id="0" name=""/>
        <dsp:cNvSpPr/>
      </dsp:nvSpPr>
      <dsp:spPr>
        <a:xfrm>
          <a:off x="0" y="592116"/>
          <a:ext cx="3867150" cy="150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8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Franklin Gothic Book" pitchFamily="34" charset="0"/>
            </a:rPr>
            <a:t>Klien</a:t>
          </a:r>
          <a:r>
            <a:rPr lang="en-US" sz="1600" kern="1200" dirty="0">
              <a:latin typeface="Franklin Gothic Book" pitchFamily="34" charset="0"/>
            </a:rPr>
            <a:t>: </a:t>
          </a:r>
          <a:r>
            <a:rPr lang="en-US" sz="1600" kern="1200" dirty="0" err="1">
              <a:latin typeface="Franklin Gothic Book" pitchFamily="34" charset="0"/>
            </a:rPr>
            <a:t>Pasien</a:t>
          </a:r>
          <a:r>
            <a:rPr lang="en-US" sz="1600" kern="1200" dirty="0">
              <a:latin typeface="Franklin Gothic Book" pitchFamily="34" charset="0"/>
            </a:rPr>
            <a:t> (orang </a:t>
          </a:r>
          <a:r>
            <a:rPr lang="en-US" sz="1600" kern="1200" dirty="0" err="1">
              <a:latin typeface="Franklin Gothic Book" pitchFamily="34" charset="0"/>
            </a:rPr>
            <a:t>sakit</a:t>
          </a:r>
          <a:r>
            <a:rPr lang="en-US" sz="1600" kern="1200" dirty="0">
              <a:latin typeface="Franklin Gothic Book" pitchFamily="34" charset="0"/>
            </a:rPr>
            <a:t>)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Franklin Gothic Book" pitchFamily="34" charset="0"/>
            </a:rPr>
            <a:t>Pendekatan</a:t>
          </a:r>
          <a:r>
            <a:rPr lang="en-US" sz="1600" kern="1200" dirty="0">
              <a:latin typeface="Franklin Gothic Book" pitchFamily="34" charset="0"/>
            </a:rPr>
            <a:t>: Individual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Franklin Gothic Book" pitchFamily="34" charset="0"/>
            </a:rPr>
            <a:t>Tujuan</a:t>
          </a:r>
          <a:r>
            <a:rPr lang="en-US" sz="1600" kern="1200" dirty="0">
              <a:latin typeface="Franklin Gothic Book" pitchFamily="34" charset="0"/>
            </a:rPr>
            <a:t>: </a:t>
          </a:r>
          <a:r>
            <a:rPr lang="en-US" sz="1600" kern="1200" dirty="0" err="1">
              <a:latin typeface="Franklin Gothic Book" pitchFamily="34" charset="0"/>
            </a:rPr>
            <a:t>Penyembuhan</a:t>
          </a:r>
          <a:r>
            <a:rPr lang="en-US" sz="1600" kern="1200" dirty="0">
              <a:latin typeface="Franklin Gothic Book" pitchFamily="34" charset="0"/>
            </a:rPr>
            <a:t>/</a:t>
          </a:r>
          <a:r>
            <a:rPr lang="en-US" sz="1600" kern="1200" dirty="0" err="1">
              <a:latin typeface="Franklin Gothic Book" pitchFamily="34" charset="0"/>
            </a:rPr>
            <a:t>pemulihan</a:t>
          </a:r>
          <a:r>
            <a:rPr lang="en-US" sz="1600" kern="1200" dirty="0">
              <a:latin typeface="Franklin Gothic Book" pitchFamily="34" charset="0"/>
            </a:rPr>
            <a:t> (</a:t>
          </a:r>
          <a:r>
            <a:rPr lang="en-US" sz="1600" kern="1200" dirty="0" err="1">
              <a:latin typeface="Franklin Gothic Book" pitchFamily="34" charset="0"/>
            </a:rPr>
            <a:t>Kuratif</a:t>
          </a:r>
          <a:r>
            <a:rPr lang="en-US" sz="1600" kern="1200" dirty="0">
              <a:latin typeface="Franklin Gothic Book" pitchFamily="34" charset="0"/>
            </a:rPr>
            <a:t> dan </a:t>
          </a:r>
          <a:r>
            <a:rPr lang="en-US" sz="1600" kern="1200" dirty="0" err="1">
              <a:latin typeface="Franklin Gothic Book" pitchFamily="34" charset="0"/>
            </a:rPr>
            <a:t>Rehabilitatif</a:t>
          </a:r>
          <a:r>
            <a:rPr lang="en-US" sz="1600" kern="1200" dirty="0">
              <a:latin typeface="Franklin Gothic Book" pitchFamily="34" charset="0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Franklin Gothic Book" pitchFamily="34" charset="0"/>
            </a:rPr>
            <a:t>Tenaga: </a:t>
          </a:r>
          <a:r>
            <a:rPr lang="en-US" sz="1600" kern="1200" dirty="0" err="1">
              <a:latin typeface="Franklin Gothic Book" pitchFamily="34" charset="0"/>
            </a:rPr>
            <a:t>Dokter</a:t>
          </a:r>
          <a:r>
            <a:rPr lang="en-US" sz="1600" kern="1200" dirty="0">
              <a:latin typeface="Franklin Gothic Book" pitchFamily="34" charset="0"/>
            </a:rPr>
            <a:t> dan </a:t>
          </a:r>
          <a:r>
            <a:rPr lang="en-US" sz="1600" kern="1200" dirty="0" err="1">
              <a:latin typeface="Franklin Gothic Book" pitchFamily="34" charset="0"/>
            </a:rPr>
            <a:t>perawat</a:t>
          </a:r>
          <a:r>
            <a:rPr lang="en-US" sz="1600" kern="1200" dirty="0">
              <a:latin typeface="Franklin Gothic Book" pitchFamily="34" charset="0"/>
            </a:rPr>
            <a:t> (</a:t>
          </a:r>
          <a:r>
            <a:rPr lang="en-US" sz="1600" kern="1200" dirty="0" err="1">
              <a:latin typeface="Franklin Gothic Book" pitchFamily="34" charset="0"/>
            </a:rPr>
            <a:t>Medis</a:t>
          </a:r>
          <a:r>
            <a:rPr lang="en-US" sz="1600" kern="1200" dirty="0">
              <a:latin typeface="Franklin Gothic Book" pitchFamily="34" charset="0"/>
            </a:rPr>
            <a:t> dan </a:t>
          </a:r>
          <a:r>
            <a:rPr lang="en-US" sz="1600" kern="1200" dirty="0" err="1">
              <a:latin typeface="Franklin Gothic Book" pitchFamily="34" charset="0"/>
            </a:rPr>
            <a:t>Paramedis</a:t>
          </a:r>
          <a:r>
            <a:rPr lang="en-US" sz="1600" kern="1200" dirty="0">
              <a:latin typeface="Franklin Gothic Book" pitchFamily="34" charset="0"/>
            </a:rPr>
            <a:t>)</a:t>
          </a:r>
        </a:p>
      </dsp:txBody>
      <dsp:txXfrm>
        <a:off x="0" y="592116"/>
        <a:ext cx="3867150" cy="1507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E75AC-F858-466A-8588-AFCD1A4136CF}">
      <dsp:nvSpPr>
        <dsp:cNvPr id="0" name=""/>
        <dsp:cNvSpPr/>
      </dsp:nvSpPr>
      <dsp:spPr>
        <a:xfrm>
          <a:off x="0" y="1508"/>
          <a:ext cx="4152900" cy="6555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Franklin Gothic Book" pitchFamily="34" charset="0"/>
            </a:rPr>
            <a:t>Kesehatan</a:t>
          </a:r>
          <a:r>
            <a:rPr lang="en-US" sz="2800" kern="1200" dirty="0">
              <a:solidFill>
                <a:schemeClr val="tx1"/>
              </a:solidFill>
              <a:latin typeface="Franklin Gothic Book" pitchFamily="34" charset="0"/>
            </a:rPr>
            <a:t> Masyarakat:</a:t>
          </a:r>
          <a:r>
            <a:rPr lang="en-US" sz="2800" kern="1200" dirty="0">
              <a:solidFill>
                <a:schemeClr val="tx1"/>
              </a:solidFill>
            </a:rPr>
            <a:t> </a:t>
          </a:r>
          <a:endParaRPr lang="en-ID" sz="2800" kern="1200" dirty="0">
            <a:solidFill>
              <a:schemeClr val="tx1"/>
            </a:solidFill>
          </a:endParaRPr>
        </a:p>
      </dsp:txBody>
      <dsp:txXfrm>
        <a:off x="32001" y="33509"/>
        <a:ext cx="4088898" cy="591544"/>
      </dsp:txXfrm>
    </dsp:sp>
    <dsp:sp modelId="{BB6D48CC-C036-43EA-BF54-4BE5E281B406}">
      <dsp:nvSpPr>
        <dsp:cNvPr id="0" name=""/>
        <dsp:cNvSpPr/>
      </dsp:nvSpPr>
      <dsp:spPr>
        <a:xfrm>
          <a:off x="0" y="657055"/>
          <a:ext cx="4152900" cy="145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Franklin Gothic Book" pitchFamily="34" charset="0"/>
            </a:rPr>
            <a:t>Klien</a:t>
          </a:r>
          <a:r>
            <a:rPr lang="en-US" sz="1600" kern="1200" dirty="0">
              <a:latin typeface="Franklin Gothic Book" pitchFamily="34" charset="0"/>
            </a:rPr>
            <a:t>: Masyarakat (orang </a:t>
          </a:r>
          <a:r>
            <a:rPr lang="en-US" sz="1600" kern="1200" dirty="0" err="1">
              <a:latin typeface="Franklin Gothic Book" pitchFamily="34" charset="0"/>
            </a:rPr>
            <a:t>sehat</a:t>
          </a:r>
          <a:r>
            <a:rPr lang="en-US" sz="1600" kern="1200" dirty="0">
              <a:latin typeface="Franklin Gothic Book" pitchFamily="34" charset="0"/>
            </a:rPr>
            <a:t>)</a:t>
          </a:r>
          <a:endParaRPr lang="en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latin typeface="Franklin Gothic Book" pitchFamily="34" charset="0"/>
            </a:rPr>
            <a:t>Pendekatan: Multidisiplin</a:t>
          </a:r>
          <a:endParaRPr lang="en-US" sz="1600" kern="1200" dirty="0">
            <a:latin typeface="Franklin Gothic Boo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>
              <a:latin typeface="Franklin Gothic Book" pitchFamily="34" charset="0"/>
            </a:rPr>
            <a:t>Tujuan</a:t>
          </a:r>
          <a:r>
            <a:rPr lang="en-US" sz="1600" kern="1200" dirty="0">
              <a:latin typeface="Franklin Gothic Book" pitchFamily="34" charset="0"/>
            </a:rPr>
            <a:t>: Masyarakat </a:t>
          </a:r>
          <a:r>
            <a:rPr lang="en-US" sz="1600" kern="1200" dirty="0" err="1">
              <a:latin typeface="Franklin Gothic Book" pitchFamily="34" charset="0"/>
            </a:rPr>
            <a:t>terhindar</a:t>
          </a:r>
          <a:r>
            <a:rPr lang="en-US" sz="1600" kern="1200" dirty="0">
              <a:latin typeface="Franklin Gothic Book" pitchFamily="34" charset="0"/>
            </a:rPr>
            <a:t> </a:t>
          </a:r>
          <a:r>
            <a:rPr lang="en-US" sz="1600" kern="1200" dirty="0" err="1">
              <a:latin typeface="Franklin Gothic Book" pitchFamily="34" charset="0"/>
            </a:rPr>
            <a:t>dari</a:t>
          </a:r>
          <a:r>
            <a:rPr lang="en-US" sz="1600" kern="1200" dirty="0">
              <a:latin typeface="Franklin Gothic Book" pitchFamily="34" charset="0"/>
            </a:rPr>
            <a:t> </a:t>
          </a:r>
          <a:r>
            <a:rPr lang="en-US" sz="1600" kern="1200" dirty="0" err="1">
              <a:latin typeface="Franklin Gothic Book" pitchFamily="34" charset="0"/>
            </a:rPr>
            <a:t>penyakit</a:t>
          </a:r>
          <a:r>
            <a:rPr lang="en-US" sz="1600" kern="1200" dirty="0">
              <a:latin typeface="Franklin Gothic Book" pitchFamily="34" charset="0"/>
            </a:rPr>
            <a:t>, dan </a:t>
          </a:r>
          <a:r>
            <a:rPr lang="en-US" sz="1600" kern="1200" dirty="0" err="1">
              <a:latin typeface="Franklin Gothic Book" pitchFamily="34" charset="0"/>
            </a:rPr>
            <a:t>meningkat</a:t>
          </a:r>
          <a:r>
            <a:rPr lang="en-US" sz="1600" kern="1200" dirty="0">
              <a:latin typeface="Franklin Gothic Book" pitchFamily="34" charset="0"/>
            </a:rPr>
            <a:t> </a:t>
          </a:r>
          <a:r>
            <a:rPr lang="en-US" sz="1600" kern="1200" dirty="0" err="1">
              <a:latin typeface="Franklin Gothic Book" pitchFamily="34" charset="0"/>
            </a:rPr>
            <a:t>kesehatannya</a:t>
          </a:r>
          <a:r>
            <a:rPr lang="en-US" sz="1600" kern="1200" dirty="0">
              <a:latin typeface="Franklin Gothic Book" pitchFamily="34" charset="0"/>
            </a:rPr>
            <a:t> (</a:t>
          </a:r>
          <a:r>
            <a:rPr lang="en-US" sz="1600" kern="1200" dirty="0" err="1">
              <a:latin typeface="Franklin Gothic Book" pitchFamily="34" charset="0"/>
            </a:rPr>
            <a:t>Promotif</a:t>
          </a:r>
          <a:r>
            <a:rPr lang="en-US" sz="1600" kern="1200" dirty="0">
              <a:latin typeface="Franklin Gothic Book" pitchFamily="34" charset="0"/>
            </a:rPr>
            <a:t> dan </a:t>
          </a:r>
          <a:r>
            <a:rPr lang="en-US" sz="1600" kern="1200" dirty="0" err="1">
              <a:latin typeface="Franklin Gothic Book" pitchFamily="34" charset="0"/>
            </a:rPr>
            <a:t>Preventif</a:t>
          </a:r>
          <a:r>
            <a:rPr lang="en-US" sz="1600" kern="1200" dirty="0">
              <a:latin typeface="Franklin Gothic Book" pitchFamily="34" charset="0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Franklin Gothic Book" pitchFamily="34" charset="0"/>
            </a:rPr>
            <a:t>Tenaga: </a:t>
          </a:r>
          <a:r>
            <a:rPr lang="en-US" sz="1600" kern="1200" dirty="0" err="1">
              <a:latin typeface="Franklin Gothic Book" pitchFamily="34" charset="0"/>
            </a:rPr>
            <a:t>Kesmas</a:t>
          </a:r>
          <a:r>
            <a:rPr lang="en-US" sz="1600" kern="1200" dirty="0">
              <a:latin typeface="Franklin Gothic Book" pitchFamily="34" charset="0"/>
            </a:rPr>
            <a:t>, sanitarian, </a:t>
          </a:r>
          <a:r>
            <a:rPr lang="en-US" sz="1600" kern="1200" dirty="0" err="1">
              <a:latin typeface="Franklin Gothic Book" pitchFamily="34" charset="0"/>
            </a:rPr>
            <a:t>perawat</a:t>
          </a:r>
          <a:r>
            <a:rPr lang="en-US" sz="1600" kern="1200" dirty="0">
              <a:latin typeface="Franklin Gothic Book" pitchFamily="34" charset="0"/>
            </a:rPr>
            <a:t> </a:t>
          </a:r>
          <a:r>
            <a:rPr lang="en-US" sz="1600" kern="1200" dirty="0" err="1">
              <a:latin typeface="Franklin Gothic Book" pitchFamily="34" charset="0"/>
            </a:rPr>
            <a:t>kesmas</a:t>
          </a:r>
          <a:r>
            <a:rPr lang="en-US" sz="1600" kern="1200" dirty="0">
              <a:latin typeface="Franklin Gothic Book" pitchFamily="34" charset="0"/>
            </a:rPr>
            <a:t>, </a:t>
          </a:r>
          <a:r>
            <a:rPr lang="en-US" sz="1600" kern="1200" dirty="0" err="1">
              <a:latin typeface="Franklin Gothic Book" pitchFamily="34" charset="0"/>
            </a:rPr>
            <a:t>Bidan</a:t>
          </a:r>
          <a:r>
            <a:rPr lang="en-US" sz="1600" kern="1200" dirty="0">
              <a:latin typeface="Franklin Gothic Book" pitchFamily="34" charset="0"/>
            </a:rPr>
            <a:t> di </a:t>
          </a:r>
          <a:r>
            <a:rPr lang="en-US" sz="1600" kern="1200" dirty="0" err="1">
              <a:latin typeface="Franklin Gothic Book" pitchFamily="34" charset="0"/>
            </a:rPr>
            <a:t>Desa,Kader</a:t>
          </a:r>
          <a:r>
            <a:rPr lang="en-US" sz="1600" kern="1200" dirty="0">
              <a:latin typeface="Franklin Gothic Book" pitchFamily="34" charset="0"/>
            </a:rPr>
            <a:t> </a:t>
          </a:r>
          <a:r>
            <a:rPr lang="en-US" sz="1600" kern="1200" dirty="0" err="1">
              <a:latin typeface="Franklin Gothic Book" pitchFamily="34" charset="0"/>
            </a:rPr>
            <a:t>Kesehatan</a:t>
          </a:r>
          <a:r>
            <a:rPr lang="en-US" sz="1600" kern="1200" dirty="0">
              <a:latin typeface="Franklin Gothic Book" pitchFamily="34" charset="0"/>
            </a:rPr>
            <a:t>, </a:t>
          </a:r>
          <a:r>
            <a:rPr lang="en-US" sz="1600" kern="1200" dirty="0" err="1">
              <a:latin typeface="Franklin Gothic Book" pitchFamily="34" charset="0"/>
            </a:rPr>
            <a:t>dsb</a:t>
          </a:r>
          <a:r>
            <a:rPr lang="en-US" sz="1600" kern="1200" dirty="0">
              <a:latin typeface="Franklin Gothic Book" pitchFamily="34" charset="0"/>
            </a:rPr>
            <a:t>.</a:t>
          </a:r>
        </a:p>
      </dsp:txBody>
      <dsp:txXfrm>
        <a:off x="0" y="657055"/>
        <a:ext cx="4152900" cy="145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8C49-CCD2-4CD4-9176-76CFAFE2136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4829C-7CB2-4E62-ACF7-D9505C084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si.web.id/2020/04/kebijakan-pemerintah-aceh-dalam-pencegahan-covid-19/" TargetMode="External"/><Relationship Id="rId7" Type="http://schemas.openxmlformats.org/officeDocument/2006/relationships/hyperlink" Target="https://www.harapanrakyat.com/2020/03/aplikasi-trace-together-mendukung-surveilans-covid-19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romkes.kemkes.go.id/panduan-pencegahan-penularan-covid-19-untuk-masyarakat" TargetMode="External"/><Relationship Id="rId5" Type="http://schemas.openxmlformats.org/officeDocument/2006/relationships/hyperlink" Target="https://www.who.int/publications-detail-redirect/WHO-2019-nCoV-Comm_health_care-2020.1" TargetMode="External"/><Relationship Id="rId4" Type="http://schemas.openxmlformats.org/officeDocument/2006/relationships/hyperlink" Target="https://owenstax.com/home/icon-advocacy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75e48a663a_0_1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75e48a663a_0_1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36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9AA-34A7-4350-AD71-950AF65BB27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6c4cb017b4_0_24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6c4cb017b4_0_24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04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75e48a663a_0_1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75e48a663a_0_1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00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:</a:t>
            </a:r>
          </a:p>
          <a:p>
            <a:pPr marL="228600" indent="-228600">
              <a:buAutoNum type="arabicParenR"/>
            </a:pPr>
            <a:r>
              <a:rPr lang="en-US" dirty="0"/>
              <a:t>https://</a:t>
            </a:r>
            <a:r>
              <a:rPr lang="en-US" dirty="0" err="1"/>
              <a:t>republika.co.id</a:t>
            </a:r>
            <a:r>
              <a:rPr lang="en-US" dirty="0"/>
              <a:t>/</a:t>
            </a:r>
            <a:r>
              <a:rPr lang="en-US" dirty="0" err="1"/>
              <a:t>berita</a:t>
            </a:r>
            <a:r>
              <a:rPr lang="en-US" dirty="0"/>
              <a:t>/q7pa92284/</a:t>
            </a:r>
            <a:r>
              <a:rPr lang="en-US" dirty="0" err="1"/>
              <a:t>bppt</a:t>
            </a:r>
            <a:r>
              <a:rPr lang="en-US" dirty="0"/>
              <a:t>-</a:t>
            </a:r>
            <a:r>
              <a:rPr lang="en-US" dirty="0" err="1"/>
              <a:t>dorong</a:t>
            </a:r>
            <a:r>
              <a:rPr lang="en-US" dirty="0"/>
              <a:t>-big-data-</a:t>
            </a:r>
            <a:r>
              <a:rPr lang="en-US" dirty="0" err="1"/>
              <a:t>untuk</a:t>
            </a:r>
            <a:r>
              <a:rPr lang="en-US" dirty="0"/>
              <a:t>-</a:t>
            </a:r>
            <a:r>
              <a:rPr lang="en-US" dirty="0" err="1"/>
              <a:t>integrasi</a:t>
            </a:r>
            <a:r>
              <a:rPr lang="en-US" dirty="0"/>
              <a:t>-data-</a:t>
            </a:r>
            <a:r>
              <a:rPr lang="en-US" dirty="0" err="1"/>
              <a:t>kesehatan</a:t>
            </a:r>
            <a:endParaRPr lang="en-US" dirty="0"/>
          </a:p>
          <a:p>
            <a:pPr marL="228600" indent="-228600">
              <a:buAutoNum type="arabicParenR"/>
            </a:pPr>
            <a:r>
              <a:rPr lang="en-ID" dirty="0"/>
              <a:t>https://www.pngwing.com/id/free-png-pmncb</a:t>
            </a:r>
          </a:p>
          <a:p>
            <a:pPr marL="228600" indent="-228600">
              <a:buAutoNum type="arabicParenR"/>
            </a:pPr>
            <a:r>
              <a:rPr lang="en-ID" dirty="0"/>
              <a:t>https://renlitbang.banjarmasinkota.go.id/2011/05/pengertian-perencanaan-tujuan.html?m=1</a:t>
            </a:r>
          </a:p>
          <a:p>
            <a:pPr marL="228600" indent="-228600">
              <a:buAutoNum type="arabicParenR"/>
            </a:pPr>
            <a:r>
              <a:rPr lang="en-ID" dirty="0"/>
              <a:t>https://www.kebijakankesehatanindonesia.net/review-publikasi/3992-kebijakan-peningkatan-kualitas-pelayanan-kesehatan-masyarakat-miskin-di-kabupaten-probolinggo</a:t>
            </a:r>
          </a:p>
          <a:p>
            <a:pPr marL="228600" indent="-228600">
              <a:buAutoNum type="arabicParenR"/>
            </a:pPr>
            <a:r>
              <a:rPr lang="en-ID" dirty="0"/>
              <a:t>http://www.indonesian-publichealth.com/pengertian-dan-tujuan-evaluasi/</a:t>
            </a:r>
          </a:p>
          <a:p>
            <a:pPr marL="228600" indent="-228600">
              <a:buAutoNum type="arabicParenR"/>
            </a:pPr>
            <a:r>
              <a:rPr lang="en-ID" dirty="0"/>
              <a:t>https://health.detik.com/berita-detikhealth/d-4863443/merebak-di-gunungkidul-kemenkes-soroti-kemampuan-dokter-diagnosis-antraks</a:t>
            </a:r>
          </a:p>
          <a:p>
            <a:pPr marL="228600" indent="-228600">
              <a:buAutoNum type="arabicParenR"/>
            </a:pPr>
            <a:r>
              <a:rPr lang="en-ID" dirty="0"/>
              <a:t>http://kesmas-id.com/perbaiki-masalah-kesehatan-di-desa-dengan-1-desa-1-sarjana-kesehatan-masyarakat/</a:t>
            </a:r>
          </a:p>
          <a:p>
            <a:pPr marL="228600" indent="-228600">
              <a:buAutoNum type="arabicParenR"/>
            </a:pPr>
            <a:r>
              <a:rPr lang="en-ID" dirty="0"/>
              <a:t>https://mediaindonesia.com/read/detail/298520-uu-62018-tentang-karantina-kesehatan</a:t>
            </a:r>
          </a:p>
          <a:p>
            <a:pPr marL="228600" indent="-228600">
              <a:buAutoNum type="arabicParenR"/>
            </a:pPr>
            <a:r>
              <a:rPr lang="en-ID" dirty="0"/>
              <a:t>https://klikkalsel.com/dinyatakan-lulus-37-tenaga-kesehatan-khusus-covid-19-tabalong-siap-bekerja/</a:t>
            </a:r>
          </a:p>
          <a:p>
            <a:pPr marL="228600" indent="-228600">
              <a:buAutoNum type="arabicParenR"/>
            </a:pPr>
            <a:r>
              <a:rPr lang="en-ID" dirty="0"/>
              <a:t>https://social-innovation.hitachi/id-id/case_studies/cancer_screening</a:t>
            </a:r>
          </a:p>
          <a:p>
            <a:pPr marL="228600" indent="-228600">
              <a:buAutoNum type="arabicParenR"/>
            </a:pPr>
            <a:endParaRPr lang="en-ID" dirty="0"/>
          </a:p>
          <a:p>
            <a:pPr marL="228600" indent="-228600">
              <a:buAutoNum type="arabicParenR"/>
            </a:pPr>
            <a:endParaRPr lang="en-ID" dirty="0"/>
          </a:p>
          <a:p>
            <a:pPr marL="228600" indent="-228600">
              <a:buAutoNum type="arabicParenR"/>
            </a:pPr>
            <a:endParaRPr lang="en-I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Gambar:</a:t>
            </a:r>
          </a:p>
          <a:p>
            <a:pPr marL="228600" indent="-228600">
              <a:buAutoNum type="arabicParenR"/>
            </a:pPr>
            <a:r>
              <a:rPr lang="en-US" dirty="0"/>
              <a:t>http://promkes.kemkes.go.id/promosi-kesehatan</a:t>
            </a:r>
          </a:p>
          <a:p>
            <a:pPr marL="228600" indent="-228600">
              <a:buAutoNum type="arabicParenR"/>
            </a:pPr>
            <a:r>
              <a:rPr lang="en-ID" dirty="0"/>
              <a:t>https://www.alodokter.com/apa-manfaat-vaksinasi-hepatitis-b</a:t>
            </a:r>
          </a:p>
          <a:p>
            <a:pPr marL="228600" indent="-228600">
              <a:buAutoNum type="arabicParenR"/>
            </a:pPr>
            <a:r>
              <a:rPr lang="en-ID" dirty="0"/>
              <a:t>https://moderncancerhospital.co.id/pet_ct/</a:t>
            </a:r>
          </a:p>
          <a:p>
            <a:pPr marL="228600" indent="-228600">
              <a:buAutoNum type="arabicParenR"/>
            </a:pPr>
            <a:r>
              <a:rPr lang="en-US" dirty="0"/>
              <a:t>https://hellosehat.com/hidup-sehat/fakta-unik/minum-obat-melebihi-dosis/#gref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7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3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1) </a:t>
            </a:r>
            <a:r>
              <a:rPr lang="en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https://jsi.web.id/2020/04/kebijakan-pemerintah-aceh-dalam-pencegahan-covid-19/</a:t>
            </a:r>
            <a:endParaRPr lang="en-ID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2) </a:t>
            </a:r>
            <a:r>
              <a:rPr lang="en-I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https://owenstax.com/home/icon-advocacy/</a:t>
            </a:r>
            <a:endParaRPr lang="en-US" dirty="0"/>
          </a:p>
          <a:p>
            <a:r>
              <a:rPr lang="en-US" dirty="0"/>
              <a:t>3)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dan UNICEF. 2020. Community-based health care, including outreach and campaigns, in the context of the COVID-19 pandemic.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https://www.who.int/publications-detail-redirect/WHO-2019-nCoV-Comm_health_care-2020.1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WHO dan UNICEF. 2020. Community-based health care, including outreach and campaigns, in the context of the COVID-19 pandemic.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https://www.who.int/publications-detail-redirect/WHO-2019-nCoV-Comm_health_care-2020.1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WHO dan UNICEF. 2020. Community-based health care, including outreach and campaigns, in the context of the COVID-19 pandemic.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https://www.who.int/publications-detail-redirect/WHO-2019-nCoV-Comm_health_care-2020.1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http://promkes.kemkes.go.id/panduan-pencegahan-penularan-covid-19-untuk-masyarakat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8)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https://www.harapanrakyat.com/2020/03/aplikasi-trace-together-mendukung-surveilans-covid-19/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9) https://kesmas.kemkes.go.id/assets/upload/dir_519d41d8cd98f00/files/Pedoman-Pengelolaan-Limbah-Fasyankes-Covid-19_1571.pdf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9AA-34A7-4350-AD71-950AF65BB27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Gambar:</a:t>
            </a:r>
          </a:p>
          <a:p>
            <a:r>
              <a:rPr lang="en-ID" dirty="0"/>
              <a:t>https://www.istockphoto.com/vector/coronavirus-covid-19-crisis-infection-icon-set-medical-health-care-infographic-and-gm1220287265-357252444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4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4829C-7CB2-4E62-ACF7-D9505C0843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3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9AA-34A7-4350-AD71-950AF65BB27A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9AA-34A7-4350-AD71-950AF65BB27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9AA-34A7-4350-AD71-950AF65BB27A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9AA-34A7-4350-AD71-950AF65BB27A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AF9AA-34A7-4350-AD71-950AF65BB27A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2877451" y="1789667"/>
            <a:ext cx="3389100" cy="2135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 rot="-5400000">
            <a:off x="4641275" y="670023"/>
            <a:ext cx="7844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99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6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69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"/>
          <p:cNvSpPr txBox="1">
            <a:spLocks noGrp="1"/>
          </p:cNvSpPr>
          <p:nvPr>
            <p:ph type="title" hasCustomPrompt="1"/>
          </p:nvPr>
        </p:nvSpPr>
        <p:spPr>
          <a:xfrm>
            <a:off x="1632000" y="1885389"/>
            <a:ext cx="5880000" cy="1445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3" name="Google Shape;373;p11"/>
          <p:cNvSpPr txBox="1">
            <a:spLocks noGrp="1"/>
          </p:cNvSpPr>
          <p:nvPr>
            <p:ph type="body" idx="1"/>
          </p:nvPr>
        </p:nvSpPr>
        <p:spPr>
          <a:xfrm>
            <a:off x="2051851" y="3413972"/>
            <a:ext cx="5040300" cy="1445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37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"/>
          <p:cNvSpPr txBox="1">
            <a:spLocks noGrp="1"/>
          </p:cNvSpPr>
          <p:nvPr>
            <p:ph type="title"/>
          </p:nvPr>
        </p:nvSpPr>
        <p:spPr>
          <a:xfrm>
            <a:off x="1147326" y="2689972"/>
            <a:ext cx="29955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9" name="Google Shape;469;p15"/>
          <p:cNvSpPr txBox="1">
            <a:spLocks noGrp="1"/>
          </p:cNvSpPr>
          <p:nvPr>
            <p:ph type="subTitle" idx="1"/>
          </p:nvPr>
        </p:nvSpPr>
        <p:spPr>
          <a:xfrm>
            <a:off x="1147326" y="3656948"/>
            <a:ext cx="2995500" cy="117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5"/>
          <p:cNvSpPr txBox="1">
            <a:spLocks noGrp="1"/>
          </p:cNvSpPr>
          <p:nvPr>
            <p:ph type="title" idx="2"/>
          </p:nvPr>
        </p:nvSpPr>
        <p:spPr>
          <a:xfrm>
            <a:off x="5001178" y="2695834"/>
            <a:ext cx="29955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subTitle" idx="3"/>
          </p:nvPr>
        </p:nvSpPr>
        <p:spPr>
          <a:xfrm>
            <a:off x="5001177" y="3666174"/>
            <a:ext cx="2995500" cy="117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592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"/>
          <p:cNvSpPr txBox="1">
            <a:spLocks noGrp="1"/>
          </p:cNvSpPr>
          <p:nvPr>
            <p:ph type="title" hasCustomPrompt="1"/>
          </p:nvPr>
        </p:nvSpPr>
        <p:spPr>
          <a:xfrm>
            <a:off x="1868075" y="637290"/>
            <a:ext cx="2084100" cy="1035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1" name="Google Shape;391;p14"/>
          <p:cNvSpPr txBox="1">
            <a:spLocks noGrp="1"/>
          </p:cNvSpPr>
          <p:nvPr>
            <p:ph type="title" idx="2"/>
          </p:nvPr>
        </p:nvSpPr>
        <p:spPr>
          <a:xfrm rot="-5400000">
            <a:off x="4641275" y="670023"/>
            <a:ext cx="7844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3" name="Google Shape;403;p14"/>
          <p:cNvSpPr txBox="1">
            <a:spLocks noGrp="1"/>
          </p:cNvSpPr>
          <p:nvPr>
            <p:ph type="title" idx="3"/>
          </p:nvPr>
        </p:nvSpPr>
        <p:spPr>
          <a:xfrm>
            <a:off x="1895525" y="1250520"/>
            <a:ext cx="20292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04" name="Google Shape;404;p14"/>
          <p:cNvSpPr txBox="1">
            <a:spLocks noGrp="1"/>
          </p:cNvSpPr>
          <p:nvPr>
            <p:ph type="subTitle" idx="1"/>
          </p:nvPr>
        </p:nvSpPr>
        <p:spPr>
          <a:xfrm>
            <a:off x="1895525" y="2048151"/>
            <a:ext cx="2029200" cy="743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5" name="Google Shape;405;p14"/>
          <p:cNvSpPr txBox="1">
            <a:spLocks noGrp="1"/>
          </p:cNvSpPr>
          <p:nvPr>
            <p:ph type="title" idx="4" hasCustomPrompt="1"/>
          </p:nvPr>
        </p:nvSpPr>
        <p:spPr>
          <a:xfrm>
            <a:off x="4387326" y="637290"/>
            <a:ext cx="2084100" cy="1035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6" name="Google Shape;406;p14"/>
          <p:cNvSpPr txBox="1">
            <a:spLocks noGrp="1"/>
          </p:cNvSpPr>
          <p:nvPr>
            <p:ph type="title" idx="5"/>
          </p:nvPr>
        </p:nvSpPr>
        <p:spPr>
          <a:xfrm>
            <a:off x="4414775" y="1250520"/>
            <a:ext cx="20292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07" name="Google Shape;407;p14"/>
          <p:cNvSpPr txBox="1">
            <a:spLocks noGrp="1"/>
          </p:cNvSpPr>
          <p:nvPr>
            <p:ph type="subTitle" idx="6"/>
          </p:nvPr>
        </p:nvSpPr>
        <p:spPr>
          <a:xfrm>
            <a:off x="4414775" y="2048151"/>
            <a:ext cx="2029200" cy="743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8" name="Google Shape;408;p14"/>
          <p:cNvSpPr txBox="1">
            <a:spLocks noGrp="1"/>
          </p:cNvSpPr>
          <p:nvPr>
            <p:ph type="title" idx="7" hasCustomPrompt="1"/>
          </p:nvPr>
        </p:nvSpPr>
        <p:spPr>
          <a:xfrm>
            <a:off x="1868075" y="3097352"/>
            <a:ext cx="2084100" cy="1035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title" idx="8"/>
          </p:nvPr>
        </p:nvSpPr>
        <p:spPr>
          <a:xfrm>
            <a:off x="1895525" y="3710581"/>
            <a:ext cx="20292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subTitle" idx="9"/>
          </p:nvPr>
        </p:nvSpPr>
        <p:spPr>
          <a:xfrm>
            <a:off x="1895525" y="4508213"/>
            <a:ext cx="2029200" cy="743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13" hasCustomPrompt="1"/>
          </p:nvPr>
        </p:nvSpPr>
        <p:spPr>
          <a:xfrm>
            <a:off x="4387326" y="3103227"/>
            <a:ext cx="2084100" cy="1035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2" name="Google Shape;412;p14"/>
          <p:cNvSpPr txBox="1">
            <a:spLocks noGrp="1"/>
          </p:cNvSpPr>
          <p:nvPr>
            <p:ph type="title" idx="14"/>
          </p:nvPr>
        </p:nvSpPr>
        <p:spPr>
          <a:xfrm>
            <a:off x="4414775" y="3710581"/>
            <a:ext cx="2029200" cy="916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3" name="Google Shape;413;p14"/>
          <p:cNvSpPr txBox="1">
            <a:spLocks noGrp="1"/>
          </p:cNvSpPr>
          <p:nvPr>
            <p:ph type="subTitle" idx="15"/>
          </p:nvPr>
        </p:nvSpPr>
        <p:spPr>
          <a:xfrm>
            <a:off x="4414775" y="4508213"/>
            <a:ext cx="2029200" cy="743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45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1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FC3706-7C53-4CA9-98A8-045E2CD25D7F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60D4AB-9592-411F-B900-DEF763E3D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9" r:id="rId16"/>
    <p:sldLayoutId id="214748369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-detail-redirect/WHO-2019-nCoV-Comm_health_care-2020.1" TargetMode="External"/><Relationship Id="rId2" Type="http://schemas.openxmlformats.org/officeDocument/2006/relationships/hyperlink" Target="https://www.kemkes.go.id/article/view/20031900002/Dashboard-Data-Kasus-COVID-19-di-Indonesia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ovid19.who.int/" TargetMode="External"/><Relationship Id="rId5" Type="http://schemas.openxmlformats.org/officeDocument/2006/relationships/hyperlink" Target="https://www.who.int/docs/default-source/searo/indonesia/covid19/ikhtisar-kegiatan-3---130720203f472e980b1c4ef5b22b7018566539ca.pdf?sfvrsn=445b60a7_4" TargetMode="External"/><Relationship Id="rId4" Type="http://schemas.openxmlformats.org/officeDocument/2006/relationships/hyperlink" Target="https://www.who.int/docstore/world-health-day/en/documents1997/whd0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owenstax.com/home/icon-advocacy/" TargetMode="External"/><Relationship Id="rId13" Type="http://schemas.openxmlformats.org/officeDocument/2006/relationships/hyperlink" Target="https://www.cnnindonesia.com/gaya-hidup/20150204105554-255-29524/8-hal-yang-dirahasiakan-dokter-tentang-tes-darah-anda" TargetMode="External"/><Relationship Id="rId3" Type="http://schemas.openxmlformats.org/officeDocument/2006/relationships/hyperlink" Target="https://klikkalsel.com/dinyatakan-lulus-37-tenaga-kesehatan-khusus-covid-19-tabalong-siap-bekerja/" TargetMode="External"/><Relationship Id="rId7" Type="http://schemas.openxmlformats.org/officeDocument/2006/relationships/hyperlink" Target="https://www.who.int/publications-detail-redirect/WHO-2019-nCoV-Comm_health_care-2020.1" TargetMode="External"/><Relationship Id="rId12" Type="http://schemas.openxmlformats.org/officeDocument/2006/relationships/hyperlink" Target="https://www.dayamedika.com/pemeriksaan-fisik/" TargetMode="External"/><Relationship Id="rId17" Type="http://schemas.openxmlformats.org/officeDocument/2006/relationships/hyperlink" Target="https://dinkes.padang.go.id/kegiatan-pis-pk" TargetMode="External"/><Relationship Id="rId2" Type="http://schemas.openxmlformats.org/officeDocument/2006/relationships/hyperlink" Target="http://www.indonesian-publichealth.com/pengertian-dan-tujuan-evaluasi/" TargetMode="External"/><Relationship Id="rId16" Type="http://schemas.openxmlformats.org/officeDocument/2006/relationships/hyperlink" Target="https://id.pngtree.com/freepng/report-paper-sheet-presentation-abstract-flat-color-icon-temp_4980719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promkes.kemkes.go.id/panduan-pencegahan-penularan-covid-19-untuk-masyarakat" TargetMode="External"/><Relationship Id="rId11" Type="http://schemas.openxmlformats.org/officeDocument/2006/relationships/hyperlink" Target="https://www.klikdokter.com/info-sehat/read/3130233/lakukan-5-hal-ini-saat-konsultasi-ke-dokter" TargetMode="External"/><Relationship Id="rId5" Type="http://schemas.openxmlformats.org/officeDocument/2006/relationships/hyperlink" Target="https://www.harapanrakyat.com/2020/03/aplikasi-trace-together-mendukung-surveilans-covid-19/" TargetMode="External"/><Relationship Id="rId15" Type="http://schemas.openxmlformats.org/officeDocument/2006/relationships/hyperlink" Target="https://timur.jakarta.go.id/v19/news/Pemerintahan/5214/posyandu-remaja-kelurahan-susukan-lakukan-kegiatan-perdana" TargetMode="External"/><Relationship Id="rId10" Type="http://schemas.openxmlformats.org/officeDocument/2006/relationships/hyperlink" Target="https://www.istockphoto.com/vector/coronavirus-covid-19-crisis-infection-icon-set-medical-health-care-infographic-and-gm1220287265-357252444" TargetMode="External"/><Relationship Id="rId4" Type="http://schemas.openxmlformats.org/officeDocument/2006/relationships/hyperlink" Target="https://social-innovation.hitachi/id-id/case_studies/cancer_screening" TargetMode="External"/><Relationship Id="rId9" Type="http://schemas.openxmlformats.org/officeDocument/2006/relationships/hyperlink" Target="https://jsi.web.id/2020/04/kebijakan-pemerintah-aceh-dalam-pencegahan-covid-19/" TargetMode="External"/><Relationship Id="rId14" Type="http://schemas.openxmlformats.org/officeDocument/2006/relationships/hyperlink" Target="https://hellosehat.com/kanker/kanker-hati/diagnosis-dan-pengobatan-kanker-hati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8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19200" y="266700"/>
            <a:ext cx="3318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Dasar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Kesehatan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Masyarakat</a:t>
            </a:r>
            <a:endParaRPr lang="en-US" sz="1200" b="1" spc="300" dirty="0">
              <a:solidFill>
                <a:schemeClr val="accent6"/>
              </a:solidFill>
              <a:latin typeface="Tw Cen MT" pitchFamily="34" charset="0"/>
            </a:endParaRPr>
          </a:p>
          <a:p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Fakultas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Kesehatan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Masyarakat</a:t>
            </a:r>
            <a:endParaRPr lang="en-US" sz="1200" b="1" spc="300" dirty="0">
              <a:solidFill>
                <a:schemeClr val="accent6"/>
              </a:solidFill>
              <a:latin typeface="Tw Cen MT" pitchFamily="34" charset="0"/>
            </a:endParaRPr>
          </a:p>
          <a:p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Universitas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Indonesia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268" y="4939758"/>
            <a:ext cx="586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Tw Cen MT" pitchFamily="34" charset="0"/>
              </a:rPr>
              <a:t>Program </a:t>
            </a:r>
            <a:r>
              <a:rPr lang="en-US" sz="2000" dirty="0" err="1">
                <a:latin typeface="Tw Cen MT" pitchFamily="34" charset="0"/>
              </a:rPr>
              <a:t>Studi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Sarjana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Kesehatan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Masyarakat</a:t>
            </a:r>
            <a:r>
              <a:rPr lang="en-US" sz="2000" dirty="0">
                <a:latin typeface="Tw Cen MT" pitchFamily="34" charset="0"/>
              </a:rPr>
              <a:t>, FKM UI,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7600" y="3666831"/>
            <a:ext cx="5348040" cy="333425"/>
          </a:xfrm>
          <a:prstGeom prst="rect">
            <a:avLst/>
          </a:prstGeom>
          <a:solidFill>
            <a:srgbClr val="7FD13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pc="12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5568" y="3666831"/>
            <a:ext cx="5274632" cy="333425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pc="12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0405" y="3666831"/>
            <a:ext cx="8057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ID" sz="2000" spc="600" dirty="0"/>
              <a:t>Mata  </a:t>
            </a:r>
            <a:r>
              <a:rPr lang="en-ID" sz="2000" spc="600" dirty="0" err="1"/>
              <a:t>Kuliah</a:t>
            </a:r>
            <a:r>
              <a:rPr lang="en-ID" sz="2000" spc="600" dirty="0"/>
              <a:t> Dasar </a:t>
            </a:r>
            <a:r>
              <a:rPr lang="en-ID" sz="2000" spc="600" dirty="0" err="1"/>
              <a:t>Kesehatan</a:t>
            </a:r>
            <a:r>
              <a:rPr lang="en-ID" sz="2000" spc="600" dirty="0"/>
              <a:t> Masyarakat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20346" y="1048071"/>
            <a:ext cx="1534285" cy="400110"/>
            <a:chOff x="7220345" y="1257685"/>
            <a:chExt cx="1534285" cy="480132"/>
          </a:xfrm>
        </p:grpSpPr>
        <p:sp>
          <p:nvSpPr>
            <p:cNvPr id="36" name="Rectangle 35"/>
            <p:cNvSpPr/>
            <p:nvPr/>
          </p:nvSpPr>
          <p:spPr>
            <a:xfrm>
              <a:off x="7220345" y="1257685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12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0345" y="1441698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12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36519" y="1257685"/>
              <a:ext cx="1334020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spc="6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SESI 1</a:t>
              </a:r>
              <a:endParaRPr lang="en-US" sz="900" b="1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600" y="2032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</a:t>
            </a:r>
            <a:r>
              <a:rPr lang="en-ID" sz="4400" dirty="0"/>
              <a:t>RINSIP DAN TEORI </a:t>
            </a:r>
            <a:br>
              <a:rPr lang="en-ID" sz="4400" dirty="0"/>
            </a:br>
            <a:r>
              <a:rPr lang="en-ID" sz="4400" dirty="0">
                <a:solidFill>
                  <a:schemeClr val="accent5">
                    <a:lumMod val="25000"/>
                  </a:schemeClr>
                </a:solidFill>
              </a:rPr>
              <a:t>KESEHATAN MASYARAKAT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598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34" grpId="0" animBg="1"/>
      <p:bldP spid="35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6;p29">
            <a:extLst>
              <a:ext uri="{FF2B5EF4-FFF2-40B4-BE49-F238E27FC236}">
                <a16:creationId xmlns:a16="http://schemas.microsoft.com/office/drawing/2014/main" id="{A710ABB9-B712-47F8-8890-EB79E8864F5D}"/>
              </a:ext>
            </a:extLst>
          </p:cNvPr>
          <p:cNvSpPr txBox="1">
            <a:spLocks/>
          </p:cNvSpPr>
          <p:nvPr/>
        </p:nvSpPr>
        <p:spPr>
          <a:xfrm>
            <a:off x="255395" y="244342"/>
            <a:ext cx="8431405" cy="1068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Montserrat" panose="020B0604020202020204" charset="0"/>
              </a:rPr>
              <a:t>PERJANJIAN DI DUNIA</a:t>
            </a:r>
            <a:endParaRPr lang="en-ID" sz="28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DFDA3F6-835F-4842-9004-1D0ED051AF15}"/>
              </a:ext>
            </a:extLst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10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7" name="Chevron 16">
            <a:extLst>
              <a:ext uri="{FF2B5EF4-FFF2-40B4-BE49-F238E27FC236}">
                <a16:creationId xmlns:a16="http://schemas.microsoft.com/office/drawing/2014/main" id="{9CF1BDAC-B656-4B68-B6DE-CED9657A8E54}"/>
              </a:ext>
            </a:extLst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BE64CE-DE25-46DA-903D-41E8DD3B65B4}"/>
              </a:ext>
            </a:extLst>
          </p:cNvPr>
          <p:cNvSpPr/>
          <p:nvPr/>
        </p:nvSpPr>
        <p:spPr>
          <a:xfrm>
            <a:off x="1856237" y="678108"/>
            <a:ext cx="54275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DEKLARASI ALMA ATA</a:t>
            </a:r>
          </a:p>
          <a:p>
            <a:pPr algn="ctr"/>
            <a:r>
              <a:rPr lang="en-US" sz="2500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(</a:t>
            </a:r>
            <a:r>
              <a:rPr lang="en-US" sz="2500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Kesehatan</a:t>
            </a:r>
            <a:r>
              <a:rPr lang="en-US" sz="2500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 </a:t>
            </a:r>
            <a:r>
              <a:rPr lang="en-US" sz="2500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Masyarakat</a:t>
            </a:r>
            <a:r>
              <a:rPr lang="en-US" sz="2500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 Abad 20)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0AE8A6-94DD-43F9-9C16-5EC74D6CAAFE}"/>
              </a:ext>
            </a:extLst>
          </p:cNvPr>
          <p:cNvSpPr/>
          <p:nvPr/>
        </p:nvSpPr>
        <p:spPr>
          <a:xfrm>
            <a:off x="457200" y="1752600"/>
            <a:ext cx="8305800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Tgl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 6-12 September 1978 di Alma Ata (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dulu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USSR)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diadakan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konferensi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  WHO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UNICEF yang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dihadiri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oleh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140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negara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.</a:t>
            </a: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Hasil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konferensi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=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kesepakatan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bersama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dituangkan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Deklarasi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Alma Ata  “</a:t>
            </a:r>
            <a:r>
              <a:rPr lang="en-US" sz="2000" b="1" i="1" dirty="0">
                <a:solidFill>
                  <a:prstClr val="black"/>
                </a:solidFill>
                <a:latin typeface="Franklin Gothic Book" pitchFamily="34" charset="0"/>
              </a:rPr>
              <a:t>Primary Health Care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”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pencapaian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</a:p>
          <a:p>
            <a:pPr marL="342900" lvl="1" indent="-342900">
              <a:lnSpc>
                <a:spcPct val="114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	“</a:t>
            </a:r>
            <a:r>
              <a:rPr lang="en-US" sz="2000" b="1" i="1" dirty="0">
                <a:solidFill>
                  <a:prstClr val="black"/>
                </a:solidFill>
                <a:latin typeface="Franklin Gothic Book" pitchFamily="34" charset="0"/>
              </a:rPr>
              <a:t>Health for all by the year 2000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”</a:t>
            </a:r>
          </a:p>
          <a:p>
            <a:pPr marL="342900" lvl="1" indent="-342900">
              <a:lnSpc>
                <a:spcPct val="114000"/>
              </a:lnSpc>
              <a:defRPr/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Semua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negara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termasuk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Indonesia ,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menyepakati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rangka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mencapai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semua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kesuma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tahun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2000) </a:t>
            </a:r>
          </a:p>
          <a:p>
            <a:pPr marL="342900" lvl="1" indent="-342900">
              <a:lnSpc>
                <a:spcPct val="114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harus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melaksanakan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primer (</a:t>
            </a:r>
            <a:r>
              <a:rPr lang="en-US" sz="2000" i="1" dirty="0">
                <a:solidFill>
                  <a:prstClr val="black"/>
                </a:solidFill>
                <a:latin typeface="Franklin Gothic Book" pitchFamily="34" charset="0"/>
              </a:rPr>
              <a:t>primary health care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).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9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9100"/>
            <a:ext cx="8763000" cy="825500"/>
          </a:xfrm>
        </p:spPr>
        <p:txBody>
          <a:bodyPr>
            <a:noAutofit/>
          </a:bodyPr>
          <a:lstStyle/>
          <a:p>
            <a:pPr algn="ctr"/>
            <a:r>
              <a:rPr lang="en-US" sz="1800" b="1" spc="300" dirty="0">
                <a:solidFill>
                  <a:schemeClr val="tx1"/>
                </a:solidFill>
                <a:latin typeface="Arial"/>
                <a:cs typeface="Arial"/>
              </a:rPr>
              <a:t>PELAYANAN KESEHATAN PRIMER/</a:t>
            </a:r>
            <a:r>
              <a:rPr lang="en-US" sz="1800" b="1" i="1" spc="300" dirty="0">
                <a:solidFill>
                  <a:schemeClr val="tx1"/>
                </a:solidFill>
                <a:latin typeface="Arial"/>
                <a:cs typeface="Arial"/>
              </a:rPr>
              <a:t>PRIMARY HEALTH CARE</a:t>
            </a:r>
            <a:br>
              <a:rPr lang="en-US" sz="1800" b="1" spc="3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800" b="1" spc="300" dirty="0">
                <a:solidFill>
                  <a:schemeClr val="tx1"/>
                </a:solidFill>
                <a:latin typeface="Arial"/>
                <a:cs typeface="Arial"/>
              </a:rPr>
              <a:t> (TONGGAK SEJARAH KESEHATAN MASYARAKAT)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609658"/>
              </p:ext>
            </p:extLst>
          </p:nvPr>
        </p:nvGraphicFramePr>
        <p:xfrm>
          <a:off x="457200" y="12573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9881242-4DD3-4A93-821D-F651D5929EC1}"/>
              </a:ext>
            </a:extLst>
          </p:cNvPr>
          <p:cNvSpPr/>
          <p:nvPr/>
        </p:nvSpPr>
        <p:spPr>
          <a:xfrm>
            <a:off x="2895600" y="5397500"/>
            <a:ext cx="701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/>
              <a:t>Riegelman</a:t>
            </a:r>
            <a:r>
              <a:rPr lang="en-US" sz="1400" dirty="0"/>
              <a:t>, Richard. 2010 Public Health 101. USA: Jones &amp; </a:t>
            </a:r>
            <a:r>
              <a:rPr lang="en-US" sz="1400" dirty="0" err="1"/>
              <a:t>Barlett</a:t>
            </a:r>
            <a:r>
              <a:rPr lang="en-US" sz="1400" dirty="0"/>
              <a:t> Learning.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1987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0DFDA3F6-835F-4842-9004-1D0ED051AF15}"/>
              </a:ext>
            </a:extLst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12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7" name="Chevron 16">
            <a:extLst>
              <a:ext uri="{FF2B5EF4-FFF2-40B4-BE49-F238E27FC236}">
                <a16:creationId xmlns:a16="http://schemas.microsoft.com/office/drawing/2014/main" id="{9CF1BDAC-B656-4B68-B6DE-CED9657A8E54}"/>
              </a:ext>
            </a:extLst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6941AD-2392-4D28-95DC-09B5FF9E1E10}"/>
              </a:ext>
            </a:extLst>
          </p:cNvPr>
          <p:cNvSpPr/>
          <p:nvPr/>
        </p:nvSpPr>
        <p:spPr>
          <a:xfrm>
            <a:off x="1371600" y="114300"/>
            <a:ext cx="6203686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spc="6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ERA KESEHATAN MASYARAKAT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496AF31B-66FC-4133-8074-7B02F9098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34649"/>
              </p:ext>
            </p:extLst>
          </p:nvPr>
        </p:nvGraphicFramePr>
        <p:xfrm>
          <a:off x="114300" y="571500"/>
          <a:ext cx="8915400" cy="533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32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Franklin Gothic Book" pitchFamily="34" charset="0"/>
                        </a:rPr>
                        <a:t>Era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Masyarakat</a:t>
                      </a:r>
                      <a:endParaRPr lang="en-US" sz="18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Franklin Gothic Book" pitchFamily="34" charset="0"/>
                        </a:rPr>
                        <a:t>Paradigma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/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Fokus</a:t>
                      </a:r>
                      <a:endParaRPr lang="en-US" sz="18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Franklin Gothic Book" pitchFamily="34" charset="0"/>
                        </a:rPr>
                        <a:t>Kerangka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Aksi</a:t>
                      </a:r>
                      <a:endParaRPr lang="en-US" sz="18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Franklin Gothic Book" pitchFamily="34" charset="0"/>
                        </a:rPr>
                        <a:t>Kejadian</a:t>
                      </a:r>
                      <a:r>
                        <a:rPr lang="en-US" sz="18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Franklin Gothic Book" pitchFamily="34" charset="0"/>
                        </a:rPr>
                        <a:t>Penting</a:t>
                      </a:r>
                      <a:endParaRPr lang="en-US" sz="18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2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Perlindungan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(Purba-1830)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Pengendalian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berdasarkan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otoritas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individual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perilaku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komunitas</a:t>
                      </a:r>
                      <a:endParaRPr lang="en-US" sz="17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Praktek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religius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budaya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serta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perilaku-perilaku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yang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dilarang</a:t>
                      </a:r>
                      <a:endParaRPr lang="en-US" sz="17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Karantina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epidemi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,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pelarangan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seksual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untuk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menurunkan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transmisi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,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pembatasan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makanan</a:t>
                      </a:r>
                      <a:endParaRPr lang="en-US" sz="17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88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Upaya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Higiene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(1840-1870)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Kondisi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bersih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sebagai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dasar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peningkatan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kesehatan</a:t>
                      </a:r>
                      <a:endParaRPr lang="en-US" sz="17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Aksi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lingkungan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komunitas</a:t>
                      </a:r>
                      <a:endParaRPr lang="en-US" sz="17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Kolera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John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Snow; Puerperal Fever Semmelweis;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Pengumpulan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data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statistik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vital</a:t>
                      </a:r>
                      <a:endParaRPr lang="en-US" sz="17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53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Pengendalian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Penularan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(1880-1940)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Teori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Kuman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(</a:t>
                      </a:r>
                      <a:r>
                        <a:rPr lang="en-US" sz="1700" i="1" baseline="0" dirty="0">
                          <a:latin typeface="Franklin Gothic Book" pitchFamily="34" charset="0"/>
                        </a:rPr>
                        <a:t>Germ</a:t>
                      </a:r>
                      <a:r>
                        <a:rPr lang="en-US" sz="1700" i="0" baseline="0" dirty="0">
                          <a:latin typeface="Franklin Gothic Book" pitchFamily="34" charset="0"/>
                        </a:rPr>
                        <a:t>); </a:t>
                      </a:r>
                      <a:r>
                        <a:rPr lang="en-US" sz="1700" i="0" baseline="0" dirty="0" err="1">
                          <a:latin typeface="Franklin Gothic Book" pitchFamily="34" charset="0"/>
                        </a:rPr>
                        <a:t>asal</a:t>
                      </a:r>
                      <a:r>
                        <a:rPr lang="en-US" sz="1700" i="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i="0" baseline="0" dirty="0" err="1"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700" i="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i="0" baseline="0" dirty="0" err="1">
                          <a:latin typeface="Franklin Gothic Book" pitchFamily="34" charset="0"/>
                        </a:rPr>
                        <a:t>menular</a:t>
                      </a:r>
                      <a:endParaRPr lang="en-US" sz="17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Pengendalian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menular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melalui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pengendalian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lingkungan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,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vaksinasi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, sanatorium,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investigasi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wabah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populasi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umum</a:t>
                      </a:r>
                      <a:endParaRPr lang="en-US" sz="17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>
                          <a:latin typeface="Franklin Gothic Book" pitchFamily="34" charset="0"/>
                        </a:rPr>
                        <a:t>Hubungan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antara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epidemiologi</a:t>
                      </a:r>
                      <a:r>
                        <a:rPr lang="en-US" sz="1700" dirty="0">
                          <a:latin typeface="Franklin Gothic Book" pitchFamily="34" charset="0"/>
                        </a:rPr>
                        <a:t>, </a:t>
                      </a:r>
                      <a:r>
                        <a:rPr lang="en-US" sz="1700" dirty="0" err="1">
                          <a:latin typeface="Franklin Gothic Book" pitchFamily="34" charset="0"/>
                        </a:rPr>
                        <a:t>bakteriology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imunologi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terkait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TB;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investigasi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wabah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;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Goldberner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700" baseline="0" dirty="0">
                          <a:latin typeface="Franklin Gothic Book" pitchFamily="34" charset="0"/>
                        </a:rPr>
                        <a:t> Pellagra</a:t>
                      </a:r>
                      <a:endParaRPr lang="en-US" sz="17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96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0DFDA3F6-835F-4842-9004-1D0ED051AF15}"/>
              </a:ext>
            </a:extLst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13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7" name="Chevron 16">
            <a:extLst>
              <a:ext uri="{FF2B5EF4-FFF2-40B4-BE49-F238E27FC236}">
                <a16:creationId xmlns:a16="http://schemas.microsoft.com/office/drawing/2014/main" id="{9CF1BDAC-B656-4B68-B6DE-CED9657A8E54}"/>
              </a:ext>
            </a:extLst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6941AD-2392-4D28-95DC-09B5FF9E1E10}"/>
              </a:ext>
            </a:extLst>
          </p:cNvPr>
          <p:cNvSpPr/>
          <p:nvPr/>
        </p:nvSpPr>
        <p:spPr>
          <a:xfrm>
            <a:off x="1371600" y="114300"/>
            <a:ext cx="6203686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spc="6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ERA KESEHATAN MASYARAKAT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496AF31B-66FC-4133-8074-7B02F9098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14082"/>
              </p:ext>
            </p:extLst>
          </p:nvPr>
        </p:nvGraphicFramePr>
        <p:xfrm>
          <a:off x="152400" y="571500"/>
          <a:ext cx="8915400" cy="5242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3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Book" pitchFamily="34" charset="0"/>
                        </a:rPr>
                        <a:t>Era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Masyarakat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Franklin Gothic Book" pitchFamily="34" charset="0"/>
                        </a:rPr>
                        <a:t>Paradigma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/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Fokus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Franklin Gothic Book" pitchFamily="34" charset="0"/>
                        </a:rPr>
                        <a:t>Kerangka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Aksi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Franklin Gothic Book" pitchFamily="34" charset="0"/>
                        </a:rPr>
                        <a:t>Kejadian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Penting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8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Sistem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Pelayanan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Medis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1600" baseline="0" dirty="0">
                          <a:latin typeface="Franklin Gothic Book" pitchFamily="34" charset="0"/>
                        </a:rPr>
                        <a:t>(1950- pertengahan-1980)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Integrasi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dalam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pengendalian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menular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;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modifikasi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faktor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risiko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;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perlindungan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kelompok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berisiko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tinggi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sebagai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bagian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dari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pelayanan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medis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Sistem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pelayanan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pengendalian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publik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menular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tertentu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populasi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rentan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;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Integrasi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antar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organisasi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kesehatan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Antibiotik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;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Konsep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faktor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risiko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;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Studi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Framingham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risiko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kardiovaskular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;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Laporan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Bedah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umum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terkait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merokok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05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Promosi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/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Pence-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gahan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(pertengahan-1980-2000)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Fokus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perilaku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indivual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deteksi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populasi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rentan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umum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Pencegahan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mengarah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klinis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populasi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dengan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fokus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pengendalian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individual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dalam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menentukan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keputusan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Epidemi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AIDS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kebutuhan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intervensi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dalam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penurunan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risiko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;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penurunan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jantung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koroner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melalui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intervensi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05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Populasi </a:t>
                      </a:r>
                    </a:p>
                    <a:p>
                      <a:pPr algn="l"/>
                      <a:r>
                        <a:rPr lang="en-US" sz="1600" dirty="0">
                          <a:latin typeface="Franklin Gothic Book" pitchFamily="34" charset="0"/>
                        </a:rPr>
                        <a:t>(Abad 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Koordinasi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kesmas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pemberian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pelayanan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didasarkan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pada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Franklin Gothic Book" pitchFamily="34" charset="0"/>
                        </a:rPr>
                        <a:t>pemikiran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i="1" baseline="0" dirty="0">
                          <a:latin typeface="Franklin Gothic Book" pitchFamily="34" charset="0"/>
                        </a:rPr>
                        <a:t>evidence-based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Manajemen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rekomendasi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informasi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i="1" dirty="0">
                          <a:latin typeface="Franklin Gothic Book" pitchFamily="34" charset="0"/>
                        </a:rPr>
                        <a:t>evidence based </a:t>
                      </a:r>
                      <a:endParaRPr lang="en-US" sz="1600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Franklin Gothic Book" pitchFamily="34" charset="0"/>
                        </a:rPr>
                        <a:t>Pengobatan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dan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kesmas</a:t>
                      </a:r>
                      <a:r>
                        <a:rPr lang="en-US" sz="16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dirty="0" err="1">
                          <a:latin typeface="Franklin Gothic Book" pitchFamily="34" charset="0"/>
                        </a:rPr>
                        <a:t>berdasarkan</a:t>
                      </a:r>
                      <a:r>
                        <a:rPr lang="en-US" sz="16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600" i="1" dirty="0">
                          <a:latin typeface="Franklin Gothic Book" pitchFamily="34" charset="0"/>
                        </a:rPr>
                        <a:t>evidence based, medical error, antibiotic</a:t>
                      </a:r>
                      <a:r>
                        <a:rPr lang="en-US" sz="1600" i="1" baseline="0" dirty="0">
                          <a:latin typeface="Franklin Gothic Book" pitchFamily="34" charset="0"/>
                        </a:rPr>
                        <a:t> resistance; </a:t>
                      </a:r>
                      <a:r>
                        <a:rPr lang="en-US" sz="1600" i="0" baseline="0" dirty="0" err="1">
                          <a:latin typeface="Franklin Gothic Book" pitchFamily="34" charset="0"/>
                        </a:rPr>
                        <a:t>kolaborasi</a:t>
                      </a:r>
                      <a:r>
                        <a:rPr lang="en-US" sz="1600" i="0" baseline="0" dirty="0">
                          <a:latin typeface="Franklin Gothic Book" pitchFamily="34" charset="0"/>
                        </a:rPr>
                        <a:t> global</a:t>
                      </a:r>
                      <a:endParaRPr lang="en-US" sz="1600" i="1" dirty="0">
                        <a:latin typeface="Franklin Gothic Boo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96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spc="300" dirty="0">
                <a:solidFill>
                  <a:srgbClr val="000000"/>
                </a:solidFill>
                <a:latin typeface="Franklin Gothic Demi Cond" pitchFamily="34" charset="0"/>
              </a:rPr>
              <a:t>PERKEMBANGAN KESEHATAN MASYARAKAT DI INDONESIA: SEBELUM KEMERDEKAAN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755395"/>
              </p:ext>
            </p:extLst>
          </p:nvPr>
        </p:nvGraphicFramePr>
        <p:xfrm>
          <a:off x="609600" y="1333500"/>
          <a:ext cx="8153400" cy="39471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WAKTU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KEGIATAN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Abad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Pemberantasan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malaria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oleh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pemerintah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Belanda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1807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Pelatihan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dukun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bayi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pertolongan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persalinan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dalam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rangka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menurunkan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kematian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bayi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Wabah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lepra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: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pemberantasan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dengan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penyemprotan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massal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penyuluhan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(propaganda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1927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Wabah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kolera</a:t>
                      </a:r>
                      <a:r>
                        <a:rPr lang="en-US" sz="1800" dirty="0"/>
                        <a:t>: </a:t>
                      </a:r>
                      <a:r>
                        <a:rPr lang="en-US" sz="1800" dirty="0" err="1"/>
                        <a:t>penyuluhan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1925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Perbaikan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sanitasi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untuk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menurunkan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angka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kesakitan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kematian</a:t>
                      </a:r>
                      <a:endParaRPr lang="en-US" sz="1800" dirty="0">
                        <a:solidFill>
                          <a:prstClr val="black"/>
                        </a:solidFill>
                        <a:latin typeface="Franklin Gothic Boo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Tahun</a:t>
                      </a:r>
                      <a:r>
                        <a:rPr lang="en-US" sz="1800" dirty="0"/>
                        <a:t> 1941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Tahun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1941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mulai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vaksinasi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massal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pemberantasan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kolera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cacar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spc="300" dirty="0">
                <a:solidFill>
                  <a:srgbClr val="000000"/>
                </a:solidFill>
                <a:latin typeface="Franklin Gothic Demi Cond" pitchFamily="34" charset="0"/>
              </a:rPr>
              <a:t>PERKEMBANGAN KESEHATAN MASYARAKAT DI INDONESIA: SETELAH  KEMERDEKAAN</a:t>
            </a:r>
            <a:r>
              <a:rPr lang="en-US" sz="2000" b="1" spc="300" baseline="30000" dirty="0">
                <a:solidFill>
                  <a:srgbClr val="000000"/>
                </a:solidFill>
                <a:latin typeface="Franklin Gothic Demi Cond" pitchFamily="34" charset="0"/>
              </a:rPr>
              <a:t>1</a:t>
            </a:r>
            <a:endParaRPr lang="en-US" sz="2000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175995"/>
              </p:ext>
            </p:extLst>
          </p:nvPr>
        </p:nvGraphicFramePr>
        <p:xfrm>
          <a:off x="457200" y="1333500"/>
          <a:ext cx="7543800" cy="37591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WAKTU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KEGIATAN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1.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Konsep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Bekasi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Tahun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1951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dr.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Leimena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sdr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Patah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:</a:t>
                      </a:r>
                      <a:r>
                        <a:rPr lang="en-US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Konsep</a:t>
                      </a:r>
                      <a:r>
                        <a:rPr lang="en-US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Bandung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:</a:t>
                      </a:r>
                      <a:r>
                        <a:rPr lang="en-US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pelayanan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kuratif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 (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pengobatan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tak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ada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artinya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tanpa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preventif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pencegahan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). </a:t>
                      </a:r>
                    </a:p>
                    <a:p>
                      <a:pPr marL="342900" marR="0" lvl="1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Pengobatan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pencegahan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harus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dilakukan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bersama-sama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Tahun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Dr.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Sulianti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Saroso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merintis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“</a:t>
                      </a:r>
                      <a:r>
                        <a:rPr lang="en-US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Proyek</a:t>
                      </a:r>
                      <a:r>
                        <a:rPr lang="en-US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Bekasi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”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sebagai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proyek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percontohan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sekaligus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tempat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pelatihan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pelayanan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terpadu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masyarakat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 di Indonesia.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Tahun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1957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8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wilayah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pengembangan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masyarakat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sebagai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penerapan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Konsep</a:t>
                      </a:r>
                      <a:r>
                        <a:rPr lang="en-US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Bekasi</a:t>
                      </a:r>
                      <a:r>
                        <a:rPr lang="en-US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spc="300" dirty="0">
                <a:solidFill>
                  <a:srgbClr val="000000"/>
                </a:solidFill>
                <a:latin typeface="Franklin Gothic Demi Cond" pitchFamily="34" charset="0"/>
              </a:rPr>
              <a:t>PERKEMBANGAN KESEHATAN MASYARAKAT DI INDONESIA: SETELAH  KEMERDEKAAN</a:t>
            </a:r>
            <a:r>
              <a:rPr lang="en-US" sz="2000" b="1" spc="300" baseline="30000" dirty="0">
                <a:solidFill>
                  <a:srgbClr val="000000"/>
                </a:solidFill>
                <a:latin typeface="Franklin Gothic Demi Cond" pitchFamily="34" charset="0"/>
              </a:rPr>
              <a:t>2</a:t>
            </a:r>
            <a:endParaRPr lang="en-US" sz="2000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61091"/>
              </p:ext>
            </p:extLst>
          </p:nvPr>
        </p:nvGraphicFramePr>
        <p:xfrm>
          <a:off x="228600" y="1333500"/>
          <a:ext cx="8686800" cy="43129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WAKTU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KEGIATAN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2. DANA</a:t>
                      </a:r>
                      <a:r>
                        <a:rPr lang="en-US" sz="1600" b="1" baseline="0" dirty="0">
                          <a:solidFill>
                            <a:srgbClr val="000000"/>
                          </a:solidFill>
                        </a:rPr>
                        <a:t> SEHAT &amp; POS DESA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Tahun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1960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Jawa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Tengah (Solo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Banjarnegara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tumbuh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kegiatan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berbasis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masyarakat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: Dana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Sehat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Pos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Obat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Desa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Arisan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rumah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sehat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jamban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keluarga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dsb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Muncul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istilah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: 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“Kader </a:t>
                      </a:r>
                      <a:r>
                        <a:rPr lang="en-US" sz="18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”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sebaga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tenaga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inti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dari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pelayanan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bermotto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“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dari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oleh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masyarakat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prstClr val="black"/>
                        </a:solidFill>
                        <a:latin typeface="Franklin Gothic Boo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3. PUSKESMAS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prstClr val="black"/>
                        </a:solidFill>
                        <a:latin typeface="Franklin Gothic Boo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Tahun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 1968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Puskesmas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ditetapkan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sebagai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sistem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pelayanan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terpadu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preventif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kuratif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).</a:t>
                      </a:r>
                    </a:p>
                    <a:p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Awalnya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uskesmas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hanya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meyelenggarakan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5 </a:t>
                      </a:r>
                      <a:r>
                        <a:rPr lang="en-US" sz="18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pelayanan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dasar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yakni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: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Pengobatan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(BP),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Ibu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Anak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/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Keluarga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Berencana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</a:p>
                    <a:p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Sanitasi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lingkungan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Penyuluhan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Pemberantasan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menular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lang="en-US" sz="1800" baseline="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erkembang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menjadi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7, 12,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sekarang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ada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21 </a:t>
                      </a:r>
                      <a:r>
                        <a:rPr lang="en-US" sz="18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pelayanan</a:t>
                      </a:r>
                      <a:r>
                        <a:rPr lang="en-US" sz="18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6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25500"/>
          </a:xfrm>
        </p:spPr>
        <p:txBody>
          <a:bodyPr>
            <a:noAutofit/>
          </a:bodyPr>
          <a:lstStyle/>
          <a:p>
            <a:pPr algn="ctr"/>
            <a:r>
              <a:rPr lang="en-US" sz="2000" b="1" spc="300" dirty="0">
                <a:solidFill>
                  <a:srgbClr val="000000"/>
                </a:solidFill>
                <a:latin typeface="Franklin Gothic Demi Cond" pitchFamily="34" charset="0"/>
              </a:rPr>
              <a:t>PERKEMBANGAN KESEHATAN MASYARAKAT DI INDONESIA: SETELAH  KEMERDEKAAN</a:t>
            </a:r>
            <a:r>
              <a:rPr lang="en-US" sz="2000" b="1" spc="300" baseline="30000" dirty="0">
                <a:solidFill>
                  <a:srgbClr val="000000"/>
                </a:solidFill>
                <a:latin typeface="Franklin Gothic Demi Cond" pitchFamily="34" charset="0"/>
              </a:rPr>
              <a:t>3</a:t>
            </a:r>
            <a:endParaRPr lang="en-US" sz="2000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23790"/>
              </p:ext>
            </p:extLst>
          </p:nvPr>
        </p:nvGraphicFramePr>
        <p:xfrm>
          <a:off x="228600" y="1028700"/>
          <a:ext cx="8686800" cy="4836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</a:rPr>
                        <a:t>Waktu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KEGIATAN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4.</a:t>
                      </a:r>
                      <a:r>
                        <a:rPr lang="en-US" sz="1800" b="1" baseline="0" dirty="0">
                          <a:solidFill>
                            <a:srgbClr val="000000"/>
                          </a:solidFill>
                        </a:rPr>
                        <a:t> PUSLING &amp; PUSTU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Tujuan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meluaskan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jangkauan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Puskesmas</a:t>
                      </a:r>
                      <a:endParaRPr lang="en-US" sz="1800" dirty="0">
                        <a:solidFill>
                          <a:prstClr val="black"/>
                        </a:solidFill>
                        <a:latin typeface="Franklin Gothic Boo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Pusekesmas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swasta</a:t>
                      </a:r>
                      <a:r>
                        <a:rPr lang="en-US" sz="1800" baseline="0" dirty="0"/>
                        <a:t>: </a:t>
                      </a:r>
                      <a:r>
                        <a:rPr lang="en-US" sz="1800" baseline="0" dirty="0" err="1"/>
                        <a:t>Balkesmas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Penilaian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puskesmas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menggunakan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standar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dikenal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stratifikasi</a:t>
                      </a:r>
                      <a:r>
                        <a:rPr lang="en-US" sz="1800" dirty="0"/>
                        <a:t>:</a:t>
                      </a:r>
                    </a:p>
                    <a:p>
                      <a:pPr marL="625475" lvl="1" indent="-288925">
                        <a:lnSpc>
                          <a:spcPct val="150000"/>
                        </a:lnSpc>
                        <a:buFont typeface="Wingdings" pitchFamily="2" charset="2"/>
                        <a:buChar char="v"/>
                        <a:tabLst>
                          <a:tab pos="577850" algn="l"/>
                          <a:tab pos="801688" algn="l"/>
                          <a:tab pos="914400" algn="l"/>
                        </a:tabLst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Strata I :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Puskesmas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dengan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prestasi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sangat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baik</a:t>
                      </a:r>
                      <a:endParaRPr lang="en-US" sz="1800" dirty="0">
                        <a:solidFill>
                          <a:prstClr val="black"/>
                        </a:solidFill>
                        <a:latin typeface="Franklin Gothic Book" pitchFamily="34" charset="0"/>
                      </a:endParaRPr>
                    </a:p>
                    <a:p>
                      <a:pPr marL="625475" lvl="1" indent="-288925">
                        <a:lnSpc>
                          <a:spcPct val="150000"/>
                        </a:lnSpc>
                        <a:buFont typeface="Wingdings" pitchFamily="2" charset="2"/>
                        <a:buChar char="v"/>
                        <a:tabLst>
                          <a:tab pos="577850" algn="l"/>
                          <a:tab pos="801688" algn="l"/>
                          <a:tab pos="914400" algn="l"/>
                        </a:tabLst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Strata II :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Puskkesmas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dengan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prestasi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rata-rata</a:t>
                      </a:r>
                    </a:p>
                    <a:p>
                      <a:pPr marL="625475" lvl="1" indent="-288925">
                        <a:lnSpc>
                          <a:spcPct val="150000"/>
                        </a:lnSpc>
                        <a:buFont typeface="Wingdings" pitchFamily="2" charset="2"/>
                        <a:buChar char="v"/>
                        <a:tabLst>
                          <a:tab pos="577850" algn="l"/>
                          <a:tab pos="801688" algn="l"/>
                          <a:tab pos="914400" algn="l"/>
                        </a:tabLst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Strata III: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Puskesmas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dengan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prestasi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bawah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rata-rata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5. PKMD (PEMBANGUNAN</a:t>
                      </a:r>
                      <a:r>
                        <a:rPr lang="en-US" sz="1800" b="1" baseline="0" dirty="0"/>
                        <a:t> KESEHATAN MASYARAKAT DESA)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PKMD :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pendekatan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strategis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meningkatkan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cakupan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pelayanan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PKMD </a:t>
                      </a:r>
                      <a:r>
                        <a:rPr lang="en-US" sz="1800" dirty="0" err="1"/>
                        <a:t>perkotaan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Sasaran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: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masyarakat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mampu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memelihara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meningkatkan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kehidupan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yang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sehat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sejahtera</a:t>
                      </a:r>
                      <a:endParaRPr lang="en-US" sz="1800" dirty="0">
                        <a:solidFill>
                          <a:prstClr val="black"/>
                        </a:solidFill>
                        <a:latin typeface="Franklin Gothic Boo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9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-1" y="307047"/>
            <a:ext cx="9139989" cy="5090453"/>
          </a:xfrm>
          <a:prstGeom prst="rect">
            <a:avLst/>
          </a:prstGeom>
          <a:solidFill>
            <a:srgbClr val="FBF8EC"/>
          </a:solidFill>
          <a:ln>
            <a:solidFill>
              <a:srgbClr val="FBF8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078" y="809835"/>
            <a:ext cx="7639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PKMD </a:t>
            </a:r>
            <a:r>
              <a:rPr lang="en-US" sz="2800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dan</a:t>
            </a:r>
            <a:r>
              <a:rPr lang="en-US" sz="2800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 Primary Health Care (PHC)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55563"/>
            <a:ext cx="2057400" cy="259013"/>
          </a:xfrm>
          <a:prstGeom prst="hexagon">
            <a:avLst/>
          </a:prstGeom>
          <a:solidFill>
            <a:srgbClr val="515151"/>
          </a:solidFill>
          <a:ln>
            <a:solidFill>
              <a:srgbClr val="51515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600" dirty="0">
                <a:solidFill>
                  <a:prstClr val="white"/>
                </a:solidFill>
                <a:latin typeface="Franklin Gothic Book" pitchFamily="34" charset="0"/>
              </a:rPr>
              <a:t>SEJARAH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485900"/>
            <a:ext cx="8077200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Komitmen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Indonesia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terhadap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deklarasi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Alma Ata 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  <a:sym typeface="Wingdings" pitchFamily="2" charset="2"/>
              </a:rPr>
              <a:t> </a:t>
            </a:r>
          </a:p>
          <a:p>
            <a:pPr marL="342900" lvl="1" indent="-342900">
              <a:lnSpc>
                <a:spcPct val="114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  <a:sym typeface="Wingdings" pitchFamily="2" charset="2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PKMD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dinyatakan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sebagai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bentuk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operasional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PHC  di Indonesia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rangka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mencapai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“health for all by the year 2000”</a:t>
            </a: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Tahun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1982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ditetapkan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SKN (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Sistem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Nasional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) </a:t>
            </a:r>
          </a:p>
          <a:p>
            <a:pPr marL="342900" lvl="1" indent="-342900">
              <a:lnSpc>
                <a:spcPct val="114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	=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sistem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supra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sistem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pembangunan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Nasional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.</a:t>
            </a: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PKMD =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salah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satu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bentuk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</a:p>
          <a:p>
            <a:pPr marL="342900" lvl="1" indent="-342900">
              <a:lnSpc>
                <a:spcPct val="114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	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diselenggarakan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oleh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,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dibina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oleh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petugas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dirty="0">
                <a:solidFill>
                  <a:prstClr val="black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86081" y="164172"/>
            <a:ext cx="1252560" cy="2857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>
                <a:solidFill>
                  <a:prstClr val="white"/>
                </a:solidFill>
                <a:latin typeface="Franklin Gothic Book" pitchFamily="34" charset="0"/>
              </a:rPr>
              <a:t>Page </a:t>
            </a:r>
            <a:fld id="{5248900D-8688-46F1-8A16-F1B6CA0E6232}" type="slidenum">
              <a:rPr lang="en-US" sz="1600" spc="300">
                <a:solidFill>
                  <a:prstClr val="white"/>
                </a:solidFill>
                <a:latin typeface="Franklin Gothic Book" pitchFamily="34" charset="0"/>
              </a:rPr>
              <a:pPr algn="ctr"/>
              <a:t>18</a:t>
            </a:fld>
            <a:endParaRPr lang="en-US" sz="1600" spc="300" dirty="0">
              <a:solidFill>
                <a:prstClr val="white"/>
              </a:solidFill>
              <a:latin typeface="Franklin Gothic Boo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5121" y="5431783"/>
            <a:ext cx="6525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Prinsip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Teori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Kesehatan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Masyarakat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186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-1" y="307047"/>
            <a:ext cx="9139989" cy="5090453"/>
          </a:xfrm>
          <a:prstGeom prst="rect">
            <a:avLst/>
          </a:prstGeom>
          <a:solidFill>
            <a:srgbClr val="FBF8EC"/>
          </a:solidFill>
          <a:ln>
            <a:solidFill>
              <a:srgbClr val="FBF8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1407" y="591827"/>
            <a:ext cx="2957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6. POSYANDU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55563"/>
            <a:ext cx="2057400" cy="259013"/>
          </a:xfrm>
          <a:prstGeom prst="hexagon">
            <a:avLst/>
          </a:prstGeom>
          <a:solidFill>
            <a:srgbClr val="515151"/>
          </a:solidFill>
          <a:ln>
            <a:solidFill>
              <a:srgbClr val="51515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600" dirty="0">
                <a:solidFill>
                  <a:prstClr val="white"/>
                </a:solidFill>
                <a:latin typeface="Franklin Gothic Book" pitchFamily="34" charset="0"/>
              </a:rPr>
              <a:t>SEJARAH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57300"/>
            <a:ext cx="8827754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Tahun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1984 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Dibentuk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Pos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Terpadu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 (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Posyandu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) =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perpanjangan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tangan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Puskesmas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.</a:t>
            </a: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Posyandu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=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perpaduan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diselenggrakan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oleh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petugas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kader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)</a:t>
            </a: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Posyandu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terdiri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dari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5 (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meja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)</a:t>
            </a:r>
          </a:p>
          <a:p>
            <a:pPr marL="808038" lvl="1" indent="-342900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Meja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1 :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Pendaftaran</a:t>
            </a: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808038" lvl="1" indent="-342900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Meja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2 :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Penimbangan</a:t>
            </a: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808038" lvl="1" indent="-342900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Meja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3 :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Pengisian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KMS</a:t>
            </a:r>
          </a:p>
          <a:p>
            <a:pPr marL="808038" lvl="1" indent="-342900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Meja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4 :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Penyuluhan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termasuk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PMT</a:t>
            </a:r>
          </a:p>
          <a:p>
            <a:pPr marL="808038" lvl="1" indent="-342900">
              <a:lnSpc>
                <a:spcPct val="114000"/>
              </a:lnSpc>
              <a:buFont typeface="Wingdings" pitchFamily="2" charset="2"/>
              <a:buChar char="v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Meja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5 :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imunisasi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pemeriksaan,dsb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oleh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tenaga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medis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/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para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medis</a:t>
            </a: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7467600" y="3619500"/>
            <a:ext cx="152400" cy="981363"/>
          </a:xfrm>
          <a:prstGeom prst="rightBrace">
            <a:avLst>
              <a:gd name="adj1" fmla="val 500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772400" y="361950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>
                <a:latin typeface="Franklin Gothic Book" pitchFamily="34" charset="0"/>
              </a:rPr>
              <a:t>Oleh</a:t>
            </a:r>
            <a:r>
              <a:rPr lang="en-US" dirty="0">
                <a:latin typeface="Franklin Gothic Book" pitchFamily="34" charset="0"/>
              </a:rPr>
              <a:t> </a:t>
            </a:r>
          </a:p>
          <a:p>
            <a:pPr eaLnBrk="1" hangingPunct="1"/>
            <a:r>
              <a:rPr lang="en-US" dirty="0">
                <a:latin typeface="Franklin Gothic Book" pitchFamily="34" charset="0"/>
              </a:rPr>
              <a:t>Kader </a:t>
            </a:r>
          </a:p>
          <a:p>
            <a:pPr eaLnBrk="1" hangingPunct="1"/>
            <a:r>
              <a:rPr lang="en-US" dirty="0" err="1">
                <a:latin typeface="Franklin Gothic Book" pitchFamily="34" charset="0"/>
              </a:rPr>
              <a:t>Kesehatan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86081" y="164172"/>
            <a:ext cx="1252560" cy="2857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>
                <a:solidFill>
                  <a:prstClr val="white"/>
                </a:solidFill>
                <a:latin typeface="Franklin Gothic Book" pitchFamily="34" charset="0"/>
              </a:rPr>
              <a:t>Page </a:t>
            </a:r>
            <a:fld id="{5248900D-8688-46F1-8A16-F1B6CA0E6232}" type="slidenum">
              <a:rPr lang="en-US" sz="1600" spc="300">
                <a:solidFill>
                  <a:prstClr val="white"/>
                </a:solidFill>
                <a:latin typeface="Franklin Gothic Book" pitchFamily="34" charset="0"/>
              </a:rPr>
              <a:pPr algn="ctr"/>
              <a:t>19</a:t>
            </a:fld>
            <a:endParaRPr lang="en-US" sz="1600" spc="300" dirty="0">
              <a:solidFill>
                <a:prstClr val="white"/>
              </a:solidFill>
              <a:latin typeface="Franklin Gothic Boo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5121" y="5431783"/>
            <a:ext cx="6525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Prinsip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Teori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Kesehatan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Masyarakat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25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255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TUJUAN PEMBELAJARAN</a:t>
            </a:r>
          </a:p>
        </p:txBody>
      </p:sp>
      <p:sp>
        <p:nvSpPr>
          <p:cNvPr id="6" name="Google Shape;931;p28">
            <a:extLst>
              <a:ext uri="{FF2B5EF4-FFF2-40B4-BE49-F238E27FC236}">
                <a16:creationId xmlns:a16="http://schemas.microsoft.com/office/drawing/2014/main" id="{9F3358E5-9D41-4233-978D-3407D3359797}"/>
              </a:ext>
            </a:extLst>
          </p:cNvPr>
          <p:cNvSpPr txBox="1">
            <a:spLocks/>
          </p:cNvSpPr>
          <p:nvPr/>
        </p:nvSpPr>
        <p:spPr>
          <a:xfrm>
            <a:off x="1132665" y="1169621"/>
            <a:ext cx="2084100" cy="93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7" name="Google Shape;929;p28">
            <a:extLst>
              <a:ext uri="{FF2B5EF4-FFF2-40B4-BE49-F238E27FC236}">
                <a16:creationId xmlns:a16="http://schemas.microsoft.com/office/drawing/2014/main" id="{2A968FCA-A994-4A3A-982C-945112ACE790}"/>
              </a:ext>
            </a:extLst>
          </p:cNvPr>
          <p:cNvSpPr txBox="1">
            <a:spLocks/>
          </p:cNvSpPr>
          <p:nvPr/>
        </p:nvSpPr>
        <p:spPr>
          <a:xfrm>
            <a:off x="2057400" y="1333500"/>
            <a:ext cx="6655520" cy="4996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Sejarah </a:t>
            </a:r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Lahirnya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Ilmu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Kesehatan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Masyarakat</a:t>
            </a:r>
            <a:endParaRPr lang="en-ID" sz="2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Google Shape;932;p28">
            <a:extLst>
              <a:ext uri="{FF2B5EF4-FFF2-40B4-BE49-F238E27FC236}">
                <a16:creationId xmlns:a16="http://schemas.microsoft.com/office/drawing/2014/main" id="{95AF4527-81A5-48CB-BB94-8D058B102175}"/>
              </a:ext>
            </a:extLst>
          </p:cNvPr>
          <p:cNvSpPr txBox="1">
            <a:spLocks/>
          </p:cNvSpPr>
          <p:nvPr/>
        </p:nvSpPr>
        <p:spPr>
          <a:xfrm>
            <a:off x="1102245" y="1983489"/>
            <a:ext cx="2144940" cy="8829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solidFill>
                  <a:srgbClr val="FFC000"/>
                </a:solidFill>
              </a:rPr>
              <a:t>02</a:t>
            </a:r>
          </a:p>
        </p:txBody>
      </p:sp>
      <p:sp>
        <p:nvSpPr>
          <p:cNvPr id="9" name="Google Shape;933;p28">
            <a:extLst>
              <a:ext uri="{FF2B5EF4-FFF2-40B4-BE49-F238E27FC236}">
                <a16:creationId xmlns:a16="http://schemas.microsoft.com/office/drawing/2014/main" id="{A02EFC26-3D39-42D0-972E-08123D8D6BF3}"/>
              </a:ext>
            </a:extLst>
          </p:cNvPr>
          <p:cNvSpPr txBox="1">
            <a:spLocks/>
          </p:cNvSpPr>
          <p:nvPr/>
        </p:nvSpPr>
        <p:spPr>
          <a:xfrm>
            <a:off x="2057400" y="1943100"/>
            <a:ext cx="5261269" cy="6399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Permasalahan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Kesehatan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masyarakat</a:t>
            </a:r>
            <a:endParaRPr lang="en-US" sz="2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Google Shape;935;p28">
            <a:extLst>
              <a:ext uri="{FF2B5EF4-FFF2-40B4-BE49-F238E27FC236}">
                <a16:creationId xmlns:a16="http://schemas.microsoft.com/office/drawing/2014/main" id="{1F3B10BA-EA75-4A31-AE8F-0BC6A4B52EA7}"/>
              </a:ext>
            </a:extLst>
          </p:cNvPr>
          <p:cNvSpPr txBox="1">
            <a:spLocks/>
          </p:cNvSpPr>
          <p:nvPr/>
        </p:nvSpPr>
        <p:spPr>
          <a:xfrm>
            <a:off x="1093106" y="2739497"/>
            <a:ext cx="2084100" cy="93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solidFill>
                  <a:srgbClr val="FFC000"/>
                </a:solidFill>
              </a:rPr>
              <a:t>03</a:t>
            </a:r>
          </a:p>
        </p:txBody>
      </p:sp>
      <p:sp>
        <p:nvSpPr>
          <p:cNvPr id="11" name="Google Shape;936;p28">
            <a:extLst>
              <a:ext uri="{FF2B5EF4-FFF2-40B4-BE49-F238E27FC236}">
                <a16:creationId xmlns:a16="http://schemas.microsoft.com/office/drawing/2014/main" id="{BA16EA3F-F764-4165-90EF-3A275C60133F}"/>
              </a:ext>
            </a:extLst>
          </p:cNvPr>
          <p:cNvSpPr txBox="1">
            <a:spLocks/>
          </p:cNvSpPr>
          <p:nvPr/>
        </p:nvSpPr>
        <p:spPr>
          <a:xfrm>
            <a:off x="2057400" y="2932590"/>
            <a:ext cx="6705600" cy="4616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Pengertian dan Deklarasi kesehatan masyarakat</a:t>
            </a:r>
          </a:p>
        </p:txBody>
      </p:sp>
      <p:sp>
        <p:nvSpPr>
          <p:cNvPr id="12" name="Google Shape;938;p28">
            <a:extLst>
              <a:ext uri="{FF2B5EF4-FFF2-40B4-BE49-F238E27FC236}">
                <a16:creationId xmlns:a16="http://schemas.microsoft.com/office/drawing/2014/main" id="{B7C33FFC-11CB-44A4-A911-42F285F24A3E}"/>
              </a:ext>
            </a:extLst>
          </p:cNvPr>
          <p:cNvSpPr txBox="1">
            <a:spLocks/>
          </p:cNvSpPr>
          <p:nvPr/>
        </p:nvSpPr>
        <p:spPr>
          <a:xfrm>
            <a:off x="1093106" y="3460404"/>
            <a:ext cx="2084100" cy="93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5400" dirty="0">
                <a:solidFill>
                  <a:srgbClr val="FFC000"/>
                </a:solidFill>
              </a:rPr>
              <a:t>04</a:t>
            </a:r>
          </a:p>
        </p:txBody>
      </p:sp>
      <p:sp>
        <p:nvSpPr>
          <p:cNvPr id="13" name="Google Shape;939;p28">
            <a:extLst>
              <a:ext uri="{FF2B5EF4-FFF2-40B4-BE49-F238E27FC236}">
                <a16:creationId xmlns:a16="http://schemas.microsoft.com/office/drawing/2014/main" id="{47ACCF0E-8FCE-4B68-B27B-ED9582061B77}"/>
              </a:ext>
            </a:extLst>
          </p:cNvPr>
          <p:cNvSpPr txBox="1">
            <a:spLocks/>
          </p:cNvSpPr>
          <p:nvPr/>
        </p:nvSpPr>
        <p:spPr>
          <a:xfrm>
            <a:off x="2057400" y="3619500"/>
            <a:ext cx="6175669" cy="4996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Kebijakan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Terkait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Kesehatan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Masyarakat</a:t>
            </a:r>
            <a:endParaRPr lang="en-ID" sz="2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Google Shape;935;p28">
            <a:extLst>
              <a:ext uri="{FF2B5EF4-FFF2-40B4-BE49-F238E27FC236}">
                <a16:creationId xmlns:a16="http://schemas.microsoft.com/office/drawing/2014/main" id="{14784029-3765-43A8-A763-23340860CC64}"/>
              </a:ext>
            </a:extLst>
          </p:cNvPr>
          <p:cNvSpPr txBox="1">
            <a:spLocks/>
          </p:cNvSpPr>
          <p:nvPr/>
        </p:nvSpPr>
        <p:spPr>
          <a:xfrm>
            <a:off x="533400" y="4211700"/>
            <a:ext cx="2084100" cy="93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n" sz="5400" dirty="0">
                <a:solidFill>
                  <a:srgbClr val="FFC000"/>
                </a:solidFill>
              </a:rPr>
              <a:t>05</a:t>
            </a:r>
          </a:p>
        </p:txBody>
      </p:sp>
      <p:sp>
        <p:nvSpPr>
          <p:cNvPr id="15" name="Google Shape;936;p28">
            <a:extLst>
              <a:ext uri="{FF2B5EF4-FFF2-40B4-BE49-F238E27FC236}">
                <a16:creationId xmlns:a16="http://schemas.microsoft.com/office/drawing/2014/main" id="{C3BC5A72-F82A-4589-9067-1B0C59811B8B}"/>
              </a:ext>
            </a:extLst>
          </p:cNvPr>
          <p:cNvSpPr txBox="1">
            <a:spLocks/>
          </p:cNvSpPr>
          <p:nvPr/>
        </p:nvSpPr>
        <p:spPr>
          <a:xfrm>
            <a:off x="2057400" y="4457700"/>
            <a:ext cx="6553200" cy="4616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pPr lvl="0" algn="l"/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Landasan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Keilmuan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ahnschrift" panose="020B0502040204020203" pitchFamily="34" charset="0"/>
              </a:rPr>
              <a:t>Kesehatan</a:t>
            </a:r>
            <a:r>
              <a:rPr lang="en-US" sz="2400" b="1" dirty="0">
                <a:solidFill>
                  <a:schemeClr val="tx1"/>
                </a:solidFill>
                <a:latin typeface="Bahnschrift" panose="020B0502040204020203" pitchFamily="34" charset="0"/>
              </a:rPr>
              <a:t> Masyarakat</a:t>
            </a:r>
            <a:endParaRPr lang="en-ID" sz="2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000BE-E760-41EA-95C5-7BFE4C8AE9CE}"/>
              </a:ext>
            </a:extLst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2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4400B24F-3A90-4F37-9060-D2636ECFD974}"/>
              </a:ext>
            </a:extLst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</p:spTree>
    <p:extLst>
      <p:ext uri="{BB962C8B-B14F-4D97-AF65-F5344CB8AC3E}">
        <p14:creationId xmlns:p14="http://schemas.microsoft.com/office/powerpoint/2010/main" val="31826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-1" y="307047"/>
            <a:ext cx="9139989" cy="5090453"/>
          </a:xfrm>
          <a:prstGeom prst="rect">
            <a:avLst/>
          </a:prstGeom>
          <a:solidFill>
            <a:srgbClr val="FBF8EC"/>
          </a:solidFill>
          <a:ln>
            <a:solidFill>
              <a:srgbClr val="FBF8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7604" y="754837"/>
            <a:ext cx="6168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PERKEMBANGAN POSYANDU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55563"/>
            <a:ext cx="2057400" cy="259013"/>
          </a:xfrm>
          <a:prstGeom prst="hexagon">
            <a:avLst/>
          </a:prstGeom>
          <a:solidFill>
            <a:srgbClr val="515151"/>
          </a:solidFill>
          <a:ln>
            <a:solidFill>
              <a:srgbClr val="51515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600" dirty="0">
                <a:solidFill>
                  <a:prstClr val="white"/>
                </a:solidFill>
                <a:latin typeface="Franklin Gothic Book" pitchFamily="34" charset="0"/>
              </a:rPr>
              <a:t>SEJARAH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152400" y="1297800"/>
            <a:ext cx="8540750" cy="36856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itchFamily="2" charset="2"/>
              <a:buNone/>
              <a:defRPr/>
            </a:pPr>
            <a:r>
              <a:rPr lang="en-US" sz="2000" dirty="0">
                <a:latin typeface="Franklin Gothic Book" pitchFamily="34" charset="0"/>
              </a:rPr>
              <a:t>	</a:t>
            </a:r>
            <a:r>
              <a:rPr lang="en-US" sz="1600" dirty="0">
                <a:latin typeface="Franklin Gothic Book" pitchFamily="34" charset="0"/>
              </a:rPr>
              <a:t>		  			Tingkat </a:t>
            </a:r>
            <a:r>
              <a:rPr lang="en-US" sz="1600" dirty="0" err="1">
                <a:latin typeface="Franklin Gothic Book" pitchFamily="34" charset="0"/>
              </a:rPr>
              <a:t>Perk.Posyandu</a:t>
            </a:r>
            <a:r>
              <a:rPr lang="en-US" sz="1600" dirty="0">
                <a:latin typeface="Franklin Gothic Book" pitchFamily="34" charset="0"/>
              </a:rPr>
              <a:t>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1600" dirty="0">
                <a:latin typeface="Franklin Gothic Book" pitchFamily="34" charset="0"/>
              </a:rPr>
              <a:t>	</a:t>
            </a:r>
            <a:r>
              <a:rPr lang="en-US" sz="1600" dirty="0" err="1">
                <a:latin typeface="Franklin Gothic Book" pitchFamily="34" charset="0"/>
              </a:rPr>
              <a:t>Indikator</a:t>
            </a:r>
            <a:r>
              <a:rPr lang="en-US" sz="1600" dirty="0">
                <a:latin typeface="Franklin Gothic Book" pitchFamily="34" charset="0"/>
              </a:rPr>
              <a:t>		</a:t>
            </a:r>
            <a:r>
              <a:rPr lang="en-US" sz="1600" dirty="0" err="1">
                <a:latin typeface="Franklin Gothic Book" pitchFamily="34" charset="0"/>
              </a:rPr>
              <a:t>Pratama</a:t>
            </a:r>
            <a:r>
              <a:rPr lang="en-US" sz="1600" dirty="0">
                <a:latin typeface="Franklin Gothic Book" pitchFamily="34" charset="0"/>
              </a:rPr>
              <a:t>    </a:t>
            </a:r>
            <a:r>
              <a:rPr lang="en-US" sz="1600" dirty="0" err="1">
                <a:latin typeface="Franklin Gothic Book" pitchFamily="34" charset="0"/>
              </a:rPr>
              <a:t>Madya</a:t>
            </a:r>
            <a:r>
              <a:rPr lang="en-US" sz="1600" dirty="0">
                <a:latin typeface="Franklin Gothic Book" pitchFamily="34" charset="0"/>
              </a:rPr>
              <a:t>    </a:t>
            </a:r>
            <a:r>
              <a:rPr lang="en-US" sz="1600" dirty="0" err="1">
                <a:latin typeface="Franklin Gothic Book" pitchFamily="34" charset="0"/>
              </a:rPr>
              <a:t>Purnama</a:t>
            </a:r>
            <a:r>
              <a:rPr lang="en-US" sz="1600" dirty="0">
                <a:latin typeface="Franklin Gothic Book" pitchFamily="34" charset="0"/>
              </a:rPr>
              <a:t>		</a:t>
            </a:r>
            <a:r>
              <a:rPr lang="en-US" sz="1600" dirty="0" err="1">
                <a:latin typeface="Franklin Gothic Book" pitchFamily="34" charset="0"/>
              </a:rPr>
              <a:t>Mandiri</a:t>
            </a:r>
            <a:endParaRPr lang="en-US" sz="1600" dirty="0">
              <a:latin typeface="Franklin Gothic Book" pitchFamily="34" charset="0"/>
            </a:endParaRPr>
          </a:p>
          <a:p>
            <a:pPr marL="609600" indent="-609600">
              <a:buFont typeface="Wingdings" pitchFamily="2" charset="2"/>
              <a:buNone/>
              <a:defRPr/>
            </a:pPr>
            <a:endParaRPr lang="en-US" sz="1600" dirty="0">
              <a:latin typeface="Franklin Gothic Book" pitchFamily="34" charset="0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1600" dirty="0" err="1">
                <a:latin typeface="Franklin Gothic Book" pitchFamily="34" charset="0"/>
              </a:rPr>
              <a:t>Jumlah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kader</a:t>
            </a:r>
            <a:r>
              <a:rPr lang="en-US" sz="1600" dirty="0">
                <a:latin typeface="Franklin Gothic Book" pitchFamily="34" charset="0"/>
              </a:rPr>
              <a:t>	   	&lt;5                   5 </a:t>
            </a:r>
            <a:r>
              <a:rPr lang="en-US" sz="1600" dirty="0" err="1">
                <a:latin typeface="Franklin Gothic Book" pitchFamily="34" charset="0"/>
              </a:rPr>
              <a:t>atau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lebih</a:t>
            </a:r>
            <a:endParaRPr lang="en-US" sz="1600" dirty="0">
              <a:latin typeface="Franklin Gothic Book" pitchFamily="34" charset="0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1600" dirty="0" err="1">
                <a:latin typeface="Franklin Gothic Book" pitchFamily="34" charset="0"/>
              </a:rPr>
              <a:t>Frek.penimb</a:t>
            </a:r>
            <a:r>
              <a:rPr lang="en-US" sz="1600" dirty="0">
                <a:latin typeface="Franklin Gothic Book" pitchFamily="34" charset="0"/>
              </a:rPr>
              <a:t>.	   	&lt;8x/</a:t>
            </a:r>
            <a:r>
              <a:rPr lang="en-US" sz="1600" dirty="0" err="1">
                <a:latin typeface="Franklin Gothic Book" pitchFamily="34" charset="0"/>
              </a:rPr>
              <a:t>th</a:t>
            </a:r>
            <a:r>
              <a:rPr lang="en-US" sz="1600" dirty="0">
                <a:latin typeface="Franklin Gothic Book" pitchFamily="34" charset="0"/>
              </a:rPr>
              <a:t>	     8 kali </a:t>
            </a:r>
            <a:r>
              <a:rPr lang="en-US" sz="1600" dirty="0" err="1">
                <a:latin typeface="Franklin Gothic Book" pitchFamily="34" charset="0"/>
              </a:rPr>
              <a:t>atau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lebih</a:t>
            </a:r>
            <a:r>
              <a:rPr lang="en-US" sz="1600" dirty="0">
                <a:latin typeface="Franklin Gothic Book" pitchFamily="34" charset="0"/>
              </a:rPr>
              <a:t>/</a:t>
            </a:r>
            <a:r>
              <a:rPr lang="en-US" sz="1600" dirty="0" err="1">
                <a:latin typeface="Franklin Gothic Book" pitchFamily="34" charset="0"/>
              </a:rPr>
              <a:t>th</a:t>
            </a:r>
            <a:r>
              <a:rPr lang="en-US" sz="1600" dirty="0">
                <a:latin typeface="Franklin Gothic Book" pitchFamily="34" charset="0"/>
              </a:rPr>
              <a:t>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1600" dirty="0" err="1">
                <a:latin typeface="Franklin Gothic Book" pitchFamily="34" charset="0"/>
              </a:rPr>
              <a:t>Cakupan</a:t>
            </a:r>
            <a:r>
              <a:rPr lang="en-US" sz="1600" dirty="0">
                <a:latin typeface="Franklin Gothic Book" pitchFamily="34" charset="0"/>
              </a:rPr>
              <a:t> KIA	   	&lt;50%		&gt; 50%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1600" dirty="0" err="1">
                <a:latin typeface="Franklin Gothic Book" pitchFamily="34" charset="0"/>
              </a:rPr>
              <a:t>Cakupan</a:t>
            </a:r>
            <a:r>
              <a:rPr lang="en-US" sz="1600" dirty="0">
                <a:latin typeface="Franklin Gothic Book" pitchFamily="34" charset="0"/>
              </a:rPr>
              <a:t> KB	   	&lt;50%		&gt;50%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1600" dirty="0" err="1">
                <a:latin typeface="Franklin Gothic Book" pitchFamily="34" charset="0"/>
              </a:rPr>
              <a:t>Cakupan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imun</a:t>
            </a:r>
            <a:r>
              <a:rPr lang="en-US" sz="1600" dirty="0">
                <a:latin typeface="Franklin Gothic Book" pitchFamily="34" charset="0"/>
              </a:rPr>
              <a:t>.    	&lt;50%		&gt;50%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1600" dirty="0" err="1">
                <a:latin typeface="Franklin Gothic Book" pitchFamily="34" charset="0"/>
              </a:rPr>
              <a:t>Rerata</a:t>
            </a:r>
            <a:r>
              <a:rPr lang="en-US" sz="1600" dirty="0">
                <a:latin typeface="Franklin Gothic Book" pitchFamily="34" charset="0"/>
              </a:rPr>
              <a:t> D/S	   	&lt;50%		&gt;50%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1600" dirty="0" err="1">
                <a:latin typeface="Franklin Gothic Book" pitchFamily="34" charset="0"/>
              </a:rPr>
              <a:t>Cakupan</a:t>
            </a:r>
            <a:r>
              <a:rPr lang="en-US" sz="1600" dirty="0">
                <a:latin typeface="Franklin Gothic Book" pitchFamily="34" charset="0"/>
              </a:rPr>
              <a:t> Dana </a:t>
            </a:r>
            <a:r>
              <a:rPr lang="en-US" sz="1600" dirty="0" err="1">
                <a:latin typeface="Franklin Gothic Book" pitchFamily="34" charset="0"/>
              </a:rPr>
              <a:t>Seh</a:t>
            </a:r>
            <a:r>
              <a:rPr lang="en-US" sz="1600" dirty="0">
                <a:latin typeface="Franklin Gothic Book" pitchFamily="34" charset="0"/>
              </a:rPr>
              <a:t>.			&lt;50%		   &gt;50%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1600" dirty="0" err="1">
                <a:latin typeface="Franklin Gothic Book" pitchFamily="34" charset="0"/>
              </a:rPr>
              <a:t>Progam</a:t>
            </a:r>
            <a:r>
              <a:rPr lang="en-US" sz="1600" dirty="0">
                <a:latin typeface="Franklin Gothic Book" pitchFamily="34" charset="0"/>
              </a:rPr>
              <a:t> </a:t>
            </a:r>
            <a:r>
              <a:rPr lang="en-US" sz="1600" dirty="0" err="1">
                <a:latin typeface="Franklin Gothic Book" pitchFamily="34" charset="0"/>
              </a:rPr>
              <a:t>tambahan</a:t>
            </a:r>
            <a:r>
              <a:rPr lang="en-US" sz="1600" dirty="0">
                <a:latin typeface="Franklin Gothic Book" pitchFamily="34" charset="0"/>
              </a:rPr>
              <a:t>			(-)		     (+)   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000" dirty="0">
              <a:latin typeface="Franklin Gothic Book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457200" y="16153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57200" y="19963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04800" y="4853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810000" y="1638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648200" y="1638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477000" y="1615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86081" y="164172"/>
            <a:ext cx="1252560" cy="2857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>
                <a:solidFill>
                  <a:prstClr val="white"/>
                </a:solidFill>
                <a:latin typeface="Franklin Gothic Book" pitchFamily="34" charset="0"/>
              </a:rPr>
              <a:t>Page </a:t>
            </a:r>
            <a:fld id="{5248900D-8688-46F1-8A16-F1B6CA0E6232}" type="slidenum">
              <a:rPr lang="en-US" sz="1600" spc="300">
                <a:solidFill>
                  <a:prstClr val="white"/>
                </a:solidFill>
                <a:latin typeface="Franklin Gothic Book" pitchFamily="34" charset="0"/>
              </a:rPr>
              <a:pPr algn="ctr"/>
              <a:t>20</a:t>
            </a:fld>
            <a:endParaRPr lang="en-US" sz="1600" spc="300" dirty="0">
              <a:solidFill>
                <a:prstClr val="white"/>
              </a:solidFill>
              <a:latin typeface="Franklin Gothic Boo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5121" y="5431783"/>
            <a:ext cx="6525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Prinsip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Teori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Kesehatan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Masyarakat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236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304801" y="342899"/>
            <a:ext cx="8458200" cy="5090453"/>
          </a:xfrm>
          <a:prstGeom prst="rect">
            <a:avLst/>
          </a:prstGeom>
          <a:solidFill>
            <a:srgbClr val="FBF8EC"/>
          </a:solidFill>
          <a:ln>
            <a:solidFill>
              <a:srgbClr val="FBF8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017" y="591827"/>
            <a:ext cx="852596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PERKEMBANGAN KESEHATAN MASYARAKAT DI INDONESIA</a:t>
            </a:r>
          </a:p>
          <a:p>
            <a:pPr algn="ctr"/>
            <a:r>
              <a:rPr lang="en-US" sz="2800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7. DESA SIAGA (2007/2008)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55563"/>
            <a:ext cx="2057400" cy="259013"/>
          </a:xfrm>
          <a:prstGeom prst="hexagon">
            <a:avLst/>
          </a:prstGeom>
          <a:solidFill>
            <a:srgbClr val="515151"/>
          </a:solidFill>
          <a:ln>
            <a:solidFill>
              <a:srgbClr val="51515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600" dirty="0">
                <a:solidFill>
                  <a:prstClr val="white"/>
                </a:solidFill>
                <a:latin typeface="Franklin Gothic Book" pitchFamily="34" charset="0"/>
              </a:rPr>
              <a:t>SEJARAH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38300"/>
            <a:ext cx="8681462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Desa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penduduknya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memiliki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:</a:t>
            </a:r>
          </a:p>
          <a:p>
            <a:pPr marL="800100" lvl="2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kesiapan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sumber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daya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</a:p>
          <a:p>
            <a:pPr marL="800100" lvl="2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kemampuan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serta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</a:p>
          <a:p>
            <a:pPr marL="800100" lvl="2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kemauan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</a:p>
          <a:p>
            <a:pPr marL="461963" lvl="2" indent="-4763">
              <a:lnSpc>
                <a:spcPct val="114000"/>
              </a:lnSpc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untuk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mencegah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mengatasi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masalah-masalah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bencana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 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kegawat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daruratan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secara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mandiri</a:t>
            </a: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461963" lvl="2" indent="-4763">
              <a:lnSpc>
                <a:spcPct val="114000"/>
              </a:lnSpc>
              <a:defRPr/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Desa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=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diartikan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sebagai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Kelurahan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Nagari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kesatuan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hukum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/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administrasi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pemerintahan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86081" y="164172"/>
            <a:ext cx="1252560" cy="2857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>
                <a:solidFill>
                  <a:prstClr val="white"/>
                </a:solidFill>
                <a:latin typeface="Franklin Gothic Book" pitchFamily="34" charset="0"/>
              </a:rPr>
              <a:t>Page </a:t>
            </a:r>
            <a:fld id="{5248900D-8688-46F1-8A16-F1B6CA0E6232}" type="slidenum">
              <a:rPr lang="en-US" sz="1600" spc="300">
                <a:solidFill>
                  <a:prstClr val="white"/>
                </a:solidFill>
                <a:latin typeface="Franklin Gothic Book" pitchFamily="34" charset="0"/>
              </a:rPr>
              <a:pPr algn="ctr"/>
              <a:t>21</a:t>
            </a:fld>
            <a:endParaRPr lang="en-US" sz="1600" spc="300" dirty="0">
              <a:solidFill>
                <a:prstClr val="white"/>
              </a:solidFill>
              <a:latin typeface="Franklin Gothic Boo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5121" y="5431783"/>
            <a:ext cx="6525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Prinsip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Teori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Kesehatan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Masyarakat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653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-1" y="307047"/>
            <a:ext cx="9139989" cy="5090453"/>
          </a:xfrm>
          <a:prstGeom prst="rect">
            <a:avLst/>
          </a:prstGeom>
          <a:solidFill>
            <a:srgbClr val="FBF8EC"/>
          </a:solidFill>
          <a:ln>
            <a:solidFill>
              <a:srgbClr val="FBF8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95300"/>
            <a:ext cx="7467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Sasaran</a:t>
            </a:r>
            <a:r>
              <a:rPr lang="en-US" sz="2800" b="1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 </a:t>
            </a:r>
            <a:r>
              <a:rPr lang="en-US" sz="2800" b="1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dan</a:t>
            </a:r>
            <a:r>
              <a:rPr lang="en-US" sz="2800" b="1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 </a:t>
            </a:r>
            <a:r>
              <a:rPr lang="en-US" sz="2800" b="1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Pengembangan</a:t>
            </a:r>
            <a:r>
              <a:rPr lang="en-US" sz="2800" b="1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 </a:t>
            </a:r>
            <a:r>
              <a:rPr lang="en-US" sz="2800" b="1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Desa</a:t>
            </a:r>
            <a:r>
              <a:rPr lang="en-US" sz="2800" b="1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 </a:t>
            </a:r>
            <a:r>
              <a:rPr lang="en-US" sz="2800" b="1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Siaga</a:t>
            </a:r>
            <a:endParaRPr lang="en-US" sz="2800" b="1" spc="300" dirty="0">
              <a:solidFill>
                <a:srgbClr val="68007F">
                  <a:lumMod val="75000"/>
                </a:srgbClr>
              </a:solidFill>
              <a:latin typeface="Franklin Gothic Demi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5563"/>
            <a:ext cx="2057400" cy="259013"/>
          </a:xfrm>
          <a:prstGeom prst="hexagon">
            <a:avLst/>
          </a:prstGeom>
          <a:solidFill>
            <a:srgbClr val="515151"/>
          </a:solidFill>
          <a:ln>
            <a:solidFill>
              <a:srgbClr val="51515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600" dirty="0">
                <a:solidFill>
                  <a:prstClr val="white"/>
                </a:solidFill>
                <a:latin typeface="Franklin Gothic Book" pitchFamily="34" charset="0"/>
              </a:rPr>
              <a:t>SEJARAH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061418"/>
            <a:ext cx="6248400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prstClr val="black"/>
                </a:solidFill>
                <a:latin typeface="Franklin Gothic Book" pitchFamily="34" charset="0"/>
              </a:rPr>
              <a:t>Primer:</a:t>
            </a:r>
          </a:p>
          <a:p>
            <a:pPr marL="336550" lvl="2">
              <a:lnSpc>
                <a:spcPct val="114000"/>
              </a:lnSpc>
              <a:tabLst>
                <a:tab pos="336550" algn="l"/>
              </a:tabLst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Individu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keluarga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, agar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mampu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melaksanakan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hidup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sehat</a:t>
            </a: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36550" lvl="2">
              <a:lnSpc>
                <a:spcPct val="114000"/>
              </a:lnSpc>
              <a:tabLst>
                <a:tab pos="336550" algn="l"/>
              </a:tabLst>
              <a:defRPr/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b="1" dirty="0" err="1">
                <a:solidFill>
                  <a:prstClr val="black"/>
                </a:solidFill>
                <a:latin typeface="Franklin Gothic Book" pitchFamily="34" charset="0"/>
              </a:rPr>
              <a:t>Sekunder</a:t>
            </a:r>
            <a:r>
              <a:rPr lang="en-US" sz="2000" b="1" dirty="0">
                <a:solidFill>
                  <a:prstClr val="black"/>
                </a:solidFill>
                <a:latin typeface="Franklin Gothic Book" pitchFamily="34" charset="0"/>
              </a:rPr>
              <a:t>:</a:t>
            </a:r>
          </a:p>
          <a:p>
            <a:pPr marL="344488" lvl="2">
              <a:lnSpc>
                <a:spcPct val="114000"/>
              </a:lnSpc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Pihak-pihak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mempunyai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pengaruh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terhadap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individu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atau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keluarga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 (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tokoh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agama)</a:t>
            </a:r>
          </a:p>
          <a:p>
            <a:pPr marL="344488" lvl="2">
              <a:lnSpc>
                <a:spcPct val="114000"/>
              </a:lnSpc>
              <a:defRPr/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b="1" dirty="0" err="1">
                <a:solidFill>
                  <a:prstClr val="black"/>
                </a:solidFill>
                <a:latin typeface="Franklin Gothic Book" pitchFamily="34" charset="0"/>
              </a:rPr>
              <a:t>Tertier</a:t>
            </a:r>
            <a:r>
              <a:rPr lang="en-US" sz="2000" b="1" dirty="0">
                <a:solidFill>
                  <a:prstClr val="black"/>
                </a:solidFill>
                <a:latin typeface="Franklin Gothic Book" pitchFamily="34" charset="0"/>
              </a:rPr>
              <a:t>:</a:t>
            </a:r>
          </a:p>
          <a:p>
            <a:pPr marL="344488" lvl="2">
              <a:lnSpc>
                <a:spcPct val="114000"/>
              </a:lnSpc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Pihak-pihak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deiharapkan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memberikan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dukungan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kebijakan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sumber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daya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sarana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prasarana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).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86081" y="164172"/>
            <a:ext cx="1252560" cy="2857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>
                <a:solidFill>
                  <a:prstClr val="white"/>
                </a:solidFill>
                <a:latin typeface="Franklin Gothic Book" pitchFamily="34" charset="0"/>
              </a:rPr>
              <a:t>Page </a:t>
            </a:r>
            <a:fld id="{5248900D-8688-46F1-8A16-F1B6CA0E6232}" type="slidenum">
              <a:rPr lang="en-US" sz="1600" spc="300">
                <a:solidFill>
                  <a:prstClr val="white"/>
                </a:solidFill>
                <a:latin typeface="Franklin Gothic Book" pitchFamily="34" charset="0"/>
              </a:rPr>
              <a:pPr algn="ctr"/>
              <a:t>22</a:t>
            </a:fld>
            <a:endParaRPr lang="en-US" sz="1600" spc="300" dirty="0">
              <a:solidFill>
                <a:prstClr val="white"/>
              </a:solidFill>
              <a:latin typeface="Franklin Gothic Boo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5121" y="5431783"/>
            <a:ext cx="6525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Prinsip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Teori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Kesehatan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Masyarakat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6172200" y="1714500"/>
          <a:ext cx="29718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96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4011" y="190500"/>
            <a:ext cx="9139989" cy="5090453"/>
          </a:xfrm>
          <a:prstGeom prst="rect">
            <a:avLst/>
          </a:prstGeom>
          <a:solidFill>
            <a:srgbClr val="FBF8EC"/>
          </a:solidFill>
          <a:ln>
            <a:solidFill>
              <a:srgbClr val="FBF8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876300"/>
            <a:ext cx="3970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Kriteria</a:t>
            </a:r>
            <a:r>
              <a:rPr lang="en-US" sz="2800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 </a:t>
            </a:r>
            <a:r>
              <a:rPr lang="en-US" sz="2800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Desa</a:t>
            </a:r>
            <a:r>
              <a:rPr lang="en-US" sz="2800" spc="300" dirty="0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 </a:t>
            </a:r>
            <a:r>
              <a:rPr lang="en-US" sz="2800" spc="300" dirty="0" err="1">
                <a:solidFill>
                  <a:srgbClr val="68007F">
                    <a:lumMod val="75000"/>
                  </a:srgbClr>
                </a:solidFill>
                <a:latin typeface="Franklin Gothic Demi Cond" pitchFamily="34" charset="0"/>
              </a:rPr>
              <a:t>Siaga</a:t>
            </a:r>
            <a:endParaRPr lang="en-US" sz="2800" spc="300" dirty="0">
              <a:solidFill>
                <a:srgbClr val="68007F">
                  <a:lumMod val="75000"/>
                </a:srgbClr>
              </a:solidFill>
              <a:latin typeface="Franklin Gothic Demi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5563"/>
            <a:ext cx="2057400" cy="259013"/>
          </a:xfrm>
          <a:prstGeom prst="hexagon">
            <a:avLst/>
          </a:prstGeom>
          <a:solidFill>
            <a:srgbClr val="515151"/>
          </a:solidFill>
          <a:ln>
            <a:solidFill>
              <a:srgbClr val="51515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600" dirty="0">
                <a:solidFill>
                  <a:prstClr val="white"/>
                </a:solidFill>
                <a:latin typeface="Franklin Gothic Book" pitchFamily="34" charset="0"/>
              </a:rPr>
              <a:t>SEJARAH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62100"/>
            <a:ext cx="84467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Kriteria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utama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Desa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Siaga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adalah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sekurang-kurangnya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mempunyai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</a:p>
          <a:p>
            <a:pPr marL="342900" lvl="1" indent="-342900">
              <a:lnSpc>
                <a:spcPct val="114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	“Pos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Desa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” (POSKESDES).</a:t>
            </a: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Poskesdes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 =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Upaya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Bersumberdaya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(UKBM) yang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dibentuk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di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desa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/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kelurahan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rangka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mendekatkan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bagi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masyarakat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.</a:t>
            </a: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342900" lvl="1" indent="-342900">
              <a:lnSpc>
                <a:spcPct val="114000"/>
              </a:lnSpc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Poskesdes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mencakup:kuratif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preventif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promotif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dilaksanakan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oleh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nakes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terutama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bidan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melibatkan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kader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itchFamily="34" charset="0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86081" y="164172"/>
            <a:ext cx="1252560" cy="2857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>
                <a:solidFill>
                  <a:prstClr val="white"/>
                </a:solidFill>
                <a:latin typeface="Franklin Gothic Book" pitchFamily="34" charset="0"/>
              </a:rPr>
              <a:t>Page </a:t>
            </a:r>
            <a:fld id="{5248900D-8688-46F1-8A16-F1B6CA0E6232}" type="slidenum">
              <a:rPr lang="en-US" sz="1600" spc="300">
                <a:solidFill>
                  <a:prstClr val="white"/>
                </a:solidFill>
                <a:latin typeface="Franklin Gothic Book" pitchFamily="34" charset="0"/>
              </a:rPr>
              <a:pPr algn="ctr"/>
              <a:t>23</a:t>
            </a:fld>
            <a:endParaRPr lang="en-US" sz="1600" spc="300" dirty="0">
              <a:solidFill>
                <a:prstClr val="white"/>
              </a:solidFill>
              <a:latin typeface="Franklin Gothic Boo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5121" y="5431783"/>
            <a:ext cx="6525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Prinsip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Teori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Kesehatan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Masyarakat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423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17B59-3A42-4936-8EA3-DD14F90BEF04}"/>
              </a:ext>
            </a:extLst>
          </p:cNvPr>
          <p:cNvSpPr/>
          <p:nvPr/>
        </p:nvSpPr>
        <p:spPr>
          <a:xfrm>
            <a:off x="947273" y="837921"/>
            <a:ext cx="7249454" cy="4343400"/>
          </a:xfrm>
          <a:prstGeom prst="round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UU 36/2009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Tentang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Kesehatan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Masyarakat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Hak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memperoleh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accent5">
                    <a:lumMod val="25000"/>
                  </a:schemeClr>
                </a:solidFill>
              </a:rPr>
              <a:t>-   </a:t>
            </a:r>
            <a:r>
              <a:rPr lang="en-US" sz="2000" b="1" dirty="0" err="1">
                <a:solidFill>
                  <a:schemeClr val="tx1"/>
                </a:solidFill>
              </a:rPr>
              <a:t>Akses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Sumber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di </a:t>
            </a:r>
            <a:r>
              <a:rPr lang="en-US" sz="2000" dirty="0" err="1">
                <a:solidFill>
                  <a:schemeClr val="tx1"/>
                </a:solidFill>
              </a:rPr>
              <a:t>Bidang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Kesehatan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Pelayanan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Kesehatan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aman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bermutu</a:t>
            </a:r>
            <a:r>
              <a:rPr lang="en-US" sz="2000" b="1" dirty="0">
                <a:solidFill>
                  <a:schemeClr val="tx1"/>
                </a:solidFill>
              </a:rPr>
              <a:t>, dan </a:t>
            </a:r>
            <a:r>
              <a:rPr lang="en-US" sz="2000" b="1" dirty="0" err="1">
                <a:solidFill>
                  <a:schemeClr val="tx1"/>
                </a:solidFill>
              </a:rPr>
              <a:t>terjangkau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</a:rPr>
              <a:t>Menentukan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sendiri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PelKes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yang </a:t>
            </a:r>
            <a:r>
              <a:rPr lang="en-US" sz="2000" dirty="0" err="1">
                <a:solidFill>
                  <a:schemeClr val="tx1"/>
                </a:solidFill>
              </a:rPr>
              <a:t>diperlukan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Mendapatkan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lingkungan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sehat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mencapai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derajat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kesehatan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Mendapatkan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informasi</a:t>
            </a:r>
            <a:r>
              <a:rPr lang="en-US" sz="2000" b="1" dirty="0">
                <a:solidFill>
                  <a:schemeClr val="tx1"/>
                </a:solidFill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</a:rPr>
              <a:t>edukasi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kesehatan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seimbang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bertanggung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jawab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</a:rPr>
              <a:t>Memperoleh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ttg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kesehatan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dirinya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5" name="Google Shape;946;p29">
            <a:extLst>
              <a:ext uri="{FF2B5EF4-FFF2-40B4-BE49-F238E27FC236}">
                <a16:creationId xmlns:a16="http://schemas.microsoft.com/office/drawing/2014/main" id="{75D5739F-87A4-42F6-8176-8BE6C38D64DB}"/>
              </a:ext>
            </a:extLst>
          </p:cNvPr>
          <p:cNvSpPr txBox="1">
            <a:spLocks/>
          </p:cNvSpPr>
          <p:nvPr/>
        </p:nvSpPr>
        <p:spPr>
          <a:xfrm>
            <a:off x="783595" y="303672"/>
            <a:ext cx="7953235" cy="1068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ID" sz="2400" b="1" dirty="0"/>
              <a:t>KEBIJAKAN TERKAIT KESEHATAN MASYARAKAT?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807DCA-B406-4937-890D-06E98B875432}"/>
              </a:ext>
            </a:extLst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24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7" name="Chevron 16">
            <a:extLst>
              <a:ext uri="{FF2B5EF4-FFF2-40B4-BE49-F238E27FC236}">
                <a16:creationId xmlns:a16="http://schemas.microsoft.com/office/drawing/2014/main" id="{1D49EE8F-1C40-40FD-B1C7-0F28262B3FFF}"/>
              </a:ext>
            </a:extLst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</p:spTree>
    <p:extLst>
      <p:ext uri="{BB962C8B-B14F-4D97-AF65-F5344CB8AC3E}">
        <p14:creationId xmlns:p14="http://schemas.microsoft.com/office/powerpoint/2010/main" val="3274056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989;p55">
            <a:extLst>
              <a:ext uri="{FF2B5EF4-FFF2-40B4-BE49-F238E27FC236}">
                <a16:creationId xmlns:a16="http://schemas.microsoft.com/office/drawing/2014/main" id="{5235921B-3EED-48D9-819A-43B58D5A03B7}"/>
              </a:ext>
            </a:extLst>
          </p:cNvPr>
          <p:cNvGrpSpPr/>
          <p:nvPr/>
        </p:nvGrpSpPr>
        <p:grpSpPr>
          <a:xfrm rot="10800000">
            <a:off x="7733277" y="-2856760"/>
            <a:ext cx="992854" cy="5056344"/>
            <a:chOff x="7591902" y="2582984"/>
            <a:chExt cx="992854" cy="5056344"/>
          </a:xfrm>
        </p:grpSpPr>
        <p:sp>
          <p:nvSpPr>
            <p:cNvPr id="17" name="Google Shape;2990;p55">
              <a:extLst>
                <a:ext uri="{FF2B5EF4-FFF2-40B4-BE49-F238E27FC236}">
                  <a16:creationId xmlns:a16="http://schemas.microsoft.com/office/drawing/2014/main" id="{373BC692-2F11-48DE-A282-1495F3232164}"/>
                </a:ext>
              </a:extLst>
            </p:cNvPr>
            <p:cNvSpPr/>
            <p:nvPr/>
          </p:nvSpPr>
          <p:spPr>
            <a:xfrm>
              <a:off x="7591902" y="3502459"/>
              <a:ext cx="992854" cy="3950530"/>
            </a:xfrm>
            <a:custGeom>
              <a:avLst/>
              <a:gdLst/>
              <a:ahLst/>
              <a:cxnLst/>
              <a:rect l="l" t="t" r="r" b="b"/>
              <a:pathLst>
                <a:path w="27142" h="107997" extrusionOk="0">
                  <a:moveTo>
                    <a:pt x="2255" y="1"/>
                  </a:moveTo>
                  <a:lnTo>
                    <a:pt x="0" y="107996"/>
                  </a:lnTo>
                  <a:lnTo>
                    <a:pt x="24521" y="107616"/>
                  </a:lnTo>
                  <a:lnTo>
                    <a:pt x="27142" y="1186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991;p55">
              <a:extLst>
                <a:ext uri="{FF2B5EF4-FFF2-40B4-BE49-F238E27FC236}">
                  <a16:creationId xmlns:a16="http://schemas.microsoft.com/office/drawing/2014/main" id="{A4AA8CC2-3C1E-4E7F-A986-8E4FFE4884C4}"/>
                </a:ext>
              </a:extLst>
            </p:cNvPr>
            <p:cNvSpPr/>
            <p:nvPr/>
          </p:nvSpPr>
          <p:spPr>
            <a:xfrm>
              <a:off x="8046006" y="2582984"/>
              <a:ext cx="216919" cy="273143"/>
            </a:xfrm>
            <a:custGeom>
              <a:avLst/>
              <a:gdLst/>
              <a:ahLst/>
              <a:cxnLst/>
              <a:rect l="l" t="t" r="r" b="b"/>
              <a:pathLst>
                <a:path w="5930" h="7467" extrusionOk="0">
                  <a:moveTo>
                    <a:pt x="3294" y="1"/>
                  </a:moveTo>
                  <a:cubicBezTo>
                    <a:pt x="3294" y="1"/>
                    <a:pt x="0" y="1289"/>
                    <a:pt x="381" y="7276"/>
                  </a:cubicBezTo>
                  <a:lnTo>
                    <a:pt x="5300" y="7467"/>
                  </a:lnTo>
                  <a:cubicBezTo>
                    <a:pt x="5300" y="7467"/>
                    <a:pt x="5929" y="1406"/>
                    <a:pt x="3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992;p55">
              <a:extLst>
                <a:ext uri="{FF2B5EF4-FFF2-40B4-BE49-F238E27FC236}">
                  <a16:creationId xmlns:a16="http://schemas.microsoft.com/office/drawing/2014/main" id="{4634038B-0A72-49DA-9F2B-53F49B6980AC}"/>
                </a:ext>
              </a:extLst>
            </p:cNvPr>
            <p:cNvSpPr/>
            <p:nvPr/>
          </p:nvSpPr>
          <p:spPr>
            <a:xfrm>
              <a:off x="7674353" y="2817535"/>
              <a:ext cx="910403" cy="728344"/>
            </a:xfrm>
            <a:custGeom>
              <a:avLst/>
              <a:gdLst/>
              <a:ahLst/>
              <a:cxnLst/>
              <a:rect l="l" t="t" r="r" b="b"/>
              <a:pathLst>
                <a:path w="24888" h="19911" extrusionOk="0">
                  <a:moveTo>
                    <a:pt x="9795" y="1"/>
                  </a:moveTo>
                  <a:lnTo>
                    <a:pt x="9209" y="7306"/>
                  </a:lnTo>
                  <a:cubicBezTo>
                    <a:pt x="9209" y="7306"/>
                    <a:pt x="9004" y="10307"/>
                    <a:pt x="5344" y="13820"/>
                  </a:cubicBezTo>
                  <a:cubicBezTo>
                    <a:pt x="1670" y="17334"/>
                    <a:pt x="1" y="18725"/>
                    <a:pt x="1" y="18725"/>
                  </a:cubicBezTo>
                  <a:lnTo>
                    <a:pt x="24888" y="19910"/>
                  </a:lnTo>
                  <a:lnTo>
                    <a:pt x="24888" y="19910"/>
                  </a:lnTo>
                  <a:lnTo>
                    <a:pt x="20306" y="15182"/>
                  </a:lnTo>
                  <a:cubicBezTo>
                    <a:pt x="19413" y="14245"/>
                    <a:pt x="18666" y="13162"/>
                    <a:pt x="18124" y="11990"/>
                  </a:cubicBezTo>
                  <a:cubicBezTo>
                    <a:pt x="17451" y="10541"/>
                    <a:pt x="16646" y="8594"/>
                    <a:pt x="16529" y="7467"/>
                  </a:cubicBezTo>
                  <a:cubicBezTo>
                    <a:pt x="16265" y="4890"/>
                    <a:pt x="16602" y="498"/>
                    <a:pt x="16602" y="498"/>
                  </a:cubicBezTo>
                  <a:lnTo>
                    <a:pt x="97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993;p55">
              <a:extLst>
                <a:ext uri="{FF2B5EF4-FFF2-40B4-BE49-F238E27FC236}">
                  <a16:creationId xmlns:a16="http://schemas.microsoft.com/office/drawing/2014/main" id="{C7C0685D-06B9-4DB6-BF07-2C6966F13F5B}"/>
                </a:ext>
              </a:extLst>
            </p:cNvPr>
            <p:cNvSpPr/>
            <p:nvPr/>
          </p:nvSpPr>
          <p:spPr>
            <a:xfrm>
              <a:off x="7591902" y="7439016"/>
              <a:ext cx="897015" cy="200312"/>
            </a:xfrm>
            <a:custGeom>
              <a:avLst/>
              <a:gdLst/>
              <a:ahLst/>
              <a:cxnLst/>
              <a:rect l="l" t="t" r="r" b="b"/>
              <a:pathLst>
                <a:path w="24522" h="5476" extrusionOk="0">
                  <a:moveTo>
                    <a:pt x="24521" y="1"/>
                  </a:moveTo>
                  <a:lnTo>
                    <a:pt x="0" y="396"/>
                  </a:lnTo>
                  <a:cubicBezTo>
                    <a:pt x="0" y="396"/>
                    <a:pt x="3250" y="4378"/>
                    <a:pt x="11448" y="5344"/>
                  </a:cubicBezTo>
                  <a:cubicBezTo>
                    <a:pt x="12211" y="5434"/>
                    <a:pt x="12935" y="5476"/>
                    <a:pt x="13622" y="5476"/>
                  </a:cubicBezTo>
                  <a:cubicBezTo>
                    <a:pt x="21511" y="5476"/>
                    <a:pt x="24521" y="1"/>
                    <a:pt x="24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994;p55">
              <a:extLst>
                <a:ext uri="{FF2B5EF4-FFF2-40B4-BE49-F238E27FC236}">
                  <a16:creationId xmlns:a16="http://schemas.microsoft.com/office/drawing/2014/main" id="{701CFC06-3196-4CF2-BAB5-3891BC8AB882}"/>
                </a:ext>
              </a:extLst>
            </p:cNvPr>
            <p:cNvSpPr/>
            <p:nvPr/>
          </p:nvSpPr>
          <p:spPr>
            <a:xfrm>
              <a:off x="7928730" y="3521225"/>
              <a:ext cx="324026" cy="3926936"/>
            </a:xfrm>
            <a:custGeom>
              <a:avLst/>
              <a:gdLst/>
              <a:ahLst/>
              <a:cxnLst/>
              <a:rect l="l" t="t" r="r" b="b"/>
              <a:pathLst>
                <a:path w="8858" h="107352" extrusionOk="0">
                  <a:moveTo>
                    <a:pt x="2577" y="0"/>
                  </a:moveTo>
                  <a:lnTo>
                    <a:pt x="0" y="107352"/>
                  </a:lnTo>
                  <a:lnTo>
                    <a:pt x="6632" y="107234"/>
                  </a:lnTo>
                  <a:lnTo>
                    <a:pt x="8857" y="307"/>
                  </a:lnTo>
                  <a:lnTo>
                    <a:pt x="2577" y="0"/>
                  </a:lnTo>
                  <a:close/>
                </a:path>
              </a:pathLst>
            </a:custGeom>
            <a:solidFill>
              <a:schemeClr val="lt1">
                <a:alpha val="272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2" name="Google Shape;946;p29">
            <a:extLst>
              <a:ext uri="{FF2B5EF4-FFF2-40B4-BE49-F238E27FC236}">
                <a16:creationId xmlns:a16="http://schemas.microsoft.com/office/drawing/2014/main" id="{3CA57684-9094-4F93-B3EF-78CAE7D8BFFF}"/>
              </a:ext>
            </a:extLst>
          </p:cNvPr>
          <p:cNvSpPr txBox="1">
            <a:spLocks/>
          </p:cNvSpPr>
          <p:nvPr/>
        </p:nvSpPr>
        <p:spPr>
          <a:xfrm>
            <a:off x="947040" y="190500"/>
            <a:ext cx="7043496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dirty="0">
                <a:solidFill>
                  <a:schemeClr val="tx1"/>
                </a:solidFill>
              </a:rPr>
              <a:t>LANDASAN KEILMUAN BIDANG KESEHATAN</a:t>
            </a:r>
            <a:endParaRPr lang="en-ID" sz="2400" dirty="0">
              <a:solidFill>
                <a:schemeClr val="tx1"/>
              </a:solidFill>
            </a:endParaRPr>
          </a:p>
        </p:txBody>
      </p:sp>
      <p:graphicFrame>
        <p:nvGraphicFramePr>
          <p:cNvPr id="205" name="Diagram 204">
            <a:extLst>
              <a:ext uri="{FF2B5EF4-FFF2-40B4-BE49-F238E27FC236}">
                <a16:creationId xmlns:a16="http://schemas.microsoft.com/office/drawing/2014/main" id="{B09878CA-1EAD-4AAB-A5BB-C9AD8360B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299670"/>
              </p:ext>
            </p:extLst>
          </p:nvPr>
        </p:nvGraphicFramePr>
        <p:xfrm>
          <a:off x="476250" y="1104900"/>
          <a:ext cx="3867150" cy="210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6" name="Diagram 205">
            <a:extLst>
              <a:ext uri="{FF2B5EF4-FFF2-40B4-BE49-F238E27FC236}">
                <a16:creationId xmlns:a16="http://schemas.microsoft.com/office/drawing/2014/main" id="{7526B399-7322-410D-8D5D-CE7C83F05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263712"/>
              </p:ext>
            </p:extLst>
          </p:nvPr>
        </p:nvGraphicFramePr>
        <p:xfrm>
          <a:off x="4457700" y="1104900"/>
          <a:ext cx="4152900" cy="210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7" name="Picture 206">
            <a:extLst>
              <a:ext uri="{FF2B5EF4-FFF2-40B4-BE49-F238E27FC236}">
                <a16:creationId xmlns:a16="http://schemas.microsoft.com/office/drawing/2014/main" id="{1389FB7A-F5F5-46BE-A740-AC6D3E3B0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4912" r="926"/>
          <a:stretch/>
        </p:blipFill>
        <p:spPr>
          <a:xfrm>
            <a:off x="38100" y="3405740"/>
            <a:ext cx="4229100" cy="1813960"/>
          </a:xfrm>
          <a:prstGeom prst="rect">
            <a:avLst/>
          </a:prstGeom>
          <a:noFill/>
          <a:ln/>
        </p:spPr>
      </p:pic>
      <p:pic>
        <p:nvPicPr>
          <p:cNvPr id="208" name="Picture 5">
            <a:extLst>
              <a:ext uri="{FF2B5EF4-FFF2-40B4-BE49-F238E27FC236}">
                <a16:creationId xmlns:a16="http://schemas.microsoft.com/office/drawing/2014/main" id="{B04C8BA0-B368-4B1D-8980-83D0572A6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b="8224"/>
          <a:stretch/>
        </p:blipFill>
        <p:spPr bwMode="auto">
          <a:xfrm>
            <a:off x="4686302" y="3574749"/>
            <a:ext cx="4133848" cy="164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3DA2AB43-8342-45C6-9A24-E899A08E2D5F}"/>
              </a:ext>
            </a:extLst>
          </p:cNvPr>
          <p:cNvCxnSpPr>
            <a:cxnSpLocks/>
          </p:cNvCxnSpPr>
          <p:nvPr/>
        </p:nvCxnSpPr>
        <p:spPr>
          <a:xfrm>
            <a:off x="4419599" y="2161794"/>
            <a:ext cx="0" cy="291478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DFCDF41-AD09-4FD0-8564-FF4E7DFC3C95}"/>
              </a:ext>
            </a:extLst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25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11" name="Chevron 16">
            <a:extLst>
              <a:ext uri="{FF2B5EF4-FFF2-40B4-BE49-F238E27FC236}">
                <a16:creationId xmlns:a16="http://schemas.microsoft.com/office/drawing/2014/main" id="{123FF65C-D108-434D-B891-B185B837036D}"/>
              </a:ext>
            </a:extLst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FBA07-D485-4293-9496-D190D8B37738}"/>
              </a:ext>
            </a:extLst>
          </p:cNvPr>
          <p:cNvSpPr/>
          <p:nvPr/>
        </p:nvSpPr>
        <p:spPr>
          <a:xfrm>
            <a:off x="1488141" y="4838700"/>
            <a:ext cx="797857" cy="360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Pemeriksaan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51B5583-6D81-470B-8EC2-25DB5F9928AD}"/>
              </a:ext>
            </a:extLst>
          </p:cNvPr>
          <p:cNvSpPr/>
          <p:nvPr/>
        </p:nvSpPr>
        <p:spPr>
          <a:xfrm>
            <a:off x="58214" y="4835243"/>
            <a:ext cx="1065679" cy="360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Anamnesis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B33B312-AD49-4B2B-97B2-238C73F14C87}"/>
              </a:ext>
            </a:extLst>
          </p:cNvPr>
          <p:cNvSpPr/>
          <p:nvPr/>
        </p:nvSpPr>
        <p:spPr>
          <a:xfrm>
            <a:off x="2478741" y="4835243"/>
            <a:ext cx="797857" cy="360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Tes</a:t>
            </a:r>
            <a:r>
              <a:rPr lang="en-US" sz="1200" dirty="0">
                <a:solidFill>
                  <a:schemeClr val="tx1"/>
                </a:solidFill>
              </a:rPr>
              <a:t> Lab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9787369-590B-4A5F-8F46-52FBD136A98A}"/>
              </a:ext>
            </a:extLst>
          </p:cNvPr>
          <p:cNvSpPr/>
          <p:nvPr/>
        </p:nvSpPr>
        <p:spPr>
          <a:xfrm>
            <a:off x="3505200" y="4827720"/>
            <a:ext cx="893368" cy="360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Diagnosis </a:t>
            </a:r>
            <a:r>
              <a:rPr lang="en-US" sz="1200" dirty="0" err="1">
                <a:solidFill>
                  <a:schemeClr val="tx1"/>
                </a:solidFill>
              </a:rPr>
              <a:t>Pasien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DD77B29-0514-4F7E-B900-0D6938A27C49}"/>
              </a:ext>
            </a:extLst>
          </p:cNvPr>
          <p:cNvSpPr/>
          <p:nvPr/>
        </p:nvSpPr>
        <p:spPr>
          <a:xfrm>
            <a:off x="4550967" y="4762500"/>
            <a:ext cx="1468819" cy="533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Komunikasi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Masyarakat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65D0A91-D258-4108-B4BA-F4BC4D725477}"/>
              </a:ext>
            </a:extLst>
          </p:cNvPr>
          <p:cNvSpPr/>
          <p:nvPr/>
        </p:nvSpPr>
        <p:spPr>
          <a:xfrm>
            <a:off x="6252834" y="4762501"/>
            <a:ext cx="527042" cy="533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Pencatatan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D21BF36-BED6-4FFE-846F-5A913EE9C85F}"/>
              </a:ext>
            </a:extLst>
          </p:cNvPr>
          <p:cNvSpPr/>
          <p:nvPr/>
        </p:nvSpPr>
        <p:spPr>
          <a:xfrm>
            <a:off x="7009501" y="4781691"/>
            <a:ext cx="686699" cy="533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Survei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7417CAE-6E34-4035-B642-E48500E123F0}"/>
              </a:ext>
            </a:extLst>
          </p:cNvPr>
          <p:cNvSpPr/>
          <p:nvPr/>
        </p:nvSpPr>
        <p:spPr>
          <a:xfrm>
            <a:off x="7914825" y="4762500"/>
            <a:ext cx="1040660" cy="533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Diagnosis Masyarakat</a:t>
            </a:r>
            <a:endParaRPr lang="en-ID" sz="12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C9BC3-2701-4078-8BBD-3324A02B3732}"/>
              </a:ext>
            </a:extLst>
          </p:cNvPr>
          <p:cNvCxnSpPr>
            <a:cxnSpLocks/>
          </p:cNvCxnSpPr>
          <p:nvPr/>
        </p:nvCxnSpPr>
        <p:spPr>
          <a:xfrm>
            <a:off x="4406047" y="1104900"/>
            <a:ext cx="51653" cy="4211611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866D4-C358-4AE7-95F8-1425EDC79734}"/>
              </a:ext>
            </a:extLst>
          </p:cNvPr>
          <p:cNvSpPr/>
          <p:nvPr/>
        </p:nvSpPr>
        <p:spPr>
          <a:xfrm>
            <a:off x="3560367" y="716064"/>
            <a:ext cx="1981200" cy="385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PERBEDAAN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52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23FC05A-C019-4431-B5A7-012E48D83E5C}"/>
              </a:ext>
            </a:extLst>
          </p:cNvPr>
          <p:cNvGrpSpPr/>
          <p:nvPr/>
        </p:nvGrpSpPr>
        <p:grpSpPr>
          <a:xfrm>
            <a:off x="13447" y="0"/>
            <a:ext cx="9054353" cy="5753715"/>
            <a:chOff x="13447" y="0"/>
            <a:chExt cx="9054353" cy="57537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904FA7-73F2-4134-B641-F658E86A2F6B}"/>
                </a:ext>
              </a:extLst>
            </p:cNvPr>
            <p:cNvSpPr txBox="1"/>
            <p:nvPr/>
          </p:nvSpPr>
          <p:spPr>
            <a:xfrm>
              <a:off x="8620890" y="5334279"/>
              <a:ext cx="44691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fld id="{78AB1703-DE6B-4D97-9579-C992EC9E39C2}" type="slidenum">
                <a:rPr lang="en-US" smtClean="0">
                  <a:latin typeface="Tw Cen MT" panose="020B0602020104020603" pitchFamily="34" charset="0"/>
                </a:rPr>
                <a:pPr/>
                <a:t>26</a:t>
              </a:fld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9" name="Chevron 16">
              <a:extLst>
                <a:ext uri="{FF2B5EF4-FFF2-40B4-BE49-F238E27FC236}">
                  <a16:creationId xmlns:a16="http://schemas.microsoft.com/office/drawing/2014/main" id="{7158EED2-6C1C-4BE7-9FDC-ADE49AA9A28C}"/>
                </a:ext>
              </a:extLst>
            </p:cNvPr>
            <p:cNvSpPr/>
            <p:nvPr/>
          </p:nvSpPr>
          <p:spPr>
            <a:xfrm>
              <a:off x="3329606" y="5334279"/>
              <a:ext cx="5280994" cy="33821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spc="300" dirty="0" err="1">
                  <a:solidFill>
                    <a:schemeClr val="tx1"/>
                  </a:solidFill>
                </a:rPr>
                <a:t>Prinsip</a:t>
              </a:r>
              <a:r>
                <a:rPr lang="en-US" sz="1400" spc="300" dirty="0">
                  <a:solidFill>
                    <a:schemeClr val="tx1"/>
                  </a:solidFill>
                </a:rPr>
                <a:t> dan </a:t>
              </a:r>
              <a:r>
                <a:rPr lang="en-US" sz="1400" spc="300" dirty="0" err="1">
                  <a:solidFill>
                    <a:schemeClr val="tx1"/>
                  </a:solidFill>
                </a:rPr>
                <a:t>Teori</a:t>
              </a:r>
              <a:r>
                <a:rPr lang="en-US" sz="1400" spc="300" dirty="0">
                  <a:solidFill>
                    <a:schemeClr val="tx1"/>
                  </a:solidFill>
                </a:rPr>
                <a:t> </a:t>
              </a:r>
              <a:r>
                <a:rPr lang="en-US" sz="1400" spc="300" dirty="0" err="1">
                  <a:solidFill>
                    <a:schemeClr val="tx1"/>
                  </a:solidFill>
                </a:rPr>
                <a:t>Kesehatan</a:t>
              </a:r>
              <a:r>
                <a:rPr lang="en-US" sz="1400" spc="300" dirty="0">
                  <a:solidFill>
                    <a:schemeClr val="tx1"/>
                  </a:solidFill>
                </a:rPr>
                <a:t> Masyarakat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7AB74E-03E4-4D8B-BBC1-356286FACF14}"/>
                </a:ext>
              </a:extLst>
            </p:cNvPr>
            <p:cNvSpPr txBox="1"/>
            <p:nvPr/>
          </p:nvSpPr>
          <p:spPr>
            <a:xfrm>
              <a:off x="8620890" y="5384383"/>
              <a:ext cx="44691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fld id="{78AB1703-DE6B-4D97-9579-C992EC9E39C2}" type="slidenum">
                <a:rPr lang="en-US" smtClean="0">
                  <a:latin typeface="Tw Cen MT" panose="020B0602020104020603" pitchFamily="34" charset="0"/>
                </a:rPr>
                <a:pPr/>
                <a:t>26</a:t>
              </a:fld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11" name="Chevron 16">
              <a:extLst>
                <a:ext uri="{FF2B5EF4-FFF2-40B4-BE49-F238E27FC236}">
                  <a16:creationId xmlns:a16="http://schemas.microsoft.com/office/drawing/2014/main" id="{41245897-153B-4883-9089-2A7349D8D85C}"/>
                </a:ext>
              </a:extLst>
            </p:cNvPr>
            <p:cNvSpPr/>
            <p:nvPr/>
          </p:nvSpPr>
          <p:spPr>
            <a:xfrm>
              <a:off x="3329606" y="5384383"/>
              <a:ext cx="5280994" cy="338210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spc="300" dirty="0" err="1">
                  <a:solidFill>
                    <a:schemeClr val="tx1"/>
                  </a:solidFill>
                </a:rPr>
                <a:t>Prinsip</a:t>
              </a:r>
              <a:r>
                <a:rPr lang="en-US" sz="1400" spc="300" dirty="0">
                  <a:solidFill>
                    <a:schemeClr val="tx1"/>
                  </a:solidFill>
                </a:rPr>
                <a:t> dan </a:t>
              </a:r>
              <a:r>
                <a:rPr lang="en-US" sz="1400" spc="300" dirty="0" err="1">
                  <a:solidFill>
                    <a:schemeClr val="tx1"/>
                  </a:solidFill>
                </a:rPr>
                <a:t>Teori</a:t>
              </a:r>
              <a:r>
                <a:rPr lang="en-US" sz="1400" spc="300" dirty="0">
                  <a:solidFill>
                    <a:schemeClr val="tx1"/>
                  </a:solidFill>
                </a:rPr>
                <a:t> </a:t>
              </a:r>
              <a:r>
                <a:rPr lang="en-US" sz="1400" spc="300" dirty="0" err="1">
                  <a:solidFill>
                    <a:schemeClr val="tx1"/>
                  </a:solidFill>
                </a:rPr>
                <a:t>Kesehatan</a:t>
              </a:r>
              <a:r>
                <a:rPr lang="en-US" sz="1400" spc="300" dirty="0">
                  <a:solidFill>
                    <a:schemeClr val="tx1"/>
                  </a:solidFill>
                </a:rPr>
                <a:t> Masyarakat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084A90-FFCF-420C-89A3-EC1FED77CAE4}"/>
                </a:ext>
              </a:extLst>
            </p:cNvPr>
            <p:cNvSpPr/>
            <p:nvPr/>
          </p:nvSpPr>
          <p:spPr>
            <a:xfrm>
              <a:off x="13447" y="0"/>
              <a:ext cx="1993392" cy="447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DETERMINAN PENYAKIT</a:t>
              </a:r>
              <a:endParaRPr lang="en-ID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2" descr="E:\KULIAH\PHA AKM\Blumm1.jpg">
              <a:extLst>
                <a:ext uri="{FF2B5EF4-FFF2-40B4-BE49-F238E27FC236}">
                  <a16:creationId xmlns:a16="http://schemas.microsoft.com/office/drawing/2014/main" id="{0D686654-BFF1-4D50-9977-24BB239C6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29876" y="38100"/>
              <a:ext cx="7291014" cy="5488895"/>
            </a:xfrm>
            <a:prstGeom prst="rect">
              <a:avLst/>
            </a:prstGeom>
            <a:no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02A77F-9AC2-4967-A7F4-49E0A5740A35}"/>
                </a:ext>
              </a:extLst>
            </p:cNvPr>
            <p:cNvSpPr/>
            <p:nvPr/>
          </p:nvSpPr>
          <p:spPr>
            <a:xfrm>
              <a:off x="2006839" y="223950"/>
              <a:ext cx="6603761" cy="3382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Medan Gaya &amp; </a:t>
              </a:r>
              <a:r>
                <a:rPr lang="en-US" b="1" dirty="0" err="1"/>
                <a:t>Paradigma</a:t>
              </a:r>
              <a:r>
                <a:rPr lang="en-US" b="1" dirty="0"/>
                <a:t> </a:t>
              </a:r>
              <a:r>
                <a:rPr lang="en-US" b="1" dirty="0" err="1"/>
                <a:t>Kesejahteraan</a:t>
              </a:r>
              <a:r>
                <a:rPr lang="en-US" b="1" dirty="0"/>
                <a:t> </a:t>
              </a:r>
              <a:r>
                <a:rPr lang="en-US" b="1" dirty="0" err="1"/>
                <a:t>Kesehatan</a:t>
              </a:r>
              <a:endParaRPr lang="en-ID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6EC8D2-C8C6-4487-9ADF-882096DF9F0A}"/>
                </a:ext>
              </a:extLst>
            </p:cNvPr>
            <p:cNvSpPr/>
            <p:nvPr/>
          </p:nvSpPr>
          <p:spPr>
            <a:xfrm>
              <a:off x="4572000" y="612264"/>
              <a:ext cx="762000" cy="13574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u="sng" dirty="0"/>
                <a:t>POPULASI</a:t>
              </a:r>
              <a:endParaRPr lang="en-ID" sz="800" b="1" u="sng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4F2A6E-C244-47C2-B1DC-D5BB818CF609}"/>
                </a:ext>
              </a:extLst>
            </p:cNvPr>
            <p:cNvSpPr/>
            <p:nvPr/>
          </p:nvSpPr>
          <p:spPr>
            <a:xfrm rot="19511819">
              <a:off x="2053224" y="1323744"/>
              <a:ext cx="1351320" cy="16092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 err="1">
                  <a:solidFill>
                    <a:schemeClr val="tx1"/>
                  </a:solidFill>
                </a:rPr>
                <a:t>Sumber</a:t>
              </a:r>
              <a:r>
                <a:rPr lang="en-US" sz="1050" u="sng" dirty="0">
                  <a:solidFill>
                    <a:schemeClr val="tx1"/>
                  </a:solidFill>
                </a:rPr>
                <a:t> </a:t>
              </a:r>
              <a:r>
                <a:rPr lang="en-US" sz="1050" u="sng" dirty="0" err="1">
                  <a:solidFill>
                    <a:schemeClr val="tx1"/>
                  </a:solidFill>
                </a:rPr>
                <a:t>Daya</a:t>
              </a:r>
              <a:r>
                <a:rPr lang="en-US" sz="1050" u="sng" dirty="0">
                  <a:solidFill>
                    <a:schemeClr val="tx1"/>
                  </a:solidFill>
                </a:rPr>
                <a:t> </a:t>
              </a:r>
              <a:r>
                <a:rPr lang="en-US" sz="1050" u="sng" dirty="0" err="1">
                  <a:solidFill>
                    <a:schemeClr val="tx1"/>
                  </a:solidFill>
                </a:rPr>
                <a:t>Alam</a:t>
              </a:r>
              <a:endParaRPr lang="en-ID" sz="1050" u="sng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7F5971-9381-4967-9684-D2E0678E3A0C}"/>
                </a:ext>
              </a:extLst>
            </p:cNvPr>
            <p:cNvSpPr/>
            <p:nvPr/>
          </p:nvSpPr>
          <p:spPr>
            <a:xfrm>
              <a:off x="4646036" y="1028700"/>
              <a:ext cx="687965" cy="533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u="sng" dirty="0"/>
                <a:t>KETU-RUN-AN</a:t>
              </a:r>
              <a:endParaRPr lang="en-ID" sz="800" b="1" u="sng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B4AB98-376D-46F4-A282-37011F507BF7}"/>
                </a:ext>
              </a:extLst>
            </p:cNvPr>
            <p:cNvSpPr/>
            <p:nvPr/>
          </p:nvSpPr>
          <p:spPr>
            <a:xfrm rot="2086778">
              <a:off x="6630792" y="1399735"/>
              <a:ext cx="1351320" cy="16092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u="sng" dirty="0">
                  <a:solidFill>
                    <a:schemeClr val="tx1"/>
                  </a:solidFill>
                </a:rPr>
                <a:t>SISTEM KULTURAL</a:t>
              </a:r>
              <a:endParaRPr lang="en-ID" sz="900" u="sng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5FDEEF-C55E-4A05-81AE-F7DC5F2F40A6}"/>
                </a:ext>
              </a:extLst>
            </p:cNvPr>
            <p:cNvSpPr/>
            <p:nvPr/>
          </p:nvSpPr>
          <p:spPr>
            <a:xfrm>
              <a:off x="6629400" y="2781300"/>
              <a:ext cx="1524000" cy="33821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u="sng" dirty="0"/>
                <a:t>LAYANAN PERAWATAN MEDIS</a:t>
              </a:r>
            </a:p>
            <a:p>
              <a:pPr algn="ctr"/>
              <a:r>
                <a:rPr lang="en-US" sz="700" b="1" dirty="0" err="1"/>
                <a:t>Pencegahan</a:t>
              </a:r>
              <a:r>
                <a:rPr lang="en-US" sz="700" b="1" dirty="0"/>
                <a:t>, </a:t>
              </a:r>
              <a:r>
                <a:rPr lang="en-US" sz="700" b="1" dirty="0" err="1"/>
                <a:t>penye,mbuhan</a:t>
              </a:r>
              <a:r>
                <a:rPr lang="en-US" sz="700" b="1" dirty="0"/>
                <a:t>, </a:t>
              </a:r>
              <a:r>
                <a:rPr lang="en-US" sz="700" b="1" dirty="0" err="1"/>
                <a:t>perawatan</a:t>
              </a:r>
              <a:r>
                <a:rPr lang="en-US" sz="700" b="1" dirty="0"/>
                <a:t>, </a:t>
              </a:r>
              <a:r>
                <a:rPr lang="en-US" sz="700" b="1" dirty="0" err="1"/>
                <a:t>rehabillitasi</a:t>
              </a:r>
              <a:endParaRPr lang="en-ID" sz="700" b="1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EC8F7B-8588-40F3-B69F-F4A72956B23A}"/>
                </a:ext>
              </a:extLst>
            </p:cNvPr>
            <p:cNvSpPr/>
            <p:nvPr/>
          </p:nvSpPr>
          <p:spPr>
            <a:xfrm rot="19859680">
              <a:off x="6431271" y="4432778"/>
              <a:ext cx="1351320" cy="16092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u="sng" dirty="0">
                  <a:solidFill>
                    <a:schemeClr val="tx1"/>
                  </a:solidFill>
                </a:rPr>
                <a:t>KEPUASAN MANUSIA</a:t>
              </a:r>
              <a:endParaRPr lang="en-ID" sz="900" u="sng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6A75C3-C079-4D79-8DE2-739F06D2EAEF}"/>
                </a:ext>
              </a:extLst>
            </p:cNvPr>
            <p:cNvSpPr/>
            <p:nvPr/>
          </p:nvSpPr>
          <p:spPr>
            <a:xfrm>
              <a:off x="4572000" y="4610100"/>
              <a:ext cx="762000" cy="49263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u="sng" dirty="0"/>
                <a:t>GAYA HIDUP</a:t>
              </a:r>
            </a:p>
            <a:p>
              <a:pPr algn="ctr"/>
              <a:r>
                <a:rPr lang="en-US" sz="700" b="1" u="sng" dirty="0" err="1"/>
                <a:t>Sikap</a:t>
              </a:r>
              <a:r>
                <a:rPr lang="en-US" sz="700" b="1" u="sng" dirty="0"/>
                <a:t>, </a:t>
              </a:r>
              <a:r>
                <a:rPr lang="en-US" sz="700" b="1" u="sng" dirty="0" err="1"/>
                <a:t>Perilaku</a:t>
              </a:r>
              <a:endParaRPr lang="en-ID" sz="700" b="1" u="sng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EFC520-6778-4009-A256-BF8F2B1DA739}"/>
                </a:ext>
              </a:extLst>
            </p:cNvPr>
            <p:cNvSpPr/>
            <p:nvPr/>
          </p:nvSpPr>
          <p:spPr>
            <a:xfrm rot="1855750">
              <a:off x="2082961" y="4376355"/>
              <a:ext cx="1351320" cy="16092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u="sng" dirty="0" err="1">
                  <a:solidFill>
                    <a:schemeClr val="tx1"/>
                  </a:solidFill>
                </a:rPr>
                <a:t>Keseimbangan</a:t>
              </a:r>
              <a:r>
                <a:rPr lang="en-US" sz="1050" u="sng" dirty="0">
                  <a:solidFill>
                    <a:schemeClr val="tx1"/>
                  </a:solidFill>
                </a:rPr>
                <a:t> </a:t>
              </a:r>
              <a:r>
                <a:rPr lang="en-US" sz="1050" u="sng" dirty="0" err="1">
                  <a:solidFill>
                    <a:schemeClr val="tx1"/>
                  </a:solidFill>
                </a:rPr>
                <a:t>Ekologi</a:t>
              </a:r>
              <a:endParaRPr lang="en-ID" sz="1050" u="sng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3C1DFC-3EC0-4B20-95DC-E8D297DB319C}"/>
                </a:ext>
              </a:extLst>
            </p:cNvPr>
            <p:cNvSpPr/>
            <p:nvPr/>
          </p:nvSpPr>
          <p:spPr>
            <a:xfrm>
              <a:off x="1828800" y="2324100"/>
              <a:ext cx="990600" cy="115791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u="sng" dirty="0"/>
                <a:t>LINGKUNGAN</a:t>
              </a:r>
              <a:r>
                <a:rPr lang="en-US" sz="700" b="1" u="sng" dirty="0"/>
                <a:t> </a:t>
              </a:r>
            </a:p>
            <a:p>
              <a:pPr algn="ctr"/>
              <a:r>
                <a:rPr lang="en-US" sz="700" b="1" dirty="0"/>
                <a:t>Fetal. </a:t>
              </a:r>
              <a:r>
                <a:rPr lang="en-US" sz="700" b="1" dirty="0" err="1"/>
                <a:t>Fisik</a:t>
              </a:r>
              <a:r>
                <a:rPr lang="en-US" sz="700" b="1" dirty="0"/>
                <a:t> (</a:t>
              </a:r>
              <a:r>
                <a:rPr lang="en-US" sz="700" b="1" dirty="0" err="1"/>
                <a:t>alami</a:t>
              </a:r>
              <a:r>
                <a:rPr lang="en-US" sz="700" b="1" dirty="0"/>
                <a:t> &amp; </a:t>
              </a:r>
              <a:r>
                <a:rPr lang="en-US" sz="700" b="1" dirty="0" err="1"/>
                <a:t>buatan</a:t>
              </a:r>
              <a:r>
                <a:rPr lang="en-US" sz="700" b="1" dirty="0"/>
                <a:t> </a:t>
              </a:r>
              <a:r>
                <a:rPr lang="en-US" sz="700" b="1" dirty="0" err="1"/>
                <a:t>manusia</a:t>
              </a:r>
              <a:r>
                <a:rPr lang="en-US" sz="700" b="1" dirty="0"/>
                <a:t>), social </a:t>
              </a:r>
              <a:r>
                <a:rPr lang="en-US" sz="700" b="1" dirty="0" err="1"/>
                <a:t>budaya</a:t>
              </a:r>
              <a:r>
                <a:rPr lang="en-US" sz="700" b="1" dirty="0"/>
                <a:t> (</a:t>
              </a:r>
              <a:r>
                <a:rPr lang="en-US" sz="700" b="1" dirty="0" err="1"/>
                <a:t>ekonomi</a:t>
              </a:r>
              <a:r>
                <a:rPr lang="en-US" sz="700" b="1" dirty="0"/>
                <a:t>, Pendidikan, </a:t>
              </a:r>
              <a:r>
                <a:rPr lang="en-US" sz="700" b="1" dirty="0" err="1"/>
                <a:t>pekerjaan</a:t>
              </a:r>
              <a:r>
                <a:rPr lang="en-US" sz="700" b="1" dirty="0"/>
                <a:t>, </a:t>
              </a:r>
              <a:r>
                <a:rPr lang="en-US" sz="700" b="1" dirty="0" err="1"/>
                <a:t>dll</a:t>
              </a:r>
              <a:r>
                <a:rPr lang="en-US" sz="700" b="1" dirty="0"/>
                <a:t>)</a:t>
              </a:r>
              <a:endParaRPr lang="en-ID" sz="700" b="1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CF6867-4026-47A0-81C6-D34F30056791}"/>
                </a:ext>
              </a:extLst>
            </p:cNvPr>
            <p:cNvSpPr/>
            <p:nvPr/>
          </p:nvSpPr>
          <p:spPr>
            <a:xfrm>
              <a:off x="3962400" y="740554"/>
              <a:ext cx="2133600" cy="13574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Ukuran</a:t>
              </a:r>
              <a:r>
                <a:rPr lang="en-US" sz="700" b="1" dirty="0"/>
                <a:t>, </a:t>
              </a:r>
              <a:r>
                <a:rPr lang="en-US" sz="700" b="1" dirty="0" err="1"/>
                <a:t>distribusi</a:t>
              </a:r>
              <a:r>
                <a:rPr lang="en-US" sz="700" b="1" dirty="0"/>
                <a:t>, </a:t>
              </a:r>
              <a:r>
                <a:rPr lang="en-US" sz="700" b="1" dirty="0" err="1"/>
                <a:t>tingkat</a:t>
              </a:r>
              <a:r>
                <a:rPr lang="en-US" sz="700" b="1" dirty="0"/>
                <a:t> </a:t>
              </a:r>
              <a:r>
                <a:rPr lang="en-US" sz="700" b="1" dirty="0" err="1"/>
                <a:t>pertumbuhan</a:t>
              </a:r>
              <a:r>
                <a:rPr lang="en-US" sz="700" b="1" dirty="0"/>
                <a:t>, gen</a:t>
              </a:r>
              <a:endParaRPr lang="en-ID" sz="700" b="1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15DC98-1D39-49EF-8D23-5340E3373038}"/>
                </a:ext>
              </a:extLst>
            </p:cNvPr>
            <p:cNvSpPr/>
            <p:nvPr/>
          </p:nvSpPr>
          <p:spPr>
            <a:xfrm>
              <a:off x="4241919" y="1827592"/>
              <a:ext cx="1396881" cy="13574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Harapan</a:t>
              </a:r>
              <a:r>
                <a:rPr lang="en-US" sz="700" b="1" dirty="0"/>
                <a:t> </a:t>
              </a:r>
              <a:r>
                <a:rPr lang="en-US" sz="700" b="1" dirty="0" err="1"/>
                <a:t>Hidup</a:t>
              </a:r>
              <a:endParaRPr lang="en-ID" sz="700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A864EB-BD62-412B-B90F-20776099C9AA}"/>
                </a:ext>
              </a:extLst>
            </p:cNvPr>
            <p:cNvSpPr/>
            <p:nvPr/>
          </p:nvSpPr>
          <p:spPr>
            <a:xfrm>
              <a:off x="5562600" y="2031544"/>
              <a:ext cx="914399" cy="16333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Kerusakan</a:t>
              </a:r>
              <a:endParaRPr lang="en-ID" sz="700" b="1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BBB30F-5D1A-458F-BEAC-821E733775E9}"/>
                </a:ext>
              </a:extLst>
            </p:cNvPr>
            <p:cNvSpPr/>
            <p:nvPr/>
          </p:nvSpPr>
          <p:spPr>
            <a:xfrm>
              <a:off x="5791200" y="2364328"/>
              <a:ext cx="990600" cy="19025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Ketidaknyamanan</a:t>
              </a:r>
              <a:endParaRPr lang="en-ID" sz="700" b="1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AC9A9B-433E-47B1-8EFB-B7AB735F7341}"/>
                </a:ext>
              </a:extLst>
            </p:cNvPr>
            <p:cNvSpPr/>
            <p:nvPr/>
          </p:nvSpPr>
          <p:spPr>
            <a:xfrm>
              <a:off x="5905500" y="2889109"/>
              <a:ext cx="589893" cy="16940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Ketidakmampuan</a:t>
              </a:r>
              <a:endParaRPr lang="en-ID" sz="700" b="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2B3E77-64A9-49C9-B83F-07452203F7C9}"/>
                </a:ext>
              </a:extLst>
            </p:cNvPr>
            <p:cNvSpPr/>
            <p:nvPr/>
          </p:nvSpPr>
          <p:spPr>
            <a:xfrm>
              <a:off x="5791200" y="3314700"/>
              <a:ext cx="1166827" cy="31205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Partisipasi</a:t>
              </a:r>
              <a:r>
                <a:rPr lang="en-US" sz="700" b="1" dirty="0"/>
                <a:t> </a:t>
              </a:r>
              <a:r>
                <a:rPr lang="en-US" sz="700" b="1" dirty="0" err="1"/>
                <a:t>dalam</a:t>
              </a:r>
              <a:r>
                <a:rPr lang="en-US" sz="700" b="1" dirty="0"/>
                <a:t> </a:t>
              </a:r>
              <a:r>
                <a:rPr lang="en-US" sz="700" b="1" dirty="0" err="1"/>
                <a:t>Perawatan</a:t>
              </a:r>
              <a:r>
                <a:rPr lang="en-US" sz="700" b="1" dirty="0"/>
                <a:t> </a:t>
              </a:r>
              <a:r>
                <a:rPr lang="en-US" sz="700" b="1" dirty="0" err="1"/>
                <a:t>Kesehatan</a:t>
              </a:r>
              <a:endParaRPr lang="en-ID" sz="700" b="1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8B65DE-D3F2-4AF4-9032-4359F5C3944A}"/>
                </a:ext>
              </a:extLst>
            </p:cNvPr>
            <p:cNvSpPr/>
            <p:nvPr/>
          </p:nvSpPr>
          <p:spPr>
            <a:xfrm>
              <a:off x="5524500" y="3754178"/>
              <a:ext cx="907832" cy="1872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Perilaku</a:t>
              </a:r>
              <a:r>
                <a:rPr lang="en-US" sz="700" b="1" dirty="0"/>
                <a:t> </a:t>
              </a:r>
              <a:r>
                <a:rPr lang="en-US" sz="700" b="1" dirty="0" err="1"/>
                <a:t>Kesehatan</a:t>
              </a:r>
              <a:endParaRPr lang="en-ID" sz="700" b="1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63970C-B372-4605-B3F1-963B782DBC55}"/>
                </a:ext>
              </a:extLst>
            </p:cNvPr>
            <p:cNvSpPr/>
            <p:nvPr/>
          </p:nvSpPr>
          <p:spPr>
            <a:xfrm>
              <a:off x="4244546" y="3966697"/>
              <a:ext cx="1241880" cy="21141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Perilaku</a:t>
              </a:r>
              <a:r>
                <a:rPr lang="en-US" sz="700" b="1" dirty="0"/>
                <a:t> </a:t>
              </a:r>
              <a:r>
                <a:rPr lang="en-US" sz="700" b="1" dirty="0" err="1"/>
                <a:t>Ekologis</a:t>
              </a:r>
              <a:endParaRPr lang="en-ID" sz="700" b="1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155CFE-2F50-4EEA-97FD-716396300DDD}"/>
                </a:ext>
              </a:extLst>
            </p:cNvPr>
            <p:cNvSpPr/>
            <p:nvPr/>
          </p:nvSpPr>
          <p:spPr>
            <a:xfrm>
              <a:off x="3619501" y="3671548"/>
              <a:ext cx="723899" cy="33820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Perilaku</a:t>
              </a:r>
              <a:r>
                <a:rPr lang="en-US" sz="700" b="1" dirty="0"/>
                <a:t> </a:t>
              </a:r>
              <a:r>
                <a:rPr lang="en-US" sz="700" b="1" dirty="0" err="1"/>
                <a:t>Sosial</a:t>
              </a:r>
              <a:endParaRPr lang="en-ID" sz="700" b="1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F01D86-6F24-4CC2-9329-D94D18EE8B59}"/>
                </a:ext>
              </a:extLst>
            </p:cNvPr>
            <p:cNvSpPr/>
            <p:nvPr/>
          </p:nvSpPr>
          <p:spPr>
            <a:xfrm>
              <a:off x="3124201" y="3225167"/>
              <a:ext cx="857250" cy="33820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Perilaku</a:t>
              </a:r>
              <a:r>
                <a:rPr lang="en-US" sz="700" b="1" dirty="0"/>
                <a:t> interpersonal</a:t>
              </a:r>
              <a:endParaRPr lang="en-ID" sz="700" b="1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C5C3221-1502-46DC-9378-AD76A3C74E71}"/>
                </a:ext>
              </a:extLst>
            </p:cNvPr>
            <p:cNvSpPr/>
            <p:nvPr/>
          </p:nvSpPr>
          <p:spPr>
            <a:xfrm>
              <a:off x="3137667" y="2789630"/>
              <a:ext cx="824733" cy="33820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Cadangan</a:t>
              </a:r>
              <a:endParaRPr lang="en-ID" sz="700" b="1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1D8E50B-3CFF-41F3-9073-D655830F2EF7}"/>
                </a:ext>
              </a:extLst>
            </p:cNvPr>
            <p:cNvSpPr/>
            <p:nvPr/>
          </p:nvSpPr>
          <p:spPr>
            <a:xfrm>
              <a:off x="3207134" y="2278362"/>
              <a:ext cx="824733" cy="33820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Kepuasan</a:t>
              </a:r>
              <a:r>
                <a:rPr lang="en-US" sz="700" b="1" dirty="0"/>
                <a:t> </a:t>
              </a:r>
              <a:r>
                <a:rPr lang="en-US" sz="700" b="1" dirty="0" err="1"/>
                <a:t>Eksternal</a:t>
              </a:r>
              <a:endParaRPr lang="en-ID" sz="700" b="1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EF89E0-D000-4035-B371-26CEFE9BFF0C}"/>
                </a:ext>
              </a:extLst>
            </p:cNvPr>
            <p:cNvSpPr/>
            <p:nvPr/>
          </p:nvSpPr>
          <p:spPr>
            <a:xfrm>
              <a:off x="3418709" y="1895465"/>
              <a:ext cx="824733" cy="33820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/>
                <a:t>Kepuasan</a:t>
              </a:r>
              <a:r>
                <a:rPr lang="en-US" sz="700" b="1" dirty="0"/>
                <a:t> Internal</a:t>
              </a:r>
              <a:endParaRPr lang="en-ID" sz="700" b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970040-57B4-4CF2-A2E9-CCF7D606C08B}"/>
                </a:ext>
              </a:extLst>
            </p:cNvPr>
            <p:cNvSpPr/>
            <p:nvPr/>
          </p:nvSpPr>
          <p:spPr>
            <a:xfrm>
              <a:off x="4198253" y="1949036"/>
              <a:ext cx="145147" cy="22266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700" b="1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602C7A9-04FE-4551-B3E7-A73B058A92CC}"/>
                </a:ext>
              </a:extLst>
            </p:cNvPr>
            <p:cNvSpPr/>
            <p:nvPr/>
          </p:nvSpPr>
          <p:spPr>
            <a:xfrm>
              <a:off x="3952110" y="2260073"/>
              <a:ext cx="145147" cy="22266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D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777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BBF9AFB-ACC6-49FF-8DCE-AEED7AAD0FB1}"/>
              </a:ext>
            </a:extLst>
          </p:cNvPr>
          <p:cNvSpPr/>
          <p:nvPr/>
        </p:nvSpPr>
        <p:spPr>
          <a:xfrm>
            <a:off x="13447" y="0"/>
            <a:ext cx="1993392" cy="44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DETERMINAN PENYAKIT</a:t>
            </a:r>
            <a:endParaRPr lang="en-ID" sz="16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F1AAE6-A88D-46ED-9186-756793818B99}"/>
              </a:ext>
            </a:extLst>
          </p:cNvPr>
          <p:cNvSpPr txBox="1"/>
          <p:nvPr/>
        </p:nvSpPr>
        <p:spPr>
          <a:xfrm>
            <a:off x="8620890" y="5384383"/>
            <a:ext cx="446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27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6" name="Chevron 16">
            <a:extLst>
              <a:ext uri="{FF2B5EF4-FFF2-40B4-BE49-F238E27FC236}">
                <a16:creationId xmlns:a16="http://schemas.microsoft.com/office/drawing/2014/main" id="{17C7CC93-C4D4-47C4-9F49-793A51677A66}"/>
              </a:ext>
            </a:extLst>
          </p:cNvPr>
          <p:cNvSpPr/>
          <p:nvPr/>
        </p:nvSpPr>
        <p:spPr>
          <a:xfrm>
            <a:off x="3329606" y="5384383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94710B-34A0-4A41-8AD1-19CED8B9A176}"/>
              </a:ext>
            </a:extLst>
          </p:cNvPr>
          <p:cNvGrpSpPr/>
          <p:nvPr/>
        </p:nvGrpSpPr>
        <p:grpSpPr>
          <a:xfrm>
            <a:off x="244642" y="447900"/>
            <a:ext cx="8594558" cy="4936482"/>
            <a:chOff x="228600" y="688177"/>
            <a:chExt cx="8594558" cy="5414092"/>
          </a:xfrm>
        </p:grpSpPr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98A59026-E4AE-4ABB-93FA-3AADD5E153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E3A5"/>
                </a:clrFrom>
                <a:clrTo>
                  <a:srgbClr val="FFE3A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" t="4055" r="1836" b="2448"/>
            <a:stretch/>
          </p:blipFill>
          <p:spPr>
            <a:xfrm>
              <a:off x="228600" y="734112"/>
              <a:ext cx="8594558" cy="5368157"/>
            </a:xfrm>
            <a:prstGeom prst="rect">
              <a:avLst/>
            </a:prstGeom>
            <a:noFill/>
          </p:spPr>
        </p:pic>
        <p:sp>
          <p:nvSpPr>
            <p:cNvPr id="30" name="Text Box 9">
              <a:extLst>
                <a:ext uri="{FF2B5EF4-FFF2-40B4-BE49-F238E27FC236}">
                  <a16:creationId xmlns:a16="http://schemas.microsoft.com/office/drawing/2014/main" id="{2DAB58BA-4E96-43CC-90C8-40DED83CE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692" y="5701400"/>
              <a:ext cx="2667000" cy="375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Tarimo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and Webster, 1994)</a:t>
              </a:r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7A2B3877-0529-4916-833C-B06348D97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386" y="1995422"/>
              <a:ext cx="2514600" cy="25146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Pelayanan</a:t>
              </a:r>
              <a:r>
                <a: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Kesehatan</a:t>
              </a:r>
              <a:r>
                <a: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:</a:t>
              </a:r>
            </a:p>
            <a:p>
              <a:pPr marL="342900" indent="-342900">
                <a:buAutoNum type="arabicPeriod"/>
              </a:pP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Sumber</a:t>
              </a:r>
              <a:r>
                <a: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Daya</a:t>
              </a:r>
              <a:endPara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Organisasi</a:t>
              </a:r>
              <a:r>
                <a: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dan </a:t>
              </a: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Manajemen</a:t>
              </a:r>
              <a:endPara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Pengiriman</a:t>
              </a:r>
              <a:r>
                <a: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&amp; </a:t>
              </a: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Aksesibilitas</a:t>
              </a:r>
              <a:endPara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Kualitas</a:t>
              </a:r>
              <a:r>
                <a: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&amp; </a:t>
              </a: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Penggunaan</a:t>
              </a:r>
              <a:endParaRPr lang="en-ID" sz="16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A43C18A4-B114-430E-BC6E-3C51A104A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5344" y="4556970"/>
              <a:ext cx="1905000" cy="139350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/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Usia</a:t>
              </a:r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Jenis</a:t>
              </a:r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Kelamin</a:t>
              </a:r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Genetika</a:t>
              </a:r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Gaya </a:t>
              </a:r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Hidup</a:t>
              </a:r>
              <a:endParaRPr lang="en-ID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4" name="Text Box 12">
              <a:extLst>
                <a:ext uri="{FF2B5EF4-FFF2-40B4-BE49-F238E27FC236}">
                  <a16:creationId xmlns:a16="http://schemas.microsoft.com/office/drawing/2014/main" id="{79E7FFAC-ADF6-4E79-B28C-587CE8EB5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7492" y="4559352"/>
              <a:ext cx="2286000" cy="134112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/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Sosial</a:t>
              </a:r>
              <a:endPara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Organisasi</a:t>
              </a:r>
              <a:endPara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Jaringan</a:t>
              </a:r>
              <a:r>
                <a: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Kondisi</a:t>
              </a:r>
              <a:r>
                <a: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Hidup</a:t>
              </a:r>
              <a:endPara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Jumlah</a:t>
              </a:r>
              <a:r>
                <a:rPr lang="en-US" sz="16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1600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Keluarga</a:t>
              </a:r>
              <a:endParaRPr lang="en-ID" sz="16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51AD421E-8A24-4F6B-8606-78BAAF175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0724" y="2743386"/>
              <a:ext cx="1760220" cy="10668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/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Kerja</a:t>
              </a:r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Lingkungan</a:t>
              </a:r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Pekerjaan</a:t>
              </a:r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endParaRPr lang="en-ID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7" name="Text Box 16">
              <a:extLst>
                <a:ext uri="{FF2B5EF4-FFF2-40B4-BE49-F238E27FC236}">
                  <a16:creationId xmlns:a16="http://schemas.microsoft.com/office/drawing/2014/main" id="{3F5363A6-1FD4-4382-854B-DEA52C179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650" y="702028"/>
              <a:ext cx="2209800" cy="14756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/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Pendidikan </a:t>
              </a:r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Pertanian</a:t>
              </a:r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Air/</a:t>
              </a:r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Sanitasi</a:t>
              </a:r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Perumahan</a:t>
              </a:r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</a:t>
              </a:r>
              <a:endParaRPr lang="en-ID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E9ACFD8F-5C96-4413-877D-8AE0F2AD3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5770" y="688177"/>
              <a:ext cx="2028445" cy="8382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/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Perkembangan</a:t>
              </a:r>
              <a: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 social </a:t>
              </a:r>
              <a:r>
                <a:rPr lang="en-US" dirty="0" err="1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ekonomi</a:t>
              </a:r>
              <a:endParaRPr lang="en-ID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0" name="Text Box 18">
              <a:extLst>
                <a:ext uri="{FF2B5EF4-FFF2-40B4-BE49-F238E27FC236}">
                  <a16:creationId xmlns:a16="http://schemas.microsoft.com/office/drawing/2014/main" id="{EEF53DD3-D7A4-4DCE-96FD-4AEC9FF79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17" y="2791512"/>
              <a:ext cx="1676400" cy="103505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/>
              <a:r>
                <a:rPr lang="en-US" sz="2000" b="1" dirty="0" err="1">
                  <a:solidFill>
                    <a:schemeClr val="accent5">
                      <a:lumMod val="25000"/>
                    </a:schemeClr>
                  </a:solidFill>
                </a:rPr>
                <a:t>Kesejahte-raan</a:t>
              </a:r>
              <a:r>
                <a:rPr lang="en-US" sz="2000" b="1" dirty="0">
                  <a:solidFill>
                    <a:schemeClr val="accent5">
                      <a:lumMod val="25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5">
                      <a:lumMod val="25000"/>
                    </a:schemeClr>
                  </a:solidFill>
                </a:rPr>
                <a:t>Kesehatan</a:t>
              </a:r>
              <a:endParaRPr lang="en-ID" sz="2000" b="1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159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E1512E1-7019-4DC8-82C3-44CA2D35C799}"/>
              </a:ext>
            </a:extLst>
          </p:cNvPr>
          <p:cNvSpPr/>
          <p:nvPr/>
        </p:nvSpPr>
        <p:spPr>
          <a:xfrm>
            <a:off x="0" y="285750"/>
            <a:ext cx="1993392" cy="44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DETERMINAN PENYAKIT</a:t>
            </a:r>
            <a:endParaRPr lang="en-ID" sz="1600" b="1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D2E744-34AB-44AD-B03C-6748E9B81270}"/>
              </a:ext>
            </a:extLst>
          </p:cNvPr>
          <p:cNvGrpSpPr/>
          <p:nvPr/>
        </p:nvGrpSpPr>
        <p:grpSpPr>
          <a:xfrm>
            <a:off x="762000" y="1104900"/>
            <a:ext cx="8173919" cy="3810000"/>
            <a:chOff x="1053901" y="1694153"/>
            <a:chExt cx="8173919" cy="32362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EBCA61-91B3-472F-A7D3-F3D8155B3B2E}"/>
                </a:ext>
              </a:extLst>
            </p:cNvPr>
            <p:cNvSpPr txBox="1"/>
            <p:nvPr/>
          </p:nvSpPr>
          <p:spPr>
            <a:xfrm>
              <a:off x="2351276" y="2961063"/>
              <a:ext cx="44374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pc="1500" dirty="0">
                  <a:solidFill>
                    <a:schemeClr val="accent4">
                      <a:lumMod val="50000"/>
                    </a:schemeClr>
                  </a:solidFill>
                  <a:latin typeface="Franklin Gothic Demi Cond" pitchFamily="34" charset="0"/>
                </a:rPr>
                <a:t>BIG GEMS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5EB28F-E316-45B4-B598-8C09C6FFDCA5}"/>
                </a:ext>
              </a:extLst>
            </p:cNvPr>
            <p:cNvSpPr txBox="1"/>
            <p:nvPr/>
          </p:nvSpPr>
          <p:spPr>
            <a:xfrm>
              <a:off x="1053901" y="1984689"/>
              <a:ext cx="18971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Behavior</a:t>
              </a:r>
            </a:p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(</a:t>
              </a:r>
              <a:r>
                <a:rPr lang="en-US" sz="1600" spc="300" dirty="0" err="1">
                  <a:latin typeface="Franklin Gothic Demi Cond" pitchFamily="34" charset="0"/>
                </a:rPr>
                <a:t>Tingkah</a:t>
              </a:r>
              <a:r>
                <a:rPr lang="en-US" sz="1600" spc="300" dirty="0">
                  <a:latin typeface="Franklin Gothic Demi Cond" pitchFamily="34" charset="0"/>
                </a:rPr>
                <a:t> </a:t>
              </a:r>
              <a:r>
                <a:rPr lang="en-US" sz="1600" spc="300" dirty="0" err="1">
                  <a:latin typeface="Franklin Gothic Demi Cond" pitchFamily="34" charset="0"/>
                </a:rPr>
                <a:t>Laku</a:t>
              </a:r>
              <a:r>
                <a:rPr lang="en-US" sz="1600" spc="300" dirty="0">
                  <a:latin typeface="Franklin Gothic Demi Cond" pitchFamily="34" charset="0"/>
                </a:rPr>
                <a:t>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B140A6-193C-48F0-8D13-F2EC97CCB84A}"/>
                </a:ext>
              </a:extLst>
            </p:cNvPr>
            <p:cNvSpPr txBox="1"/>
            <p:nvPr/>
          </p:nvSpPr>
          <p:spPr>
            <a:xfrm>
              <a:off x="1722862" y="4345631"/>
              <a:ext cx="13572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300" dirty="0">
                  <a:latin typeface="Franklin Gothic Demi Cond" pitchFamily="34" charset="0"/>
                </a:rPr>
                <a:t>Infections</a:t>
              </a:r>
            </a:p>
            <a:p>
              <a:r>
                <a:rPr lang="en-US" sz="1600" spc="300" dirty="0">
                  <a:latin typeface="Franklin Gothic Demi Cond" pitchFamily="34" charset="0"/>
                </a:rPr>
                <a:t>(</a:t>
              </a:r>
              <a:r>
                <a:rPr lang="en-US" sz="1600" spc="300" dirty="0" err="1">
                  <a:latin typeface="Franklin Gothic Demi Cond" pitchFamily="34" charset="0"/>
                </a:rPr>
                <a:t>Infeksi</a:t>
              </a:r>
              <a:r>
                <a:rPr lang="en-US" sz="1600" spc="300" dirty="0">
                  <a:latin typeface="Franklin Gothic Demi Cond" pitchFamily="34" charset="0"/>
                </a:rPr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B7900C-D749-4A8A-BAE1-5ED7FA2C7E41}"/>
                </a:ext>
              </a:extLst>
            </p:cNvPr>
            <p:cNvSpPr txBox="1"/>
            <p:nvPr/>
          </p:nvSpPr>
          <p:spPr>
            <a:xfrm>
              <a:off x="2932416" y="2105793"/>
              <a:ext cx="1338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300" dirty="0">
                  <a:latin typeface="Franklin Gothic Demi Cond" pitchFamily="34" charset="0"/>
                </a:rPr>
                <a:t>Genetics</a:t>
              </a:r>
            </a:p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(</a:t>
              </a:r>
              <a:r>
                <a:rPr lang="en-US" sz="1600" spc="300" dirty="0" err="1">
                  <a:latin typeface="Franklin Gothic Demi Cond" pitchFamily="34" charset="0"/>
                </a:rPr>
                <a:t>Genetik</a:t>
              </a:r>
              <a:r>
                <a:rPr lang="en-US" sz="1600" spc="300" dirty="0">
                  <a:latin typeface="Franklin Gothic Demi Cond" pitchFamily="34" charset="0"/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F895B-2F82-4177-BE96-38B1095D96B7}"/>
                </a:ext>
              </a:extLst>
            </p:cNvPr>
            <p:cNvSpPr txBox="1"/>
            <p:nvPr/>
          </p:nvSpPr>
          <p:spPr>
            <a:xfrm>
              <a:off x="3679427" y="4114798"/>
              <a:ext cx="13849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300" dirty="0">
                  <a:latin typeface="Franklin Gothic Demi Cond" pitchFamily="34" charset="0"/>
                </a:rPr>
                <a:t>Geography</a:t>
              </a:r>
            </a:p>
            <a:p>
              <a:r>
                <a:rPr lang="en-US" sz="1600" spc="300" dirty="0">
                  <a:latin typeface="Franklin Gothic Demi Cond" pitchFamily="34" charset="0"/>
                </a:rPr>
                <a:t>(</a:t>
              </a:r>
              <a:r>
                <a:rPr lang="en-US" sz="1600" spc="300" dirty="0" err="1">
                  <a:latin typeface="Franklin Gothic Demi Cond" pitchFamily="34" charset="0"/>
                </a:rPr>
                <a:t>Geografi</a:t>
              </a:r>
              <a:r>
                <a:rPr lang="en-US" sz="1600" spc="300" dirty="0">
                  <a:latin typeface="Franklin Gothic Demi Cond" pitchFamily="34" charset="0"/>
                </a:rPr>
                <a:t>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02D82F-CC0E-4349-9450-0BB353EA93C7}"/>
                </a:ext>
              </a:extLst>
            </p:cNvPr>
            <p:cNvSpPr txBox="1"/>
            <p:nvPr/>
          </p:nvSpPr>
          <p:spPr>
            <a:xfrm>
              <a:off x="4611510" y="1694153"/>
              <a:ext cx="1698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Environment</a:t>
              </a:r>
            </a:p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(</a:t>
              </a:r>
              <a:r>
                <a:rPr lang="en-US" sz="1600" spc="300" dirty="0" err="1">
                  <a:latin typeface="Franklin Gothic Demi Cond" pitchFamily="34" charset="0"/>
                </a:rPr>
                <a:t>Lingkungan</a:t>
              </a:r>
              <a:r>
                <a:rPr lang="en-US" sz="1600" spc="300" dirty="0">
                  <a:latin typeface="Franklin Gothic Demi Cond" pitchFamily="34" charset="0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A28AC6-F821-40C8-8E42-B4D2B36AE1F1}"/>
                </a:ext>
              </a:extLst>
            </p:cNvPr>
            <p:cNvSpPr txBox="1"/>
            <p:nvPr/>
          </p:nvSpPr>
          <p:spPr>
            <a:xfrm>
              <a:off x="6068752" y="4345631"/>
              <a:ext cx="2332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Medical Care</a:t>
              </a:r>
            </a:p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(</a:t>
              </a:r>
              <a:r>
                <a:rPr lang="en-US" sz="1600" spc="300" dirty="0" err="1">
                  <a:latin typeface="Franklin Gothic Demi Cond" pitchFamily="34" charset="0"/>
                </a:rPr>
                <a:t>Perawatan</a:t>
              </a:r>
              <a:r>
                <a:rPr lang="en-US" sz="1600" spc="300" dirty="0">
                  <a:latin typeface="Franklin Gothic Demi Cond" pitchFamily="34" charset="0"/>
                </a:rPr>
                <a:t> </a:t>
              </a:r>
              <a:r>
                <a:rPr lang="en-US" sz="1600" spc="300" dirty="0" err="1">
                  <a:latin typeface="Franklin Gothic Demi Cond" pitchFamily="34" charset="0"/>
                </a:rPr>
                <a:t>Medis</a:t>
              </a:r>
              <a:r>
                <a:rPr lang="en-US" sz="1600" spc="300" dirty="0">
                  <a:latin typeface="Franklin Gothic Demi Cond" pitchFamily="34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F4239D-DA79-4155-8FC9-D506CEF6B455}"/>
                </a:ext>
              </a:extLst>
            </p:cNvPr>
            <p:cNvSpPr txBox="1"/>
            <p:nvPr/>
          </p:nvSpPr>
          <p:spPr>
            <a:xfrm>
              <a:off x="6067470" y="2153745"/>
              <a:ext cx="31603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Socio-economic-</a:t>
              </a:r>
            </a:p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Cultural</a:t>
              </a:r>
            </a:p>
            <a:p>
              <a:pPr algn="ctr"/>
              <a:r>
                <a:rPr lang="en-US" sz="1600" spc="300" dirty="0">
                  <a:latin typeface="Franklin Gothic Demi Cond" pitchFamily="34" charset="0"/>
                </a:rPr>
                <a:t>(</a:t>
              </a:r>
              <a:r>
                <a:rPr lang="en-US" sz="1600" spc="300" dirty="0" err="1">
                  <a:latin typeface="Franklin Gothic Demi Cond" pitchFamily="34" charset="0"/>
                </a:rPr>
                <a:t>Sosial</a:t>
              </a:r>
              <a:r>
                <a:rPr lang="en-US" sz="1600" spc="300" dirty="0">
                  <a:latin typeface="Franklin Gothic Demi Cond" pitchFamily="34" charset="0"/>
                </a:rPr>
                <a:t>, </a:t>
              </a:r>
              <a:r>
                <a:rPr lang="en-US" sz="1600" spc="300" dirty="0" err="1">
                  <a:latin typeface="Franklin Gothic Demi Cond" pitchFamily="34" charset="0"/>
                </a:rPr>
                <a:t>Ekonomi</a:t>
              </a:r>
              <a:r>
                <a:rPr lang="en-US" sz="1600" spc="300" dirty="0">
                  <a:latin typeface="Franklin Gothic Demi Cond" pitchFamily="34" charset="0"/>
                </a:rPr>
                <a:t>, </a:t>
              </a:r>
              <a:r>
                <a:rPr lang="en-US" sz="1600" spc="300" dirty="0" err="1">
                  <a:latin typeface="Franklin Gothic Demi Cond" pitchFamily="34" charset="0"/>
                </a:rPr>
                <a:t>Budaya</a:t>
              </a:r>
              <a:r>
                <a:rPr lang="en-US" sz="1600" spc="300" dirty="0">
                  <a:latin typeface="Franklin Gothic Demi Cond" pitchFamily="34" charset="0"/>
                </a:rPr>
                <a:t>)</a:t>
              </a:r>
            </a:p>
          </p:txBody>
        </p:sp>
        <p:cxnSp>
          <p:nvCxnSpPr>
            <p:cNvPr id="19" name="Elbow Connector 4">
              <a:extLst>
                <a:ext uri="{FF2B5EF4-FFF2-40B4-BE49-F238E27FC236}">
                  <a16:creationId xmlns:a16="http://schemas.microsoft.com/office/drawing/2014/main" id="{48E5C871-71C4-4164-8628-9AC8B0A04393}"/>
                </a:ext>
              </a:extLst>
            </p:cNvPr>
            <p:cNvCxnSpPr>
              <a:stCxn id="11" idx="1"/>
              <a:endCxn id="12" idx="2"/>
            </p:cNvCxnSpPr>
            <p:nvPr/>
          </p:nvCxnSpPr>
          <p:spPr>
            <a:xfrm rot="10800000">
              <a:off x="2002462" y="2569464"/>
              <a:ext cx="348814" cy="853264"/>
            </a:xfrm>
            <a:prstGeom prst="bentConnector2">
              <a:avLst/>
            </a:prstGeom>
            <a:ln>
              <a:solidFill>
                <a:srgbClr val="51515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7">
              <a:extLst>
                <a:ext uri="{FF2B5EF4-FFF2-40B4-BE49-F238E27FC236}">
                  <a16:creationId xmlns:a16="http://schemas.microsoft.com/office/drawing/2014/main" id="{E3DF07D1-5677-4D88-837D-9C652028C58D}"/>
                </a:ext>
              </a:extLst>
            </p:cNvPr>
            <p:cNvCxnSpPr/>
            <p:nvPr/>
          </p:nvCxnSpPr>
          <p:spPr>
            <a:xfrm rot="16200000" flipV="1">
              <a:off x="3312594" y="2837870"/>
              <a:ext cx="453860" cy="132491"/>
            </a:xfrm>
            <a:prstGeom prst="bentConnector3">
              <a:avLst/>
            </a:prstGeom>
            <a:ln>
              <a:solidFill>
                <a:srgbClr val="51515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9">
              <a:extLst>
                <a:ext uri="{FF2B5EF4-FFF2-40B4-BE49-F238E27FC236}">
                  <a16:creationId xmlns:a16="http://schemas.microsoft.com/office/drawing/2014/main" id="{BE9E435F-ACBC-4AB0-9CC5-E5C74182ADCC}"/>
                </a:ext>
              </a:extLst>
            </p:cNvPr>
            <p:cNvCxnSpPr>
              <a:endCxn id="13" idx="0"/>
            </p:cNvCxnSpPr>
            <p:nvPr/>
          </p:nvCxnSpPr>
          <p:spPr>
            <a:xfrm rot="10800000" flipV="1">
              <a:off x="2401511" y="3733799"/>
              <a:ext cx="722697" cy="611832"/>
            </a:xfrm>
            <a:prstGeom prst="bentConnector2">
              <a:avLst/>
            </a:prstGeom>
            <a:ln>
              <a:solidFill>
                <a:srgbClr val="51515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2">
              <a:extLst>
                <a:ext uri="{FF2B5EF4-FFF2-40B4-BE49-F238E27FC236}">
                  <a16:creationId xmlns:a16="http://schemas.microsoft.com/office/drawing/2014/main" id="{8A23A0F4-7839-4E8E-BC27-525FC723B854}"/>
                </a:ext>
              </a:extLst>
            </p:cNvPr>
            <p:cNvCxnSpPr>
              <a:endCxn id="15" idx="0"/>
            </p:cNvCxnSpPr>
            <p:nvPr/>
          </p:nvCxnSpPr>
          <p:spPr>
            <a:xfrm rot="5400000">
              <a:off x="4280445" y="3825248"/>
              <a:ext cx="380999" cy="198101"/>
            </a:xfrm>
            <a:prstGeom prst="bentConnector3">
              <a:avLst/>
            </a:prstGeom>
            <a:ln>
              <a:solidFill>
                <a:srgbClr val="51515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24">
              <a:extLst>
                <a:ext uri="{FF2B5EF4-FFF2-40B4-BE49-F238E27FC236}">
                  <a16:creationId xmlns:a16="http://schemas.microsoft.com/office/drawing/2014/main" id="{5BC4BBE2-AF6E-4DA9-8256-948100189872}"/>
                </a:ext>
              </a:extLst>
            </p:cNvPr>
            <p:cNvCxnSpPr>
              <a:endCxn id="16" idx="2"/>
            </p:cNvCxnSpPr>
            <p:nvPr/>
          </p:nvCxnSpPr>
          <p:spPr>
            <a:xfrm rot="5400000" flipH="1" flipV="1">
              <a:off x="4903899" y="2404232"/>
              <a:ext cx="682153" cy="4315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51515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26">
              <a:extLst>
                <a:ext uri="{FF2B5EF4-FFF2-40B4-BE49-F238E27FC236}">
                  <a16:creationId xmlns:a16="http://schemas.microsoft.com/office/drawing/2014/main" id="{E5978C8A-A65F-49C9-B812-B67073DD991A}"/>
                </a:ext>
              </a:extLst>
            </p:cNvPr>
            <p:cNvCxnSpPr>
              <a:endCxn id="17" idx="0"/>
            </p:cNvCxnSpPr>
            <p:nvPr/>
          </p:nvCxnSpPr>
          <p:spPr>
            <a:xfrm>
              <a:off x="5696055" y="3733797"/>
              <a:ext cx="1539042" cy="611834"/>
            </a:xfrm>
            <a:prstGeom prst="bentConnector2">
              <a:avLst/>
            </a:prstGeom>
            <a:ln>
              <a:solidFill>
                <a:srgbClr val="51515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28">
              <a:extLst>
                <a:ext uri="{FF2B5EF4-FFF2-40B4-BE49-F238E27FC236}">
                  <a16:creationId xmlns:a16="http://schemas.microsoft.com/office/drawing/2014/main" id="{6551CA43-BB82-4FAB-B740-B45320F74BE3}"/>
                </a:ext>
              </a:extLst>
            </p:cNvPr>
            <p:cNvCxnSpPr>
              <a:cxnSpLocks/>
              <a:stCxn id="11" idx="3"/>
              <a:endCxn id="18" idx="2"/>
            </p:cNvCxnSpPr>
            <p:nvPr/>
          </p:nvCxnSpPr>
          <p:spPr>
            <a:xfrm flipV="1">
              <a:off x="6788709" y="3230963"/>
              <a:ext cx="858936" cy="191765"/>
            </a:xfrm>
            <a:prstGeom prst="bentConnector2">
              <a:avLst/>
            </a:prstGeom>
            <a:ln>
              <a:solidFill>
                <a:srgbClr val="51515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6B9CED-367C-4577-9DBE-089254E87B0F}"/>
              </a:ext>
            </a:extLst>
          </p:cNvPr>
          <p:cNvSpPr txBox="1"/>
          <p:nvPr/>
        </p:nvSpPr>
        <p:spPr>
          <a:xfrm>
            <a:off x="8620890" y="5384383"/>
            <a:ext cx="446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28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6" name="Chevron 16">
            <a:extLst>
              <a:ext uri="{FF2B5EF4-FFF2-40B4-BE49-F238E27FC236}">
                <a16:creationId xmlns:a16="http://schemas.microsoft.com/office/drawing/2014/main" id="{8BF825BA-E072-444C-8A2D-2020800411AC}"/>
              </a:ext>
            </a:extLst>
          </p:cNvPr>
          <p:cNvSpPr/>
          <p:nvPr/>
        </p:nvSpPr>
        <p:spPr>
          <a:xfrm>
            <a:off x="3329606" y="5384383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</p:spTree>
    <p:extLst>
      <p:ext uri="{BB962C8B-B14F-4D97-AF65-F5344CB8AC3E}">
        <p14:creationId xmlns:p14="http://schemas.microsoft.com/office/powerpoint/2010/main" val="201768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10 KEGIATAN PELAYANAN PENTING DALAM KESEHATAN MASYARAKAT </a:t>
            </a: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A7B277-6760-43A7-BC5B-58638205A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8464" t="6083" r="6887" b="6083"/>
          <a:stretch/>
        </p:blipFill>
        <p:spPr>
          <a:xfrm>
            <a:off x="703906" y="1118531"/>
            <a:ext cx="975626" cy="1003290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1485900"/>
            <a:ext cx="1800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Monitor Status </a:t>
            </a:r>
          </a:p>
          <a:p>
            <a:pPr algn="ctr"/>
            <a:r>
              <a:rPr lang="en-US" b="1" dirty="0" err="1"/>
              <a:t>Kesehatan</a:t>
            </a:r>
            <a:endParaRPr lang="en-ID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13F159-9AB3-4660-BC5E-BEC6BCE445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t="1" r="16701" b="6378"/>
          <a:stretch/>
        </p:blipFill>
        <p:spPr>
          <a:xfrm>
            <a:off x="774824" y="2085562"/>
            <a:ext cx="811166" cy="813197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28800" y="2427316"/>
            <a:ext cx="264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endParaRPr lang="en-ID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E0CDA-42F1-4A5E-8FC9-4A64E34C1A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6733" t="21520" r="42500" b="12946"/>
          <a:stretch/>
        </p:blipFill>
        <p:spPr>
          <a:xfrm>
            <a:off x="767464" y="2898759"/>
            <a:ext cx="811166" cy="886519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52600" y="3086524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Perencanaan</a:t>
            </a:r>
            <a:r>
              <a:rPr lang="en-US" b="1" dirty="0"/>
              <a:t> &amp; </a:t>
            </a:r>
          </a:p>
          <a:p>
            <a:pPr algn="ctr"/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endParaRPr lang="en-ID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278A0E-E737-4350-9D22-517A7A08DD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9953" t="41923" r="57995" b="30120"/>
          <a:stretch/>
        </p:blipFill>
        <p:spPr>
          <a:xfrm>
            <a:off x="672001" y="3648495"/>
            <a:ext cx="1080599" cy="1127626"/>
          </a:xfrm>
          <a:prstGeom prst="ellipse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52600" y="39243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Hubungkan</a:t>
            </a:r>
            <a:r>
              <a:rPr lang="en-US" b="1" dirty="0"/>
              <a:t> orang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yang </a:t>
            </a:r>
            <a:r>
              <a:rPr lang="en-US" b="1" dirty="0" err="1"/>
              <a:t>dibutuhkan</a:t>
            </a:r>
            <a:endParaRPr lang="en-ID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1D2D8-CC3F-41D4-8478-FBAFDC3C7B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7499" t="40561" r="44793" b="23432"/>
          <a:stretch/>
        </p:blipFill>
        <p:spPr>
          <a:xfrm>
            <a:off x="685800" y="4610100"/>
            <a:ext cx="951992" cy="919425"/>
          </a:xfrm>
          <a:prstGeom prst="ellipse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8800" y="4838700"/>
            <a:ext cx="335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Evaluasi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endParaRPr lang="en-ID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021ADD-E277-49DF-89D7-20B664BD24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7935" t="18875" r="36674" b="27766"/>
          <a:stretch/>
        </p:blipFill>
        <p:spPr>
          <a:xfrm>
            <a:off x="5105400" y="1257300"/>
            <a:ext cx="811166" cy="878605"/>
          </a:xfrm>
          <a:prstGeom prst="ellipse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72200" y="13335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Diagnosis &amp; </a:t>
            </a:r>
            <a:r>
              <a:rPr lang="en-US" b="1" dirty="0" err="1"/>
              <a:t>investigasi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endParaRPr lang="en-ID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72F742-789B-4C52-92C3-94DA1F1BAE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24991" t="25585" r="28455" b="20561"/>
          <a:stretch/>
        </p:blipFill>
        <p:spPr>
          <a:xfrm>
            <a:off x="5105400" y="2171700"/>
            <a:ext cx="867084" cy="845808"/>
          </a:xfrm>
          <a:prstGeom prst="ellipse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48400" y="22479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Mobilisasi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mengatasi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endParaRPr lang="en-ID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09929E-2185-4F25-8312-C85F3339EF3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623" t="18782" r="44792" b="8498"/>
          <a:stretch/>
        </p:blipFill>
        <p:spPr>
          <a:xfrm>
            <a:off x="5005296" y="3086100"/>
            <a:ext cx="862104" cy="890583"/>
          </a:xfrm>
          <a:prstGeom prst="ellipse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778188" y="3467100"/>
            <a:ext cx="3374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Terapkan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 &amp; </a:t>
            </a:r>
            <a:r>
              <a:rPr lang="en-US" b="1" dirty="0" err="1"/>
              <a:t>peraturan</a:t>
            </a:r>
            <a:endParaRPr lang="en-ID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0BAA12-8662-4A70-BFD1-AB9B84F226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10667" t="27767" r="46667" b="26285"/>
          <a:stretch/>
        </p:blipFill>
        <p:spPr>
          <a:xfrm>
            <a:off x="5029200" y="4000500"/>
            <a:ext cx="862104" cy="835163"/>
          </a:xfrm>
          <a:prstGeom prst="ellipse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985933" y="40005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Menjamin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yang  </a:t>
            </a:r>
            <a:r>
              <a:rPr lang="en-US" b="1" dirty="0" err="1"/>
              <a:t>kompeten</a:t>
            </a:r>
            <a:endParaRPr lang="en-ID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2B4EE0-C5B9-4D6A-9177-B26F7F2C485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l="3571" t="22517" r="39762" b="32176"/>
          <a:stretch/>
        </p:blipFill>
        <p:spPr>
          <a:xfrm>
            <a:off x="5029200" y="4838700"/>
            <a:ext cx="823491" cy="820440"/>
          </a:xfrm>
          <a:prstGeom prst="ellipse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19800" y="4991100"/>
            <a:ext cx="2865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Riset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inovasi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endParaRPr lang="en-ID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8AFC74-D9B7-4E94-B638-53E2BEB64D46}"/>
              </a:ext>
            </a:extLst>
          </p:cNvPr>
          <p:cNvSpPr/>
          <p:nvPr/>
        </p:nvSpPr>
        <p:spPr>
          <a:xfrm>
            <a:off x="5792244" y="5307297"/>
            <a:ext cx="341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err="1"/>
              <a:t>Sumber</a:t>
            </a:r>
            <a:r>
              <a:rPr lang="en-US" sz="900" dirty="0"/>
              <a:t>: Taylor, Henry. 2008. Core Functions and Essential Services. Johns Hopkins Bloomberg  School of </a:t>
            </a:r>
            <a:r>
              <a:rPr lang="en-US" sz="900" dirty="0" err="1"/>
              <a:t>Publc</a:t>
            </a:r>
            <a:r>
              <a:rPr lang="en-US" sz="900" dirty="0"/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40626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9"/>
          <p:cNvSpPr txBox="1">
            <a:spLocks noGrp="1"/>
          </p:cNvSpPr>
          <p:nvPr>
            <p:ph type="title"/>
          </p:nvPr>
        </p:nvSpPr>
        <p:spPr>
          <a:xfrm>
            <a:off x="381001" y="204871"/>
            <a:ext cx="8610600" cy="59522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/>
            <a:r>
              <a:rPr lang="en-ID" sz="2400" b="1" spc="0" dirty="0">
                <a:solidFill>
                  <a:schemeClr val="tx1"/>
                </a:solidFill>
              </a:rPr>
              <a:t>BAGAIMANA SEJARAH LAHIRNYA ILMU KEDOKTERAN DAN KESEHATAN MASYARAKAT?</a:t>
            </a:r>
            <a:endParaRPr sz="2400" b="1" spc="0" dirty="0">
              <a:solidFill>
                <a:schemeClr val="tx1"/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F7089EC-E371-4A6C-A9E6-9672DD71C5FE}"/>
              </a:ext>
            </a:extLst>
          </p:cNvPr>
          <p:cNvSpPr/>
          <p:nvPr/>
        </p:nvSpPr>
        <p:spPr>
          <a:xfrm>
            <a:off x="761999" y="1822167"/>
            <a:ext cx="3723115" cy="1750069"/>
          </a:xfrm>
          <a:prstGeom prst="cloud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5">
                    <a:lumMod val="10000"/>
                  </a:schemeClr>
                </a:solidFill>
              </a:rPr>
              <a:t>Ascleipius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orang </a:t>
            </a:r>
            <a:r>
              <a:rPr lang="en-US" sz="200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pertama</a:t>
            </a:r>
            <a:r>
              <a:rPr lang="en-US" sz="2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berhasil</a:t>
            </a:r>
            <a:r>
              <a:rPr lang="en-US" sz="2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mengobati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penyakit</a:t>
            </a:r>
            <a:endParaRPr lang="en-ID" sz="20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5FFB4-8A2F-4157-92C0-22E91607DC42}"/>
              </a:ext>
            </a:extLst>
          </p:cNvPr>
          <p:cNvSpPr/>
          <p:nvPr/>
        </p:nvSpPr>
        <p:spPr>
          <a:xfrm>
            <a:off x="156881" y="1155629"/>
            <a:ext cx="3082532" cy="5952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Menurut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Cerita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Mithos</a:t>
            </a:r>
            <a:r>
              <a:rPr lang="en-US" dirty="0">
                <a:solidFill>
                  <a:schemeClr val="tx1"/>
                </a:solidFill>
              </a:rPr>
              <a:t> Yunani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75E4B6A7-7C40-470F-8C23-32A8D63FA453}"/>
              </a:ext>
            </a:extLst>
          </p:cNvPr>
          <p:cNvSpPr/>
          <p:nvPr/>
        </p:nvSpPr>
        <p:spPr>
          <a:xfrm rot="19095702">
            <a:off x="3608410" y="2174976"/>
            <a:ext cx="1444762" cy="936584"/>
          </a:xfrm>
          <a:prstGeom prst="arc">
            <a:avLst>
              <a:gd name="adj1" fmla="val 16200000"/>
              <a:gd name="adj2" fmla="val 735562"/>
            </a:avLst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CFA4691D-E45A-49B5-8191-D2F36AA74A54}"/>
              </a:ext>
            </a:extLst>
          </p:cNvPr>
          <p:cNvSpPr/>
          <p:nvPr/>
        </p:nvSpPr>
        <p:spPr>
          <a:xfrm>
            <a:off x="4686120" y="1409700"/>
            <a:ext cx="4305481" cy="2082255"/>
          </a:xfrm>
          <a:prstGeom prst="cloud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5">
                    <a:lumMod val="10000"/>
                  </a:schemeClr>
                </a:solidFill>
              </a:rPr>
              <a:t>Higeia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</a:rPr>
              <a:t> (</a:t>
            </a:r>
            <a:r>
              <a:rPr lang="en-US" sz="2000" b="1" dirty="0" err="1">
                <a:solidFill>
                  <a:schemeClr val="accent5">
                    <a:lumMod val="10000"/>
                  </a:schemeClr>
                </a:solidFill>
              </a:rPr>
              <a:t>istri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</a:rPr>
              <a:t> Asclepius) </a:t>
            </a:r>
            <a:r>
              <a:rPr lang="en-US" sz="2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melakukan</a:t>
            </a:r>
            <a:r>
              <a:rPr lang="en-US" sz="2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upaya</a:t>
            </a:r>
            <a:r>
              <a:rPr lang="en-US" sz="20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pencegahan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sebelum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terjadi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penyakit</a:t>
            </a:r>
            <a:endParaRPr lang="en-ID" sz="2000" dirty="0">
              <a:solidFill>
                <a:srgbClr val="FF0000"/>
              </a:solidFill>
            </a:endParaRP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6C19942E-CCC5-42C9-A371-92DF7E07B5D6}"/>
              </a:ext>
            </a:extLst>
          </p:cNvPr>
          <p:cNvCxnSpPr>
            <a:cxnSpLocks/>
            <a:endCxn id="10" idx="0"/>
          </p:cNvCxnSpPr>
          <p:nvPr/>
        </p:nvCxnSpPr>
        <p:spPr>
          <a:xfrm rot="5400000">
            <a:off x="2594391" y="3440767"/>
            <a:ext cx="547488" cy="453297"/>
          </a:xfrm>
          <a:prstGeom prst="curvedConnector3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AC329A-571D-4762-89A5-4D1AC5D29C52}"/>
              </a:ext>
            </a:extLst>
          </p:cNvPr>
          <p:cNvSpPr txBox="1"/>
          <p:nvPr/>
        </p:nvSpPr>
        <p:spPr>
          <a:xfrm>
            <a:off x="779928" y="3941159"/>
            <a:ext cx="372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ILMU KEDOKTERAN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pengobatan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dan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pemulihan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atau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kuratif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dan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rehabilitatif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algn="ctr"/>
            <a:endParaRPr lang="en-ID" b="1" dirty="0">
              <a:latin typeface="+mj-lt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D9F5AEB8-09F7-4517-B9D8-D3AC2922ED05}"/>
              </a:ext>
            </a:extLst>
          </p:cNvPr>
          <p:cNvCxnSpPr>
            <a:cxnSpLocks/>
          </p:cNvCxnSpPr>
          <p:nvPr/>
        </p:nvCxnSpPr>
        <p:spPr>
          <a:xfrm rot="5400000">
            <a:off x="7279988" y="3350225"/>
            <a:ext cx="626696" cy="384048"/>
          </a:xfrm>
          <a:prstGeom prst="curvedConnector3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290F39-C8E4-4A28-813F-818BEC34A279}"/>
              </a:ext>
            </a:extLst>
          </p:cNvPr>
          <p:cNvSpPr txBox="1"/>
          <p:nvPr/>
        </p:nvSpPr>
        <p:spPr>
          <a:xfrm>
            <a:off x="4876800" y="3943171"/>
            <a:ext cx="3962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ILMU KESEHATAN MASYARAKAT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pencegahan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dan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peningkatan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atau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preventif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dan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promotif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algn="ctr"/>
            <a:endParaRPr lang="en-ID" b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217C1-6CA2-417D-87E2-95625E28AF05}"/>
              </a:ext>
            </a:extLst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3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6" name="Chevron 16">
            <a:extLst>
              <a:ext uri="{FF2B5EF4-FFF2-40B4-BE49-F238E27FC236}">
                <a16:creationId xmlns:a16="http://schemas.microsoft.com/office/drawing/2014/main" id="{1A38981C-1706-4509-B367-E36D47C20FE5}"/>
              </a:ext>
            </a:extLst>
          </p:cNvPr>
          <p:cNvSpPr/>
          <p:nvPr/>
        </p:nvSpPr>
        <p:spPr>
          <a:xfrm>
            <a:off x="3329606" y="5334279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</p:spTree>
    <p:extLst>
      <p:ext uri="{BB962C8B-B14F-4D97-AF65-F5344CB8AC3E}">
        <p14:creationId xmlns:p14="http://schemas.microsoft.com/office/powerpoint/2010/main" val="385914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255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LIMA UPAYA PENCEGAHAN BERTINGKAT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2358DC-9921-40FE-A246-A8B70EBC2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167" t="44071" r="47500" b="23320"/>
          <a:stretch/>
        </p:blipFill>
        <p:spPr>
          <a:xfrm>
            <a:off x="685800" y="1104900"/>
            <a:ext cx="1447800" cy="796290"/>
          </a:xfrm>
          <a:prstGeom prst="round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12843B-B84C-45A5-94B4-336A5AF800F8}"/>
              </a:ext>
            </a:extLst>
          </p:cNvPr>
          <p:cNvSpPr/>
          <p:nvPr/>
        </p:nvSpPr>
        <p:spPr>
          <a:xfrm>
            <a:off x="533400" y="1866900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093A3-9DCA-43D9-87CD-88758CB01A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500" t="24728" r="40000" b="18528"/>
          <a:stretch/>
        </p:blipFill>
        <p:spPr>
          <a:xfrm>
            <a:off x="685800" y="2400300"/>
            <a:ext cx="1447800" cy="972398"/>
          </a:xfrm>
          <a:prstGeom prst="round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1E2E59-313A-434E-AE12-9488C214EAF7}"/>
              </a:ext>
            </a:extLst>
          </p:cNvPr>
          <p:cNvSpPr/>
          <p:nvPr/>
        </p:nvSpPr>
        <p:spPr>
          <a:xfrm>
            <a:off x="609600" y="3543300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2.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3D3E0-4297-4602-99CC-51197E534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5600" t="26285" r="18399" b="38142"/>
          <a:stretch/>
        </p:blipFill>
        <p:spPr>
          <a:xfrm>
            <a:off x="533400" y="3924300"/>
            <a:ext cx="1823248" cy="972399"/>
          </a:xfrm>
          <a:prstGeom prst="round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D3AFE2-30CF-411F-AAF9-0B8C9BAE830A}"/>
              </a:ext>
            </a:extLst>
          </p:cNvPr>
          <p:cNvSpPr/>
          <p:nvPr/>
        </p:nvSpPr>
        <p:spPr>
          <a:xfrm>
            <a:off x="457200" y="49149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</a:t>
            </a:r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dan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C9DA2-27A7-4100-AC88-973C0B07B7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0834" t="25470" r="40833" b="20504"/>
          <a:stretch/>
        </p:blipFill>
        <p:spPr>
          <a:xfrm>
            <a:off x="3505200" y="1257300"/>
            <a:ext cx="1702075" cy="1069667"/>
          </a:xfrm>
          <a:prstGeom prst="round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75F80A-9845-4FB9-8268-96505FED60D0}"/>
              </a:ext>
            </a:extLst>
          </p:cNvPr>
          <p:cNvSpPr/>
          <p:nvPr/>
        </p:nvSpPr>
        <p:spPr>
          <a:xfrm>
            <a:off x="2819400" y="255270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4. </a:t>
            </a:r>
            <a:r>
              <a:rPr lang="en-US" dirty="0" err="1"/>
              <a:t>Pembatasan</a:t>
            </a:r>
            <a:r>
              <a:rPr lang="en-US" dirty="0"/>
              <a:t> </a:t>
            </a:r>
            <a:r>
              <a:rPr lang="en-US" dirty="0" err="1"/>
              <a:t>kecatatan</a:t>
            </a:r>
            <a:r>
              <a:rPr lang="en-US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27E5E0-1849-4F94-8982-0C6DF9B7B4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5452" t="24136" r="44167" b="18083"/>
          <a:stretch/>
        </p:blipFill>
        <p:spPr>
          <a:xfrm>
            <a:off x="3581400" y="3086100"/>
            <a:ext cx="1732028" cy="1116839"/>
          </a:xfrm>
          <a:prstGeom prst="round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44B21E-1C4B-4F15-A795-D8EAA81CA046}"/>
              </a:ext>
            </a:extLst>
          </p:cNvPr>
          <p:cNvSpPr/>
          <p:nvPr/>
        </p:nvSpPr>
        <p:spPr>
          <a:xfrm>
            <a:off x="3505200" y="445770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5. </a:t>
            </a:r>
            <a:r>
              <a:rPr lang="en-US" dirty="0" err="1"/>
              <a:t>Rehabilitasi</a:t>
            </a:r>
            <a:r>
              <a:rPr lang="en-US" dirty="0"/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62600" y="2705100"/>
            <a:ext cx="9906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1409700"/>
            <a:ext cx="213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Pendekatan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Di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di </a:t>
            </a:r>
            <a:r>
              <a:rPr lang="en-US" i="1" dirty="0"/>
              <a:t>community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r>
              <a:rPr lang="en-US" dirty="0" err="1"/>
              <a:t>Sosial</a:t>
            </a:r>
            <a:r>
              <a:rPr lang="en-US" dirty="0"/>
              <a:t>: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/>
              <a:t> lain.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04CBEF-B20A-438C-AE10-C789EABDFBED}"/>
              </a:ext>
            </a:extLst>
          </p:cNvPr>
          <p:cNvSpPr txBox="1"/>
          <p:nvPr/>
        </p:nvSpPr>
        <p:spPr>
          <a:xfrm>
            <a:off x="3269302" y="5137919"/>
            <a:ext cx="3886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Sumber</a:t>
            </a:r>
            <a:r>
              <a:rPr lang="en-US" sz="1050" dirty="0"/>
              <a:t> : </a:t>
            </a:r>
            <a:r>
              <a:rPr lang="en-US" sz="1050" dirty="0" err="1"/>
              <a:t>Hiremath</a:t>
            </a:r>
            <a:r>
              <a:rPr lang="en-US" sz="1050" dirty="0"/>
              <a:t> SS. Textbook of Preventive and Community Dentistry. 2007. Elsevier</a:t>
            </a:r>
          </a:p>
          <a:p>
            <a:endParaRPr lang="en-ID" sz="1050" dirty="0"/>
          </a:p>
        </p:txBody>
      </p:sp>
    </p:spTree>
    <p:extLst>
      <p:ext uri="{BB962C8B-B14F-4D97-AF65-F5344CB8AC3E}">
        <p14:creationId xmlns:p14="http://schemas.microsoft.com/office/powerpoint/2010/main" val="18627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B293-BF9A-4B0B-9B30-1051DA89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25500"/>
          </a:xfrm>
        </p:spPr>
        <p:txBody>
          <a:bodyPr/>
          <a:lstStyle/>
          <a:p>
            <a:r>
              <a:rPr lang="en-US" dirty="0"/>
              <a:t>Kesehatan </a:t>
            </a:r>
            <a:r>
              <a:rPr lang="en-US" dirty="0" err="1"/>
              <a:t>masyarakat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F166-5D87-43FE-8D4B-52453DEA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100"/>
            <a:ext cx="8305800" cy="42291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Masyarakat</a:t>
            </a:r>
            <a:r>
              <a:rPr lang="en-US" sz="2800" dirty="0"/>
              <a:t> / </a:t>
            </a:r>
            <a:r>
              <a:rPr lang="en-US" sz="2800" dirty="0" err="1"/>
              <a:t>Populasi</a:t>
            </a:r>
            <a:r>
              <a:rPr lang="en-US" sz="2800" dirty="0"/>
              <a:t> / </a:t>
            </a:r>
            <a:r>
              <a:rPr lang="en-US" sz="2800" dirty="0" err="1"/>
              <a:t>Komunitas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Upaya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					agar </a:t>
            </a:r>
            <a:r>
              <a:rPr lang="en-US" sz="2800" dirty="0" err="1"/>
              <a:t>Sehat</a:t>
            </a:r>
            <a:r>
              <a:rPr lang="en-US" sz="2800" dirty="0"/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Pencegahan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i="1" dirty="0"/>
              <a:t>Primordial			</a:t>
            </a:r>
            <a:r>
              <a:rPr lang="en-US" i="1" dirty="0"/>
              <a:t>F. </a:t>
            </a:r>
            <a:r>
              <a:rPr lang="en-US" i="1" dirty="0" err="1"/>
              <a:t>Risiko</a:t>
            </a:r>
            <a:endParaRPr lang="en-US" i="1" dirty="0"/>
          </a:p>
          <a:p>
            <a:pPr marL="0" indent="0">
              <a:buNone/>
            </a:pPr>
            <a:r>
              <a:rPr lang="en-US" b="1" i="1" dirty="0"/>
              <a:t>		Primer 			</a:t>
            </a:r>
            <a:r>
              <a:rPr lang="en-US" i="1" dirty="0" err="1"/>
              <a:t>Promosi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						</a:t>
            </a:r>
            <a:r>
              <a:rPr lang="en-US" i="1" dirty="0" err="1"/>
              <a:t>Proteksi</a:t>
            </a:r>
            <a:endParaRPr lang="en-US" i="1" dirty="0"/>
          </a:p>
          <a:p>
            <a:pPr marL="0" indent="0">
              <a:buNone/>
            </a:pPr>
            <a:r>
              <a:rPr lang="en-US" b="1" i="1" dirty="0"/>
              <a:t>		</a:t>
            </a:r>
            <a:r>
              <a:rPr lang="en-US" b="1" i="1" dirty="0" err="1"/>
              <a:t>Sekunder</a:t>
            </a:r>
            <a:r>
              <a:rPr lang="en-US" b="1" i="1" dirty="0"/>
              <a:t>			</a:t>
            </a:r>
            <a:r>
              <a:rPr lang="en-US" i="1" dirty="0" err="1"/>
              <a:t>Deteksi</a:t>
            </a:r>
            <a:r>
              <a:rPr lang="en-US" i="1" dirty="0"/>
              <a:t> </a:t>
            </a:r>
            <a:r>
              <a:rPr lang="en-US" i="1" dirty="0" err="1"/>
              <a:t>dini</a:t>
            </a:r>
            <a:endParaRPr lang="en-US" i="1" dirty="0"/>
          </a:p>
          <a:p>
            <a:pPr marL="0" indent="0">
              <a:buNone/>
            </a:pPr>
            <a:r>
              <a:rPr lang="en-US" b="1" i="1" dirty="0"/>
              <a:t>						</a:t>
            </a:r>
            <a:r>
              <a:rPr lang="en-US" i="1" dirty="0" err="1"/>
              <a:t>Terapi</a:t>
            </a:r>
            <a:r>
              <a:rPr lang="en-US" i="1" dirty="0"/>
              <a:t> </a:t>
            </a:r>
            <a:r>
              <a:rPr lang="en-US" i="1" dirty="0" err="1"/>
              <a:t>segera</a:t>
            </a:r>
            <a:endParaRPr lang="en-US" i="1" dirty="0"/>
          </a:p>
          <a:p>
            <a:pPr marL="0" indent="0">
              <a:buNone/>
            </a:pPr>
            <a:r>
              <a:rPr lang="en-US" b="1" i="1" dirty="0"/>
              <a:t>		</a:t>
            </a:r>
            <a:r>
              <a:rPr lang="en-US" b="1" i="1" dirty="0" err="1"/>
              <a:t>Tersier</a:t>
            </a:r>
            <a:r>
              <a:rPr lang="en-US" b="1" i="1" dirty="0"/>
              <a:t>			</a:t>
            </a:r>
            <a:r>
              <a:rPr lang="en-US" i="1" dirty="0" err="1"/>
              <a:t>Terapi</a:t>
            </a:r>
            <a:r>
              <a:rPr lang="en-US" i="1" dirty="0"/>
              <a:t> &amp;</a:t>
            </a:r>
          </a:p>
          <a:p>
            <a:pPr marL="0" indent="0">
              <a:buNone/>
            </a:pPr>
            <a:r>
              <a:rPr lang="en-US" b="1" i="1" dirty="0"/>
              <a:t>						</a:t>
            </a:r>
            <a:r>
              <a:rPr lang="en-US" i="1" dirty="0" err="1"/>
              <a:t>Rehabilitasi</a:t>
            </a:r>
            <a:endParaRPr lang="en-US" i="1" dirty="0"/>
          </a:p>
          <a:p>
            <a:pPr marL="0" indent="0">
              <a:buNone/>
            </a:pPr>
            <a:r>
              <a:rPr lang="en-US" b="1" i="1" dirty="0"/>
              <a:t>		</a:t>
            </a:r>
            <a:r>
              <a:rPr lang="en-US" b="1" i="1" dirty="0" err="1"/>
              <a:t>Quartenary</a:t>
            </a:r>
            <a:r>
              <a:rPr lang="en-US" b="1" i="1" dirty="0"/>
              <a:t>			</a:t>
            </a:r>
            <a:r>
              <a:rPr lang="en-US" i="1" dirty="0" err="1"/>
              <a:t>Iatrogenesis</a:t>
            </a:r>
            <a:endParaRPr lang="en-US" i="1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F8D42CD-87BD-4718-A66C-36394133CFB0}"/>
              </a:ext>
            </a:extLst>
          </p:cNvPr>
          <p:cNvSpPr/>
          <p:nvPr/>
        </p:nvSpPr>
        <p:spPr>
          <a:xfrm flipV="1">
            <a:off x="4648200" y="2476500"/>
            <a:ext cx="1600200" cy="2209800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ID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133F12-D70C-4CB2-9467-92FFA334C00E}"/>
              </a:ext>
            </a:extLst>
          </p:cNvPr>
          <p:cNvCxnSpPr/>
          <p:nvPr/>
        </p:nvCxnSpPr>
        <p:spPr>
          <a:xfrm>
            <a:off x="4343400" y="27051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DF53-F192-4A82-B7B2-0C75A8529EC1}"/>
              </a:ext>
            </a:extLst>
          </p:cNvPr>
          <p:cNvCxnSpPr/>
          <p:nvPr/>
        </p:nvCxnSpPr>
        <p:spPr>
          <a:xfrm>
            <a:off x="4343400" y="33909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93AAC6-BFEE-4B14-8D6F-B5A767DDC10A}"/>
              </a:ext>
            </a:extLst>
          </p:cNvPr>
          <p:cNvCxnSpPr/>
          <p:nvPr/>
        </p:nvCxnSpPr>
        <p:spPr>
          <a:xfrm>
            <a:off x="4343400" y="40767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530" y="5476101"/>
            <a:ext cx="6746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Porta</a:t>
            </a:r>
            <a:r>
              <a:rPr lang="en-US" sz="1200" dirty="0"/>
              <a:t>, M. Greenland, S., Last, JM.  A dictionary of Epidemiology. 5</a:t>
            </a:r>
            <a:r>
              <a:rPr lang="en-US" sz="1200" baseline="30000" dirty="0"/>
              <a:t>th</a:t>
            </a:r>
            <a:r>
              <a:rPr lang="en-US" sz="1200" dirty="0"/>
              <a:t> ed. Oxford Uni. Press, 2008.</a:t>
            </a:r>
          </a:p>
        </p:txBody>
      </p:sp>
    </p:spTree>
    <p:extLst>
      <p:ext uri="{BB962C8B-B14F-4D97-AF65-F5344CB8AC3E}">
        <p14:creationId xmlns:p14="http://schemas.microsoft.com/office/powerpoint/2010/main" val="501647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1135;p40">
            <a:extLst>
              <a:ext uri="{FF2B5EF4-FFF2-40B4-BE49-F238E27FC236}">
                <a16:creationId xmlns:a16="http://schemas.microsoft.com/office/drawing/2014/main" id="{CDED7751-DCD2-436A-844C-C8BF714B0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66700"/>
            <a:ext cx="7952692" cy="447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UPAYA PENCEGAHAN DENGAN PENDEKATAN KESEHATAN MASYARAKAT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80C2BFA-3D62-49AD-9020-2B729DA0EF62}"/>
              </a:ext>
            </a:extLst>
          </p:cNvPr>
          <p:cNvSpPr txBox="1"/>
          <p:nvPr/>
        </p:nvSpPr>
        <p:spPr>
          <a:xfrm>
            <a:off x="8620890" y="5384383"/>
            <a:ext cx="446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32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86" name="Chevron 16">
            <a:extLst>
              <a:ext uri="{FF2B5EF4-FFF2-40B4-BE49-F238E27FC236}">
                <a16:creationId xmlns:a16="http://schemas.microsoft.com/office/drawing/2014/main" id="{560B664D-3AD4-4AD1-99A4-9FA2B4331D9A}"/>
              </a:ext>
            </a:extLst>
          </p:cNvPr>
          <p:cNvSpPr/>
          <p:nvPr/>
        </p:nvSpPr>
        <p:spPr>
          <a:xfrm>
            <a:off x="3329606" y="5384383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0E41ADD-A50A-4910-A7B8-F222782A2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31354"/>
              </p:ext>
            </p:extLst>
          </p:nvPr>
        </p:nvGraphicFramePr>
        <p:xfrm>
          <a:off x="304800" y="647700"/>
          <a:ext cx="8610600" cy="49301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458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Ciri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Khas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Contoh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3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Pelayanan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Kesehatan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Penyampaian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informasi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pencegahan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kesehatan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secara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individual di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pelayanan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kesehatan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yang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bertujuan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untuk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pencegahan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penyembuhan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, dan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rehabilitasi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Pelayanan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preventif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klinis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termasuk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vaksinasi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konseling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, screening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penyakit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dan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pengobatan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pencegahan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3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Kesehatan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Masyarakat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Intervensi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dalam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kelompok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atau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komunitas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yang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diarahkan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pada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promosi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kesehatan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dan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pencegahan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penyakit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Pengendalian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penyakit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menular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pengendalian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bahaya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lingkungan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keamanan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makanan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dan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obat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penurunan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risiko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penyakit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3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Sosial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Intervensi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dengan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sektor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selain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kesehatan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yang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masih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memiliki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tujuan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yang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berhubungan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dan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memiliki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efek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sekunder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dalam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kesehatan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Peningkatan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 status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pendidikan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nutrisi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maupun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sosial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ekonomi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03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93D4DA8-2E53-4B62-9B0B-CC613AB94D7E}"/>
              </a:ext>
            </a:extLst>
          </p:cNvPr>
          <p:cNvSpPr txBox="1">
            <a:spLocks/>
          </p:cNvSpPr>
          <p:nvPr/>
        </p:nvSpPr>
        <p:spPr>
          <a:xfrm>
            <a:off x="457200" y="444500"/>
            <a:ext cx="8229600" cy="355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 KASUS PANDEMI COVID-19 DI DUNIA DAN INDONESIA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C65950-6208-488C-921D-94D662756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72" y="1562100"/>
            <a:ext cx="6074228" cy="381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DA830F-82C5-4EBA-B144-F93B4DA0A9BF}"/>
              </a:ext>
            </a:extLst>
          </p:cNvPr>
          <p:cNvSpPr txBox="1"/>
          <p:nvPr/>
        </p:nvSpPr>
        <p:spPr>
          <a:xfrm>
            <a:off x="3733800" y="108883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Konfirmasi</a:t>
            </a:r>
            <a:r>
              <a:rPr lang="en-US" dirty="0"/>
              <a:t> COVID-19 </a:t>
            </a:r>
          </a:p>
          <a:p>
            <a:pPr algn="ctr"/>
            <a:r>
              <a:rPr lang="en-US" dirty="0" err="1"/>
              <a:t>di</a:t>
            </a:r>
            <a:r>
              <a:rPr lang="en-US" dirty="0"/>
              <a:t> Indonesia</a:t>
            </a:r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B9A96-2D09-4517-8371-0B338582AC44}"/>
              </a:ext>
            </a:extLst>
          </p:cNvPr>
          <p:cNvSpPr/>
          <p:nvPr/>
        </p:nvSpPr>
        <p:spPr>
          <a:xfrm>
            <a:off x="3276600" y="5372100"/>
            <a:ext cx="58090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800" dirty="0" err="1"/>
              <a:t>Sumber</a:t>
            </a:r>
            <a:r>
              <a:rPr lang="en-ID" sz="800" dirty="0"/>
              <a:t>: https://www.kemkes.go.id/article/view/20031900002/Dashboard-Data-Kasus-COVID-19-di-Indonesia.html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10010-C9DA-4E3B-A94B-DA6923C7E459}"/>
              </a:ext>
            </a:extLst>
          </p:cNvPr>
          <p:cNvSpPr txBox="1"/>
          <p:nvPr/>
        </p:nvSpPr>
        <p:spPr>
          <a:xfrm>
            <a:off x="135161" y="1063622"/>
            <a:ext cx="41629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GLOBAL</a:t>
            </a:r>
          </a:p>
          <a:p>
            <a:endParaRPr lang="en-US" sz="1600" b="1" dirty="0"/>
          </a:p>
          <a:p>
            <a:r>
              <a:rPr lang="en-US" b="1" dirty="0">
                <a:solidFill>
                  <a:srgbClr val="000000"/>
                </a:solidFill>
              </a:rPr>
              <a:t>26,994,442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Kasus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Konfirmasi</a:t>
            </a:r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880,994</a:t>
            </a:r>
            <a:r>
              <a:rPr lang="en-ID" sz="1600" b="1" dirty="0">
                <a:solidFill>
                  <a:srgbClr val="000000"/>
                </a:solidFill>
              </a:rPr>
              <a:t> </a:t>
            </a:r>
            <a:r>
              <a:rPr lang="en-ID" sz="1600" b="1" dirty="0" err="1"/>
              <a:t>Meninggal</a:t>
            </a:r>
            <a:r>
              <a:rPr lang="en-ID" sz="1600" b="1" dirty="0"/>
              <a:t> </a:t>
            </a:r>
            <a:endParaRPr lang="en-US" sz="1600" b="1" dirty="0"/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5FD172A6-DAC2-4AFD-84B2-87622F15B1FF}"/>
              </a:ext>
            </a:extLst>
          </p:cNvPr>
          <p:cNvGrpSpPr/>
          <p:nvPr/>
        </p:nvGrpSpPr>
        <p:grpSpPr>
          <a:xfrm>
            <a:off x="35490" y="2504603"/>
            <a:ext cx="3103175" cy="2668853"/>
            <a:chOff x="35490" y="2504603"/>
            <a:chExt cx="3103175" cy="26688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306A27F-654F-425D-9FDC-32E7D8DD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0" y="2504603"/>
              <a:ext cx="3038934" cy="266885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481C54-68B2-4364-8962-7CBE3BA64ADD}"/>
                </a:ext>
              </a:extLst>
            </p:cNvPr>
            <p:cNvSpPr/>
            <p:nvPr/>
          </p:nvSpPr>
          <p:spPr>
            <a:xfrm>
              <a:off x="54186" y="2515681"/>
              <a:ext cx="955110" cy="2004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Amerika</a:t>
              </a:r>
              <a:endParaRPr lang="en-ID" sz="1400" b="1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5641DF-5EAE-4D50-958E-CB3520005AAA}"/>
                </a:ext>
              </a:extLst>
            </p:cNvPr>
            <p:cNvSpPr/>
            <p:nvPr/>
          </p:nvSpPr>
          <p:spPr>
            <a:xfrm>
              <a:off x="35490" y="2933700"/>
              <a:ext cx="1488510" cy="2004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Asia Tenggara</a:t>
              </a:r>
              <a:endParaRPr lang="en-ID" sz="1400" b="1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C391B4-2233-459C-B9DF-BB8A7C6EEB84}"/>
                </a:ext>
              </a:extLst>
            </p:cNvPr>
            <p:cNvSpPr/>
            <p:nvPr/>
          </p:nvSpPr>
          <p:spPr>
            <a:xfrm>
              <a:off x="81727" y="3362797"/>
              <a:ext cx="1558540" cy="2004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 err="1"/>
                <a:t>Eropa</a:t>
              </a:r>
              <a:endParaRPr lang="en-ID" sz="1400" b="1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FE813B-D843-41AF-BF2F-78C641ACC177}"/>
                </a:ext>
              </a:extLst>
            </p:cNvPr>
            <p:cNvSpPr/>
            <p:nvPr/>
          </p:nvSpPr>
          <p:spPr>
            <a:xfrm>
              <a:off x="66260" y="3771900"/>
              <a:ext cx="2372139" cy="2848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 err="1"/>
                <a:t>Mediterania</a:t>
              </a:r>
              <a:r>
                <a:rPr lang="en-US" sz="1400" b="1" dirty="0"/>
                <a:t> </a:t>
              </a:r>
              <a:r>
                <a:rPr lang="en-US" sz="1400" b="1" dirty="0" err="1"/>
                <a:t>bagian</a:t>
              </a:r>
              <a:r>
                <a:rPr lang="en-US" sz="1400" b="1" dirty="0"/>
                <a:t> Timur</a:t>
              </a:r>
              <a:endParaRPr lang="en-ID" sz="1400" b="1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433C00-384F-457E-8988-A82C0E3E84A6}"/>
                </a:ext>
              </a:extLst>
            </p:cNvPr>
            <p:cNvSpPr/>
            <p:nvPr/>
          </p:nvSpPr>
          <p:spPr>
            <a:xfrm>
              <a:off x="50411" y="4200997"/>
              <a:ext cx="1558540" cy="2004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/>
                <a:t>Afrika</a:t>
              </a:r>
              <a:endParaRPr lang="en-ID" sz="1400" b="1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435907-4E3D-4738-9970-4ADFEE252921}"/>
                </a:ext>
              </a:extLst>
            </p:cNvPr>
            <p:cNvSpPr/>
            <p:nvPr/>
          </p:nvSpPr>
          <p:spPr>
            <a:xfrm>
              <a:off x="41660" y="4611988"/>
              <a:ext cx="1558540" cy="2004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 err="1"/>
                <a:t>Pasifik</a:t>
              </a:r>
              <a:r>
                <a:rPr lang="en-US" sz="1400" b="1" dirty="0"/>
                <a:t> Barat</a:t>
              </a:r>
              <a:endParaRPr lang="en-ID" sz="1400" b="1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B62A89-F76E-4D9B-8181-7A2A88558A28}"/>
                </a:ext>
              </a:extLst>
            </p:cNvPr>
            <p:cNvSpPr/>
            <p:nvPr/>
          </p:nvSpPr>
          <p:spPr>
            <a:xfrm>
              <a:off x="2296885" y="2705100"/>
              <a:ext cx="838201" cy="140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Konfirmasi</a:t>
              </a:r>
              <a:endParaRPr lang="en-ID" sz="9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4BF0EA6-9EA7-42C1-99E0-DC169C618085}"/>
                </a:ext>
              </a:extLst>
            </p:cNvPr>
            <p:cNvSpPr/>
            <p:nvPr/>
          </p:nvSpPr>
          <p:spPr>
            <a:xfrm>
              <a:off x="2296885" y="3143401"/>
              <a:ext cx="838201" cy="140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Konfirmasi</a:t>
              </a:r>
              <a:endParaRPr lang="en-ID" sz="9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9D0557-4E52-4FCB-9696-DCF485E2D5C9}"/>
                </a:ext>
              </a:extLst>
            </p:cNvPr>
            <p:cNvSpPr/>
            <p:nvPr/>
          </p:nvSpPr>
          <p:spPr>
            <a:xfrm>
              <a:off x="2300464" y="3557426"/>
              <a:ext cx="838201" cy="140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Konfirmasi</a:t>
              </a:r>
              <a:endParaRPr lang="en-ID" sz="9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F47528-69CB-4D58-BBF3-251B43AD05B8}"/>
                </a:ext>
              </a:extLst>
            </p:cNvPr>
            <p:cNvSpPr/>
            <p:nvPr/>
          </p:nvSpPr>
          <p:spPr>
            <a:xfrm>
              <a:off x="2293306" y="3995727"/>
              <a:ext cx="838201" cy="140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Konfirmasi</a:t>
              </a:r>
              <a:endParaRPr lang="en-ID" sz="9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A4EB08-0810-48A8-A745-C96DA2BD489B}"/>
                </a:ext>
              </a:extLst>
            </p:cNvPr>
            <p:cNvSpPr/>
            <p:nvPr/>
          </p:nvSpPr>
          <p:spPr>
            <a:xfrm>
              <a:off x="2293305" y="4399615"/>
              <a:ext cx="838201" cy="140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Konfirmasi</a:t>
              </a:r>
              <a:endParaRPr lang="en-ID" sz="9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7551F5-17DF-4F35-BA39-738B5BD5DAF1}"/>
                </a:ext>
              </a:extLst>
            </p:cNvPr>
            <p:cNvSpPr/>
            <p:nvPr/>
          </p:nvSpPr>
          <p:spPr>
            <a:xfrm>
              <a:off x="2293305" y="4839971"/>
              <a:ext cx="838201" cy="140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/>
                <a:t>Konfirmasi</a:t>
              </a:r>
              <a:endParaRPr lang="en-ID" sz="900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9C3D6AD-DC81-474D-87BF-6D64C2D09499}"/>
              </a:ext>
            </a:extLst>
          </p:cNvPr>
          <p:cNvSpPr/>
          <p:nvPr/>
        </p:nvSpPr>
        <p:spPr>
          <a:xfrm>
            <a:off x="44339" y="5200943"/>
            <a:ext cx="2320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000" dirty="0" err="1"/>
              <a:t>Sumber</a:t>
            </a:r>
            <a:r>
              <a:rPr lang="en-ID" sz="1000" dirty="0"/>
              <a:t>: https://covid19.who.int/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247900"/>
            <a:ext cx="2743200" cy="198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87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09700"/>
            <a:ext cx="3274219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/>
          <a:srcRect t="6055" b="6055"/>
          <a:stretch>
            <a:fillRect/>
          </a:stretch>
        </p:blipFill>
        <p:spPr>
          <a:xfrm>
            <a:off x="4724400" y="1562100"/>
            <a:ext cx="3754755" cy="1854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24101"/>
            <a:ext cx="1143000" cy="6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 cstate="print"/>
          <a:srcRect t="14802" b="14802"/>
          <a:stretch>
            <a:fillRect/>
          </a:stretch>
        </p:blipFill>
        <p:spPr>
          <a:xfrm>
            <a:off x="4800600" y="4000500"/>
            <a:ext cx="1697355" cy="12954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000500"/>
            <a:ext cx="11248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4610100"/>
            <a:ext cx="3657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ym typeface="Wingdings" pitchFamily="2" charset="2"/>
              </a:rPr>
              <a:t>transmisi</a:t>
            </a:r>
            <a:r>
              <a:rPr lang="en-US" dirty="0">
                <a:sym typeface="Wingdings" pitchFamily="2" charset="2"/>
              </a:rPr>
              <a:t> via</a:t>
            </a:r>
            <a:r>
              <a:rPr lang="en-US" dirty="0"/>
              <a:t> droplet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CUCI TANGAN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33500"/>
            <a:ext cx="807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93D4DA8-2E53-4B62-9B0B-CC613AB94D7E}"/>
              </a:ext>
            </a:extLst>
          </p:cNvPr>
          <p:cNvSpPr txBox="1">
            <a:spLocks/>
          </p:cNvSpPr>
          <p:nvPr/>
        </p:nvSpPr>
        <p:spPr>
          <a:xfrm>
            <a:off x="457200" y="266700"/>
            <a:ext cx="8229600" cy="825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PERAN KESEHATAN MASYARAKAT DALAM PENANGGULANGAN COVID-19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D5726A-5DC7-4F94-9014-3EC6C7154B49}"/>
              </a:ext>
            </a:extLst>
          </p:cNvPr>
          <p:cNvSpPr txBox="1"/>
          <p:nvPr/>
        </p:nvSpPr>
        <p:spPr>
          <a:xfrm>
            <a:off x="6400800" y="25921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Penyuluhan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59430-E7D6-4CE7-93F1-5E8BC8BAC0B2}"/>
              </a:ext>
            </a:extLst>
          </p:cNvPr>
          <p:cNvSpPr txBox="1"/>
          <p:nvPr/>
        </p:nvSpPr>
        <p:spPr>
          <a:xfrm>
            <a:off x="609600" y="45339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Contact tracing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15DB4-B22A-45A0-9639-7FC037DD2136}"/>
              </a:ext>
            </a:extLst>
          </p:cNvPr>
          <p:cNvSpPr txBox="1"/>
          <p:nvPr/>
        </p:nvSpPr>
        <p:spPr>
          <a:xfrm>
            <a:off x="2895600" y="46101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Surveilans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E7DBD-985F-4C02-8B6A-B439226F5917}"/>
              </a:ext>
            </a:extLst>
          </p:cNvPr>
          <p:cNvSpPr txBox="1"/>
          <p:nvPr/>
        </p:nvSpPr>
        <p:spPr>
          <a:xfrm>
            <a:off x="6400800" y="45339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Medis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326D8-BEE3-45E3-AEAA-20BD03F76C91}"/>
              </a:ext>
            </a:extLst>
          </p:cNvPr>
          <p:cNvSpPr txBox="1"/>
          <p:nvPr/>
        </p:nvSpPr>
        <p:spPr>
          <a:xfrm>
            <a:off x="2971800" y="27051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Advokasi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73A22-529E-4679-B77D-916542E2E41F}"/>
              </a:ext>
            </a:extLst>
          </p:cNvPr>
          <p:cNvSpPr txBox="1"/>
          <p:nvPr/>
        </p:nvSpPr>
        <p:spPr>
          <a:xfrm>
            <a:off x="4343400" y="26289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Penggerakan</a:t>
            </a:r>
            <a:r>
              <a:rPr lang="en-US" dirty="0"/>
              <a:t> Masyarakat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3CC85-AD26-4675-954B-E245ACEBEE21}"/>
              </a:ext>
            </a:extLst>
          </p:cNvPr>
          <p:cNvSpPr txBox="1"/>
          <p:nvPr/>
        </p:nvSpPr>
        <p:spPr>
          <a:xfrm>
            <a:off x="4219994" y="44971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Pelibatan</a:t>
            </a:r>
            <a:r>
              <a:rPr lang="en-US" dirty="0"/>
              <a:t> Masyarakat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3AB42-442D-4164-A693-895DCD89F03E}"/>
              </a:ext>
            </a:extLst>
          </p:cNvPr>
          <p:cNvSpPr txBox="1"/>
          <p:nvPr/>
        </p:nvSpPr>
        <p:spPr>
          <a:xfrm>
            <a:off x="609600" y="25527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ID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76FB2-AD61-449A-935C-F77433656D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071" t="30336" r="50762" b="26135"/>
          <a:stretch/>
        </p:blipFill>
        <p:spPr>
          <a:xfrm>
            <a:off x="1143000" y="3314700"/>
            <a:ext cx="1178834" cy="1190421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611651-812D-4EDC-8B9E-DB5B954C72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0834" t="21306" r="22103" b="13706"/>
          <a:stretch/>
        </p:blipFill>
        <p:spPr>
          <a:xfrm>
            <a:off x="4800600" y="1333500"/>
            <a:ext cx="1245400" cy="1274718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BD64C2-471E-4603-9BF5-E2BE49E11A13}"/>
              </a:ext>
            </a:extLst>
          </p:cNvPr>
          <p:cNvSpPr txBox="1"/>
          <p:nvPr/>
        </p:nvSpPr>
        <p:spPr>
          <a:xfrm>
            <a:off x="3844032" y="5343355"/>
            <a:ext cx="5723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Kementerian </a:t>
            </a:r>
            <a:r>
              <a:rPr lang="en-US" sz="1200" dirty="0" err="1"/>
              <a:t>Kesehatan</a:t>
            </a:r>
            <a:r>
              <a:rPr lang="en-US" sz="1200" dirty="0"/>
              <a:t> RI; WHO&amp;UNICEF, 2020; WHO, 2020.</a:t>
            </a:r>
            <a:endParaRPr lang="en-ID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CFDD6D-0C57-4D2C-9CD7-98D8D5FEDE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667" t="30731" r="53521" b="24627"/>
          <a:stretch/>
        </p:blipFill>
        <p:spPr>
          <a:xfrm>
            <a:off x="2895600" y="3314700"/>
            <a:ext cx="1311944" cy="1246805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A37A92-D7F1-449F-9800-5B0B812EE9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5701" t="15910" r="27339" b="18873"/>
          <a:stretch/>
        </p:blipFill>
        <p:spPr>
          <a:xfrm>
            <a:off x="6858000" y="3238500"/>
            <a:ext cx="1311945" cy="1261237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1890BD-49A4-476D-AF32-1284784A94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0745" t="46686" r="72431" b="32879"/>
          <a:stretch/>
        </p:blipFill>
        <p:spPr>
          <a:xfrm>
            <a:off x="4648200" y="3314700"/>
            <a:ext cx="1291458" cy="1217587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C39DEA-C917-4AB4-AA8C-9BDE7E36BC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0207" t="40723" r="49508" b="22302"/>
          <a:stretch/>
        </p:blipFill>
        <p:spPr>
          <a:xfrm>
            <a:off x="2895600" y="1333500"/>
            <a:ext cx="1281005" cy="1312845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808D40-9154-4444-A273-2C43D3BC5B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5068" t="26522" r="54580" b="9204"/>
          <a:stretch/>
        </p:blipFill>
        <p:spPr>
          <a:xfrm>
            <a:off x="1143000" y="1409700"/>
            <a:ext cx="1257832" cy="1217587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0C0D40-8A09-4DDA-A121-4D4C95E7DB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50000" t="31291" r="21667" b="20539"/>
          <a:stretch/>
        </p:blipFill>
        <p:spPr>
          <a:xfrm>
            <a:off x="6781800" y="1333500"/>
            <a:ext cx="1245400" cy="11904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21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7A195-395D-4956-8E99-A8EB755149A9}"/>
              </a:ext>
            </a:extLst>
          </p:cNvPr>
          <p:cNvSpPr txBox="1"/>
          <p:nvPr/>
        </p:nvSpPr>
        <p:spPr>
          <a:xfrm>
            <a:off x="838200" y="342900"/>
            <a:ext cx="390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PERTANYAAN DISKUSI</a:t>
            </a:r>
            <a:endParaRPr lang="en-ID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D8087-A342-421A-98DE-2C059CDC0AF8}"/>
              </a:ext>
            </a:extLst>
          </p:cNvPr>
          <p:cNvSpPr txBox="1"/>
          <p:nvPr/>
        </p:nvSpPr>
        <p:spPr>
          <a:xfrm>
            <a:off x="853441" y="1028700"/>
            <a:ext cx="74371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di Dunia?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BIG GEMS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COVID-19 dan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COVID-19.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dimainkan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COVID-19?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dimainkan</a:t>
            </a:r>
            <a:r>
              <a:rPr lang="en-US" dirty="0"/>
              <a:t> oleh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COVID-19?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factor social (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)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mengendalikn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COVID-19?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C0F17-5F7C-4028-BC11-0EB9D64A24E2}"/>
              </a:ext>
            </a:extLst>
          </p:cNvPr>
          <p:cNvSpPr txBox="1"/>
          <p:nvPr/>
        </p:nvSpPr>
        <p:spPr>
          <a:xfrm>
            <a:off x="8620890" y="5384383"/>
            <a:ext cx="446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pPr/>
              <a:t>37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CE30120D-857B-484F-8434-1AA5E9CBC8A5}"/>
              </a:ext>
            </a:extLst>
          </p:cNvPr>
          <p:cNvSpPr/>
          <p:nvPr/>
        </p:nvSpPr>
        <p:spPr>
          <a:xfrm>
            <a:off x="3329606" y="5384383"/>
            <a:ext cx="5280994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>
                <a:solidFill>
                  <a:schemeClr val="tx1"/>
                </a:solidFill>
              </a:rPr>
              <a:t>Prinsip</a:t>
            </a:r>
            <a:r>
              <a:rPr lang="en-US" sz="1400" spc="300" dirty="0">
                <a:solidFill>
                  <a:schemeClr val="tx1"/>
                </a:solidFill>
              </a:rPr>
              <a:t> dan </a:t>
            </a:r>
            <a:r>
              <a:rPr lang="en-US" sz="1400" spc="300" dirty="0" err="1">
                <a:solidFill>
                  <a:schemeClr val="tx1"/>
                </a:solidFill>
              </a:rPr>
              <a:t>Teori</a:t>
            </a:r>
            <a:r>
              <a:rPr lang="en-US" sz="1400" spc="300" dirty="0">
                <a:solidFill>
                  <a:schemeClr val="tx1"/>
                </a:solidFill>
              </a:rPr>
              <a:t> </a:t>
            </a:r>
            <a:r>
              <a:rPr lang="en-US" sz="1400" spc="300" dirty="0" err="1">
                <a:solidFill>
                  <a:schemeClr val="tx1"/>
                </a:solidFill>
              </a:rPr>
              <a:t>Kesehatan</a:t>
            </a:r>
            <a:r>
              <a:rPr lang="en-US" sz="1400" spc="300" dirty="0">
                <a:solidFill>
                  <a:schemeClr val="tx1"/>
                </a:solidFill>
              </a:rPr>
              <a:t> Masyarakat</a:t>
            </a:r>
          </a:p>
        </p:txBody>
      </p:sp>
    </p:spTree>
    <p:extLst>
      <p:ext uri="{BB962C8B-B14F-4D97-AF65-F5344CB8AC3E}">
        <p14:creationId xmlns:p14="http://schemas.microsoft.com/office/powerpoint/2010/main" val="1355446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C63A166-4E84-472C-BCF0-2BD61F93F776}"/>
              </a:ext>
            </a:extLst>
          </p:cNvPr>
          <p:cNvSpPr txBox="1"/>
          <p:nvPr/>
        </p:nvSpPr>
        <p:spPr>
          <a:xfrm>
            <a:off x="1365956" y="709986"/>
            <a:ext cx="353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REFERENSI</a:t>
            </a:r>
            <a:endParaRPr lang="en-ID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1279B4-911C-48C7-82FE-DF142E9BCA15}"/>
              </a:ext>
            </a:extLst>
          </p:cNvPr>
          <p:cNvSpPr txBox="1"/>
          <p:nvPr/>
        </p:nvSpPr>
        <p:spPr>
          <a:xfrm>
            <a:off x="1225296" y="1422799"/>
            <a:ext cx="7065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en-US" sz="2000" dirty="0" err="1">
                <a:latin typeface="+mj-lt"/>
              </a:rPr>
              <a:t>Hiremath</a:t>
            </a:r>
            <a:r>
              <a:rPr lang="en-US" sz="2000" dirty="0">
                <a:latin typeface="+mj-lt"/>
              </a:rPr>
              <a:t> SS. Textbook of Preventive and Community Dentistry. 2007. Elsevier</a:t>
            </a:r>
          </a:p>
          <a:p>
            <a:pPr marL="342900" indent="-342900" algn="just">
              <a:buFontTx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+mj-lt"/>
              </a:rPr>
              <a:t>Riegelman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 Richard. 2010 Public Health 101. USA: Jones &amp;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Barlett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Learning.</a:t>
            </a:r>
            <a:endParaRPr lang="en-ID" sz="2000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US" sz="2000" dirty="0" err="1">
                <a:latin typeface="+mj-lt"/>
              </a:rPr>
              <a:t>Riegelman</a:t>
            </a:r>
            <a:r>
              <a:rPr lang="en-US" sz="2000" dirty="0">
                <a:latin typeface="+mj-lt"/>
              </a:rPr>
              <a:t>, Richard. 2019. Public Health 101 THIRD EDITION: </a:t>
            </a:r>
            <a:r>
              <a:rPr lang="en-US" sz="2000" i="1" dirty="0">
                <a:latin typeface="+mj-lt"/>
              </a:rPr>
              <a:t>Improving Community Health</a:t>
            </a:r>
            <a:r>
              <a:rPr lang="en-US" sz="2000" dirty="0">
                <a:latin typeface="+mj-lt"/>
              </a:rPr>
              <a:t>. Jones &amp; </a:t>
            </a:r>
            <a:r>
              <a:rPr lang="en-US" sz="2000" dirty="0" err="1">
                <a:latin typeface="+mj-lt"/>
              </a:rPr>
              <a:t>Brtlett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Learning,LLC</a:t>
            </a:r>
            <a:r>
              <a:rPr lang="en-US" sz="2000" dirty="0">
                <a:latin typeface="+mj-lt"/>
              </a:rPr>
              <a:t>, an Ascend Learning Company.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latin typeface="+mj-lt"/>
              </a:rPr>
              <a:t>Taylor, Henry. 2008. Core Functions and Essential Services. Johns Hopkins Bloomberg  School of </a:t>
            </a:r>
            <a:r>
              <a:rPr lang="en-US" sz="2000" dirty="0" err="1">
                <a:latin typeface="+mj-lt"/>
              </a:rPr>
              <a:t>Publc</a:t>
            </a:r>
            <a:r>
              <a:rPr lang="en-US" sz="2000" dirty="0">
                <a:latin typeface="+mj-lt"/>
              </a:rPr>
              <a:t> Health</a:t>
            </a:r>
            <a:endParaRPr lang="en-ID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29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C63A166-4E84-472C-BCF0-2BD61F93F776}"/>
              </a:ext>
            </a:extLst>
          </p:cNvPr>
          <p:cNvSpPr txBox="1"/>
          <p:nvPr/>
        </p:nvSpPr>
        <p:spPr>
          <a:xfrm>
            <a:off x="609600" y="247590"/>
            <a:ext cx="353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REFERENSI</a:t>
            </a:r>
            <a:endParaRPr lang="en-ID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1279B4-911C-48C7-82FE-DF142E9BCA15}"/>
              </a:ext>
            </a:extLst>
          </p:cNvPr>
          <p:cNvSpPr txBox="1"/>
          <p:nvPr/>
        </p:nvSpPr>
        <p:spPr>
          <a:xfrm>
            <a:off x="304800" y="647700"/>
            <a:ext cx="84582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en-US" sz="1100" dirty="0"/>
              <a:t>Andrews, Ken; </a:t>
            </a:r>
            <a:r>
              <a:rPr lang="en-US" sz="1100" i="1" dirty="0"/>
              <a:t>et al.</a:t>
            </a:r>
            <a:r>
              <a:rPr lang="en-US" sz="1100" dirty="0"/>
              <a:t> 2012. Emerging and Re-emerging Infectious Diseases. National Institute of Health. </a:t>
            </a:r>
            <a:r>
              <a:rPr lang="en-US" sz="1100" dirty="0" err="1"/>
              <a:t>Tersedia</a:t>
            </a:r>
            <a:r>
              <a:rPr lang="en-US" sz="1100" dirty="0"/>
              <a:t> : https://science.education.nih.gov/supplements/nih_diseases.pdf </a:t>
            </a:r>
          </a:p>
          <a:p>
            <a:pPr marL="342900" indent="-342900" algn="just">
              <a:buFontTx/>
              <a:buAutoNum type="arabicPeriod"/>
            </a:pPr>
            <a:r>
              <a:rPr lang="en-US" sz="1100" dirty="0"/>
              <a:t>Cupertino, </a:t>
            </a:r>
            <a:r>
              <a:rPr lang="en-US" sz="1100" dirty="0" err="1"/>
              <a:t>Marli</a:t>
            </a:r>
            <a:r>
              <a:rPr lang="en-US" sz="1100" dirty="0"/>
              <a:t>. 2020. Emerging and re-emerging human infectious disease: A systematic review of the role of wild animals with a focus n public health impact. Asian </a:t>
            </a:r>
            <a:r>
              <a:rPr lang="en-US" sz="1100" dirty="0" err="1"/>
              <a:t>Pasific</a:t>
            </a:r>
            <a:r>
              <a:rPr lang="en-US" sz="1100" dirty="0"/>
              <a:t> Journal of Tropical Medicine. </a:t>
            </a:r>
            <a:r>
              <a:rPr lang="en-US" sz="1100" dirty="0" err="1"/>
              <a:t>Tersedia</a:t>
            </a:r>
            <a:r>
              <a:rPr lang="en-US" sz="1100" dirty="0"/>
              <a:t>: http://www.apjtm.org/temp/AsianPacJTropMed13399-843158_232515.pdf</a:t>
            </a:r>
          </a:p>
          <a:p>
            <a:pPr marL="342900" indent="-342900" algn="just">
              <a:buFontTx/>
              <a:buAutoNum type="arabicPeriod"/>
            </a:pPr>
            <a:r>
              <a:rPr lang="en-US" sz="1100" dirty="0" err="1">
                <a:latin typeface="+mj-lt"/>
              </a:rPr>
              <a:t>Hiremath</a:t>
            </a:r>
            <a:r>
              <a:rPr lang="en-US" sz="1100" dirty="0">
                <a:latin typeface="+mj-lt"/>
              </a:rPr>
              <a:t> SS. Textbook of Preventive and Community Dentistry. 2007. Elsevier</a:t>
            </a:r>
          </a:p>
          <a:p>
            <a:pPr marL="342900" indent="-342900" algn="just">
              <a:buFontTx/>
              <a:buAutoNum type="arabicPeriod"/>
            </a:pPr>
            <a:r>
              <a:rPr lang="en-US" sz="1100" dirty="0">
                <a:latin typeface="+mj-lt"/>
              </a:rPr>
              <a:t>Kementerian </a:t>
            </a:r>
            <a:r>
              <a:rPr lang="en-US" sz="1100" dirty="0" err="1">
                <a:latin typeface="+mj-lt"/>
              </a:rPr>
              <a:t>Kesehatan</a:t>
            </a:r>
            <a:r>
              <a:rPr lang="en-US" sz="1100" dirty="0">
                <a:latin typeface="+mj-lt"/>
              </a:rPr>
              <a:t> RI. 2020. Dashboard Data </a:t>
            </a:r>
            <a:r>
              <a:rPr lang="en-US" sz="1100" dirty="0" err="1">
                <a:latin typeface="+mj-lt"/>
              </a:rPr>
              <a:t>Kasus</a:t>
            </a:r>
            <a:r>
              <a:rPr lang="en-US" sz="1100" dirty="0">
                <a:latin typeface="+mj-lt"/>
              </a:rPr>
              <a:t> COVID-19 di Indonesia. </a:t>
            </a:r>
            <a:r>
              <a:rPr lang="en-US" sz="1100" dirty="0" err="1">
                <a:latin typeface="+mj-lt"/>
              </a:rPr>
              <a:t>Tersedia</a:t>
            </a:r>
            <a:r>
              <a:rPr lang="en-US" sz="1100" dirty="0">
                <a:latin typeface="+mj-lt"/>
              </a:rPr>
              <a:t> : </a:t>
            </a:r>
            <a:r>
              <a:rPr lang="en-US" sz="11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https://www.kemkes.go.id/article/view/20031900002/Dashboard-Data-Kasus-COVID-19-di-Indonesia.html</a:t>
            </a:r>
            <a:r>
              <a:rPr lang="en-US" sz="1100" dirty="0">
                <a:latin typeface="+mj-lt"/>
              </a:rPr>
              <a:t> [</a:t>
            </a:r>
            <a:r>
              <a:rPr lang="en-US" sz="1100" dirty="0" err="1">
                <a:latin typeface="+mj-lt"/>
              </a:rPr>
              <a:t>Akses</a:t>
            </a:r>
            <a:r>
              <a:rPr lang="en-US" sz="1100" dirty="0">
                <a:latin typeface="+mj-lt"/>
              </a:rPr>
              <a:t> 7 September 2020].</a:t>
            </a:r>
          </a:p>
          <a:p>
            <a:pPr marL="342900" indent="-342900" algn="just">
              <a:buFontTx/>
              <a:buAutoNum type="arabicPeriod"/>
            </a:pPr>
            <a:r>
              <a:rPr lang="en-US" sz="1100" dirty="0"/>
              <a:t>Kementerian </a:t>
            </a:r>
            <a:r>
              <a:rPr lang="en-US" sz="1100" dirty="0" err="1"/>
              <a:t>Kesehatan</a:t>
            </a:r>
            <a:r>
              <a:rPr lang="en-US" sz="1100" dirty="0"/>
              <a:t> RI. 2016. </a:t>
            </a:r>
            <a:r>
              <a:rPr lang="en-US" sz="1100" dirty="0" err="1"/>
              <a:t>Kesehatan</a:t>
            </a:r>
            <a:r>
              <a:rPr lang="en-US" sz="1100" dirty="0"/>
              <a:t> Masyarakat. Pusat Pendidikan </a:t>
            </a:r>
            <a:r>
              <a:rPr lang="en-US" sz="1100" dirty="0" err="1"/>
              <a:t>Sumber</a:t>
            </a:r>
            <a:r>
              <a:rPr lang="en-US" sz="1100" dirty="0"/>
              <a:t> </a:t>
            </a:r>
            <a:r>
              <a:rPr lang="en-US" sz="1100" dirty="0" err="1"/>
              <a:t>Daya</a:t>
            </a:r>
            <a:r>
              <a:rPr lang="en-US" sz="1100" dirty="0"/>
              <a:t> </a:t>
            </a:r>
            <a:r>
              <a:rPr lang="en-US" sz="1100" dirty="0" err="1"/>
              <a:t>Manusia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r>
              <a:rPr lang="en-US" sz="1100" dirty="0"/>
              <a:t>.</a:t>
            </a:r>
            <a:endParaRPr lang="en-US" sz="1100" dirty="0"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100" dirty="0">
                <a:latin typeface="+mj-lt"/>
              </a:rPr>
              <a:t>Kementerian </a:t>
            </a:r>
            <a:r>
              <a:rPr lang="en-US" sz="1100" dirty="0" err="1">
                <a:latin typeface="+mj-lt"/>
              </a:rPr>
              <a:t>Kesehatan</a:t>
            </a:r>
            <a:r>
              <a:rPr lang="en-US" sz="1100" dirty="0">
                <a:latin typeface="+mj-lt"/>
              </a:rPr>
              <a:t> RI. 2020. </a:t>
            </a:r>
            <a:r>
              <a:rPr lang="en-US" sz="1100" dirty="0" err="1">
                <a:latin typeface="+mj-lt"/>
              </a:rPr>
              <a:t>Pedoman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Pengelolaan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Limbah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Rumah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Sakit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Rujukan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Rumah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Sakit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Darurat</a:t>
            </a:r>
            <a:r>
              <a:rPr lang="en-US" sz="1100" dirty="0">
                <a:latin typeface="+mj-lt"/>
              </a:rPr>
              <a:t> dan </a:t>
            </a:r>
            <a:r>
              <a:rPr lang="en-US" sz="1100" dirty="0" err="1">
                <a:latin typeface="+mj-lt"/>
              </a:rPr>
              <a:t>Puskesmas</a:t>
            </a:r>
            <a:r>
              <a:rPr lang="en-US" sz="1100" dirty="0">
                <a:latin typeface="+mj-lt"/>
              </a:rPr>
              <a:t> yang </a:t>
            </a:r>
            <a:r>
              <a:rPr lang="en-US" sz="1100" dirty="0" err="1">
                <a:latin typeface="+mj-lt"/>
              </a:rPr>
              <a:t>Menangani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Pasien</a:t>
            </a:r>
            <a:r>
              <a:rPr lang="en-US" sz="1100" dirty="0">
                <a:latin typeface="+mj-lt"/>
              </a:rPr>
              <a:t> COVID-19. </a:t>
            </a:r>
            <a:r>
              <a:rPr lang="en-US" sz="1100" dirty="0" err="1">
                <a:latin typeface="+mj-lt"/>
              </a:rPr>
              <a:t>Direktorat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Jenderal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Kesehatan</a:t>
            </a:r>
            <a:r>
              <a:rPr lang="en-US" sz="1100" dirty="0">
                <a:latin typeface="+mj-lt"/>
              </a:rPr>
              <a:t> Masyarakat, </a:t>
            </a:r>
            <a:r>
              <a:rPr lang="en-US" sz="1100" dirty="0" err="1">
                <a:latin typeface="+mj-lt"/>
              </a:rPr>
              <a:t>Direktorat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Kesehatan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Lingkungan</a:t>
            </a:r>
            <a:r>
              <a:rPr lang="en-US" sz="1100" dirty="0">
                <a:latin typeface="+mj-lt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en-US" sz="1100" dirty="0"/>
              <a:t>Lee and </a:t>
            </a:r>
            <a:r>
              <a:rPr lang="en-US" sz="1100" dirty="0" err="1"/>
              <a:t>Zarowsky</a:t>
            </a:r>
            <a:r>
              <a:rPr lang="en-US" sz="1100" dirty="0"/>
              <a:t>. 2015. Foundational values for public health. U.S. Presidential Commission for the Study of Bioethical Issues, 1425 New York Ave, Washington, USA.</a:t>
            </a:r>
            <a:endParaRPr lang="en-US" sz="1100" dirty="0"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100" dirty="0"/>
              <a:t>Odia; George. 2008. Law and Ethics of Medical Practice in Nigeria Second Edition. </a:t>
            </a:r>
            <a:r>
              <a:rPr lang="en-US" sz="1100" dirty="0" err="1"/>
              <a:t>QualiHealth</a:t>
            </a:r>
            <a:r>
              <a:rPr lang="en-US" sz="1100" dirty="0"/>
              <a:t> Co. Ltd: Port Harcourt, Nigeria.</a:t>
            </a:r>
            <a:endParaRPr lang="en-US" sz="1100" dirty="0"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100" dirty="0" err="1">
                <a:latin typeface="+mj-lt"/>
              </a:rPr>
              <a:t>Riegelman</a:t>
            </a:r>
            <a:r>
              <a:rPr lang="en-US" sz="1100" dirty="0">
                <a:latin typeface="+mj-lt"/>
              </a:rPr>
              <a:t>, Richard. 2010 Public Health 101. USA: Jones &amp; </a:t>
            </a:r>
            <a:r>
              <a:rPr lang="en-US" sz="1100" dirty="0" err="1">
                <a:latin typeface="+mj-lt"/>
              </a:rPr>
              <a:t>Barlett</a:t>
            </a:r>
            <a:r>
              <a:rPr lang="en-US" sz="1100" dirty="0">
                <a:latin typeface="+mj-lt"/>
              </a:rPr>
              <a:t> Learning.</a:t>
            </a:r>
            <a:endParaRPr lang="en-ID" sz="1100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US" sz="1100" dirty="0" err="1">
                <a:latin typeface="+mj-lt"/>
              </a:rPr>
              <a:t>Riegelman</a:t>
            </a:r>
            <a:r>
              <a:rPr lang="en-US" sz="1100" dirty="0">
                <a:latin typeface="+mj-lt"/>
              </a:rPr>
              <a:t>, Richard. 2019. Public Health 101 THIRD EDITION: </a:t>
            </a:r>
            <a:r>
              <a:rPr lang="en-US" sz="1100" i="1" dirty="0">
                <a:latin typeface="+mj-lt"/>
              </a:rPr>
              <a:t>Improving Community Health</a:t>
            </a:r>
            <a:r>
              <a:rPr lang="en-US" sz="1100" dirty="0">
                <a:latin typeface="+mj-lt"/>
              </a:rPr>
              <a:t>. Jones &amp; </a:t>
            </a:r>
            <a:r>
              <a:rPr lang="en-US" sz="1100" dirty="0" err="1">
                <a:latin typeface="+mj-lt"/>
              </a:rPr>
              <a:t>Brtlett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Learning,LLC</a:t>
            </a:r>
            <a:r>
              <a:rPr lang="en-US" sz="1100" dirty="0">
                <a:latin typeface="+mj-lt"/>
              </a:rPr>
              <a:t>, an Ascend Learning Company.</a:t>
            </a:r>
          </a:p>
          <a:p>
            <a:pPr marL="342900" indent="-342900" algn="just">
              <a:buAutoNum type="arabicPeriod"/>
            </a:pPr>
            <a:r>
              <a:rPr lang="en-US" sz="1100" dirty="0">
                <a:latin typeface="+mj-lt"/>
              </a:rPr>
              <a:t>Taylor, Henry. 2008. Core Functions and Essential Services. Johns Hopkins Bloomberg  School of </a:t>
            </a:r>
            <a:r>
              <a:rPr lang="en-US" sz="1100" dirty="0" err="1">
                <a:latin typeface="+mj-lt"/>
              </a:rPr>
              <a:t>Publc</a:t>
            </a:r>
            <a:r>
              <a:rPr lang="en-US" sz="1100" dirty="0">
                <a:latin typeface="+mj-lt"/>
              </a:rPr>
              <a:t> Health</a:t>
            </a:r>
          </a:p>
          <a:p>
            <a:pPr marL="342900" indent="-342900" algn="just">
              <a:buAutoNum type="arabicPeriod"/>
            </a:pPr>
            <a:r>
              <a:rPr lang="en-US" sz="1100" dirty="0">
                <a:latin typeface="+mj-lt"/>
              </a:rPr>
              <a:t>website </a:t>
            </a:r>
            <a:r>
              <a:rPr lang="en-US" sz="1100" dirty="0" err="1">
                <a:latin typeface="+mj-lt"/>
              </a:rPr>
              <a:t>fkm</a:t>
            </a:r>
            <a:r>
              <a:rPr lang="en-US" sz="1100" dirty="0">
                <a:latin typeface="+mj-lt"/>
              </a:rPr>
              <a:t>  (fkmui.ac.id)</a:t>
            </a:r>
          </a:p>
          <a:p>
            <a:pPr marL="342900" indent="-342900" algn="just">
              <a:buAutoNum type="arabicPeriod"/>
            </a:pPr>
            <a:r>
              <a:rPr lang="en-US" sz="1100" dirty="0">
                <a:latin typeface="+mj-lt"/>
              </a:rPr>
              <a:t>WHO dan UNICEF. 2020. Community-based health care, including outreach and campaigns, in the context of the COVID-19 pandemic. </a:t>
            </a:r>
            <a:r>
              <a:rPr lang="en-US" sz="11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https://www.who.int/publications-detail-redirect/WHO-2019-nCoV-Comm_health_care-2020.1</a:t>
            </a:r>
            <a:endParaRPr lang="en-US" sz="1100" dirty="0"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100" dirty="0"/>
              <a:t>WHO. 1997. Emerging </a:t>
            </a:r>
            <a:r>
              <a:rPr lang="en-US" sz="1100" dirty="0" err="1"/>
              <a:t>Infectios</a:t>
            </a:r>
            <a:r>
              <a:rPr lang="en-US" sz="1100" dirty="0"/>
              <a:t> </a:t>
            </a:r>
            <a:r>
              <a:rPr lang="en-US" sz="1100" dirty="0" err="1"/>
              <a:t>Diseases.Tersedia</a:t>
            </a:r>
            <a:r>
              <a:rPr lang="en-US" sz="1100" dirty="0"/>
              <a:t> : </a:t>
            </a:r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https://www.who.int/docstore/world-health-day/en/documents1997/whd01.pdf</a:t>
            </a:r>
            <a:endParaRPr lang="en-US" sz="1100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US" sz="1100" dirty="0">
                <a:latin typeface="+mj-lt"/>
              </a:rPr>
              <a:t>WHO. 2020. </a:t>
            </a:r>
            <a:r>
              <a:rPr lang="en-US" sz="1100" dirty="0" err="1">
                <a:latin typeface="+mj-lt"/>
              </a:rPr>
              <a:t>Penyakit</a:t>
            </a:r>
            <a:r>
              <a:rPr lang="en-US" sz="1100" dirty="0">
                <a:latin typeface="+mj-lt"/>
              </a:rPr>
              <a:t> Coronavirus 2019 (COVID-19) </a:t>
            </a:r>
            <a:r>
              <a:rPr lang="en-US" sz="1100" dirty="0" err="1">
                <a:latin typeface="+mj-lt"/>
              </a:rPr>
              <a:t>Ikhtisar</a:t>
            </a:r>
            <a:r>
              <a:rPr lang="en-US" sz="1100" dirty="0">
                <a:latin typeface="+mj-lt"/>
              </a:rPr>
              <a:t> Kegiatan-3. WHO Indonesia. </a:t>
            </a:r>
            <a:r>
              <a:rPr lang="en-US" sz="1100" dirty="0" err="1">
                <a:latin typeface="+mj-lt"/>
              </a:rPr>
              <a:t>Tersedia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https://www.who.int/docs/default-source/searo/indonesia/covid19/ikhtisar-kegiatan-3---130720203f472e980b1c4ef5b22b7018566539ca.pdf?sfvrsn=445b60a7_4</a:t>
            </a:r>
            <a:r>
              <a:rPr lang="en-US" sz="1100" dirty="0">
                <a:latin typeface="+mj-lt"/>
              </a:rPr>
              <a:t>  </a:t>
            </a:r>
          </a:p>
          <a:p>
            <a:pPr marL="342900" indent="-342900" algn="just">
              <a:buFontTx/>
              <a:buAutoNum type="arabicPeriod"/>
            </a:pPr>
            <a:r>
              <a:rPr lang="en-US" sz="1100" dirty="0"/>
              <a:t>WHO, 2014. Twelfth General </a:t>
            </a:r>
            <a:r>
              <a:rPr lang="en-US" sz="1100" dirty="0" err="1"/>
              <a:t>Programme</a:t>
            </a:r>
            <a:r>
              <a:rPr lang="en-US" sz="1100" dirty="0"/>
              <a:t> of Work: Not Merely the Absence of </a:t>
            </a:r>
            <a:r>
              <a:rPr lang="en-US" sz="1100" dirty="0" err="1"/>
              <a:t>Disiase</a:t>
            </a:r>
            <a:r>
              <a:rPr lang="en-US" sz="1100" dirty="0"/>
              <a:t>. World Health Organization.</a:t>
            </a:r>
            <a:endParaRPr lang="en-US" sz="1100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US" sz="1100" dirty="0">
                <a:latin typeface="+mj-lt"/>
              </a:rPr>
              <a:t>WHO. 2020. WHO Coronavirus Disease (COVID-19) Dashboard. </a:t>
            </a:r>
            <a:r>
              <a:rPr lang="en-US" sz="1100" dirty="0" err="1">
                <a:latin typeface="+mj-lt"/>
              </a:rPr>
              <a:t>Tersedia</a:t>
            </a:r>
            <a:r>
              <a:rPr lang="en-US" sz="1100" dirty="0">
                <a:latin typeface="+mj-lt"/>
              </a:rPr>
              <a:t> : </a:t>
            </a:r>
            <a:r>
              <a:rPr lang="en-US" sz="11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https://covid19.who.int/</a:t>
            </a:r>
            <a:r>
              <a:rPr lang="en-US" sz="1100" dirty="0">
                <a:latin typeface="+mj-lt"/>
              </a:rPr>
              <a:t> [</a:t>
            </a:r>
            <a:r>
              <a:rPr lang="en-US" sz="1100" dirty="0" err="1">
                <a:latin typeface="+mj-lt"/>
              </a:rPr>
              <a:t>Akses</a:t>
            </a:r>
            <a:r>
              <a:rPr lang="en-US" sz="1100" dirty="0">
                <a:latin typeface="+mj-lt"/>
              </a:rPr>
              <a:t> 7 September 2020].</a:t>
            </a:r>
          </a:p>
          <a:p>
            <a:pPr algn="just"/>
            <a:endParaRPr lang="en-US" sz="1100" dirty="0">
              <a:latin typeface="+mj-lt"/>
            </a:endParaRPr>
          </a:p>
          <a:p>
            <a:pPr algn="just"/>
            <a:endParaRPr lang="en-ID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732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-1" y="307047"/>
            <a:ext cx="9139989" cy="5090453"/>
          </a:xfrm>
          <a:prstGeom prst="rect">
            <a:avLst/>
          </a:prstGeom>
          <a:solidFill>
            <a:srgbClr val="FBF8EC"/>
          </a:solidFill>
          <a:ln>
            <a:solidFill>
              <a:srgbClr val="FBF8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7" y="69109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600" dirty="0">
                <a:solidFill>
                  <a:srgbClr val="000000"/>
                </a:solidFill>
                <a:latin typeface="Franklin Gothic Demi Cond" pitchFamily="34" charset="0"/>
              </a:rPr>
              <a:t>PERKEMBANGAN KESEHATAN MASYARAKAT</a:t>
            </a:r>
            <a:endParaRPr lang="en-US" sz="2000" b="1" dirty="0">
              <a:solidFill>
                <a:srgbClr val="000000"/>
              </a:solidFill>
              <a:latin typeface="Franklin Gothic Demi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5563"/>
            <a:ext cx="2057400" cy="259013"/>
          </a:xfrm>
          <a:prstGeom prst="hexagon">
            <a:avLst/>
          </a:prstGeom>
          <a:solidFill>
            <a:srgbClr val="515151"/>
          </a:solidFill>
          <a:ln>
            <a:solidFill>
              <a:srgbClr val="51515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600" dirty="0">
                <a:solidFill>
                  <a:prstClr val="white"/>
                </a:solidFill>
                <a:latin typeface="Franklin Gothic Book" pitchFamily="34" charset="0"/>
              </a:rPr>
              <a:t>SEJARAH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7034342"/>
              </p:ext>
            </p:extLst>
          </p:nvPr>
        </p:nvGraphicFramePr>
        <p:xfrm>
          <a:off x="381000" y="1333500"/>
          <a:ext cx="8382000" cy="349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686081" y="164172"/>
            <a:ext cx="1252560" cy="2857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300" dirty="0">
                <a:solidFill>
                  <a:prstClr val="white"/>
                </a:solidFill>
                <a:latin typeface="Franklin Gothic Book" pitchFamily="34" charset="0"/>
              </a:rPr>
              <a:t>Page </a:t>
            </a:r>
            <a:fld id="{5248900D-8688-46F1-8A16-F1B6CA0E6232}" type="slidenum">
              <a:rPr lang="en-US" sz="1600" spc="300">
                <a:solidFill>
                  <a:prstClr val="white"/>
                </a:solidFill>
                <a:latin typeface="Franklin Gothic Book" pitchFamily="34" charset="0"/>
              </a:rPr>
              <a:pPr algn="ctr"/>
              <a:t>4</a:t>
            </a:fld>
            <a:endParaRPr lang="en-US" sz="1600" spc="300" dirty="0">
              <a:solidFill>
                <a:prstClr val="white"/>
              </a:solidFill>
              <a:latin typeface="Franklin Gothic Boo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5121" y="5431783"/>
            <a:ext cx="6525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Prinsip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Teori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Kesehatan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1400" spc="600" dirty="0" err="1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Masyarakat</a:t>
            </a:r>
            <a:r>
              <a:rPr lang="en-US" sz="1400" spc="600" dirty="0">
                <a:solidFill>
                  <a:srgbClr val="FBF8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91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C63A166-4E84-472C-BCF0-2BD61F93F776}"/>
              </a:ext>
            </a:extLst>
          </p:cNvPr>
          <p:cNvSpPr txBox="1"/>
          <p:nvPr/>
        </p:nvSpPr>
        <p:spPr>
          <a:xfrm>
            <a:off x="1143000" y="114300"/>
            <a:ext cx="353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REFERENSI GAMBAR</a:t>
            </a:r>
            <a:endParaRPr lang="en-ID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1279B4-911C-48C7-82FE-DF142E9BCA15}"/>
              </a:ext>
            </a:extLst>
          </p:cNvPr>
          <p:cNvSpPr txBox="1"/>
          <p:nvPr/>
        </p:nvSpPr>
        <p:spPr>
          <a:xfrm>
            <a:off x="304800" y="571500"/>
            <a:ext cx="8839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err="1">
                <a:latin typeface="+mj-lt"/>
              </a:rPr>
              <a:t>Dapat</a:t>
            </a:r>
            <a:r>
              <a:rPr lang="en-US" sz="900" dirty="0">
                <a:latin typeface="+mj-lt"/>
              </a:rPr>
              <a:t> di </a:t>
            </a:r>
            <a:r>
              <a:rPr lang="en-US" sz="900" dirty="0" err="1">
                <a:latin typeface="+mj-lt"/>
              </a:rPr>
              <a:t>akses</a:t>
            </a:r>
            <a:r>
              <a:rPr lang="en-US" sz="900" dirty="0">
                <a:latin typeface="+mj-lt"/>
              </a:rPr>
              <a:t> 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https://republika.co.id/berita/q7pa92284/bppt-dorong-big-data-untuk-integrasi-data-kesehatan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https://www.pngwing.com/id/free-png-pmncb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https://renlitbang.banjarmasinkota.go.id/2011/05/pengertian-perencanaan-tujuan.html?m=1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https://www.kebijakankesehatanindonesia.net/review-publikasi/3992-kebijakan-peningkatan-kualitas-pelayanan-kesehatan-masyarakat-miskin-di-kabupaten-probolinggo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http://www.indonesian-publichealth.com/pengertian-dan-tujuan-evaluasi/</a:t>
            </a:r>
            <a:endParaRPr lang="en-ID" sz="900" dirty="0"/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https://www.suara.com/health/2019/07/31/133500/berdiri-sebelum-kemerdekaan-begini-kiprah-puskemas-mlati-ii-di-sleman?page=all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https://www.embungkandong.web.id/first/artikel/2019/4/3/tujuh-embung-dan-lumbung-pangan-embung-kandong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https://health.detik.com/berita-detikhealth/d-4863443/merebak-di-gunungkidul-kemenkes-soroti-kemampuan-dokter-diagnosis-antraks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http://kesmas-id.com/perbaiki-masalah-kesehatan-di-desa-dengan-1-desa-1-sarjana-kesehatan-masyarakat/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https://mediaindonesia.com/read/detail/298520-uu-62018-tentang-karantina-kesehatan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https://klikkalsel.com/dinyatakan-lulus-37-tenaga-kesehatan-khusus-covid-19-tabalong-siap-bekerja/</a:t>
            </a:r>
            <a:endParaRPr lang="en-ID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http://promkes.kemkes.go.id/promosi-kesehatan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https://www.alodokter.com/apa-manfaat-vaksinasi-hepatitis-b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/>
              <a:t>https://moderncancerhospital.co.id/pet_ct/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https://hellosehat.com/hidup-sehat/fakta-unik/minum-obat-melebihi-dosis/#gref</a:t>
            </a:r>
            <a:endParaRPr lang="en-ID" sz="900" dirty="0"/>
          </a:p>
          <a:p>
            <a:pPr marL="228600" indent="-228600">
              <a:buFont typeface="+mj-lt"/>
              <a:buAutoNum type="arabicPeriod"/>
            </a:pPr>
            <a:r>
              <a:rPr lang="en-ID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https://social-innovation.hitachi/id-id/case_studies/cancer_screening</a:t>
            </a:r>
            <a:endParaRPr lang="en-ID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https://www.harapanrakyat.com/2020/03/aplikasi-trace-together-mendukung-surveilans-covid-19/</a:t>
            </a:r>
            <a:endParaRPr lang="en-US" sz="900" dirty="0"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http://promkes.kemkes.go.id/panduan-pencegahan-penularan-covid-19-untuk-masyarakat</a:t>
            </a:r>
            <a:endParaRPr lang="en-US" sz="900" dirty="0"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WHO dan UNICEF. 2020. Community-based health care, including outreach and campaigns, in the context of the COVID-19 pandemic. </a:t>
            </a:r>
            <a:r>
              <a:rPr lang="en-US" sz="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https://www.who.int/publications-detail-redirect/WHO-2019-nCoV-Comm_health_care-2020.1</a:t>
            </a:r>
            <a:endParaRPr lang="en-US" sz="900" dirty="0"/>
          </a:p>
          <a:p>
            <a:pPr marL="228600" indent="-228600">
              <a:buFont typeface="+mj-lt"/>
              <a:buAutoNum type="arabicPeriod"/>
            </a:pPr>
            <a:r>
              <a:rPr lang="en-ID" sz="900" dirty="0"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https://owenstax.com/home/icon-advocacy/</a:t>
            </a:r>
            <a:endParaRPr lang="en-ID" sz="900" dirty="0"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ID" sz="900" dirty="0"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https://jsi.web.id/2020/04/kebijakan-pemerintah-aceh-dalam-pencegahan-covid-19/</a:t>
            </a:r>
            <a:endParaRPr lang="en-ID" sz="900" dirty="0"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ID" sz="900" dirty="0">
                <a:latin typeface="+mj-lt"/>
              </a:rPr>
              <a:t>https://kesmas.kemkes.go.id/assets/upload/dir_519d41d8cd98f00/files/Pedoman-Pengelolaan-Limbah-Fasyankes-Covid-19_1571.pdf</a:t>
            </a:r>
          </a:p>
          <a:p>
            <a:pPr marL="228600" indent="-228600">
              <a:buFont typeface="+mj-lt"/>
              <a:buAutoNum type="arabicPeriod"/>
            </a:pPr>
            <a:r>
              <a:rPr lang="en-ID" sz="900" dirty="0"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https://www.istockphoto.com/vector/coronavirus-covid-19-crisis-infection-icon-set-medical-health-care-infographic-and-gm1220287265-357252444</a:t>
            </a:r>
            <a:endParaRPr lang="en-ID" sz="900" dirty="0"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https://www.klikdokter.com/info-sehat/read/3130233/lakukan-5-hal-ini-saat-konsultasi-ke-dokter</a:t>
            </a:r>
            <a:endParaRPr lang="en-US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https://www.dayamedika.com/pemeriksaan-fisik/</a:t>
            </a:r>
            <a:endParaRPr lang="en-US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https://www.cnnindonesia.com/gaya-hidup/20150204105554-255-29524/8-hal-yang-dirahasiakan-dokter-tentang-tes-darah-anda</a:t>
            </a:r>
            <a:endParaRPr lang="en-US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https://hellosehat.com/kanker/kanker-hati/diagnosis-dan-pengobatan-kanker-hati/#gref</a:t>
            </a:r>
            <a:endParaRPr lang="en-US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https://timur.jakarta.go.id/v19/news/Pemerintahan/5214/posyandu-remaja-kelurahan-susukan-lakukan-kegiatan-perdana</a:t>
            </a:r>
            <a:endParaRPr lang="en-US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https://id.pngtree.com/freepng/report-paper-sheet-presentation-abstract-flat-color-icon-temp_4980719.html</a:t>
            </a:r>
            <a:endParaRPr lang="en-US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https://dinkes.padang.go.id/kegiatan-pis-pk</a:t>
            </a:r>
            <a:endParaRPr lang="en-US" sz="900" dirty="0"/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https://www.google.com/url?sa=i&amp;url=http%3A%2F%2Fid.gofreedownload.net%2Ffree-vector%2Fvector-people%2Ffamily-background-grandparents-parents-children-icons-cartoon-characters-319794%2F&amp;psig=AOvVaw1OpngXlyyUtg285oBf82o6&amp;ust=1599616518365000&amp;source=images&amp;cd=vfe&amp;ved=2ahUKEwicho2EutjrAhW6m0sFHSKIBOoQjB16BAgAEAg</a:t>
            </a:r>
          </a:p>
          <a:p>
            <a:endParaRPr lang="en-ID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6622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8B829-E143-4561-8F51-30664BD273A2}"/>
              </a:ext>
            </a:extLst>
          </p:cNvPr>
          <p:cNvSpPr txBox="1"/>
          <p:nvPr/>
        </p:nvSpPr>
        <p:spPr>
          <a:xfrm>
            <a:off x="2114550" y="2057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TERIMA KASIH</a:t>
            </a:r>
            <a:endParaRPr lang="en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02EBDE-D3EC-477B-B739-272A56BE5F4F}"/>
              </a:ext>
            </a:extLst>
          </p:cNvPr>
          <p:cNvSpPr/>
          <p:nvPr/>
        </p:nvSpPr>
        <p:spPr>
          <a:xfrm>
            <a:off x="1187335" y="617907"/>
            <a:ext cx="4607352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spc="600" dirty="0" err="1">
                <a:latin typeface="Franklin Gothic Demi Cond" pitchFamily="34" charset="0"/>
              </a:rPr>
              <a:t>Fakultas</a:t>
            </a:r>
            <a:r>
              <a:rPr lang="en-US" sz="1400" spc="600" dirty="0">
                <a:latin typeface="Franklin Gothic Demi Cond" pitchFamily="34" charset="0"/>
              </a:rPr>
              <a:t> </a:t>
            </a:r>
            <a:r>
              <a:rPr lang="en-US" sz="1400" spc="600" dirty="0" err="1">
                <a:latin typeface="Franklin Gothic Demi Cond" pitchFamily="34" charset="0"/>
              </a:rPr>
              <a:t>Kesehatan</a:t>
            </a:r>
            <a:r>
              <a:rPr lang="en-US" sz="1400" spc="600" dirty="0">
                <a:latin typeface="Franklin Gothic Demi Cond" pitchFamily="34" charset="0"/>
              </a:rPr>
              <a:t> </a:t>
            </a:r>
            <a:r>
              <a:rPr lang="en-US" sz="1400" spc="600" dirty="0" err="1">
                <a:latin typeface="Franklin Gothic Demi Cond" pitchFamily="34" charset="0"/>
              </a:rPr>
              <a:t>Masyarakat</a:t>
            </a:r>
            <a:endParaRPr lang="en-US" sz="1400" spc="600" dirty="0">
              <a:latin typeface="Franklin Gothic Demi Cond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spc="600" dirty="0" err="1">
                <a:latin typeface="Franklin Gothic Demi Cond" pitchFamily="34" charset="0"/>
              </a:rPr>
              <a:t>Universitas</a:t>
            </a:r>
            <a:r>
              <a:rPr lang="en-US" sz="1400" spc="600" dirty="0">
                <a:latin typeface="Franklin Gothic Demi Cond" pitchFamily="34" charset="0"/>
              </a:rPr>
              <a:t> Indonesia</a:t>
            </a:r>
            <a:endParaRPr lang="en-US" dirty="0"/>
          </a:p>
        </p:txBody>
      </p:sp>
      <p:pic>
        <p:nvPicPr>
          <p:cNvPr id="4" name="Picture 8" descr="D:\It's Picture\Universitas Indonesia\logo-ui-frame-black.png">
            <a:extLst>
              <a:ext uri="{FF2B5EF4-FFF2-40B4-BE49-F238E27FC236}">
                <a16:creationId xmlns:a16="http://schemas.microsoft.com/office/drawing/2014/main" id="{539A5F41-9ADD-4833-BE73-44CFD719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2" y="269876"/>
            <a:ext cx="865145" cy="13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EBCCF4-9075-4BAE-A0C9-B2CBF66188F3}"/>
              </a:ext>
            </a:extLst>
          </p:cNvPr>
          <p:cNvSpPr/>
          <p:nvPr/>
        </p:nvSpPr>
        <p:spPr>
          <a:xfrm>
            <a:off x="2286000" y="4397930"/>
            <a:ext cx="6534150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Mata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Kuliah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Dasar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Kesehatan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Masyarakat</a:t>
            </a:r>
          </a:p>
          <a:p>
            <a:pPr algn="r">
              <a:lnSpc>
                <a:spcPct val="150000"/>
              </a:lnSpc>
            </a:pP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Program S1,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Sarjana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Kesehatan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Masyarakat</a:t>
            </a:r>
          </a:p>
        </p:txBody>
      </p:sp>
    </p:spTree>
    <p:extLst>
      <p:ext uri="{BB962C8B-B14F-4D97-AF65-F5344CB8AC3E}">
        <p14:creationId xmlns:p14="http://schemas.microsoft.com/office/powerpoint/2010/main" val="386641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220"/>
            <a:ext cx="8964488" cy="540792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PERKEMBANGAN KESEHATAN MASYARAKAT: PERIODE SEBELUM ILMU PENGETAHUAN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322445"/>
              </p:ext>
            </p:extLst>
          </p:nvPr>
        </p:nvGraphicFramePr>
        <p:xfrm>
          <a:off x="228600" y="342900"/>
          <a:ext cx="8915400" cy="55778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600" dirty="0" err="1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Zaman</a:t>
                      </a:r>
                      <a:r>
                        <a:rPr lang="en-US" sz="1600" spc="600" dirty="0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600" spc="600" dirty="0" err="1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Romawi</a:t>
                      </a:r>
                      <a:r>
                        <a:rPr lang="en-US" sz="1600" spc="600" dirty="0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600" spc="600" dirty="0" err="1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dan</a:t>
                      </a:r>
                      <a:r>
                        <a:rPr lang="en-US" sz="1600" spc="600" dirty="0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600" spc="600" dirty="0" err="1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Yunani</a:t>
                      </a:r>
                      <a:r>
                        <a:rPr lang="en-US" sz="1600" spc="600" dirty="0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600" spc="600" dirty="0" err="1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Kuno</a:t>
                      </a:r>
                      <a:r>
                        <a:rPr lang="en-US" sz="1600" spc="600" dirty="0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(BC)</a:t>
                      </a:r>
                      <a:endParaRPr lang="en-US" sz="1600" dirty="0">
                        <a:solidFill>
                          <a:srgbClr val="68007F">
                            <a:lumMod val="75000"/>
                          </a:srgbClr>
                        </a:solidFill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600" dirty="0" err="1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Zaman</a:t>
                      </a:r>
                      <a:r>
                        <a:rPr lang="en-US" sz="1600" spc="600" dirty="0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600" spc="600" dirty="0" err="1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Pertengahan</a:t>
                      </a:r>
                      <a:r>
                        <a:rPr lang="en-US" sz="1600" spc="600" dirty="0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 (Abad 1-7)</a:t>
                      </a:r>
                      <a:endParaRPr lang="en-US" sz="1600" dirty="0">
                        <a:solidFill>
                          <a:srgbClr val="68007F">
                            <a:lumMod val="75000"/>
                          </a:srgbClr>
                        </a:solidFill>
                        <a:latin typeface="Franklin Gothic Demi Con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600" dirty="0" err="1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Zaman</a:t>
                      </a:r>
                      <a:r>
                        <a:rPr lang="en-US" sz="1600" spc="600" dirty="0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 </a:t>
                      </a:r>
                      <a:r>
                        <a:rPr lang="en-US" sz="1600" spc="600" dirty="0" err="1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Pertengahan</a:t>
                      </a:r>
                      <a:r>
                        <a:rPr lang="en-US" sz="1600" spc="600" dirty="0">
                          <a:solidFill>
                            <a:srgbClr val="68007F">
                              <a:lumMod val="75000"/>
                            </a:srgbClr>
                          </a:solidFill>
                          <a:latin typeface="Franklin Gothic Demi Cond" pitchFamily="34" charset="0"/>
                        </a:rPr>
                        <a:t> (Abad 8-18)</a:t>
                      </a:r>
                      <a:endParaRPr lang="en-US" sz="1600" dirty="0">
                        <a:solidFill>
                          <a:srgbClr val="68007F">
                            <a:lumMod val="75000"/>
                          </a:srgbClr>
                        </a:solidFill>
                        <a:latin typeface="Franklin Gothic Demi Con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 err="1">
                          <a:latin typeface="Franklin Gothic Book" pitchFamily="34" charset="0"/>
                        </a:rPr>
                        <a:t>Upaya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penanggulangan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penyakit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menular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mulai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menyerang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penduduk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dunia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(Typhus,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kolera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dsb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Tahun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1340 :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wabah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60.000.000 orang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meninggal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dunia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itu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disebut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“</a:t>
                      </a:r>
                      <a:r>
                        <a:rPr lang="en-US" sz="1800" b="1" i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The black death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2" indent="0" algn="l">
                        <a:lnSpc>
                          <a:spcPct val="10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en-US" sz="1800" dirty="0" err="1">
                          <a:latin typeface="Franklin Gothic Book" pitchFamily="34" charset="0"/>
                        </a:rPr>
                        <a:t>Pembuangan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air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limbah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&amp;</a:t>
                      </a:r>
                      <a:r>
                        <a:rPr lang="en-US" sz="18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Franklin Gothic Book" pitchFamily="34" charset="0"/>
                        </a:rPr>
                        <a:t>tinja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sistem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drainase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, air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minum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untuk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estetika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8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cenderung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endemis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berbagai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negara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(Asia,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Timur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Teng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Asia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Sel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Afrika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wabah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kolera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, typhus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disentri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masih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berlangsung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sampai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abad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18.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Franklin Gothic Book" pitchFamily="34" charset="0"/>
                        </a:rPr>
                        <a:t>Keharusan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dari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pemerintah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kerajaan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untuk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peninjauan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warung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-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minum</a:t>
                      </a:r>
                      <a:r>
                        <a:rPr lang="en-US" sz="1800" baseline="0" dirty="0"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(</a:t>
                      </a:r>
                      <a:r>
                        <a:rPr lang="en-US" sz="1800" i="1" dirty="0">
                          <a:latin typeface="Franklin Gothic Book" pitchFamily="34" charset="0"/>
                        </a:rPr>
                        <a:t>public bar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),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restoran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latin typeface="Franklin Gothic Book" pitchFamily="34" charset="0"/>
                        </a:rPr>
                        <a:t>dsb</a:t>
                      </a:r>
                      <a:r>
                        <a:rPr lang="en-US" sz="1800" dirty="0"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Lepra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menyebar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mulai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dari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Mesir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-Asia-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Eropa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melalui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para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emigran</a:t>
                      </a:r>
                      <a:endParaRPr lang="en-US" sz="1800" dirty="0">
                        <a:solidFill>
                          <a:prstClr val="black"/>
                        </a:solidFill>
                        <a:latin typeface="Franklin Gothic Book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Upaya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penanggulangan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menular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secara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menyeluruh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sistematis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belum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ada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Perbaikan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sanitasi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lingkungan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hygiene,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latrin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penyediaan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air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bersih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ventilasi</a:t>
                      </a:r>
                      <a:r>
                        <a:rPr lang="en-US" sz="18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dsb</a:t>
                      </a:r>
                      <a:endParaRPr lang="en-US" sz="1800" dirty="0">
                        <a:solidFill>
                          <a:prstClr val="black"/>
                        </a:solidFill>
                        <a:latin typeface="Franklin Gothic Boo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8229600" cy="8255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PERKEMBANGAN KESEHATAN MASYARAKAT: 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PERIODE ILMU PENGETAHUAN</a:t>
            </a:r>
            <a:r>
              <a:rPr lang="en-US" sz="2400" b="1" baseline="30000" dirty="0">
                <a:solidFill>
                  <a:srgbClr val="000000"/>
                </a:solidFill>
              </a:rPr>
              <a:t>1</a:t>
            </a:r>
            <a:endParaRPr lang="en-US" sz="2400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472379"/>
              </p:ext>
            </p:extLst>
          </p:nvPr>
        </p:nvGraphicFramePr>
        <p:xfrm>
          <a:off x="215008" y="1057300"/>
          <a:ext cx="8928992" cy="4572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1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</a:rPr>
                        <a:t>Waktu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</a:rPr>
                        <a:t>Kejadian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Abad 18&amp;</a:t>
                      </a:r>
                      <a:r>
                        <a:rPr lang="en-US" sz="2000" baseline="0" dirty="0"/>
                        <a:t>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Ilmu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pengetahuan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bangkit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termasuk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kedokteran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&amp;</a:t>
                      </a:r>
                      <a:r>
                        <a:rPr lang="en-US" sz="20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kesmasy</a:t>
                      </a:r>
                      <a:r>
                        <a:rPr lang="en-US" sz="20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Penyakit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hanya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dilihat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sebagi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fenomena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biologis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kemudian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bergeser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kefenomena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sosial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 yang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kompleks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Pendekatan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masalah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hanya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dari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satu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segi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sektor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saja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</a:t>
                      </a:r>
                      <a:r>
                        <a:rPr lang="en-US" sz="20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bergeser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pendekatan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yang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multisektoral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Ditemukan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vaksin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pencegah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cacar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oleh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Louis Pasteur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asam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karbol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asam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karbol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)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untuk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sterilisasi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ruang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operasi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oleh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Joseph Lister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eter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sebagai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anestesi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oleh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Wiliam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Marton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Tahun</a:t>
                      </a:r>
                      <a:r>
                        <a:rPr lang="en-US" sz="2000" b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1832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Epidemi</a:t>
                      </a:r>
                      <a:r>
                        <a:rPr lang="en-US" sz="2000" b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kolera</a:t>
                      </a:r>
                      <a:r>
                        <a:rPr lang="en-US" sz="2000" b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di </a:t>
                      </a:r>
                      <a:r>
                        <a:rPr lang="en-US" sz="2000" b="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Inggris</a:t>
                      </a:r>
                      <a:r>
                        <a:rPr lang="en-US" sz="2000" b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di </a:t>
                      </a:r>
                      <a:r>
                        <a:rPr lang="en-US" sz="2000" b="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perkotaan</a:t>
                      </a:r>
                      <a:r>
                        <a:rPr lang="en-US" sz="2000" b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penyebab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wabah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kolera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: </a:t>
                      </a:r>
                      <a:b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</a:b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a.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sanitasi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lingungan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penduduk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kota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yang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sangat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buruk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b.</a:t>
                      </a:r>
                      <a:r>
                        <a:rPr lang="en-US" sz="20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pekerja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perkotaan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yang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upahnya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sangat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rendah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c.</a:t>
                      </a:r>
                      <a:r>
                        <a:rPr lang="en-US" sz="20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gizi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masyarakat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rendah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8229600" cy="8255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PERKEMBANGAN KESEHATAN MASYARAKAT: 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PERIODE ILMU PENGETAHUAN</a:t>
            </a:r>
            <a:r>
              <a:rPr lang="en-US" sz="2400" b="1" baseline="30000" dirty="0">
                <a:solidFill>
                  <a:srgbClr val="000000"/>
                </a:solidFill>
              </a:rPr>
              <a:t>2</a:t>
            </a:r>
            <a:endParaRPr lang="en-US" sz="2400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059028"/>
              </p:ext>
            </p:extLst>
          </p:nvPr>
        </p:nvGraphicFramePr>
        <p:xfrm>
          <a:off x="215008" y="1104900"/>
          <a:ext cx="8749480" cy="4572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</a:rPr>
                        <a:t>Waktu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</a:rPr>
                        <a:t>Kejadian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Parlemen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Inggris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mengeluarkan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UU yang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mengatur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tentang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b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</a:b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a.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sanitasi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lingkungan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b.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sanitasi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tempat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kerja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pabrik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),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c.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sanitasi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tempat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umum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dsb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Th</a:t>
                      </a:r>
                      <a:r>
                        <a:rPr lang="en-US" sz="2000" dirty="0"/>
                        <a:t> 1848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Jons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Simon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diangkat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sebagai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menteri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untuk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menangani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penduduk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masyarakat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Th</a:t>
                      </a:r>
                      <a:r>
                        <a:rPr lang="en-US" sz="2000" dirty="0"/>
                        <a:t> 1894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John Hopkins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seorang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pedagang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wiski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mempelopori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mendirikan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Universitas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yang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didalamnya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terdapat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program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studi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kedokteran</a:t>
                      </a:r>
                      <a:r>
                        <a:rPr lang="en-US" sz="2000" baseline="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 “</a:t>
                      </a:r>
                      <a:r>
                        <a:rPr lang="en-US" sz="2000" i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public health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Th</a:t>
                      </a:r>
                      <a:r>
                        <a:rPr lang="en-US" sz="2000" dirty="0"/>
                        <a:t> 1855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Pemerintah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Amerika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membentuk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Kementerian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endParaRPr lang="en-US" sz="2000" b="1" dirty="0">
                        <a:solidFill>
                          <a:prstClr val="black"/>
                        </a:solidFill>
                        <a:latin typeface="Franklin Gothic Boo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Th</a:t>
                      </a:r>
                      <a:r>
                        <a:rPr lang="en-US" sz="2000" dirty="0"/>
                        <a:t> 1872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Dibentuk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asosiasi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dari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para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akademisi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praktisi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Kesehatan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Masyarakat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, yang </a:t>
                      </a:r>
                      <a:r>
                        <a:rPr lang="en-US" sz="2000" dirty="0" err="1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disebut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 “</a:t>
                      </a:r>
                      <a:r>
                        <a:rPr lang="en-US" sz="2000" i="1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American Public Health Association</a:t>
                      </a:r>
                      <a:r>
                        <a:rPr lang="en-US" sz="2000" dirty="0">
                          <a:solidFill>
                            <a:prstClr val="black"/>
                          </a:solidFill>
                          <a:latin typeface="Franklin Gothic Book" pitchFamily="34" charset="0"/>
                        </a:rPr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0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EECAC-2A0A-4224-8C7E-BC22CD8ED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500" t="18874" r="41667" b="24802"/>
          <a:stretch/>
        </p:blipFill>
        <p:spPr>
          <a:xfrm>
            <a:off x="1200150" y="1104900"/>
            <a:ext cx="6896100" cy="3922223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093D4DA8-2E53-4B62-9B0B-CC613AB94D7E}"/>
              </a:ext>
            </a:extLst>
          </p:cNvPr>
          <p:cNvSpPr txBox="1">
            <a:spLocks/>
          </p:cNvSpPr>
          <p:nvPr/>
        </p:nvSpPr>
        <p:spPr>
          <a:xfrm>
            <a:off x="457200" y="2667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PERMASALAHAN KESEHATAN MASYARAKAT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EMERGING DAN RE-EMERGING DISEASE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13EA17-9391-4CB9-B940-211C7B676EFC}"/>
              </a:ext>
            </a:extLst>
          </p:cNvPr>
          <p:cNvSpPr/>
          <p:nvPr/>
        </p:nvSpPr>
        <p:spPr>
          <a:xfrm>
            <a:off x="457200" y="2019300"/>
            <a:ext cx="4191000" cy="205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EMERGING </a:t>
            </a:r>
            <a:r>
              <a:rPr lang="en-US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err="1">
                <a:solidFill>
                  <a:schemeClr val="tx1"/>
                </a:solidFill>
                <a:sym typeface="Wingdings" panose="05000000000000000000" pitchFamily="2" charset="2"/>
              </a:rPr>
              <a:t>Kemunculan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penyakit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menular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yang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baru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diidentifikasi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&amp;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sebelumnya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tidak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dikenal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agen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infeksius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yang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menyebabkan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masalah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kesehatan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masyarakat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lokal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maupun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internasional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Contoh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SARS, MERS-</a:t>
            </a:r>
            <a:r>
              <a:rPr lang="en-US" b="1" dirty="0" err="1">
                <a:solidFill>
                  <a:schemeClr val="tx1"/>
                </a:solidFill>
                <a:sym typeface="Wingdings" panose="05000000000000000000" pitchFamily="2" charset="2"/>
              </a:rPr>
              <a:t>Cov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, Ebola, dan COVID-19.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8C01CC-BB31-4920-A860-C23D472480A6}"/>
              </a:ext>
            </a:extLst>
          </p:cNvPr>
          <p:cNvSpPr/>
          <p:nvPr/>
        </p:nvSpPr>
        <p:spPr>
          <a:xfrm>
            <a:off x="4724400" y="2019300"/>
            <a:ext cx="4191000" cy="205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RE-EMERGING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Penyakit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menular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yang</a:t>
            </a:r>
            <a:r>
              <a:rPr 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anose="05000000000000000000" pitchFamily="2" charset="2"/>
              </a:rPr>
              <a:t>muncul</a:t>
            </a:r>
            <a:r>
              <a:rPr 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anose="05000000000000000000" pitchFamily="2" charset="2"/>
              </a:rPr>
              <a:t>kembali</a:t>
            </a:r>
            <a:r>
              <a:rPr 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anose="05000000000000000000" pitchFamily="2" charset="2"/>
              </a:rPr>
              <a:t>dalam</a:t>
            </a:r>
            <a:r>
              <a:rPr 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anose="05000000000000000000" pitchFamily="2" charset="2"/>
              </a:rPr>
              <a:t>proporsi</a:t>
            </a:r>
            <a:r>
              <a:rPr 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anose="05000000000000000000" pitchFamily="2" charset="2"/>
              </a:rPr>
              <a:t>epidemi</a:t>
            </a:r>
            <a:r>
              <a:rPr 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.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Contoh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TBC</a:t>
            </a:r>
            <a:r>
              <a:rPr lang="id-ID" b="1" dirty="0">
                <a:solidFill>
                  <a:srgbClr val="000000"/>
                </a:solidFill>
                <a:sym typeface="Wingdings" panose="05000000000000000000" pitchFamily="2" charset="2"/>
              </a:rPr>
              <a:t>, Penyakit Virus ZIKA, Chikungunya</a:t>
            </a:r>
            <a:endParaRPr lang="en-ID" b="1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02A6C-9F02-43C1-BB53-FBB26ADB9841}"/>
              </a:ext>
            </a:extLst>
          </p:cNvPr>
          <p:cNvSpPr txBox="1"/>
          <p:nvPr/>
        </p:nvSpPr>
        <p:spPr>
          <a:xfrm>
            <a:off x="3703544" y="5178034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Andrews, Ken. 2012; Cupertino, M. 2020;WHO, 1997. 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197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255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PENGERTIAN KESEHATAN MASYARAKAT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6267"/>
              </p:ext>
            </p:extLst>
          </p:nvPr>
        </p:nvGraphicFramePr>
        <p:xfrm>
          <a:off x="381000" y="1104899"/>
          <a:ext cx="8458200" cy="4119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4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Ilmu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dan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Seni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mencegah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penyakit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memperpanjang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hidup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dan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meningkatkan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kesehatan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melalui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“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usaha-usaha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pengorganisasian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masyarakat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”</a:t>
                      </a:r>
                      <a:endParaRPr lang="en-ID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rgbClr val="000000"/>
                          </a:solidFill>
                        </a:rPr>
                        <a:t>Kesehatan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: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Kondisi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fisik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, mental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dan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sosial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lengkap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dan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bukan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sekedar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tidak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adanya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penyakit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atau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kelemahan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Kesehatan masyarakat mengacu pada semua tindakan terorganisir (baik publik atau swasta) untuk mencegah penyakit, meningkatkan kesehatan, dan memperpanjang hidup di antara populasi secara keseluruhan. 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solidFill>
                            <a:srgbClr val="000000"/>
                          </a:solidFill>
                        </a:rPr>
                        <a:t>Masyarakat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sekelompok</a:t>
                      </a:r>
                      <a:r>
                        <a:rPr lang="en-US" baseline="0" dirty="0"/>
                        <a:t> orang yang </a:t>
                      </a:r>
                      <a:r>
                        <a:rPr lang="en-US" baseline="0" dirty="0" err="1"/>
                        <a:t>didefinisikan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dengan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jelas</a:t>
                      </a:r>
                      <a:r>
                        <a:rPr lang="en-US" baseline="0" dirty="0"/>
                        <a:t> yang </a:t>
                      </a:r>
                      <a:r>
                        <a:rPr lang="en-US" baseline="0" dirty="0" err="1"/>
                        <a:t>tinggal</a:t>
                      </a:r>
                      <a:r>
                        <a:rPr lang="en-US" baseline="0" dirty="0"/>
                        <a:t> di </a:t>
                      </a:r>
                      <a:r>
                        <a:rPr lang="en-US" baseline="0" dirty="0" err="1"/>
                        <a:t>suatu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tempat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(Winslow, 1920)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(WHO,</a:t>
                      </a:r>
                      <a:r>
                        <a:rPr lang="en-US" baseline="0" dirty="0"/>
                        <a:t> 1948)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(WHO, 2008)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0509CD-7403-4DDE-B291-51C9DB8E2988}"/>
              </a:ext>
            </a:extLst>
          </p:cNvPr>
          <p:cNvSpPr/>
          <p:nvPr/>
        </p:nvSpPr>
        <p:spPr>
          <a:xfrm>
            <a:off x="1219200" y="5260338"/>
            <a:ext cx="75916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00" dirty="0"/>
              <a:t>Winslow, 1920 </a:t>
            </a:r>
            <a:r>
              <a:rPr lang="en-US" sz="700" dirty="0" err="1"/>
              <a:t>dalam</a:t>
            </a:r>
            <a:r>
              <a:rPr lang="en-US" sz="700" dirty="0"/>
              <a:t> Odia; George. 2008. Law and Ethics of Medical Practice in Nigeria Second Edition. </a:t>
            </a:r>
            <a:r>
              <a:rPr lang="en-US" sz="700" dirty="0" err="1"/>
              <a:t>QualiHealth</a:t>
            </a:r>
            <a:r>
              <a:rPr lang="en-US" sz="700" dirty="0"/>
              <a:t> Co. Ltd: Port Harcourt, Nigeria.</a:t>
            </a:r>
          </a:p>
          <a:p>
            <a:pPr algn="just"/>
            <a:r>
              <a:rPr lang="en-US" sz="700" dirty="0"/>
              <a:t>WHO, 1948 </a:t>
            </a:r>
            <a:r>
              <a:rPr lang="en-US" sz="700" dirty="0" err="1"/>
              <a:t>dalam</a:t>
            </a:r>
            <a:r>
              <a:rPr lang="en-US" sz="700" dirty="0"/>
              <a:t> WHO, 2014. Twelfth General </a:t>
            </a:r>
            <a:r>
              <a:rPr lang="en-US" sz="700" dirty="0" err="1"/>
              <a:t>Programme</a:t>
            </a:r>
            <a:r>
              <a:rPr lang="en-US" sz="700" dirty="0"/>
              <a:t> of Work: Not Merely the Absence of </a:t>
            </a:r>
            <a:r>
              <a:rPr lang="en-US" sz="700" dirty="0" err="1"/>
              <a:t>Disiase</a:t>
            </a:r>
            <a:r>
              <a:rPr lang="en-US" sz="700" dirty="0"/>
              <a:t>. World Health Organization</a:t>
            </a:r>
          </a:p>
          <a:p>
            <a:pPr algn="just"/>
            <a:r>
              <a:rPr lang="en-US" sz="700" dirty="0"/>
              <a:t>WHO, 2008 </a:t>
            </a:r>
            <a:r>
              <a:rPr lang="en-US" sz="700" dirty="0" err="1"/>
              <a:t>dalam</a:t>
            </a:r>
            <a:r>
              <a:rPr lang="en-US" sz="700" dirty="0"/>
              <a:t> Lee and </a:t>
            </a:r>
            <a:r>
              <a:rPr lang="en-US" sz="700" dirty="0" err="1"/>
              <a:t>Zarowsky</a:t>
            </a:r>
            <a:r>
              <a:rPr lang="en-US" sz="700" dirty="0"/>
              <a:t>. 2015. Foundational values for public health. U.S. Presidential Commission for the Study of Bioethical Issues, 1425 New York Ave, Washington, USA.</a:t>
            </a:r>
          </a:p>
        </p:txBody>
      </p:sp>
    </p:spTree>
    <p:extLst>
      <p:ext uri="{BB962C8B-B14F-4D97-AF65-F5344CB8AC3E}">
        <p14:creationId xmlns:p14="http://schemas.microsoft.com/office/powerpoint/2010/main" val="14343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1629</TotalTime>
  <Words>4117</Words>
  <Application>Microsoft Office PowerPoint</Application>
  <PresentationFormat>On-screen Show (16:10)</PresentationFormat>
  <Paragraphs>609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Aharoni</vt:lpstr>
      <vt:lpstr>Arial</vt:lpstr>
      <vt:lpstr>Bahnschrift</vt:lpstr>
      <vt:lpstr>Calibri</vt:lpstr>
      <vt:lpstr>Century Gothic</vt:lpstr>
      <vt:lpstr>Franklin Gothic Book</vt:lpstr>
      <vt:lpstr>Franklin Gothic Demi Cond</vt:lpstr>
      <vt:lpstr>Montserrat</vt:lpstr>
      <vt:lpstr>Times New Roman</vt:lpstr>
      <vt:lpstr>Tw Cen MT</vt:lpstr>
      <vt:lpstr>Wingdings</vt:lpstr>
      <vt:lpstr>Clarity</vt:lpstr>
      <vt:lpstr>PowerPoint Presentation</vt:lpstr>
      <vt:lpstr>TUJUAN PEMBELAJARAN</vt:lpstr>
      <vt:lpstr>BAGAIMANA SEJARAH LAHIRNYA ILMU KEDOKTERAN DAN KESEHATAN MASYARAKAT?</vt:lpstr>
      <vt:lpstr>PowerPoint Presentation</vt:lpstr>
      <vt:lpstr>PERKEMBANGAN KESEHATAN MASYARAKAT: PERIODE SEBELUM ILMU PENGETAHUAN</vt:lpstr>
      <vt:lpstr>PERKEMBANGAN KESEHATAN MASYARAKAT:  PERIODE ILMU PENGETAHUAN1</vt:lpstr>
      <vt:lpstr>PERKEMBANGAN KESEHATAN MASYARAKAT:  PERIODE ILMU PENGETAHUAN2</vt:lpstr>
      <vt:lpstr>PowerPoint Presentation</vt:lpstr>
      <vt:lpstr>PENGERTIAN KESEHATAN MASYARAKAT</vt:lpstr>
      <vt:lpstr>PowerPoint Presentation</vt:lpstr>
      <vt:lpstr>PELAYANAN KESEHATAN PRIMER/PRIMARY HEALTH CARE  (TONGGAK SEJARAH KESEHATAN MASYARAKAT)</vt:lpstr>
      <vt:lpstr>PowerPoint Presentation</vt:lpstr>
      <vt:lpstr>PowerPoint Presentation</vt:lpstr>
      <vt:lpstr>PERKEMBANGAN KESEHATAN MASYARAKAT DI INDONESIA: SEBELUM KEMERDEKAAN </vt:lpstr>
      <vt:lpstr>PERKEMBANGAN KESEHATAN MASYARAKAT DI INDONESIA: SETELAH  KEMERDEKAAN1</vt:lpstr>
      <vt:lpstr>PERKEMBANGAN KESEHATAN MASYARAKAT DI INDONESIA: SETELAH  KEMERDEKAAN2</vt:lpstr>
      <vt:lpstr>PERKEMBANGAN KESEHATAN MASYARAKAT DI INDONESIA: SETELAH  KEMERDEKAAN3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KEGIATAN PELAYANAN PENTING DALAM KESEHATAN MASYARAKAT </vt:lpstr>
      <vt:lpstr>LIMA UPAYA PENCEGAHAN BERTINGKAT</vt:lpstr>
      <vt:lpstr>Kesehatan masyarakat</vt:lpstr>
      <vt:lpstr>UPAYA PENCEGAHAN DENGAN PENDEKATAN KESEHATAN MASYARAKAT</vt:lpstr>
      <vt:lpstr>PowerPoint Presentation</vt:lpstr>
      <vt:lpstr>COVID-19 </vt:lpstr>
      <vt:lpstr>CUCI TANGAN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 6-Penyakit Tidak Menular</dc:title>
  <dc:creator>Prilly Agustina M</dc:creator>
  <cp:keywords>Daskesmas 2013</cp:keywords>
  <cp:lastModifiedBy>Sifa Fauzia</cp:lastModifiedBy>
  <cp:revision>170</cp:revision>
  <dcterms:created xsi:type="dcterms:W3CDTF">2013-10-06T05:53:18Z</dcterms:created>
  <dcterms:modified xsi:type="dcterms:W3CDTF">2020-09-14T03:32:55Z</dcterms:modified>
  <cp:category>Bahan Ajar Kuliah</cp:category>
</cp:coreProperties>
</file>