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15"/>
  </p:notesMasterIdLst>
  <p:sldIdLst>
    <p:sldId id="400" r:id="rId2"/>
    <p:sldId id="548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27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6D6"/>
    <a:srgbClr val="566579"/>
    <a:srgbClr val="9AA3AF"/>
    <a:srgbClr val="7F7F7F"/>
    <a:srgbClr val="0070C0"/>
    <a:srgbClr val="339847"/>
    <a:srgbClr val="FF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2353" autoAdjust="0"/>
  </p:normalViewPr>
  <p:slideViewPr>
    <p:cSldViewPr snapToGrid="0">
      <p:cViewPr varScale="1">
        <p:scale>
          <a:sx n="79" d="100"/>
          <a:sy n="79" d="100"/>
        </p:scale>
        <p:origin x="1008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7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https://pixabay.com/photos/baby-feet-father-mother-2717347/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5A695-C1CD-4F57-A8D6-E3EB546956D0}" type="slidenum">
              <a:rPr lang="en-ID" smtClean="0"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79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>
              <a:buNone/>
            </a:pPr>
            <a:r>
              <a:rPr lang="en-ID"/>
              <a:t>pass statement = null, emptiness, doing nothing. The statement is usually used as a placeholder if we don't want to put anything (minimal code for class).</a:t>
            </a:r>
          </a:p>
        </p:txBody>
      </p:sp>
    </p:spTree>
    <p:extLst>
      <p:ext uri="{BB962C8B-B14F-4D97-AF65-F5344CB8AC3E}">
        <p14:creationId xmlns:p14="http://schemas.microsoft.com/office/powerpoint/2010/main" val="287372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>
              <a:buNone/>
            </a:pPr>
            <a:r>
              <a:rPr lang="en-ID"/>
              <a:t>pass statement = null, emptiness, doing nothing. The statement is usually used as a placeholder if we don't want to put anything (minimal code for class).</a:t>
            </a:r>
          </a:p>
        </p:txBody>
      </p:sp>
    </p:spTree>
    <p:extLst>
      <p:ext uri="{BB962C8B-B14F-4D97-AF65-F5344CB8AC3E}">
        <p14:creationId xmlns:p14="http://schemas.microsoft.com/office/powerpoint/2010/main" val="359166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>
              <a:buNone/>
            </a:pPr>
            <a:r>
              <a:rPr lang="en-ID"/>
              <a:t>Pronunced: Kuku</a:t>
            </a:r>
          </a:p>
        </p:txBody>
      </p:sp>
    </p:spTree>
    <p:extLst>
      <p:ext uri="{BB962C8B-B14F-4D97-AF65-F5344CB8AC3E}">
        <p14:creationId xmlns:p14="http://schemas.microsoft.com/office/powerpoint/2010/main" val="345082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c4147e5ba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c4147e5ba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https://realpython.com/python-super/</a:t>
            </a:r>
          </a:p>
          <a:p>
            <a:pPr marL="139700" indent="0">
              <a:buNone/>
            </a:pPr>
            <a:r>
              <a:rPr lang="en-ID"/>
              <a:t>https://pixabay.com/photos/cat-eyes-odd-different-colors-518306/</a:t>
            </a:r>
          </a:p>
          <a:p>
            <a:pPr marL="139700" indent="0">
              <a:buNone/>
            </a:pPr>
            <a:r>
              <a:rPr lang="en-ID"/>
              <a:t>https://pixabay.com/photos/puppy-golden-retriever-dog-1207816/</a:t>
            </a:r>
          </a:p>
          <a:p>
            <a:pPr marL="139700" indent="0">
              <a:buNone/>
            </a:pPr>
            <a:r>
              <a:rPr lang="en-ID"/>
              <a:t>https://pixabay.com/photos/animal-bird-nature-outdoor-color-3810691/</a:t>
            </a:r>
          </a:p>
        </p:txBody>
      </p:sp>
    </p:spTree>
    <p:extLst>
      <p:ext uri="{BB962C8B-B14F-4D97-AF65-F5344CB8AC3E}">
        <p14:creationId xmlns:p14="http://schemas.microsoft.com/office/powerpoint/2010/main" val="231564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High degree of similarity among code!</a:t>
            </a:r>
          </a:p>
          <a:p>
            <a:pPr marL="139700" indent="0">
              <a:buNone/>
            </a:pPr>
            <a:endParaRPr lang="en-ID" b="0" i="0">
              <a:solidFill>
                <a:srgbClr val="222222"/>
              </a:solidFill>
              <a:effectLst/>
              <a:latin typeface="Abadi" panose="020B0604020104020204" pitchFamily="34" charset="0"/>
            </a:endParaRPr>
          </a:p>
          <a:p>
            <a:pPr marL="139700" indent="0">
              <a:buNone/>
            </a:pPr>
            <a: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By using inheritance, you can reduce the amount of code you write while simultaneously reflecting the real-world relationship among animals.</a:t>
            </a:r>
          </a:p>
          <a:p>
            <a:pPr marL="139700" indent="0">
              <a:buNone/>
            </a:pPr>
            <a:endParaRPr lang="en-ID" b="0" i="0">
              <a:solidFill>
                <a:srgbClr val="222222"/>
              </a:solidFill>
              <a:effectLst/>
              <a:latin typeface="Abadi" panose="020B0604020104020204" pitchFamily="34" charset="0"/>
            </a:endParaRPr>
          </a:p>
          <a:p>
            <a:pPr marL="139700" indent="0">
              <a:buNone/>
            </a:pPr>
            <a: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Of course, each could still have its own specificities.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192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Inheritance is an OOP concept in which a class inherits/mewarisi attribs and methods from its parents (or grandparents, and so on) without needing to implement the attribs and methods again.</a:t>
            </a:r>
          </a:p>
          <a:p>
            <a:pPr marL="139700" indent="0">
              <a:buNone/>
            </a:pPr>
            <a: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 </a:t>
            </a:r>
          </a:p>
          <a:p>
            <a:pPr marL="139700" indent="0">
              <a:buNone/>
            </a:pPr>
            <a: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Child vs Parent</a:t>
            </a:r>
          </a:p>
          <a:p>
            <a:pPr marL="139700" indent="0">
              <a:buNone/>
            </a:pPr>
            <a:endParaRPr lang="en-ID" b="0" i="0">
              <a:solidFill>
                <a:srgbClr val="222222"/>
              </a:solidFill>
              <a:effectLst/>
              <a:latin typeface="Abadi" panose="020B0604020104020204" pitchFamily="34" charset="0"/>
            </a:endParaRPr>
          </a:p>
          <a:p>
            <a:pPr marL="139700" indent="0">
              <a:buNone/>
            </a:pPr>
            <a: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E.g., animals have names/usia, so cats, dogs, and birds would have names/usia too. Also animals eat, then cat+dog+bird too.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128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14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13807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>
              <a:buNone/>
            </a:pPr>
            <a:r>
              <a:rPr lang="en-ID" sz="1800" b="0" i="0" u="none" strike="noStrike" baseline="0">
                <a:latin typeface="Georgia" panose="02040502050405020303" pitchFamily="18" charset="0"/>
              </a:rPr>
              <a:t>After</a:t>
            </a:r>
          </a:p>
          <a:p>
            <a:pPr marL="139700" indent="0" algn="l">
              <a:buNone/>
            </a:pPr>
            <a:endParaRPr lang="en-ID" sz="1800" b="0" i="0" u="none" strike="noStrike" baseline="0">
              <a:latin typeface="Georgia" panose="02040502050405020303" pitchFamily="18" charset="0"/>
            </a:endParaRPr>
          </a:p>
          <a:p>
            <a:pPr marL="139700" indent="0" algn="l">
              <a:buNone/>
            </a:pPr>
            <a:r>
              <a:rPr lang="en-ID" sz="1800" b="0" i="0" u="none" strike="noStrike" baseline="0">
                <a:latin typeface="Georgia" panose="02040502050405020303" pitchFamily="18" charset="0"/>
              </a:rPr>
              <a:t>Remember, to create a child class:</a:t>
            </a:r>
          </a:p>
          <a:p>
            <a:pPr marL="139700" indent="0" algn="l">
              <a:buNone/>
            </a:pPr>
            <a:r>
              <a:rPr lang="en-ID" sz="1800" b="0" i="0" u="none" strike="noStrike" baseline="0">
                <a:latin typeface="Georgia" panose="02040502050405020303" pitchFamily="18" charset="0"/>
              </a:rPr>
              <a:t>You create new class with its own name and then put the name of the parent class in parentheses.</a:t>
            </a:r>
          </a:p>
          <a:p>
            <a:pPr marL="139700" indent="0" algn="l">
              <a:buNone/>
            </a:pPr>
            <a:endParaRPr lang="en-ID" sz="1800" b="0" i="0" u="none" strike="noStrike" baseline="0">
              <a:latin typeface="Georgia" panose="02040502050405020303" pitchFamily="18" charset="0"/>
            </a:endParaRPr>
          </a:p>
          <a:p>
            <a:pPr marL="139700" indent="0" algn="l">
              <a:buNone/>
            </a:pPr>
            <a:r>
              <a:rPr lang="en-ID" sz="1800" b="0" i="0" u="none" strike="noStrike" baseline="0">
                <a:latin typeface="Georgia" panose="02040502050405020303" pitchFamily="18" charset="0"/>
              </a:rPr>
              <a:t>super() returns the object in the context of its superclass/parent (in this case, Animal). Then we can simply reuse the method in superclass/parent, e.g., __init__().</a:t>
            </a:r>
          </a:p>
          <a:p>
            <a:pPr marL="139700" indent="0" algn="l">
              <a:buNone/>
            </a:pPr>
            <a:endParaRPr lang="en-ID" sz="1800" b="0" i="0" u="none" strike="noStrike" baseline="0">
              <a:latin typeface="Georgia" panose="02040502050405020303" pitchFamily="18" charset="0"/>
            </a:endParaRPr>
          </a:p>
          <a:p>
            <a:pPr marL="139700" indent="0" algn="l">
              <a:buNone/>
            </a:pPr>
            <a:r>
              <a:rPr lang="en-ID" sz="1800" b="0" i="0" u="none" strike="noStrike" baseline="0">
                <a:latin typeface="Georgia" panose="02040502050405020303" pitchFamily="18" charset="0"/>
              </a:rPr>
              <a:t>Why super() not just __init__()? Due to same name.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175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>
              <a:buNone/>
            </a:pPr>
            <a:r>
              <a:rPr lang="en-ID"/>
              <a:t>We see really inheritance is taking place</a:t>
            </a:r>
          </a:p>
          <a:p>
            <a:pPr marL="139700" indent="0" algn="l">
              <a:buNone/>
            </a:pPr>
            <a:r>
              <a:rPr lang="en-ID"/>
              <a:t>tom is also of type/class Animal since tom is of type Cat and that Cat is subclass of Animal</a:t>
            </a:r>
          </a:p>
        </p:txBody>
      </p:sp>
    </p:spTree>
    <p:extLst>
      <p:ext uri="{BB962C8B-B14F-4D97-AF65-F5344CB8AC3E}">
        <p14:creationId xmlns:p14="http://schemas.microsoft.com/office/powerpoint/2010/main" val="189096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>
              <a:buNone/>
            </a:pPr>
            <a:r>
              <a:rPr lang="en-ID"/>
              <a:t>Note that the body is the same. Yet, in reality it's the case that Dog is also an Animal.</a:t>
            </a:r>
          </a:p>
        </p:txBody>
      </p:sp>
    </p:spTree>
    <p:extLst>
      <p:ext uri="{BB962C8B-B14F-4D97-AF65-F5344CB8AC3E}">
        <p14:creationId xmlns:p14="http://schemas.microsoft.com/office/powerpoint/2010/main" val="82643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34300" y="4733625"/>
            <a:ext cx="3642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3F3F3"/>
                </a:solidFill>
              </a:defRPr>
            </a:lvl1pPr>
            <a:lvl2pPr lvl="1" rtl="0">
              <a:buNone/>
              <a:defRPr sz="900">
                <a:solidFill>
                  <a:srgbClr val="F3F3F3"/>
                </a:solidFill>
              </a:defRPr>
            </a:lvl2pPr>
            <a:lvl3pPr lvl="2" rtl="0">
              <a:buNone/>
              <a:defRPr sz="900">
                <a:solidFill>
                  <a:srgbClr val="F3F3F3"/>
                </a:solidFill>
              </a:defRPr>
            </a:lvl3pPr>
            <a:lvl4pPr lvl="3" rtl="0">
              <a:buNone/>
              <a:defRPr sz="900">
                <a:solidFill>
                  <a:srgbClr val="F3F3F3"/>
                </a:solidFill>
              </a:defRPr>
            </a:lvl4pPr>
            <a:lvl5pPr lvl="4" rtl="0">
              <a:buNone/>
              <a:defRPr sz="900">
                <a:solidFill>
                  <a:srgbClr val="F3F3F3"/>
                </a:solidFill>
              </a:defRPr>
            </a:lvl5pPr>
            <a:lvl6pPr lvl="5" rtl="0">
              <a:buNone/>
              <a:defRPr sz="900">
                <a:solidFill>
                  <a:srgbClr val="F3F3F3"/>
                </a:solidFill>
              </a:defRPr>
            </a:lvl6pPr>
            <a:lvl7pPr lvl="6" rtl="0">
              <a:buNone/>
              <a:defRPr sz="900">
                <a:solidFill>
                  <a:srgbClr val="F3F3F3"/>
                </a:solidFill>
              </a:defRPr>
            </a:lvl7pPr>
            <a:lvl8pPr lvl="7" rtl="0">
              <a:buNone/>
              <a:defRPr sz="900">
                <a:solidFill>
                  <a:srgbClr val="F3F3F3"/>
                </a:solidFill>
              </a:defRPr>
            </a:lvl8pPr>
            <a:lvl9pPr lvl="8" rtl="0">
              <a:buNone/>
              <a:defRPr sz="900">
                <a:solidFill>
                  <a:srgbClr val="F3F3F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" name="Google Shape;22;p4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Google Shape;23;p4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349908" y="4691878"/>
            <a:ext cx="6444184" cy="34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– Universitas Indonesia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69E44A8-50E3-48AB-9275-E965AC27A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4109" y="0"/>
            <a:ext cx="433736" cy="77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" name="Google Shape;41;p6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34300" y="4736375"/>
            <a:ext cx="3798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FFFFF"/>
                </a:solidFill>
              </a:defRPr>
            </a:lvl1pPr>
            <a:lvl2pPr lvl="1" rtl="0">
              <a:buNone/>
              <a:defRPr sz="900">
                <a:solidFill>
                  <a:srgbClr val="FFFFFF"/>
                </a:solidFill>
              </a:defRPr>
            </a:lvl2pPr>
            <a:lvl3pPr lvl="2" rtl="0">
              <a:buNone/>
              <a:defRPr sz="900">
                <a:solidFill>
                  <a:srgbClr val="FFFFFF"/>
                </a:solidFill>
              </a:defRPr>
            </a:lvl3pPr>
            <a:lvl4pPr lvl="3" rtl="0">
              <a:buNone/>
              <a:defRPr sz="900">
                <a:solidFill>
                  <a:srgbClr val="FFFFFF"/>
                </a:solidFill>
              </a:defRPr>
            </a:lvl4pPr>
            <a:lvl5pPr lvl="4" rtl="0">
              <a:buNone/>
              <a:defRPr sz="900">
                <a:solidFill>
                  <a:srgbClr val="FFFFFF"/>
                </a:solidFill>
              </a:defRPr>
            </a:lvl5pPr>
            <a:lvl6pPr lvl="5" rtl="0">
              <a:buNone/>
              <a:defRPr sz="900">
                <a:solidFill>
                  <a:srgbClr val="FFFFFF"/>
                </a:solidFill>
              </a:defRPr>
            </a:lvl6pPr>
            <a:lvl7pPr lvl="6" rtl="0">
              <a:buNone/>
              <a:defRPr sz="900">
                <a:solidFill>
                  <a:srgbClr val="FFFFFF"/>
                </a:solidFill>
              </a:defRPr>
            </a:lvl7pPr>
            <a:lvl8pPr lvl="7" rtl="0">
              <a:buNone/>
              <a:defRPr sz="900">
                <a:solidFill>
                  <a:srgbClr val="FFFFFF"/>
                </a:solidFill>
              </a:defRPr>
            </a:lvl8pPr>
            <a:lvl9pPr lvl="8" rtl="0">
              <a:buNone/>
              <a:defRPr sz="900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2101175" y="4694911"/>
            <a:ext cx="4941652" cy="24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– Universitas Indonesia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B125521-017E-4C85-BA86-809E136CF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4109" y="0"/>
            <a:ext cx="433736" cy="77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dk2"/>
                </a:solidFill>
              </a:defRPr>
            </a:lvl1pPr>
            <a:lvl2pPr lvl="1" algn="ctr">
              <a:buNone/>
              <a:defRPr sz="1000">
                <a:solidFill>
                  <a:schemeClr val="dk2"/>
                </a:solidFill>
              </a:defRPr>
            </a:lvl2pPr>
            <a:lvl3pPr lvl="2" algn="ctr">
              <a:buNone/>
              <a:defRPr sz="1000">
                <a:solidFill>
                  <a:schemeClr val="dk2"/>
                </a:solidFill>
              </a:defRPr>
            </a:lvl3pPr>
            <a:lvl4pPr lvl="3" algn="ctr">
              <a:buNone/>
              <a:defRPr sz="1000">
                <a:solidFill>
                  <a:schemeClr val="dk2"/>
                </a:solidFill>
              </a:defRPr>
            </a:lvl4pPr>
            <a:lvl5pPr lvl="4" algn="ctr">
              <a:buNone/>
              <a:defRPr sz="1000">
                <a:solidFill>
                  <a:schemeClr val="dk2"/>
                </a:solidFill>
              </a:defRPr>
            </a:lvl5pPr>
            <a:lvl6pPr lvl="5" algn="ctr">
              <a:buNone/>
              <a:defRPr sz="1000">
                <a:solidFill>
                  <a:schemeClr val="dk2"/>
                </a:solidFill>
              </a:defRPr>
            </a:lvl6pPr>
            <a:lvl7pPr lvl="6" algn="ctr">
              <a:buNone/>
              <a:defRPr sz="1000">
                <a:solidFill>
                  <a:schemeClr val="dk2"/>
                </a:solidFill>
              </a:defRPr>
            </a:lvl7pPr>
            <a:lvl8pPr lvl="7" algn="ctr">
              <a:buNone/>
              <a:defRPr sz="1000">
                <a:solidFill>
                  <a:schemeClr val="dk2"/>
                </a:solidFill>
              </a:defRPr>
            </a:lvl8pPr>
            <a:lvl9pPr lvl="8" algn="ct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t.ly/pymooc-id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y, Feet, Father, Mother, Small Child, Ten, Baby Feet">
            <a:extLst>
              <a:ext uri="{FF2B5EF4-FFF2-40B4-BE49-F238E27FC236}">
                <a16:creationId xmlns:a16="http://schemas.microsoft.com/office/drawing/2014/main" id="{7DA9AA8C-ED89-4839-BDEC-7F7D11A7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108E08-A584-4DE4-B5BF-19E4728F4416}"/>
              </a:ext>
            </a:extLst>
          </p:cNvPr>
          <p:cNvSpPr/>
          <p:nvPr/>
        </p:nvSpPr>
        <p:spPr>
          <a:xfrm>
            <a:off x="-1191" y="2233101"/>
            <a:ext cx="9144000" cy="109214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940A12-EA75-4580-BA45-CD4E1CC661D8}"/>
              </a:ext>
            </a:extLst>
          </p:cNvPr>
          <p:cNvSpPr txBox="1">
            <a:spLocks/>
          </p:cNvSpPr>
          <p:nvPr/>
        </p:nvSpPr>
        <p:spPr>
          <a:xfrm>
            <a:off x="1143000" y="2464456"/>
            <a:ext cx="6858000" cy="5222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200" b="0">
                <a:solidFill>
                  <a:schemeClr val="bg1"/>
                </a:solidFill>
                <a:latin typeface="Abadi" panose="020B0604020104020204" pitchFamily="34" charset="0"/>
              </a:rPr>
              <a:t>Inheritance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D015F-8965-4522-97F1-0B572C8D455D}"/>
              </a:ext>
            </a:extLst>
          </p:cNvPr>
          <p:cNvSpPr/>
          <p:nvPr/>
        </p:nvSpPr>
        <p:spPr>
          <a:xfrm>
            <a:off x="-3573" y="2970949"/>
            <a:ext cx="9144000" cy="35429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3CC01D8-7984-4599-81E6-DC9A0B22F6FD}"/>
              </a:ext>
            </a:extLst>
          </p:cNvPr>
          <p:cNvSpPr txBox="1">
            <a:spLocks/>
          </p:cNvSpPr>
          <p:nvPr/>
        </p:nvSpPr>
        <p:spPr>
          <a:xfrm>
            <a:off x="1143000" y="2237609"/>
            <a:ext cx="6858000" cy="354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>
                <a:solidFill>
                  <a:schemeClr val="bg1"/>
                </a:solidFill>
                <a:latin typeface="Abadi" panose="020B0604020104020204" pitchFamily="34" charset="0"/>
              </a:rPr>
              <a:t>CSGE601020 | Foundations of Programming 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767A0B7-C003-4640-86A0-B551D5AC9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" y="898"/>
            <a:ext cx="1910095" cy="827888"/>
          </a:xfrm>
          <a:prstGeom prst="rect">
            <a:avLst/>
          </a:prstGeom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95B7EAD-0F6B-44D4-BD5E-9CBCC34659D8}"/>
              </a:ext>
            </a:extLst>
          </p:cNvPr>
          <p:cNvSpPr txBox="1">
            <a:spLocks/>
          </p:cNvSpPr>
          <p:nvPr/>
        </p:nvSpPr>
        <p:spPr>
          <a:xfrm>
            <a:off x="1143000" y="2977115"/>
            <a:ext cx="6858000" cy="7326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Fariz Darari</a:t>
            </a:r>
            <a:endParaRPr lang="en-ID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7EB00-F486-482C-8BEC-CA477BD552E3}"/>
              </a:ext>
            </a:extLst>
          </p:cNvPr>
          <p:cNvSpPr txBox="1"/>
          <p:nvPr/>
        </p:nvSpPr>
        <p:spPr>
          <a:xfrm>
            <a:off x="97428" y="4510216"/>
            <a:ext cx="6386685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566579"/>
                </a:solidFill>
                <a:latin typeface="Abadi" panose="020B0604020104020204" pitchFamily="34" charset="0"/>
              </a:rPr>
              <a:t>A video lecture using this slideset is available (+ other cool Python tutorial videos):</a:t>
            </a:r>
          </a:p>
          <a:p>
            <a:r>
              <a:rPr lang="en-US" b="1">
                <a:solidFill>
                  <a:schemeClr val="tx1"/>
                </a:solidFill>
                <a:latin typeface="Abadi" panose="020B06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https://bit.ly/pymooc-id</a:t>
            </a:r>
            <a:endParaRPr lang="en-US" b="1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6"/>
    </mc:Choice>
    <mc:Fallback xmlns="">
      <p:transition spd="slow" advTm="144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Code with inheritance: Animal &amp; Dog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3" y="841829"/>
            <a:ext cx="4171005" cy="1729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Animal: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47535C78-7570-46F6-BEAF-02207EB920CC}"/>
              </a:ext>
            </a:extLst>
          </p:cNvPr>
          <p:cNvSpPr txBox="1"/>
          <p:nvPr/>
        </p:nvSpPr>
        <p:spPr>
          <a:xfrm>
            <a:off x="677723" y="2789102"/>
            <a:ext cx="4171005" cy="1729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class Dog(Animal):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pass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82"/>
    </mc:Choice>
    <mc:Fallback xmlns="">
      <p:transition spd="slow" advTm="513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Code with inheritance: Animal &amp; Dog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3" y="841829"/>
            <a:ext cx="4171005" cy="1729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Animal: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47535C78-7570-46F6-BEAF-02207EB920CC}"/>
              </a:ext>
            </a:extLst>
          </p:cNvPr>
          <p:cNvSpPr txBox="1"/>
          <p:nvPr/>
        </p:nvSpPr>
        <p:spPr>
          <a:xfrm>
            <a:off x="677723" y="2789102"/>
            <a:ext cx="4171005" cy="1729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class Dog(Animal):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pass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252;p33">
            <a:extLst>
              <a:ext uri="{FF2B5EF4-FFF2-40B4-BE49-F238E27FC236}">
                <a16:creationId xmlns:a16="http://schemas.microsoft.com/office/drawing/2014/main" id="{731E7D98-F3CF-4084-9EAC-46FC10E9A01C}"/>
              </a:ext>
            </a:extLst>
          </p:cNvPr>
          <p:cNvSpPr txBox="1"/>
          <p:nvPr/>
        </p:nvSpPr>
        <p:spPr>
          <a:xfrm>
            <a:off x="5088325" y="841829"/>
            <a:ext cx="3743976" cy="317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spike = Dog("Spike", 5)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spike.name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'Spike'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spike.age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5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spike.eats()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Spike is eating...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isinstance(spike, Dog)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isinstance(spike, Animal)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isinstance(spike, Cat)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6180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15"/>
    </mc:Choice>
    <mc:Fallback xmlns="">
      <p:transition spd="slow" advTm="7221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Quiz time: Code with inheritance for Animal &amp; Bird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3" y="841829"/>
            <a:ext cx="4171005" cy="1729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Animal: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47535C78-7570-46F6-BEAF-02207EB920CC}"/>
              </a:ext>
            </a:extLst>
          </p:cNvPr>
          <p:cNvSpPr txBox="1"/>
          <p:nvPr/>
        </p:nvSpPr>
        <p:spPr>
          <a:xfrm>
            <a:off x="677723" y="2789102"/>
            <a:ext cx="4171005" cy="1729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# your code goes here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252;p33">
            <a:extLst>
              <a:ext uri="{FF2B5EF4-FFF2-40B4-BE49-F238E27FC236}">
                <a16:creationId xmlns:a16="http://schemas.microsoft.com/office/drawing/2014/main" id="{731E7D98-F3CF-4084-9EAC-46FC10E9A01C}"/>
              </a:ext>
            </a:extLst>
          </p:cNvPr>
          <p:cNvSpPr txBox="1"/>
          <p:nvPr/>
        </p:nvSpPr>
        <p:spPr>
          <a:xfrm>
            <a:off x="4956302" y="895616"/>
            <a:ext cx="4295272" cy="317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cuckoo = Bird("Cuckoo", 2, ["Yellow", "White"])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cuckoo.colors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['Yellow', 'White']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cuckoo.name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'Cuckoo'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cuckoo.age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cuckoo.eats()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Cuckoo is eating...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cuckoo.flies()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Cuckoo is flying...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isinstance(cuckoo, Bird)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isinstance(cuckoo, Animal)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isinstance(cuckoo, Cat)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isinstance(cuckoo, Dog)</a:t>
            </a:r>
          </a:p>
          <a:p>
            <a:pPr marL="0" indent="0">
              <a:buNone/>
            </a:pPr>
            <a:r>
              <a:rPr lang="pt-BR" sz="1100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055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87"/>
    </mc:Choice>
    <mc:Fallback xmlns="">
      <p:transition spd="slow" advTm="5688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7A6044-2A66-4C95-AD51-56BE702580EA}"/>
              </a:ext>
            </a:extLst>
          </p:cNvPr>
          <p:cNvGrpSpPr/>
          <p:nvPr/>
        </p:nvGrpSpPr>
        <p:grpSpPr>
          <a:xfrm>
            <a:off x="3911600" y="148861"/>
            <a:ext cx="1320800" cy="1320800"/>
            <a:chOff x="3742050" y="1094500"/>
            <a:chExt cx="1659900" cy="1659900"/>
          </a:xfrm>
        </p:grpSpPr>
        <p:sp>
          <p:nvSpPr>
            <p:cNvPr id="890" name="Google Shape;890;p52"/>
            <p:cNvSpPr/>
            <p:nvPr/>
          </p:nvSpPr>
          <p:spPr>
            <a:xfrm>
              <a:off x="3742050" y="1094500"/>
              <a:ext cx="1659900" cy="16599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70" name="Picture 2" descr="logo, python icon">
              <a:extLst>
                <a:ext uri="{FF2B5EF4-FFF2-40B4-BE49-F238E27FC236}">
                  <a16:creationId xmlns:a16="http://schemas.microsoft.com/office/drawing/2014/main" id="{213FB561-EB10-444D-8568-100790B9D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173" y="1294097"/>
              <a:ext cx="1277654" cy="127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Google Shape;252;p33">
            <a:extLst>
              <a:ext uri="{FF2B5EF4-FFF2-40B4-BE49-F238E27FC236}">
                <a16:creationId xmlns:a16="http://schemas.microsoft.com/office/drawing/2014/main" id="{8642F49A-BC5F-482C-97F3-B391FE64EEDC}"/>
              </a:ext>
            </a:extLst>
          </p:cNvPr>
          <p:cNvSpPr txBox="1"/>
          <p:nvPr/>
        </p:nvSpPr>
        <p:spPr>
          <a:xfrm>
            <a:off x="247135" y="1653882"/>
            <a:ext cx="8649730" cy="22879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 b="1">
                <a:solidFill>
                  <a:schemeClr val="tx1"/>
                </a:solidFill>
                <a:latin typeface="Consolas" panose="020B0609020204030204" pitchFamily="49" charset="0"/>
              </a:rPr>
              <a:t>class Thank:</a:t>
            </a:r>
          </a:p>
          <a:p>
            <a:pPr marL="0" indent="0">
              <a:buNone/>
            </a:pPr>
            <a:r>
              <a:rPr lang="en-ID" sz="1100" b="1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</a:p>
          <a:p>
            <a:pPr marL="0" indent="0">
              <a:buNone/>
            </a:pPr>
            <a:r>
              <a:rPr lang="en-ID" sz="1100" b="1">
                <a:solidFill>
                  <a:schemeClr val="tx1"/>
                </a:solidFill>
                <a:latin typeface="Consolas" panose="020B0609020204030204" pitchFamily="49" charset="0"/>
              </a:rPr>
              <a:t>    def __init__(self):</a:t>
            </a:r>
          </a:p>
          <a:p>
            <a:pPr marL="0" indent="0">
              <a:buNone/>
            </a:pPr>
            <a:r>
              <a:rPr lang="en-ID" sz="1100" b="1">
                <a:solidFill>
                  <a:schemeClr val="tx1"/>
                </a:solidFill>
                <a:latin typeface="Consolas" panose="020B0609020204030204" pitchFamily="49" charset="0"/>
              </a:rPr>
              <a:t>        print("Thank")</a:t>
            </a:r>
          </a:p>
          <a:p>
            <a:pPr marL="0" indent="0">
              <a:buNone/>
            </a:pPr>
            <a:endParaRPr lang="en-ID" sz="1100" b="1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 b="1">
                <a:solidFill>
                  <a:schemeClr val="tx1"/>
                </a:solidFill>
                <a:latin typeface="Consolas" panose="020B0609020204030204" pitchFamily="49" charset="0"/>
              </a:rPr>
              <a:t>class You(Thank):</a:t>
            </a:r>
          </a:p>
          <a:p>
            <a:pPr marL="0" indent="0">
              <a:buNone/>
            </a:pPr>
            <a:endParaRPr lang="en-ID" sz="1100" b="1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 b="1">
                <a:solidFill>
                  <a:schemeClr val="tx1"/>
                </a:solidFill>
                <a:latin typeface="Consolas" panose="020B0609020204030204" pitchFamily="49" charset="0"/>
              </a:rPr>
              <a:t>    def __init__(self):</a:t>
            </a:r>
          </a:p>
          <a:p>
            <a:pPr marL="0" indent="0">
              <a:buNone/>
            </a:pPr>
            <a:r>
              <a:rPr lang="en-ID" sz="1100" b="1">
                <a:solidFill>
                  <a:schemeClr val="tx1"/>
                </a:solidFill>
                <a:latin typeface="Consolas" panose="020B0609020204030204" pitchFamily="49" charset="0"/>
              </a:rPr>
              <a:t>        super().__init__()</a:t>
            </a:r>
          </a:p>
          <a:p>
            <a:pPr marL="0" indent="0">
              <a:buNone/>
            </a:pPr>
            <a:r>
              <a:rPr lang="en-ID" sz="1100" b="1">
                <a:solidFill>
                  <a:schemeClr val="tx1"/>
                </a:solidFill>
                <a:latin typeface="Consolas" panose="020B0609020204030204" pitchFamily="49" charset="0"/>
              </a:rPr>
              <a:t>        print("You")</a:t>
            </a:r>
          </a:p>
          <a:p>
            <a:pPr marL="0" indent="0">
              <a:buNone/>
            </a:pPr>
            <a:endParaRPr lang="en-ID" sz="1100" b="1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 b="1">
                <a:solidFill>
                  <a:schemeClr val="tx1"/>
                </a:solidFill>
                <a:latin typeface="Consolas" panose="020B0609020204030204" pitchFamily="49" charset="0"/>
              </a:rPr>
              <a:t>thankyou = You()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92A0A-F184-4BB0-A786-4CA7E0F51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48"/>
          <a:stretch/>
        </p:blipFill>
        <p:spPr>
          <a:xfrm>
            <a:off x="251460" y="4126026"/>
            <a:ext cx="1135038" cy="724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3"/>
    </mc:Choice>
    <mc:Fallback xmlns="">
      <p:transition spd="slow" advTm="127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D33F43D-4FD2-4010-A243-B4E3B62D7071}"/>
              </a:ext>
            </a:extLst>
          </p:cNvPr>
          <p:cNvSpPr txBox="1"/>
          <p:nvPr/>
        </p:nvSpPr>
        <p:spPr>
          <a:xfrm>
            <a:off x="311700" y="845207"/>
            <a:ext cx="872108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>
              <a:lnSpc>
                <a:spcPct val="130000"/>
              </a:lnSpc>
              <a:buClr>
                <a:srgbClr val="999999"/>
              </a:buClr>
              <a:buSzPts val="1000"/>
            </a:pPr>
            <a: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Try to code the following classes in Python: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18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Cat</a:t>
            </a:r>
            <a:b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Attributes: </a:t>
            </a:r>
            <a:r>
              <a:rPr lang="en-ID" sz="15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name, age, is_heterochromia</a:t>
            </a:r>
            <a:b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Method: </a:t>
            </a:r>
            <a:r>
              <a:rPr lang="en-ID" sz="15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eats()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18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Dog</a:t>
            </a:r>
            <a:b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Attributes: </a:t>
            </a:r>
            <a:r>
              <a:rPr lang="en-ID" sz="15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name, age</a:t>
            </a:r>
            <a:b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Method: </a:t>
            </a:r>
            <a:r>
              <a:rPr lang="en-ID" sz="15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eats()</a:t>
            </a:r>
          </a:p>
          <a:p>
            <a:pPr marL="457200" indent="-292100">
              <a:lnSpc>
                <a:spcPct val="130000"/>
              </a:lnSpc>
              <a:buClr>
                <a:srgbClr val="999999"/>
              </a:buClr>
              <a:buSzPts val="1000"/>
              <a:buFont typeface="Arial"/>
              <a:buChar char="➜"/>
            </a:pPr>
            <a:r>
              <a:rPr lang="en-ID" sz="18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Bird</a:t>
            </a:r>
            <a:b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Attributes: </a:t>
            </a:r>
            <a:r>
              <a:rPr lang="en-ID" sz="15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name, age, colors</a:t>
            </a:r>
            <a:b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18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Methods: </a:t>
            </a:r>
            <a:r>
              <a:rPr lang="en-ID" sz="15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eats(), flies()</a:t>
            </a:r>
          </a:p>
        </p:txBody>
      </p:sp>
      <p:pic>
        <p:nvPicPr>
          <p:cNvPr id="2050" name="Picture 2" descr="Cat, Eyes, Odd, Different, Colors, Feline">
            <a:extLst>
              <a:ext uri="{FF2B5EF4-FFF2-40B4-BE49-F238E27FC236}">
                <a16:creationId xmlns:a16="http://schemas.microsoft.com/office/drawing/2014/main" id="{AC7A459E-BD83-42F9-AEA9-5BBF996D6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61" y="1282687"/>
            <a:ext cx="1361341" cy="10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ppy, Golden Retriever, Dog, In The Free, Young, Pet">
            <a:extLst>
              <a:ext uri="{FF2B5EF4-FFF2-40B4-BE49-F238E27FC236}">
                <a16:creationId xmlns:a16="http://schemas.microsoft.com/office/drawing/2014/main" id="{21338160-6543-4721-A69F-52D6F3D6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62" y="2488977"/>
            <a:ext cx="1361340" cy="9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mal, Bird, Nature, Outdoor, Color, Wildlife, Brasil">
            <a:extLst>
              <a:ext uri="{FF2B5EF4-FFF2-40B4-BE49-F238E27FC236}">
                <a16:creationId xmlns:a16="http://schemas.microsoft.com/office/drawing/2014/main" id="{7BCADE95-C12C-47E8-9D62-436FE1DD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61" y="3666878"/>
            <a:ext cx="1361340" cy="9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95"/>
    </mc:Choice>
    <mc:Fallback xmlns="">
      <p:transition spd="slow" advTm="554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Code without inheritance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3" y="841829"/>
            <a:ext cx="4171005" cy="1729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class Cat: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age, is_heterochromia):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self.is_heterochromia = is_heterochromia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252;p33">
            <a:extLst>
              <a:ext uri="{FF2B5EF4-FFF2-40B4-BE49-F238E27FC236}">
                <a16:creationId xmlns:a16="http://schemas.microsoft.com/office/drawing/2014/main" id="{5610CA28-EFAA-45D1-A1AB-8F0960535D92}"/>
              </a:ext>
            </a:extLst>
          </p:cNvPr>
          <p:cNvSpPr txBox="1"/>
          <p:nvPr/>
        </p:nvSpPr>
        <p:spPr>
          <a:xfrm>
            <a:off x="677723" y="2734280"/>
            <a:ext cx="3304732" cy="1567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class Dog: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Google Shape;252;p33">
            <a:extLst>
              <a:ext uri="{FF2B5EF4-FFF2-40B4-BE49-F238E27FC236}">
                <a16:creationId xmlns:a16="http://schemas.microsoft.com/office/drawing/2014/main" id="{9A13ACAE-8EE3-4208-981D-55ABAE7E71D1}"/>
              </a:ext>
            </a:extLst>
          </p:cNvPr>
          <p:cNvSpPr txBox="1"/>
          <p:nvPr/>
        </p:nvSpPr>
        <p:spPr>
          <a:xfrm>
            <a:off x="5017113" y="841829"/>
            <a:ext cx="3449164" cy="2306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class Bird: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age, colors):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self.colors = colors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flies(self):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flying...")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B906E-AC49-4E3C-90A9-E79508CBA44B}"/>
              </a:ext>
            </a:extLst>
          </p:cNvPr>
          <p:cNvSpPr txBox="1"/>
          <p:nvPr/>
        </p:nvSpPr>
        <p:spPr>
          <a:xfrm>
            <a:off x="4066676" y="3395531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en-ID">
                <a:latin typeface="Abadi" panose="020B0604020104020204" pitchFamily="34" charset="0"/>
              </a:rPr>
              <a:t>Cumbersome, lots of code repetition!</a:t>
            </a:r>
            <a:br>
              <a:rPr lang="en-ID">
                <a:latin typeface="Abadi" panose="020B0604020104020204" pitchFamily="34" charset="0"/>
              </a:rPr>
            </a:br>
            <a:endParaRPr lang="en-ID">
              <a:latin typeface="Abadi" panose="020B0604020104020204" pitchFamily="34" charset="0"/>
            </a:endParaRPr>
          </a:p>
          <a:p>
            <a:pPr marL="139700" indent="0">
              <a:buNone/>
            </a:pPr>
            <a:r>
              <a:rPr lang="en-ID">
                <a:latin typeface="Abadi" panose="020B0604020104020204" pitchFamily="34" charset="0"/>
              </a:rPr>
              <a:t>In reality, the class cat, dog, and bird have </a:t>
            </a:r>
            <a:r>
              <a:rPr lang="en-ID" b="1">
                <a:latin typeface="Abadi" panose="020B0604020104020204" pitchFamily="34" charset="0"/>
              </a:rPr>
              <a:t>similarities</a:t>
            </a:r>
            <a:r>
              <a:rPr lang="en-ID">
                <a:latin typeface="Abadi" panose="020B0604020104020204" pitchFamily="34" charset="0"/>
              </a:rPr>
              <a:t> as they can be categorized as </a:t>
            </a:r>
            <a:r>
              <a:rPr lang="en-ID" b="1">
                <a:latin typeface="Abadi" panose="020B0604020104020204" pitchFamily="34" charset="0"/>
              </a:rPr>
              <a:t>animals.</a:t>
            </a:r>
          </a:p>
        </p:txBody>
      </p:sp>
    </p:spTree>
    <p:extLst>
      <p:ext uri="{BB962C8B-B14F-4D97-AF65-F5344CB8AC3E}">
        <p14:creationId xmlns:p14="http://schemas.microsoft.com/office/powerpoint/2010/main" val="32001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72"/>
    </mc:Choice>
    <mc:Fallback xmlns="">
      <p:transition spd="slow" advTm="874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Inheritance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06022-E711-463E-9778-0144FF3B52C5}"/>
              </a:ext>
            </a:extLst>
          </p:cNvPr>
          <p:cNvSpPr/>
          <p:nvPr/>
        </p:nvSpPr>
        <p:spPr>
          <a:xfrm>
            <a:off x="3760344" y="942282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4AEBDC-909B-41BE-9E99-5AF55707FFE3}"/>
              </a:ext>
            </a:extLst>
          </p:cNvPr>
          <p:cNvSpPr/>
          <p:nvPr/>
        </p:nvSpPr>
        <p:spPr>
          <a:xfrm>
            <a:off x="3760344" y="3035401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FA0B5-E300-45FF-B08E-F67F04B1FBEA}"/>
              </a:ext>
            </a:extLst>
          </p:cNvPr>
          <p:cNvSpPr/>
          <p:nvPr/>
        </p:nvSpPr>
        <p:spPr>
          <a:xfrm>
            <a:off x="1808173" y="3035400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Cat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C12882-3DE3-4D7B-A84B-7C8988CE296C}"/>
              </a:ext>
            </a:extLst>
          </p:cNvPr>
          <p:cNvSpPr/>
          <p:nvPr/>
        </p:nvSpPr>
        <p:spPr>
          <a:xfrm>
            <a:off x="5712515" y="3035399"/>
            <a:ext cx="1567542" cy="7257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>
                <a:solidFill>
                  <a:sysClr val="windowText" lastClr="000000"/>
                </a:solidFill>
              </a:rPr>
              <a:t>Bird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71582A-9BCA-4B39-AA17-D35DB8AF5D3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4544115" y="1667997"/>
            <a:ext cx="0" cy="1367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6471EC-9D36-4B09-BD46-479061D65BA0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2591944" y="1667997"/>
            <a:ext cx="1952171" cy="1367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067B42-CF1B-4CEF-9A7C-0E8A2690FC14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>
            <a:off x="4544115" y="1667997"/>
            <a:ext cx="1952171" cy="1367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8A7EE9-2318-4D5E-A8B0-82D883F7D533}"/>
              </a:ext>
            </a:extLst>
          </p:cNvPr>
          <p:cNvSpPr txBox="1"/>
          <p:nvPr/>
        </p:nvSpPr>
        <p:spPr>
          <a:xfrm>
            <a:off x="434300" y="3978831"/>
            <a:ext cx="8288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en-ID" b="1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Inheritance</a:t>
            </a:r>
            <a: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 is an OOP concept in which a class inherits (ID: mewarisi) attributes and methods from </a:t>
            </a:r>
            <a:b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</a:br>
            <a:r>
              <a:rPr lang="en-ID" b="0" i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its parents (or grandparents, and so on) without needing to reimplement the attributes and methods.</a:t>
            </a:r>
          </a:p>
        </p:txBody>
      </p:sp>
    </p:spTree>
    <p:extLst>
      <p:ext uri="{BB962C8B-B14F-4D97-AF65-F5344CB8AC3E}">
        <p14:creationId xmlns:p14="http://schemas.microsoft.com/office/powerpoint/2010/main" val="21885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49"/>
    </mc:Choice>
    <mc:Fallback xmlns="">
      <p:transition spd="slow" advTm="633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Code with inheritance: Animal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3" y="841829"/>
            <a:ext cx="4171005" cy="1729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Animal: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</a:p>
        </p:txBody>
      </p:sp>
    </p:spTree>
    <p:extLst>
      <p:ext uri="{BB962C8B-B14F-4D97-AF65-F5344CB8AC3E}">
        <p14:creationId xmlns:p14="http://schemas.microsoft.com/office/powerpoint/2010/main" val="26685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51"/>
    </mc:Choice>
    <mc:Fallback xmlns="">
      <p:transition spd="slow" advTm="548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Code with inheritance: Animal &amp; Cat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3" y="841829"/>
            <a:ext cx="4171005" cy="1729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Animal: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47535C78-7570-46F6-BEAF-02207EB920CC}"/>
              </a:ext>
            </a:extLst>
          </p:cNvPr>
          <p:cNvSpPr txBox="1"/>
          <p:nvPr/>
        </p:nvSpPr>
        <p:spPr>
          <a:xfrm>
            <a:off x="677723" y="2789102"/>
            <a:ext cx="4171005" cy="1729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class Cat: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age, is_heterochromia):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self.is_heterochromia = is_heterochromia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89"/>
    </mc:Choice>
    <mc:Fallback xmlns="">
      <p:transition spd="slow" advTm="336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Code with inheritance: Animal &amp; Cat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3" y="841829"/>
            <a:ext cx="4171005" cy="1729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Animal: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47535C78-7570-46F6-BEAF-02207EB920CC}"/>
              </a:ext>
            </a:extLst>
          </p:cNvPr>
          <p:cNvSpPr txBox="1"/>
          <p:nvPr/>
        </p:nvSpPr>
        <p:spPr>
          <a:xfrm>
            <a:off x="677723" y="2789102"/>
            <a:ext cx="4171005" cy="1729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class Cat(Animal):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age, is_heterochromia):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super().__init__(name, age)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self.is_heterochromia = is_heterochromia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97"/>
    </mc:Choice>
    <mc:Fallback xmlns="">
      <p:transition spd="slow" advTm="11509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Code with inheritance: Animal &amp; Cat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3" y="841829"/>
            <a:ext cx="4171005" cy="1729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Animal: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47535C78-7570-46F6-BEAF-02207EB920CC}"/>
              </a:ext>
            </a:extLst>
          </p:cNvPr>
          <p:cNvSpPr txBox="1"/>
          <p:nvPr/>
        </p:nvSpPr>
        <p:spPr>
          <a:xfrm>
            <a:off x="677723" y="2789102"/>
            <a:ext cx="4171005" cy="1729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class Cat(Animal):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age, is_heterochromia):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super().__init__(name, age)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self.is_heterochromia = is_heterochromia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Google Shape;252;p33">
            <a:extLst>
              <a:ext uri="{FF2B5EF4-FFF2-40B4-BE49-F238E27FC236}">
                <a16:creationId xmlns:a16="http://schemas.microsoft.com/office/drawing/2014/main" id="{0C433632-0F21-4D25-B118-EAD95948BC04}"/>
              </a:ext>
            </a:extLst>
          </p:cNvPr>
          <p:cNvSpPr txBox="1"/>
          <p:nvPr/>
        </p:nvSpPr>
        <p:spPr>
          <a:xfrm>
            <a:off x="5088325" y="841829"/>
            <a:ext cx="3743976" cy="317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tom = Cat("Tom", 3, False)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tom.is_heterochromia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tom.name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'Tom'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tom.age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tom.eats()</a:t>
            </a:r>
          </a:p>
          <a:p>
            <a:pPr marL="0" indent="0">
              <a:buNone/>
            </a:pP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Tom is eating...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isinstance(tom, Cat)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&gt;&gt;&gt; isinstance(tom, Animal)</a:t>
            </a:r>
          </a:p>
          <a:p>
            <a:pPr marL="0" indent="0">
              <a:buNone/>
            </a:pPr>
            <a:r>
              <a:rPr lang="en-ID" b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endParaRPr lang="pt-BR" b="1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39"/>
    </mc:Choice>
    <mc:Fallback xmlns="">
      <p:transition spd="slow" advTm="938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Code with inheritance: Animal &amp; Dog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3" y="841829"/>
            <a:ext cx="4171005" cy="1729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class Animal: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2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2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47535C78-7570-46F6-BEAF-02207EB920CC}"/>
              </a:ext>
            </a:extLst>
          </p:cNvPr>
          <p:cNvSpPr txBox="1"/>
          <p:nvPr/>
        </p:nvSpPr>
        <p:spPr>
          <a:xfrm>
            <a:off x="677723" y="2789102"/>
            <a:ext cx="4171005" cy="1729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class Dog: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__init__(self, name, age):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self.name = name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self.age = age</a:t>
            </a:r>
          </a:p>
          <a:p>
            <a:pPr marL="0" indent="0">
              <a:buNone/>
            </a:pPr>
            <a:endParaRPr lang="en-ID" sz="11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def eats(self):</a:t>
            </a:r>
          </a:p>
          <a:p>
            <a:pPr marL="0" indent="0">
              <a:buNone/>
            </a:pPr>
            <a:r>
              <a:rPr lang="en-ID" sz="1100">
                <a:solidFill>
                  <a:schemeClr val="tx1"/>
                </a:solidFill>
                <a:latin typeface="Consolas" panose="020B0609020204030204" pitchFamily="49" charset="0"/>
              </a:rPr>
              <a:t>        print(self.name, "is eating...")</a:t>
            </a:r>
            <a:endParaRPr lang="pt-BR" sz="11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2"/>
    </mc:Choice>
    <mc:Fallback xmlns="">
      <p:transition spd="slow" advTm="30142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</TotalTime>
  <Words>1536</Words>
  <Application>Microsoft Office PowerPoint</Application>
  <PresentationFormat>On-screen Show (16:9)</PresentationFormat>
  <Paragraphs>251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Abadi</vt:lpstr>
      <vt:lpstr>Arial</vt:lpstr>
      <vt:lpstr>Consolas</vt:lpstr>
      <vt:lpstr>Georgia</vt:lpstr>
      <vt:lpstr>Trebuchet MS</vt:lpstr>
      <vt:lpstr>Simple Light</vt:lpstr>
      <vt:lpstr>PowerPoint Presentation</vt:lpstr>
      <vt:lpstr>Mission</vt:lpstr>
      <vt:lpstr>Code without inheritance</vt:lpstr>
      <vt:lpstr>Inheritance</vt:lpstr>
      <vt:lpstr>Code with inheritance: Animal</vt:lpstr>
      <vt:lpstr>Code with inheritance: Animal &amp; Cat</vt:lpstr>
      <vt:lpstr>Code with inheritance: Animal &amp; Cat</vt:lpstr>
      <vt:lpstr>Code with inheritance: Animal &amp; Cat</vt:lpstr>
      <vt:lpstr>Code with inheritance: Animal &amp; Dog</vt:lpstr>
      <vt:lpstr>Code with inheritance: Animal &amp; Dog</vt:lpstr>
      <vt:lpstr>Code with inheritance: Animal &amp; Dog</vt:lpstr>
      <vt:lpstr>Quiz time: Code with inheritance for Animal &amp; Bird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Fariz</dc:creator>
  <cp:lastModifiedBy>Fariz Darari</cp:lastModifiedBy>
  <cp:revision>956</cp:revision>
  <dcterms:modified xsi:type="dcterms:W3CDTF">2020-10-31T06:56:29Z</dcterms:modified>
</cp:coreProperties>
</file>