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292" r:id="rId2"/>
    <p:sldId id="344" r:id="rId3"/>
    <p:sldId id="293" r:id="rId4"/>
    <p:sldId id="345" r:id="rId5"/>
    <p:sldId id="346" r:id="rId6"/>
    <p:sldId id="302" r:id="rId7"/>
    <p:sldId id="303" r:id="rId8"/>
    <p:sldId id="304" r:id="rId9"/>
    <p:sldId id="305" r:id="rId10"/>
    <p:sldId id="306" r:id="rId11"/>
    <p:sldId id="364" r:id="rId12"/>
    <p:sldId id="350" r:id="rId13"/>
    <p:sldId id="314" r:id="rId14"/>
    <p:sldId id="315" r:id="rId15"/>
    <p:sldId id="311" r:id="rId16"/>
    <p:sldId id="351" r:id="rId17"/>
    <p:sldId id="366" r:id="rId18"/>
    <p:sldId id="352" r:id="rId19"/>
    <p:sldId id="359" r:id="rId20"/>
    <p:sldId id="316" r:id="rId21"/>
    <p:sldId id="361" r:id="rId22"/>
    <p:sldId id="362" r:id="rId23"/>
    <p:sldId id="318" r:id="rId24"/>
    <p:sldId id="319" r:id="rId25"/>
    <p:sldId id="365" r:id="rId26"/>
    <p:sldId id="377" r:id="rId27"/>
    <p:sldId id="373" r:id="rId28"/>
    <p:sldId id="353" r:id="rId29"/>
    <p:sldId id="356" r:id="rId30"/>
    <p:sldId id="374" r:id="rId31"/>
    <p:sldId id="355" r:id="rId32"/>
    <p:sldId id="375" r:id="rId33"/>
    <p:sldId id="379" r:id="rId34"/>
    <p:sldId id="323" r:id="rId35"/>
    <p:sldId id="376" r:id="rId36"/>
    <p:sldId id="324" r:id="rId37"/>
    <p:sldId id="357" r:id="rId38"/>
    <p:sldId id="332" r:id="rId39"/>
    <p:sldId id="327" r:id="rId40"/>
    <p:sldId id="348" r:id="rId41"/>
    <p:sldId id="349" r:id="rId42"/>
    <p:sldId id="335" r:id="rId43"/>
    <p:sldId id="334" r:id="rId44"/>
    <p:sldId id="370" r:id="rId45"/>
    <p:sldId id="371" r:id="rId46"/>
    <p:sldId id="372" r:id="rId47"/>
    <p:sldId id="367" r:id="rId48"/>
    <p:sldId id="368" r:id="rId49"/>
    <p:sldId id="369" r:id="rId50"/>
    <p:sldId id="336" r:id="rId51"/>
    <p:sldId id="380" r:id="rId52"/>
    <p:sldId id="337" r:id="rId53"/>
    <p:sldId id="338" r:id="rId54"/>
    <p:sldId id="339" r:id="rId55"/>
    <p:sldId id="378" r:id="rId56"/>
    <p:sldId id="289" r:id="rId5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6600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2294" autoAdjust="0"/>
  </p:normalViewPr>
  <p:slideViewPr>
    <p:cSldViewPr>
      <p:cViewPr>
        <p:scale>
          <a:sx n="81" d="100"/>
          <a:sy n="81" d="100"/>
        </p:scale>
        <p:origin x="-296" y="-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6F61-A6B6-44CC-8982-5E6424C5D8EA}" type="datetimeFigureOut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E885A-59E8-4962-9C14-7BACFC8EB2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3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6BB38D-248E-447D-B103-140619592A0C}" type="slidenum">
              <a:rPr lang="en-US"/>
              <a:pPr/>
              <a:t>39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Prevalensi anemia sesuai dengan kelompok umur maupun menurut jenis </a:t>
            </a:r>
          </a:p>
          <a:p>
            <a:pPr>
              <a:spcBef>
                <a:spcPct val="0"/>
              </a:spcBef>
            </a:pPr>
            <a:r>
              <a:rPr lang="en-US" smtClean="0"/>
              <a:t>kelamin secara umum terlihat masih cukup tinggi.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90"/>
            <a:ext cx="2917827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3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2" y="641352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7" y="1588"/>
            <a:ext cx="2508251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90" y="4673602"/>
            <a:ext cx="6596063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41" y="-1587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90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8" y="9527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51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3" y="288927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3" y="2435227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2" y="279402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6" y="9526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40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7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1" y="2"/>
            <a:ext cx="1620839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/>
          <a:srcRect l="22409" t="16374" b="27486"/>
          <a:stretch>
            <a:fillRect/>
          </a:stretch>
        </p:blipFill>
        <p:spPr bwMode="gray">
          <a:xfrm rot="393398">
            <a:off x="2268541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5"/>
            <a:ext cx="8229600" cy="1470025"/>
          </a:xfrm>
          <a:effectLst/>
        </p:spPr>
        <p:txBody>
          <a:bodyPr/>
          <a:lstStyle>
            <a:lvl1pPr>
              <a:defRPr sz="48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3D0193A-2F54-4A6E-BD7B-4DBC590980DE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65C32-8737-46D5-B22D-4FB1BA970165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F7BA4-EA40-4A27-9175-9B030450617B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40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527BF9-C93B-4374-9605-76827F95C258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0369-A22C-4B78-9078-D60DC2B8E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060A9-2373-4FF5-9767-133B8B1067FA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72491-87AE-48A6-9186-34402794061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88538-DCD6-4079-A3DC-0C6BE5512A23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0A450-7324-4D76-834A-0680A6393C72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D3F2C-2B56-4C38-9FFA-E9B09E2A70A0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B8925-7BF3-4A07-AF0E-1EE708CC9180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868C5-88DA-43DF-BF83-DA1FD7329780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2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" y="2"/>
            <a:ext cx="9156700" cy="6875463"/>
            <a:chOff x="0" y="0"/>
            <a:chExt cx="5768" cy="43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1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6" y="4937127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8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9" y="6064252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2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41" y="493871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91" y="156686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E12658-DEDB-4A76-B89C-0130D221509C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2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40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9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500042"/>
            <a:ext cx="421481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ANEMIA GIZI BESI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143248"/>
            <a:ext cx="3357586" cy="15716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Dept. </a:t>
            </a:r>
            <a:r>
              <a:rPr lang="en-US" sz="2800" dirty="0" err="1" smtClean="0">
                <a:latin typeface="Comic Sans MS" pitchFamily="66" charset="0"/>
              </a:rPr>
              <a:t>Gizi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Kesmas</a:t>
            </a:r>
            <a:r>
              <a:rPr lang="en-US" sz="2800" dirty="0" smtClean="0">
                <a:latin typeface="Comic Sans MS" pitchFamily="66" charset="0"/>
              </a:rPr>
              <a:t> FKM – UI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201</a:t>
            </a:r>
            <a:r>
              <a:rPr lang="id-ID" sz="2800" dirty="0" smtClean="0">
                <a:latin typeface="Comic Sans MS" pitchFamily="66" charset="0"/>
              </a:rPr>
              <a:t>9</a:t>
            </a: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>
                <a:latin typeface="Comic Sans MS" pitchFamily="66" charset="0"/>
              </a:rPr>
              <a:t>1.6 </a:t>
            </a:r>
            <a:r>
              <a:rPr lang="en-US" sz="3600" dirty="0" err="1" smtClean="0">
                <a:latin typeface="Comic Sans MS" pitchFamily="66" charset="0"/>
              </a:rPr>
              <a:t>Kecukupan</a:t>
            </a:r>
            <a:r>
              <a:rPr lang="en-US" sz="3600" dirty="0" smtClean="0">
                <a:latin typeface="Comic Sans MS" pitchFamily="66" charset="0"/>
              </a:rPr>
              <a:t> Fe yang </a:t>
            </a:r>
            <a:r>
              <a:rPr lang="en-US" sz="3600" dirty="0" err="1" smtClean="0">
                <a:latin typeface="Comic Sans MS" pitchFamily="66" charset="0"/>
              </a:rPr>
              <a:t>dianjurkan</a:t>
            </a:r>
            <a:r>
              <a:rPr lang="en-US" sz="3600" dirty="0" smtClean="0">
                <a:latin typeface="Comic Sans MS" pitchFamily="66" charset="0"/>
              </a:rPr>
              <a:t> (RDA)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Indonesia</a:t>
            </a:r>
          </a:p>
          <a:p>
            <a:pPr lvl="1"/>
            <a:r>
              <a:rPr lang="en-US" smtClean="0">
                <a:latin typeface="Comic Sans MS" pitchFamily="66" charset="0"/>
              </a:rPr>
              <a:t>Wanita : 26 mg/hr</a:t>
            </a:r>
          </a:p>
          <a:p>
            <a:pPr lvl="1"/>
            <a:r>
              <a:rPr lang="en-US" smtClean="0">
                <a:latin typeface="Comic Sans MS" pitchFamily="66" charset="0"/>
              </a:rPr>
              <a:t>Laki-laki : 13 mg/hr</a:t>
            </a:r>
          </a:p>
          <a:p>
            <a:pPr lvl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r>
              <a:rPr lang="en-US" sz="2800" smtClean="0">
                <a:latin typeface="Comic Sans MS" pitchFamily="66" charset="0"/>
              </a:rPr>
              <a:t>Dosis tertinggi yang dapat ditolerir 48 mg/hr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Mekanisme</a:t>
            </a:r>
            <a:r>
              <a:rPr lang="en-US" sz="32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Tubuh</a:t>
            </a:r>
            <a:r>
              <a:rPr lang="en-US" sz="32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Mempertahankan</a:t>
            </a:r>
            <a:r>
              <a:rPr lang="en-US" sz="32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Keseimbangan</a:t>
            </a:r>
            <a:r>
              <a:rPr lang="en-US" sz="32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Besi</a:t>
            </a:r>
            <a:r>
              <a:rPr lang="en-US" sz="40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id-ID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Pemanfaatan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kembali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besi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katabolisme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tubuh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kontinyu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komponen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utama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endParaRPr lang="en-US" sz="2800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Adanya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ferritin (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protein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khusus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yg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simpanan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besi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en-US" sz="2800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Pengaturan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absorbsi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besi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yg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dipengaruhi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oleh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kebutuhan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tubuh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meningkat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defisiensi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menurun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kelebihan</a:t>
            </a:r>
            <a:r>
              <a:rPr lang="en-US" sz="2800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805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Anemia gizi besi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2.1 </a:t>
            </a:r>
            <a:r>
              <a:rPr lang="en-US" sz="4000" dirty="0" err="1" smtClean="0">
                <a:latin typeface="Comic Sans MS" pitchFamily="66" charset="0"/>
              </a:rPr>
              <a:t>Definisi</a:t>
            </a:r>
            <a:r>
              <a:rPr lang="en-US" sz="4000" dirty="0" smtClean="0">
                <a:latin typeface="Comic Sans MS" pitchFamily="66" charset="0"/>
              </a:rPr>
              <a:t> Anemia (WHO)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</a:rPr>
              <a:t>Suatu keadaan dimana kadar hemoglobin (Hb) dalam darah kurang dari nilai normal yang berbeda untuk setiap kelompok umur dan jenis kelamin</a:t>
            </a: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Standar (WHO)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Balita				&lt; 11 g%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Anak sekolah			&lt; 12 g%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Wanita dewasa		&lt; 13g%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Bumil				&lt; 11g%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Buteki 				&lt; 12g%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dirty="0" smtClean="0"/>
              <a:t>2.2 </a:t>
            </a:r>
            <a:r>
              <a:rPr lang="en-US" sz="3600" dirty="0" err="1" smtClean="0"/>
              <a:t>Klasifikasi</a:t>
            </a:r>
            <a:r>
              <a:rPr lang="en-US" sz="3600" dirty="0" smtClean="0"/>
              <a:t> anemia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Penggolongan</a:t>
            </a:r>
            <a:r>
              <a:rPr lang="en-US" sz="2400" dirty="0" smtClean="0">
                <a:latin typeface="Comic Sans MS" pitchFamily="66" charset="0"/>
              </a:rPr>
              <a:t> anemia </a:t>
            </a:r>
            <a:r>
              <a:rPr lang="en-US" sz="2400" dirty="0" err="1" smtClean="0">
                <a:latin typeface="Comic Sans MS" pitchFamily="66" charset="0"/>
              </a:rPr>
              <a:t>berdasar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morfologi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Wintrobe</a:t>
            </a:r>
            <a:r>
              <a:rPr lang="en-US" sz="2400" dirty="0" smtClean="0">
                <a:latin typeface="Comic Sans MS" pitchFamily="66" charset="0"/>
              </a:rPr>
              <a:t>, 1974)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Makrositik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normokrom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id-ID" sz="2400" dirty="0" smtClean="0">
                <a:latin typeface="Comic Sans MS" pitchFamily="66" charset="0"/>
              </a:rPr>
              <a:t>(sel darah merah membesar &amp; warna tetap))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kekurangan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Vit</a:t>
            </a:r>
            <a:r>
              <a:rPr lang="en-US" sz="2000" dirty="0" smtClean="0">
                <a:latin typeface="Comic Sans MS" pitchFamily="66" charset="0"/>
              </a:rPr>
              <a:t> B12, </a:t>
            </a:r>
            <a:r>
              <a:rPr lang="en-US" sz="2000" dirty="0" err="1" smtClean="0">
                <a:latin typeface="Comic Sans MS" pitchFamily="66" charset="0"/>
              </a:rPr>
              <a:t>asam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folat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Mikrositik</a:t>
            </a:r>
            <a:r>
              <a:rPr lang="id-ID" sz="2400" dirty="0" smtClean="0">
                <a:latin typeface="Comic Sans MS" pitchFamily="66" charset="0"/>
              </a:rPr>
              <a:t> hipokrom (sel darah merah mengecil &amp; berwarna pucat)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kurang</a:t>
            </a:r>
            <a:r>
              <a:rPr lang="en-US" sz="2000" dirty="0" smtClean="0">
                <a:latin typeface="Comic Sans MS" pitchFamily="66" charset="0"/>
              </a:rPr>
              <a:t> 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Normositik</a:t>
            </a:r>
            <a:endParaRPr lang="id-ID" sz="2400" dirty="0" smtClean="0"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kehilangan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darah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akut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penyakit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ginjal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hati</a:t>
            </a:r>
            <a:r>
              <a:rPr lang="id-ID" sz="2000" dirty="0" smtClean="0">
                <a:latin typeface="Comic Sans MS" pitchFamily="66" charset="0"/>
              </a:rPr>
              <a:t>, kecacingan</a:t>
            </a:r>
          </a:p>
          <a:p>
            <a:pPr lvl="1">
              <a:lnSpc>
                <a:spcPct val="90000"/>
              </a:lnSpc>
            </a:pPr>
            <a:r>
              <a:rPr lang="id-ID" sz="2400" dirty="0" smtClean="0"/>
              <a:t>Hemolitik (sel darah merah ruptur)</a:t>
            </a:r>
          </a:p>
          <a:p>
            <a:pPr lvl="2">
              <a:lnSpc>
                <a:spcPct val="90000"/>
              </a:lnSpc>
            </a:pPr>
            <a:r>
              <a:rPr lang="id-ID" sz="2000" dirty="0" smtClean="0">
                <a:latin typeface="Comic Sans MS" pitchFamily="66" charset="0"/>
              </a:rPr>
              <a:t>Thalassemia, sel sabit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Anemia yang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endParaRPr lang="id-ID" sz="24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anemia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kurang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zat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besi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(AGB)</a:t>
            </a: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990000"/>
                </a:solidFill>
              </a:rPr>
              <a:t/>
            </a:r>
            <a:br>
              <a:rPr lang="en-US" sz="3600" dirty="0" smtClean="0">
                <a:solidFill>
                  <a:srgbClr val="990000"/>
                </a:solidFill>
              </a:rPr>
            </a:br>
            <a:r>
              <a:rPr lang="en-US" sz="3600" dirty="0" smtClean="0">
                <a:solidFill>
                  <a:srgbClr val="990000"/>
                </a:solidFill>
              </a:rPr>
              <a:t/>
            </a:r>
            <a:br>
              <a:rPr lang="en-US" sz="3600" dirty="0" smtClean="0">
                <a:solidFill>
                  <a:srgbClr val="990000"/>
                </a:solidFill>
              </a:rPr>
            </a:br>
            <a:endParaRPr lang="en-US" sz="3600" dirty="0" smtClean="0">
              <a:solidFill>
                <a:srgbClr val="99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572164"/>
          </a:xfrm>
        </p:spPr>
        <p:txBody>
          <a:bodyPr/>
          <a:lstStyle/>
          <a:p>
            <a:r>
              <a:rPr lang="en-US" sz="2400" dirty="0" err="1" smtClean="0"/>
              <a:t>Sebelumnya</a:t>
            </a:r>
            <a:r>
              <a:rPr lang="en-US" sz="2400" dirty="0" smtClean="0"/>
              <a:t>,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anemia </a:t>
            </a:r>
            <a:r>
              <a:rPr lang="en-US" sz="2400" dirty="0" err="1" smtClean="0"/>
              <a:t>defisiensi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besi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difokuskan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lvl="1"/>
            <a:r>
              <a:rPr lang="en-US" sz="2000" dirty="0" err="1" smtClean="0"/>
              <a:t>mis</a:t>
            </a:r>
            <a:r>
              <a:rPr lang="en-US" sz="2000" dirty="0" smtClean="0"/>
              <a:t>. </a:t>
            </a:r>
            <a:r>
              <a:rPr lang="en-US" sz="2000" dirty="0" err="1" smtClean="0"/>
              <a:t>Infestasi</a:t>
            </a:r>
            <a:r>
              <a:rPr lang="en-US" sz="2000" dirty="0" smtClean="0"/>
              <a:t> </a:t>
            </a:r>
            <a:r>
              <a:rPr lang="en-US" sz="2000" dirty="0" err="1" smtClean="0"/>
              <a:t>cacing</a:t>
            </a:r>
            <a:r>
              <a:rPr lang="en-US" sz="2000" dirty="0" smtClean="0"/>
              <a:t> </a:t>
            </a:r>
            <a:r>
              <a:rPr lang="en-US" sz="2000" dirty="0" err="1" smtClean="0"/>
              <a:t>tambang</a:t>
            </a:r>
            <a:endParaRPr lang="id-ID" sz="2000" dirty="0" smtClean="0"/>
          </a:p>
          <a:p>
            <a:pPr lvl="1"/>
            <a:endParaRPr lang="id-ID" sz="2000" dirty="0" smtClean="0"/>
          </a:p>
          <a:p>
            <a:r>
              <a:rPr lang="en-US" sz="2400" i="1" dirty="0" err="1" smtClean="0">
                <a:solidFill>
                  <a:srgbClr val="FF0000"/>
                </a:solidFill>
              </a:rPr>
              <a:t>Penekanan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tersebut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sekarang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berubah</a:t>
            </a:r>
            <a:r>
              <a:rPr lang="en-US" sz="2400" i="1" dirty="0" smtClean="0">
                <a:solidFill>
                  <a:srgbClr val="FF0000"/>
                </a:solidFill>
              </a:rPr>
              <a:t>!</a:t>
            </a:r>
            <a:endParaRPr lang="id-ID" sz="2400" i="1" dirty="0" smtClean="0">
              <a:solidFill>
                <a:srgbClr val="FF0000"/>
              </a:solidFill>
            </a:endParaRPr>
          </a:p>
          <a:p>
            <a:endParaRPr lang="id-ID" sz="2400" i="1" dirty="0" smtClean="0"/>
          </a:p>
          <a:p>
            <a:r>
              <a:rPr lang="id-ID" sz="2400" dirty="0" smtClean="0"/>
              <a:t>Saat ini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diyakini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penyebab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utama</a:t>
            </a:r>
            <a:r>
              <a:rPr lang="en-US" sz="2400" u="sng" dirty="0" smtClean="0"/>
              <a:t> </a:t>
            </a:r>
            <a:r>
              <a:rPr lang="en-US" sz="2400" dirty="0" smtClean="0"/>
              <a:t>anemia </a:t>
            </a:r>
            <a:r>
              <a:rPr lang="en-US" sz="2400" dirty="0" err="1" smtClean="0"/>
              <a:t>defisiensi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besi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dirty="0" err="1" smtClean="0"/>
              <a:t>pokoknya</a:t>
            </a:r>
            <a:r>
              <a:rPr lang="en-US" sz="2400" dirty="0" smtClean="0"/>
              <a:t> </a:t>
            </a:r>
            <a:r>
              <a:rPr lang="en-US" sz="2400" dirty="0" err="1" smtClean="0"/>
              <a:t>padi-padian</a:t>
            </a:r>
            <a:endParaRPr lang="id-ID" sz="2400" dirty="0" smtClean="0"/>
          </a:p>
          <a:p>
            <a:pPr lvl="1"/>
            <a:r>
              <a:rPr lang="en-US" sz="2000" u="sng" dirty="0" err="1" smtClean="0"/>
              <a:t>rendahnya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bioavailabilitas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besi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dalam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makanan</a:t>
            </a:r>
            <a:endParaRPr lang="id-ID" sz="2000" u="sng" dirty="0" smtClean="0"/>
          </a:p>
          <a:p>
            <a:r>
              <a:rPr lang="en-US" sz="2400" dirty="0" smtClean="0"/>
              <a:t>Di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,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Anemi</a:t>
            </a:r>
            <a:r>
              <a:rPr lang="id-ID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Anemia Def </a:t>
            </a:r>
            <a:r>
              <a:rPr lang="en-US" sz="2400" dirty="0" err="1" smtClean="0"/>
              <a:t>Gizi</a:t>
            </a:r>
            <a:r>
              <a:rPr lang="en-US" sz="2400" dirty="0" smtClean="0"/>
              <a:t> </a:t>
            </a:r>
            <a:r>
              <a:rPr lang="en-US" sz="2400" dirty="0" err="1" smtClean="0"/>
              <a:t>besi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Hewani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Defsiensi</a:t>
            </a:r>
            <a:r>
              <a:rPr lang="en-US" sz="3200" dirty="0" smtClean="0"/>
              <a:t> </a:t>
            </a:r>
            <a:r>
              <a:rPr lang="en-US" sz="3200" dirty="0" err="1" smtClean="0"/>
              <a:t>Besi</a:t>
            </a:r>
            <a:r>
              <a:rPr lang="en-US" sz="3200" dirty="0" smtClean="0"/>
              <a:t> &amp;</a:t>
            </a:r>
            <a:r>
              <a:rPr lang="id-ID" sz="3200" dirty="0" smtClean="0"/>
              <a:t> </a:t>
            </a:r>
            <a:r>
              <a:rPr lang="en-US" sz="3200" dirty="0" smtClean="0"/>
              <a:t>Anemia </a:t>
            </a:r>
            <a:r>
              <a:rPr lang="en-US" sz="3200" dirty="0" err="1" smtClean="0"/>
              <a:t>Defisiensi</a:t>
            </a:r>
            <a:r>
              <a:rPr lang="en-US" sz="3200" dirty="0" smtClean="0"/>
              <a:t> </a:t>
            </a:r>
            <a:r>
              <a:rPr lang="en-US" sz="3200" dirty="0" err="1" smtClean="0"/>
              <a:t>Besi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Anemia </a:t>
            </a:r>
            <a:r>
              <a:rPr lang="en-US" sz="2800" dirty="0" err="1" smtClean="0"/>
              <a:t>Defisiensi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Besi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, </a:t>
            </a:r>
            <a:r>
              <a:rPr lang="en-US" sz="2800" dirty="0" err="1" smtClean="0"/>
              <a:t>kecuali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perdarahan</a:t>
            </a:r>
            <a:r>
              <a:rPr lang="en-US" sz="2800" dirty="0" smtClean="0"/>
              <a:t> </a:t>
            </a:r>
            <a:r>
              <a:rPr lang="en-US" sz="2800" dirty="0" err="1" smtClean="0"/>
              <a:t>akut</a:t>
            </a:r>
            <a:r>
              <a:rPr lang="id-ID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Didahului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menurunnya</a:t>
            </a:r>
            <a:r>
              <a:rPr lang="en-US" sz="2800" dirty="0" smtClean="0"/>
              <a:t> </a:t>
            </a:r>
            <a:r>
              <a:rPr lang="en-US" sz="2800" dirty="0" err="1" smtClean="0"/>
              <a:t>simpanan</a:t>
            </a:r>
            <a:r>
              <a:rPr lang="en-US" sz="2800" dirty="0" smtClean="0"/>
              <a:t> </a:t>
            </a:r>
            <a:r>
              <a:rPr lang="en-US" sz="2800" dirty="0" err="1" smtClean="0"/>
              <a:t>besi</a:t>
            </a:r>
            <a:r>
              <a:rPr lang="en-US" sz="2800" dirty="0" smtClean="0"/>
              <a:t> (</a:t>
            </a:r>
            <a:r>
              <a:rPr lang="en-US" sz="2800" dirty="0" err="1" smtClean="0"/>
              <a:t>Defisiensi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Besi</a:t>
            </a:r>
            <a:r>
              <a:rPr lang="en-US" sz="2800" dirty="0" smtClean="0"/>
              <a:t>)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relatif</a:t>
            </a:r>
            <a:r>
              <a:rPr lang="en-US" sz="2800" dirty="0" smtClean="0"/>
              <a:t> lama, </a:t>
            </a:r>
            <a:r>
              <a:rPr lang="en-US" sz="2800" dirty="0" err="1" smtClean="0"/>
              <a:t>tergantung</a:t>
            </a:r>
            <a:r>
              <a:rPr lang="en-US" sz="2800" dirty="0" smtClean="0"/>
              <a:t> </a:t>
            </a:r>
            <a:r>
              <a:rPr lang="en-US" sz="2800" dirty="0" err="1" smtClean="0"/>
              <a:t>persediaan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endParaRPr lang="en-US" sz="2800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57200" y="1295400"/>
            <a:ext cx="86106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CCFF">
                  <a:alpha val="82001"/>
                </a:srgbClr>
              </a:gs>
              <a:gs pos="100000">
                <a:srgbClr val="990033">
                  <a:alpha val="15999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57200" y="20574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143000" y="20574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8534400" y="213360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6629400" y="213360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752600" y="20574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 rot="-5400000">
            <a:off x="-593725" y="5181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Overload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 rot="-5400000">
            <a:off x="-136525" y="4953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Normal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 rot="-5400000">
            <a:off x="4664868" y="4495007"/>
            <a:ext cx="350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Defisiensi Besi Berat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 rot="-5400000">
            <a:off x="5197475" y="464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Anemia Ringan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 rot="-5400000">
            <a:off x="7086600" y="4572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Anemia Berat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 rot="-5400000">
            <a:off x="427038" y="4541837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Defisiensi Besi Ringan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 rot="-5400000">
            <a:off x="2430463" y="442595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Defisiensi Besi Sedang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6477000" y="2133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6111875" y="4572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Anemia Sedang</a:t>
            </a:r>
          </a:p>
        </p:txBody>
      </p:sp>
    </p:spTree>
    <p:extLst>
      <p:ext uri="{BB962C8B-B14F-4D97-AF65-F5344CB8AC3E}">
        <p14:creationId xmlns:p14="http://schemas.microsoft.com/office/powerpoint/2010/main" val="294560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id-ID" dirty="0" smtClean="0"/>
              <a:t>2.3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endParaRPr lang="en-US" dirty="0" smtClean="0"/>
          </a:p>
        </p:txBody>
      </p:sp>
      <p:graphicFrame>
        <p:nvGraphicFramePr>
          <p:cNvPr id="4" name="Group 35"/>
          <p:cNvGraphicFramePr>
            <a:graphicFrameLocks/>
          </p:cNvGraphicFramePr>
          <p:nvPr/>
        </p:nvGraphicFramePr>
        <p:xfrm>
          <a:off x="457200" y="1600200"/>
          <a:ext cx="8229600" cy="4924426"/>
        </p:xfrm>
        <a:graphic>
          <a:graphicData uri="http://schemas.openxmlformats.org/drawingml/2006/table">
            <a:tbl>
              <a:tblPr/>
              <a:tblGrid>
                <a:gridCol w="2459038"/>
                <a:gridCol w="5770562"/>
              </a:tblGrid>
              <a:tr h="168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Tahap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Simpanan besi berkurang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Menurunnya feritin dalam plasma &lt; 12 ug/L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Belum terlihat perubahan fungsional tubuh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Peningkatan absorbsi besi (TIBC)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Tahap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Meningkatnya protoporfirin (prekursor hem)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Habisnya simpanan besi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Menurunnya transferin saturated (16% pada dewasa)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Hb masih 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Tahap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turun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bawah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normal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hipokromik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darah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merah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mengecil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mikrosirosis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600" y="514851"/>
            <a:ext cx="7056783" cy="6264359"/>
          </a:xfrm>
          <a:noFill/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785813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Comic Sans MS" pitchFamily="66" charset="0"/>
              </a:rPr>
              <a:t>Tahapan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terjadinya</a:t>
            </a:r>
            <a:r>
              <a:rPr lang="en-US" sz="3200" dirty="0" smtClean="0">
                <a:latin typeface="Comic Sans MS" pitchFamily="66" charset="0"/>
              </a:rPr>
              <a:t> anemia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Pengantar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Besi memiliki beragam fungsi vital dalam tubuh manusia</a:t>
            </a:r>
          </a:p>
          <a:p>
            <a:pPr lvl="1"/>
            <a:r>
              <a:rPr lang="id-ID" sz="2400" dirty="0" smtClean="0"/>
              <a:t>Mengantarkan oksigen ke berbagai jaringan tubuh</a:t>
            </a:r>
          </a:p>
          <a:p>
            <a:pPr lvl="1"/>
            <a:r>
              <a:rPr lang="id-ID" sz="2400" dirty="0" smtClean="0"/>
              <a:t>Medium transportasi elektron di dalam sel</a:t>
            </a:r>
          </a:p>
          <a:p>
            <a:pPr lvl="1"/>
            <a:r>
              <a:rPr lang="id-ID" sz="2400" dirty="0" smtClean="0"/>
              <a:t>Bagian terintegrasi dari enzim yg bertanggung jawab dalam:</a:t>
            </a:r>
          </a:p>
          <a:p>
            <a:pPr lvl="2"/>
            <a:r>
              <a:rPr lang="en-US" sz="2000" dirty="0" err="1" smtClean="0">
                <a:cs typeface="Calibri" pitchFamily="34" charset="0"/>
              </a:rPr>
              <a:t>pengangkutan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elektron</a:t>
            </a:r>
            <a:endParaRPr lang="en-US" sz="2000" dirty="0" smtClean="0">
              <a:cs typeface="Calibri" pitchFamily="34" charset="0"/>
            </a:endParaRPr>
          </a:p>
          <a:p>
            <a:pPr lvl="2"/>
            <a:r>
              <a:rPr lang="en-US" sz="2000" dirty="0" err="1" smtClean="0">
                <a:cs typeface="Calibri" pitchFamily="34" charset="0"/>
              </a:rPr>
              <a:t>pengaktifan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oksigen</a:t>
            </a:r>
            <a:r>
              <a:rPr lang="en-US" sz="2000" dirty="0" smtClean="0">
                <a:cs typeface="Calibri" pitchFamily="34" charset="0"/>
              </a:rPr>
              <a:t> </a:t>
            </a:r>
          </a:p>
          <a:p>
            <a:pPr lvl="2"/>
            <a:r>
              <a:rPr lang="en-US" sz="2000" dirty="0" err="1" smtClean="0">
                <a:cs typeface="Calibri" pitchFamily="34" charset="0"/>
              </a:rPr>
              <a:t>pengangkutan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oksigen</a:t>
            </a:r>
            <a:endParaRPr lang="en-US" sz="1400" dirty="0" smtClean="0">
              <a:cs typeface="Calibri" pitchFamily="34" charset="0"/>
            </a:endParaRPr>
          </a:p>
          <a:p>
            <a:pPr lvl="2"/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/>
              <a:t>2.4 </a:t>
            </a:r>
            <a:r>
              <a:rPr lang="en-US" sz="4000" dirty="0" smtClean="0"/>
              <a:t>Cara </a:t>
            </a:r>
            <a:r>
              <a:rPr lang="en-US" sz="4000" dirty="0" err="1" smtClean="0"/>
              <a:t>mengetahui</a:t>
            </a:r>
            <a:r>
              <a:rPr lang="en-US" sz="4000" dirty="0" smtClean="0"/>
              <a:t> anemia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768867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Kenali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anemia</a:t>
            </a:r>
            <a:endParaRPr lang="id-ID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Pucat</a:t>
            </a:r>
            <a:r>
              <a:rPr lang="en-US" sz="2400" dirty="0" smtClean="0"/>
              <a:t> (</a:t>
            </a:r>
            <a:r>
              <a:rPr lang="en-US" sz="2400" dirty="0" err="1" smtClean="0"/>
              <a:t>lidah</a:t>
            </a:r>
            <a:r>
              <a:rPr lang="en-US" sz="2400" dirty="0" smtClean="0"/>
              <a:t>, </a:t>
            </a:r>
            <a:r>
              <a:rPr lang="en-US" sz="2400" dirty="0" err="1" smtClean="0"/>
              <a:t>bibir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, </a:t>
            </a:r>
            <a:r>
              <a:rPr lang="en-US" sz="2400" dirty="0" err="1" smtClean="0"/>
              <a:t>muka</a:t>
            </a:r>
            <a:r>
              <a:rPr lang="en-US" sz="2400" dirty="0" smtClean="0"/>
              <a:t>, </a:t>
            </a:r>
            <a:r>
              <a:rPr lang="en-US" sz="2400" dirty="0" err="1" smtClean="0"/>
              <a:t>telapak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letih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Detak</a:t>
            </a:r>
            <a:r>
              <a:rPr lang="en-US" sz="2400" dirty="0" smtClean="0"/>
              <a:t> </a:t>
            </a:r>
            <a:r>
              <a:rPr lang="en-US" sz="2400" dirty="0" err="1" smtClean="0"/>
              <a:t>jantung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Apatis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Pusing</a:t>
            </a:r>
            <a:r>
              <a:rPr lang="id-ID" sz="2400" dirty="0" smtClean="0"/>
              <a:t>, m</a:t>
            </a:r>
            <a:r>
              <a:rPr lang="en-US" sz="2400" dirty="0" err="1" smtClean="0"/>
              <a:t>ata</a:t>
            </a:r>
            <a:r>
              <a:rPr lang="en-US" sz="2400" dirty="0" smtClean="0"/>
              <a:t> </a:t>
            </a:r>
            <a:r>
              <a:rPr lang="en-US" sz="2400" dirty="0" err="1" smtClean="0"/>
              <a:t>berkunang-kunang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Mengantuk</a:t>
            </a:r>
            <a:endParaRPr lang="en-US" sz="2400" dirty="0" smtClean="0"/>
          </a:p>
          <a:p>
            <a:pPr eaLnBrk="1" hangingPunct="1"/>
            <a:r>
              <a:rPr lang="en-US" sz="2800" dirty="0" err="1" smtClean="0"/>
              <a:t>Pemeriksaan</a:t>
            </a:r>
            <a:r>
              <a:rPr lang="en-US" sz="2800" dirty="0" smtClean="0"/>
              <a:t>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Hb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Pemeriksaan</a:t>
            </a:r>
            <a:r>
              <a:rPr lang="en-US" sz="2800" dirty="0" smtClean="0"/>
              <a:t>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feritin</a:t>
            </a:r>
            <a:r>
              <a:rPr lang="en-US" sz="2800" dirty="0" smtClean="0"/>
              <a:t>, </a:t>
            </a:r>
            <a:r>
              <a:rPr lang="en-US" sz="2800" dirty="0" err="1" smtClean="0"/>
              <a:t>transferin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Evaluasi</a:t>
            </a:r>
            <a:r>
              <a:rPr lang="en-US" sz="3600" dirty="0" smtClean="0"/>
              <a:t> status </a:t>
            </a:r>
            <a:r>
              <a:rPr lang="en-US" sz="3600" dirty="0" err="1" smtClean="0"/>
              <a:t>gizi</a:t>
            </a:r>
            <a:endParaRPr lang="en-US" sz="36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507209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Serum </a:t>
            </a:r>
            <a:r>
              <a:rPr lang="en-US" sz="2400" dirty="0" err="1" smtClean="0"/>
              <a:t>feritin</a:t>
            </a:r>
            <a:r>
              <a:rPr lang="en-US" sz="2400" dirty="0" smtClean="0"/>
              <a:t>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Indikator</a:t>
            </a:r>
            <a:r>
              <a:rPr lang="en-US" sz="2000" dirty="0" smtClean="0"/>
              <a:t> paling </a:t>
            </a:r>
            <a:r>
              <a:rPr lang="en-US" sz="2000" dirty="0" err="1" smtClean="0"/>
              <a:t>peka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simpanan</a:t>
            </a:r>
            <a:r>
              <a:rPr lang="en-US" sz="2000" dirty="0" smtClean="0"/>
              <a:t> </a:t>
            </a:r>
            <a:r>
              <a:rPr lang="en-US" sz="2000" dirty="0" err="1" smtClean="0"/>
              <a:t>besi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1 </a:t>
            </a:r>
            <a:r>
              <a:rPr lang="en-US" sz="2000" dirty="0" err="1" smtClean="0"/>
              <a:t>mikrogram</a:t>
            </a:r>
            <a:r>
              <a:rPr lang="en-US" sz="2000" dirty="0" smtClean="0"/>
              <a:t> </a:t>
            </a:r>
            <a:r>
              <a:rPr lang="en-US" sz="2000" dirty="0" err="1" smtClean="0"/>
              <a:t>feritin</a:t>
            </a:r>
            <a:r>
              <a:rPr lang="en-US" sz="2000" dirty="0" smtClean="0"/>
              <a:t>/L serum </a:t>
            </a:r>
            <a:r>
              <a:rPr lang="en-US" sz="2000" dirty="0" err="1" smtClean="0"/>
              <a:t>mencerminkan</a:t>
            </a:r>
            <a:r>
              <a:rPr lang="en-US" sz="2000" dirty="0" smtClean="0"/>
              <a:t> 10 mg </a:t>
            </a:r>
            <a:r>
              <a:rPr lang="en-US" sz="2000" dirty="0" err="1" smtClean="0"/>
              <a:t>cadangan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besi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Feritin</a:t>
            </a:r>
            <a:r>
              <a:rPr lang="en-US" sz="2000" dirty="0" smtClean="0"/>
              <a:t> &lt; 12 </a:t>
            </a:r>
            <a:r>
              <a:rPr lang="en-US" sz="2000" dirty="0" err="1" smtClean="0"/>
              <a:t>mikrogram</a:t>
            </a:r>
            <a:r>
              <a:rPr lang="en-US" sz="2000" dirty="0" smtClean="0"/>
              <a:t>/L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cadangan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besi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habis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err="1" smtClean="0">
                <a:sym typeface="Wingdings" pitchFamily="2" charset="2"/>
              </a:rPr>
              <a:t>kosong</a:t>
            </a:r>
            <a:endParaRPr lang="id-ID" sz="2000" dirty="0" smtClean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Protoporfirin</a:t>
            </a:r>
            <a:r>
              <a:rPr lang="en-US" sz="2400" dirty="0" smtClean="0"/>
              <a:t>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Prekursor</a:t>
            </a:r>
            <a:r>
              <a:rPr lang="en-US" sz="2000" dirty="0" smtClean="0"/>
              <a:t> hem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Tingginya</a:t>
            </a:r>
            <a:r>
              <a:rPr lang="en-US" sz="2000" dirty="0" smtClean="0"/>
              <a:t> </a:t>
            </a:r>
            <a:r>
              <a:rPr lang="en-US" sz="2000" dirty="0" err="1" smtClean="0"/>
              <a:t>protoporfisin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sintesa</a:t>
            </a:r>
            <a:r>
              <a:rPr lang="en-US" sz="2000" dirty="0" smtClean="0">
                <a:sym typeface="Wingdings" pitchFamily="2" charset="2"/>
              </a:rPr>
              <a:t> hem </a:t>
            </a:r>
            <a:r>
              <a:rPr lang="en-US" sz="2000" dirty="0" err="1" smtClean="0">
                <a:sym typeface="Wingdings" pitchFamily="2" charset="2"/>
              </a:rPr>
              <a:t>berkurang</a:t>
            </a:r>
            <a:endParaRPr lang="en-US" sz="2000" dirty="0" smtClean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Protoportirin</a:t>
            </a:r>
            <a:r>
              <a:rPr lang="en-US" sz="2000" dirty="0" smtClean="0"/>
              <a:t> &gt; 100 </a:t>
            </a:r>
            <a:r>
              <a:rPr lang="en-US" sz="2000" dirty="0" err="1" smtClean="0"/>
              <a:t>mikrogram</a:t>
            </a:r>
            <a:r>
              <a:rPr lang="en-US" sz="2000" dirty="0" smtClean="0"/>
              <a:t>/L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penurunan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sintesa</a:t>
            </a:r>
            <a:r>
              <a:rPr lang="en-US" sz="2000" dirty="0" smtClean="0">
                <a:sym typeface="Wingdings" pitchFamily="2" charset="2"/>
              </a:rPr>
              <a:t> hem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Transferin</a:t>
            </a:r>
            <a:r>
              <a:rPr lang="en-US" sz="2400" dirty="0" smtClean="0"/>
              <a:t> saturated level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Kenaikan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jenuh</a:t>
            </a:r>
            <a:r>
              <a:rPr lang="en-US" sz="2000" dirty="0" smtClean="0"/>
              <a:t>, </a:t>
            </a:r>
            <a:r>
              <a:rPr lang="en-US" sz="2000" dirty="0" err="1" smtClean="0"/>
              <a:t>meningkatnya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mengikat</a:t>
            </a:r>
            <a:r>
              <a:rPr lang="en-US" sz="2000" dirty="0" smtClean="0"/>
              <a:t> </a:t>
            </a:r>
            <a:r>
              <a:rPr lang="en-US" sz="2000" dirty="0" err="1" smtClean="0"/>
              <a:t>besi</a:t>
            </a:r>
            <a:r>
              <a:rPr lang="en-US" sz="2000" dirty="0" smtClean="0"/>
              <a:t> (TIBC- total iron binding capacity)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cadangan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menurun</a:t>
            </a:r>
            <a:endParaRPr lang="en-US" sz="20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Menurunnya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transferin</a:t>
            </a:r>
            <a:r>
              <a:rPr lang="en-US" sz="2000" dirty="0" smtClean="0"/>
              <a:t> </a:t>
            </a:r>
            <a:r>
              <a:rPr lang="en-US" sz="2000" dirty="0" err="1" smtClean="0"/>
              <a:t>jenuh</a:t>
            </a:r>
            <a:r>
              <a:rPr lang="en-US" sz="2000" dirty="0" smtClean="0"/>
              <a:t> &lt; 16%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 </a:t>
            </a:r>
            <a:r>
              <a:rPr lang="en-US" sz="2000" dirty="0" err="1" smtClean="0"/>
              <a:t>dewasa</a:t>
            </a:r>
            <a:r>
              <a:rPr lang="en-US" sz="2000" dirty="0" smtClean="0"/>
              <a:t>, &lt; 12%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</a:t>
            </a:r>
            <a:r>
              <a:rPr lang="en-US" sz="2000" dirty="0" err="1" smtClean="0"/>
              <a:t>dewasa</a:t>
            </a:r>
            <a:endParaRPr lang="id-ID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Hb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peka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</a:t>
            </a:r>
            <a:r>
              <a:rPr lang="en-US" sz="2000" dirty="0" smtClean="0"/>
              <a:t> yang lain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besi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beratnya</a:t>
            </a:r>
            <a:r>
              <a:rPr lang="en-US" sz="2000" dirty="0" smtClean="0"/>
              <a:t> anemia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mencerminkan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mencerminkan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lanjut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monitor </a:t>
            </a:r>
            <a:r>
              <a:rPr lang="en-US" sz="2000" dirty="0" err="1" smtClean="0"/>
              <a:t>kesembuhan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Hb</a:t>
            </a:r>
            <a:r>
              <a:rPr lang="en-US" sz="2000" dirty="0" smtClean="0"/>
              <a:t> yang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mencerminkan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gizi</a:t>
            </a:r>
            <a:r>
              <a:rPr lang="en-US" sz="2000" dirty="0" smtClean="0"/>
              <a:t> lain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protein, vitamin B6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71414"/>
            <a:ext cx="8229600" cy="927100"/>
          </a:xfrm>
        </p:spPr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2.5 </a:t>
            </a:r>
            <a:r>
              <a:rPr lang="en-US" sz="3600" dirty="0" err="1" smtClean="0">
                <a:latin typeface="Comic Sans MS" pitchFamily="66" charset="0"/>
              </a:rPr>
              <a:t>Kelompok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Berisiko</a:t>
            </a:r>
            <a:r>
              <a:rPr lang="en-US" sz="3600" dirty="0" smtClean="0">
                <a:latin typeface="Comic Sans MS" pitchFamily="66" charset="0"/>
              </a:rPr>
              <a:t> AGB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50720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Bayi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Pertumbuhan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pesat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Cadangan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menurun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setelah</a:t>
            </a:r>
            <a:r>
              <a:rPr lang="en-US" sz="2000" dirty="0" smtClean="0">
                <a:latin typeface="Comic Sans MS" pitchFamily="66" charset="0"/>
              </a:rPr>
              <a:t> 4-6 </a:t>
            </a:r>
            <a:r>
              <a:rPr lang="en-US" sz="2000" dirty="0" err="1" smtClean="0">
                <a:latin typeface="Comic Sans MS" pitchFamily="66" charset="0"/>
              </a:rPr>
              <a:t>bulan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ASI </a:t>
            </a:r>
            <a:r>
              <a:rPr lang="en-US" sz="2000" dirty="0" err="1" smtClean="0">
                <a:latin typeface="Comic Sans MS" pitchFamily="66" charset="0"/>
              </a:rPr>
              <a:t>tidak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cukup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untuk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bayi</a:t>
            </a:r>
            <a:r>
              <a:rPr lang="en-US" sz="2000" dirty="0" smtClean="0">
                <a:latin typeface="Comic Sans MS" pitchFamily="66" charset="0"/>
              </a:rPr>
              <a:t> 6 </a:t>
            </a:r>
            <a:r>
              <a:rPr lang="en-US" sz="2000" dirty="0" err="1" smtClean="0">
                <a:latin typeface="Comic Sans MS" pitchFamily="66" charset="0"/>
              </a:rPr>
              <a:t>bln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atas</a:t>
            </a:r>
            <a:endParaRPr lang="id-ID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id-ID" sz="2000" dirty="0" smtClean="0"/>
              <a:t>MPASI dini </a:t>
            </a:r>
            <a:r>
              <a:rPr lang="id-ID" sz="2000" dirty="0" smtClean="0">
                <a:sym typeface="Wingdings" pitchFamily="2" charset="2"/>
              </a:rPr>
              <a:t> bioavaibilitas lebih rendah dibandingkan ASI</a:t>
            </a:r>
            <a:endParaRPr lang="id-ID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endParaRPr lang="id-ID" sz="2000" dirty="0" smtClean="0">
              <a:latin typeface="Comic Sans MS" pitchFamily="66" charset="0"/>
            </a:endParaRPr>
          </a:p>
          <a:p>
            <a:r>
              <a:rPr lang="en-US" sz="2400" dirty="0" err="1" smtClean="0"/>
              <a:t>Balita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endParaRPr lang="en-US" sz="2400" dirty="0" smtClean="0"/>
          </a:p>
          <a:p>
            <a:pPr lvl="1"/>
            <a:r>
              <a:rPr lang="id-ID" sz="2000" dirty="0" smtClean="0"/>
              <a:t>Lahir &lt; 2.500 gram</a:t>
            </a:r>
          </a:p>
          <a:p>
            <a:pPr lvl="1"/>
            <a:r>
              <a:rPr lang="en-US" sz="2000" dirty="0" err="1" smtClean="0"/>
              <a:t>Pertumbuhan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pesat</a:t>
            </a:r>
            <a:endParaRPr lang="en-US" sz="2000" dirty="0" smtClean="0"/>
          </a:p>
          <a:p>
            <a:pPr lvl="1"/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bioavaibilitas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endParaRPr lang="id-ID" sz="2000" dirty="0" smtClean="0"/>
          </a:p>
          <a:p>
            <a:pPr lvl="1"/>
            <a:r>
              <a:rPr lang="id-ID" sz="2000" dirty="0" smtClean="0"/>
              <a:t>Infestasi cacing</a:t>
            </a:r>
          </a:p>
          <a:p>
            <a:pPr lvl="1"/>
            <a:endParaRPr lang="id-ID" sz="2000" dirty="0" smtClean="0"/>
          </a:p>
          <a:p>
            <a:pPr>
              <a:lnSpc>
                <a:spcPct val="90000"/>
              </a:lnSpc>
            </a:pPr>
            <a:endParaRPr lang="id-ID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1769"/>
            <a:ext cx="8229600" cy="56261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2400" dirty="0" smtClean="0"/>
              <a:t>Dewasa/WUS</a:t>
            </a:r>
          </a:p>
          <a:p>
            <a:pPr lvl="1">
              <a:lnSpc>
                <a:spcPct val="90000"/>
              </a:lnSpc>
            </a:pPr>
            <a:r>
              <a:rPr lang="id-ID" sz="2000" dirty="0" smtClean="0"/>
              <a:t>Konsumsi rendah Fe, rendah protein</a:t>
            </a:r>
          </a:p>
          <a:p>
            <a:pPr lvl="1"/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bioavaibilitas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Rendahnya</a:t>
            </a:r>
            <a:r>
              <a:rPr lang="en-US" sz="2000" dirty="0" smtClean="0"/>
              <a:t> </a:t>
            </a:r>
            <a:r>
              <a:rPr lang="en-US" sz="2000" dirty="0" err="1" smtClean="0"/>
              <a:t>perhatian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</a:t>
            </a:r>
            <a:r>
              <a:rPr lang="en-US" sz="2000" dirty="0" err="1" smtClean="0"/>
              <a:t>dlm</a:t>
            </a:r>
            <a:r>
              <a:rPr lang="en-US" sz="2000" dirty="0" smtClean="0"/>
              <a:t> </a:t>
            </a:r>
            <a:r>
              <a:rPr lang="id-ID" sz="2000" dirty="0" smtClean="0"/>
              <a:t>k</a:t>
            </a:r>
            <a:r>
              <a:rPr lang="en-US" sz="2000" dirty="0" err="1" smtClean="0"/>
              <a:t>eluarga</a:t>
            </a:r>
            <a:r>
              <a:rPr lang="en-US" sz="2000" dirty="0" smtClean="0"/>
              <a:t>:</a:t>
            </a:r>
            <a:endParaRPr lang="id-ID" sz="2000" dirty="0" smtClean="0"/>
          </a:p>
          <a:p>
            <a:pPr lvl="2">
              <a:lnSpc>
                <a:spcPct val="90000"/>
              </a:lnSpc>
            </a:pP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keluarga</a:t>
            </a:r>
            <a:r>
              <a:rPr lang="en-US" sz="1600" dirty="0" smtClean="0"/>
              <a:t> </a:t>
            </a:r>
            <a:r>
              <a:rPr lang="en-US" sz="1600" dirty="0" err="1" smtClean="0"/>
              <a:t>wanita</a:t>
            </a:r>
            <a:r>
              <a:rPr lang="en-US" sz="1600" dirty="0" smtClean="0"/>
              <a:t> </a:t>
            </a:r>
            <a:r>
              <a:rPr lang="en-US" sz="1600" dirty="0" err="1" smtClean="0"/>
              <a:t>mengeluarkan</a:t>
            </a:r>
            <a:r>
              <a:rPr lang="en-US" sz="1600" dirty="0" smtClean="0"/>
              <a:t> </a:t>
            </a:r>
            <a:r>
              <a:rPr lang="en-US" sz="1600" dirty="0" err="1" smtClean="0"/>
              <a:t>energi</a:t>
            </a:r>
            <a:r>
              <a:rPr lang="id-ID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banyak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 lvl="2">
              <a:lnSpc>
                <a:spcPct val="90000"/>
              </a:lnSpc>
            </a:pPr>
            <a:r>
              <a:rPr lang="en-US" sz="1600" dirty="0" err="1" smtClean="0"/>
              <a:t>Distribusi</a:t>
            </a:r>
            <a:r>
              <a:rPr lang="en-US" sz="1600" dirty="0" smtClean="0"/>
              <a:t> </a:t>
            </a:r>
            <a:r>
              <a:rPr lang="en-US" sz="1600" dirty="0" err="1" smtClean="0"/>
              <a:t>makanan</a:t>
            </a:r>
            <a:r>
              <a:rPr lang="en-US" sz="1600" dirty="0" smtClean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menguntungkan</a:t>
            </a:r>
            <a:r>
              <a:rPr lang="en-US" sz="1600" dirty="0" smtClean="0"/>
              <a:t> </a:t>
            </a:r>
            <a:r>
              <a:rPr lang="en-US" sz="1600" dirty="0" err="1" smtClean="0"/>
              <a:t>ibu</a:t>
            </a:r>
            <a:r>
              <a:rPr lang="en-US" sz="1600" dirty="0" smtClean="0"/>
              <a:t> &amp; </a:t>
            </a:r>
            <a:r>
              <a:rPr lang="en-US" sz="1600" dirty="0" err="1" smtClean="0"/>
              <a:t>anak</a:t>
            </a:r>
            <a:r>
              <a:rPr lang="en-US" sz="1600" dirty="0" smtClean="0"/>
              <a:t> </a:t>
            </a:r>
            <a:r>
              <a:rPr lang="en-US" sz="1600" dirty="0" err="1" smtClean="0"/>
              <a:t>wanita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 lvl="2">
              <a:lnSpc>
                <a:spcPct val="90000"/>
              </a:lnSpc>
            </a:pPr>
            <a:r>
              <a:rPr lang="id-ID" sz="1600" dirty="0" smtClean="0"/>
              <a:t>K</a:t>
            </a:r>
            <a:r>
              <a:rPr lang="en-US" sz="1600" dirty="0" err="1" smtClean="0"/>
              <a:t>urang</a:t>
            </a:r>
            <a:r>
              <a:rPr lang="en-US" sz="1600" dirty="0" smtClean="0"/>
              <a:t> </a:t>
            </a:r>
            <a:r>
              <a:rPr lang="en-US" sz="1600" dirty="0" err="1" smtClean="0"/>
              <a:t>perhatian</a:t>
            </a:r>
            <a:r>
              <a:rPr lang="en-US" sz="1600" dirty="0" smtClean="0"/>
              <a:t> </a:t>
            </a:r>
            <a:r>
              <a:rPr lang="en-US" sz="1600" dirty="0" err="1" smtClean="0"/>
              <a:t>thd</a:t>
            </a:r>
            <a:r>
              <a:rPr lang="en-US" sz="1600" dirty="0" smtClean="0"/>
              <a:t> </a:t>
            </a:r>
            <a:r>
              <a:rPr lang="en-US" sz="1600" dirty="0" err="1" smtClean="0"/>
              <a:t>kaum</a:t>
            </a:r>
            <a:r>
              <a:rPr lang="en-US" sz="1600" dirty="0" smtClean="0"/>
              <a:t> </a:t>
            </a:r>
            <a:r>
              <a:rPr lang="en-US" sz="1600" dirty="0" err="1" smtClean="0"/>
              <a:t>wanita</a:t>
            </a:r>
            <a:r>
              <a:rPr lang="en-US" sz="1600" dirty="0" smtClean="0"/>
              <a:t>.</a:t>
            </a:r>
          </a:p>
          <a:p>
            <a:endParaRPr lang="id-ID" sz="2400" dirty="0" smtClean="0"/>
          </a:p>
          <a:p>
            <a:r>
              <a:rPr lang="en-US" sz="2400" dirty="0" err="1" smtClean="0"/>
              <a:t>Bumil</a:t>
            </a:r>
            <a:endParaRPr lang="id-ID" sz="2400" dirty="0" smtClean="0"/>
          </a:p>
          <a:p>
            <a:pPr lvl="1"/>
            <a:r>
              <a:rPr lang="id-ID" sz="2000" dirty="0" smtClean="0"/>
              <a:t>Peningkatan kebutuhan</a:t>
            </a:r>
          </a:p>
          <a:p>
            <a:pPr lvl="1"/>
            <a:r>
              <a:rPr lang="id-ID" sz="2000" dirty="0" smtClean="0"/>
              <a:t>Perubahan fisiologis </a:t>
            </a:r>
          </a:p>
          <a:p>
            <a:pPr lvl="2"/>
            <a:r>
              <a:rPr lang="id-ID" sz="1800" dirty="0" smtClean="0"/>
              <a:t>anemia fisiologis kehamilan</a:t>
            </a:r>
          </a:p>
          <a:p>
            <a:pPr lvl="1"/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bioavaibilitas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endParaRPr lang="id-ID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Vegetarian</a:t>
            </a:r>
            <a:endParaRPr lang="id-ID" sz="2400" dirty="0" smtClean="0"/>
          </a:p>
          <a:p>
            <a:pPr lvl="1"/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bioavaibilitas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endParaRPr lang="en-US" sz="2000" dirty="0" smtClean="0"/>
          </a:p>
          <a:p>
            <a:pPr lvl="1"/>
            <a:r>
              <a:rPr lang="id-ID" sz="2000" dirty="0" smtClean="0"/>
              <a:t>Tingginya konsumsi penghambat absorpsi Fe</a:t>
            </a:r>
          </a:p>
          <a:p>
            <a:pPr lvl="1"/>
            <a:r>
              <a:rPr lang="id-ID" sz="2000" dirty="0" smtClean="0"/>
              <a:t>Rendahnya asupan protein, vit C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Kerangka </a:t>
            </a:r>
            <a:r>
              <a:rPr lang="en-US" sz="3600" dirty="0" err="1" smtClean="0">
                <a:latin typeface="Comic Sans MS" pitchFamily="66" charset="0"/>
              </a:rPr>
              <a:t>Konsep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Unicef</a:t>
            </a:r>
            <a:endParaRPr lang="en-US" sz="3600" dirty="0" smtClean="0"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d-ID" smtClean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038600" y="1371600"/>
            <a:ext cx="1066800" cy="52322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800" dirty="0" smtClean="0"/>
              <a:t>AGB</a:t>
            </a:r>
            <a:endParaRPr lang="en-US" sz="2800" dirty="0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914400" y="2362200"/>
            <a:ext cx="1981200" cy="7112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Kurang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asupan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Fe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096000" y="2362200"/>
            <a:ext cx="1752600" cy="7112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Penyakit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infeksi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609600" y="3657600"/>
            <a:ext cx="2209800" cy="711200"/>
          </a:xfrm>
          <a:prstGeom prst="rect">
            <a:avLst/>
          </a:prstGeom>
          <a:solidFill>
            <a:srgbClr val="FF33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Kurang akses bahan makanan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352800" y="3657600"/>
            <a:ext cx="2438400" cy="711200"/>
          </a:xfrm>
          <a:prstGeom prst="rect">
            <a:avLst/>
          </a:prstGeom>
          <a:solidFill>
            <a:srgbClr val="FF33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Kurang perawatan (pola asuh)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400800" y="3657600"/>
            <a:ext cx="2438400" cy="650875"/>
          </a:xfrm>
          <a:prstGeom prst="rect">
            <a:avLst/>
          </a:prstGeom>
          <a:solidFill>
            <a:srgbClr val="FF33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Kurang fasilitas kes &amp; lingk tidak sehat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3429000" y="4953000"/>
            <a:ext cx="2362200" cy="650875"/>
          </a:xfrm>
          <a:prstGeom prst="rect">
            <a:avLst/>
          </a:prstGeom>
          <a:solidFill>
            <a:srgbClr val="66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SDM (manusia, sosek, organisasi)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3810000" y="6096000"/>
            <a:ext cx="1447800" cy="635000"/>
          </a:xfrm>
          <a:prstGeom prst="rect">
            <a:avLst/>
          </a:prstGeom>
          <a:solidFill>
            <a:srgbClr val="66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SDM lain</a:t>
            </a:r>
          </a:p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 flipV="1">
            <a:off x="1828800" y="1752600"/>
            <a:ext cx="2133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 flipH="1" flipV="1">
            <a:off x="5105400" y="1828800"/>
            <a:ext cx="1752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0" name="Line 17"/>
          <p:cNvSpPr>
            <a:spLocks noChangeShapeType="1"/>
          </p:cNvSpPr>
          <p:nvPr/>
        </p:nvSpPr>
        <p:spPr bwMode="auto">
          <a:xfrm flipV="1">
            <a:off x="1600200" y="3124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1" name="Line 18"/>
          <p:cNvSpPr>
            <a:spLocks noChangeShapeType="1"/>
          </p:cNvSpPr>
          <p:nvPr/>
        </p:nvSpPr>
        <p:spPr bwMode="auto">
          <a:xfrm flipV="1">
            <a:off x="7162800" y="3124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2" name="Line 19"/>
          <p:cNvSpPr>
            <a:spLocks noChangeShapeType="1"/>
          </p:cNvSpPr>
          <p:nvPr/>
        </p:nvSpPr>
        <p:spPr bwMode="auto">
          <a:xfrm flipV="1">
            <a:off x="4648200" y="3048000"/>
            <a:ext cx="1371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3" name="Line 20"/>
          <p:cNvSpPr>
            <a:spLocks noChangeShapeType="1"/>
          </p:cNvSpPr>
          <p:nvPr/>
        </p:nvSpPr>
        <p:spPr bwMode="auto">
          <a:xfrm flipH="1" flipV="1">
            <a:off x="3048000" y="3048000"/>
            <a:ext cx="1600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4" name="Line 21"/>
          <p:cNvSpPr>
            <a:spLocks noChangeShapeType="1"/>
          </p:cNvSpPr>
          <p:nvPr/>
        </p:nvSpPr>
        <p:spPr bwMode="auto">
          <a:xfrm flipV="1">
            <a:off x="4572000" y="21336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5" name="Line 22"/>
          <p:cNvSpPr>
            <a:spLocks noChangeShapeType="1"/>
          </p:cNvSpPr>
          <p:nvPr/>
        </p:nvSpPr>
        <p:spPr bwMode="auto">
          <a:xfrm flipV="1">
            <a:off x="4572000" y="4495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6" name="Line 23"/>
          <p:cNvSpPr>
            <a:spLocks noChangeShapeType="1"/>
          </p:cNvSpPr>
          <p:nvPr/>
        </p:nvSpPr>
        <p:spPr bwMode="auto">
          <a:xfrm flipV="1">
            <a:off x="4648200" y="5715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7" name="Line 24"/>
          <p:cNvSpPr>
            <a:spLocks noChangeShapeType="1"/>
          </p:cNvSpPr>
          <p:nvPr/>
        </p:nvSpPr>
        <p:spPr bwMode="auto">
          <a:xfrm flipH="1" flipV="1">
            <a:off x="2133600" y="4572000"/>
            <a:ext cx="1295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8" name="Line 25"/>
          <p:cNvSpPr>
            <a:spLocks noChangeShapeType="1"/>
          </p:cNvSpPr>
          <p:nvPr/>
        </p:nvSpPr>
        <p:spPr bwMode="auto">
          <a:xfrm flipV="1">
            <a:off x="5791200" y="4495800"/>
            <a:ext cx="1447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36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40"/>
            <a:ext cx="8229600" cy="583280"/>
          </a:xfrm>
        </p:spPr>
        <p:txBody>
          <a:bodyPr/>
          <a:lstStyle/>
          <a:p>
            <a:r>
              <a:rPr lang="id-ID" sz="3200" dirty="0" smtClean="0"/>
              <a:t>Cacing tambang</a:t>
            </a:r>
            <a:br>
              <a:rPr lang="id-ID" sz="3200" dirty="0" smtClean="0"/>
            </a:br>
            <a:r>
              <a:rPr lang="id-ID" sz="3200" dirty="0" smtClean="0"/>
              <a:t>salah satu penyebab anemia</a:t>
            </a:r>
            <a:endParaRPr lang="id-ID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24744"/>
            <a:ext cx="76581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181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Pendapatan dan Anemia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59878" cy="40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021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71414"/>
            <a:ext cx="8229600" cy="927100"/>
          </a:xfrm>
        </p:spPr>
        <p:txBody>
          <a:bodyPr/>
          <a:lstStyle/>
          <a:p>
            <a:r>
              <a:rPr lang="id-ID" sz="3600" dirty="0" smtClean="0"/>
              <a:t>2.6 Dampak anemia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2800" dirty="0" smtClean="0"/>
              <a:t>Bayi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id-ID" sz="2400" dirty="0" smtClean="0"/>
              <a:t>, motorik dan sosial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Menurunnya</a:t>
            </a:r>
            <a:r>
              <a:rPr lang="en-US" sz="2400" dirty="0" smtClean="0"/>
              <a:t> </a:t>
            </a:r>
            <a:r>
              <a:rPr lang="en-US" sz="2400" dirty="0" err="1" smtClean="0"/>
              <a:t>imunitas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kognitif</a:t>
            </a:r>
            <a:r>
              <a:rPr lang="en-US" sz="2400" dirty="0" smtClean="0"/>
              <a:t> (irreversible), </a:t>
            </a:r>
            <a:r>
              <a:rPr lang="en-US" sz="2400" dirty="0" err="1" smtClean="0"/>
              <a:t>memori</a:t>
            </a:r>
            <a:r>
              <a:rPr lang="en-US" sz="2400" dirty="0" smtClean="0"/>
              <a:t>, </a:t>
            </a:r>
            <a:r>
              <a:rPr lang="en-US" sz="2400" dirty="0" err="1" smtClean="0"/>
              <a:t>konsentrasi</a:t>
            </a:r>
            <a:endParaRPr lang="id-ID" sz="2400" dirty="0" smtClean="0"/>
          </a:p>
          <a:p>
            <a:pPr lvl="1">
              <a:lnSpc>
                <a:spcPct val="90000"/>
              </a:lnSpc>
            </a:pPr>
            <a:endParaRPr lang="id-ID" sz="2400" dirty="0" smtClean="0"/>
          </a:p>
          <a:p>
            <a:r>
              <a:rPr lang="id-ID" sz="2800" dirty="0" smtClean="0"/>
              <a:t>Balita &amp; Anak sekolah</a:t>
            </a:r>
          </a:p>
          <a:p>
            <a:pPr lvl="1"/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endParaRPr lang="en-US" sz="2400" dirty="0" smtClean="0"/>
          </a:p>
          <a:p>
            <a:pPr lvl="1"/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kognitif</a:t>
            </a:r>
            <a:r>
              <a:rPr lang="en-US" sz="2400" dirty="0" smtClean="0"/>
              <a:t>, </a:t>
            </a:r>
            <a:r>
              <a:rPr lang="en-US" sz="2400" dirty="0" err="1" smtClean="0"/>
              <a:t>memori</a:t>
            </a:r>
            <a:r>
              <a:rPr lang="en-US" sz="2400" dirty="0" smtClean="0"/>
              <a:t>, </a:t>
            </a:r>
            <a:r>
              <a:rPr lang="en-US" sz="2400" dirty="0" err="1" smtClean="0"/>
              <a:t>konsentrasi</a:t>
            </a:r>
            <a:r>
              <a:rPr lang="en-US" sz="2400" dirty="0" smtClean="0"/>
              <a:t>, </a:t>
            </a:r>
            <a:r>
              <a:rPr lang="en-US" sz="2400" dirty="0" err="1" smtClean="0"/>
              <a:t>pembelajaran</a:t>
            </a:r>
            <a:endParaRPr lang="id-ID" sz="2400" dirty="0" smtClean="0"/>
          </a:p>
          <a:p>
            <a:pPr lvl="1"/>
            <a:r>
              <a:rPr lang="id-ID" sz="2400" dirty="0" smtClean="0"/>
              <a:t>Penurunan skor matematika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Menstruasi</a:t>
            </a:r>
            <a:r>
              <a:rPr lang="id-ID" sz="2400" dirty="0" smtClean="0"/>
              <a:t> lambat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2800" dirty="0" smtClean="0"/>
              <a:t>Dewasa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lelah</a:t>
            </a:r>
            <a:r>
              <a:rPr lang="en-US" sz="2000" dirty="0" smtClean="0"/>
              <a:t>, </a:t>
            </a:r>
            <a:r>
              <a:rPr lang="en-US" sz="2000" dirty="0" err="1" smtClean="0"/>
              <a:t>lemah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Kapasitas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turun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produktivitas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menurun</a:t>
            </a:r>
            <a:r>
              <a:rPr lang="en-US" sz="2000" dirty="0" smtClean="0">
                <a:sym typeface="Wingdings" pitchFamily="2" charset="2"/>
              </a:rPr>
              <a:t>  income </a:t>
            </a:r>
            <a:r>
              <a:rPr lang="en-US" sz="2000" dirty="0" err="1" smtClean="0">
                <a:sym typeface="Wingdings" pitchFamily="2" charset="2"/>
              </a:rPr>
              <a:t>turun</a:t>
            </a:r>
            <a:endParaRPr lang="en-US" sz="20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ym typeface="Wingdings" pitchFamily="2" charset="2"/>
              </a:rPr>
              <a:t>Imunitas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turun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rendahnya</a:t>
            </a:r>
            <a:r>
              <a:rPr lang="en-US" sz="2000" dirty="0" smtClean="0">
                <a:sym typeface="Wingdings" pitchFamily="2" charset="2"/>
              </a:rPr>
              <a:t> T cell, </a:t>
            </a:r>
            <a:r>
              <a:rPr lang="en-US" sz="2000" dirty="0" err="1" smtClean="0">
                <a:sym typeface="Wingdings" pitchFamily="2" charset="2"/>
              </a:rPr>
              <a:t>proliferasi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leukosit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ym typeface="Wingdings" pitchFamily="2" charset="2"/>
              </a:rPr>
              <a:t>Penyakit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infeksi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meningkat</a:t>
            </a:r>
            <a:endParaRPr lang="en-US" sz="20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ym typeface="Wingdings" pitchFamily="2" charset="2"/>
              </a:rPr>
              <a:t>Kemampuan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kognitif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turun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tetapi</a:t>
            </a:r>
            <a:r>
              <a:rPr lang="en-US" sz="2000" dirty="0" smtClean="0">
                <a:sym typeface="Wingdings" pitchFamily="2" charset="2"/>
              </a:rPr>
              <a:t> reversible</a:t>
            </a:r>
            <a:endParaRPr lang="id-ID" sz="20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id-ID" sz="2800" dirty="0" smtClean="0"/>
              <a:t>Ibu hamil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Outcome </a:t>
            </a:r>
            <a:r>
              <a:rPr lang="id-ID" sz="2000" dirty="0" err="1" smtClean="0"/>
              <a:t>k</a:t>
            </a:r>
            <a:r>
              <a:rPr lang="en-US" sz="2000" dirty="0" err="1" smtClean="0"/>
              <a:t>ehamilan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endParaRPr lang="id-ID" sz="2000" dirty="0" smtClean="0"/>
          </a:p>
          <a:p>
            <a:pPr lvl="2">
              <a:lnSpc>
                <a:spcPct val="90000"/>
              </a:lnSpc>
            </a:pPr>
            <a:r>
              <a:rPr lang="en-US" sz="1600" dirty="0" err="1" smtClean="0"/>
              <a:t>Peningkatan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risiko</a:t>
            </a:r>
            <a:r>
              <a:rPr lang="en-US" sz="1600" dirty="0" smtClean="0"/>
              <a:t> BBLR</a:t>
            </a:r>
          </a:p>
          <a:p>
            <a:pPr lvl="2">
              <a:lnSpc>
                <a:spcPct val="90000"/>
              </a:lnSpc>
            </a:pPr>
            <a:r>
              <a:rPr lang="id-ID" sz="1600" dirty="0" smtClean="0"/>
              <a:t>Melahirkan bayi dg cadangan Fe yg rendah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Mengganggu</a:t>
            </a:r>
            <a:r>
              <a:rPr lang="en-US" sz="2000" dirty="0" smtClean="0"/>
              <a:t> </a:t>
            </a:r>
            <a:r>
              <a:rPr lang="en-US" sz="2000" dirty="0" err="1" smtClean="0"/>
              <a:t>Imunitas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Bayi</a:t>
            </a:r>
            <a:r>
              <a:rPr lang="en-US" sz="2000" dirty="0" smtClean="0"/>
              <a:t> </a:t>
            </a:r>
            <a:r>
              <a:rPr lang="en-US" sz="2000" dirty="0" err="1" smtClean="0"/>
              <a:t>lahir</a:t>
            </a:r>
            <a:r>
              <a:rPr lang="en-US" sz="2000" dirty="0" smtClean="0"/>
              <a:t> </a:t>
            </a:r>
            <a:r>
              <a:rPr lang="en-US" sz="2000" dirty="0" err="1" smtClean="0"/>
              <a:t>prematur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melahirkan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endParaRPr lang="id-ID" sz="2000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Comic Sans MS" pitchFamily="66" charset="0"/>
              </a:rPr>
              <a:t>Tubuh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mengandung</a:t>
            </a:r>
            <a:r>
              <a:rPr lang="en-US" sz="2400" dirty="0" smtClean="0">
                <a:latin typeface="Comic Sans MS" pitchFamily="66" charset="0"/>
              </a:rPr>
              <a:t> 2-4g Fe 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38 mg Fe/kg BB (</a:t>
            </a:r>
            <a:r>
              <a:rPr lang="en-US" sz="2400" dirty="0" err="1" smtClean="0">
                <a:latin typeface="Comic Sans MS" pitchFamily="66" charset="0"/>
              </a:rPr>
              <a:t>wanita</a:t>
            </a:r>
            <a:r>
              <a:rPr lang="en-US" sz="2400" dirty="0" smtClean="0">
                <a:latin typeface="Comic Sans MS" pitchFamily="66" charset="0"/>
              </a:rPr>
              <a:t>) 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50 mg Fe/kg BB (</a:t>
            </a:r>
            <a:r>
              <a:rPr lang="en-US" sz="2400" dirty="0" err="1" smtClean="0">
                <a:latin typeface="Comic Sans MS" pitchFamily="66" charset="0"/>
              </a:rPr>
              <a:t>laki-laki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r>
              <a:rPr lang="en-US" sz="2400" dirty="0" err="1" smtClean="0">
                <a:latin typeface="Comic Sans MS" pitchFamily="66" charset="0"/>
              </a:rPr>
              <a:t>Distribusi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lvl="1"/>
            <a:r>
              <a:rPr lang="id-ID" sz="2400" dirty="0" smtClean="0">
                <a:latin typeface="Comic Sans MS" pitchFamily="66" charset="0"/>
              </a:rPr>
              <a:t>Komponen besi esensial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65% Fe </a:t>
            </a:r>
            <a:r>
              <a:rPr lang="en-US" sz="2000" dirty="0" err="1" smtClean="0">
                <a:latin typeface="Comic Sans MS" pitchFamily="66" charset="0"/>
              </a:rPr>
              <a:t>dlm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Hb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10% </a:t>
            </a:r>
            <a:r>
              <a:rPr lang="en-US" sz="2000" dirty="0" err="1" smtClean="0">
                <a:latin typeface="Comic Sans MS" pitchFamily="66" charset="0"/>
              </a:rPr>
              <a:t>dlm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id-ID" sz="2000" dirty="0" smtClean="0">
                <a:latin typeface="Comic Sans MS" pitchFamily="66" charset="0"/>
              </a:rPr>
              <a:t>mioglobin</a:t>
            </a:r>
            <a:endParaRPr lang="en-US" sz="2000" dirty="0" smtClean="0">
              <a:latin typeface="Comic Sans MS" pitchFamily="66" charset="0"/>
            </a:endParaRPr>
          </a:p>
          <a:p>
            <a:pPr lvl="2"/>
            <a:r>
              <a:rPr lang="en-US" sz="2000" dirty="0" smtClean="0">
                <a:latin typeface="Comic Sans MS" pitchFamily="66" charset="0"/>
              </a:rPr>
              <a:t>1% - 5% </a:t>
            </a:r>
            <a:r>
              <a:rPr lang="en-US" sz="2000" dirty="0" err="1" smtClean="0">
                <a:latin typeface="Comic Sans MS" pitchFamily="66" charset="0"/>
              </a:rPr>
              <a:t>sebagai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bagian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enzim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id-ID" sz="2000" dirty="0" smtClean="0">
              <a:latin typeface="Comic Sans MS" pitchFamily="66" charset="0"/>
            </a:endParaRPr>
          </a:p>
          <a:p>
            <a:pPr lvl="1"/>
            <a:r>
              <a:rPr lang="id-ID" sz="2400" dirty="0" smtClean="0"/>
              <a:t>Komponen besi simpanan &amp; tranportasi</a:t>
            </a:r>
            <a:endParaRPr lang="en-US" sz="2400" dirty="0" smtClean="0">
              <a:latin typeface="Comic Sans MS" pitchFamily="66" charset="0"/>
            </a:endParaRPr>
          </a:p>
          <a:p>
            <a:pPr lvl="2"/>
            <a:r>
              <a:rPr lang="en-US" sz="2000" dirty="0" smtClean="0">
                <a:latin typeface="Comic Sans MS" pitchFamily="66" charset="0"/>
              </a:rPr>
              <a:t>0.1%  transport Fe (</a:t>
            </a:r>
            <a:r>
              <a:rPr lang="en-US" sz="2000" dirty="0" err="1" smtClean="0">
                <a:latin typeface="Comic Sans MS" pitchFamily="66" charset="0"/>
              </a:rPr>
              <a:t>transferin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15-24% </a:t>
            </a:r>
            <a:r>
              <a:rPr lang="en-US" sz="2000" dirty="0" err="1" smtClean="0">
                <a:latin typeface="Comic Sans MS" pitchFamily="66" charset="0"/>
              </a:rPr>
              <a:t>sbg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simpanan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feritin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hemosiderin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A450-7324-4D76-834A-0680A6393C72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30</a:t>
            </a:fld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68675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73970"/>
          </a:xfrm>
        </p:spPr>
        <p:txBody>
          <a:bodyPr/>
          <a:lstStyle/>
          <a:p>
            <a:r>
              <a:rPr lang="id-ID" dirty="0" smtClean="0"/>
              <a:t>Hemoglobin dan Kebugaran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3505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400" b="1" smtClean="0">
                <a:latin typeface="Perpetua" pitchFamily="18" charset="0"/>
              </a:rPr>
              <a:t>Hemoglobin &amp;  Jumlah Daun Teh yg dipetik</a:t>
            </a:r>
          </a:p>
        </p:txBody>
      </p:sp>
      <p:pic>
        <p:nvPicPr>
          <p:cNvPr id="49155" name="Picture 3" descr="SRI LANKA T PRODU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54864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1752600"/>
            <a:ext cx="1600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Perpetua" pitchFamily="18" charset="0"/>
              </a:rPr>
              <a:t>Hb sebelum dan sesudah suplementasi tablet besi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467600" y="1600200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Perpetua" pitchFamily="18" charset="0"/>
              </a:rPr>
              <a:t>Berat Teh yg dipetik per hari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981200" y="54102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          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Sebelum 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              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Sesudah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33400" y="62785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133600" y="5715000"/>
            <a:ext cx="914400" cy="2095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4876800" y="5638800"/>
            <a:ext cx="914400" cy="2857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105400" y="990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Kg/hari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514600" y="990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Gm/100 ml</a:t>
            </a:r>
          </a:p>
        </p:txBody>
      </p:sp>
      <p:sp>
        <p:nvSpPr>
          <p:cNvPr id="49164" name="Rectangle 14"/>
          <p:cNvSpPr>
            <a:spLocks noChangeArrowheads="1"/>
          </p:cNvSpPr>
          <p:nvPr/>
        </p:nvSpPr>
        <p:spPr bwMode="auto">
          <a:xfrm>
            <a:off x="228600" y="6248400"/>
            <a:ext cx="8686800" cy="4572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i="1">
                <a:solidFill>
                  <a:schemeClr val="tx1"/>
                </a:solidFill>
              </a:rPr>
              <a:t>Sumber: Dr. N. Scrimshaw, Massachusettes Institute of Technology, Boston,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Anemia dan Produktivitas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A450-7324-4D76-834A-0680A6393C72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32</a:t>
            </a:fld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1618"/>
            <a:ext cx="8734028" cy="569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9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Ringkasan konsekuensi AGB pd siklus hidup</a:t>
            </a:r>
            <a:endParaRPr lang="id-ID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A450-7324-4D76-834A-0680A6393C72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33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129"/>
          <a:stretch/>
        </p:blipFill>
        <p:spPr bwMode="auto">
          <a:xfrm rot="5400000">
            <a:off x="2085555" y="-565274"/>
            <a:ext cx="5008388" cy="910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5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Comic Sans MS" pitchFamily="66" charset="0"/>
              </a:rPr>
              <a:t>2.7 </a:t>
            </a:r>
            <a:r>
              <a:rPr lang="en-US" dirty="0" err="1" smtClean="0">
                <a:latin typeface="Comic Sans MS" pitchFamily="66" charset="0"/>
              </a:rPr>
              <a:t>Klasifikasi</a:t>
            </a:r>
            <a:r>
              <a:rPr lang="en-US" dirty="0" smtClean="0">
                <a:latin typeface="Comic Sans MS" pitchFamily="66" charset="0"/>
              </a:rPr>
              <a:t> anemia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Untuk balita dan bumil berdasarkan kadar Hb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Ringan		10 – 10,9 g/dl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Sedang	7 – 9.9 g/dl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Berat 		&lt; 7 g/dl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40"/>
            <a:ext cx="8229600" cy="727296"/>
          </a:xfrm>
        </p:spPr>
        <p:txBody>
          <a:bodyPr/>
          <a:lstStyle/>
          <a:p>
            <a:r>
              <a:rPr lang="id-ID" sz="3600" dirty="0" smtClean="0"/>
              <a:t>Cut off anemia (WHO, 2001)</a:t>
            </a:r>
            <a:endParaRPr lang="id-ID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35</a:t>
            </a:fld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5628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2.8 </a:t>
            </a:r>
            <a:r>
              <a:rPr lang="en-US" sz="3600" dirty="0" smtClean="0">
                <a:latin typeface="Comic Sans MS" pitchFamily="66" charset="0"/>
              </a:rPr>
              <a:t>Anemia </a:t>
            </a:r>
            <a:r>
              <a:rPr lang="en-US" sz="3600" dirty="0" err="1" smtClean="0">
                <a:latin typeface="Comic Sans MS" pitchFamily="66" charset="0"/>
              </a:rPr>
              <a:t>sebagai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masalah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kesmas</a:t>
            </a:r>
            <a:endParaRPr lang="en-US" sz="3600" dirty="0" smtClean="0"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Klasifikasi</a:t>
            </a:r>
            <a:r>
              <a:rPr lang="en-US" sz="2800" dirty="0" smtClean="0">
                <a:latin typeface="Comic Sans MS" pitchFamily="66" charset="0"/>
              </a:rPr>
              <a:t> anemia </a:t>
            </a:r>
            <a:r>
              <a:rPr lang="en-US" sz="2800" dirty="0" err="1" smtClean="0">
                <a:latin typeface="Comic Sans MS" pitchFamily="66" charset="0"/>
              </a:rPr>
              <a:t>sebagai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masalah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kesmas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Comic Sans MS" pitchFamily="66" charset="0"/>
              </a:rPr>
              <a:t>prevalensi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berdasar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Hb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 lvl="1" eaLnBrk="1" hangingPunct="1"/>
            <a:r>
              <a:rPr lang="en-US" sz="2400" dirty="0" smtClean="0">
                <a:latin typeface="Comic Sans MS" pitchFamily="66" charset="0"/>
              </a:rPr>
              <a:t>Normal 	&lt;= 4.9 %</a:t>
            </a: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Ringan</a:t>
            </a:r>
            <a:r>
              <a:rPr lang="en-US" sz="2400" dirty="0" smtClean="0">
                <a:latin typeface="Comic Sans MS" pitchFamily="66" charset="0"/>
              </a:rPr>
              <a:t> 	</a:t>
            </a:r>
            <a:r>
              <a:rPr lang="id-ID" sz="2400" dirty="0" smtClean="0">
                <a:latin typeface="Comic Sans MS" pitchFamily="66" charset="0"/>
              </a:rPr>
              <a:t>	</a:t>
            </a:r>
            <a:r>
              <a:rPr lang="en-US" sz="2400" dirty="0" smtClean="0">
                <a:latin typeface="Comic Sans MS" pitchFamily="66" charset="0"/>
              </a:rPr>
              <a:t>5.0 – 19.9%</a:t>
            </a: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Sedang</a:t>
            </a:r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id-ID" sz="2400" dirty="0" smtClean="0">
                <a:latin typeface="Comic Sans MS" pitchFamily="66" charset="0"/>
              </a:rPr>
              <a:t>	</a:t>
            </a:r>
            <a:r>
              <a:rPr lang="en-US" sz="2400" dirty="0" smtClean="0">
                <a:latin typeface="Comic Sans MS" pitchFamily="66" charset="0"/>
              </a:rPr>
              <a:t>20.0 – 39.9 % </a:t>
            </a: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Berat</a:t>
            </a:r>
            <a:r>
              <a:rPr lang="en-US" sz="2400" dirty="0" smtClean="0">
                <a:latin typeface="Comic Sans MS" pitchFamily="66" charset="0"/>
              </a:rPr>
              <a:t> 		&gt;= 40%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/>
            <a:endParaRPr lang="id-ID" dirty="0" smtClean="0"/>
          </a:p>
          <a:p>
            <a:r>
              <a:rPr lang="id-ID" sz="2800" dirty="0" smtClean="0"/>
              <a:t>Jumlah penduduk Indonesia yg diperkirakan berisiko tinggi mengalami Anemia</a:t>
            </a:r>
          </a:p>
          <a:p>
            <a:pPr lvl="1"/>
            <a:r>
              <a:rPr lang="en-US" sz="2400" dirty="0" smtClean="0"/>
              <a:t>100.286.688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lvl="1" eaLnBrk="1" hangingPunct="1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Profil anemia gizi besi di indonesia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68325"/>
            <a:ext cx="7772400" cy="879475"/>
          </a:xfrm>
          <a:ln w="57150">
            <a:solidFill>
              <a:schemeClr val="hlink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PERUBAHAN PREVALENSI ANEMIA DARI TAHUN1992-1995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1981200"/>
          <a:ext cx="8839200" cy="426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hart" r:id="rId3" imgW="6991469" imgH="3486192" progId="MSGraph.Chart.8">
                  <p:embed followColorScheme="full"/>
                </p:oleObj>
              </mc:Choice>
              <mc:Fallback>
                <p:oleObj name="Chart" r:id="rId3" imgW="6991469" imgH="3486192" progId="MSGraph.Chart.8">
                  <p:embed followColorScheme="full"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8839200" cy="426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4" name="Text Box 1028"/>
          <p:cNvSpPr txBox="1">
            <a:spLocks noChangeArrowheads="1"/>
          </p:cNvSpPr>
          <p:nvPr/>
        </p:nvSpPr>
        <p:spPr bwMode="auto">
          <a:xfrm>
            <a:off x="1066800" y="57150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CATATAN : A :IBU HAMIL; B : BALITA; C : WUS UMUR 15-44 TAHUN;</a:t>
            </a:r>
          </a:p>
          <a:p>
            <a:pPr eaLnBrk="0" hangingPunct="0">
              <a:defRPr/>
            </a:pPr>
            <a:r>
              <a:rPr lang="en-US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D : ANAK PEREMPUAN BERUSIA  10-14 TAHUN</a:t>
            </a:r>
          </a:p>
        </p:txBody>
      </p:sp>
      <p:sp>
        <p:nvSpPr>
          <p:cNvPr id="1029" name="Text Box 1029"/>
          <p:cNvSpPr txBox="1">
            <a:spLocks noChangeArrowheads="1"/>
          </p:cNvSpPr>
          <p:nvPr/>
        </p:nvSpPr>
        <p:spPr bwMode="auto">
          <a:xfrm>
            <a:off x="0" y="6400800"/>
            <a:ext cx="2497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Source: HHS-MOH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1003300"/>
          </a:xfrm>
          <a:noFill/>
          <a:ln w="57150">
            <a:solidFill>
              <a:schemeClr val="tx2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PREVALENSI ANEMIA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(SKRT, 1995)</a:t>
            </a:r>
          </a:p>
        </p:txBody>
      </p:sp>
      <p:graphicFrame>
        <p:nvGraphicFramePr>
          <p:cNvPr id="114691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1828800"/>
          <a:ext cx="8534400" cy="45370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28938"/>
                <a:gridCol w="1719262"/>
                <a:gridCol w="2286000"/>
                <a:gridCol w="1600200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KEL. UMUR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LAKI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PEREMPUAN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BALITA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35,7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45,2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40,5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ANAK SEKOLAH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46,4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48,0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47,3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10-14 TAHUN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45,8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57,1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51,5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15-44 TAHUN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58,3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39,5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48,9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45-54 TAHUN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53,7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39,5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48,9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55-64 TAHUN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62,5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40,5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51,5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&gt; 65 TAHUN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70,0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45,8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57,9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BUMIL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50,9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BUSUI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45,1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228600" y="6477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Source : SKRT, 1995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6" y="73008"/>
            <a:ext cx="8229600" cy="641348"/>
          </a:xfrm>
        </p:spPr>
        <p:txBody>
          <a:bodyPr/>
          <a:lstStyle/>
          <a:p>
            <a:r>
              <a:rPr lang="id-ID" sz="3600" dirty="0" smtClean="0"/>
              <a:t>Komponen Besi Esensial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r>
              <a:rPr lang="id-ID" sz="2400" dirty="0" smtClean="0"/>
              <a:t>Hemoglobin</a:t>
            </a:r>
          </a:p>
          <a:p>
            <a:pPr lvl="1"/>
            <a:r>
              <a:rPr lang="en-US" sz="1800" dirty="0" err="1" smtClean="0">
                <a:cs typeface="Calibri" pitchFamily="34" charset="0"/>
              </a:rPr>
              <a:t>Mengangkut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id-ID" sz="1800" dirty="0" err="1" smtClean="0">
                <a:cs typeface="Calibri" pitchFamily="34" charset="0"/>
              </a:rPr>
              <a:t>o</a:t>
            </a:r>
            <a:r>
              <a:rPr lang="en-US" sz="1800" dirty="0" err="1" smtClean="0">
                <a:cs typeface="Calibri" pitchFamily="34" charset="0"/>
              </a:rPr>
              <a:t>ksigen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dari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paru-paru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ke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jaringan</a:t>
            </a:r>
            <a:endParaRPr lang="en-US" sz="1800" dirty="0" smtClean="0">
              <a:cs typeface="Calibri" pitchFamily="34" charset="0"/>
            </a:endParaRPr>
          </a:p>
          <a:p>
            <a:pPr lvl="1"/>
            <a:r>
              <a:rPr lang="en-US" sz="1800" dirty="0" err="1" smtClean="0">
                <a:cs typeface="Calibri" pitchFamily="34" charset="0"/>
              </a:rPr>
              <a:t>Lebih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dari</a:t>
            </a:r>
            <a:r>
              <a:rPr lang="en-US" sz="1800" dirty="0" smtClean="0">
                <a:cs typeface="Calibri" pitchFamily="34" charset="0"/>
              </a:rPr>
              <a:t> 95% protein </a:t>
            </a:r>
            <a:r>
              <a:rPr lang="en-US" sz="1800" dirty="0" err="1" smtClean="0">
                <a:cs typeface="Calibri" pitchFamily="34" charset="0"/>
              </a:rPr>
              <a:t>dalam</a:t>
            </a:r>
            <a:r>
              <a:rPr lang="en-US" sz="1800" dirty="0" smtClean="0">
                <a:cs typeface="Calibri" pitchFamily="34" charset="0"/>
              </a:rPr>
              <a:t> SDM </a:t>
            </a:r>
            <a:r>
              <a:rPr lang="en-US" sz="1800" dirty="0" err="1" smtClean="0">
                <a:cs typeface="Calibri" pitchFamily="34" charset="0"/>
              </a:rPr>
              <a:t>berbentuk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Hb</a:t>
            </a:r>
            <a:endParaRPr lang="en-US" sz="1800" dirty="0" smtClean="0">
              <a:cs typeface="Calibri" pitchFamily="34" charset="0"/>
            </a:endParaRPr>
          </a:p>
          <a:p>
            <a:pPr lvl="1"/>
            <a:r>
              <a:rPr lang="en-US" sz="1800" dirty="0" err="1" smtClean="0">
                <a:cs typeface="Calibri" pitchFamily="34" charset="0"/>
              </a:rPr>
              <a:t>Lebih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dari</a:t>
            </a:r>
            <a:r>
              <a:rPr lang="en-US" sz="1800" dirty="0" smtClean="0">
                <a:cs typeface="Calibri" pitchFamily="34" charset="0"/>
              </a:rPr>
              <a:t> 10% </a:t>
            </a:r>
            <a:r>
              <a:rPr lang="en-US" sz="1800" dirty="0" err="1" smtClean="0">
                <a:cs typeface="Calibri" pitchFamily="34" charset="0"/>
              </a:rPr>
              <a:t>dari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berat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darah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seluruhnya</a:t>
            </a:r>
            <a:endParaRPr lang="id-ID" sz="1800" dirty="0" smtClean="0">
              <a:cs typeface="Calibri" pitchFamily="34" charset="0"/>
            </a:endParaRPr>
          </a:p>
          <a:p>
            <a:pPr lvl="1"/>
            <a:endParaRPr lang="id-ID" sz="1800" dirty="0" smtClean="0">
              <a:cs typeface="Calibri" pitchFamily="34" charset="0"/>
            </a:endParaRPr>
          </a:p>
          <a:p>
            <a:r>
              <a:rPr lang="id-ID" sz="2400" dirty="0" smtClean="0">
                <a:cs typeface="Calibri" pitchFamily="34" charset="0"/>
              </a:rPr>
              <a:t>Mioglobin</a:t>
            </a:r>
          </a:p>
          <a:p>
            <a:pPr lvl="1"/>
            <a:r>
              <a:rPr lang="en-US" sz="1800" dirty="0" err="1" smtClean="0">
                <a:cs typeface="Calibri" pitchFamily="34" charset="0"/>
              </a:rPr>
              <a:t>Merupakan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pigmen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merah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pada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otot</a:t>
            </a:r>
            <a:endParaRPr lang="en-US" sz="1800" dirty="0" smtClean="0">
              <a:cs typeface="Calibri" pitchFamily="34" charset="0"/>
            </a:endParaRPr>
          </a:p>
          <a:p>
            <a:pPr lvl="1"/>
            <a:r>
              <a:rPr lang="en-US" sz="1800" dirty="0" err="1" smtClean="0">
                <a:cs typeface="Calibri" pitchFamily="34" charset="0"/>
              </a:rPr>
              <a:t>Mentransportasikan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dan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menyimpan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oksigen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pada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saat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kontraksi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otot</a:t>
            </a:r>
            <a:endParaRPr lang="en-US" sz="1800" dirty="0" smtClean="0">
              <a:cs typeface="Calibri" pitchFamily="34" charset="0"/>
            </a:endParaRPr>
          </a:p>
          <a:p>
            <a:pPr lvl="1"/>
            <a:r>
              <a:rPr lang="en-US" sz="1800" dirty="0" err="1" smtClean="0">
                <a:cs typeface="Calibri" pitchFamily="34" charset="0"/>
              </a:rPr>
              <a:t>Dalam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otot</a:t>
            </a:r>
            <a:r>
              <a:rPr lang="en-US" sz="1800" dirty="0" smtClean="0">
                <a:cs typeface="Calibri" pitchFamily="34" charset="0"/>
              </a:rPr>
              <a:t>: 5mg/gram </a:t>
            </a:r>
            <a:r>
              <a:rPr lang="en-US" sz="1800" dirty="0" err="1" smtClean="0">
                <a:cs typeface="Calibri" pitchFamily="34" charset="0"/>
              </a:rPr>
              <a:t>jaringan</a:t>
            </a:r>
            <a:endParaRPr lang="id-ID" sz="1800" dirty="0" smtClean="0">
              <a:cs typeface="Calibri" pitchFamily="34" charset="0"/>
            </a:endParaRPr>
          </a:p>
          <a:p>
            <a:pPr lvl="1"/>
            <a:endParaRPr lang="en-US" sz="1800" dirty="0" smtClean="0">
              <a:cs typeface="Calibri" pitchFamily="34" charset="0"/>
            </a:endParaRPr>
          </a:p>
          <a:p>
            <a:r>
              <a:rPr lang="id-ID" sz="2400" dirty="0" smtClean="0">
                <a:cs typeface="Calibri" pitchFamily="34" charset="0"/>
              </a:rPr>
              <a:t>Enzim</a:t>
            </a:r>
          </a:p>
          <a:p>
            <a:pPr lvl="1"/>
            <a:r>
              <a:rPr lang="id-ID" sz="1800" dirty="0" smtClean="0">
                <a:cs typeface="Calibri" pitchFamily="34" charset="0"/>
              </a:rPr>
              <a:t>Contoh: sitokrom </a:t>
            </a:r>
            <a:r>
              <a:rPr lang="id-ID" sz="1800" dirty="0" smtClean="0">
                <a:cs typeface="Calibri" pitchFamily="34" charset="0"/>
                <a:sym typeface="Wingdings" pitchFamily="2" charset="2"/>
              </a:rPr>
              <a:t> </a:t>
            </a:r>
            <a:r>
              <a:rPr lang="en-US" sz="1800" dirty="0" err="1" smtClean="0">
                <a:cs typeface="Calibri" pitchFamily="34" charset="0"/>
              </a:rPr>
              <a:t>enz</a:t>
            </a:r>
            <a:r>
              <a:rPr lang="id-ID" sz="1800" dirty="0" smtClean="0">
                <a:cs typeface="Calibri" pitchFamily="34" charset="0"/>
              </a:rPr>
              <a:t>i</a:t>
            </a:r>
            <a:r>
              <a:rPr lang="en-US" sz="1800" dirty="0" smtClean="0">
                <a:cs typeface="Calibri" pitchFamily="34" charset="0"/>
              </a:rPr>
              <a:t>m </a:t>
            </a:r>
            <a:r>
              <a:rPr lang="en-US" sz="1800" dirty="0" err="1" smtClean="0">
                <a:cs typeface="Calibri" pitchFamily="34" charset="0"/>
              </a:rPr>
              <a:t>yg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terlibat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dlm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transportasi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elektron</a:t>
            </a:r>
            <a:r>
              <a:rPr lang="id-ID" sz="1800" dirty="0" smtClean="0">
                <a:cs typeface="Calibri" pitchFamily="34" charset="0"/>
              </a:rPr>
              <a:t> dlm pembentukan ATP (sumber energi)</a:t>
            </a:r>
          </a:p>
          <a:p>
            <a:pPr lvl="1"/>
            <a:r>
              <a:rPr lang="en-US" sz="1800" dirty="0" err="1" smtClean="0">
                <a:cs typeface="Calibri" pitchFamily="34" charset="0"/>
              </a:rPr>
              <a:t>konsentrasi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tertinggi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dlm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otot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jantung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yg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menggunakan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banyak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oksigen</a:t>
            </a:r>
            <a:endParaRPr lang="id-ID" sz="1800" dirty="0" smtClean="0">
              <a:cs typeface="Calibri" pitchFamily="34" charset="0"/>
            </a:endParaRPr>
          </a:p>
          <a:p>
            <a:pPr lvl="1"/>
            <a:endParaRPr lang="en-US" dirty="0" smtClean="0">
              <a:solidFill>
                <a:srgbClr val="990033"/>
              </a:solidFill>
              <a:cs typeface="Calibri" pitchFamily="34" charset="0"/>
            </a:endParaRPr>
          </a:p>
          <a:p>
            <a:pPr lvl="1"/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</a:t>
            </a:fld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858280" cy="1066800"/>
          </a:xfrm>
        </p:spPr>
        <p:txBody>
          <a:bodyPr/>
          <a:lstStyle/>
          <a:p>
            <a:pPr eaLnBrk="1" hangingPunct="1"/>
            <a:r>
              <a:rPr lang="en-US" sz="3200" b="1" u="sng" dirty="0" err="1" smtClean="0"/>
              <a:t>Prevalensi</a:t>
            </a:r>
            <a:r>
              <a:rPr lang="en-US" sz="3200" b="1" u="sng" dirty="0" smtClean="0"/>
              <a:t> anemia </a:t>
            </a:r>
            <a:r>
              <a:rPr lang="en-US" sz="3200" b="1" u="sng" dirty="0" err="1" smtClean="0"/>
              <a:t>gizi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besi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tahun</a:t>
            </a:r>
            <a:r>
              <a:rPr lang="en-US" sz="3200" b="1" u="sng" dirty="0" smtClean="0"/>
              <a:t> 2001</a:t>
            </a:r>
          </a:p>
        </p:txBody>
      </p:sp>
      <p:graphicFrame>
        <p:nvGraphicFramePr>
          <p:cNvPr id="163874" name="Group 34"/>
          <p:cNvGraphicFramePr>
            <a:graphicFrameLocks noGrp="1"/>
          </p:cNvGraphicFramePr>
          <p:nvPr>
            <p:ph type="tbl" idx="1"/>
          </p:nvPr>
        </p:nvGraphicFramePr>
        <p:xfrm>
          <a:off x="685800" y="2062163"/>
          <a:ext cx="7772400" cy="38052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86200"/>
                <a:gridCol w="38862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Umur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Bulan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Prevalensi (%)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 – 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61.3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– 11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64.8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– 23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 – 35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 – 47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48 – 59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32.1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 Balita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8670925" y="32369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685800" y="1527175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 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ANAK UMUR DI BAWAH LIMA TAHUN (BALITA)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ym typeface="Wingdings" pitchFamily="2" charset="2"/>
              </a:rPr>
              <a:t> WANITA USIA SUBUR (WUS)</a:t>
            </a:r>
            <a:endParaRPr lang="en-US" sz="2400" b="1" smtClean="0"/>
          </a:p>
        </p:txBody>
      </p:sp>
      <p:graphicFrame>
        <p:nvGraphicFramePr>
          <p:cNvPr id="164867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371600"/>
          <a:ext cx="7772400" cy="425132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86200"/>
                <a:gridCol w="3886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Umur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Tahun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Prevalensi (%)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15 – 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26.5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20 – 29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25.3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30 – 39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25.9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40 – 49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28.7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26.4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WUS KAWIN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26.9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WUS TIDAK KAWIN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24.5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BUMIL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40.1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Prevalensi Anemia Gizi pada Balita </a:t>
            </a:r>
            <a:br>
              <a:rPr lang="en-US" sz="3200" smtClean="0">
                <a:latin typeface="Comic Sans MS" pitchFamily="66" charset="0"/>
              </a:rPr>
            </a:br>
            <a:r>
              <a:rPr lang="en-US" sz="3200" smtClean="0">
                <a:latin typeface="Comic Sans MS" pitchFamily="66" charset="0"/>
              </a:rPr>
              <a:t>di Indonesia (Gizi dalam Angka 2006)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Umur (bln)		 prevalensi (%)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0 – 5				61.3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6 – 11				64.8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12 – 23				58.0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24 – 35 				54.4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36 – 47				38.6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48 – 59 				47.0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Prevalensi Anemia Gizi Besi di Indonesia </a:t>
            </a:r>
            <a:br>
              <a:rPr lang="en-US" sz="2800" smtClean="0">
                <a:latin typeface="Comic Sans MS" pitchFamily="66" charset="0"/>
              </a:rPr>
            </a:br>
            <a:r>
              <a:rPr lang="en-US" sz="2800" smtClean="0">
                <a:latin typeface="Comic Sans MS" pitchFamily="66" charset="0"/>
              </a:rPr>
              <a:t>(SKRT, Gizi dalam 2006</a:t>
            </a:r>
            <a:r>
              <a:rPr lang="en-US" sz="4000" smtClean="0">
                <a:latin typeface="Comic Sans MS" pitchFamily="66" charset="0"/>
              </a:rPr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4563"/>
            <a:ext cx="8229600" cy="39116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Remaja putri		57.1 %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Bumil				50.9 %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Balita				40.5 %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Anak sekolah 		47.2 %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WUS (15-49 thn)		39.5 %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Usia lanjut			57.9 %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Prevalensi Anemia pd Anak Sekolah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44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" y="1556792"/>
            <a:ext cx="8874854" cy="500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020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Prevalensi Anemia pd Bumil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45</a:t>
            </a:fld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9147650" cy="50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483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Prevalensi Anemia pd Wanita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46</a:t>
            </a:fld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9" y="1268760"/>
            <a:ext cx="8698041" cy="531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038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                                                        </a:t>
            </a:r>
            <a:endParaRPr lang="id-ID" smtClean="0"/>
          </a:p>
        </p:txBody>
      </p:sp>
      <p:grpSp>
        <p:nvGrpSpPr>
          <p:cNvPr id="22531" name="Group 21"/>
          <p:cNvGrpSpPr>
            <a:grpSpLocks/>
          </p:cNvGrpSpPr>
          <p:nvPr/>
        </p:nvGrpSpPr>
        <p:grpSpPr bwMode="auto">
          <a:xfrm>
            <a:off x="533400" y="1600200"/>
            <a:ext cx="5410200" cy="5105400"/>
            <a:chOff x="533400" y="1066800"/>
            <a:chExt cx="5638800" cy="5486400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219200" y="1752600"/>
              <a:ext cx="3352800" cy="3352800"/>
            </a:xfrm>
            <a:prstGeom prst="rect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2590800" y="3200400"/>
              <a:ext cx="2514600" cy="2514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536" name="Rectangle 5" descr="5%"/>
            <p:cNvSpPr>
              <a:spLocks noChangeArrowheads="1"/>
            </p:cNvSpPr>
            <p:nvPr/>
          </p:nvSpPr>
          <p:spPr bwMode="auto">
            <a:xfrm>
              <a:off x="2590800" y="3200400"/>
              <a:ext cx="1981200" cy="1905000"/>
            </a:xfrm>
            <a:prstGeom prst="rect">
              <a:avLst/>
            </a:prstGeom>
            <a:pattFill prst="pct5">
              <a:fgClr>
                <a:srgbClr val="FF66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000066"/>
                  </a:solidFill>
                </a:rPr>
                <a:t>Anemia </a:t>
              </a:r>
            </a:p>
            <a:p>
              <a:r>
                <a:rPr lang="en-US" sz="2400" b="1">
                  <a:solidFill>
                    <a:srgbClr val="000066"/>
                  </a:solidFill>
                </a:rPr>
                <a:t>Defisiensi </a:t>
              </a:r>
            </a:p>
            <a:p>
              <a:r>
                <a:rPr lang="en-US" sz="2400" b="1">
                  <a:solidFill>
                    <a:srgbClr val="000066"/>
                  </a:solidFill>
                </a:rPr>
                <a:t>Besi</a:t>
              </a:r>
              <a:endParaRPr lang="id-ID" sz="2400" b="1">
                <a:solidFill>
                  <a:srgbClr val="000066"/>
                </a:solidFill>
              </a:endParaRPr>
            </a:p>
          </p:txBody>
        </p:sp>
        <p:sp>
          <p:nvSpPr>
            <p:cNvPr id="22537" name="Text Box 6"/>
            <p:cNvSpPr txBox="1">
              <a:spLocks noChangeArrowheads="1"/>
            </p:cNvSpPr>
            <p:nvPr/>
          </p:nvSpPr>
          <p:spPr bwMode="auto">
            <a:xfrm>
              <a:off x="1371600" y="2209800"/>
              <a:ext cx="20542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Defisiensi</a:t>
              </a:r>
              <a:r>
                <a:rPr lang="en-US" sz="240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Besi</a:t>
              </a:r>
              <a:endParaRPr lang="id-ID" sz="2400" b="1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3276600" y="5119688"/>
              <a:ext cx="19050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</a:rPr>
                <a:t>Anemia</a:t>
              </a:r>
              <a:endParaRPr lang="id-ID" sz="2800" b="1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V="1">
              <a:off x="533400" y="1066800"/>
              <a:ext cx="0" cy="548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0"/>
            <p:cNvSpPr>
              <a:spLocks noChangeShapeType="1"/>
            </p:cNvSpPr>
            <p:nvPr/>
          </p:nvSpPr>
          <p:spPr bwMode="auto">
            <a:xfrm flipV="1">
              <a:off x="533400" y="1143000"/>
              <a:ext cx="563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 flipV="1">
              <a:off x="6172200" y="1143000"/>
              <a:ext cx="0" cy="541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 flipV="1">
              <a:off x="533400" y="6553200"/>
              <a:ext cx="563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4648200" y="1219200"/>
              <a:ext cx="13716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Populasi Total</a:t>
              </a:r>
              <a:endParaRPr lang="id-ID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6553200" y="4297363"/>
            <a:ext cx="2362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1600" b="1" i="1" dirty="0" err="1">
                <a:solidFill>
                  <a:schemeClr val="tx1"/>
                </a:solidFill>
                <a:latin typeface="Times New Roman" pitchFamily="18" charset="0"/>
              </a:rPr>
              <a:t>Sumber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</a:rPr>
              <a:t>: Ray Yip. Iron Nutritional Status Defined. In: Filer IJ, ed. Dietary Iron: birth to two years. New York, Raven Press,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</a:rPr>
              <a:t>1989:19-36</a:t>
            </a:r>
            <a:r>
              <a:rPr lang="id-ID" sz="1600" b="1" i="1" dirty="0">
                <a:latin typeface="Times New Roman" pitchFamily="18" charset="0"/>
              </a:rPr>
              <a:t> </a:t>
            </a:r>
            <a:r>
              <a:rPr lang="id-ID" sz="1600" b="1" i="1" dirty="0" smtClean="0">
                <a:latin typeface="Times New Roman" pitchFamily="18" charset="0"/>
              </a:rPr>
              <a:t>dalam Achadi, 2013)</a:t>
            </a:r>
            <a:endParaRPr lang="id-ID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3" name="TextBox 17"/>
          <p:cNvSpPr txBox="1">
            <a:spLocks noChangeArrowheads="1"/>
          </p:cNvSpPr>
          <p:nvPr/>
        </p:nvSpPr>
        <p:spPr bwMode="auto">
          <a:xfrm>
            <a:off x="6400800" y="1208088"/>
            <a:ext cx="2743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Diagram Konseptual Hubungan Defisiensi Besi dan Anemia pada Populasi Hipotetis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563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Keterangan dlm Diagram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839200" cy="5410200"/>
          </a:xfrm>
        </p:spPr>
        <p:txBody>
          <a:bodyPr/>
          <a:lstStyle/>
          <a:p>
            <a:pPr eaLnBrk="1" hangingPunct="1"/>
            <a:r>
              <a:rPr lang="en-US" sz="2800" smtClean="0"/>
              <a:t>Anemia dalam suatu populasi dapat disebabkan oleh Defisiensi Besi atau oleh sebab lainnya (def. Vit. B12, Folat, Malaria, dsb). </a:t>
            </a:r>
          </a:p>
          <a:p>
            <a:pPr eaLnBrk="1" hangingPunct="1"/>
            <a:endParaRPr lang="en-US" sz="1100" smtClean="0"/>
          </a:p>
          <a:p>
            <a:pPr eaLnBrk="1" hangingPunct="1"/>
            <a:r>
              <a:rPr lang="en-US" sz="2800" smtClean="0"/>
              <a:t>Di negara berkembang, sebagian besar anemia disebabkan oleh Defisiensi Besi</a:t>
            </a:r>
          </a:p>
          <a:p>
            <a:pPr eaLnBrk="1" hangingPunct="1"/>
            <a:endParaRPr lang="en-US" sz="1100" smtClean="0"/>
          </a:p>
          <a:p>
            <a:pPr eaLnBrk="1" hangingPunct="1"/>
            <a:r>
              <a:rPr lang="en-US" sz="2800" u="sng" smtClean="0"/>
              <a:t>Anemia</a:t>
            </a:r>
            <a:r>
              <a:rPr lang="en-US" sz="2800" smtClean="0"/>
              <a:t> Defisiensi Besi didahului oleh </a:t>
            </a:r>
            <a:r>
              <a:rPr lang="en-US" sz="2800" u="sng" smtClean="0"/>
              <a:t>Defisiensi</a:t>
            </a:r>
            <a:r>
              <a:rPr lang="en-US" sz="2800" smtClean="0"/>
              <a:t> Besi (walaupun belum mencapai status Anemia)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800" smtClean="0"/>
              <a:t>Proporsi Populasi yang Defisiensi Besi (dg atau tanpa Anemia) diperkirakan 2.5 kali Proporsi </a:t>
            </a:r>
            <a:r>
              <a:rPr lang="en-US" sz="2800" u="sng" smtClean="0"/>
              <a:t>Anemia</a:t>
            </a:r>
            <a:r>
              <a:rPr lang="en-US" sz="2800" smtClean="0"/>
              <a:t> Defisiensi Besi</a:t>
            </a:r>
          </a:p>
        </p:txBody>
      </p:sp>
    </p:spTree>
    <p:extLst>
      <p:ext uri="{BB962C8B-B14F-4D97-AF65-F5344CB8AC3E}">
        <p14:creationId xmlns:p14="http://schemas.microsoft.com/office/powerpoint/2010/main" val="12595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Contoh: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Prevalensi Anemia di suatu populasi 50%.  Sebesar </a:t>
            </a:r>
            <a:r>
              <a:rPr lang="en-US" u="sng" smtClean="0"/>
              <a:t>+</a:t>
            </a:r>
            <a:r>
              <a:rPr lang="en-US" smtClean="0"/>
              <a:t> 60%-nya disebabkan defisiensi besi (Anemia Defisiensi Besi)--&gt; Proporsi Anemia Defisiensi Besi : 50%*60%=30% --&gt; Proporsi populasi yg Defisiensi Besi (dg atau tanpa Anemia) : 2.5*30%=75%.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25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-24"/>
            <a:ext cx="8229600" cy="927100"/>
          </a:xfrm>
        </p:spPr>
        <p:txBody>
          <a:bodyPr/>
          <a:lstStyle/>
          <a:p>
            <a:r>
              <a:rPr lang="id-ID" sz="3600" dirty="0" smtClean="0"/>
              <a:t>Komponen Besi Simpanan/Transport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5"/>
          </a:xfrm>
        </p:spPr>
        <p:txBody>
          <a:bodyPr/>
          <a:lstStyle/>
          <a:p>
            <a:r>
              <a:rPr lang="en-US" sz="2400" dirty="0" smtClean="0">
                <a:cs typeface="Calibri" pitchFamily="34" charset="0"/>
              </a:rPr>
              <a:t>12% (</a:t>
            </a:r>
            <a:r>
              <a:rPr lang="en-US" sz="2400" dirty="0" err="1" smtClean="0">
                <a:cs typeface="Calibri" pitchFamily="34" charset="0"/>
              </a:rPr>
              <a:t>wanita</a:t>
            </a:r>
            <a:r>
              <a:rPr lang="en-US" sz="2400" dirty="0" smtClean="0">
                <a:cs typeface="Calibri" pitchFamily="34" charset="0"/>
              </a:rPr>
              <a:t>) </a:t>
            </a:r>
            <a:r>
              <a:rPr lang="en-US" sz="2400" dirty="0" err="1" smtClean="0">
                <a:cs typeface="Calibri" pitchFamily="34" charset="0"/>
              </a:rPr>
              <a:t>dan</a:t>
            </a:r>
            <a:r>
              <a:rPr lang="en-US" sz="2400" dirty="0" smtClean="0">
                <a:cs typeface="Calibri" pitchFamily="34" charset="0"/>
              </a:rPr>
              <a:t> 25% (</a:t>
            </a:r>
            <a:r>
              <a:rPr lang="en-US" sz="2400" dirty="0" err="1" smtClean="0">
                <a:cs typeface="Calibri" pitchFamily="34" charset="0"/>
              </a:rPr>
              <a:t>pria</a:t>
            </a:r>
            <a:r>
              <a:rPr lang="en-US" sz="2400" dirty="0" smtClean="0">
                <a:cs typeface="Calibri" pitchFamily="34" charset="0"/>
              </a:rPr>
              <a:t>) </a:t>
            </a:r>
            <a:r>
              <a:rPr lang="en-US" sz="2400" dirty="0" err="1" smtClean="0">
                <a:cs typeface="Calibri" pitchFamily="34" charset="0"/>
              </a:rPr>
              <a:t>dari</a:t>
            </a:r>
            <a:r>
              <a:rPr lang="en-US" sz="2400" dirty="0" smtClean="0">
                <a:cs typeface="Calibri" pitchFamily="34" charset="0"/>
              </a:rPr>
              <a:t> total </a:t>
            </a:r>
            <a:r>
              <a:rPr lang="en-US" sz="2400" dirty="0" err="1" smtClean="0">
                <a:cs typeface="Calibri" pitchFamily="34" charset="0"/>
              </a:rPr>
              <a:t>besi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tubuh</a:t>
            </a:r>
            <a:endParaRPr lang="en-US" sz="2400" dirty="0" smtClean="0">
              <a:cs typeface="Calibri" pitchFamily="34" charset="0"/>
            </a:endParaRPr>
          </a:p>
          <a:p>
            <a:pPr lvl="1"/>
            <a:r>
              <a:rPr lang="en-US" sz="2000" dirty="0" err="1" smtClean="0">
                <a:cs typeface="Calibri" pitchFamily="34" charset="0"/>
              </a:rPr>
              <a:t>Dalam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bentuk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Ferritin</a:t>
            </a:r>
            <a:endParaRPr lang="id-ID" sz="2000" dirty="0" smtClean="0">
              <a:cs typeface="Calibri" pitchFamily="34" charset="0"/>
            </a:endParaRPr>
          </a:p>
          <a:p>
            <a:pPr lvl="2"/>
            <a:r>
              <a:rPr lang="en-US" sz="1600" dirty="0" err="1" smtClean="0"/>
              <a:t>Komponen</a:t>
            </a:r>
            <a:r>
              <a:rPr lang="en-US" sz="1600" dirty="0" smtClean="0"/>
              <a:t> protein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mengandung</a:t>
            </a:r>
            <a:r>
              <a:rPr lang="en-US" sz="1600" dirty="0" smtClean="0"/>
              <a:t> Fe yang </a:t>
            </a:r>
            <a:r>
              <a:rPr lang="en-US" sz="1600" dirty="0" err="1" smtClean="0"/>
              <a:t>disimpan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jaringan</a:t>
            </a:r>
            <a:r>
              <a:rPr lang="en-US" sz="1600" dirty="0" smtClean="0"/>
              <a:t>. 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simpanan</a:t>
            </a:r>
            <a:r>
              <a:rPr lang="en-US" sz="1600" dirty="0" smtClean="0"/>
              <a:t> Fe </a:t>
            </a:r>
            <a:r>
              <a:rPr lang="en-US" sz="1600" dirty="0" err="1" smtClean="0"/>
              <a:t>dlm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endParaRPr lang="en-US" sz="1600" dirty="0" smtClean="0"/>
          </a:p>
          <a:p>
            <a:pPr lvl="2"/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dlm</a:t>
            </a:r>
            <a:r>
              <a:rPr lang="en-US" sz="1600" dirty="0" smtClean="0"/>
              <a:t> </a:t>
            </a:r>
            <a:r>
              <a:rPr lang="en-US" sz="1600" dirty="0" err="1" smtClean="0"/>
              <a:t>hati</a:t>
            </a:r>
            <a:r>
              <a:rPr lang="en-US" sz="1600" dirty="0" smtClean="0"/>
              <a:t>, </a:t>
            </a:r>
            <a:r>
              <a:rPr lang="en-US" sz="1600" dirty="0" err="1" smtClean="0"/>
              <a:t>ginjal</a:t>
            </a:r>
            <a:r>
              <a:rPr lang="en-US" sz="1600" dirty="0" smtClean="0"/>
              <a:t>, </a:t>
            </a:r>
            <a:r>
              <a:rPr lang="en-US" sz="1600" dirty="0" err="1" smtClean="0"/>
              <a:t>tulang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endParaRPr lang="en-US" sz="1600" dirty="0" smtClean="0"/>
          </a:p>
          <a:p>
            <a:pPr lvl="1"/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dan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Hemosiderin</a:t>
            </a:r>
            <a:r>
              <a:rPr lang="id-ID" sz="2000" dirty="0" smtClean="0">
                <a:cs typeface="Calibri" pitchFamily="34" charset="0"/>
              </a:rPr>
              <a:t> (50% di hati)</a:t>
            </a:r>
          </a:p>
          <a:p>
            <a:pPr lvl="2"/>
            <a:r>
              <a:rPr lang="en-US" sz="1600" dirty="0" err="1" smtClean="0"/>
              <a:t>Komponen</a:t>
            </a:r>
            <a:r>
              <a:rPr lang="en-US" sz="1600" dirty="0" smtClean="0"/>
              <a:t> protein yang </a:t>
            </a:r>
            <a:r>
              <a:rPr lang="en-US" sz="1600" dirty="0" err="1" smtClean="0"/>
              <a:t>mengandung</a:t>
            </a:r>
            <a:r>
              <a:rPr lang="en-US" sz="1600" dirty="0" smtClean="0"/>
              <a:t> Fe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larut</a:t>
            </a:r>
            <a:r>
              <a:rPr lang="en-US" sz="1600" dirty="0" smtClean="0"/>
              <a:t>, yang </a:t>
            </a:r>
            <a:r>
              <a:rPr lang="en-US" sz="1600" dirty="0" err="1" smtClean="0"/>
              <a:t>disimpan</a:t>
            </a:r>
            <a:r>
              <a:rPr lang="en-US" sz="1600" dirty="0" smtClean="0"/>
              <a:t> </a:t>
            </a:r>
            <a:r>
              <a:rPr lang="en-US" sz="1600" dirty="0" err="1" smtClean="0"/>
              <a:t>dlm</a:t>
            </a:r>
            <a:r>
              <a:rPr lang="en-US" sz="1600" dirty="0" smtClean="0"/>
              <a:t> </a:t>
            </a:r>
            <a:r>
              <a:rPr lang="en-US" sz="1600" dirty="0" err="1" smtClean="0"/>
              <a:t>hati</a:t>
            </a:r>
            <a:r>
              <a:rPr lang="en-US" sz="1600" dirty="0" smtClean="0"/>
              <a:t> (</a:t>
            </a:r>
            <a:r>
              <a:rPr lang="en-US" sz="1600" dirty="0" err="1" smtClean="0"/>
              <a:t>kapasitas</a:t>
            </a:r>
            <a:r>
              <a:rPr lang="en-US" sz="1600" dirty="0" smtClean="0"/>
              <a:t> </a:t>
            </a:r>
            <a:r>
              <a:rPr lang="en-US" sz="1600" dirty="0" err="1" smtClean="0"/>
              <a:t>penyimpanan</a:t>
            </a:r>
            <a:r>
              <a:rPr lang="en-US" sz="1600" dirty="0" smtClean="0"/>
              <a:t> </a:t>
            </a:r>
            <a:r>
              <a:rPr lang="en-US" sz="1600" dirty="0" err="1" smtClean="0"/>
              <a:t>ferrin</a:t>
            </a:r>
            <a:r>
              <a:rPr lang="en-US" sz="1600" dirty="0" smtClean="0"/>
              <a:t> </a:t>
            </a:r>
            <a:r>
              <a:rPr lang="en-US" sz="1600" dirty="0" err="1" smtClean="0"/>
              <a:t>berlebih</a:t>
            </a:r>
            <a:r>
              <a:rPr lang="en-US" sz="1600" dirty="0" smtClean="0"/>
              <a:t>) </a:t>
            </a:r>
            <a:endParaRPr lang="id-ID" sz="1600" dirty="0" smtClean="0"/>
          </a:p>
          <a:p>
            <a:pPr lvl="2"/>
            <a:endParaRPr lang="en-US" sz="1600" dirty="0" smtClean="0"/>
          </a:p>
          <a:p>
            <a:r>
              <a:rPr lang="en-US" sz="2400" dirty="0" err="1" smtClean="0">
                <a:cs typeface="Calibri" pitchFamily="34" charset="0"/>
              </a:rPr>
              <a:t>Jumlah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simpanan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besi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mempengaruhi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absorpsi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besi</a:t>
            </a:r>
            <a:r>
              <a:rPr lang="en-US" sz="2400" dirty="0" smtClean="0">
                <a:cs typeface="Calibri" pitchFamily="34" charset="0"/>
              </a:rPr>
              <a:t> </a:t>
            </a:r>
            <a:endParaRPr lang="id-ID" sz="2400" dirty="0" smtClean="0">
              <a:cs typeface="Calibri" pitchFamily="34" charset="0"/>
              <a:sym typeface="Wingdings" pitchFamily="2" charset="2"/>
            </a:endParaRPr>
          </a:p>
          <a:p>
            <a:pPr lvl="1"/>
            <a:r>
              <a:rPr lang="en-US" sz="2000" i="1" dirty="0" err="1" smtClean="0">
                <a:cs typeface="Calibri" pitchFamily="34" charset="0"/>
                <a:sym typeface="Wingdings" pitchFamily="2" charset="2"/>
              </a:rPr>
              <a:t>Autoregulatory</a:t>
            </a:r>
            <a:r>
              <a:rPr lang="en-US" sz="2000" i="1" dirty="0" smtClean="0">
                <a:cs typeface="Calibri" pitchFamily="34" charset="0"/>
                <a:sym typeface="Wingdings" pitchFamily="2" charset="2"/>
              </a:rPr>
              <a:t> Response</a:t>
            </a:r>
            <a:endParaRPr lang="id-ID" sz="2000" i="1" dirty="0" smtClean="0">
              <a:cs typeface="Calibri" pitchFamily="34" charset="0"/>
              <a:sym typeface="Wingdings" pitchFamily="2" charset="2"/>
            </a:endParaRPr>
          </a:p>
          <a:p>
            <a:pPr lvl="2"/>
            <a:r>
              <a:rPr lang="en-US" sz="1600" dirty="0" err="1" smtClean="0">
                <a:cs typeface="Calibri" pitchFamily="34" charset="0"/>
              </a:rPr>
              <a:t>Pemanfaatan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kembali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besi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dari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katabolisme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tubuh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secara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kontinyu</a:t>
            </a:r>
            <a:r>
              <a:rPr lang="en-US" sz="1600" dirty="0" smtClean="0">
                <a:cs typeface="Calibri" pitchFamily="34" charset="0"/>
              </a:rPr>
              <a:t> (</a:t>
            </a:r>
            <a:r>
              <a:rPr lang="en-US" sz="1600" dirty="0" err="1" smtClean="0">
                <a:cs typeface="Calibri" pitchFamily="34" charset="0"/>
              </a:rPr>
              <a:t>komponen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utama</a:t>
            </a:r>
            <a:r>
              <a:rPr lang="en-US" sz="1600" dirty="0" smtClean="0">
                <a:cs typeface="Calibri" pitchFamily="34" charset="0"/>
              </a:rPr>
              <a:t>) </a:t>
            </a:r>
            <a:endParaRPr lang="id-ID" sz="1600" dirty="0" smtClean="0">
              <a:cs typeface="Calibri" pitchFamily="34" charset="0"/>
            </a:endParaRPr>
          </a:p>
          <a:p>
            <a:pPr lvl="2"/>
            <a:r>
              <a:rPr lang="en-US" sz="1600" dirty="0" err="1" smtClean="0">
                <a:cs typeface="Calibri" pitchFamily="34" charset="0"/>
              </a:rPr>
              <a:t>Adanya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ferritin</a:t>
            </a:r>
            <a:r>
              <a:rPr lang="en-US" sz="1600" dirty="0" smtClean="0">
                <a:cs typeface="Calibri" pitchFamily="34" charset="0"/>
              </a:rPr>
              <a:t> (</a:t>
            </a:r>
            <a:r>
              <a:rPr lang="en-US" sz="1600" dirty="0" err="1" smtClean="0">
                <a:cs typeface="Calibri" pitchFamily="34" charset="0"/>
              </a:rPr>
              <a:t>suatu</a:t>
            </a:r>
            <a:r>
              <a:rPr lang="en-US" sz="1600" dirty="0" smtClean="0">
                <a:cs typeface="Calibri" pitchFamily="34" charset="0"/>
              </a:rPr>
              <a:t> protein </a:t>
            </a:r>
            <a:r>
              <a:rPr lang="en-US" sz="1600" dirty="0" err="1" smtClean="0">
                <a:cs typeface="Calibri" pitchFamily="34" charset="0"/>
              </a:rPr>
              <a:t>khusus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yg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merupakan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bentuk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simpanan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besi</a:t>
            </a:r>
            <a:r>
              <a:rPr lang="en-US" sz="1600" dirty="0" smtClean="0">
                <a:cs typeface="Calibri" pitchFamily="34" charset="0"/>
              </a:rPr>
              <a:t>)</a:t>
            </a:r>
            <a:endParaRPr lang="id-ID" sz="1600" dirty="0" smtClean="0">
              <a:cs typeface="Calibri" pitchFamily="34" charset="0"/>
            </a:endParaRPr>
          </a:p>
          <a:p>
            <a:pPr lvl="2"/>
            <a:r>
              <a:rPr lang="en-US" sz="1600" dirty="0" err="1" smtClean="0">
                <a:cs typeface="Calibri" pitchFamily="34" charset="0"/>
              </a:rPr>
              <a:t>Pengaturan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absorbsi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besi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yg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dipengaruhi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oleh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kebutuhan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tubuh</a:t>
            </a:r>
            <a:r>
              <a:rPr lang="en-US" sz="1600" dirty="0" smtClean="0">
                <a:cs typeface="Calibri" pitchFamily="34" charset="0"/>
              </a:rPr>
              <a:t> (</a:t>
            </a:r>
            <a:r>
              <a:rPr lang="en-US" sz="1600" dirty="0" err="1" smtClean="0">
                <a:cs typeface="Calibri" pitchFamily="34" charset="0"/>
              </a:rPr>
              <a:t>meningkat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pada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kondisi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defisiensi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dan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menurun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pada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kondisi</a:t>
            </a:r>
            <a:r>
              <a:rPr lang="en-US" sz="1600" dirty="0" smtClean="0">
                <a:cs typeface="Calibri" pitchFamily="34" charset="0"/>
              </a:rPr>
              <a:t> </a:t>
            </a:r>
            <a:r>
              <a:rPr lang="en-US" sz="1600" dirty="0" err="1" smtClean="0">
                <a:cs typeface="Calibri" pitchFamily="34" charset="0"/>
              </a:rPr>
              <a:t>kelebihan</a:t>
            </a:r>
            <a:r>
              <a:rPr lang="en-US" sz="1600" dirty="0" smtClean="0">
                <a:cs typeface="Calibri" pitchFamily="34" charset="0"/>
              </a:rPr>
              <a:t>)</a:t>
            </a:r>
          </a:p>
          <a:p>
            <a:pPr lvl="1"/>
            <a:endParaRPr lang="en-US" sz="2400" i="1" dirty="0" smtClean="0">
              <a:solidFill>
                <a:srgbClr val="990033"/>
              </a:solidFill>
              <a:cs typeface="Calibri" pitchFamily="34" charset="0"/>
              <a:sym typeface="Wingdings" pitchFamily="2" charset="2"/>
            </a:endParaRPr>
          </a:p>
          <a:p>
            <a:endParaRPr lang="en-US" dirty="0" smtClean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Strategi</a:t>
            </a:r>
            <a:r>
              <a:rPr lang="en-US" sz="3600" dirty="0" smtClean="0"/>
              <a:t> </a:t>
            </a:r>
            <a:r>
              <a:rPr lang="en-US" sz="3600" dirty="0" err="1" smtClean="0"/>
              <a:t>Penanggulangan</a:t>
            </a:r>
            <a:r>
              <a:rPr lang="en-US" sz="3600" dirty="0" smtClean="0"/>
              <a:t> Anemia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latin typeface="Comic Sans MS" pitchFamily="66" charset="0"/>
              </a:rPr>
              <a:t>KIE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Fortifikasi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terigu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Suplemen</a:t>
            </a:r>
            <a:r>
              <a:rPr lang="en-US" dirty="0" smtClean="0">
                <a:latin typeface="Comic Sans MS" pitchFamily="66" charset="0"/>
              </a:rPr>
              <a:t> : </a:t>
            </a:r>
          </a:p>
          <a:p>
            <a:pPr lvl="2" eaLnBrk="1" hangingPunct="1"/>
            <a:r>
              <a:rPr lang="en-US" dirty="0" err="1" smtClean="0">
                <a:latin typeface="Comic Sans MS" pitchFamily="66" charset="0"/>
              </a:rPr>
              <a:t>sirup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bayi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balita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2" eaLnBrk="1" hangingPunct="1"/>
            <a:r>
              <a:rPr lang="en-US" dirty="0" smtClean="0">
                <a:latin typeface="Comic Sans MS" pitchFamily="66" charset="0"/>
              </a:rPr>
              <a:t>tablet </a:t>
            </a:r>
            <a:r>
              <a:rPr lang="en-US" dirty="0" err="1" smtClean="0">
                <a:latin typeface="Comic Sans MS" pitchFamily="66" charset="0"/>
              </a:rPr>
              <a:t>tambah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darah</a:t>
            </a:r>
            <a:r>
              <a:rPr lang="en-US" dirty="0" smtClean="0">
                <a:latin typeface="Comic Sans MS" pitchFamily="66" charset="0"/>
              </a:rPr>
              <a:t> (TTD,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bumil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bufas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id-ID" dirty="0" smtClean="0">
              <a:latin typeface="Comic Sans MS" pitchFamily="66" charset="0"/>
            </a:endParaRPr>
          </a:p>
          <a:p>
            <a:pPr lvl="2" eaLnBrk="1" hangingPunct="1"/>
            <a:r>
              <a:rPr lang="id-ID" dirty="0" smtClean="0"/>
              <a:t>Sprinkle/taburia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A450-7324-4D76-834A-0680A6393C72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51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9" y="44624"/>
            <a:ext cx="8178579" cy="671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Aturan minum TTD untuk pencegahan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Bumil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1 tablet/hr selama 90 hr saat kehamilan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Bufas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1 tablet/hr selama 40 hr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WUS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1 tablet/mgg saat tidak haid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1 tablet/hr saat haid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Aturan minum TTD untuk pengobatan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Anak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1 tablet/hr selama 30 hr, jika Hb belum normal dirujuk ke dokter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WUS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1 tablet/hr sampai 30 hr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Bumil dan Bufas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3 tablet/hr selama 90 hr kehamilan hingga 42 hari setelah melahirkan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Efek samping TTD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Perut tidak enak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Neg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Mual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Susah buang air besar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Tinja berwarna hitam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Konstipasi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omic Sans MS" pitchFamily="66" charset="0"/>
              </a:rPr>
              <a:t>			TIDAK BERBAHAYA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Efek samping suplementasi tinggi besi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Outcome yg buruk pada penderita malaria</a:t>
            </a:r>
          </a:p>
          <a:p>
            <a:r>
              <a:rPr lang="id-ID" dirty="0" smtClean="0"/>
              <a:t>Pd malgizi parah, meningkatkan pertumbuhan organisme patogen</a:t>
            </a:r>
          </a:p>
          <a:p>
            <a:r>
              <a:rPr lang="id-ID" dirty="0" smtClean="0"/>
              <a:t>Menimbulkan risiko PJK akibat besi bebas yg memicu reaksi oksidasi</a:t>
            </a:r>
          </a:p>
          <a:p>
            <a:pPr lvl="1"/>
            <a:r>
              <a:rPr lang="id-ID" sz="2000" dirty="0"/>
              <a:t>Fe(II) + H</a:t>
            </a:r>
            <a:r>
              <a:rPr lang="id-ID" sz="2000" baseline="-25000" dirty="0"/>
              <a:t>2</a:t>
            </a:r>
            <a:r>
              <a:rPr lang="id-ID" sz="2000" dirty="0"/>
              <a:t>O</a:t>
            </a:r>
            <a:r>
              <a:rPr lang="id-ID" sz="2000" baseline="-25000" dirty="0"/>
              <a:t>2</a:t>
            </a:r>
            <a:r>
              <a:rPr lang="id-ID" sz="2000" dirty="0"/>
              <a:t> </a:t>
            </a:r>
            <a:r>
              <a:rPr lang="id-ID" sz="2000" dirty="0">
                <a:sym typeface="Wingdings"/>
              </a:rPr>
              <a:t></a:t>
            </a:r>
            <a:r>
              <a:rPr lang="id-ID" sz="2000" dirty="0"/>
              <a:t> FeOH</a:t>
            </a:r>
            <a:r>
              <a:rPr lang="id-ID" sz="2000" baseline="30000" dirty="0"/>
              <a:t>3+</a:t>
            </a:r>
            <a:r>
              <a:rPr lang="id-ID" sz="2000" dirty="0"/>
              <a:t> (atau FeO</a:t>
            </a:r>
            <a:r>
              <a:rPr lang="id-ID" sz="2000" baseline="30000" dirty="0"/>
              <a:t>2+</a:t>
            </a:r>
            <a:r>
              <a:rPr lang="id-ID" sz="2000" dirty="0"/>
              <a:t>) </a:t>
            </a:r>
            <a:r>
              <a:rPr lang="id-ID" sz="2000" dirty="0">
                <a:sym typeface="Wingdings"/>
              </a:rPr>
              <a:t></a:t>
            </a:r>
            <a:r>
              <a:rPr lang="id-ID" sz="2000" dirty="0"/>
              <a:t> OH</a:t>
            </a:r>
            <a:r>
              <a:rPr lang="id-ID" sz="2000" baseline="30000" dirty="0"/>
              <a:t>- </a:t>
            </a:r>
            <a:r>
              <a:rPr lang="id-ID" sz="2000" dirty="0"/>
              <a:t>+ Fe (III)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082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727-35CD-49C9-87AA-59C8CC5F1E84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56</a:t>
            </a:fld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419872" y="5343351"/>
            <a:ext cx="5478030" cy="965969"/>
          </a:xfrm>
        </p:spPr>
        <p:txBody>
          <a:bodyPr/>
          <a:lstStyle/>
          <a:p>
            <a:pPr algn="r"/>
            <a:r>
              <a:rPr lang="id-ID" dirty="0" smtClean="0">
                <a:solidFill>
                  <a:srgbClr val="002060"/>
                </a:solidFill>
              </a:rPr>
              <a:t>TERIMA KASIH</a:t>
            </a:r>
            <a:br>
              <a:rPr lang="id-ID" dirty="0" smtClean="0">
                <a:solidFill>
                  <a:srgbClr val="002060"/>
                </a:solidFill>
              </a:rPr>
            </a:br>
            <a:endParaRPr lang="id-ID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wahyu\Documents\Bluetooth\Inbox\IMG-20140406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285062" cy="42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Comic Sans MS" pitchFamily="66" charset="0"/>
              </a:rPr>
              <a:t>1.2 </a:t>
            </a:r>
            <a:r>
              <a:rPr lang="en-US" dirty="0" err="1" smtClean="0">
                <a:latin typeface="Comic Sans MS" pitchFamily="66" charset="0"/>
              </a:rPr>
              <a:t>Sumber</a:t>
            </a:r>
            <a:r>
              <a:rPr lang="en-US" dirty="0" smtClean="0">
                <a:latin typeface="Comic Sans MS" pitchFamily="66" charset="0"/>
              </a:rPr>
              <a:t> Fe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Sumber hewani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Haem (Ferro, Fe </a:t>
            </a:r>
            <a:r>
              <a:rPr lang="en-US" sz="2400" baseline="30000" smtClean="0">
                <a:latin typeface="Comic Sans MS" pitchFamily="66" charset="0"/>
              </a:rPr>
              <a:t>2+</a:t>
            </a:r>
            <a:r>
              <a:rPr lang="en-US" sz="2400" smtClean="0">
                <a:latin typeface="Comic Sans MS" pitchFamily="66" charset="0"/>
              </a:rPr>
              <a:t>) 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Daging, hati, ikan, unggas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Lebih mudah diserap (high bioavaibility 20-30%)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Sumber nabati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Non haem (Ferri, Fe</a:t>
            </a:r>
            <a:r>
              <a:rPr lang="en-US" sz="2400" baseline="30000" smtClean="0">
                <a:latin typeface="Comic Sans MS" pitchFamily="66" charset="0"/>
              </a:rPr>
              <a:t>3+</a:t>
            </a:r>
            <a:r>
              <a:rPr lang="en-US" sz="2400" smtClean="0">
                <a:latin typeface="Comic Sans MS" pitchFamily="66" charset="0"/>
              </a:rPr>
              <a:t>)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Lebih sulit diserap (1-6%)</a:t>
            </a:r>
          </a:p>
          <a:p>
            <a:pPr lvl="1" eaLnBrk="1" hangingPunct="1"/>
            <a:endParaRPr lang="en-US" sz="2400" smtClean="0"/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</a:rPr>
              <a:t>Absorbsi ditentukan oleh adanya inhibitor dan enhancer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27296"/>
          </a:xfrm>
        </p:spPr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1.3 </a:t>
            </a:r>
            <a:r>
              <a:rPr lang="en-US" sz="3600" dirty="0" err="1" smtClean="0">
                <a:latin typeface="Comic Sans MS" pitchFamily="66" charset="0"/>
              </a:rPr>
              <a:t>Peningkat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absorbsi</a:t>
            </a:r>
            <a:r>
              <a:rPr lang="en-US" sz="3600" dirty="0" smtClean="0">
                <a:latin typeface="Comic Sans MS" pitchFamily="66" charset="0"/>
              </a:rPr>
              <a:t> Fe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Asam</a:t>
            </a:r>
            <a:r>
              <a:rPr lang="en-US" sz="2400" dirty="0" smtClean="0">
                <a:latin typeface="Comic Sans MS" pitchFamily="66" charset="0"/>
              </a:rPr>
              <a:t> : ascorbic (vitamin C), citric, lactic, tartaric</a:t>
            </a:r>
            <a:endParaRPr lang="id-ID" sz="2400" dirty="0" smtClean="0">
              <a:latin typeface="Comic Sans MS" pitchFamily="66" charset="0"/>
            </a:endParaRPr>
          </a:p>
          <a:p>
            <a:pPr lvl="1"/>
            <a:r>
              <a:rPr lang="id-ID" sz="2000" dirty="0" smtClean="0"/>
              <a:t>Asam askorbat meingkatkan absorpsi besi baik sumber heme maupun non-heme</a:t>
            </a:r>
          </a:p>
          <a:p>
            <a:pPr lvl="1"/>
            <a:r>
              <a:rPr lang="id-ID" sz="2000" dirty="0" smtClean="0"/>
              <a:t>Peningkatan penyerapan lebih tinggi pada sumber besi non-heme</a:t>
            </a:r>
          </a:p>
          <a:p>
            <a:pPr lvl="2"/>
            <a:r>
              <a:rPr lang="id-ID" sz="1600" dirty="0" smtClean="0"/>
              <a:t>Konsumsi 30 mg as. askorbat </a:t>
            </a:r>
            <a:r>
              <a:rPr lang="id-ID" sz="1600" dirty="0" smtClean="0">
                <a:sym typeface="Wingdings" pitchFamily="2" charset="2"/>
              </a:rPr>
              <a:t> penyerapan naik 2x lipat</a:t>
            </a:r>
          </a:p>
          <a:p>
            <a:pPr lvl="2"/>
            <a:r>
              <a:rPr lang="id-ID" sz="1600" dirty="0" smtClean="0">
                <a:sym typeface="Wingdings" pitchFamily="2" charset="2"/>
              </a:rPr>
              <a:t>Konsumsi 50-75 mg as. Askorbat  penyerapan naik 3-5x lipat</a:t>
            </a:r>
            <a:endParaRPr lang="en-US" sz="1600" dirty="0" smtClean="0"/>
          </a:p>
          <a:p>
            <a:pPr eaLnBrk="1" hangingPunct="1"/>
            <a:r>
              <a:rPr lang="id-ID" sz="2400" dirty="0" smtClean="0">
                <a:latin typeface="Comic Sans MS" pitchFamily="66" charset="0"/>
              </a:rPr>
              <a:t>Gula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id-ID" sz="2400" dirty="0" smtClean="0">
                <a:latin typeface="Comic Sans MS" pitchFamily="66" charset="0"/>
              </a:rPr>
              <a:t>MFP (meat, fish poultry) factor </a:t>
            </a:r>
          </a:p>
          <a:p>
            <a:pPr lvl="1"/>
            <a:r>
              <a:rPr lang="en-US" sz="2000" dirty="0" err="1" smtClean="0"/>
              <a:t>Daging</a:t>
            </a:r>
            <a:r>
              <a:rPr lang="en-US" sz="2000" dirty="0" smtClean="0"/>
              <a:t>, </a:t>
            </a:r>
            <a:r>
              <a:rPr lang="en-US" sz="2000" dirty="0" err="1" smtClean="0"/>
              <a:t>ikan</a:t>
            </a:r>
            <a:r>
              <a:rPr lang="en-US" sz="2000" dirty="0" smtClean="0"/>
              <a:t>, </a:t>
            </a:r>
            <a:r>
              <a:rPr lang="en-US" sz="2000" dirty="0" err="1" smtClean="0"/>
              <a:t>unggas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pPr lvl="1"/>
            <a:r>
              <a:rPr lang="id-ID" sz="2000" dirty="0" smtClean="0"/>
              <a:t>Terutama daging</a:t>
            </a:r>
          </a:p>
          <a:p>
            <a:pPr lvl="2"/>
            <a:r>
              <a:rPr lang="id-ID" sz="2000" dirty="0" smtClean="0">
                <a:latin typeface="Comic Sans MS" pitchFamily="66" charset="0"/>
              </a:rPr>
              <a:t>Sumber Fe heme </a:t>
            </a:r>
          </a:p>
          <a:p>
            <a:pPr lvl="2"/>
            <a:r>
              <a:rPr lang="id-ID" sz="2000" dirty="0" smtClean="0">
                <a:latin typeface="Comic Sans MS" pitchFamily="66" charset="0"/>
              </a:rPr>
              <a:t>peningkat absorpsi FE </a:t>
            </a:r>
            <a:r>
              <a:rPr lang="id-ID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Comic Sans MS" pitchFamily="66" charset="0"/>
              </a:rPr>
              <a:t>asam</a:t>
            </a:r>
            <a:r>
              <a:rPr lang="en-US" sz="2000" dirty="0" smtClean="0">
                <a:latin typeface="Comic Sans MS" pitchFamily="66" charset="0"/>
              </a:rPr>
              <a:t> amino </a:t>
            </a:r>
            <a:r>
              <a:rPr lang="en-US" sz="2000" dirty="0" err="1" smtClean="0">
                <a:latin typeface="Comic Sans MS" pitchFamily="66" charset="0"/>
              </a:rPr>
              <a:t>sistein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Status anemia : </a:t>
            </a:r>
            <a:endParaRPr lang="id-ID" sz="2400" dirty="0" smtClean="0">
              <a:latin typeface="Comic Sans MS" pitchFamily="66" charset="0"/>
              <a:sym typeface="Wingdings" pitchFamily="2" charset="2"/>
            </a:endParaRPr>
          </a:p>
          <a:p>
            <a:pPr lvl="1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Fe 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absorbsi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meningkat</a:t>
            </a: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1.4 </a:t>
            </a:r>
            <a:r>
              <a:rPr lang="en-US" sz="4000" dirty="0" err="1" smtClean="0">
                <a:latin typeface="Comic Sans MS" pitchFamily="66" charset="0"/>
              </a:rPr>
              <a:t>Penghambat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absorbsi</a:t>
            </a:r>
            <a:r>
              <a:rPr lang="en-US" sz="4000" dirty="0" smtClean="0">
                <a:latin typeface="Comic Sans MS" pitchFamily="66" charset="0"/>
              </a:rPr>
              <a:t> Fe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Phytat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atau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asam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phytat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jagung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serealia</a:t>
            </a:r>
            <a:r>
              <a:rPr lang="en-US" sz="2400" dirty="0" smtClean="0">
                <a:latin typeface="Comic Sans MS" pitchFamily="66" charset="0"/>
              </a:rPr>
              <a:t>, legume</a:t>
            </a:r>
          </a:p>
          <a:p>
            <a:pPr eaLnBrk="1" hangingPunct="1"/>
            <a:r>
              <a:rPr lang="id-ID" sz="2800" dirty="0" smtClean="0">
                <a:latin typeface="Comic Sans MS" pitchFamily="66" charset="0"/>
              </a:rPr>
              <a:t>pH basa</a:t>
            </a:r>
          </a:p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Asam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oksalat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bayam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coklat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teh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Poliphenol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tanin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teh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 kopi, 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dpt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menurunkan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absorbsi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60%)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EDTA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sbg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bhn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pengawet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 eaLnBrk="1" hangingPunct="1"/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Serat</a:t>
            </a:r>
            <a:endParaRPr lang="en-US" sz="2800" dirty="0" smtClean="0">
              <a:latin typeface="Comic Sans MS" pitchFamily="66" charset="0"/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Mineral </a:t>
            </a: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 Zn,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Mn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 nickel yang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tinggi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(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suplemen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)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1.5 </a:t>
            </a:r>
            <a:r>
              <a:rPr lang="en-US" dirty="0" err="1" smtClean="0">
                <a:latin typeface="Comic Sans MS" pitchFamily="66" charset="0"/>
              </a:rPr>
              <a:t>Ekskresi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latin typeface="Comic Sans MS" pitchFamily="66" charset="0"/>
              </a:rPr>
              <a:t>Kehilangan pd laki-laki 0.9 - 1 mg/hr</a:t>
            </a:r>
          </a:p>
          <a:p>
            <a:r>
              <a:rPr lang="en-US" sz="2400" smtClean="0">
                <a:latin typeface="Comic Sans MS" pitchFamily="66" charset="0"/>
              </a:rPr>
              <a:t>Kehilangan pd wanita 0.7 - 0.9 mg/hr</a:t>
            </a:r>
          </a:p>
          <a:p>
            <a:r>
              <a:rPr lang="en-US" sz="2400" smtClean="0">
                <a:latin typeface="Comic Sans MS" pitchFamily="66" charset="0"/>
              </a:rPr>
              <a:t>Kehilangan lewat:</a:t>
            </a:r>
          </a:p>
          <a:p>
            <a:pPr lvl="1"/>
            <a:r>
              <a:rPr lang="en-US" sz="2400" smtClean="0">
                <a:latin typeface="Comic Sans MS" pitchFamily="66" charset="0"/>
              </a:rPr>
              <a:t>Saluran cerna (feses)</a:t>
            </a:r>
          </a:p>
          <a:p>
            <a:pPr lvl="1"/>
            <a:r>
              <a:rPr lang="en-US" sz="2400" smtClean="0">
                <a:latin typeface="Comic Sans MS" pitchFamily="66" charset="0"/>
              </a:rPr>
              <a:t>Kulit (keringat)</a:t>
            </a:r>
          </a:p>
          <a:p>
            <a:pPr lvl="1"/>
            <a:r>
              <a:rPr lang="en-US" sz="2400" smtClean="0">
                <a:latin typeface="Comic Sans MS" pitchFamily="66" charset="0"/>
              </a:rPr>
              <a:t>Ginjal (urin)</a:t>
            </a:r>
          </a:p>
          <a:p>
            <a:r>
              <a:rPr lang="en-US" sz="2400" smtClean="0">
                <a:latin typeface="Comic Sans MS" pitchFamily="66" charset="0"/>
              </a:rPr>
              <a:t>Kehilangan saat menstruasi 1.3 – 1.4 mg/hr atau 0.5 mg/hr dlm sebulan </a:t>
            </a:r>
            <a:r>
              <a:rPr lang="en-US" sz="2400" smtClean="0">
                <a:latin typeface="Comic Sans MS" pitchFamily="66" charset="0"/>
                <a:sym typeface="Wingdings" pitchFamily="2" charset="2"/>
              </a:rPr>
              <a:t> kehilangan Fe pada wanita menjadi lebih besar </a:t>
            </a:r>
            <a:endParaRPr lang="en-US" sz="24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Default Design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</TotalTime>
  <Words>2041</Words>
  <Application>Microsoft Office PowerPoint</Application>
  <PresentationFormat>On-screen Show (4:3)</PresentationFormat>
  <Paragraphs>488</Paragraphs>
  <Slides>56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Theme2</vt:lpstr>
      <vt:lpstr>Chart</vt:lpstr>
      <vt:lpstr>ANEMIA GIZI BESI</vt:lpstr>
      <vt:lpstr>1. Pengantar</vt:lpstr>
      <vt:lpstr>PowerPoint Presentation</vt:lpstr>
      <vt:lpstr>Komponen Besi Esensial</vt:lpstr>
      <vt:lpstr>Komponen Besi Simpanan/Transport</vt:lpstr>
      <vt:lpstr>1.2 Sumber Fe</vt:lpstr>
      <vt:lpstr>1.3 Peningkat absorbsi Fe</vt:lpstr>
      <vt:lpstr>1.4 Penghambat absorbsi Fe</vt:lpstr>
      <vt:lpstr>1.5 Ekskresi</vt:lpstr>
      <vt:lpstr>1.6 Kecukupan Fe yang dianjurkan (RDA)</vt:lpstr>
      <vt:lpstr>Mekanisme Tubuh Mempertahankan Keseimbangan Besi:</vt:lpstr>
      <vt:lpstr>Anemia gizi besi</vt:lpstr>
      <vt:lpstr>2.1 Definisi Anemia (WHO)</vt:lpstr>
      <vt:lpstr>2.2 Klasifikasi anemia</vt:lpstr>
      <vt:lpstr>  </vt:lpstr>
      <vt:lpstr>Defsiensi Besi &amp; Anemia Defisiensi Besi</vt:lpstr>
      <vt:lpstr>PowerPoint Presentation</vt:lpstr>
      <vt:lpstr>2.3 Tahapan Defisiensi Besi</vt:lpstr>
      <vt:lpstr>Tahapan terjadinya anemia</vt:lpstr>
      <vt:lpstr>2.4 Cara mengetahui anemia</vt:lpstr>
      <vt:lpstr>Evaluasi status gizi</vt:lpstr>
      <vt:lpstr>PowerPoint Presentation</vt:lpstr>
      <vt:lpstr>2.5 Kelompok Berisiko AGB</vt:lpstr>
      <vt:lpstr>PowerPoint Presentation</vt:lpstr>
      <vt:lpstr>Kerangka Konsep Unicef</vt:lpstr>
      <vt:lpstr>Cacing tambang salah satu penyebab anemia</vt:lpstr>
      <vt:lpstr>Pendapatan dan Anemia</vt:lpstr>
      <vt:lpstr>2.6 Dampak anemia</vt:lpstr>
      <vt:lpstr>PowerPoint Presentation</vt:lpstr>
      <vt:lpstr>Hemoglobin dan Kebugaran</vt:lpstr>
      <vt:lpstr>Hemoglobin &amp;  Jumlah Daun Teh yg dipetik</vt:lpstr>
      <vt:lpstr>Anemia dan Produktivitas</vt:lpstr>
      <vt:lpstr>Ringkasan konsekuensi AGB pd siklus hidup</vt:lpstr>
      <vt:lpstr>2.7 Klasifikasi anemia</vt:lpstr>
      <vt:lpstr>Cut off anemia (WHO, 2001)</vt:lpstr>
      <vt:lpstr>2.8 Anemia sebagai masalah kesmas</vt:lpstr>
      <vt:lpstr>Profil anemia gizi besi di indonesia</vt:lpstr>
      <vt:lpstr>PERUBAHAN PREVALENSI ANEMIA DARI TAHUN1992-1995</vt:lpstr>
      <vt:lpstr>PREVALENSI ANEMIA  (SKRT, 1995)</vt:lpstr>
      <vt:lpstr>Prevalensi anemia gizi besi tahun 2001</vt:lpstr>
      <vt:lpstr> WANITA USIA SUBUR (WUS)</vt:lpstr>
      <vt:lpstr>Prevalensi Anemia Gizi pada Balita  di Indonesia (Gizi dalam Angka 2006)</vt:lpstr>
      <vt:lpstr>Prevalensi Anemia Gizi Besi di Indonesia  (SKRT, Gizi dalam 2006)</vt:lpstr>
      <vt:lpstr>Prevalensi Anemia pd Anak Sekolah</vt:lpstr>
      <vt:lpstr>Prevalensi Anemia pd Bumil</vt:lpstr>
      <vt:lpstr>Prevalensi Anemia pd Wanita</vt:lpstr>
      <vt:lpstr>                                                                  </vt:lpstr>
      <vt:lpstr>Keterangan dlm Diagram</vt:lpstr>
      <vt:lpstr>PowerPoint Presentation</vt:lpstr>
      <vt:lpstr>Strategi Penanggulangan Anemia</vt:lpstr>
      <vt:lpstr>PowerPoint Presentation</vt:lpstr>
      <vt:lpstr>Aturan minum TTD untuk pencegahan</vt:lpstr>
      <vt:lpstr>Aturan minum TTD untuk pengobatan</vt:lpstr>
      <vt:lpstr>Efek samping TTD</vt:lpstr>
      <vt:lpstr>Efek samping suplementasi tinggi besi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bambang irawan</cp:lastModifiedBy>
  <cp:revision>235</cp:revision>
  <dcterms:created xsi:type="dcterms:W3CDTF">2012-02-27T12:37:08Z</dcterms:created>
  <dcterms:modified xsi:type="dcterms:W3CDTF">2020-09-04T08:30:52Z</dcterms:modified>
</cp:coreProperties>
</file>