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9" r:id="rId3"/>
    <p:sldId id="263" r:id="rId4"/>
    <p:sldId id="260" r:id="rId5"/>
    <p:sldId id="261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59" autoAdjust="0"/>
    <p:restoredTop sz="94660"/>
  </p:normalViewPr>
  <p:slideViewPr>
    <p:cSldViewPr>
      <p:cViewPr varScale="1">
        <p:scale>
          <a:sx n="61" d="100"/>
          <a:sy n="61" d="100"/>
        </p:scale>
        <p:origin x="-917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7B9536-395B-49AD-B7AB-498F8A400097}" type="datetimeFigureOut">
              <a:rPr lang="id-ID" smtClean="0"/>
              <a:t>17/09/2020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034687-7152-460F-91CD-3D3FC43D434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13573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AB375-E989-4757-8DDE-7E725FBDA6DF}" type="datetimeFigureOut">
              <a:rPr lang="id-ID" smtClean="0"/>
              <a:t>17/09/2020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85A5-DEB5-4465-8D26-7BCAA29EFD1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73602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AB375-E989-4757-8DDE-7E725FBDA6DF}" type="datetimeFigureOut">
              <a:rPr lang="id-ID" smtClean="0"/>
              <a:t>17/09/2020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85A5-DEB5-4465-8D26-7BCAA29EFD1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64483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AB375-E989-4757-8DDE-7E725FBDA6DF}" type="datetimeFigureOut">
              <a:rPr lang="id-ID" smtClean="0"/>
              <a:t>17/09/2020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85A5-DEB5-4465-8D26-7BCAA29EFD1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31987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AB375-E989-4757-8DDE-7E725FBDA6DF}" type="datetimeFigureOut">
              <a:rPr lang="id-ID" smtClean="0"/>
              <a:t>17/09/2020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85A5-DEB5-4465-8D26-7BCAA29EFD1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49286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AB375-E989-4757-8DDE-7E725FBDA6DF}" type="datetimeFigureOut">
              <a:rPr lang="id-ID" smtClean="0"/>
              <a:t>17/09/2020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85A5-DEB5-4465-8D26-7BCAA29EFD1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0036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AB375-E989-4757-8DDE-7E725FBDA6DF}" type="datetimeFigureOut">
              <a:rPr lang="id-ID" smtClean="0"/>
              <a:t>17/09/2020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85A5-DEB5-4465-8D26-7BCAA29EFD1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57964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AB375-E989-4757-8DDE-7E725FBDA6DF}" type="datetimeFigureOut">
              <a:rPr lang="id-ID" smtClean="0"/>
              <a:t>17/09/2020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85A5-DEB5-4465-8D26-7BCAA29EFD1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65448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AB375-E989-4757-8DDE-7E725FBDA6DF}" type="datetimeFigureOut">
              <a:rPr lang="id-ID" smtClean="0"/>
              <a:t>17/09/2020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85A5-DEB5-4465-8D26-7BCAA29EFD1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46117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AB375-E989-4757-8DDE-7E725FBDA6DF}" type="datetimeFigureOut">
              <a:rPr lang="id-ID" smtClean="0"/>
              <a:t>17/09/2020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85A5-DEB5-4465-8D26-7BCAA29EFD1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43296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AB375-E989-4757-8DDE-7E725FBDA6DF}" type="datetimeFigureOut">
              <a:rPr lang="id-ID" smtClean="0"/>
              <a:t>17/09/2020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85A5-DEB5-4465-8D26-7BCAA29EFD1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16321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AB375-E989-4757-8DDE-7E725FBDA6DF}" type="datetimeFigureOut">
              <a:rPr lang="id-ID" smtClean="0"/>
              <a:t>17/09/2020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85A5-DEB5-4465-8D26-7BCAA29EFD1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75527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AAB375-E989-4757-8DDE-7E725FBDA6DF}" type="datetimeFigureOut">
              <a:rPr lang="id-ID" smtClean="0"/>
              <a:t>17/09/2020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85A5-DEB5-4465-8D26-7BCAA29EFD1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70091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0852" y="1128343"/>
            <a:ext cx="7772400" cy="1470025"/>
          </a:xfrm>
        </p:spPr>
        <p:txBody>
          <a:bodyPr/>
          <a:lstStyle/>
          <a:p>
            <a:r>
              <a:rPr lang="id-ID" dirty="0" smtClean="0"/>
              <a:t>KULUM PD 2</a:t>
            </a:r>
            <a:br>
              <a:rPr lang="id-ID" dirty="0" smtClean="0"/>
            </a:br>
            <a:r>
              <a:rPr lang="id-ID" dirty="0" smtClean="0"/>
              <a:t>Defini, Determine, Discover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d-ID" dirty="0" smtClean="0"/>
              <a:t>Diah Utari, M.S</a:t>
            </a:r>
          </a:p>
          <a:p>
            <a:r>
              <a:rPr lang="id-ID" dirty="0" smtClean="0"/>
              <a:t>Departemen Gizi Kesehatan Masyarakat</a:t>
            </a:r>
          </a:p>
          <a:p>
            <a:r>
              <a:rPr lang="id-ID" dirty="0" smtClean="0"/>
              <a:t>Universitas Indonesia</a:t>
            </a:r>
          </a:p>
          <a:p>
            <a:r>
              <a:rPr lang="id-ID" dirty="0" smtClean="0"/>
              <a:t>2020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63441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Comic Sans MS" pitchFamily="66" charset="0"/>
              </a:rPr>
              <a:t>Aspek</a:t>
            </a:r>
            <a:r>
              <a:rPr lang="en-US" sz="3200" dirty="0" smtClean="0">
                <a:latin typeface="Comic Sans MS" pitchFamily="66" charset="0"/>
              </a:rPr>
              <a:t> yang </a:t>
            </a:r>
            <a:r>
              <a:rPr lang="en-US" sz="3200" dirty="0" err="1" smtClean="0">
                <a:latin typeface="Comic Sans MS" pitchFamily="66" charset="0"/>
              </a:rPr>
              <a:t>akan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diselikidi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dalam</a:t>
            </a:r>
            <a:r>
              <a:rPr lang="en-US" sz="3200" dirty="0" smtClean="0">
                <a:latin typeface="Comic Sans MS" pitchFamily="66" charset="0"/>
              </a:rPr>
              <a:t> </a:t>
            </a:r>
            <a:br>
              <a:rPr lang="en-US" sz="3200" dirty="0" smtClean="0">
                <a:latin typeface="Comic Sans MS" pitchFamily="66" charset="0"/>
              </a:rPr>
            </a:br>
            <a:r>
              <a:rPr lang="en-US" sz="3200" dirty="0" err="1" smtClean="0">
                <a:latin typeface="Comic Sans MS" pitchFamily="66" charset="0"/>
              </a:rPr>
              <a:t>Masalah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Gizi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Kurang</a:t>
            </a:r>
            <a:r>
              <a:rPr lang="en-US" sz="3200" dirty="0" smtClean="0">
                <a:latin typeface="Comic Sans MS" pitchFamily="66" charset="0"/>
              </a:rPr>
              <a:t> </a:t>
            </a:r>
            <a:endParaRPr lang="en-US" sz="32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 err="1" smtClean="0"/>
              <a:t>Konsumsi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Kebersihan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Kesehatan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Pengasuhan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679363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Comic Sans MS" pitchFamily="66" charset="0"/>
              </a:rPr>
              <a:t>DISKUSI KELOMPOK</a:t>
            </a:r>
            <a:endParaRPr lang="en-US" sz="36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Comic Sans MS" pitchFamily="66" charset="0"/>
              </a:rPr>
              <a:t>Merupakan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proses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mencari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informasi</a:t>
            </a:r>
            <a:r>
              <a:rPr lang="en-US" dirty="0" smtClean="0">
                <a:latin typeface="Comic Sans MS" pitchFamily="66" charset="0"/>
              </a:rPr>
              <a:t>  </a:t>
            </a:r>
            <a:r>
              <a:rPr lang="en-US" dirty="0" err="1" smtClean="0">
                <a:latin typeface="Comic Sans MS" pitchFamily="66" charset="0"/>
              </a:rPr>
              <a:t>tentang</a:t>
            </a:r>
            <a:r>
              <a:rPr lang="en-US" dirty="0" smtClean="0">
                <a:latin typeface="Comic Sans MS" pitchFamily="66" charset="0"/>
              </a:rPr>
              <a:t> PERILAKU UMUM </a:t>
            </a:r>
            <a:r>
              <a:rPr lang="en-US" dirty="0" err="1" smtClean="0">
                <a:latin typeface="Comic Sans MS" pitchFamily="66" charset="0"/>
              </a:rPr>
              <a:t>dengan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jalan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mengumpulkan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kelompok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sasaran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dan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melakukan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diskusi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dengan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panduan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kuesioner</a:t>
            </a:r>
            <a:r>
              <a:rPr lang="en-US" dirty="0" smtClean="0">
                <a:latin typeface="Comic Sans MS" pitchFamily="66" charset="0"/>
              </a:rPr>
              <a:t> (</a:t>
            </a:r>
            <a:r>
              <a:rPr lang="en-US" dirty="0" err="1" smtClean="0">
                <a:latin typeface="Comic Sans MS" pitchFamily="66" charset="0"/>
              </a:rPr>
              <a:t>isi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kuesioner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adalah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aspek</a:t>
            </a:r>
            <a:r>
              <a:rPr lang="en-US" dirty="0" smtClean="0">
                <a:latin typeface="Comic Sans MS" pitchFamily="66" charset="0"/>
              </a:rPr>
              <a:t> yang </a:t>
            </a:r>
            <a:r>
              <a:rPr lang="en-US" dirty="0" err="1" smtClean="0">
                <a:latin typeface="Comic Sans MS" pitchFamily="66" charset="0"/>
              </a:rPr>
              <a:t>sudah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ditetapkan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sebelum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nya</a:t>
            </a:r>
            <a:r>
              <a:rPr lang="en-US" dirty="0" smtClean="0">
                <a:latin typeface="Comic Sans MS" pitchFamily="66" charset="0"/>
              </a:rPr>
              <a:t>)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5806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latin typeface="Comic Sans MS" pitchFamily="66" charset="0"/>
              </a:rPr>
              <a:t>Siapa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kelompok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sasaran</a:t>
            </a:r>
            <a:r>
              <a:rPr lang="en-US" sz="2800" dirty="0" smtClean="0">
                <a:latin typeface="Comic Sans MS" pitchFamily="66" charset="0"/>
              </a:rPr>
              <a:t> DK </a:t>
            </a:r>
            <a:r>
              <a:rPr lang="en-US" sz="2800" dirty="0" err="1" smtClean="0">
                <a:latin typeface="Comic Sans MS" pitchFamily="66" charset="0"/>
              </a:rPr>
              <a:t>pada</a:t>
            </a:r>
            <a:r>
              <a:rPr lang="en-US" sz="2800" dirty="0" smtClean="0">
                <a:latin typeface="Comic Sans MS" pitchFamily="66" charset="0"/>
              </a:rPr>
              <a:t> </a:t>
            </a:r>
            <a:br>
              <a:rPr lang="en-US" sz="2800" dirty="0" smtClean="0">
                <a:latin typeface="Comic Sans MS" pitchFamily="66" charset="0"/>
              </a:rPr>
            </a:br>
            <a:r>
              <a:rPr lang="en-US" sz="2800" dirty="0" err="1" smtClean="0">
                <a:latin typeface="Comic Sans MS" pitchFamily="66" charset="0"/>
              </a:rPr>
              <a:t>masalah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kurang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gizi</a:t>
            </a:r>
            <a:r>
              <a:rPr lang="en-US" sz="2800" dirty="0" smtClean="0">
                <a:latin typeface="Comic Sans MS" pitchFamily="66" charset="0"/>
              </a:rPr>
              <a:t>?</a:t>
            </a:r>
            <a:endParaRPr lang="en-US" sz="2800" dirty="0">
              <a:latin typeface="Comic Sans MS" pitchFamily="66" charset="0"/>
            </a:endParaRPr>
          </a:p>
        </p:txBody>
      </p:sp>
      <p:pic>
        <p:nvPicPr>
          <p:cNvPr id="4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962400" y="2971800"/>
            <a:ext cx="1600200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val 4"/>
          <p:cNvSpPr/>
          <p:nvPr/>
        </p:nvSpPr>
        <p:spPr>
          <a:xfrm>
            <a:off x="6324600" y="2971800"/>
            <a:ext cx="1752600" cy="8382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Ibu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6400800" y="4419600"/>
            <a:ext cx="1752600" cy="8382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ayah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3810000" y="1600200"/>
            <a:ext cx="1752600" cy="8382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Nenek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447800" y="2971800"/>
            <a:ext cx="1752600" cy="8382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warung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1447800" y="4572000"/>
            <a:ext cx="1752600" cy="8382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kakak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810000" y="5715000"/>
            <a:ext cx="1752600" cy="8382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tetangga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2" name="Down Arrow 11"/>
          <p:cNvSpPr/>
          <p:nvPr/>
        </p:nvSpPr>
        <p:spPr>
          <a:xfrm>
            <a:off x="4572000" y="2514600"/>
            <a:ext cx="2286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Up Arrow 12"/>
          <p:cNvSpPr/>
          <p:nvPr/>
        </p:nvSpPr>
        <p:spPr>
          <a:xfrm>
            <a:off x="4572000" y="5257800"/>
            <a:ext cx="228600" cy="381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3352800" y="3276600"/>
            <a:ext cx="5334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>
            <a:off x="3352800" y="4800600"/>
            <a:ext cx="5334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eft Arrow 15"/>
          <p:cNvSpPr/>
          <p:nvPr/>
        </p:nvSpPr>
        <p:spPr>
          <a:xfrm>
            <a:off x="5638800" y="3276600"/>
            <a:ext cx="533400" cy="3048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Left Arrow 16"/>
          <p:cNvSpPr/>
          <p:nvPr/>
        </p:nvSpPr>
        <p:spPr>
          <a:xfrm>
            <a:off x="5715000" y="4724400"/>
            <a:ext cx="533400" cy="3048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6629400" y="5715000"/>
            <a:ext cx="2209800" cy="830997"/>
          </a:xfrm>
          <a:prstGeom prst="rect">
            <a:avLst/>
          </a:prstGeom>
          <a:solidFill>
            <a:srgbClr val="FF0000"/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chemeClr val="bg1"/>
                </a:solidFill>
              </a:rPr>
              <a:t>Pilih</a:t>
            </a:r>
            <a:r>
              <a:rPr lang="en-US" sz="2400" b="1" dirty="0" smtClean="0">
                <a:solidFill>
                  <a:schemeClr val="bg1"/>
                </a:solidFill>
              </a:rPr>
              <a:t> minimal 3 </a:t>
            </a:r>
            <a:r>
              <a:rPr lang="en-US" sz="2400" b="1" dirty="0" err="1" smtClean="0">
                <a:solidFill>
                  <a:schemeClr val="bg1"/>
                </a:solidFill>
              </a:rPr>
              <a:t>kelompok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28600" y="1447800"/>
            <a:ext cx="2438400" cy="120032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bg1"/>
                </a:solidFill>
              </a:rPr>
              <a:t>Tanyakan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pada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warga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setempat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siapa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yg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mempengaruhi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gizi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dan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kesehatan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balita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3174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Diskusi kelompok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>
                <a:latin typeface="Comic Sans MS" pitchFamily="66" charset="0"/>
              </a:rPr>
              <a:t>1 </a:t>
            </a:r>
            <a:r>
              <a:rPr lang="en-US" sz="2800" dirty="0" err="1" smtClean="0">
                <a:latin typeface="Comic Sans MS" pitchFamily="66" charset="0"/>
              </a:rPr>
              <a:t>kelompok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Ibu</a:t>
            </a:r>
            <a:r>
              <a:rPr lang="en-US" sz="2800" dirty="0" smtClean="0">
                <a:latin typeface="Comic Sans MS" pitchFamily="66" charset="0"/>
              </a:rPr>
              <a:t> 	: 6 – 10 </a:t>
            </a:r>
            <a:r>
              <a:rPr lang="en-US" sz="2800" dirty="0" err="1" smtClean="0">
                <a:latin typeface="Comic Sans MS" pitchFamily="66" charset="0"/>
              </a:rPr>
              <a:t>ibu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balita</a:t>
            </a:r>
            <a:endParaRPr lang="en-US" sz="2800" dirty="0" smtClean="0">
              <a:latin typeface="Comic Sans MS" pitchFamily="66" charset="0"/>
            </a:endParaRPr>
          </a:p>
          <a:p>
            <a:r>
              <a:rPr lang="en-US" sz="2800" dirty="0" smtClean="0">
                <a:latin typeface="Comic Sans MS" pitchFamily="66" charset="0"/>
              </a:rPr>
              <a:t>1 </a:t>
            </a:r>
            <a:r>
              <a:rPr lang="en-US" sz="2800" dirty="0" err="1" smtClean="0">
                <a:latin typeface="Comic Sans MS" pitchFamily="66" charset="0"/>
              </a:rPr>
              <a:t>kelompok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nenek</a:t>
            </a:r>
            <a:r>
              <a:rPr lang="en-US" sz="2800" dirty="0" smtClean="0">
                <a:latin typeface="Comic Sans MS" pitchFamily="66" charset="0"/>
              </a:rPr>
              <a:t> 	: 6 – 10 </a:t>
            </a:r>
            <a:r>
              <a:rPr lang="en-US" sz="2800" dirty="0" err="1" smtClean="0">
                <a:latin typeface="Comic Sans MS" pitchFamily="66" charset="0"/>
              </a:rPr>
              <a:t>nenek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balita</a:t>
            </a:r>
            <a:endParaRPr lang="en-US" sz="2800" dirty="0" smtClean="0">
              <a:latin typeface="Comic Sans MS" pitchFamily="66" charset="0"/>
            </a:endParaRPr>
          </a:p>
          <a:p>
            <a:r>
              <a:rPr lang="en-US" sz="2800" dirty="0" smtClean="0">
                <a:latin typeface="Comic Sans MS" pitchFamily="66" charset="0"/>
              </a:rPr>
              <a:t>1 </a:t>
            </a:r>
            <a:r>
              <a:rPr lang="en-US" sz="2800" dirty="0" err="1" smtClean="0">
                <a:latin typeface="Comic Sans MS" pitchFamily="66" charset="0"/>
              </a:rPr>
              <a:t>kelompok</a:t>
            </a:r>
            <a:r>
              <a:rPr lang="en-US" sz="2800" dirty="0" smtClean="0">
                <a:latin typeface="Comic Sans MS" pitchFamily="66" charset="0"/>
              </a:rPr>
              <a:t> ayah 	: 6 – 10 ayah </a:t>
            </a:r>
            <a:r>
              <a:rPr lang="en-US" sz="2800" dirty="0" err="1" smtClean="0">
                <a:latin typeface="Comic Sans MS" pitchFamily="66" charset="0"/>
              </a:rPr>
              <a:t>balita</a:t>
            </a:r>
            <a:endParaRPr lang="en-US" sz="2800" dirty="0" smtClean="0">
              <a:latin typeface="Comic Sans MS" pitchFamily="66" charset="0"/>
            </a:endParaRPr>
          </a:p>
          <a:p>
            <a:pPr>
              <a:buNone/>
            </a:pPr>
            <a:endParaRPr lang="en-US" sz="28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2800" dirty="0" err="1" smtClean="0">
                <a:latin typeface="Comic Sans MS" pitchFamily="66" charset="0"/>
              </a:rPr>
              <a:t>Setiap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peserta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mewakili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balita</a:t>
            </a:r>
            <a:r>
              <a:rPr lang="en-US" sz="2800" dirty="0" smtClean="0">
                <a:latin typeface="Comic Sans MS" pitchFamily="66" charset="0"/>
              </a:rPr>
              <a:t> yang </a:t>
            </a:r>
            <a:r>
              <a:rPr lang="en-US" sz="2800" dirty="0" err="1" smtClean="0">
                <a:latin typeface="Comic Sans MS" pitchFamily="66" charset="0"/>
              </a:rPr>
              <a:t>berbeda</a:t>
            </a:r>
            <a:endParaRPr lang="id-ID" sz="28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id-ID" sz="2800" dirty="0" smtClean="0">
                <a:latin typeface="Comic Sans MS" pitchFamily="66" charset="0"/>
              </a:rPr>
              <a:t>Mis : kel ibu : terdiri dari ibu A, B, C, D, E, F, G</a:t>
            </a:r>
          </a:p>
          <a:p>
            <a:pPr>
              <a:buNone/>
            </a:pPr>
            <a:r>
              <a:rPr lang="id-ID" sz="2800" dirty="0">
                <a:latin typeface="Comic Sans MS" pitchFamily="66" charset="0"/>
              </a:rPr>
              <a:t> </a:t>
            </a:r>
            <a:r>
              <a:rPr lang="id-ID" sz="2800" dirty="0" smtClean="0">
                <a:latin typeface="Comic Sans MS" pitchFamily="66" charset="0"/>
              </a:rPr>
              <a:t>       kel bapak : tdri dari bapak h, i, j, k, l m, n</a:t>
            </a:r>
            <a:endParaRPr lang="en-US" sz="2800" dirty="0">
              <a:latin typeface="Comic Sans MS" pitchFamily="66" charset="0"/>
            </a:endParaRPr>
          </a:p>
          <a:p>
            <a:pPr>
              <a:buNone/>
            </a:pPr>
            <a:endParaRPr lang="en-US" sz="28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2800" dirty="0" err="1" smtClean="0">
                <a:latin typeface="Comic Sans MS" pitchFamily="66" charset="0"/>
              </a:rPr>
              <a:t>Balita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dipilih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acak</a:t>
            </a:r>
            <a:r>
              <a:rPr lang="en-US" sz="2800" dirty="0" smtClean="0">
                <a:latin typeface="Comic Sans MS" pitchFamily="66" charset="0"/>
              </a:rPr>
              <a:t>, </a:t>
            </a:r>
            <a:r>
              <a:rPr lang="en-US" sz="2800" dirty="0" err="1" smtClean="0">
                <a:latin typeface="Comic Sans MS" pitchFamily="66" charset="0"/>
              </a:rPr>
              <a:t>tidak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melihat</a:t>
            </a:r>
            <a:r>
              <a:rPr lang="en-US" sz="2800" dirty="0" smtClean="0">
                <a:latin typeface="Comic Sans MS" pitchFamily="66" charset="0"/>
              </a:rPr>
              <a:t> status </a:t>
            </a:r>
            <a:r>
              <a:rPr lang="en-US" sz="2800" dirty="0" err="1" smtClean="0">
                <a:latin typeface="Comic Sans MS" pitchFamily="66" charset="0"/>
              </a:rPr>
              <a:t>gizinya</a:t>
            </a:r>
            <a:r>
              <a:rPr lang="en-US" sz="2800" dirty="0" smtClean="0">
                <a:latin typeface="Comic Sans MS" pitchFamily="66" charset="0"/>
              </a:rPr>
              <a:t>)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549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600" dirty="0" err="1" smtClean="0">
                <a:latin typeface="Comic Sans MS" pitchFamily="66" charset="0"/>
              </a:rPr>
              <a:t>Waktu</a:t>
            </a:r>
            <a:r>
              <a:rPr lang="en-US" sz="3600" dirty="0" smtClean="0">
                <a:latin typeface="Comic Sans MS" pitchFamily="66" charset="0"/>
              </a:rPr>
              <a:t> </a:t>
            </a:r>
            <a:r>
              <a:rPr lang="en-US" sz="3600" dirty="0" err="1" smtClean="0">
                <a:latin typeface="Comic Sans MS" pitchFamily="66" charset="0"/>
              </a:rPr>
              <a:t>dan</a:t>
            </a:r>
            <a:r>
              <a:rPr lang="en-US" sz="3600" dirty="0" smtClean="0">
                <a:latin typeface="Comic Sans MS" pitchFamily="66" charset="0"/>
              </a:rPr>
              <a:t> </a:t>
            </a:r>
            <a:r>
              <a:rPr lang="en-US" sz="3600" dirty="0" err="1" smtClean="0">
                <a:latin typeface="Comic Sans MS" pitchFamily="66" charset="0"/>
              </a:rPr>
              <a:t>Tempat</a:t>
            </a:r>
            <a:r>
              <a:rPr lang="en-US" sz="3600" dirty="0" smtClean="0">
                <a:latin typeface="Comic Sans MS" pitchFamily="66" charset="0"/>
              </a:rPr>
              <a:t> DK</a:t>
            </a:r>
            <a:endParaRPr lang="en-US" sz="36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>
                <a:latin typeface="Comic Sans MS" pitchFamily="66" charset="0"/>
              </a:rPr>
              <a:t>Waktu</a:t>
            </a:r>
            <a:endParaRPr lang="en-US" dirty="0" smtClean="0">
              <a:latin typeface="Comic Sans MS" pitchFamily="66" charset="0"/>
            </a:endParaRPr>
          </a:p>
          <a:p>
            <a:pPr lvl="1"/>
            <a:r>
              <a:rPr lang="en-US" dirty="0" err="1" smtClean="0">
                <a:latin typeface="Comic Sans MS" pitchFamily="66" charset="0"/>
              </a:rPr>
              <a:t>Disesuaikan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dgn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waktu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kosong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kelompok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peserta</a:t>
            </a:r>
            <a:endParaRPr lang="en-US" dirty="0" smtClean="0">
              <a:latin typeface="Comic Sans MS" pitchFamily="66" charset="0"/>
            </a:endParaRPr>
          </a:p>
          <a:p>
            <a:pPr lvl="1"/>
            <a:r>
              <a:rPr lang="en-US" dirty="0" smtClean="0">
                <a:latin typeface="Comic Sans MS" pitchFamily="66" charset="0"/>
              </a:rPr>
              <a:t>Lama 1 </a:t>
            </a:r>
            <a:r>
              <a:rPr lang="en-US" dirty="0" err="1" smtClean="0">
                <a:latin typeface="Comic Sans MS" pitchFamily="66" charset="0"/>
              </a:rPr>
              <a:t>hingga</a:t>
            </a:r>
            <a:r>
              <a:rPr lang="en-US" dirty="0" smtClean="0">
                <a:latin typeface="Comic Sans MS" pitchFamily="66" charset="0"/>
              </a:rPr>
              <a:t> 2 jam</a:t>
            </a:r>
          </a:p>
          <a:p>
            <a:pPr lvl="1"/>
            <a:r>
              <a:rPr lang="en-US" dirty="0" err="1" smtClean="0">
                <a:latin typeface="Comic Sans MS" pitchFamily="66" charset="0"/>
              </a:rPr>
              <a:t>Waktu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pelaksanaan</a:t>
            </a:r>
            <a:r>
              <a:rPr lang="en-US" dirty="0" smtClean="0">
                <a:latin typeface="Comic Sans MS" pitchFamily="66" charset="0"/>
              </a:rPr>
              <a:t> DK </a:t>
            </a:r>
            <a:r>
              <a:rPr lang="en-US" dirty="0" err="1" smtClean="0">
                <a:latin typeface="Comic Sans MS" pitchFamily="66" charset="0"/>
              </a:rPr>
              <a:t>dapat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berbeda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pada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tiap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kelompok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peserta</a:t>
            </a:r>
            <a:endParaRPr lang="en-US" dirty="0" smtClean="0">
              <a:latin typeface="Comic Sans MS" pitchFamily="66" charset="0"/>
            </a:endParaRPr>
          </a:p>
          <a:p>
            <a:pPr lvl="1">
              <a:buNone/>
            </a:pPr>
            <a:endParaRPr lang="en-US" dirty="0" smtClean="0">
              <a:latin typeface="Comic Sans MS" pitchFamily="66" charset="0"/>
            </a:endParaRPr>
          </a:p>
          <a:p>
            <a:r>
              <a:rPr lang="en-US" dirty="0" err="1" smtClean="0">
                <a:latin typeface="Comic Sans MS" pitchFamily="66" charset="0"/>
              </a:rPr>
              <a:t>Tempat</a:t>
            </a:r>
            <a:endParaRPr lang="en-US" dirty="0" smtClean="0">
              <a:latin typeface="Comic Sans MS" pitchFamily="66" charset="0"/>
            </a:endParaRPr>
          </a:p>
          <a:p>
            <a:pPr lvl="1"/>
            <a:r>
              <a:rPr lang="en-US" dirty="0" err="1" smtClean="0">
                <a:latin typeface="Comic Sans MS" pitchFamily="66" charset="0"/>
              </a:rPr>
              <a:t>Luas</a:t>
            </a:r>
            <a:endParaRPr lang="en-US" dirty="0" smtClean="0">
              <a:latin typeface="Comic Sans MS" pitchFamily="66" charset="0"/>
            </a:endParaRPr>
          </a:p>
          <a:p>
            <a:pPr lvl="1"/>
            <a:r>
              <a:rPr lang="en-US" dirty="0" err="1" smtClean="0">
                <a:latin typeface="Comic Sans MS" pitchFamily="66" charset="0"/>
              </a:rPr>
              <a:t>Mudah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dijangkau</a:t>
            </a:r>
            <a:endParaRPr lang="en-US" dirty="0" smtClean="0">
              <a:latin typeface="Comic Sans MS" pitchFamily="66" charset="0"/>
            </a:endParaRPr>
          </a:p>
          <a:p>
            <a:pPr lvl="1"/>
            <a:r>
              <a:rPr lang="en-US" dirty="0" err="1" smtClean="0">
                <a:latin typeface="Comic Sans MS" pitchFamily="66" charset="0"/>
              </a:rPr>
              <a:t>Tenang</a:t>
            </a:r>
            <a:endParaRPr lang="en-US" dirty="0" smtClean="0">
              <a:latin typeface="Comic Sans MS" pitchFamily="66" charset="0"/>
            </a:endParaRPr>
          </a:p>
          <a:p>
            <a:pPr lvl="1"/>
            <a:r>
              <a:rPr lang="en-US" dirty="0" err="1" smtClean="0">
                <a:latin typeface="Comic Sans MS" pitchFamily="66" charset="0"/>
              </a:rPr>
              <a:t>Netral</a:t>
            </a:r>
            <a:r>
              <a:rPr lang="en-US" dirty="0" smtClean="0">
                <a:latin typeface="Comic Sans MS" pitchFamily="66" charset="0"/>
              </a:rPr>
              <a:t> </a:t>
            </a:r>
            <a:endParaRPr lang="en-US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1447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latin typeface="Comic Sans MS" pitchFamily="66" charset="0"/>
              </a:rPr>
              <a:t>Teknik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Diskusi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Kelompok</a:t>
            </a:r>
            <a:endParaRPr lang="en-US" sz="32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>
                <a:latin typeface="Comic Sans MS" pitchFamily="66" charset="0"/>
              </a:rPr>
              <a:t>Peserta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duduk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dalam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satu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lingkaran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sehingga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bisa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saling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bertatap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muka</a:t>
            </a:r>
            <a:endParaRPr lang="en-US" sz="2400" dirty="0" smtClean="0">
              <a:latin typeface="Comic Sans MS" pitchFamily="66" charset="0"/>
            </a:endParaRPr>
          </a:p>
          <a:p>
            <a:r>
              <a:rPr lang="en-US" sz="2400" dirty="0" err="1" smtClean="0">
                <a:latin typeface="Comic Sans MS" pitchFamily="66" charset="0"/>
              </a:rPr>
              <a:t>Petugas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terdiri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dari</a:t>
            </a:r>
            <a:endParaRPr lang="en-US" sz="2400" dirty="0" smtClean="0">
              <a:latin typeface="Comic Sans MS" pitchFamily="66" charset="0"/>
            </a:endParaRPr>
          </a:p>
          <a:p>
            <a:pPr lvl="1"/>
            <a:r>
              <a:rPr lang="en-US" sz="2400" dirty="0" err="1" smtClean="0">
                <a:latin typeface="Comic Sans MS" pitchFamily="66" charset="0"/>
              </a:rPr>
              <a:t>Pewawancara</a:t>
            </a:r>
            <a:r>
              <a:rPr lang="en-US" sz="2400" dirty="0" smtClean="0">
                <a:latin typeface="Comic Sans MS" pitchFamily="66" charset="0"/>
              </a:rPr>
              <a:t> (</a:t>
            </a:r>
            <a:r>
              <a:rPr lang="en-US" sz="2400" dirty="0" err="1" smtClean="0">
                <a:latin typeface="Comic Sans MS" pitchFamily="66" charset="0"/>
              </a:rPr>
              <a:t>fasilitator</a:t>
            </a:r>
            <a:r>
              <a:rPr lang="en-US" sz="2400" dirty="0" smtClean="0">
                <a:latin typeface="Comic Sans MS" pitchFamily="66" charset="0"/>
              </a:rPr>
              <a:t>)</a:t>
            </a:r>
          </a:p>
          <a:p>
            <a:pPr lvl="1"/>
            <a:r>
              <a:rPr lang="en-US" sz="2400" dirty="0" err="1" smtClean="0">
                <a:latin typeface="Comic Sans MS" pitchFamily="66" charset="0"/>
              </a:rPr>
              <a:t>Pencatat</a:t>
            </a:r>
            <a:endParaRPr lang="en-US" sz="2400" dirty="0" smtClean="0">
              <a:latin typeface="Comic Sans MS" pitchFamily="66" charset="0"/>
            </a:endParaRPr>
          </a:p>
          <a:p>
            <a:pPr lvl="1"/>
            <a:r>
              <a:rPr lang="en-US" sz="2400" dirty="0" err="1" smtClean="0">
                <a:latin typeface="Comic Sans MS" pitchFamily="66" charset="0"/>
              </a:rPr>
              <a:t>Pengamat</a:t>
            </a:r>
            <a:endParaRPr lang="en-US" sz="2400" dirty="0" smtClean="0">
              <a:latin typeface="Comic Sans MS" pitchFamily="66" charset="0"/>
            </a:endParaRPr>
          </a:p>
          <a:p>
            <a:r>
              <a:rPr lang="id-ID" sz="2400" dirty="0" smtClean="0">
                <a:latin typeface="Comic Sans MS" pitchFamily="66" charset="0"/>
              </a:rPr>
              <a:t>Pewawancara duduk berdekatan dgn pengamat</a:t>
            </a:r>
          </a:p>
          <a:p>
            <a:r>
              <a:rPr lang="id-ID" sz="2400" dirty="0" smtClean="0">
                <a:latin typeface="Comic Sans MS" pitchFamily="66" charset="0"/>
              </a:rPr>
              <a:t>Pencatat </a:t>
            </a:r>
            <a:r>
              <a:rPr lang="en-US" sz="2400" dirty="0" err="1" smtClean="0">
                <a:latin typeface="Comic Sans MS" pitchFamily="66" charset="0"/>
              </a:rPr>
              <a:t>duduk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id-ID" sz="2400" dirty="0" smtClean="0">
                <a:latin typeface="Comic Sans MS" pitchFamily="66" charset="0"/>
              </a:rPr>
              <a:t>berjauhan</a:t>
            </a:r>
            <a:r>
              <a:rPr lang="en-US" sz="2400" dirty="0" smtClean="0">
                <a:latin typeface="Comic Sans MS" pitchFamily="66" charset="0"/>
              </a:rPr>
              <a:t>, </a:t>
            </a:r>
            <a:r>
              <a:rPr lang="id-ID" sz="2400" dirty="0" smtClean="0">
                <a:latin typeface="Comic Sans MS" pitchFamily="66" charset="0"/>
              </a:rPr>
              <a:t>sehingga </a:t>
            </a:r>
            <a:r>
              <a:rPr lang="en-US" sz="2400" dirty="0" err="1" smtClean="0">
                <a:latin typeface="Comic Sans MS" pitchFamily="66" charset="0"/>
              </a:rPr>
              <a:t>berbaur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dengan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peserta</a:t>
            </a:r>
            <a:r>
              <a:rPr lang="id-ID" sz="2400" dirty="0">
                <a:latin typeface="Comic Sans MS" pitchFamily="66" charset="0"/>
              </a:rPr>
              <a:t> </a:t>
            </a:r>
            <a:r>
              <a:rPr lang="id-ID" sz="2400" dirty="0" smtClean="0">
                <a:latin typeface="Comic Sans MS" pitchFamily="66" charset="0"/>
                <a:sym typeface="Wingdings" pitchFamily="2" charset="2"/>
              </a:rPr>
              <a:t>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shg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suasana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lebih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nyaman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dan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bersahabat</a:t>
            </a:r>
            <a:endParaRPr lang="en-US" sz="2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7326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d-ID" dirty="0"/>
          </a:p>
        </p:txBody>
      </p:sp>
      <p:pic>
        <p:nvPicPr>
          <p:cNvPr id="1026" name="Picture 2" descr="Group Discussion Clipart Group discussion clipart grou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74" y="981074"/>
            <a:ext cx="5267326" cy="526732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300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2050" name="irc_mi" descr="group-dynamics-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234" y="1295400"/>
            <a:ext cx="6468682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544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Comic Sans MS" pitchFamily="66" charset="0"/>
              </a:rPr>
              <a:t>Teknik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Diskusi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Kelompok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err="1" smtClean="0"/>
              <a:t>Fasilitator</a:t>
            </a:r>
            <a:endParaRPr lang="en-US" dirty="0" smtClean="0"/>
          </a:p>
          <a:p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panduan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endParaRPr lang="en-US" dirty="0" smtClean="0"/>
          </a:p>
          <a:p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yang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dipahami</a:t>
            </a:r>
            <a:endParaRPr lang="en-US" dirty="0" smtClean="0"/>
          </a:p>
          <a:p>
            <a:r>
              <a:rPr lang="en-US" dirty="0" err="1" smtClean="0"/>
              <a:t>Mengajukan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endParaRPr lang="en-US" dirty="0" smtClean="0"/>
          </a:p>
          <a:p>
            <a:r>
              <a:rPr lang="en-US" dirty="0" err="1" smtClean="0"/>
              <a:t>Mengarahkan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agar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panduan</a:t>
            </a:r>
            <a:endParaRPr lang="en-US" dirty="0" smtClean="0"/>
          </a:p>
          <a:p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shg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dominan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terlalu</a:t>
            </a:r>
            <a:r>
              <a:rPr lang="en-US" dirty="0" smtClean="0"/>
              <a:t> </a:t>
            </a:r>
            <a:r>
              <a:rPr lang="en-US" dirty="0" err="1" smtClean="0"/>
              <a:t>diam</a:t>
            </a:r>
            <a:endParaRPr lang="en-US" dirty="0" smtClean="0"/>
          </a:p>
          <a:p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menggali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endParaRPr lang="en-US" dirty="0" smtClean="0"/>
          </a:p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penyuluhan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menjawab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DK</a:t>
            </a:r>
          </a:p>
          <a:p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berusaha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endParaRPr lang="en-US" dirty="0" smtClean="0"/>
          </a:p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r>
              <a:rPr lang="en-US" dirty="0" smtClean="0"/>
              <a:t> </a:t>
            </a:r>
            <a:r>
              <a:rPr lang="en-US" dirty="0" err="1" smtClean="0"/>
              <a:t>ekspresi</a:t>
            </a:r>
            <a:r>
              <a:rPr lang="en-US" dirty="0" smtClean="0"/>
              <a:t> </a:t>
            </a:r>
            <a:r>
              <a:rPr lang="en-US" dirty="0" err="1" smtClean="0"/>
              <a:t>wajah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27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Comic Sans MS" pitchFamily="66" charset="0"/>
              </a:rPr>
              <a:t>Teknik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Diskusi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Kelompok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sz="2800" dirty="0" err="1" smtClean="0">
                <a:latin typeface="Comic Sans MS" pitchFamily="66" charset="0"/>
              </a:rPr>
              <a:t>Pencatat</a:t>
            </a:r>
            <a:endParaRPr lang="en-US" sz="2800" dirty="0" smtClean="0">
              <a:latin typeface="Comic Sans MS" pitchFamily="66" charset="0"/>
            </a:endParaRPr>
          </a:p>
          <a:p>
            <a:r>
              <a:rPr lang="en-US" sz="2800" dirty="0" err="1" smtClean="0">
                <a:latin typeface="Comic Sans MS" pitchFamily="66" charset="0"/>
              </a:rPr>
              <a:t>Menguasai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panduan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pertanyaan</a:t>
            </a:r>
            <a:endParaRPr lang="en-US" sz="2800" dirty="0" smtClean="0">
              <a:latin typeface="Comic Sans MS" pitchFamily="66" charset="0"/>
            </a:endParaRPr>
          </a:p>
          <a:p>
            <a:r>
              <a:rPr lang="en-US" sz="2800" dirty="0" err="1" smtClean="0">
                <a:latin typeface="Comic Sans MS" pitchFamily="66" charset="0"/>
              </a:rPr>
              <a:t>Mampu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menulis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dengan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cepat</a:t>
            </a:r>
            <a:endParaRPr lang="en-US" sz="2800" dirty="0" smtClean="0">
              <a:latin typeface="Comic Sans MS" pitchFamily="66" charset="0"/>
            </a:endParaRPr>
          </a:p>
          <a:p>
            <a:r>
              <a:rPr lang="en-US" sz="2800" dirty="0" err="1" smtClean="0">
                <a:latin typeface="Comic Sans MS" pitchFamily="66" charset="0"/>
              </a:rPr>
              <a:t>Mencatat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semua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jawaban</a:t>
            </a:r>
            <a:endParaRPr lang="id-ID" sz="2800" dirty="0" smtClean="0">
              <a:latin typeface="Comic Sans MS" pitchFamily="66" charset="0"/>
            </a:endParaRPr>
          </a:p>
          <a:p>
            <a:pPr lvl="1"/>
            <a:r>
              <a:rPr lang="id-ID" sz="2400" dirty="0" smtClean="0">
                <a:latin typeface="Comic Sans MS" pitchFamily="66" charset="0"/>
              </a:rPr>
              <a:t>Frekuensi makan : 1 x = 3 balita</a:t>
            </a:r>
          </a:p>
          <a:p>
            <a:pPr marL="914400" lvl="2" indent="0">
              <a:buNone/>
            </a:pPr>
            <a:r>
              <a:rPr lang="id-ID" sz="2000" dirty="0">
                <a:latin typeface="Comic Sans MS" pitchFamily="66" charset="0"/>
              </a:rPr>
              <a:t> </a:t>
            </a:r>
            <a:r>
              <a:rPr lang="id-ID" sz="2000" dirty="0" smtClean="0">
                <a:latin typeface="Comic Sans MS" pitchFamily="66" charset="0"/>
              </a:rPr>
              <a:t>                              3 x = 6 balita</a:t>
            </a:r>
          </a:p>
          <a:p>
            <a:pPr marL="914400" lvl="2" indent="0">
              <a:buNone/>
            </a:pPr>
            <a:r>
              <a:rPr lang="id-ID" sz="2000" dirty="0">
                <a:latin typeface="Comic Sans MS" pitchFamily="66" charset="0"/>
              </a:rPr>
              <a:t> </a:t>
            </a:r>
            <a:r>
              <a:rPr lang="id-ID" sz="2000" dirty="0" smtClean="0">
                <a:latin typeface="Comic Sans MS" pitchFamily="66" charset="0"/>
              </a:rPr>
              <a:t>                              4 x = 2 orang</a:t>
            </a:r>
            <a:endParaRPr lang="en-US" sz="2000" dirty="0" smtClean="0">
              <a:latin typeface="Comic Sans MS" pitchFamily="66" charset="0"/>
            </a:endParaRPr>
          </a:p>
          <a:p>
            <a:r>
              <a:rPr lang="en-US" sz="2800" dirty="0" err="1" smtClean="0">
                <a:latin typeface="Comic Sans MS" pitchFamily="66" charset="0"/>
              </a:rPr>
              <a:t>Mencatat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jawaban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terbanyak</a:t>
            </a:r>
            <a:endParaRPr lang="en-US" sz="2800" dirty="0" smtClean="0">
              <a:latin typeface="Comic Sans MS" pitchFamily="66" charset="0"/>
            </a:endParaRPr>
          </a:p>
          <a:p>
            <a:pPr>
              <a:buNone/>
            </a:pPr>
            <a:endParaRPr lang="en-US" sz="28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2800" dirty="0" err="1" smtClean="0">
                <a:latin typeface="Comic Sans MS" pitchFamily="66" charset="0"/>
              </a:rPr>
              <a:t>Pengamat</a:t>
            </a:r>
            <a:r>
              <a:rPr lang="en-US" sz="2800" dirty="0" smtClean="0">
                <a:latin typeface="Comic Sans MS" pitchFamily="66" charset="0"/>
              </a:rPr>
              <a:t> </a:t>
            </a:r>
          </a:p>
          <a:p>
            <a:r>
              <a:rPr lang="en-US" sz="2800" dirty="0" err="1" smtClean="0">
                <a:latin typeface="Comic Sans MS" pitchFamily="66" charset="0"/>
              </a:rPr>
              <a:t>Mengamati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proses</a:t>
            </a:r>
            <a:r>
              <a:rPr lang="en-US" sz="2800" dirty="0" smtClean="0">
                <a:latin typeface="Comic Sans MS" pitchFamily="66" charset="0"/>
              </a:rPr>
              <a:t> DK</a:t>
            </a:r>
          </a:p>
          <a:p>
            <a:r>
              <a:rPr lang="en-US" sz="2800" dirty="0" err="1" smtClean="0">
                <a:latin typeface="Comic Sans MS" pitchFamily="66" charset="0"/>
              </a:rPr>
              <a:t>Mengingatkan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fasilitator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jika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ada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pertanyaan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terlewat</a:t>
            </a:r>
            <a:r>
              <a:rPr lang="id-ID" sz="2800" dirty="0" smtClean="0">
                <a:latin typeface="Comic Sans MS" pitchFamily="66" charset="0"/>
              </a:rPr>
              <a:t> </a:t>
            </a:r>
            <a:r>
              <a:rPr lang="id-ID" sz="2800" dirty="0" smtClean="0">
                <a:latin typeface="Comic Sans MS" pitchFamily="66" charset="0"/>
                <a:sym typeface="Wingdings" pitchFamily="2" charset="2"/>
              </a:rPr>
              <a:t> memberikan secarik kertas catatan pada fasilitator</a:t>
            </a:r>
            <a:endParaRPr lang="en-US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1622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DEFINE</a:t>
            </a:r>
            <a:r>
              <a:rPr lang="id-ID" baseline="30000" dirty="0" smtClean="0">
                <a:latin typeface="Comic Sans MS" pitchFamily="66" charset="0"/>
              </a:rPr>
              <a:t>1</a:t>
            </a:r>
            <a:endParaRPr lang="en-US" baseline="30000" dirty="0">
              <a:latin typeface="Comic Sans MS" pitchFamily="66" charset="0"/>
            </a:endParaRP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sz="half" idx="1"/>
          </p:nvPr>
        </p:nvSpPr>
        <p:spPr>
          <a:ln cap="flat">
            <a:solidFill>
              <a:schemeClr val="tx1"/>
            </a:solidFill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err="1" smtClean="0">
                <a:latin typeface="Comic Sans MS" pitchFamily="66" charset="0"/>
              </a:rPr>
              <a:t>Merumuskan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masalah</a:t>
            </a:r>
            <a:r>
              <a:rPr lang="en-US" sz="2400" dirty="0" smtClean="0">
                <a:latin typeface="Comic Sans MS" pitchFamily="66" charset="0"/>
              </a:rPr>
              <a:t> </a:t>
            </a:r>
            <a:endParaRPr lang="en-US" sz="2400" dirty="0">
              <a:latin typeface="Comic Sans MS" pitchFamily="66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dirty="0">
                <a:latin typeface="Comic Sans MS" pitchFamily="66" charset="0"/>
              </a:rPr>
              <a:t>    </a:t>
            </a:r>
          </a:p>
          <a:p>
            <a:pPr>
              <a:lnSpc>
                <a:spcPct val="80000"/>
              </a:lnSpc>
            </a:pPr>
            <a:endParaRPr lang="en-US" sz="2400" dirty="0">
              <a:latin typeface="Comic Sans MS" pitchFamily="66" charset="0"/>
            </a:endParaRPr>
          </a:p>
          <a:p>
            <a:pPr>
              <a:lnSpc>
                <a:spcPct val="80000"/>
              </a:lnSpc>
            </a:pPr>
            <a:endParaRPr lang="en-US" sz="2400" dirty="0" smtClean="0">
              <a:latin typeface="Comic Sans MS" pitchFamily="66" charset="0"/>
            </a:endParaRPr>
          </a:p>
          <a:p>
            <a:pPr>
              <a:lnSpc>
                <a:spcPct val="80000"/>
              </a:lnSpc>
            </a:pPr>
            <a:endParaRPr lang="en-US" sz="2400" dirty="0">
              <a:latin typeface="Comic Sans MS" pitchFamily="66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400" dirty="0">
              <a:latin typeface="Comic Sans MS" pitchFamily="66" charset="0"/>
            </a:endParaRPr>
          </a:p>
          <a:p>
            <a:pPr>
              <a:lnSpc>
                <a:spcPct val="80000"/>
              </a:lnSpc>
            </a:pPr>
            <a:endParaRPr lang="en-US" sz="2400" dirty="0">
              <a:latin typeface="Comic Sans MS" pitchFamily="66" charset="0"/>
            </a:endParaRPr>
          </a:p>
          <a:p>
            <a:pPr>
              <a:lnSpc>
                <a:spcPct val="80000"/>
              </a:lnSpc>
            </a:pPr>
            <a:r>
              <a:rPr lang="en-US" sz="2400" dirty="0" err="1">
                <a:latin typeface="Comic Sans MS" pitchFamily="66" charset="0"/>
              </a:rPr>
              <a:t>Definisikan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solusi</a:t>
            </a:r>
            <a:r>
              <a:rPr lang="en-US" sz="2400" dirty="0">
                <a:latin typeface="Comic Sans MS" pitchFamily="66" charset="0"/>
              </a:rPr>
              <a:t> yang </a:t>
            </a:r>
            <a:r>
              <a:rPr lang="en-US" sz="2400" dirty="0" err="1" smtClean="0">
                <a:latin typeface="Comic Sans MS" pitchFamily="66" charset="0"/>
              </a:rPr>
              <a:t>diinginkan</a:t>
            </a:r>
            <a:r>
              <a:rPr lang="id-ID" sz="2400" dirty="0" smtClean="0">
                <a:latin typeface="Comic Sans MS" pitchFamily="66" charset="0"/>
              </a:rPr>
              <a:t> (harapan masyarakat tentang apa yang diinginkan)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body" sz="half" idx="2"/>
          </p:nvPr>
        </p:nvSpPr>
        <p:spPr>
          <a:ln cap="flat">
            <a:solidFill>
              <a:schemeClr val="tx1"/>
            </a:solidFill>
          </a:ln>
        </p:spPr>
        <p:txBody>
          <a:bodyPr/>
          <a:lstStyle/>
          <a:p>
            <a:pPr marL="176213" lvl="1" indent="-176213"/>
            <a:r>
              <a:rPr lang="en-US" sz="2000" dirty="0" err="1" smtClean="0">
                <a:latin typeface="Comic Sans MS" pitchFamily="66" charset="0"/>
              </a:rPr>
              <a:t>Merumuskan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masalah</a:t>
            </a:r>
            <a:r>
              <a:rPr lang="en-US" sz="2000" dirty="0" smtClean="0">
                <a:latin typeface="Comic Sans MS" pitchFamily="66" charset="0"/>
              </a:rPr>
              <a:t> yang </a:t>
            </a:r>
            <a:r>
              <a:rPr lang="en-US" sz="2000" dirty="0" err="1" smtClean="0">
                <a:latin typeface="Comic Sans MS" pitchFamily="66" charset="0"/>
              </a:rPr>
              <a:t>terjadi</a:t>
            </a:r>
            <a:r>
              <a:rPr lang="id-ID" sz="2000" dirty="0" smtClean="0">
                <a:latin typeface="Comic Sans MS" pitchFamily="66" charset="0"/>
              </a:rPr>
              <a:t> (apa masalahnya)</a:t>
            </a:r>
            <a:endParaRPr lang="en-US" sz="2000" dirty="0" smtClean="0">
              <a:latin typeface="Comic Sans MS" pitchFamily="66" charset="0"/>
            </a:endParaRPr>
          </a:p>
          <a:p>
            <a:pPr marL="176213" lvl="1" indent="-176213"/>
            <a:r>
              <a:rPr lang="en-US" sz="2000" dirty="0" err="1" smtClean="0">
                <a:latin typeface="Comic Sans MS" pitchFamily="66" charset="0"/>
              </a:rPr>
              <a:t>Berapa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anggota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masyarakat</a:t>
            </a:r>
            <a:r>
              <a:rPr lang="en-US" sz="2000" dirty="0" smtClean="0">
                <a:latin typeface="Comic Sans MS" pitchFamily="66" charset="0"/>
              </a:rPr>
              <a:t> yang </a:t>
            </a:r>
            <a:r>
              <a:rPr lang="en-US" sz="2000" dirty="0" err="1" smtClean="0">
                <a:latin typeface="Comic Sans MS" pitchFamily="66" charset="0"/>
              </a:rPr>
              <a:t>memiliki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masalah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tersebut</a:t>
            </a:r>
            <a:endParaRPr lang="en-US" sz="2000" dirty="0" smtClean="0">
              <a:latin typeface="Comic Sans MS" pitchFamily="66" charset="0"/>
            </a:endParaRPr>
          </a:p>
          <a:p>
            <a:pPr marL="176213" lvl="1" indent="-176213"/>
            <a:r>
              <a:rPr lang="en-US" sz="2000" dirty="0" err="1" smtClean="0">
                <a:latin typeface="Comic Sans MS" pitchFamily="66" charset="0"/>
              </a:rPr>
              <a:t>Mis</a:t>
            </a:r>
            <a:r>
              <a:rPr lang="en-US" sz="2000" dirty="0" smtClean="0">
                <a:latin typeface="Comic Sans MS" pitchFamily="66" charset="0"/>
              </a:rPr>
              <a:t> : 30% </a:t>
            </a:r>
            <a:r>
              <a:rPr lang="en-US" sz="2000" dirty="0" err="1" smtClean="0">
                <a:latin typeface="Comic Sans MS" pitchFamily="66" charset="0"/>
              </a:rPr>
              <a:t>balita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desa</a:t>
            </a:r>
            <a:r>
              <a:rPr lang="en-US" sz="2000" dirty="0" smtClean="0">
                <a:latin typeface="Comic Sans MS" pitchFamily="66" charset="0"/>
              </a:rPr>
              <a:t> A </a:t>
            </a:r>
            <a:r>
              <a:rPr lang="en-US" sz="2000" dirty="0" err="1" smtClean="0">
                <a:latin typeface="Comic Sans MS" pitchFamily="66" charset="0"/>
              </a:rPr>
              <a:t>memiliki</a:t>
            </a:r>
            <a:r>
              <a:rPr lang="en-US" sz="2000" dirty="0" smtClean="0">
                <a:latin typeface="Comic Sans MS" pitchFamily="66" charset="0"/>
              </a:rPr>
              <a:t> status </a:t>
            </a:r>
            <a:r>
              <a:rPr lang="en-US" sz="2000" dirty="0" err="1" smtClean="0">
                <a:latin typeface="Comic Sans MS" pitchFamily="66" charset="0"/>
              </a:rPr>
              <a:t>gizi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kurang</a:t>
            </a:r>
            <a:endParaRPr lang="en-US" sz="2000" dirty="0" smtClean="0">
              <a:latin typeface="Comic Sans MS" pitchFamily="66" charset="0"/>
            </a:endParaRPr>
          </a:p>
          <a:p>
            <a:pPr marL="176213" indent="-176213">
              <a:lnSpc>
                <a:spcPct val="80000"/>
              </a:lnSpc>
              <a:buFontTx/>
              <a:buNone/>
            </a:pPr>
            <a:endParaRPr lang="en-US" sz="2400" dirty="0" smtClean="0">
              <a:latin typeface="Comic Sans MS" pitchFamily="66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dirty="0" smtClean="0"/>
              <a:t>100% </a:t>
            </a:r>
            <a:r>
              <a:rPr lang="en-US" sz="2400" dirty="0" err="1" smtClean="0"/>
              <a:t>balita</a:t>
            </a:r>
            <a:r>
              <a:rPr lang="en-US" sz="2400" dirty="0" smtClean="0"/>
              <a:t> </a:t>
            </a:r>
            <a:r>
              <a:rPr lang="en-US" sz="2400" dirty="0" err="1" smtClean="0"/>
              <a:t>gizi</a:t>
            </a:r>
            <a:r>
              <a:rPr lang="en-US" sz="2400" dirty="0" smtClean="0"/>
              <a:t> </a:t>
            </a:r>
            <a:r>
              <a:rPr lang="en-US" sz="2400" dirty="0" err="1" smtClean="0"/>
              <a:t>baik</a:t>
            </a:r>
            <a:r>
              <a:rPr lang="en-US" sz="2400" dirty="0" smtClean="0"/>
              <a:t> (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gizi</a:t>
            </a:r>
            <a:r>
              <a:rPr lang="en-US" sz="2400" dirty="0" smtClean="0"/>
              <a:t> </a:t>
            </a:r>
            <a:r>
              <a:rPr lang="en-US" sz="2400" dirty="0" err="1" smtClean="0"/>
              <a:t>kurang</a:t>
            </a:r>
            <a:r>
              <a:rPr lang="en-US" sz="2400" dirty="0" smtClean="0"/>
              <a:t>)</a:t>
            </a:r>
            <a:endParaRPr lang="en-US" sz="2400" dirty="0">
              <a:latin typeface="Comic Sans MS" pitchFamily="66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400" dirty="0" smtClean="0">
              <a:latin typeface="Comic Sans MS" pitchFamily="66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400" dirty="0">
              <a:latin typeface="Comic Sans MS" pitchFamily="66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400" dirty="0" smtClean="0">
              <a:latin typeface="Comic Sans MS" pitchFamily="66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400" dirty="0">
              <a:latin typeface="Comic Sans MS" pitchFamily="66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400" dirty="0">
              <a:latin typeface="Comic Sans MS" pitchFamily="66" charset="0"/>
            </a:endParaRPr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457200" y="4038600"/>
            <a:ext cx="830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72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>
                <a:latin typeface="Comic Sans MS" pitchFamily="66" charset="0"/>
              </a:rPr>
              <a:t>Langkah</a:t>
            </a:r>
            <a:r>
              <a:rPr lang="en-US" sz="3600" dirty="0" smtClean="0">
                <a:latin typeface="Comic Sans MS" pitchFamily="66" charset="0"/>
              </a:rPr>
              <a:t> DK</a:t>
            </a:r>
            <a:endParaRPr lang="en-US" sz="36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Comic Sans MS" pitchFamily="66" charset="0"/>
              </a:rPr>
              <a:t>Perkenalan</a:t>
            </a:r>
            <a:endParaRPr lang="en-US" dirty="0" smtClean="0">
              <a:latin typeface="Comic Sans MS" pitchFamily="66" charset="0"/>
            </a:endParaRPr>
          </a:p>
          <a:p>
            <a:r>
              <a:rPr lang="en-US" dirty="0" err="1" smtClean="0">
                <a:latin typeface="Comic Sans MS" pitchFamily="66" charset="0"/>
              </a:rPr>
              <a:t>Menjelaskan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tujuan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  <a:sym typeface="Wingdings" pitchFamily="2" charset="2"/>
              </a:rPr>
              <a:t> </a:t>
            </a:r>
            <a:r>
              <a:rPr lang="en-US" dirty="0" err="1" smtClean="0">
                <a:latin typeface="Comic Sans MS" pitchFamily="66" charset="0"/>
                <a:sym typeface="Wingdings" pitchFamily="2" charset="2"/>
              </a:rPr>
              <a:t>ingin</a:t>
            </a:r>
            <a:r>
              <a:rPr lang="en-US" dirty="0" smtClean="0">
                <a:latin typeface="Comic Sans MS" pitchFamily="66" charset="0"/>
                <a:sym typeface="Wingdings" pitchFamily="2" charset="2"/>
              </a:rPr>
              <a:t> </a:t>
            </a:r>
            <a:r>
              <a:rPr lang="en-US" dirty="0" err="1" smtClean="0">
                <a:latin typeface="Comic Sans MS" pitchFamily="66" charset="0"/>
                <a:sym typeface="Wingdings" pitchFamily="2" charset="2"/>
              </a:rPr>
              <a:t>belajar</a:t>
            </a:r>
            <a:endParaRPr lang="en-US" dirty="0" smtClean="0">
              <a:latin typeface="Comic Sans MS" pitchFamily="66" charset="0"/>
              <a:sym typeface="Wingdings" pitchFamily="2" charset="2"/>
            </a:endParaRPr>
          </a:p>
          <a:p>
            <a:r>
              <a:rPr lang="en-US" dirty="0" err="1" smtClean="0">
                <a:latin typeface="Comic Sans MS" pitchFamily="66" charset="0"/>
                <a:sym typeface="Wingdings" pitchFamily="2" charset="2"/>
              </a:rPr>
              <a:t>Menyampaikan</a:t>
            </a:r>
            <a:r>
              <a:rPr lang="en-US" dirty="0" smtClean="0">
                <a:latin typeface="Comic Sans MS" pitchFamily="66" charset="0"/>
                <a:sym typeface="Wingdings" pitchFamily="2" charset="2"/>
              </a:rPr>
              <a:t> </a:t>
            </a:r>
            <a:r>
              <a:rPr lang="en-US" dirty="0" err="1" smtClean="0">
                <a:latin typeface="Comic Sans MS" pitchFamily="66" charset="0"/>
                <a:sym typeface="Wingdings" pitchFamily="2" charset="2"/>
              </a:rPr>
              <a:t>harapan</a:t>
            </a:r>
            <a:r>
              <a:rPr lang="en-US" dirty="0" smtClean="0">
                <a:latin typeface="Comic Sans MS" pitchFamily="66" charset="0"/>
                <a:sym typeface="Wingdings" pitchFamily="2" charset="2"/>
              </a:rPr>
              <a:t> </a:t>
            </a:r>
            <a:r>
              <a:rPr lang="en-US" dirty="0" err="1" smtClean="0">
                <a:latin typeface="Comic Sans MS" pitchFamily="66" charset="0"/>
                <a:sym typeface="Wingdings" pitchFamily="2" charset="2"/>
              </a:rPr>
              <a:t>bekerja</a:t>
            </a:r>
            <a:r>
              <a:rPr lang="en-US" dirty="0" smtClean="0">
                <a:latin typeface="Comic Sans MS" pitchFamily="66" charset="0"/>
                <a:sym typeface="Wingdings" pitchFamily="2" charset="2"/>
              </a:rPr>
              <a:t> </a:t>
            </a:r>
            <a:r>
              <a:rPr lang="en-US" dirty="0" err="1" smtClean="0">
                <a:latin typeface="Comic Sans MS" pitchFamily="66" charset="0"/>
                <a:sym typeface="Wingdings" pitchFamily="2" charset="2"/>
              </a:rPr>
              <a:t>sama</a:t>
            </a:r>
            <a:endParaRPr lang="en-US" dirty="0" smtClean="0">
              <a:latin typeface="Comic Sans MS" pitchFamily="66" charset="0"/>
              <a:sym typeface="Wingdings" pitchFamily="2" charset="2"/>
            </a:endParaRPr>
          </a:p>
          <a:p>
            <a:r>
              <a:rPr lang="en-US" dirty="0" err="1" smtClean="0">
                <a:latin typeface="Comic Sans MS" pitchFamily="66" charset="0"/>
                <a:sym typeface="Wingdings" pitchFamily="2" charset="2"/>
              </a:rPr>
              <a:t>Menggunakan</a:t>
            </a:r>
            <a:r>
              <a:rPr lang="en-US" dirty="0" smtClean="0">
                <a:latin typeface="Comic Sans MS" pitchFamily="66" charset="0"/>
                <a:sym typeface="Wingdings" pitchFamily="2" charset="2"/>
              </a:rPr>
              <a:t> </a:t>
            </a:r>
            <a:r>
              <a:rPr lang="en-US" dirty="0" err="1" smtClean="0">
                <a:latin typeface="Comic Sans MS" pitchFamily="66" charset="0"/>
                <a:sym typeface="Wingdings" pitchFamily="2" charset="2"/>
              </a:rPr>
              <a:t>kuesioner</a:t>
            </a:r>
            <a:r>
              <a:rPr lang="en-US" dirty="0" smtClean="0">
                <a:latin typeface="Comic Sans MS" pitchFamily="66" charset="0"/>
                <a:sym typeface="Wingdings" pitchFamily="2" charset="2"/>
              </a:rPr>
              <a:t> </a:t>
            </a:r>
            <a:r>
              <a:rPr lang="en-US" dirty="0" err="1" smtClean="0">
                <a:latin typeface="Comic Sans MS" pitchFamily="66" charset="0"/>
                <a:sym typeface="Wingdings" pitchFamily="2" charset="2"/>
              </a:rPr>
              <a:t>sbg</a:t>
            </a:r>
            <a:r>
              <a:rPr lang="en-US" dirty="0" smtClean="0">
                <a:latin typeface="Comic Sans MS" pitchFamily="66" charset="0"/>
                <a:sym typeface="Wingdings" pitchFamily="2" charset="2"/>
              </a:rPr>
              <a:t> </a:t>
            </a:r>
            <a:r>
              <a:rPr lang="en-US" dirty="0" err="1" smtClean="0">
                <a:latin typeface="Comic Sans MS" pitchFamily="66" charset="0"/>
                <a:sym typeface="Wingdings" pitchFamily="2" charset="2"/>
              </a:rPr>
              <a:t>panduan</a:t>
            </a:r>
            <a:endParaRPr lang="en-US" dirty="0" smtClean="0">
              <a:latin typeface="Comic Sans MS" pitchFamily="66" charset="0"/>
              <a:sym typeface="Wingdings" pitchFamily="2" charset="2"/>
            </a:endParaRPr>
          </a:p>
          <a:p>
            <a:r>
              <a:rPr lang="en-US" dirty="0" err="1" smtClean="0">
                <a:latin typeface="Comic Sans MS" pitchFamily="66" charset="0"/>
                <a:sym typeface="Wingdings" pitchFamily="2" charset="2"/>
              </a:rPr>
              <a:t>Petugas</a:t>
            </a:r>
            <a:r>
              <a:rPr lang="en-US" dirty="0" smtClean="0">
                <a:latin typeface="Comic Sans MS" pitchFamily="66" charset="0"/>
                <a:sym typeface="Wingdings" pitchFamily="2" charset="2"/>
              </a:rPr>
              <a:t> </a:t>
            </a:r>
            <a:r>
              <a:rPr lang="en-US" dirty="0" err="1" smtClean="0">
                <a:latin typeface="Comic Sans MS" pitchFamily="66" charset="0"/>
                <a:sym typeface="Wingdings" pitchFamily="2" charset="2"/>
              </a:rPr>
              <a:t>melaksanakan</a:t>
            </a:r>
            <a:r>
              <a:rPr lang="en-US" dirty="0" smtClean="0">
                <a:latin typeface="Comic Sans MS" pitchFamily="66" charset="0"/>
                <a:sym typeface="Wingdings" pitchFamily="2" charset="2"/>
              </a:rPr>
              <a:t> </a:t>
            </a:r>
            <a:r>
              <a:rPr lang="en-US" dirty="0" err="1" smtClean="0">
                <a:latin typeface="Comic Sans MS" pitchFamily="66" charset="0"/>
                <a:sym typeface="Wingdings" pitchFamily="2" charset="2"/>
              </a:rPr>
              <a:t>pekerjaan</a:t>
            </a:r>
            <a:r>
              <a:rPr lang="en-US" dirty="0" smtClean="0">
                <a:latin typeface="Comic Sans MS" pitchFamily="66" charset="0"/>
                <a:sym typeface="Wingdings" pitchFamily="2" charset="2"/>
              </a:rPr>
              <a:t> </a:t>
            </a:r>
            <a:r>
              <a:rPr lang="en-US" dirty="0" err="1" smtClean="0">
                <a:latin typeface="Comic Sans MS" pitchFamily="66" charset="0"/>
                <a:sym typeface="Wingdings" pitchFamily="2" charset="2"/>
              </a:rPr>
              <a:t>sesuai</a:t>
            </a:r>
            <a:r>
              <a:rPr lang="en-US" dirty="0" smtClean="0">
                <a:latin typeface="Comic Sans MS" pitchFamily="66" charset="0"/>
                <a:sym typeface="Wingdings" pitchFamily="2" charset="2"/>
              </a:rPr>
              <a:t> </a:t>
            </a:r>
            <a:r>
              <a:rPr lang="en-US" dirty="0" err="1" smtClean="0">
                <a:latin typeface="Comic Sans MS" pitchFamily="66" charset="0"/>
                <a:sym typeface="Wingdings" pitchFamily="2" charset="2"/>
              </a:rPr>
              <a:t>tugasnya</a:t>
            </a:r>
            <a:endParaRPr lang="en-US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52852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Comic Sans MS" pitchFamily="66" charset="0"/>
              </a:rPr>
              <a:t>KUNJUNGAN RUMAH</a:t>
            </a:r>
            <a:endParaRPr lang="en-US" sz="36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latin typeface="Comic Sans MS" pitchFamily="66" charset="0"/>
              </a:rPr>
              <a:t>Kunjungan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rumah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dan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observasi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bertujuan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untuk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mengetahui</a:t>
            </a:r>
            <a:r>
              <a:rPr lang="en-US" sz="2800" dirty="0" smtClean="0">
                <a:latin typeface="Comic Sans MS" pitchFamily="66" charset="0"/>
              </a:rPr>
              <a:t> PERILAKU UNIK POSITIF</a:t>
            </a:r>
          </a:p>
          <a:p>
            <a:endParaRPr lang="en-US" sz="2800" dirty="0" smtClean="0">
              <a:latin typeface="Comic Sans MS" pitchFamily="66" charset="0"/>
            </a:endParaRPr>
          </a:p>
          <a:p>
            <a:r>
              <a:rPr lang="en-US" sz="2800" dirty="0" smtClean="0">
                <a:latin typeface="Comic Sans MS" pitchFamily="66" charset="0"/>
              </a:rPr>
              <a:t>Yang </a:t>
            </a:r>
            <a:r>
              <a:rPr lang="en-US" sz="2800" dirty="0" err="1" smtClean="0">
                <a:latin typeface="Comic Sans MS" pitchFamily="66" charset="0"/>
              </a:rPr>
              <a:t>dikunjungi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adalah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pelaku</a:t>
            </a:r>
            <a:r>
              <a:rPr lang="en-US" sz="2800" dirty="0" smtClean="0">
                <a:latin typeface="Comic Sans MS" pitchFamily="66" charset="0"/>
              </a:rPr>
              <a:t> PD</a:t>
            </a:r>
          </a:p>
          <a:p>
            <a:r>
              <a:rPr lang="en-US" sz="2800" dirty="0" err="1" smtClean="0">
                <a:latin typeface="Comic Sans MS" pitchFamily="66" charset="0"/>
              </a:rPr>
              <a:t>Misalnya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keluarga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tidak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mampu</a:t>
            </a:r>
            <a:r>
              <a:rPr lang="en-US" sz="2800" dirty="0" smtClean="0">
                <a:latin typeface="Comic Sans MS" pitchFamily="66" charset="0"/>
              </a:rPr>
              <a:t> yang </a:t>
            </a:r>
            <a:r>
              <a:rPr lang="en-US" sz="2800" dirty="0" err="1" smtClean="0">
                <a:latin typeface="Comic Sans MS" pitchFamily="66" charset="0"/>
              </a:rPr>
              <a:t>mempunyai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anak</a:t>
            </a:r>
            <a:r>
              <a:rPr lang="en-US" sz="2800" dirty="0" smtClean="0">
                <a:latin typeface="Comic Sans MS" pitchFamily="66" charset="0"/>
              </a:rPr>
              <a:t> (</a:t>
            </a:r>
            <a:r>
              <a:rPr lang="en-US" sz="2800" dirty="0" err="1" smtClean="0">
                <a:latin typeface="Comic Sans MS" pitchFamily="66" charset="0"/>
              </a:rPr>
              <a:t>balita</a:t>
            </a:r>
            <a:r>
              <a:rPr lang="en-US" sz="2800" dirty="0" smtClean="0">
                <a:latin typeface="Comic Sans MS" pitchFamily="66" charset="0"/>
              </a:rPr>
              <a:t>) status </a:t>
            </a:r>
            <a:r>
              <a:rPr lang="en-US" sz="2800" dirty="0" err="1" smtClean="0">
                <a:latin typeface="Comic Sans MS" pitchFamily="66" charset="0"/>
              </a:rPr>
              <a:t>gizi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baik</a:t>
            </a:r>
            <a:endParaRPr lang="en-US" sz="2800" dirty="0" smtClean="0">
              <a:latin typeface="Comic Sans MS" pitchFamily="66" charset="0"/>
            </a:endParaRPr>
          </a:p>
          <a:p>
            <a:endParaRPr lang="en-US" sz="2800" dirty="0" smtClean="0">
              <a:latin typeface="Comic Sans MS" pitchFamily="66" charset="0"/>
            </a:endParaRPr>
          </a:p>
          <a:p>
            <a:r>
              <a:rPr lang="en-US" sz="2800" dirty="0" err="1" smtClean="0">
                <a:latin typeface="Comic Sans MS" pitchFamily="66" charset="0"/>
              </a:rPr>
              <a:t>Kuesioner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sama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dengan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panduan</a:t>
            </a:r>
            <a:r>
              <a:rPr lang="en-US" sz="2800" dirty="0" smtClean="0">
                <a:latin typeface="Comic Sans MS" pitchFamily="66" charset="0"/>
              </a:rPr>
              <a:t> DK, </a:t>
            </a:r>
            <a:r>
              <a:rPr lang="en-US" sz="2800" dirty="0" err="1" smtClean="0">
                <a:latin typeface="Comic Sans MS" pitchFamily="66" charset="0"/>
              </a:rPr>
              <a:t>namun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ditambah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dengan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kolom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pengamatan</a:t>
            </a:r>
            <a:endParaRPr lang="en-US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12675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Comic Sans MS" pitchFamily="66" charset="0"/>
              </a:rPr>
              <a:t>Siapa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pelaku</a:t>
            </a:r>
            <a:r>
              <a:rPr lang="en-US" sz="3200" dirty="0" smtClean="0">
                <a:latin typeface="Comic Sans MS" pitchFamily="66" charset="0"/>
              </a:rPr>
              <a:t> PD </a:t>
            </a:r>
            <a:r>
              <a:rPr lang="en-US" sz="3200" dirty="0" err="1" smtClean="0">
                <a:latin typeface="Comic Sans MS" pitchFamily="66" charset="0"/>
              </a:rPr>
              <a:t>dalam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kasus</a:t>
            </a:r>
            <a:r>
              <a:rPr lang="en-US" sz="3200" dirty="0" smtClean="0">
                <a:latin typeface="Comic Sans MS" pitchFamily="66" charset="0"/>
              </a:rPr>
              <a:t> </a:t>
            </a:r>
            <a:br>
              <a:rPr lang="en-US" sz="3200" dirty="0" smtClean="0">
                <a:latin typeface="Comic Sans MS" pitchFamily="66" charset="0"/>
              </a:rPr>
            </a:br>
            <a:r>
              <a:rPr lang="en-US" sz="3200" dirty="0" err="1" smtClean="0">
                <a:latin typeface="Comic Sans MS" pitchFamily="66" charset="0"/>
              </a:rPr>
              <a:t>Masalah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Gizi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Balita</a:t>
            </a:r>
            <a:r>
              <a:rPr lang="en-US" sz="3200" dirty="0" smtClean="0">
                <a:latin typeface="Comic Sans MS" pitchFamily="66" charset="0"/>
              </a:rPr>
              <a:t>?</a:t>
            </a:r>
            <a:endParaRPr lang="en-US" sz="32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err="1" smtClean="0">
                <a:latin typeface="Comic Sans MS" pitchFamily="66" charset="0"/>
              </a:rPr>
              <a:t>Kriteria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Keluarga</a:t>
            </a:r>
            <a:r>
              <a:rPr lang="en-US" dirty="0" smtClean="0">
                <a:latin typeface="Comic Sans MS" pitchFamily="66" charset="0"/>
              </a:rPr>
              <a:t> PD</a:t>
            </a:r>
          </a:p>
          <a:p>
            <a:r>
              <a:rPr lang="en-US" dirty="0" err="1" smtClean="0">
                <a:latin typeface="Comic Sans MS" pitchFamily="66" charset="0"/>
              </a:rPr>
              <a:t>Keluarga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tidak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mampu</a:t>
            </a:r>
            <a:endParaRPr lang="en-US" dirty="0" smtClean="0">
              <a:latin typeface="Comic Sans MS" pitchFamily="66" charset="0"/>
            </a:endParaRPr>
          </a:p>
          <a:p>
            <a:r>
              <a:rPr lang="en-US" dirty="0" err="1" smtClean="0">
                <a:latin typeface="Comic Sans MS" pitchFamily="66" charset="0"/>
              </a:rPr>
              <a:t>Mempunyai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balita</a:t>
            </a:r>
            <a:r>
              <a:rPr lang="en-US" dirty="0" smtClean="0">
                <a:latin typeface="Comic Sans MS" pitchFamily="66" charset="0"/>
              </a:rPr>
              <a:t> &gt; 1</a:t>
            </a:r>
          </a:p>
          <a:p>
            <a:r>
              <a:rPr lang="en-US" dirty="0" err="1" smtClean="0">
                <a:latin typeface="Comic Sans MS" pitchFamily="66" charset="0"/>
              </a:rPr>
              <a:t>Mempunyai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anak</a:t>
            </a:r>
            <a:r>
              <a:rPr lang="en-US" dirty="0" smtClean="0">
                <a:latin typeface="Comic Sans MS" pitchFamily="66" charset="0"/>
              </a:rPr>
              <a:t> yang </a:t>
            </a:r>
            <a:r>
              <a:rPr lang="en-US" dirty="0" err="1" smtClean="0">
                <a:latin typeface="Comic Sans MS" pitchFamily="66" charset="0"/>
              </a:rPr>
              <a:t>berusia</a:t>
            </a:r>
            <a:r>
              <a:rPr lang="en-US" dirty="0" smtClean="0">
                <a:latin typeface="Comic Sans MS" pitchFamily="66" charset="0"/>
              </a:rPr>
              <a:t> &gt; 1 </a:t>
            </a:r>
            <a:r>
              <a:rPr lang="en-US" dirty="0" err="1" smtClean="0">
                <a:latin typeface="Comic Sans MS" pitchFamily="66" charset="0"/>
              </a:rPr>
              <a:t>tahun</a:t>
            </a:r>
            <a:endParaRPr lang="en-US" dirty="0" smtClean="0">
              <a:latin typeface="Comic Sans MS" pitchFamily="66" charset="0"/>
            </a:endParaRPr>
          </a:p>
          <a:p>
            <a:r>
              <a:rPr lang="en-US" dirty="0" err="1" smtClean="0">
                <a:latin typeface="Comic Sans MS" pitchFamily="66" charset="0"/>
              </a:rPr>
              <a:t>Semua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balita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gizinya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baik</a:t>
            </a:r>
            <a:endParaRPr lang="en-US" dirty="0" smtClean="0">
              <a:latin typeface="Comic Sans MS" pitchFamily="66" charset="0"/>
            </a:endParaRPr>
          </a:p>
          <a:p>
            <a:r>
              <a:rPr lang="en-US" dirty="0" err="1" smtClean="0">
                <a:latin typeface="Comic Sans MS" pitchFamily="66" charset="0"/>
              </a:rPr>
              <a:t>Bukan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anak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pertama</a:t>
            </a:r>
            <a:r>
              <a:rPr lang="en-US" dirty="0" smtClean="0">
                <a:latin typeface="Comic Sans MS" pitchFamily="66" charset="0"/>
              </a:rPr>
              <a:t>, </a:t>
            </a:r>
            <a:r>
              <a:rPr lang="en-US" dirty="0" err="1" smtClean="0">
                <a:latin typeface="Comic Sans MS" pitchFamily="66" charset="0"/>
              </a:rPr>
              <a:t>tunggal</a:t>
            </a:r>
            <a:r>
              <a:rPr lang="en-US" dirty="0" smtClean="0">
                <a:latin typeface="Comic Sans MS" pitchFamily="66" charset="0"/>
              </a:rPr>
              <a:t>, </a:t>
            </a:r>
            <a:r>
              <a:rPr lang="en-US" dirty="0" err="1" smtClean="0">
                <a:latin typeface="Comic Sans MS" pitchFamily="66" charset="0"/>
              </a:rPr>
              <a:t>anak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asuh</a:t>
            </a:r>
            <a:r>
              <a:rPr lang="en-US" dirty="0" smtClean="0">
                <a:latin typeface="Comic Sans MS" pitchFamily="66" charset="0"/>
              </a:rPr>
              <a:t>, </a:t>
            </a:r>
            <a:r>
              <a:rPr lang="en-US" dirty="0" err="1" smtClean="0">
                <a:latin typeface="Comic Sans MS" pitchFamily="66" charset="0"/>
              </a:rPr>
              <a:t>anak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angkat</a:t>
            </a:r>
            <a:endParaRPr lang="en-US" dirty="0" smtClean="0">
              <a:latin typeface="Comic Sans MS" pitchFamily="66" charset="0"/>
            </a:endParaRPr>
          </a:p>
          <a:p>
            <a:pPr>
              <a:buNone/>
            </a:pPr>
            <a:endParaRPr lang="en-US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dirty="0" err="1" smtClean="0">
                <a:latin typeface="Comic Sans MS" pitchFamily="66" charset="0"/>
              </a:rPr>
              <a:t>Kriteria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Keluarga</a:t>
            </a:r>
            <a:r>
              <a:rPr lang="en-US" dirty="0" smtClean="0">
                <a:latin typeface="Comic Sans MS" pitchFamily="66" charset="0"/>
              </a:rPr>
              <a:t> Non PD</a:t>
            </a:r>
          </a:p>
          <a:p>
            <a:r>
              <a:rPr lang="en-US" dirty="0" err="1" smtClean="0">
                <a:latin typeface="Comic Sans MS" pitchFamily="66" charset="0"/>
              </a:rPr>
              <a:t>Keluarga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mampu</a:t>
            </a:r>
            <a:endParaRPr lang="en-US" dirty="0" smtClean="0">
              <a:latin typeface="Comic Sans MS" pitchFamily="66" charset="0"/>
            </a:endParaRPr>
          </a:p>
          <a:p>
            <a:r>
              <a:rPr lang="en-US" dirty="0" err="1" smtClean="0">
                <a:latin typeface="Comic Sans MS" pitchFamily="66" charset="0"/>
              </a:rPr>
              <a:t>Anaknya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gizi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kurang</a:t>
            </a:r>
            <a:endParaRPr lang="en-US" dirty="0" smtClean="0">
              <a:latin typeface="Comic Sans MS" pitchFamily="66" charset="0"/>
            </a:endParaRPr>
          </a:p>
          <a:p>
            <a:r>
              <a:rPr lang="en-US" dirty="0" err="1" smtClean="0">
                <a:latin typeface="Comic Sans MS" pitchFamily="66" charset="0"/>
              </a:rPr>
              <a:t>Mempunyai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balita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id-ID" u="sng" dirty="0">
                <a:latin typeface="Comic Sans MS" pitchFamily="66" charset="0"/>
              </a:rPr>
              <a:t>&gt;</a:t>
            </a:r>
            <a:r>
              <a:rPr lang="en-US" dirty="0" smtClean="0">
                <a:latin typeface="Comic Sans MS" pitchFamily="66" charset="0"/>
              </a:rPr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29527788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Comic Sans MS" pitchFamily="66" charset="0"/>
              </a:rPr>
              <a:t>Teknik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Kunjungan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Rumah</a:t>
            </a:r>
            <a:endParaRPr lang="en-US" sz="32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Petugas</a:t>
            </a:r>
            <a:r>
              <a:rPr lang="en-US" dirty="0" smtClean="0"/>
              <a:t> : </a:t>
            </a:r>
            <a:r>
              <a:rPr lang="en-US" dirty="0" err="1" smtClean="0"/>
              <a:t>fasilitator</a:t>
            </a:r>
            <a:r>
              <a:rPr lang="en-US" dirty="0" smtClean="0"/>
              <a:t>, </a:t>
            </a:r>
            <a:r>
              <a:rPr lang="en-US" dirty="0" err="1" smtClean="0"/>
              <a:t>pencatat</a:t>
            </a:r>
            <a:r>
              <a:rPr lang="en-US" dirty="0" smtClean="0"/>
              <a:t>, </a:t>
            </a:r>
            <a:r>
              <a:rPr lang="en-US" dirty="0" err="1" smtClean="0"/>
              <a:t>pengamat</a:t>
            </a:r>
            <a:endParaRPr lang="en-US" dirty="0" smtClean="0"/>
          </a:p>
          <a:p>
            <a:r>
              <a:rPr lang="en-US" dirty="0" err="1" smtClean="0"/>
              <a:t>Buat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datang</a:t>
            </a:r>
            <a:endParaRPr lang="en-US" dirty="0" smtClean="0"/>
          </a:p>
          <a:p>
            <a:r>
              <a:rPr lang="en-US" dirty="0" err="1" smtClean="0"/>
              <a:t>Baju</a:t>
            </a:r>
            <a:r>
              <a:rPr lang="en-US" dirty="0" smtClean="0"/>
              <a:t> </a:t>
            </a:r>
            <a:r>
              <a:rPr lang="en-US" dirty="0" err="1" smtClean="0"/>
              <a:t>sederhana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Petugas</a:t>
            </a:r>
            <a:r>
              <a:rPr lang="en-US" dirty="0" smtClean="0"/>
              <a:t> yang </a:t>
            </a:r>
            <a:r>
              <a:rPr lang="en-US" dirty="0" err="1" smtClean="0"/>
              <a:t>mendampingi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mengenakan</a:t>
            </a:r>
            <a:r>
              <a:rPr lang="en-US" dirty="0" smtClean="0"/>
              <a:t> </a:t>
            </a:r>
            <a:r>
              <a:rPr lang="en-US" dirty="0" err="1" smtClean="0"/>
              <a:t>seragam</a:t>
            </a:r>
            <a:endParaRPr lang="en-US" dirty="0" smtClean="0"/>
          </a:p>
          <a:p>
            <a:r>
              <a:rPr lang="en-US" dirty="0" err="1" smtClean="0"/>
              <a:t>Perkenalan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endParaRPr lang="en-US" dirty="0" smtClean="0"/>
          </a:p>
          <a:p>
            <a:r>
              <a:rPr lang="en-US" dirty="0" err="1" smtClean="0"/>
              <a:t>Jelaskan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kedatangan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menasehati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mengajar</a:t>
            </a:r>
            <a:endParaRPr lang="en-US" dirty="0" smtClean="0"/>
          </a:p>
          <a:p>
            <a:r>
              <a:rPr lang="en-US" dirty="0" err="1" smtClean="0"/>
              <a:t>Hindari</a:t>
            </a:r>
            <a:r>
              <a:rPr lang="en-US" dirty="0" smtClean="0"/>
              <a:t> </a:t>
            </a:r>
            <a:r>
              <a:rPr lang="en-US" dirty="0" err="1" smtClean="0"/>
              <a:t>mimik</a:t>
            </a:r>
            <a:r>
              <a:rPr lang="en-US" dirty="0" smtClean="0"/>
              <a:t> </a:t>
            </a:r>
            <a:r>
              <a:rPr lang="en-US" dirty="0" err="1" smtClean="0"/>
              <a:t>muka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mengkritik</a:t>
            </a:r>
            <a:endParaRPr lang="en-US" dirty="0" smtClean="0"/>
          </a:p>
          <a:p>
            <a:r>
              <a:rPr lang="en-US" dirty="0" err="1" smtClean="0"/>
              <a:t>Percakapan</a:t>
            </a:r>
            <a:r>
              <a:rPr lang="en-US" dirty="0" smtClean="0"/>
              <a:t> non formal</a:t>
            </a:r>
          </a:p>
          <a:p>
            <a:r>
              <a:rPr lang="en-US" dirty="0" err="1" smtClean="0"/>
              <a:t>Ibu</a:t>
            </a:r>
            <a:r>
              <a:rPr lang="en-US" dirty="0" smtClean="0"/>
              <a:t> </a:t>
            </a:r>
            <a:r>
              <a:rPr lang="en-US" dirty="0" err="1" smtClean="0"/>
              <a:t>balita</a:t>
            </a:r>
            <a:r>
              <a:rPr lang="en-US" dirty="0" smtClean="0"/>
              <a:t> </a:t>
            </a:r>
            <a:r>
              <a:rPr lang="en-US" dirty="0" err="1" smtClean="0"/>
              <a:t>diharap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endParaRPr lang="en-US" dirty="0" smtClean="0"/>
          </a:p>
          <a:p>
            <a:r>
              <a:rPr lang="en-US" dirty="0" smtClean="0"/>
              <a:t>Minimal </a:t>
            </a:r>
            <a:r>
              <a:rPr lang="en-US" dirty="0" err="1" smtClean="0"/>
              <a:t>kunjungan</a:t>
            </a:r>
            <a:r>
              <a:rPr lang="en-US" dirty="0" smtClean="0"/>
              <a:t> 2 jam,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diulang</a:t>
            </a:r>
            <a:r>
              <a:rPr lang="en-US" dirty="0" smtClean="0"/>
              <a:t> 2 </a:t>
            </a:r>
            <a:r>
              <a:rPr lang="en-US" dirty="0" err="1" smtClean="0"/>
              <a:t>hingga</a:t>
            </a:r>
            <a:r>
              <a:rPr lang="en-US" dirty="0" smtClean="0"/>
              <a:t> 3 kali </a:t>
            </a:r>
            <a:r>
              <a:rPr lang="en-US" dirty="0" err="1" smtClean="0"/>
              <a:t>hingga</a:t>
            </a:r>
            <a:r>
              <a:rPr lang="en-US" dirty="0" smtClean="0"/>
              <a:t> </a:t>
            </a:r>
            <a:r>
              <a:rPr lang="en-US" dirty="0" err="1" smtClean="0"/>
              <a:t>ditemukan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unik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endParaRPr lang="en-US" dirty="0" smtClean="0"/>
          </a:p>
          <a:p>
            <a:r>
              <a:rPr lang="en-US" dirty="0" err="1" smtClean="0"/>
              <a:t>Mohon</a:t>
            </a:r>
            <a:r>
              <a:rPr lang="en-US" dirty="0" smtClean="0"/>
              <a:t> </a:t>
            </a:r>
            <a:r>
              <a:rPr lang="en-US" dirty="0" err="1" smtClean="0"/>
              <a:t>izin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dapur</a:t>
            </a:r>
            <a:r>
              <a:rPr lang="en-US" dirty="0" smtClean="0"/>
              <a:t>, </a:t>
            </a:r>
            <a:r>
              <a:rPr lang="en-US" dirty="0" err="1" smtClean="0"/>
              <a:t>kamar</a:t>
            </a:r>
            <a:r>
              <a:rPr lang="en-US" dirty="0" smtClean="0"/>
              <a:t> </a:t>
            </a:r>
            <a:r>
              <a:rPr lang="en-US" dirty="0" err="1" smtClean="0"/>
              <a:t>mandi</a:t>
            </a:r>
            <a:r>
              <a:rPr lang="en-US" dirty="0" smtClean="0"/>
              <a:t>, </a:t>
            </a:r>
            <a:r>
              <a:rPr lang="en-US" dirty="0" err="1" smtClean="0"/>
              <a:t>kamar</a:t>
            </a:r>
            <a:r>
              <a:rPr lang="en-US" dirty="0" smtClean="0"/>
              <a:t> </a:t>
            </a:r>
            <a:r>
              <a:rPr lang="en-US" dirty="0" err="1" smtClean="0"/>
              <a:t>tidur</a:t>
            </a:r>
            <a:r>
              <a:rPr lang="en-US" dirty="0" smtClean="0"/>
              <a:t>,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sekitar</a:t>
            </a:r>
            <a:endParaRPr lang="en-US" dirty="0" smtClean="0"/>
          </a:p>
          <a:p>
            <a:r>
              <a:rPr lang="en-US" dirty="0" smtClean="0"/>
              <a:t>“Cross </a:t>
            </a:r>
            <a:r>
              <a:rPr lang="en-US" dirty="0" err="1" smtClean="0"/>
              <a:t>cek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Ibu</a:t>
            </a:r>
            <a:r>
              <a:rPr lang="en-US" dirty="0" smtClean="0"/>
              <a:t> </a:t>
            </a:r>
            <a:r>
              <a:rPr lang="en-US" dirty="0" err="1" smtClean="0"/>
              <a:t>balita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observasi</a:t>
            </a:r>
            <a:r>
              <a:rPr lang="en-US" dirty="0" smtClean="0"/>
              <a:t>”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4234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PR</a:t>
            </a:r>
            <a:br>
              <a:rPr lang="id-ID" dirty="0" smtClean="0"/>
            </a:br>
            <a:r>
              <a:rPr lang="id-ID" dirty="0" smtClean="0"/>
              <a:t>Untuk disajikan dalam tutor Jumat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 smtClean="0"/>
              <a:t>Role play MMD </a:t>
            </a:r>
          </a:p>
          <a:p>
            <a:pPr lvl="1"/>
            <a:r>
              <a:rPr lang="id-ID" dirty="0" smtClean="0"/>
              <a:t>Siapa yang diundang</a:t>
            </a:r>
          </a:p>
          <a:p>
            <a:pPr lvl="1"/>
            <a:r>
              <a:rPr lang="id-ID" dirty="0" smtClean="0"/>
              <a:t>Siapa petugas (MC, Kades, kader utk penyajian data)</a:t>
            </a:r>
          </a:p>
          <a:p>
            <a:pPr lvl="1"/>
            <a:r>
              <a:rPr lang="id-ID" dirty="0" smtClean="0"/>
              <a:t>Data : Define</a:t>
            </a:r>
          </a:p>
          <a:p>
            <a:pPr lvl="1"/>
            <a:r>
              <a:rPr lang="id-ID" dirty="0" smtClean="0"/>
              <a:t>Data : Determine</a:t>
            </a:r>
          </a:p>
          <a:p>
            <a:r>
              <a:rPr lang="id-ID" dirty="0" smtClean="0"/>
              <a:t>Membuat </a:t>
            </a:r>
            <a:r>
              <a:rPr lang="id-ID" dirty="0" smtClean="0"/>
              <a:t>pohon masalah</a:t>
            </a:r>
          </a:p>
          <a:p>
            <a:r>
              <a:rPr lang="id-ID" dirty="0" smtClean="0"/>
              <a:t>Aspek yang akan di selidiki</a:t>
            </a:r>
          </a:p>
          <a:p>
            <a:pPr lvl="1"/>
            <a:r>
              <a:rPr lang="id-ID" smtClean="0"/>
              <a:t>Break down dalam bentuk </a:t>
            </a:r>
            <a:r>
              <a:rPr lang="id-ID" smtClean="0"/>
              <a:t>kuesioner</a:t>
            </a:r>
            <a:endParaRPr lang="id-ID" dirty="0" smtClean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61568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DEFINE</a:t>
            </a:r>
            <a:r>
              <a:rPr lang="id-ID" baseline="30000" dirty="0" smtClean="0">
                <a:latin typeface="Comic Sans MS" pitchFamily="66" charset="0"/>
              </a:rPr>
              <a:t>2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Harus ada masalahnya</a:t>
            </a:r>
          </a:p>
          <a:p>
            <a:r>
              <a:rPr lang="id-ID" dirty="0" smtClean="0"/>
              <a:t>Masalah yang ditemukan harus dalam persentase yang tinggi (menjadi masalah kesehatan masyarakat) atau jumlah yang mengalami masalah cukup besar</a:t>
            </a:r>
          </a:p>
          <a:p>
            <a:r>
              <a:rPr lang="id-ID" dirty="0" smtClean="0"/>
              <a:t>Harus ada angka atau persentase nya</a:t>
            </a:r>
          </a:p>
          <a:p>
            <a:r>
              <a:rPr lang="id-ID" dirty="0" smtClean="0"/>
              <a:t>Harus ada kuantatif nya. Tidak boleh disebut : banyak, cukup banyak, kira-kira...., dst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070026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DETERMINE</a:t>
            </a:r>
            <a:r>
              <a:rPr lang="id-ID" baseline="30000" dirty="0" smtClean="0">
                <a:latin typeface="Comic Sans MS" pitchFamily="66" charset="0"/>
              </a:rPr>
              <a:t>1</a:t>
            </a:r>
            <a:endParaRPr lang="en-US" baseline="30000" dirty="0">
              <a:latin typeface="Comic Sans MS" pitchFamily="66" charset="0"/>
            </a:endParaRP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sz="half" idx="1"/>
          </p:nvPr>
        </p:nvSpPr>
        <p:spPr>
          <a:ln cap="flat">
            <a:solidFill>
              <a:schemeClr val="tx1"/>
            </a:solidFill>
          </a:ln>
        </p:spPr>
        <p:txBody>
          <a:bodyPr/>
          <a:lstStyle/>
          <a:p>
            <a:r>
              <a:rPr lang="en-US" sz="2400" dirty="0" err="1">
                <a:latin typeface="Comic Sans MS" pitchFamily="66" charset="0"/>
              </a:rPr>
              <a:t>Apakah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sudah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ada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individu</a:t>
            </a:r>
            <a:r>
              <a:rPr lang="en-US" sz="2400" dirty="0">
                <a:latin typeface="Comic Sans MS" pitchFamily="66" charset="0"/>
              </a:rPr>
              <a:t>/</a:t>
            </a:r>
            <a:r>
              <a:rPr lang="en-US" sz="2400" dirty="0" err="1">
                <a:latin typeface="Comic Sans MS" pitchFamily="66" charset="0"/>
              </a:rPr>
              <a:t>kelompok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dalam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masyarakat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id-ID" sz="2400" dirty="0" smtClean="0">
                <a:latin typeface="Comic Sans MS" pitchFamily="66" charset="0"/>
              </a:rPr>
              <a:t>yang waupun miskin tetapi status gizi nya baik.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body" sz="half" idx="2"/>
          </p:nvPr>
        </p:nvSpPr>
        <p:spPr>
          <a:ln cap="flat">
            <a:solidFill>
              <a:schemeClr val="tx1"/>
            </a:solidFill>
          </a:ln>
        </p:spPr>
        <p:txBody>
          <a:bodyPr/>
          <a:lstStyle/>
          <a:p>
            <a:r>
              <a:rPr lang="id-ID" sz="2400" dirty="0" smtClean="0">
                <a:latin typeface="Comic Sans MS" pitchFamily="66" charset="0"/>
              </a:rPr>
              <a:t>Analisis </a:t>
            </a:r>
            <a:r>
              <a:rPr lang="en-US" sz="2400" dirty="0" smtClean="0">
                <a:latin typeface="Comic Sans MS" pitchFamily="66" charset="0"/>
              </a:rPr>
              <a:t>data </a:t>
            </a:r>
            <a:r>
              <a:rPr lang="en-US" sz="2400" dirty="0" err="1" smtClean="0">
                <a:latin typeface="Comic Sans MS" pitchFamily="66" charset="0"/>
              </a:rPr>
              <a:t>Posyandu</a:t>
            </a:r>
            <a:r>
              <a:rPr lang="id-ID" sz="2400" dirty="0" smtClean="0">
                <a:latin typeface="Comic Sans MS" pitchFamily="66" charset="0"/>
              </a:rPr>
              <a:t>: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ditentukan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berapa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balita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gizi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baik</a:t>
            </a:r>
            <a:endParaRPr lang="en-US" sz="2400" dirty="0" smtClean="0">
              <a:latin typeface="Comic Sans MS" pitchFamily="66" charset="0"/>
            </a:endParaRPr>
          </a:p>
          <a:p>
            <a:r>
              <a:rPr lang="en-US" sz="2400" dirty="0" err="1" smtClean="0">
                <a:latin typeface="Comic Sans MS" pitchFamily="66" charset="0"/>
              </a:rPr>
              <a:t>Tentukan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kriteria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ekonomi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keluarga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tidak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mampu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berdasar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kesepakatan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lokal</a:t>
            </a:r>
            <a:endParaRPr lang="en-US" sz="2400" dirty="0" smtClean="0">
              <a:latin typeface="Comic Sans MS" pitchFamily="66" charset="0"/>
            </a:endParaRPr>
          </a:p>
          <a:p>
            <a:r>
              <a:rPr lang="en-US" sz="2400" dirty="0" err="1" smtClean="0">
                <a:latin typeface="Comic Sans MS" pitchFamily="66" charset="0"/>
              </a:rPr>
              <a:t>Tentukan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keluarga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miskin</a:t>
            </a:r>
            <a:r>
              <a:rPr lang="en-US" sz="2400" dirty="0" smtClean="0">
                <a:latin typeface="Comic Sans MS" pitchFamily="66" charset="0"/>
              </a:rPr>
              <a:t> yang </a:t>
            </a:r>
            <a:r>
              <a:rPr lang="en-US" sz="2400" dirty="0" err="1" smtClean="0">
                <a:latin typeface="Comic Sans MS" pitchFamily="66" charset="0"/>
              </a:rPr>
              <a:t>memiliki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balita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gizi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baik</a:t>
            </a:r>
            <a:endParaRPr lang="en-US" sz="2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446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DETERMINE</a:t>
            </a:r>
            <a:r>
              <a:rPr lang="id-ID" baseline="30000" dirty="0" smtClean="0">
                <a:latin typeface="Comic Sans MS" pitchFamily="66" charset="0"/>
              </a:rPr>
              <a:t>2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id-ID" dirty="0" smtClean="0"/>
              <a:t>Determine pada keluarga PD</a:t>
            </a:r>
          </a:p>
          <a:p>
            <a:r>
              <a:rPr lang="id-ID" dirty="0" smtClean="0"/>
              <a:t>Saringan ekonomi (menentukan kriteria miskin dan kaya di suatu daerah)</a:t>
            </a:r>
          </a:p>
          <a:p>
            <a:pPr lvl="1"/>
            <a:r>
              <a:rPr lang="id-ID" dirty="0" smtClean="0"/>
              <a:t>Kriteria kurang mampu dan mampu harus berdasar wilayah (lokal setempat) setempat</a:t>
            </a:r>
          </a:p>
          <a:p>
            <a:pPr lvl="1"/>
            <a:r>
              <a:rPr lang="id-ID" dirty="0" smtClean="0"/>
              <a:t>Kriteria kemiskinan mis: BPS, Raskin, JKN, BKKBN </a:t>
            </a:r>
            <a:r>
              <a:rPr lang="id-ID" dirty="0" smtClean="0">
                <a:sym typeface="Wingdings" pitchFamily="2" charset="2"/>
              </a:rPr>
              <a:t> tidak bisa digunakan</a:t>
            </a:r>
            <a:endParaRPr lang="id-ID" dirty="0" smtClean="0"/>
          </a:p>
          <a:p>
            <a:r>
              <a:rPr lang="id-ID" dirty="0" smtClean="0"/>
              <a:t>Menemukan pelaku PD </a:t>
            </a:r>
            <a:r>
              <a:rPr lang="id-ID" dirty="0" smtClean="0">
                <a:sym typeface="Wingdings" pitchFamily="2" charset="2"/>
              </a:rPr>
              <a:t> tidak berdasar perilaku (perilaku akan kita cari, bukan syarat untuk menentukan pelaku PD)</a:t>
            </a:r>
            <a:endParaRPr lang="id-ID" sz="1800" dirty="0" smtClean="0"/>
          </a:p>
          <a:p>
            <a:pPr lvl="1"/>
            <a:r>
              <a:rPr lang="id-ID" sz="3200" dirty="0"/>
              <a:t>B</a:t>
            </a:r>
            <a:r>
              <a:rPr lang="id-ID" sz="2900" dirty="0" smtClean="0"/>
              <a:t>erasal dari keluarga miskin</a:t>
            </a:r>
          </a:p>
          <a:p>
            <a:pPr lvl="1"/>
            <a:r>
              <a:rPr lang="id-ID" sz="2900" dirty="0" smtClean="0"/>
              <a:t>Gizi baik</a:t>
            </a:r>
          </a:p>
          <a:p>
            <a:pPr lvl="1"/>
            <a:r>
              <a:rPr lang="id-ID" sz="2900" dirty="0" smtClean="0"/>
              <a:t>BB naik 3x berturut-turut dan garis mengikuti KMS</a:t>
            </a:r>
          </a:p>
          <a:p>
            <a:pPr lvl="1"/>
            <a:r>
              <a:rPr lang="id-ID" sz="2900" dirty="0" smtClean="0"/>
              <a:t>Keluarga tersebut punya anak &gt; 1 balita </a:t>
            </a:r>
          </a:p>
          <a:p>
            <a:pPr lvl="1"/>
            <a:r>
              <a:rPr lang="id-ID" sz="2900" dirty="0" smtClean="0"/>
              <a:t>Semuanya balita gizi nya baik</a:t>
            </a:r>
          </a:p>
          <a:p>
            <a:pPr lvl="1"/>
            <a:r>
              <a:rPr lang="id-ID" sz="2900" dirty="0" smtClean="0"/>
              <a:t>Balita tersebut bukan anak pertama</a:t>
            </a:r>
          </a:p>
          <a:p>
            <a:pPr lvl="1"/>
            <a:r>
              <a:rPr lang="id-ID" sz="2900" dirty="0" smtClean="0"/>
              <a:t>Di asuh oleh orang tua kandung</a:t>
            </a:r>
          </a:p>
          <a:p>
            <a:pPr lvl="1"/>
            <a:r>
              <a:rPr lang="id-ID" sz="2900" dirty="0" smtClean="0"/>
              <a:t>Miskin : tidak mendapat uang dari keluarga</a:t>
            </a:r>
            <a:endParaRPr lang="id-ID" sz="1800" dirty="0" smtClean="0"/>
          </a:p>
          <a:p>
            <a:pPr lvl="1"/>
            <a:endParaRPr lang="id-ID" sz="1800" dirty="0" smtClean="0"/>
          </a:p>
          <a:p>
            <a:pPr lvl="1"/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41928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Discover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Discover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“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Unik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” yang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PD yang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bertahan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lain.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28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endParaRPr lang="en-US" dirty="0" smtClean="0"/>
          </a:p>
          <a:p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reaksi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stimulus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respon</a:t>
            </a:r>
            <a:r>
              <a:rPr lang="en-US" dirty="0" smtClean="0"/>
              <a:t> yang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(</a:t>
            </a:r>
            <a:r>
              <a:rPr lang="en-US" dirty="0" err="1" smtClean="0"/>
              <a:t>individu</a:t>
            </a:r>
            <a:r>
              <a:rPr lang="en-US" dirty="0" smtClean="0"/>
              <a:t> lain, </a:t>
            </a:r>
            <a:r>
              <a:rPr lang="en-US" dirty="0" err="1" smtClean="0"/>
              <a:t>kelompok</a:t>
            </a:r>
            <a:r>
              <a:rPr lang="en-US" dirty="0" smtClean="0"/>
              <a:t> lain,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Akumulasi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yang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98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Perilaku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berulang</a:t>
            </a:r>
            <a:r>
              <a:rPr lang="en-US" dirty="0" smtClean="0"/>
              <a:t> </a:t>
            </a:r>
            <a:r>
              <a:rPr lang="en-US" dirty="0" err="1" smtClean="0"/>
              <a:t>ulang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kebiasaan</a:t>
            </a:r>
            <a:endParaRPr lang="en-US" dirty="0" smtClean="0"/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penerapan</a:t>
            </a:r>
            <a:r>
              <a:rPr lang="en-US" dirty="0" smtClean="0"/>
              <a:t> PD,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temuan</a:t>
            </a:r>
            <a:r>
              <a:rPr lang="en-US" dirty="0" smtClean="0"/>
              <a:t> PD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berulang-ulang</a:t>
            </a:r>
            <a:r>
              <a:rPr lang="en-US" dirty="0" smtClean="0"/>
              <a:t> </a:t>
            </a:r>
            <a:r>
              <a:rPr lang="en-US" dirty="0" err="1" smtClean="0"/>
              <a:t>hingga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kebiasaan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574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omic Sans MS" pitchFamily="66" charset="0"/>
              </a:rPr>
              <a:t>Metode</a:t>
            </a:r>
            <a:r>
              <a:rPr lang="en-US" dirty="0" smtClean="0">
                <a:latin typeface="Comic Sans MS" pitchFamily="66" charset="0"/>
              </a:rPr>
              <a:t> Discover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err="1" smtClean="0">
                <a:latin typeface="Comic Sans MS" pitchFamily="66" charset="0"/>
              </a:rPr>
              <a:t>Metode</a:t>
            </a:r>
            <a:r>
              <a:rPr lang="en-US" sz="2800" dirty="0" smtClean="0">
                <a:latin typeface="Comic Sans MS" pitchFamily="66" charset="0"/>
              </a:rPr>
              <a:t> yang </a:t>
            </a:r>
            <a:r>
              <a:rPr lang="en-US" sz="2800" dirty="0" err="1" smtClean="0">
                <a:latin typeface="Comic Sans MS" pitchFamily="66" charset="0"/>
              </a:rPr>
              <a:t>digunakan</a:t>
            </a:r>
            <a:endParaRPr lang="en-US" sz="2800" dirty="0" smtClean="0">
              <a:latin typeface="Comic Sans MS" pitchFamily="66" charset="0"/>
            </a:endParaRPr>
          </a:p>
          <a:p>
            <a:pPr marL="514350" indent="-514350">
              <a:buAutoNum type="arabicPeriod"/>
            </a:pPr>
            <a:r>
              <a:rPr lang="en-US" sz="2800" dirty="0" err="1" smtClean="0">
                <a:latin typeface="Comic Sans MS" pitchFamily="66" charset="0"/>
              </a:rPr>
              <a:t>Diskusi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kelompok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 </a:t>
            </a:r>
            <a:r>
              <a:rPr lang="en-US" sz="2800" dirty="0" err="1" smtClean="0">
                <a:latin typeface="Comic Sans MS" pitchFamily="66" charset="0"/>
                <a:sym typeface="Wingdings" pitchFamily="2" charset="2"/>
              </a:rPr>
              <a:t>untuk</a:t>
            </a: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Comic Sans MS" pitchFamily="66" charset="0"/>
                <a:sym typeface="Wingdings" pitchFamily="2" charset="2"/>
              </a:rPr>
              <a:t>menemukan</a:t>
            </a: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Comic Sans MS" pitchFamily="66" charset="0"/>
                <a:sym typeface="Wingdings" pitchFamily="2" charset="2"/>
              </a:rPr>
              <a:t>perilaku</a:t>
            </a: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Comic Sans MS" pitchFamily="66" charset="0"/>
                <a:sym typeface="Wingdings" pitchFamily="2" charset="2"/>
              </a:rPr>
              <a:t>umum</a:t>
            </a:r>
            <a:endParaRPr lang="en-US" sz="2800" dirty="0" smtClean="0">
              <a:latin typeface="Comic Sans MS" pitchFamily="66" charset="0"/>
              <a:sym typeface="Wingdings" pitchFamily="2" charset="2"/>
            </a:endParaRPr>
          </a:p>
          <a:p>
            <a:pPr marL="514350" indent="-514350">
              <a:buAutoNum type="arabicPeriod"/>
            </a:pPr>
            <a:r>
              <a:rPr lang="en-US" sz="2800" dirty="0" err="1" smtClean="0">
                <a:latin typeface="Comic Sans MS" pitchFamily="66" charset="0"/>
                <a:sym typeface="Wingdings" pitchFamily="2" charset="2"/>
              </a:rPr>
              <a:t>Kunjungan</a:t>
            </a: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Comic Sans MS" pitchFamily="66" charset="0"/>
                <a:sym typeface="Wingdings" pitchFamily="2" charset="2"/>
              </a:rPr>
              <a:t>rumah</a:t>
            </a: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  </a:t>
            </a:r>
            <a:r>
              <a:rPr lang="en-US" sz="2800" dirty="0" err="1" smtClean="0">
                <a:latin typeface="Comic Sans MS" pitchFamily="66" charset="0"/>
                <a:sym typeface="Wingdings" pitchFamily="2" charset="2"/>
              </a:rPr>
              <a:t>untuk</a:t>
            </a: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Comic Sans MS" pitchFamily="66" charset="0"/>
                <a:sym typeface="Wingdings" pitchFamily="2" charset="2"/>
              </a:rPr>
              <a:t>menemukan</a:t>
            </a: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Comic Sans MS" pitchFamily="66" charset="0"/>
                <a:sym typeface="Wingdings" pitchFamily="2" charset="2"/>
              </a:rPr>
              <a:t>perilaku</a:t>
            </a: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Comic Sans MS" pitchFamily="66" charset="0"/>
                <a:sym typeface="Wingdings" pitchFamily="2" charset="2"/>
              </a:rPr>
              <a:t>unik</a:t>
            </a: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Comic Sans MS" pitchFamily="66" charset="0"/>
                <a:sym typeface="Wingdings" pitchFamily="2" charset="2"/>
              </a:rPr>
              <a:t>positif</a:t>
            </a:r>
            <a:endParaRPr lang="en-US" sz="2800" dirty="0" smtClean="0">
              <a:latin typeface="Comic Sans MS" pitchFamily="66" charset="0"/>
              <a:sym typeface="Wingdings" pitchFamily="2" charset="2"/>
            </a:endParaRPr>
          </a:p>
          <a:p>
            <a:pPr marL="0" indent="0">
              <a:buNone/>
            </a:pPr>
            <a:endParaRPr lang="en-US" sz="2800" dirty="0" smtClean="0">
              <a:latin typeface="Comic Sans MS" pitchFamily="66" charset="0"/>
              <a:sym typeface="Wingdings" pitchFamily="2" charset="2"/>
            </a:endParaRPr>
          </a:p>
          <a:p>
            <a:pPr marL="0" indent="0">
              <a:buNone/>
            </a:pPr>
            <a:r>
              <a:rPr lang="en-US" sz="2800" dirty="0" err="1" smtClean="0">
                <a:latin typeface="Comic Sans MS" pitchFamily="66" charset="0"/>
                <a:sym typeface="Wingdings" pitchFamily="2" charset="2"/>
              </a:rPr>
              <a:t>Sebelum</a:t>
            </a: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Comic Sans MS" pitchFamily="66" charset="0"/>
                <a:sym typeface="Wingdings" pitchFamily="2" charset="2"/>
              </a:rPr>
              <a:t>melakukan</a:t>
            </a: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 DK </a:t>
            </a:r>
            <a:r>
              <a:rPr lang="en-US" sz="2800" dirty="0" err="1" smtClean="0">
                <a:latin typeface="Comic Sans MS" pitchFamily="66" charset="0"/>
                <a:sym typeface="Wingdings" pitchFamily="2" charset="2"/>
              </a:rPr>
              <a:t>dan</a:t>
            </a: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 KR </a:t>
            </a:r>
            <a:r>
              <a:rPr lang="en-US" sz="2800" dirty="0" err="1" smtClean="0">
                <a:latin typeface="Comic Sans MS" pitchFamily="66" charset="0"/>
                <a:sym typeface="Wingdings" pitchFamily="2" charset="2"/>
              </a:rPr>
              <a:t>maka</a:t>
            </a: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Comic Sans MS" pitchFamily="66" charset="0"/>
                <a:sym typeface="Wingdings" pitchFamily="2" charset="2"/>
              </a:rPr>
              <a:t>harus</a:t>
            </a: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Comic Sans MS" pitchFamily="66" charset="0"/>
                <a:sym typeface="Wingdings" pitchFamily="2" charset="2"/>
              </a:rPr>
              <a:t>diketahui</a:t>
            </a: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Comic Sans MS" pitchFamily="66" charset="0"/>
                <a:sym typeface="Wingdings" pitchFamily="2" charset="2"/>
              </a:rPr>
              <a:t>terlebih</a:t>
            </a: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Comic Sans MS" pitchFamily="66" charset="0"/>
                <a:sym typeface="Wingdings" pitchFamily="2" charset="2"/>
              </a:rPr>
              <a:t>dahulu</a:t>
            </a: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Comic Sans MS" pitchFamily="66" charset="0"/>
                <a:sym typeface="Wingdings" pitchFamily="2" charset="2"/>
              </a:rPr>
              <a:t>aspek</a:t>
            </a: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Comic Sans MS" pitchFamily="66" charset="0"/>
                <a:sym typeface="Wingdings" pitchFamily="2" charset="2"/>
              </a:rPr>
              <a:t>apa</a:t>
            </a: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 yang </a:t>
            </a:r>
            <a:r>
              <a:rPr lang="en-US" sz="2800" dirty="0" err="1" smtClean="0">
                <a:latin typeface="Comic Sans MS" pitchFamily="66" charset="0"/>
                <a:sym typeface="Wingdings" pitchFamily="2" charset="2"/>
              </a:rPr>
              <a:t>akan</a:t>
            </a: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Comic Sans MS" pitchFamily="66" charset="0"/>
                <a:sym typeface="Wingdings" pitchFamily="2" charset="2"/>
              </a:rPr>
              <a:t>diselidiki</a:t>
            </a:r>
            <a:endParaRPr lang="en-US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404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907</Words>
  <Application>Microsoft Office PowerPoint</Application>
  <PresentationFormat>On-screen Show (4:3)</PresentationFormat>
  <Paragraphs>176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KULUM PD 2 Defini, Determine, Discover</vt:lpstr>
      <vt:lpstr>DEFINE1</vt:lpstr>
      <vt:lpstr>DEFINE2</vt:lpstr>
      <vt:lpstr>DETERMINE1</vt:lpstr>
      <vt:lpstr>DETERMINE2</vt:lpstr>
      <vt:lpstr>Discover</vt:lpstr>
      <vt:lpstr>Perubahan Perilaku</vt:lpstr>
      <vt:lpstr>PowerPoint Presentation</vt:lpstr>
      <vt:lpstr>Metode Discover</vt:lpstr>
      <vt:lpstr>Aspek yang akan diselikidi dalam  Masalah Gizi Kurang </vt:lpstr>
      <vt:lpstr>DISKUSI KELOMPOK</vt:lpstr>
      <vt:lpstr>Siapa kelompok sasaran DK pada  masalah kurang gizi?</vt:lpstr>
      <vt:lpstr>Diskusi kelompok</vt:lpstr>
      <vt:lpstr>Waktu dan Tempat DK</vt:lpstr>
      <vt:lpstr>Teknik Diskusi Kelompok</vt:lpstr>
      <vt:lpstr>PowerPoint Presentation</vt:lpstr>
      <vt:lpstr>PowerPoint Presentation</vt:lpstr>
      <vt:lpstr>Teknik Diskusi Kelompok</vt:lpstr>
      <vt:lpstr>Teknik Diskusi Kelompok</vt:lpstr>
      <vt:lpstr>Langkah DK</vt:lpstr>
      <vt:lpstr>KUNJUNGAN RUMAH</vt:lpstr>
      <vt:lpstr>Siapa pelaku PD dalam kasus  Masalah Gizi Balita?</vt:lpstr>
      <vt:lpstr>Teknik Kunjungan Rumah</vt:lpstr>
      <vt:lpstr>PR Untuk disajikan dalam tutor Jumat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KULUM PD 2 Defini, Determine, Discover</dc:title>
  <dc:creator>ecs</dc:creator>
  <cp:lastModifiedBy>ecs</cp:lastModifiedBy>
  <cp:revision>11</cp:revision>
  <dcterms:created xsi:type="dcterms:W3CDTF">2020-09-16T12:36:27Z</dcterms:created>
  <dcterms:modified xsi:type="dcterms:W3CDTF">2020-09-17T00:36:30Z</dcterms:modified>
</cp:coreProperties>
</file>