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63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9" autoAdjust="0"/>
    <p:restoredTop sz="94660"/>
  </p:normalViewPr>
  <p:slideViewPr>
    <p:cSldViewPr>
      <p:cViewPr varScale="1">
        <p:scale>
          <a:sx n="61" d="100"/>
          <a:sy n="61" d="100"/>
        </p:scale>
        <p:origin x="-91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B9536-395B-49AD-B7AB-498F8A400097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34687-7152-460F-91CD-3D3FC43D434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3573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3602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6448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3198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4928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003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57964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544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611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4329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632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75527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AB375-E989-4757-8DDE-7E725FBDA6DF}" type="datetimeFigureOut">
              <a:rPr lang="id-ID" smtClean="0"/>
              <a:t>17/09/2020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85A5-DEB5-4465-8D26-7BCAA29EFD1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7009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0852" y="1128343"/>
            <a:ext cx="7772400" cy="1470025"/>
          </a:xfrm>
        </p:spPr>
        <p:txBody>
          <a:bodyPr/>
          <a:lstStyle/>
          <a:p>
            <a:r>
              <a:rPr lang="id-ID" dirty="0" smtClean="0"/>
              <a:t>KULUM PD 2</a:t>
            </a:r>
            <a:br>
              <a:rPr lang="id-ID" dirty="0" smtClean="0"/>
            </a:br>
            <a:r>
              <a:rPr lang="id-ID" dirty="0" smtClean="0"/>
              <a:t>Defini, Determine, Discover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d-ID" dirty="0" smtClean="0"/>
              <a:t>Diah Utari, M.S</a:t>
            </a:r>
          </a:p>
          <a:p>
            <a:r>
              <a:rPr lang="id-ID" dirty="0" smtClean="0"/>
              <a:t>Departemen Gizi Kesehatan Masyarakat</a:t>
            </a:r>
          </a:p>
          <a:p>
            <a:r>
              <a:rPr lang="id-ID" dirty="0" smtClean="0"/>
              <a:t>Universitas Indonesia</a:t>
            </a:r>
          </a:p>
          <a:p>
            <a:r>
              <a:rPr lang="id-ID" dirty="0" smtClean="0"/>
              <a:t>2020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344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Comic Sans MS" pitchFamily="66" charset="0"/>
              </a:rPr>
              <a:t>Aspek</a:t>
            </a:r>
            <a:r>
              <a:rPr lang="en-US" sz="3200" dirty="0" smtClean="0">
                <a:latin typeface="Comic Sans MS" pitchFamily="66" charset="0"/>
              </a:rPr>
              <a:t> yang </a:t>
            </a:r>
            <a:r>
              <a:rPr lang="en-US" sz="3200" dirty="0" err="1" smtClean="0">
                <a:latin typeface="Comic Sans MS" pitchFamily="66" charset="0"/>
              </a:rPr>
              <a:t>akan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diselikidi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dalam</a:t>
            </a:r>
            <a:r>
              <a:rPr lang="en-US" sz="3200" dirty="0" smtClean="0">
                <a:latin typeface="Comic Sans MS" pitchFamily="66" charset="0"/>
              </a:rPr>
              <a:t> </a:t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err="1" smtClean="0">
                <a:latin typeface="Comic Sans MS" pitchFamily="66" charset="0"/>
              </a:rPr>
              <a:t>Masalah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Gizi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Kurang</a:t>
            </a:r>
            <a:r>
              <a:rPr lang="en-US" sz="3200" dirty="0" smtClean="0">
                <a:latin typeface="Comic Sans MS" pitchFamily="66" charset="0"/>
              </a:rPr>
              <a:t> 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Konsumsi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Kebersihan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Kesehatan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Pengasuhan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67936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Comic Sans MS" pitchFamily="66" charset="0"/>
              </a:rPr>
              <a:t>DISKUSI KELOMPOK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Merupakan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proses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mencari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informasi</a:t>
            </a:r>
            <a:r>
              <a:rPr lang="en-US" dirty="0" smtClean="0">
                <a:latin typeface="Comic Sans MS" pitchFamily="66" charset="0"/>
              </a:rPr>
              <a:t>  </a:t>
            </a:r>
            <a:r>
              <a:rPr lang="en-US" dirty="0" err="1" smtClean="0">
                <a:latin typeface="Comic Sans MS" pitchFamily="66" charset="0"/>
              </a:rPr>
              <a:t>tentang</a:t>
            </a:r>
            <a:r>
              <a:rPr lang="en-US" dirty="0" smtClean="0">
                <a:latin typeface="Comic Sans MS" pitchFamily="66" charset="0"/>
              </a:rPr>
              <a:t> PERILAKU UMUM </a:t>
            </a:r>
            <a:r>
              <a:rPr lang="en-US" dirty="0" err="1" smtClean="0">
                <a:latin typeface="Comic Sans MS" pitchFamily="66" charset="0"/>
              </a:rPr>
              <a:t>dengan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jalan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mengumpulkan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kelompok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sasaran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melakukan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diskusi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dengan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panduan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kuesioner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isi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kuesioner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adalah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aspek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sudah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ditetapkan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sebelum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nya</a:t>
            </a:r>
            <a:r>
              <a:rPr lang="en-US" dirty="0" smtClean="0">
                <a:latin typeface="Comic Sans MS" pitchFamily="66" charset="0"/>
              </a:rPr>
              <a:t>)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580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Comic Sans MS" pitchFamily="66" charset="0"/>
              </a:rPr>
              <a:t>Siapa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kelompok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sasaran</a:t>
            </a:r>
            <a:r>
              <a:rPr lang="en-US" sz="2800" dirty="0" smtClean="0">
                <a:latin typeface="Comic Sans MS" pitchFamily="66" charset="0"/>
              </a:rPr>
              <a:t> DK </a:t>
            </a:r>
            <a:r>
              <a:rPr lang="en-US" sz="2800" dirty="0" err="1" smtClean="0">
                <a:latin typeface="Comic Sans MS" pitchFamily="66" charset="0"/>
              </a:rPr>
              <a:t>pada</a:t>
            </a:r>
            <a:r>
              <a:rPr lang="en-US" sz="2800" dirty="0" smtClean="0">
                <a:latin typeface="Comic Sans MS" pitchFamily="66" charset="0"/>
              </a:rPr>
              <a:t> </a:t>
            </a:r>
            <a:br>
              <a:rPr lang="en-US" sz="2800" dirty="0" smtClean="0">
                <a:latin typeface="Comic Sans MS" pitchFamily="66" charset="0"/>
              </a:rPr>
            </a:br>
            <a:r>
              <a:rPr lang="en-US" sz="2800" dirty="0" err="1" smtClean="0">
                <a:latin typeface="Comic Sans MS" pitchFamily="66" charset="0"/>
              </a:rPr>
              <a:t>masalah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kurang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gizi</a:t>
            </a:r>
            <a:r>
              <a:rPr lang="en-US" sz="2800" dirty="0" smtClean="0">
                <a:latin typeface="Comic Sans MS" pitchFamily="66" charset="0"/>
              </a:rPr>
              <a:t>?</a:t>
            </a:r>
            <a:endParaRPr lang="en-US" sz="2800" dirty="0">
              <a:latin typeface="Comic Sans MS" pitchFamily="66" charset="0"/>
            </a:endParaRP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971800"/>
            <a:ext cx="16002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6324600" y="2971800"/>
            <a:ext cx="17526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Ibu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400800" y="4419600"/>
            <a:ext cx="17526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ayah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810000" y="1600200"/>
            <a:ext cx="17526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Nenek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447800" y="2971800"/>
            <a:ext cx="17526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warung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447800" y="4572000"/>
            <a:ext cx="17526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kakak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810000" y="5715000"/>
            <a:ext cx="17526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tetangga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4572000" y="2514600"/>
            <a:ext cx="2286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>
            <a:off x="4572000" y="5257800"/>
            <a:ext cx="228600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3352800" y="32766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352800" y="48006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5638800" y="3276600"/>
            <a:ext cx="5334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Arrow 16"/>
          <p:cNvSpPr/>
          <p:nvPr/>
        </p:nvSpPr>
        <p:spPr>
          <a:xfrm>
            <a:off x="5715000" y="4724400"/>
            <a:ext cx="5334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629400" y="5715000"/>
            <a:ext cx="2209800" cy="830997"/>
          </a:xfrm>
          <a:prstGeom prst="rect">
            <a:avLst/>
          </a:prstGeom>
          <a:solidFill>
            <a:srgbClr val="FF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Pilih</a:t>
            </a:r>
            <a:r>
              <a:rPr lang="en-US" sz="2400" b="1" dirty="0" smtClean="0">
                <a:solidFill>
                  <a:schemeClr val="bg1"/>
                </a:solidFill>
              </a:rPr>
              <a:t> minimal 3 </a:t>
            </a:r>
            <a:r>
              <a:rPr lang="en-US" sz="2400" b="1" dirty="0" err="1" smtClean="0">
                <a:solidFill>
                  <a:schemeClr val="bg1"/>
                </a:solidFill>
              </a:rPr>
              <a:t>kelompok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8600" y="1447800"/>
            <a:ext cx="2438400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Tanyakan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pada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warga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setempat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siapa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yg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mempengaruhi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gizi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kesehatan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balita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317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Diskusi kelompok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>
                <a:latin typeface="Comic Sans MS" pitchFamily="66" charset="0"/>
              </a:rPr>
              <a:t>1 </a:t>
            </a:r>
            <a:r>
              <a:rPr lang="en-US" sz="2800" dirty="0" err="1" smtClean="0">
                <a:latin typeface="Comic Sans MS" pitchFamily="66" charset="0"/>
              </a:rPr>
              <a:t>kelompok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Ibu</a:t>
            </a:r>
            <a:r>
              <a:rPr lang="en-US" sz="2800" dirty="0" smtClean="0">
                <a:latin typeface="Comic Sans MS" pitchFamily="66" charset="0"/>
              </a:rPr>
              <a:t> 	: 6 – 10 </a:t>
            </a:r>
            <a:r>
              <a:rPr lang="en-US" sz="2800" dirty="0" err="1" smtClean="0">
                <a:latin typeface="Comic Sans MS" pitchFamily="66" charset="0"/>
              </a:rPr>
              <a:t>ibu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balita</a:t>
            </a:r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smtClean="0">
                <a:latin typeface="Comic Sans MS" pitchFamily="66" charset="0"/>
              </a:rPr>
              <a:t>1 </a:t>
            </a:r>
            <a:r>
              <a:rPr lang="en-US" sz="2800" dirty="0" err="1" smtClean="0">
                <a:latin typeface="Comic Sans MS" pitchFamily="66" charset="0"/>
              </a:rPr>
              <a:t>kelompok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nenek</a:t>
            </a:r>
            <a:r>
              <a:rPr lang="en-US" sz="2800" dirty="0" smtClean="0">
                <a:latin typeface="Comic Sans MS" pitchFamily="66" charset="0"/>
              </a:rPr>
              <a:t> 	: 6 – 10 </a:t>
            </a:r>
            <a:r>
              <a:rPr lang="en-US" sz="2800" dirty="0" err="1" smtClean="0">
                <a:latin typeface="Comic Sans MS" pitchFamily="66" charset="0"/>
              </a:rPr>
              <a:t>nenek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balita</a:t>
            </a:r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smtClean="0">
                <a:latin typeface="Comic Sans MS" pitchFamily="66" charset="0"/>
              </a:rPr>
              <a:t>1 </a:t>
            </a:r>
            <a:r>
              <a:rPr lang="en-US" sz="2800" dirty="0" err="1" smtClean="0">
                <a:latin typeface="Comic Sans MS" pitchFamily="66" charset="0"/>
              </a:rPr>
              <a:t>kelompok</a:t>
            </a:r>
            <a:r>
              <a:rPr lang="en-US" sz="2800" dirty="0" smtClean="0">
                <a:latin typeface="Comic Sans MS" pitchFamily="66" charset="0"/>
              </a:rPr>
              <a:t> ayah 	: 6 – 10 ayah </a:t>
            </a:r>
            <a:r>
              <a:rPr lang="en-US" sz="2800" dirty="0" err="1" smtClean="0">
                <a:latin typeface="Comic Sans MS" pitchFamily="66" charset="0"/>
              </a:rPr>
              <a:t>balita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err="1" smtClean="0">
                <a:latin typeface="Comic Sans MS" pitchFamily="66" charset="0"/>
              </a:rPr>
              <a:t>Setiap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peserta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mewakili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balita</a:t>
            </a:r>
            <a:r>
              <a:rPr lang="en-US" sz="2800" dirty="0" smtClean="0">
                <a:latin typeface="Comic Sans MS" pitchFamily="66" charset="0"/>
              </a:rPr>
              <a:t> yang </a:t>
            </a:r>
            <a:r>
              <a:rPr lang="en-US" sz="2800" dirty="0" err="1" smtClean="0">
                <a:latin typeface="Comic Sans MS" pitchFamily="66" charset="0"/>
              </a:rPr>
              <a:t>berbeda</a:t>
            </a:r>
            <a:endParaRPr lang="id-ID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id-ID" sz="2800" dirty="0" smtClean="0">
                <a:latin typeface="Comic Sans MS" pitchFamily="66" charset="0"/>
              </a:rPr>
              <a:t>Mis : kel ibu : terdiri dari ibu A, B, C, D, E, F, G</a:t>
            </a:r>
          </a:p>
          <a:p>
            <a:pPr>
              <a:buNone/>
            </a:pPr>
            <a:r>
              <a:rPr lang="id-ID" sz="2800" dirty="0">
                <a:latin typeface="Comic Sans MS" pitchFamily="66" charset="0"/>
              </a:rPr>
              <a:t> </a:t>
            </a:r>
            <a:r>
              <a:rPr lang="id-ID" sz="2800" dirty="0" smtClean="0">
                <a:latin typeface="Comic Sans MS" pitchFamily="66" charset="0"/>
              </a:rPr>
              <a:t>       kel bapak : tdri dari bapak h, i, j, k, l m, n</a:t>
            </a:r>
            <a:endParaRPr lang="en-US" sz="2800" dirty="0">
              <a:latin typeface="Comic Sans MS" pitchFamily="66" charset="0"/>
            </a:endParaRP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err="1" smtClean="0">
                <a:latin typeface="Comic Sans MS" pitchFamily="66" charset="0"/>
              </a:rPr>
              <a:t>Balita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dipilih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acak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tidak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melihat</a:t>
            </a:r>
            <a:r>
              <a:rPr lang="en-US" sz="2800" dirty="0" smtClean="0">
                <a:latin typeface="Comic Sans MS" pitchFamily="66" charset="0"/>
              </a:rPr>
              <a:t> status </a:t>
            </a:r>
            <a:r>
              <a:rPr lang="en-US" sz="2800" dirty="0" err="1" smtClean="0">
                <a:latin typeface="Comic Sans MS" pitchFamily="66" charset="0"/>
              </a:rPr>
              <a:t>gizinya</a:t>
            </a:r>
            <a:r>
              <a:rPr lang="en-US" sz="2800" dirty="0" smtClean="0">
                <a:latin typeface="Comic Sans MS" pitchFamily="66" charset="0"/>
              </a:rPr>
              <a:t>)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54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Waktu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dan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Tempat</a:t>
            </a:r>
            <a:r>
              <a:rPr lang="en-US" sz="3600" dirty="0" smtClean="0">
                <a:latin typeface="Comic Sans MS" pitchFamily="66" charset="0"/>
              </a:rPr>
              <a:t> DK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Comic Sans MS" pitchFamily="66" charset="0"/>
              </a:rPr>
              <a:t>Waktu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Disesuaikan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dgn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waktu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kosong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kelompok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peserta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smtClean="0">
                <a:latin typeface="Comic Sans MS" pitchFamily="66" charset="0"/>
              </a:rPr>
              <a:t>Lama 1 </a:t>
            </a:r>
            <a:r>
              <a:rPr lang="en-US" dirty="0" err="1" smtClean="0">
                <a:latin typeface="Comic Sans MS" pitchFamily="66" charset="0"/>
              </a:rPr>
              <a:t>hingga</a:t>
            </a:r>
            <a:r>
              <a:rPr lang="en-US" dirty="0" smtClean="0">
                <a:latin typeface="Comic Sans MS" pitchFamily="66" charset="0"/>
              </a:rPr>
              <a:t> 2 jam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Waktu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pelaksanaan</a:t>
            </a:r>
            <a:r>
              <a:rPr lang="en-US" dirty="0" smtClean="0">
                <a:latin typeface="Comic Sans MS" pitchFamily="66" charset="0"/>
              </a:rPr>
              <a:t> DK </a:t>
            </a:r>
            <a:r>
              <a:rPr lang="en-US" dirty="0" err="1" smtClean="0">
                <a:latin typeface="Comic Sans MS" pitchFamily="66" charset="0"/>
              </a:rPr>
              <a:t>dapat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berbeda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pada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tiap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kelompok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peserta</a:t>
            </a:r>
            <a:endParaRPr lang="en-US" dirty="0" smtClean="0">
              <a:latin typeface="Comic Sans MS" pitchFamily="66" charset="0"/>
            </a:endParaRPr>
          </a:p>
          <a:p>
            <a:pPr lvl="1">
              <a:buNone/>
            </a:pP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Tempat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Luas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Mudah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dijangkau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Tenang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Netral</a:t>
            </a:r>
            <a:r>
              <a:rPr lang="en-US" dirty="0" smtClean="0">
                <a:latin typeface="Comic Sans MS" pitchFamily="66" charset="0"/>
              </a:rPr>
              <a:t> </a:t>
            </a:r>
            <a:endParaRPr lang="en-U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144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Comic Sans MS" pitchFamily="66" charset="0"/>
              </a:rPr>
              <a:t>Teknik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Diskusi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Kelompok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Peserta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duduk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dalam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satu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lingkaran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sehingga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bisa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saling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bertatap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muka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Petugas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terdiri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dari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Pewawancara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fasilitator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Pencatat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Pengamat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id-ID" sz="2400" dirty="0" smtClean="0">
                <a:latin typeface="Comic Sans MS" pitchFamily="66" charset="0"/>
              </a:rPr>
              <a:t>Pewawancara duduk berdekatan dgn pengamat</a:t>
            </a:r>
          </a:p>
          <a:p>
            <a:r>
              <a:rPr lang="id-ID" sz="2400" dirty="0" smtClean="0">
                <a:latin typeface="Comic Sans MS" pitchFamily="66" charset="0"/>
              </a:rPr>
              <a:t>Pencatat </a:t>
            </a:r>
            <a:r>
              <a:rPr lang="en-US" sz="2400" dirty="0" err="1" smtClean="0">
                <a:latin typeface="Comic Sans MS" pitchFamily="66" charset="0"/>
              </a:rPr>
              <a:t>duduk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berjauhan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id-ID" sz="2400" dirty="0" smtClean="0">
                <a:latin typeface="Comic Sans MS" pitchFamily="66" charset="0"/>
              </a:rPr>
              <a:t>sehingga </a:t>
            </a:r>
            <a:r>
              <a:rPr lang="en-US" sz="2400" dirty="0" err="1" smtClean="0">
                <a:latin typeface="Comic Sans MS" pitchFamily="66" charset="0"/>
              </a:rPr>
              <a:t>berbaur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peserta</a:t>
            </a:r>
            <a:r>
              <a:rPr lang="id-ID" sz="2400" dirty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  <a:sym typeface="Wingdings" pitchFamily="2" charset="2"/>
              </a:rPr>
              <a:t>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shg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suasana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lebih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nyaman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bersahabat</a:t>
            </a:r>
            <a:endParaRPr lang="en-US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32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pic>
        <p:nvPicPr>
          <p:cNvPr id="1026" name="Picture 2" descr="Group Discussion Clipart Group discussion clipart gro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4" y="981074"/>
            <a:ext cx="5267326" cy="52673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00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0" name="irc_mi" descr="group-dynamics-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234" y="1295400"/>
            <a:ext cx="646868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544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Comic Sans MS" pitchFamily="66" charset="0"/>
              </a:rPr>
              <a:t>Teknik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Diskusi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Kelompok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 smtClean="0"/>
              <a:t>Fasilitator</a:t>
            </a:r>
            <a:endParaRPr lang="en-US" dirty="0" smtClean="0"/>
          </a:p>
          <a:p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panduan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endParaRPr lang="en-US" dirty="0" smtClean="0"/>
          </a:p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yang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endParaRPr lang="en-US" dirty="0" smtClean="0"/>
          </a:p>
          <a:p>
            <a:r>
              <a:rPr lang="en-US" dirty="0" err="1" smtClean="0"/>
              <a:t>Mengajukan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endParaRPr lang="en-US" dirty="0" smtClean="0"/>
          </a:p>
          <a:p>
            <a:r>
              <a:rPr lang="en-US" dirty="0" err="1" smtClean="0"/>
              <a:t>Mengarahkan</a:t>
            </a:r>
            <a:r>
              <a:rPr lang="en-US" dirty="0" smtClean="0"/>
              <a:t> </a:t>
            </a:r>
            <a:r>
              <a:rPr lang="en-US" dirty="0" err="1" smtClean="0"/>
              <a:t>diskusi</a:t>
            </a:r>
            <a:r>
              <a:rPr lang="en-US" dirty="0" smtClean="0"/>
              <a:t> agar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panduan</a:t>
            </a:r>
            <a:endParaRPr lang="en-US" dirty="0" smtClean="0"/>
          </a:p>
          <a:p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shg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dominan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endParaRPr lang="en-US" dirty="0" smtClean="0"/>
          </a:p>
          <a:p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menggali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penyuluhan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DK</a:t>
            </a:r>
          </a:p>
          <a:p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ekspresi</a:t>
            </a:r>
            <a:r>
              <a:rPr lang="en-US" dirty="0" smtClean="0"/>
              <a:t> </a:t>
            </a:r>
            <a:r>
              <a:rPr lang="en-US" dirty="0" err="1" smtClean="0"/>
              <a:t>wajah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2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Comic Sans MS" pitchFamily="66" charset="0"/>
              </a:rPr>
              <a:t>Teknik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Diskusi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Kelompok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2800" dirty="0" err="1" smtClean="0">
                <a:latin typeface="Comic Sans MS" pitchFamily="66" charset="0"/>
              </a:rPr>
              <a:t>Pencatat</a:t>
            </a:r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err="1" smtClean="0">
                <a:latin typeface="Comic Sans MS" pitchFamily="66" charset="0"/>
              </a:rPr>
              <a:t>Menguasai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panduan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pertanyaan</a:t>
            </a:r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err="1" smtClean="0">
                <a:latin typeface="Comic Sans MS" pitchFamily="66" charset="0"/>
              </a:rPr>
              <a:t>Mampu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menulis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dengan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cepat</a:t>
            </a:r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err="1" smtClean="0">
                <a:latin typeface="Comic Sans MS" pitchFamily="66" charset="0"/>
              </a:rPr>
              <a:t>Mencatat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semua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jawaban</a:t>
            </a:r>
            <a:endParaRPr lang="id-ID" sz="2800" dirty="0" smtClean="0">
              <a:latin typeface="Comic Sans MS" pitchFamily="66" charset="0"/>
            </a:endParaRPr>
          </a:p>
          <a:p>
            <a:pPr lvl="1"/>
            <a:r>
              <a:rPr lang="id-ID" sz="2400" dirty="0" smtClean="0">
                <a:latin typeface="Comic Sans MS" pitchFamily="66" charset="0"/>
              </a:rPr>
              <a:t>Frekuensi makan : 1 x = 3 balita</a:t>
            </a:r>
          </a:p>
          <a:p>
            <a:pPr marL="914400" lvl="2" indent="0">
              <a:buNone/>
            </a:pPr>
            <a:r>
              <a:rPr lang="id-ID" sz="2000" dirty="0">
                <a:latin typeface="Comic Sans MS" pitchFamily="66" charset="0"/>
              </a:rPr>
              <a:t> </a:t>
            </a:r>
            <a:r>
              <a:rPr lang="id-ID" sz="2000" dirty="0" smtClean="0">
                <a:latin typeface="Comic Sans MS" pitchFamily="66" charset="0"/>
              </a:rPr>
              <a:t>                              3 x = 6 balita</a:t>
            </a:r>
          </a:p>
          <a:p>
            <a:pPr marL="914400" lvl="2" indent="0">
              <a:buNone/>
            </a:pPr>
            <a:r>
              <a:rPr lang="id-ID" sz="2000" dirty="0">
                <a:latin typeface="Comic Sans MS" pitchFamily="66" charset="0"/>
              </a:rPr>
              <a:t> </a:t>
            </a:r>
            <a:r>
              <a:rPr lang="id-ID" sz="2000" dirty="0" smtClean="0">
                <a:latin typeface="Comic Sans MS" pitchFamily="66" charset="0"/>
              </a:rPr>
              <a:t>                              4 x = 2 orang</a:t>
            </a:r>
            <a:endParaRPr lang="en-US" sz="2000" dirty="0" smtClean="0">
              <a:latin typeface="Comic Sans MS" pitchFamily="66" charset="0"/>
            </a:endParaRPr>
          </a:p>
          <a:p>
            <a:r>
              <a:rPr lang="en-US" sz="2800" dirty="0" err="1" smtClean="0">
                <a:latin typeface="Comic Sans MS" pitchFamily="66" charset="0"/>
              </a:rPr>
              <a:t>Mencatat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jawaban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terbanyak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err="1" smtClean="0">
                <a:latin typeface="Comic Sans MS" pitchFamily="66" charset="0"/>
              </a:rPr>
              <a:t>Pengamat</a:t>
            </a:r>
            <a:r>
              <a:rPr lang="en-US" sz="2800" dirty="0" smtClean="0">
                <a:latin typeface="Comic Sans MS" pitchFamily="66" charset="0"/>
              </a:rPr>
              <a:t> </a:t>
            </a:r>
          </a:p>
          <a:p>
            <a:r>
              <a:rPr lang="en-US" sz="2800" dirty="0" err="1" smtClean="0">
                <a:latin typeface="Comic Sans MS" pitchFamily="66" charset="0"/>
              </a:rPr>
              <a:t>Mengamati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proses</a:t>
            </a:r>
            <a:r>
              <a:rPr lang="en-US" sz="2800" dirty="0" smtClean="0">
                <a:latin typeface="Comic Sans MS" pitchFamily="66" charset="0"/>
              </a:rPr>
              <a:t> DK</a:t>
            </a:r>
          </a:p>
          <a:p>
            <a:r>
              <a:rPr lang="en-US" sz="2800" dirty="0" err="1" smtClean="0">
                <a:latin typeface="Comic Sans MS" pitchFamily="66" charset="0"/>
              </a:rPr>
              <a:t>Mengingatkan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fasilitator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jika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ada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pertanyaan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terlewat</a:t>
            </a:r>
            <a:r>
              <a:rPr lang="id-ID" sz="2800" dirty="0" smtClean="0">
                <a:latin typeface="Comic Sans MS" pitchFamily="66" charset="0"/>
              </a:rPr>
              <a:t> </a:t>
            </a:r>
            <a:r>
              <a:rPr lang="id-ID" sz="2800" dirty="0" smtClean="0">
                <a:latin typeface="Comic Sans MS" pitchFamily="66" charset="0"/>
                <a:sym typeface="Wingdings" pitchFamily="2" charset="2"/>
              </a:rPr>
              <a:t> memberikan secarik kertas catatan pada fasilitator</a:t>
            </a:r>
            <a:endParaRPr lang="en-US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622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DEFINE</a:t>
            </a:r>
            <a:r>
              <a:rPr lang="id-ID" baseline="30000" dirty="0" smtClean="0">
                <a:latin typeface="Comic Sans MS" pitchFamily="66" charset="0"/>
              </a:rPr>
              <a:t>1</a:t>
            </a:r>
            <a:endParaRPr lang="en-US" baseline="30000" dirty="0">
              <a:latin typeface="Comic Sans MS" pitchFamily="66" charset="0"/>
            </a:endParaRP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1"/>
          </p:nvPr>
        </p:nvSpPr>
        <p:spPr>
          <a:ln cap="flat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Merumuskan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masalah</a:t>
            </a:r>
            <a:r>
              <a:rPr lang="en-US" sz="2400" dirty="0" smtClean="0">
                <a:latin typeface="Comic Sans MS" pitchFamily="66" charset="0"/>
              </a:rPr>
              <a:t> </a:t>
            </a: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>
                <a:latin typeface="Comic Sans MS" pitchFamily="66" charset="0"/>
              </a:rPr>
              <a:t>    </a:t>
            </a:r>
          </a:p>
          <a:p>
            <a:pPr>
              <a:lnSpc>
                <a:spcPct val="80000"/>
              </a:lnSpc>
            </a:pP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400" dirty="0" err="1">
                <a:latin typeface="Comic Sans MS" pitchFamily="66" charset="0"/>
              </a:rPr>
              <a:t>Definisikan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solusi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diinginkan</a:t>
            </a:r>
            <a:r>
              <a:rPr lang="id-ID" sz="2400" dirty="0" smtClean="0">
                <a:latin typeface="Comic Sans MS" pitchFamily="66" charset="0"/>
              </a:rPr>
              <a:t> (harapan masyarakat tentang apa yang diinginkan)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sz="half" idx="2"/>
          </p:nvPr>
        </p:nvSpPr>
        <p:spPr>
          <a:ln cap="flat">
            <a:solidFill>
              <a:schemeClr val="tx1"/>
            </a:solidFill>
          </a:ln>
        </p:spPr>
        <p:txBody>
          <a:bodyPr/>
          <a:lstStyle/>
          <a:p>
            <a:pPr marL="176213" lvl="1" indent="-176213"/>
            <a:r>
              <a:rPr lang="en-US" sz="2000" dirty="0" err="1" smtClean="0">
                <a:latin typeface="Comic Sans MS" pitchFamily="66" charset="0"/>
              </a:rPr>
              <a:t>Merumuskan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masalah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terjadi</a:t>
            </a:r>
            <a:r>
              <a:rPr lang="id-ID" sz="2000" dirty="0" smtClean="0">
                <a:latin typeface="Comic Sans MS" pitchFamily="66" charset="0"/>
              </a:rPr>
              <a:t> (apa masalahnya)</a:t>
            </a:r>
            <a:endParaRPr lang="en-US" sz="2000" dirty="0" smtClean="0">
              <a:latin typeface="Comic Sans MS" pitchFamily="66" charset="0"/>
            </a:endParaRPr>
          </a:p>
          <a:p>
            <a:pPr marL="176213" lvl="1" indent="-176213"/>
            <a:r>
              <a:rPr lang="en-US" sz="2000" dirty="0" err="1" smtClean="0">
                <a:latin typeface="Comic Sans MS" pitchFamily="66" charset="0"/>
              </a:rPr>
              <a:t>Berapa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anggota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masyarakat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memiliki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masalah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tersebut</a:t>
            </a:r>
            <a:endParaRPr lang="en-US" sz="2000" dirty="0" smtClean="0">
              <a:latin typeface="Comic Sans MS" pitchFamily="66" charset="0"/>
            </a:endParaRPr>
          </a:p>
          <a:p>
            <a:pPr marL="176213" lvl="1" indent="-176213"/>
            <a:r>
              <a:rPr lang="en-US" sz="2000" dirty="0" err="1" smtClean="0">
                <a:latin typeface="Comic Sans MS" pitchFamily="66" charset="0"/>
              </a:rPr>
              <a:t>Mis</a:t>
            </a:r>
            <a:r>
              <a:rPr lang="en-US" sz="2000" dirty="0" smtClean="0">
                <a:latin typeface="Comic Sans MS" pitchFamily="66" charset="0"/>
              </a:rPr>
              <a:t> : 30% </a:t>
            </a:r>
            <a:r>
              <a:rPr lang="en-US" sz="2000" dirty="0" err="1" smtClean="0">
                <a:latin typeface="Comic Sans MS" pitchFamily="66" charset="0"/>
              </a:rPr>
              <a:t>balita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desa</a:t>
            </a:r>
            <a:r>
              <a:rPr lang="en-US" sz="2000" dirty="0" smtClean="0">
                <a:latin typeface="Comic Sans MS" pitchFamily="66" charset="0"/>
              </a:rPr>
              <a:t> A </a:t>
            </a:r>
            <a:r>
              <a:rPr lang="en-US" sz="2000" dirty="0" err="1" smtClean="0">
                <a:latin typeface="Comic Sans MS" pitchFamily="66" charset="0"/>
              </a:rPr>
              <a:t>memiliki</a:t>
            </a:r>
            <a:r>
              <a:rPr lang="en-US" sz="2000" dirty="0" smtClean="0">
                <a:latin typeface="Comic Sans MS" pitchFamily="66" charset="0"/>
              </a:rPr>
              <a:t> status </a:t>
            </a:r>
            <a:r>
              <a:rPr lang="en-US" sz="2000" dirty="0" err="1" smtClean="0">
                <a:latin typeface="Comic Sans MS" pitchFamily="66" charset="0"/>
              </a:rPr>
              <a:t>gizi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kurang</a:t>
            </a:r>
            <a:endParaRPr lang="en-US" sz="2000" dirty="0" smtClean="0">
              <a:latin typeface="Comic Sans MS" pitchFamily="66" charset="0"/>
            </a:endParaRPr>
          </a:p>
          <a:p>
            <a:pPr marL="176213" indent="-176213"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 smtClean="0"/>
              <a:t>100% </a:t>
            </a:r>
            <a:r>
              <a:rPr lang="en-US" sz="2400" dirty="0" err="1" smtClean="0"/>
              <a:t>balita</a:t>
            </a:r>
            <a:r>
              <a:rPr lang="en-US" sz="2400" dirty="0" smtClean="0"/>
              <a:t> </a:t>
            </a:r>
            <a:r>
              <a:rPr lang="en-US" sz="2400" dirty="0" err="1" smtClean="0"/>
              <a:t>gizi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 (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gizi</a:t>
            </a:r>
            <a:r>
              <a:rPr lang="en-US" sz="2400" dirty="0" smtClean="0"/>
              <a:t> </a:t>
            </a:r>
            <a:r>
              <a:rPr lang="en-US" sz="2400" dirty="0" err="1" smtClean="0"/>
              <a:t>kurang</a:t>
            </a:r>
            <a:r>
              <a:rPr lang="en-US" sz="2400" dirty="0" smtClean="0"/>
              <a:t>)</a:t>
            </a: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400" dirty="0">
              <a:latin typeface="Comic Sans MS" pitchFamily="66" charset="0"/>
            </a:endParaRP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457200" y="4038600"/>
            <a:ext cx="830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2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Langkah</a:t>
            </a:r>
            <a:r>
              <a:rPr lang="en-US" sz="3600" dirty="0" smtClean="0">
                <a:latin typeface="Comic Sans MS" pitchFamily="66" charset="0"/>
              </a:rPr>
              <a:t> DK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Perkenalan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Menjelaskan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tujuan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ingin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belajar</a:t>
            </a:r>
            <a:endParaRPr lang="en-US" dirty="0" smtClean="0">
              <a:latin typeface="Comic Sans MS" pitchFamily="66" charset="0"/>
              <a:sym typeface="Wingdings" pitchFamily="2" charset="2"/>
            </a:endParaRPr>
          </a:p>
          <a:p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Menyampaikan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harapan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bekerja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sama</a:t>
            </a:r>
            <a:endParaRPr lang="en-US" dirty="0" smtClean="0">
              <a:latin typeface="Comic Sans MS" pitchFamily="66" charset="0"/>
              <a:sym typeface="Wingdings" pitchFamily="2" charset="2"/>
            </a:endParaRPr>
          </a:p>
          <a:p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Menggunakan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kuesioner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sbg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panduan</a:t>
            </a:r>
            <a:endParaRPr lang="en-US" dirty="0" smtClean="0">
              <a:latin typeface="Comic Sans MS" pitchFamily="66" charset="0"/>
              <a:sym typeface="Wingdings" pitchFamily="2" charset="2"/>
            </a:endParaRPr>
          </a:p>
          <a:p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Petugas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melaksanakan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pekerjaan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sesuai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tugasnya</a:t>
            </a:r>
            <a:endParaRPr lang="en-U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285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Comic Sans MS" pitchFamily="66" charset="0"/>
              </a:rPr>
              <a:t>KUNJUNGAN RUMAH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Comic Sans MS" pitchFamily="66" charset="0"/>
              </a:rPr>
              <a:t>Kunjungan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rumah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observasi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bertujuan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untuk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mengetahui</a:t>
            </a:r>
            <a:r>
              <a:rPr lang="en-US" sz="2800" dirty="0" smtClean="0">
                <a:latin typeface="Comic Sans MS" pitchFamily="66" charset="0"/>
              </a:rPr>
              <a:t> PERILAKU UNIK POSITIF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smtClean="0">
                <a:latin typeface="Comic Sans MS" pitchFamily="66" charset="0"/>
              </a:rPr>
              <a:t>Yang </a:t>
            </a:r>
            <a:r>
              <a:rPr lang="en-US" sz="2800" dirty="0" err="1" smtClean="0">
                <a:latin typeface="Comic Sans MS" pitchFamily="66" charset="0"/>
              </a:rPr>
              <a:t>dikunjungi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adalah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pelaku</a:t>
            </a:r>
            <a:r>
              <a:rPr lang="en-US" sz="2800" dirty="0" smtClean="0">
                <a:latin typeface="Comic Sans MS" pitchFamily="66" charset="0"/>
              </a:rPr>
              <a:t> PD</a:t>
            </a:r>
          </a:p>
          <a:p>
            <a:r>
              <a:rPr lang="en-US" sz="2800" dirty="0" err="1" smtClean="0">
                <a:latin typeface="Comic Sans MS" pitchFamily="66" charset="0"/>
              </a:rPr>
              <a:t>Misalnya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keluarga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tidak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mampu</a:t>
            </a:r>
            <a:r>
              <a:rPr lang="en-US" sz="2800" dirty="0" smtClean="0">
                <a:latin typeface="Comic Sans MS" pitchFamily="66" charset="0"/>
              </a:rPr>
              <a:t> yang </a:t>
            </a:r>
            <a:r>
              <a:rPr lang="en-US" sz="2800" dirty="0" err="1" smtClean="0">
                <a:latin typeface="Comic Sans MS" pitchFamily="66" charset="0"/>
              </a:rPr>
              <a:t>mempunyai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anak</a:t>
            </a:r>
            <a:r>
              <a:rPr lang="en-US" sz="2800" dirty="0" smtClean="0">
                <a:latin typeface="Comic Sans MS" pitchFamily="66" charset="0"/>
              </a:rPr>
              <a:t> (</a:t>
            </a:r>
            <a:r>
              <a:rPr lang="en-US" sz="2800" dirty="0" err="1" smtClean="0">
                <a:latin typeface="Comic Sans MS" pitchFamily="66" charset="0"/>
              </a:rPr>
              <a:t>balita</a:t>
            </a:r>
            <a:r>
              <a:rPr lang="en-US" sz="2800" dirty="0" smtClean="0">
                <a:latin typeface="Comic Sans MS" pitchFamily="66" charset="0"/>
              </a:rPr>
              <a:t>) status </a:t>
            </a:r>
            <a:r>
              <a:rPr lang="en-US" sz="2800" dirty="0" err="1" smtClean="0">
                <a:latin typeface="Comic Sans MS" pitchFamily="66" charset="0"/>
              </a:rPr>
              <a:t>gizi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baik</a:t>
            </a:r>
            <a:endParaRPr lang="en-US" sz="2800" dirty="0" smtClean="0">
              <a:latin typeface="Comic Sans MS" pitchFamily="66" charset="0"/>
            </a:endParaRPr>
          </a:p>
          <a:p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err="1" smtClean="0">
                <a:latin typeface="Comic Sans MS" pitchFamily="66" charset="0"/>
              </a:rPr>
              <a:t>Kuesioner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sama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dengan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panduan</a:t>
            </a:r>
            <a:r>
              <a:rPr lang="en-US" sz="2800" dirty="0" smtClean="0">
                <a:latin typeface="Comic Sans MS" pitchFamily="66" charset="0"/>
              </a:rPr>
              <a:t> DK, </a:t>
            </a:r>
            <a:r>
              <a:rPr lang="en-US" sz="2800" dirty="0" err="1" smtClean="0">
                <a:latin typeface="Comic Sans MS" pitchFamily="66" charset="0"/>
              </a:rPr>
              <a:t>namun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ditambah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dengan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kolom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pengamatan</a:t>
            </a:r>
            <a:endParaRPr lang="en-US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267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Comic Sans MS" pitchFamily="66" charset="0"/>
              </a:rPr>
              <a:t>Siapa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pelaku</a:t>
            </a:r>
            <a:r>
              <a:rPr lang="en-US" sz="3200" dirty="0" smtClean="0">
                <a:latin typeface="Comic Sans MS" pitchFamily="66" charset="0"/>
              </a:rPr>
              <a:t> PD </a:t>
            </a:r>
            <a:r>
              <a:rPr lang="en-US" sz="3200" dirty="0" err="1" smtClean="0">
                <a:latin typeface="Comic Sans MS" pitchFamily="66" charset="0"/>
              </a:rPr>
              <a:t>dalam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kasus</a:t>
            </a:r>
            <a:r>
              <a:rPr lang="en-US" sz="3200" dirty="0" smtClean="0">
                <a:latin typeface="Comic Sans MS" pitchFamily="66" charset="0"/>
              </a:rPr>
              <a:t> </a:t>
            </a:r>
            <a:br>
              <a:rPr lang="en-US" sz="3200" dirty="0" smtClean="0">
                <a:latin typeface="Comic Sans MS" pitchFamily="66" charset="0"/>
              </a:rPr>
            </a:br>
            <a:r>
              <a:rPr lang="en-US" sz="3200" dirty="0" err="1" smtClean="0">
                <a:latin typeface="Comic Sans MS" pitchFamily="66" charset="0"/>
              </a:rPr>
              <a:t>Masalah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Gizi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Balita</a:t>
            </a:r>
            <a:r>
              <a:rPr lang="en-US" sz="3200" dirty="0" smtClean="0">
                <a:latin typeface="Comic Sans MS" pitchFamily="66" charset="0"/>
              </a:rPr>
              <a:t>?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 smtClean="0">
                <a:latin typeface="Comic Sans MS" pitchFamily="66" charset="0"/>
              </a:rPr>
              <a:t>Kriteria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Keluarga</a:t>
            </a:r>
            <a:r>
              <a:rPr lang="en-US" dirty="0" smtClean="0">
                <a:latin typeface="Comic Sans MS" pitchFamily="66" charset="0"/>
              </a:rPr>
              <a:t> PD</a:t>
            </a:r>
          </a:p>
          <a:p>
            <a:r>
              <a:rPr lang="en-US" dirty="0" err="1" smtClean="0">
                <a:latin typeface="Comic Sans MS" pitchFamily="66" charset="0"/>
              </a:rPr>
              <a:t>Keluarga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tidak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mampu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Mempunyai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balita</a:t>
            </a:r>
            <a:r>
              <a:rPr lang="en-US" dirty="0" smtClean="0">
                <a:latin typeface="Comic Sans MS" pitchFamily="66" charset="0"/>
              </a:rPr>
              <a:t> &gt; 1</a:t>
            </a:r>
          </a:p>
          <a:p>
            <a:r>
              <a:rPr lang="en-US" dirty="0" err="1" smtClean="0">
                <a:latin typeface="Comic Sans MS" pitchFamily="66" charset="0"/>
              </a:rPr>
              <a:t>Mempunyai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anak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berusia</a:t>
            </a:r>
            <a:r>
              <a:rPr lang="en-US" dirty="0" smtClean="0">
                <a:latin typeface="Comic Sans MS" pitchFamily="66" charset="0"/>
              </a:rPr>
              <a:t> &gt; 1 </a:t>
            </a:r>
            <a:r>
              <a:rPr lang="en-US" dirty="0" err="1" smtClean="0">
                <a:latin typeface="Comic Sans MS" pitchFamily="66" charset="0"/>
              </a:rPr>
              <a:t>tahun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Semua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balita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gizinya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baik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Bukan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pertama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tunggal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anak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asuh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anak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angkat</a:t>
            </a:r>
            <a:endParaRPr lang="en-US" dirty="0" smtClean="0">
              <a:latin typeface="Comic Sans MS" pitchFamily="66" charset="0"/>
            </a:endParaRPr>
          </a:p>
          <a:p>
            <a:pPr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dirty="0" err="1" smtClean="0">
                <a:latin typeface="Comic Sans MS" pitchFamily="66" charset="0"/>
              </a:rPr>
              <a:t>Kriteria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Keluarga</a:t>
            </a:r>
            <a:r>
              <a:rPr lang="en-US" dirty="0" smtClean="0">
                <a:latin typeface="Comic Sans MS" pitchFamily="66" charset="0"/>
              </a:rPr>
              <a:t> Non PD</a:t>
            </a:r>
          </a:p>
          <a:p>
            <a:r>
              <a:rPr lang="en-US" dirty="0" err="1" smtClean="0">
                <a:latin typeface="Comic Sans MS" pitchFamily="66" charset="0"/>
              </a:rPr>
              <a:t>Keluarga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mampu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Anaknya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kurang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Mempunyai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balita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id-ID" u="sng" dirty="0">
                <a:latin typeface="Comic Sans MS" pitchFamily="66" charset="0"/>
              </a:rPr>
              <a:t>&gt;</a:t>
            </a:r>
            <a:r>
              <a:rPr lang="en-US" dirty="0" smtClean="0">
                <a:latin typeface="Comic Sans MS" pitchFamily="66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952778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Comic Sans MS" pitchFamily="66" charset="0"/>
              </a:rPr>
              <a:t>Teknik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Kunjungan</a:t>
            </a:r>
            <a:r>
              <a:rPr lang="en-US" sz="3200" dirty="0" smtClean="0">
                <a:latin typeface="Comic Sans MS" pitchFamily="66" charset="0"/>
              </a:rPr>
              <a:t> </a:t>
            </a:r>
            <a:r>
              <a:rPr lang="en-US" sz="3200" dirty="0" err="1" smtClean="0">
                <a:latin typeface="Comic Sans MS" pitchFamily="66" charset="0"/>
              </a:rPr>
              <a:t>Rumah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Petugas</a:t>
            </a:r>
            <a:r>
              <a:rPr lang="en-US" dirty="0" smtClean="0"/>
              <a:t> : </a:t>
            </a:r>
            <a:r>
              <a:rPr lang="en-US" dirty="0" err="1" smtClean="0"/>
              <a:t>fasilitator</a:t>
            </a:r>
            <a:r>
              <a:rPr lang="en-US" dirty="0" smtClean="0"/>
              <a:t>, </a:t>
            </a:r>
            <a:r>
              <a:rPr lang="en-US" dirty="0" err="1" smtClean="0"/>
              <a:t>pencatat</a:t>
            </a:r>
            <a:r>
              <a:rPr lang="en-US" dirty="0" smtClean="0"/>
              <a:t>, </a:t>
            </a:r>
            <a:r>
              <a:rPr lang="en-US" dirty="0" err="1" smtClean="0"/>
              <a:t>pengamat</a:t>
            </a:r>
            <a:endParaRPr lang="en-US" dirty="0" smtClean="0"/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datang</a:t>
            </a:r>
            <a:endParaRPr lang="en-US" dirty="0" smtClean="0"/>
          </a:p>
          <a:p>
            <a:r>
              <a:rPr lang="en-US" dirty="0" err="1" smtClean="0"/>
              <a:t>Baju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Petugas</a:t>
            </a:r>
            <a:r>
              <a:rPr lang="en-US" dirty="0" smtClean="0"/>
              <a:t> yang </a:t>
            </a:r>
            <a:r>
              <a:rPr lang="en-US" dirty="0" err="1" smtClean="0"/>
              <a:t>mendampingi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mengenakan</a:t>
            </a:r>
            <a:r>
              <a:rPr lang="en-US" dirty="0" smtClean="0"/>
              <a:t> </a:t>
            </a:r>
            <a:r>
              <a:rPr lang="en-US" dirty="0" err="1" smtClean="0"/>
              <a:t>seragam</a:t>
            </a:r>
            <a:endParaRPr lang="en-US" dirty="0" smtClean="0"/>
          </a:p>
          <a:p>
            <a:r>
              <a:rPr lang="en-US" dirty="0" err="1" smtClean="0"/>
              <a:t>Perkenalan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endParaRPr lang="en-US" dirty="0" smtClean="0"/>
          </a:p>
          <a:p>
            <a:r>
              <a:rPr lang="en-US" dirty="0" err="1" smtClean="0"/>
              <a:t>Jelaskan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kedatangan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menasehati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mengajar</a:t>
            </a:r>
            <a:endParaRPr lang="en-US" dirty="0" smtClean="0"/>
          </a:p>
          <a:p>
            <a:r>
              <a:rPr lang="en-US" dirty="0" err="1" smtClean="0"/>
              <a:t>Hindari</a:t>
            </a:r>
            <a:r>
              <a:rPr lang="en-US" dirty="0" smtClean="0"/>
              <a:t> </a:t>
            </a:r>
            <a:r>
              <a:rPr lang="en-US" dirty="0" err="1" smtClean="0"/>
              <a:t>mimik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mengkritik</a:t>
            </a:r>
            <a:endParaRPr lang="en-US" dirty="0" smtClean="0"/>
          </a:p>
          <a:p>
            <a:r>
              <a:rPr lang="en-US" dirty="0" err="1" smtClean="0"/>
              <a:t>Percakapan</a:t>
            </a:r>
            <a:r>
              <a:rPr lang="en-US" dirty="0" smtClean="0"/>
              <a:t> non formal</a:t>
            </a:r>
          </a:p>
          <a:p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balita</a:t>
            </a:r>
            <a:r>
              <a:rPr lang="en-US" dirty="0" smtClean="0"/>
              <a:t> </a:t>
            </a:r>
            <a:r>
              <a:rPr lang="en-US" dirty="0" err="1" smtClean="0"/>
              <a:t>diharap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endParaRPr lang="en-US" dirty="0" smtClean="0"/>
          </a:p>
          <a:p>
            <a:r>
              <a:rPr lang="en-US" dirty="0" smtClean="0"/>
              <a:t>Minimal </a:t>
            </a:r>
            <a:r>
              <a:rPr lang="en-US" dirty="0" err="1" smtClean="0"/>
              <a:t>kunjungan</a:t>
            </a:r>
            <a:r>
              <a:rPr lang="en-US" dirty="0" smtClean="0"/>
              <a:t> 2 jam,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diulang</a:t>
            </a:r>
            <a:r>
              <a:rPr lang="en-US" dirty="0" smtClean="0"/>
              <a:t> 2 </a:t>
            </a:r>
            <a:r>
              <a:rPr lang="en-US" dirty="0" err="1" smtClean="0"/>
              <a:t>hingga</a:t>
            </a:r>
            <a:r>
              <a:rPr lang="en-US" dirty="0" smtClean="0"/>
              <a:t> 3 kali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unik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endParaRPr lang="en-US" dirty="0" smtClean="0"/>
          </a:p>
          <a:p>
            <a:r>
              <a:rPr lang="en-US" dirty="0" err="1" smtClean="0"/>
              <a:t>Mohon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dapur</a:t>
            </a:r>
            <a:r>
              <a:rPr lang="en-US" dirty="0" smtClean="0"/>
              <a:t>, </a:t>
            </a:r>
            <a:r>
              <a:rPr lang="en-US" dirty="0" err="1" smtClean="0"/>
              <a:t>kamar</a:t>
            </a:r>
            <a:r>
              <a:rPr lang="en-US" dirty="0" smtClean="0"/>
              <a:t> </a:t>
            </a:r>
            <a:r>
              <a:rPr lang="en-US" dirty="0" err="1" smtClean="0"/>
              <a:t>mandi</a:t>
            </a:r>
            <a:r>
              <a:rPr lang="en-US" dirty="0" smtClean="0"/>
              <a:t>, </a:t>
            </a:r>
            <a:r>
              <a:rPr lang="en-US" dirty="0" err="1" smtClean="0"/>
              <a:t>kamar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r>
              <a:rPr lang="en-US" dirty="0" smtClean="0"/>
              <a:t>,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endParaRPr lang="en-US" dirty="0" smtClean="0"/>
          </a:p>
          <a:p>
            <a:r>
              <a:rPr lang="en-US" dirty="0" smtClean="0"/>
              <a:t>“Cross </a:t>
            </a:r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balita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observasi</a:t>
            </a:r>
            <a:r>
              <a:rPr lang="en-US" dirty="0" smtClean="0"/>
              <a:t>”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423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PR</a:t>
            </a:r>
            <a:br>
              <a:rPr lang="id-ID" dirty="0" smtClean="0"/>
            </a:br>
            <a:r>
              <a:rPr lang="id-ID" dirty="0" smtClean="0"/>
              <a:t>Untuk disajikan dalam tutor Jumat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Role play MMD </a:t>
            </a:r>
          </a:p>
          <a:p>
            <a:pPr lvl="1"/>
            <a:r>
              <a:rPr lang="id-ID" dirty="0" smtClean="0"/>
              <a:t>Siapa yang diundang</a:t>
            </a:r>
          </a:p>
          <a:p>
            <a:pPr lvl="1"/>
            <a:r>
              <a:rPr lang="id-ID" dirty="0" smtClean="0"/>
              <a:t>Siapa petugas (MC, Kades, kader utk penyajian data)</a:t>
            </a:r>
          </a:p>
          <a:p>
            <a:pPr lvl="1"/>
            <a:r>
              <a:rPr lang="id-ID" dirty="0" smtClean="0"/>
              <a:t>Data : Define</a:t>
            </a:r>
          </a:p>
          <a:p>
            <a:pPr lvl="1"/>
            <a:r>
              <a:rPr lang="id-ID" dirty="0" smtClean="0"/>
              <a:t>Data : Determine</a:t>
            </a:r>
          </a:p>
          <a:p>
            <a:r>
              <a:rPr lang="id-ID" dirty="0" smtClean="0"/>
              <a:t>Membuat </a:t>
            </a:r>
            <a:r>
              <a:rPr lang="id-ID" dirty="0" smtClean="0"/>
              <a:t>pohon masalah</a:t>
            </a:r>
          </a:p>
          <a:p>
            <a:r>
              <a:rPr lang="id-ID" dirty="0" smtClean="0"/>
              <a:t>Aspek yang akan di selidiki</a:t>
            </a:r>
          </a:p>
          <a:p>
            <a:pPr lvl="1"/>
            <a:r>
              <a:rPr lang="id-ID" smtClean="0"/>
              <a:t>Break down dalam bentuk </a:t>
            </a:r>
            <a:r>
              <a:rPr lang="id-ID" smtClean="0"/>
              <a:t>kuesioner</a:t>
            </a:r>
            <a:endParaRPr lang="id-ID" dirty="0" smtClean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6156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DEFINE</a:t>
            </a:r>
            <a:r>
              <a:rPr lang="id-ID" baseline="30000" dirty="0" smtClean="0">
                <a:latin typeface="Comic Sans MS" pitchFamily="66" charset="0"/>
              </a:rPr>
              <a:t>2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Harus ada masalahnya</a:t>
            </a:r>
          </a:p>
          <a:p>
            <a:r>
              <a:rPr lang="id-ID" dirty="0" smtClean="0"/>
              <a:t>Masalah yang ditemukan harus dalam persentase yang tinggi (menjadi masalah kesehatan masyarakat) atau jumlah yang mengalami masalah cukup besar</a:t>
            </a:r>
          </a:p>
          <a:p>
            <a:r>
              <a:rPr lang="id-ID" dirty="0" smtClean="0"/>
              <a:t>Harus ada angka atau persentase nya</a:t>
            </a:r>
          </a:p>
          <a:p>
            <a:r>
              <a:rPr lang="id-ID" dirty="0" smtClean="0"/>
              <a:t>Harus ada kuantatif nya. Tidak boleh disebut : banyak, cukup banyak, kira-kira...., dst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7002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DETERMINE</a:t>
            </a:r>
            <a:r>
              <a:rPr lang="id-ID" baseline="30000" dirty="0" smtClean="0">
                <a:latin typeface="Comic Sans MS" pitchFamily="66" charset="0"/>
              </a:rPr>
              <a:t>1</a:t>
            </a:r>
            <a:endParaRPr lang="en-US" baseline="30000" dirty="0">
              <a:latin typeface="Comic Sans MS" pitchFamily="66" charset="0"/>
            </a:endParaRP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1"/>
          </p:nvPr>
        </p:nvSpPr>
        <p:spPr>
          <a:ln cap="flat">
            <a:solidFill>
              <a:schemeClr val="tx1"/>
            </a:solidFill>
          </a:ln>
        </p:spPr>
        <p:txBody>
          <a:bodyPr/>
          <a:lstStyle/>
          <a:p>
            <a:r>
              <a:rPr lang="en-US" sz="2400" dirty="0" err="1">
                <a:latin typeface="Comic Sans MS" pitchFamily="66" charset="0"/>
              </a:rPr>
              <a:t>Apakah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sudah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individu</a:t>
            </a:r>
            <a:r>
              <a:rPr lang="en-US" sz="2400" dirty="0">
                <a:latin typeface="Comic Sans MS" pitchFamily="66" charset="0"/>
              </a:rPr>
              <a:t>/</a:t>
            </a:r>
            <a:r>
              <a:rPr lang="en-US" sz="2400" dirty="0" err="1">
                <a:latin typeface="Comic Sans MS" pitchFamily="66" charset="0"/>
              </a:rPr>
              <a:t>kelompok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dalam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masyarakat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id-ID" sz="2400" dirty="0" smtClean="0">
                <a:latin typeface="Comic Sans MS" pitchFamily="66" charset="0"/>
              </a:rPr>
              <a:t>yang waupun miskin tetapi status gizi nya baik.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sz="half" idx="2"/>
          </p:nvPr>
        </p:nvSpPr>
        <p:spPr>
          <a:ln cap="flat">
            <a:solidFill>
              <a:schemeClr val="tx1"/>
            </a:solidFill>
          </a:ln>
        </p:spPr>
        <p:txBody>
          <a:bodyPr/>
          <a:lstStyle/>
          <a:p>
            <a:r>
              <a:rPr lang="id-ID" sz="2400" dirty="0" smtClean="0">
                <a:latin typeface="Comic Sans MS" pitchFamily="66" charset="0"/>
              </a:rPr>
              <a:t>Analisis </a:t>
            </a:r>
            <a:r>
              <a:rPr lang="en-US" sz="2400" dirty="0" smtClean="0">
                <a:latin typeface="Comic Sans MS" pitchFamily="66" charset="0"/>
              </a:rPr>
              <a:t>data </a:t>
            </a:r>
            <a:r>
              <a:rPr lang="en-US" sz="2400" dirty="0" err="1" smtClean="0">
                <a:latin typeface="Comic Sans MS" pitchFamily="66" charset="0"/>
              </a:rPr>
              <a:t>Posyandu</a:t>
            </a:r>
            <a:r>
              <a:rPr lang="id-ID" sz="2400" dirty="0" smtClean="0">
                <a:latin typeface="Comic Sans MS" pitchFamily="66" charset="0"/>
              </a:rPr>
              <a:t>: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ditentukan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berapa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balita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baik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Tentukan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kriteria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ekonomi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keluarga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tidak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mampu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berdasar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kesepakatan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lokal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Tentukan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keluarga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miskin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memiliki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balita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baik</a:t>
            </a:r>
            <a:endParaRPr lang="en-US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44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DETERMINE</a:t>
            </a:r>
            <a:r>
              <a:rPr lang="id-ID" baseline="30000" dirty="0" smtClean="0">
                <a:latin typeface="Comic Sans MS" pitchFamily="66" charset="0"/>
              </a:rPr>
              <a:t>2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d-ID" dirty="0" smtClean="0"/>
              <a:t>Determine pada keluarga PD</a:t>
            </a:r>
          </a:p>
          <a:p>
            <a:r>
              <a:rPr lang="id-ID" dirty="0" smtClean="0"/>
              <a:t>Saringan ekonomi (menentukan kriteria miskin dan kaya di suatu daerah)</a:t>
            </a:r>
          </a:p>
          <a:p>
            <a:pPr lvl="1"/>
            <a:r>
              <a:rPr lang="id-ID" dirty="0" smtClean="0"/>
              <a:t>Kriteria kurang mampu dan mampu harus berdasar wilayah (lokal setempat) setempat</a:t>
            </a:r>
          </a:p>
          <a:p>
            <a:pPr lvl="1"/>
            <a:r>
              <a:rPr lang="id-ID" dirty="0" smtClean="0"/>
              <a:t>Kriteria kemiskinan mis: BPS, Raskin, JKN, BKKBN </a:t>
            </a:r>
            <a:r>
              <a:rPr lang="id-ID" dirty="0" smtClean="0">
                <a:sym typeface="Wingdings" pitchFamily="2" charset="2"/>
              </a:rPr>
              <a:t> tidak bisa digunakan</a:t>
            </a:r>
            <a:endParaRPr lang="id-ID" dirty="0" smtClean="0"/>
          </a:p>
          <a:p>
            <a:r>
              <a:rPr lang="id-ID" dirty="0" smtClean="0"/>
              <a:t>Menemukan pelaku PD </a:t>
            </a:r>
            <a:r>
              <a:rPr lang="id-ID" dirty="0" smtClean="0">
                <a:sym typeface="Wingdings" pitchFamily="2" charset="2"/>
              </a:rPr>
              <a:t> tidak berdasar perilaku (perilaku akan kita cari, bukan syarat untuk menentukan pelaku PD)</a:t>
            </a:r>
            <a:endParaRPr lang="id-ID" sz="1800" dirty="0" smtClean="0"/>
          </a:p>
          <a:p>
            <a:pPr lvl="1"/>
            <a:r>
              <a:rPr lang="id-ID" sz="3200" dirty="0"/>
              <a:t>B</a:t>
            </a:r>
            <a:r>
              <a:rPr lang="id-ID" sz="2900" dirty="0" smtClean="0"/>
              <a:t>erasal dari keluarga miskin</a:t>
            </a:r>
          </a:p>
          <a:p>
            <a:pPr lvl="1"/>
            <a:r>
              <a:rPr lang="id-ID" sz="2900" dirty="0" smtClean="0"/>
              <a:t>Gizi baik</a:t>
            </a:r>
          </a:p>
          <a:p>
            <a:pPr lvl="1"/>
            <a:r>
              <a:rPr lang="id-ID" sz="2900" dirty="0" smtClean="0"/>
              <a:t>BB naik 3x berturut-turut dan garis mengikuti KMS</a:t>
            </a:r>
          </a:p>
          <a:p>
            <a:pPr lvl="1"/>
            <a:r>
              <a:rPr lang="id-ID" sz="2900" dirty="0" smtClean="0"/>
              <a:t>Keluarga tersebut punya anak &gt; 1 balita </a:t>
            </a:r>
          </a:p>
          <a:p>
            <a:pPr lvl="1"/>
            <a:r>
              <a:rPr lang="id-ID" sz="2900" dirty="0" smtClean="0"/>
              <a:t>Semuanya balita gizi nya baik</a:t>
            </a:r>
          </a:p>
          <a:p>
            <a:pPr lvl="1"/>
            <a:r>
              <a:rPr lang="id-ID" sz="2900" dirty="0" smtClean="0"/>
              <a:t>Balita tersebut bukan anak pertama</a:t>
            </a:r>
          </a:p>
          <a:p>
            <a:pPr lvl="1"/>
            <a:r>
              <a:rPr lang="id-ID" sz="2900" dirty="0" smtClean="0"/>
              <a:t>Di asuh oleh orang tua kandung</a:t>
            </a:r>
          </a:p>
          <a:p>
            <a:pPr lvl="1"/>
            <a:r>
              <a:rPr lang="id-ID" sz="2900" dirty="0" smtClean="0"/>
              <a:t>Miskin : tidak mendapat uang dari keluarga</a:t>
            </a:r>
            <a:endParaRPr lang="id-ID" sz="1800" dirty="0" smtClean="0"/>
          </a:p>
          <a:p>
            <a:pPr lvl="1"/>
            <a:endParaRPr lang="id-ID" sz="1800" dirty="0" smtClean="0"/>
          </a:p>
          <a:p>
            <a:pPr lvl="1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4192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Discover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Discover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“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Unik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”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pelaku</a:t>
            </a:r>
            <a:r>
              <a:rPr lang="en-US" dirty="0" smtClean="0"/>
              <a:t> PD yang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lain.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28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endParaRPr lang="en-US" dirty="0" smtClean="0"/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aksi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stimulus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respon</a:t>
            </a:r>
            <a:r>
              <a:rPr lang="en-US" dirty="0" smtClean="0"/>
              <a:t> yang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(</a:t>
            </a:r>
            <a:r>
              <a:rPr lang="en-US" dirty="0" err="1" smtClean="0"/>
              <a:t>individu</a:t>
            </a:r>
            <a:r>
              <a:rPr lang="en-US" dirty="0" smtClean="0"/>
              <a:t> lain, </a:t>
            </a:r>
            <a:r>
              <a:rPr lang="en-US" dirty="0" err="1" smtClean="0"/>
              <a:t>kelompok</a:t>
            </a:r>
            <a:r>
              <a:rPr lang="en-US" dirty="0" smtClean="0"/>
              <a:t> lain,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Akumulasi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98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Perilaku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berulang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PD, </a:t>
            </a:r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temuan</a:t>
            </a:r>
            <a:r>
              <a:rPr lang="en-US" dirty="0" smtClean="0"/>
              <a:t> PD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berulang-ulang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kebiasaan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57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Metode</a:t>
            </a:r>
            <a:r>
              <a:rPr lang="en-US" dirty="0" smtClean="0">
                <a:latin typeface="Comic Sans MS" pitchFamily="66" charset="0"/>
              </a:rPr>
              <a:t> Discover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err="1" smtClean="0">
                <a:latin typeface="Comic Sans MS" pitchFamily="66" charset="0"/>
              </a:rPr>
              <a:t>Metode</a:t>
            </a:r>
            <a:r>
              <a:rPr lang="en-US" sz="2800" dirty="0" smtClean="0">
                <a:latin typeface="Comic Sans MS" pitchFamily="66" charset="0"/>
              </a:rPr>
              <a:t> yang </a:t>
            </a:r>
            <a:r>
              <a:rPr lang="en-US" sz="2800" dirty="0" err="1" smtClean="0">
                <a:latin typeface="Comic Sans MS" pitchFamily="66" charset="0"/>
              </a:rPr>
              <a:t>digunakan</a:t>
            </a:r>
            <a:endParaRPr lang="en-US" sz="2800" dirty="0" smtClean="0">
              <a:latin typeface="Comic Sans MS" pitchFamily="66" charset="0"/>
            </a:endParaRPr>
          </a:p>
          <a:p>
            <a:pPr marL="514350" indent="-514350"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Diskusi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kelompok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untuk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menemukan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perilaku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umum</a:t>
            </a:r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pPr marL="514350" indent="-514350">
              <a:buAutoNum type="arabicPeriod"/>
            </a:pP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Kunjungan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rumah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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untuk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menemukan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perilaku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unik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positif</a:t>
            </a:r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pPr marL="0" indent="0">
              <a:buNone/>
            </a:pPr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Sebelum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melakukan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DK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dan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KR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maka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harus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diketahui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terlebih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dahulu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aspek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apa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yang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akan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diselidiki</a:t>
            </a:r>
            <a:endParaRPr lang="en-US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404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907</Words>
  <Application>Microsoft Office PowerPoint</Application>
  <PresentationFormat>On-screen Show (4:3)</PresentationFormat>
  <Paragraphs>176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KULUM PD 2 Defini, Determine, Discover</vt:lpstr>
      <vt:lpstr>DEFINE1</vt:lpstr>
      <vt:lpstr>DEFINE2</vt:lpstr>
      <vt:lpstr>DETERMINE1</vt:lpstr>
      <vt:lpstr>DETERMINE2</vt:lpstr>
      <vt:lpstr>Discover</vt:lpstr>
      <vt:lpstr>Perubahan Perilaku</vt:lpstr>
      <vt:lpstr>PowerPoint Presentation</vt:lpstr>
      <vt:lpstr>Metode Discover</vt:lpstr>
      <vt:lpstr>Aspek yang akan diselikidi dalam  Masalah Gizi Kurang </vt:lpstr>
      <vt:lpstr>DISKUSI KELOMPOK</vt:lpstr>
      <vt:lpstr>Siapa kelompok sasaran DK pada  masalah kurang gizi?</vt:lpstr>
      <vt:lpstr>Diskusi kelompok</vt:lpstr>
      <vt:lpstr>Waktu dan Tempat DK</vt:lpstr>
      <vt:lpstr>Teknik Diskusi Kelompok</vt:lpstr>
      <vt:lpstr>PowerPoint Presentation</vt:lpstr>
      <vt:lpstr>PowerPoint Presentation</vt:lpstr>
      <vt:lpstr>Teknik Diskusi Kelompok</vt:lpstr>
      <vt:lpstr>Teknik Diskusi Kelompok</vt:lpstr>
      <vt:lpstr>Langkah DK</vt:lpstr>
      <vt:lpstr>KUNJUNGAN RUMAH</vt:lpstr>
      <vt:lpstr>Siapa pelaku PD dalam kasus  Masalah Gizi Balita?</vt:lpstr>
      <vt:lpstr>Teknik Kunjungan Rumah</vt:lpstr>
      <vt:lpstr>PR Untuk disajikan dalam tutor Jumat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KULUM PD 2 Defini, Determine, Discover</dc:title>
  <dc:creator>ecs</dc:creator>
  <cp:lastModifiedBy>ecs</cp:lastModifiedBy>
  <cp:revision>11</cp:revision>
  <dcterms:created xsi:type="dcterms:W3CDTF">2020-09-16T12:36:27Z</dcterms:created>
  <dcterms:modified xsi:type="dcterms:W3CDTF">2020-09-17T00:36:30Z</dcterms:modified>
</cp:coreProperties>
</file>