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301" r:id="rId2"/>
    <p:sldId id="302" r:id="rId3"/>
    <p:sldId id="304" r:id="rId4"/>
    <p:sldId id="261" r:id="rId5"/>
    <p:sldId id="308" r:id="rId6"/>
    <p:sldId id="306" r:id="rId7"/>
    <p:sldId id="307" r:id="rId8"/>
    <p:sldId id="309" r:id="rId9"/>
    <p:sldId id="310" r:id="rId10"/>
    <p:sldId id="283" r:id="rId11"/>
    <p:sldId id="284" r:id="rId12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Modern Love" panose="04090805081005020601" pitchFamily="82" charset="0"/>
      <p:regular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yriad Pro Light" panose="020B0603030403020204" pitchFamily="3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75" autoAdjust="0"/>
    <p:restoredTop sz="75422" autoAdjust="0"/>
  </p:normalViewPr>
  <p:slideViewPr>
    <p:cSldViewPr>
      <p:cViewPr varScale="1">
        <p:scale>
          <a:sx n="77" d="100"/>
          <a:sy n="77" d="100"/>
        </p:scale>
        <p:origin x="80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6408f92c8c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6408f92c8c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408f92c8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408f92c8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408f92c8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6408f92c8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18250" y="2097750"/>
            <a:ext cx="2539200" cy="16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456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SECTION_TITLE_AND_DESCRIPTION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2674202" y="1469300"/>
            <a:ext cx="3795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98597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79112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 panose="00000500000000000000"/>
              <a:buNone/>
              <a:defRPr sz="2800" b="1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○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■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●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○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■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●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○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 panose="00000500000000000000"/>
              <a:buChar char="■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40;p28"/>
          <p:cNvSpPr txBox="1"/>
          <p:nvPr/>
        </p:nvSpPr>
        <p:spPr>
          <a:xfrm>
            <a:off x="4211960" y="566223"/>
            <a:ext cx="4680520" cy="248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 panose="00000500000000000000"/>
              <a:buNone/>
              <a:defRPr sz="26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br>
              <a:rPr lang="en-US" sz="2800" dirty="0">
                <a:latin typeface="Modern Love" panose="04090805081005020601" pitchFamily="82" charset="0"/>
              </a:rPr>
            </a:br>
            <a:br>
              <a:rPr lang="en-US" sz="2000" dirty="0">
                <a:latin typeface="Modern Love" panose="04090805081005020601" pitchFamily="82" charset="0"/>
              </a:rPr>
            </a:br>
            <a:br>
              <a:rPr lang="en-US" sz="2000" dirty="0">
                <a:latin typeface="Modern Love" panose="04090805081005020601" pitchFamily="82" charset="0"/>
              </a:rPr>
            </a:br>
            <a:br>
              <a:rPr lang="en-US" sz="2000" dirty="0">
                <a:latin typeface="Modern Love" panose="04090805081005020601" pitchFamily="82" charset="0"/>
              </a:rPr>
            </a:br>
            <a:r>
              <a:rPr lang="en-US" sz="2000" dirty="0">
                <a:latin typeface="Modern Love" panose="04090805081005020601" pitchFamily="82" charset="0"/>
              </a:rPr>
              <a:t>POSITIVE DEVIANCE APPROACH IN NUTRITION</a:t>
            </a:r>
            <a:br>
              <a:rPr lang="en-US" sz="2000" dirty="0">
                <a:latin typeface="Modern Love" panose="04090805081005020601" pitchFamily="82" charset="0"/>
              </a:rPr>
            </a:br>
            <a:br>
              <a:rPr lang="en-US" sz="2000" dirty="0">
                <a:latin typeface="Modern Love" panose="04090805081005020601" pitchFamily="82" charset="0"/>
              </a:rPr>
            </a:br>
            <a:br>
              <a:rPr lang="en-US" sz="2000" dirty="0">
                <a:latin typeface="Modern Love" panose="04090805081005020601" pitchFamily="82" charset="0"/>
              </a:rPr>
            </a:br>
            <a:r>
              <a:rPr lang="id-ID" sz="2000" dirty="0">
                <a:latin typeface="Modern Love" panose="04090805081005020601" pitchFamily="82" charset="0"/>
              </a:rPr>
              <a:t>3rd </a:t>
            </a:r>
            <a:r>
              <a:rPr lang="en-US" sz="2000" dirty="0">
                <a:latin typeface="Modern Love" panose="04090805081005020601" pitchFamily="82" charset="0"/>
              </a:rPr>
              <a:t> session</a:t>
            </a:r>
            <a:br>
              <a:rPr lang="en-US" sz="2000" dirty="0">
                <a:latin typeface="Modern Love" panose="04090805081005020601" pitchFamily="82" charset="0"/>
              </a:rPr>
            </a:br>
            <a:br>
              <a:rPr lang="en-US" sz="2000" dirty="0">
                <a:latin typeface="Modern Love" panose="04090805081005020601" pitchFamily="82" charset="0"/>
              </a:rPr>
            </a:br>
            <a:r>
              <a:rPr lang="id-ID" sz="2000" dirty="0">
                <a:latin typeface="Modern Love" panose="04090805081005020601" pitchFamily="82" charset="0"/>
              </a:rPr>
              <a:t>STAGE </a:t>
            </a:r>
            <a:r>
              <a:rPr lang="en-US" sz="2000" dirty="0">
                <a:latin typeface="Modern Love" panose="04090805081005020601" pitchFamily="82" charset="0"/>
              </a:rPr>
              <a:t>OF </a:t>
            </a:r>
            <a:br>
              <a:rPr lang="en-US" sz="2000" dirty="0">
                <a:latin typeface="Modern Love" panose="04090805081005020601" pitchFamily="82" charset="0"/>
              </a:rPr>
            </a:br>
            <a:r>
              <a:rPr lang="en-US" sz="2000" dirty="0">
                <a:latin typeface="Modern Love" panose="04090805081005020601" pitchFamily="82" charset="0"/>
              </a:rPr>
              <a:t>POSITIVE DEVIANCE</a:t>
            </a:r>
            <a:endParaRPr lang="en-US" sz="2800" dirty="0">
              <a:latin typeface="Modern Love" panose="04090805081005020601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1960" y="3666172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>
                <a:solidFill>
                  <a:schemeClr val="accent1"/>
                </a:solidFill>
                <a:latin typeface="Myriad Pro Light" panose="020B0603030403020204" pitchFamily="34" charset="0"/>
              </a:rPr>
              <a:t>Dr.Ir. Trini Sudiarti</a:t>
            </a: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yriad Pro Light" panose="020B0603030403020204" pitchFamily="34" charset="0"/>
              </a:rPr>
              <a:t>Dr. Ir. Diah M. Utari</a:t>
            </a: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yriad Pro Light" panose="020B0603030403020204" pitchFamily="34" charset="0"/>
              </a:rPr>
              <a:t>Department of Public Health</a:t>
            </a:r>
            <a:r>
              <a:rPr lang="en-US" sz="1800" b="1" dirty="0">
                <a:solidFill>
                  <a:schemeClr val="accent1"/>
                </a:solidFill>
                <a:latin typeface="Myriad Pro Light" panose="020B0603030403020204" pitchFamily="34" charset="0"/>
              </a:rPr>
              <a:t> Nutrition</a:t>
            </a:r>
            <a:endParaRPr lang="id-ID" sz="1800" b="1" dirty="0">
              <a:solidFill>
                <a:schemeClr val="accent1"/>
              </a:solidFill>
              <a:latin typeface="Myriad Pro Light" panose="020B0603030403020204" pitchFamily="34" charset="0"/>
            </a:endParaRP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yriad Pro Light" panose="020B0603030403020204" pitchFamily="34" charset="0"/>
              </a:rPr>
              <a:t>Faculty of Public Health</a:t>
            </a: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yriad Pro Light" panose="020B0603030403020204" pitchFamily="34" charset="0"/>
              </a:rPr>
              <a:t>Universitas Indonesia</a:t>
            </a:r>
          </a:p>
          <a:p>
            <a:pPr algn="ctr"/>
            <a:endParaRPr lang="id-ID" sz="1800" dirty="0">
              <a:latin typeface="Myriad Pro Light" panose="020B0603030403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6689" r="22372"/>
          <a:stretch>
            <a:fillRect/>
          </a:stretch>
        </p:blipFill>
        <p:spPr>
          <a:xfrm>
            <a:off x="0" y="1121"/>
            <a:ext cx="4191000" cy="5142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"/>
          <p:cNvSpPr txBox="1">
            <a:spLocks noGrp="1"/>
          </p:cNvSpPr>
          <p:nvPr>
            <p:ph type="body" idx="1"/>
          </p:nvPr>
        </p:nvSpPr>
        <p:spPr>
          <a:xfrm>
            <a:off x="323528" y="1635646"/>
            <a:ext cx="3957339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dirty="0" err="1">
                <a:latin typeface="Myriad Pro Light" panose="020B0603030403020204" pitchFamily="34" charset="0"/>
              </a:rPr>
              <a:t>Kurikulum</a:t>
            </a:r>
            <a:r>
              <a:rPr sz="1800" dirty="0">
                <a:latin typeface="Myriad Pro Light" panose="020B0603030403020204" pitchFamily="34" charset="0"/>
              </a:rPr>
              <a:t> </a:t>
            </a:r>
            <a:r>
              <a:rPr sz="1800" dirty="0" err="1">
                <a:latin typeface="Myriad Pro Light" panose="020B0603030403020204" pitchFamily="34" charset="0"/>
              </a:rPr>
              <a:t>dan</a:t>
            </a:r>
            <a:r>
              <a:rPr sz="1800" dirty="0">
                <a:latin typeface="Myriad Pro Light" panose="020B0603030403020204" pitchFamily="34" charset="0"/>
              </a:rPr>
              <a:t> </a:t>
            </a:r>
            <a:r>
              <a:rPr sz="1800" dirty="0" err="1">
                <a:latin typeface="Myriad Pro Light" panose="020B0603030403020204" pitchFamily="34" charset="0"/>
              </a:rPr>
              <a:t>Modul</a:t>
            </a:r>
            <a:endParaRPr sz="1800" dirty="0">
              <a:latin typeface="Myriad Pro Light" panose="020B0603030403020204" pitchFamily="3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z="1800" dirty="0">
                <a:latin typeface="Myriad Pro Light" panose="020B0603030403020204" pitchFamily="34" charset="0"/>
              </a:rPr>
              <a:t>Kegiatan Praktik Perilaku dan Pemulihan Gizi Melalui Pendekatan Positive Deviance</a:t>
            </a:r>
            <a:endParaRPr sz="1800" dirty="0">
              <a:latin typeface="Myriad Pro Light" panose="020B0603030403020204" pitchFamily="34" charset="0"/>
            </a:endParaRPr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Modern Love" panose="04090805081005020601" pitchFamily="82" charset="0"/>
              </a:rPr>
              <a:t>Reference</a:t>
            </a:r>
            <a:endParaRPr dirty="0">
              <a:latin typeface="Modern Love" panose="04090805081005020601" pitchFamily="82" charset="0"/>
            </a:endParaRPr>
          </a:p>
        </p:txBody>
      </p:sp>
      <p:cxnSp>
        <p:nvCxnSpPr>
          <p:cNvPr id="936" name="Google Shape;936;p55"/>
          <p:cNvCxnSpPr/>
          <p:nvPr/>
        </p:nvCxnSpPr>
        <p:spPr>
          <a:xfrm>
            <a:off x="899592" y="915566"/>
            <a:ext cx="4596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6"/>
          <p:cNvSpPr txBox="1">
            <a:spLocks noGrp="1"/>
          </p:cNvSpPr>
          <p:nvPr>
            <p:ph type="body" idx="1"/>
          </p:nvPr>
        </p:nvSpPr>
        <p:spPr>
          <a:xfrm>
            <a:off x="4716016" y="1707654"/>
            <a:ext cx="4101355" cy="2484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Thank you 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Universitas Indonesia  for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Funding this video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Myriad Pro Light" panose="020B0603030403020204" pitchFamily="34" charset="0"/>
            </a:endParaRPr>
          </a:p>
        </p:txBody>
      </p:sp>
      <p:sp>
        <p:nvSpPr>
          <p:cNvPr id="943" name="Google Shape;943;p56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Modern Love" panose="04090805081005020601" pitchFamily="82" charset="0"/>
              </a:rPr>
              <a:t>Acknowledge </a:t>
            </a:r>
            <a:endParaRPr dirty="0">
              <a:latin typeface="Modern Love" panose="04090805081005020601" pitchFamily="82" charset="0"/>
            </a:endParaRPr>
          </a:p>
        </p:txBody>
      </p:sp>
      <p:cxnSp>
        <p:nvCxnSpPr>
          <p:cNvPr id="944" name="Google Shape;944;p56"/>
          <p:cNvCxnSpPr/>
          <p:nvPr/>
        </p:nvCxnSpPr>
        <p:spPr>
          <a:xfrm>
            <a:off x="916600" y="962050"/>
            <a:ext cx="2128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13287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yriad Pro Light" panose="020B0603030403020204" pitchFamily="34" charset="0"/>
            </a:endParaRPr>
          </a:p>
        </p:txBody>
      </p:sp>
      <p:sp>
        <p:nvSpPr>
          <p:cNvPr id="156" name="Google Shape;156;p30"/>
          <p:cNvSpPr/>
          <p:nvPr/>
        </p:nvSpPr>
        <p:spPr>
          <a:xfrm>
            <a:off x="32458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yriad Pro Light" panose="020B0603030403020204" pitchFamily="34" charset="0"/>
            </a:endParaRPr>
          </a:p>
        </p:txBody>
      </p:sp>
      <p:sp>
        <p:nvSpPr>
          <p:cNvPr id="157" name="Google Shape;157;p30"/>
          <p:cNvSpPr/>
          <p:nvPr/>
        </p:nvSpPr>
        <p:spPr>
          <a:xfrm>
            <a:off x="51629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yriad Pro Light" panose="020B0603030403020204" pitchFamily="34" charset="0"/>
            </a:endParaRPr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yriad Pro Light" panose="020B0603030403020204" pitchFamily="34" charset="0"/>
              </a:rPr>
              <a:t>01</a:t>
            </a:r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848400" y="2677047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Myriad Pro Light" panose="020B0603030403020204" pitchFamily="34" charset="0"/>
              </a:rPr>
              <a:t>Define</a:t>
            </a:r>
            <a:endParaRPr dirty="0">
              <a:latin typeface="Myriad Pro Light" panose="020B0603030403020204" pitchFamily="34" charset="0"/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yriad Pro Light" panose="020B0603030403020204" pitchFamily="34" charset="0"/>
              </a:rPr>
              <a:t>02</a:t>
            </a:r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2750800" y="2646049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Myriad Pro Light" panose="020B0603030403020204" pitchFamily="34" charset="0"/>
              </a:rPr>
              <a:t>Determine</a:t>
            </a:r>
            <a:endParaRPr dirty="0">
              <a:latin typeface="Myriad Pro Light" panose="020B0603030403020204" pitchFamily="34" charset="0"/>
            </a:endParaRPr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 idx="7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yriad Pro Light" panose="020B0603030403020204" pitchFamily="34" charset="0"/>
              </a:rPr>
              <a:t>03</a:t>
            </a:r>
            <a:endParaRPr dirty="0">
              <a:latin typeface="Myriad Pro Light" panose="020B0603030403020204" pitchFamily="34" charset="0"/>
            </a:endParaRPr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 idx="8"/>
          </p:nvPr>
        </p:nvSpPr>
        <p:spPr>
          <a:xfrm>
            <a:off x="4674300" y="2641857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Myriad Pro Light" panose="020B0603030403020204" pitchFamily="34" charset="0"/>
              </a:rPr>
              <a:t>Discover</a:t>
            </a:r>
            <a:endParaRPr dirty="0">
              <a:latin typeface="Myriad Pro Light" panose="020B0603030403020204" pitchFamily="34" charset="0"/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title" idx="14"/>
          </p:nvPr>
        </p:nvSpPr>
        <p:spPr>
          <a:xfrm>
            <a:off x="1715436" y="4227541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Myriad Pro Light" panose="020B0603030403020204" pitchFamily="34" charset="0"/>
              </a:rPr>
              <a:t>Design </a:t>
            </a:r>
            <a:endParaRPr dirty="0">
              <a:latin typeface="Myriad Pro Light" panose="020B0603030403020204" pitchFamily="34" charset="0"/>
            </a:endParaRPr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09;p35"/>
          <p:cNvSpPr txBox="1">
            <a:spLocks noGrp="1"/>
          </p:cNvSpPr>
          <p:nvPr>
            <p:ph type="title"/>
          </p:nvPr>
        </p:nvSpPr>
        <p:spPr>
          <a:xfrm>
            <a:off x="817563" y="460375"/>
            <a:ext cx="75088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odern Love" panose="04090805081005020601" pitchFamily="82" charset="0"/>
              </a:rPr>
              <a:t>STUDY OBJECTIVES</a:t>
            </a:r>
            <a:endParaRPr dirty="0">
              <a:latin typeface="Modern Love" panose="04090805081005020601" pitchFamily="82" charset="0"/>
            </a:endParaRPr>
          </a:p>
        </p:txBody>
      </p:sp>
      <p:cxnSp>
        <p:nvCxnSpPr>
          <p:cNvPr id="17" name="Google Shape;154;p30"/>
          <p:cNvCxnSpPr/>
          <p:nvPr/>
        </p:nvCxnSpPr>
        <p:spPr>
          <a:xfrm>
            <a:off x="152050" y="3819530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63;p30"/>
          <p:cNvSpPr txBox="1"/>
          <p:nvPr/>
        </p:nvSpPr>
        <p:spPr>
          <a:xfrm>
            <a:off x="3799000" y="3579244"/>
            <a:ext cx="16959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 panose="00000500000000000000"/>
              <a:buNone/>
              <a:defRPr sz="24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GB" dirty="0">
                <a:latin typeface="Myriad Pro Light" panose="020B0603030403020204" pitchFamily="34" charset="0"/>
              </a:rPr>
              <a:t>0</a:t>
            </a:r>
            <a:r>
              <a:rPr lang="id-ID" dirty="0">
                <a:latin typeface="Myriad Pro Light" panose="020B0603030403020204" pitchFamily="34" charset="0"/>
              </a:rPr>
              <a:t>5</a:t>
            </a:r>
            <a:endParaRPr lang="en-GB" dirty="0">
              <a:latin typeface="Myriad Pro Light" panose="020B0603030403020204" pitchFamily="34" charset="0"/>
            </a:endParaRPr>
          </a:p>
        </p:txBody>
      </p:sp>
      <p:sp>
        <p:nvSpPr>
          <p:cNvPr id="20" name="Google Shape;158;p30"/>
          <p:cNvSpPr/>
          <p:nvPr/>
        </p:nvSpPr>
        <p:spPr>
          <a:xfrm>
            <a:off x="4204350" y="3464044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yriad Pro Light" panose="020B0603030403020204" pitchFamily="34" charset="0"/>
            </a:endParaRPr>
          </a:p>
        </p:txBody>
      </p:sp>
      <p:sp>
        <p:nvSpPr>
          <p:cNvPr id="21" name="Google Shape;166;p30"/>
          <p:cNvSpPr txBox="1"/>
          <p:nvPr/>
        </p:nvSpPr>
        <p:spPr>
          <a:xfrm>
            <a:off x="3799000" y="3587166"/>
            <a:ext cx="16959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 panose="00000500000000000000"/>
              <a:buNone/>
              <a:defRPr sz="24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GB" dirty="0">
                <a:latin typeface="Myriad Pro Light" panose="020B0603030403020204" pitchFamily="34" charset="0"/>
              </a:rPr>
              <a:t>0</a:t>
            </a:r>
            <a:r>
              <a:rPr lang="id-ID" dirty="0">
                <a:latin typeface="Myriad Pro Light" panose="020B0603030403020204" pitchFamily="34" charset="0"/>
              </a:rPr>
              <a:t>5</a:t>
            </a:r>
            <a:endParaRPr lang="en-GB" dirty="0">
              <a:latin typeface="Myriad Pro Light" panose="020B0603030403020204" pitchFamily="34" charset="0"/>
            </a:endParaRPr>
          </a:p>
        </p:txBody>
      </p:sp>
      <p:sp>
        <p:nvSpPr>
          <p:cNvPr id="22" name="Google Shape;170;p30"/>
          <p:cNvSpPr txBox="1"/>
          <p:nvPr/>
        </p:nvSpPr>
        <p:spPr>
          <a:xfrm>
            <a:off x="3724050" y="4227541"/>
            <a:ext cx="169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 panose="00000500000000000000"/>
              <a:buNone/>
              <a:defRPr sz="14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id-ID" dirty="0">
                <a:latin typeface="Myriad Pro Light" panose="020B0603030403020204" pitchFamily="34" charset="0"/>
              </a:rPr>
              <a:t>Discern </a:t>
            </a:r>
          </a:p>
        </p:txBody>
      </p:sp>
      <p:sp>
        <p:nvSpPr>
          <p:cNvPr id="23" name="Google Shape;157;p30"/>
          <p:cNvSpPr/>
          <p:nvPr/>
        </p:nvSpPr>
        <p:spPr>
          <a:xfrm>
            <a:off x="6516216" y="3483897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yriad Pro Light" panose="020B0603030403020204" pitchFamily="34" charset="0"/>
            </a:endParaRPr>
          </a:p>
        </p:txBody>
      </p:sp>
      <p:sp>
        <p:nvSpPr>
          <p:cNvPr id="24" name="Google Shape;166;p30"/>
          <p:cNvSpPr txBox="1"/>
          <p:nvPr/>
        </p:nvSpPr>
        <p:spPr>
          <a:xfrm>
            <a:off x="6035916" y="3561722"/>
            <a:ext cx="16959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 panose="00000500000000000000"/>
              <a:buNone/>
              <a:defRPr sz="24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GB" dirty="0">
                <a:latin typeface="Myriad Pro Light" panose="020B0603030403020204" pitchFamily="34" charset="0"/>
              </a:rPr>
              <a:t>0</a:t>
            </a:r>
            <a:r>
              <a:rPr lang="id-ID" dirty="0">
                <a:latin typeface="Myriad Pro Light" panose="020B0603030403020204" pitchFamily="34" charset="0"/>
              </a:rPr>
              <a:t>6</a:t>
            </a:r>
            <a:endParaRPr lang="en-GB" dirty="0">
              <a:latin typeface="Myriad Pro Light" panose="020B0603030403020204" pitchFamily="34" charset="0"/>
            </a:endParaRPr>
          </a:p>
        </p:txBody>
      </p:sp>
      <p:sp>
        <p:nvSpPr>
          <p:cNvPr id="26" name="Google Shape;157;p30"/>
          <p:cNvSpPr/>
          <p:nvPr/>
        </p:nvSpPr>
        <p:spPr>
          <a:xfrm>
            <a:off x="2195736" y="3464044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yriad Pro Light" panose="020B0603030403020204" pitchFamily="34" charset="0"/>
            </a:endParaRPr>
          </a:p>
        </p:txBody>
      </p:sp>
      <p:sp>
        <p:nvSpPr>
          <p:cNvPr id="27" name="Google Shape;166;p30"/>
          <p:cNvSpPr txBox="1"/>
          <p:nvPr/>
        </p:nvSpPr>
        <p:spPr>
          <a:xfrm>
            <a:off x="1715750" y="3599097"/>
            <a:ext cx="16959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" panose="00000500000000000000"/>
              <a:buNone/>
              <a:defRPr sz="24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GB" dirty="0">
                <a:latin typeface="Myriad Pro Light" panose="020B0603030403020204" pitchFamily="34" charset="0"/>
              </a:rPr>
              <a:t>0</a:t>
            </a:r>
            <a:r>
              <a:rPr lang="id-ID" dirty="0">
                <a:latin typeface="Myriad Pro Light" panose="020B0603030403020204" pitchFamily="34" charset="0"/>
              </a:rPr>
              <a:t>4</a:t>
            </a:r>
            <a:endParaRPr lang="en-GB" dirty="0">
              <a:latin typeface="Myriad Pro Light" panose="020B0603030403020204" pitchFamily="34" charset="0"/>
            </a:endParaRPr>
          </a:p>
        </p:txBody>
      </p:sp>
      <p:sp>
        <p:nvSpPr>
          <p:cNvPr id="28" name="Google Shape;170;p30"/>
          <p:cNvSpPr txBox="1"/>
          <p:nvPr/>
        </p:nvSpPr>
        <p:spPr>
          <a:xfrm>
            <a:off x="6035916" y="4245032"/>
            <a:ext cx="169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 panose="00000500000000000000"/>
              <a:buNone/>
              <a:defRPr sz="14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id-ID" dirty="0">
                <a:latin typeface="Myriad Pro Light" panose="020B0603030403020204" pitchFamily="34" charset="0"/>
              </a:rPr>
              <a:t>Disseminate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/>
          <p:cNvPicPr preferRelativeResize="0"/>
          <p:nvPr/>
        </p:nvPicPr>
        <p:blipFill rotWithShape="1">
          <a:blip r:embed="rId3"/>
          <a:srcRect t="31505" b="34422"/>
          <a:stretch>
            <a:fillRect/>
          </a:stretch>
        </p:blipFill>
        <p:spPr>
          <a:xfrm>
            <a:off x="0" y="3063700"/>
            <a:ext cx="9143996" cy="207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/>
          <p:nvPr/>
        </p:nvSpPr>
        <p:spPr>
          <a:xfrm>
            <a:off x="1547664" y="240000"/>
            <a:ext cx="5976664" cy="4663500"/>
          </a:xfrm>
          <a:prstGeom prst="rect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1619672" y="627534"/>
            <a:ext cx="5904656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If one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id-ID" sz="2400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of the steps do not meet the requirement or condition, </a:t>
            </a:r>
            <a:br>
              <a:rPr lang="id-ID" sz="2400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</a:br>
            <a:r>
              <a:rPr lang="id-ID" sz="2400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we can not move to further steps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Myriad Pro Light" panose="020B0603030403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3"/>
          <p:cNvPicPr preferRelativeResize="0"/>
          <p:nvPr/>
        </p:nvPicPr>
        <p:blipFill rotWithShape="1">
          <a:blip r:embed="rId3"/>
          <a:srcRect l="12164" r="29212"/>
          <a:stretch>
            <a:fillRect/>
          </a:stretch>
        </p:blipFill>
        <p:spPr>
          <a:xfrm>
            <a:off x="4626258" y="0"/>
            <a:ext cx="451774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/>
          <p:nvPr/>
        </p:nvSpPr>
        <p:spPr>
          <a:xfrm>
            <a:off x="0" y="865800"/>
            <a:ext cx="4626258" cy="34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899592" y="1762713"/>
            <a:ext cx="3247200" cy="80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  <a:latin typeface="Myriad Pro Light" panose="020B0603030403020204" pitchFamily="34" charset="0"/>
              </a:rPr>
              <a:t>Define</a:t>
            </a:r>
            <a:endParaRPr dirty="0">
              <a:solidFill>
                <a:schemeClr val="lt1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94" name="Google Shape;194;p33"/>
          <p:cNvSpPr txBox="1">
            <a:spLocks noGrp="1"/>
          </p:cNvSpPr>
          <p:nvPr>
            <p:ph type="subTitle" idx="1"/>
          </p:nvPr>
        </p:nvSpPr>
        <p:spPr>
          <a:xfrm>
            <a:off x="-194121" y="3042600"/>
            <a:ext cx="501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200" dirty="0">
                <a:solidFill>
                  <a:schemeClr val="lt1"/>
                </a:solidFill>
                <a:latin typeface="Myriad Pro Light" panose="020B0603030403020204" pitchFamily="34" charset="0"/>
              </a:rPr>
              <a:t>What’s the problem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sz="2200" dirty="0">
              <a:solidFill>
                <a:schemeClr val="lt1"/>
              </a:solidFill>
              <a:latin typeface="Myriad Pro Light" panose="020B0603030403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200" dirty="0">
                <a:solidFill>
                  <a:schemeClr val="lt1"/>
                </a:solidFill>
                <a:latin typeface="Myriad Pro Light" panose="020B0603030403020204" pitchFamily="34" charset="0"/>
              </a:rPr>
              <a:t>How many people are suffering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title" idx="2"/>
          </p:nvPr>
        </p:nvSpPr>
        <p:spPr>
          <a:xfrm>
            <a:off x="1619672" y="134761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Myriad Pro Light" panose="020B0603030403020204" pitchFamily="34" charset="0"/>
              </a:rPr>
              <a:t>01</a:t>
            </a:r>
            <a:endParaRPr dirty="0">
              <a:solidFill>
                <a:schemeClr val="lt1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1203598"/>
            <a:ext cx="34563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827584" y="1995686"/>
            <a:ext cx="3247200" cy="817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Modern Love" panose="04090805081005020601" pitchFamily="82" charset="0"/>
              </a:rPr>
              <a:t>Determine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467544" y="3108204"/>
            <a:ext cx="4032448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24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Is there any individuals </a:t>
            </a:r>
          </a:p>
          <a:p>
            <a:pPr marL="0" lvl="0" indent="0"/>
            <a:r>
              <a:rPr lang="id-ID" sz="24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of positive deviance?</a:t>
            </a:r>
          </a:p>
        </p:txBody>
      </p:sp>
      <p:sp>
        <p:nvSpPr>
          <p:cNvPr id="417" name="Google Shape;417;p46"/>
          <p:cNvSpPr txBox="1">
            <a:spLocks noGrp="1"/>
          </p:cNvSpPr>
          <p:nvPr>
            <p:ph type="title" idx="2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odern Love" panose="04090805081005020601" pitchFamily="82" charset="0"/>
              </a:rPr>
              <a:t>0</a:t>
            </a:r>
            <a:r>
              <a:rPr lang="id-ID" dirty="0">
                <a:latin typeface="Modern Love" panose="04090805081005020601" pitchFamily="82" charset="0"/>
              </a:rPr>
              <a:t>2</a:t>
            </a:r>
            <a:endParaRPr dirty="0">
              <a:latin typeface="Modern Love" panose="04090805081005020601" pitchFamily="82" charset="0"/>
            </a:endParaRPr>
          </a:p>
        </p:txBody>
      </p:sp>
      <p:pic>
        <p:nvPicPr>
          <p:cNvPr id="418" name="Google Shape;418;p46"/>
          <p:cNvPicPr preferRelativeResize="0"/>
          <p:nvPr/>
        </p:nvPicPr>
        <p:blipFill rotWithShape="1">
          <a:blip r:embed="rId3"/>
          <a:srcRect l="39202" r="20946"/>
          <a:stretch>
            <a:fillRect/>
          </a:stretch>
        </p:blipFill>
        <p:spPr>
          <a:xfrm>
            <a:off x="4959525" y="0"/>
            <a:ext cx="30716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76056" y="0"/>
            <a:ext cx="16561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3"/>
          <p:cNvPicPr preferRelativeResize="0"/>
          <p:nvPr/>
        </p:nvPicPr>
        <p:blipFill rotWithShape="1">
          <a:blip r:embed="rId3"/>
          <a:srcRect l="12164" r="29212"/>
          <a:stretch>
            <a:fillRect/>
          </a:stretch>
        </p:blipFill>
        <p:spPr>
          <a:xfrm>
            <a:off x="4626258" y="0"/>
            <a:ext cx="451774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/>
          <p:nvPr/>
        </p:nvSpPr>
        <p:spPr>
          <a:xfrm>
            <a:off x="0" y="865800"/>
            <a:ext cx="4626258" cy="34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33"/>
          <p:cNvSpPr txBox="1">
            <a:spLocks noGrp="1"/>
          </p:cNvSpPr>
          <p:nvPr>
            <p:ph type="subTitle" idx="1"/>
          </p:nvPr>
        </p:nvSpPr>
        <p:spPr>
          <a:xfrm>
            <a:off x="0" y="3108204"/>
            <a:ext cx="4788024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  <a:latin typeface="Myriad Pro Light" panose="020B0603030403020204" pitchFamily="34" charset="0"/>
              </a:rPr>
              <a:t>G</a:t>
            </a:r>
            <a:r>
              <a:rPr dirty="0" err="1">
                <a:solidFill>
                  <a:schemeClr val="lt1"/>
                </a:solidFill>
                <a:latin typeface="Myriad Pro Light" panose="020B0603030403020204" pitchFamily="34" charset="0"/>
              </a:rPr>
              <a:t>rup</a:t>
            </a:r>
            <a:r>
              <a:rPr dirty="0">
                <a:solidFill>
                  <a:schemeClr val="lt1"/>
                </a:solidFill>
                <a:latin typeface="Myriad Pro Light" panose="020B0603030403020204" pitchFamily="34" charset="0"/>
              </a:rPr>
              <a:t> discussion </a:t>
            </a:r>
            <a:r>
              <a:rPr lang="id-ID" dirty="0">
                <a:solidFill>
                  <a:schemeClr val="lt1"/>
                </a:solidFill>
                <a:latin typeface="Myriad Pro Light" panose="020B0603030403020204" pitchFamily="34" charset="0"/>
                <a:sym typeface="Wingdings" panose="05000000000000000000" pitchFamily="2" charset="2"/>
              </a:rPr>
              <a:t> common behaviors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  <a:latin typeface="Myriad Pro Light" panose="020B0603030403020204" pitchFamily="34" charset="0"/>
                <a:sym typeface="Wingdings" panose="05000000000000000000" pitchFamily="2" charset="2"/>
              </a:rPr>
              <a:t>Visit to PD individuals  or PD’s family 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  <a:latin typeface="Myriad Pro Light" panose="020B0603030403020204" pitchFamily="34" charset="0"/>
                <a:sym typeface="Wingdings" panose="05000000000000000000" pitchFamily="2" charset="2"/>
              </a:rPr>
              <a:t>unique behaviors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1026" name="Picture 2" descr="To create strategy, first discern opportunity | ashleykon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25" y="2139702"/>
            <a:ext cx="2130405" cy="280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93;p33">
            <a:extLst>
              <a:ext uri="{FF2B5EF4-FFF2-40B4-BE49-F238E27FC236}">
                <a16:creationId xmlns:a16="http://schemas.microsoft.com/office/drawing/2014/main" id="{C88BA376-91EC-4EF2-9A9B-132B9B51F26D}"/>
              </a:ext>
            </a:extLst>
          </p:cNvPr>
          <p:cNvSpPr txBox="1">
            <a:spLocks/>
          </p:cNvSpPr>
          <p:nvPr/>
        </p:nvSpPr>
        <p:spPr>
          <a:xfrm>
            <a:off x="770412" y="1461747"/>
            <a:ext cx="3247200" cy="80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 panose="00000500000000000000"/>
              <a:buNone/>
              <a:defRPr sz="36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 panose="020B0604020202020204"/>
              <a:buNone/>
              <a:defRPr sz="3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 panose="020B0604020202020204"/>
              <a:buNone/>
              <a:defRPr sz="3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 panose="020B0604020202020204"/>
              <a:buNone/>
              <a:defRPr sz="3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 panose="020B0604020202020204"/>
              <a:buNone/>
              <a:defRPr sz="3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 panose="020B0604020202020204"/>
              <a:buNone/>
              <a:defRPr sz="3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 panose="020B0604020202020204"/>
              <a:buNone/>
              <a:defRPr sz="3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 panose="020B0604020202020204"/>
              <a:buNone/>
              <a:defRPr sz="3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 panose="020B0604020202020204"/>
              <a:buNone/>
              <a:defRPr sz="3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id-ID">
                <a:solidFill>
                  <a:schemeClr val="lt1"/>
                </a:solidFill>
                <a:latin typeface="Modern Love" panose="04090805081005020601" pitchFamily="82" charset="0"/>
              </a:rPr>
              <a:t>Discover</a:t>
            </a:r>
            <a:endParaRPr lang="id-ID" dirty="0">
              <a:solidFill>
                <a:schemeClr val="lt1"/>
              </a:solidFill>
              <a:latin typeface="Modern Love" panose="04090805081005020601" pitchFamily="82" charset="0"/>
            </a:endParaRPr>
          </a:p>
        </p:txBody>
      </p:sp>
      <p:sp>
        <p:nvSpPr>
          <p:cNvPr id="9" name="Google Shape;195;p33">
            <a:extLst>
              <a:ext uri="{FF2B5EF4-FFF2-40B4-BE49-F238E27FC236}">
                <a16:creationId xmlns:a16="http://schemas.microsoft.com/office/drawing/2014/main" id="{4F9933EE-101D-44B7-9413-65DF9BB8E5C1}"/>
              </a:ext>
            </a:extLst>
          </p:cNvPr>
          <p:cNvSpPr txBox="1">
            <a:spLocks/>
          </p:cNvSpPr>
          <p:nvPr/>
        </p:nvSpPr>
        <p:spPr>
          <a:xfrm>
            <a:off x="1516662" y="1079802"/>
            <a:ext cx="17547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 panose="00000500000000000000"/>
              <a:buNone/>
              <a:defRPr sz="36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 panose="020B0604020202020204"/>
              <a:buNone/>
              <a:defRPr sz="12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 panose="020B0604020202020204"/>
              <a:buNone/>
              <a:defRPr sz="12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 panose="020B0604020202020204"/>
              <a:buNone/>
              <a:defRPr sz="12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 panose="020B0604020202020204"/>
              <a:buNone/>
              <a:defRPr sz="12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 panose="020B0604020202020204"/>
              <a:buNone/>
              <a:defRPr sz="12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 panose="020B0604020202020204"/>
              <a:buNone/>
              <a:defRPr sz="12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 panose="020B0604020202020204"/>
              <a:buNone/>
              <a:defRPr sz="12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 panose="020B0604020202020204"/>
              <a:buNone/>
              <a:defRPr sz="120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GB" dirty="0">
                <a:solidFill>
                  <a:schemeClr val="lt1"/>
                </a:solidFill>
                <a:latin typeface="Modern Love" panose="04090805081005020601" pitchFamily="82" charset="0"/>
              </a:rPr>
              <a:t>03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899592" y="1131590"/>
            <a:ext cx="3247200" cy="817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Modern Love" panose="04090805081005020601" pitchFamily="82" charset="0"/>
              </a:rPr>
              <a:t>Design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179512" y="2542406"/>
            <a:ext cx="4536504" cy="1623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Design activities to allow community members to practice the discovered </a:t>
            </a:r>
            <a:r>
              <a:rPr lang="id-ID" sz="20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unique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behaviors</a:t>
            </a:r>
            <a:endParaRPr lang="id-ID" sz="2000" b="1" dirty="0">
              <a:solidFill>
                <a:schemeClr val="accent1">
                  <a:lumMod val="75000"/>
                </a:schemeClr>
              </a:solidFill>
              <a:latin typeface="Myriad Pro Light" panose="020B0603030403020204" pitchFamily="34" charset="0"/>
            </a:endParaRPr>
          </a:p>
          <a:p>
            <a:pPr marL="0" lvl="0" indent="0"/>
            <a:endParaRPr lang="id-ID" sz="2000" b="1" dirty="0">
              <a:solidFill>
                <a:schemeClr val="accent1">
                  <a:lumMod val="75000"/>
                </a:schemeClr>
              </a:solidFill>
              <a:latin typeface="Myriad Pro Light" panose="020B0603030403020204" pitchFamily="34" charset="0"/>
            </a:endParaRPr>
          </a:p>
          <a:p>
            <a:pPr marL="0" lvl="0" indent="0"/>
            <a:r>
              <a:rPr lang="id-ID" sz="20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o perfect design or fit for all condition 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Myriad Pro Light" panose="020B0603030403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yriad Pro Light" panose="020B0603030403020204" pitchFamily="34" charset="0"/>
            </a:endParaRPr>
          </a:p>
        </p:txBody>
      </p:sp>
      <p:sp>
        <p:nvSpPr>
          <p:cNvPr id="417" name="Google Shape;417;p46"/>
          <p:cNvSpPr txBox="1">
            <a:spLocks noGrp="1"/>
          </p:cNvSpPr>
          <p:nvPr>
            <p:ph type="title" idx="2"/>
          </p:nvPr>
        </p:nvSpPr>
        <p:spPr>
          <a:xfrm>
            <a:off x="1619672" y="699542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Modern Love" panose="04090805081005020601" pitchFamily="82" charset="0"/>
              </a:rPr>
              <a:t>0</a:t>
            </a:r>
            <a:r>
              <a:rPr lang="id-ID" dirty="0">
                <a:latin typeface="Modern Love" panose="04090805081005020601" pitchFamily="82" charset="0"/>
              </a:rPr>
              <a:t>4</a:t>
            </a:r>
            <a:endParaRPr dirty="0">
              <a:latin typeface="Modern Love" panose="04090805081005020601" pitchFamily="82" charset="0"/>
            </a:endParaRPr>
          </a:p>
        </p:txBody>
      </p:sp>
      <p:pic>
        <p:nvPicPr>
          <p:cNvPr id="418" name="Google Shape;418;p46"/>
          <p:cNvPicPr preferRelativeResize="0"/>
          <p:nvPr/>
        </p:nvPicPr>
        <p:blipFill rotWithShape="1">
          <a:blip r:embed="rId3"/>
          <a:srcRect l="39202" r="20946"/>
          <a:stretch>
            <a:fillRect/>
          </a:stretch>
        </p:blipFill>
        <p:spPr>
          <a:xfrm>
            <a:off x="4959525" y="0"/>
            <a:ext cx="30716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277398" y="0"/>
            <a:ext cx="243594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4"/>
          <p:cNvSpPr txBox="1">
            <a:spLocks noGrp="1"/>
          </p:cNvSpPr>
          <p:nvPr>
            <p:ph type="body" idx="1"/>
          </p:nvPr>
        </p:nvSpPr>
        <p:spPr>
          <a:xfrm>
            <a:off x="395536" y="2097750"/>
            <a:ext cx="3456384" cy="16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accent1">
                    <a:lumMod val="75000"/>
                  </a:schemeClr>
                </a:solidFill>
                <a:latin typeface="Myriad Pro Light" panose="020B0603030403020204" pitchFamily="34" charset="0"/>
              </a:rPr>
              <a:t>Monitoring the implementation of unique behaviors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Myriad Pro Light" panose="020B0603030403020204" pitchFamily="34" charset="0"/>
            </a:endParaRPr>
          </a:p>
        </p:txBody>
      </p:sp>
      <p:sp>
        <p:nvSpPr>
          <p:cNvPr id="377" name="Google Shape;377;p44"/>
          <p:cNvSpPr txBox="1">
            <a:spLocks noGrp="1"/>
          </p:cNvSpPr>
          <p:nvPr>
            <p:ph type="title"/>
          </p:nvPr>
        </p:nvSpPr>
        <p:spPr>
          <a:xfrm>
            <a:off x="395536" y="483518"/>
            <a:ext cx="35107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Modern Love" panose="04090805081005020601" pitchFamily="82" charset="0"/>
              </a:rPr>
              <a:t>05</a:t>
            </a:r>
            <a:br>
              <a:rPr lang="id-ID" dirty="0">
                <a:latin typeface="Modern Love" panose="04090805081005020601" pitchFamily="82" charset="0"/>
              </a:rPr>
            </a:br>
            <a:r>
              <a:rPr lang="id-ID" sz="3600" dirty="0">
                <a:latin typeface="Modern Love" panose="04090805081005020601" pitchFamily="82" charset="0"/>
              </a:rPr>
              <a:t>Discern</a:t>
            </a:r>
            <a:endParaRPr sz="3600" dirty="0">
              <a:latin typeface="Modern Love" panose="04090805081005020601" pitchFamily="8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dern Love" panose="04090805081005020601" pitchFamily="82" charset="0"/>
            </a:endParaRPr>
          </a:p>
        </p:txBody>
      </p:sp>
      <p:cxnSp>
        <p:nvCxnSpPr>
          <p:cNvPr id="378" name="Google Shape;378;p44"/>
          <p:cNvCxnSpPr/>
          <p:nvPr/>
        </p:nvCxnSpPr>
        <p:spPr>
          <a:xfrm>
            <a:off x="914400" y="1769500"/>
            <a:ext cx="3414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3"/>
          <p:cNvPicPr preferRelativeResize="0"/>
          <p:nvPr/>
        </p:nvPicPr>
        <p:blipFill rotWithShape="1">
          <a:blip r:embed="rId3"/>
          <a:srcRect l="12164" r="29212"/>
          <a:stretch>
            <a:fillRect/>
          </a:stretch>
        </p:blipFill>
        <p:spPr>
          <a:xfrm>
            <a:off x="4626258" y="0"/>
            <a:ext cx="451774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/>
          <p:nvPr/>
        </p:nvSpPr>
        <p:spPr>
          <a:xfrm>
            <a:off x="0" y="865800"/>
            <a:ext cx="4626258" cy="34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945430" y="1592907"/>
            <a:ext cx="3247200" cy="80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  <a:latin typeface="Modern Love" panose="04090805081005020601" pitchFamily="82" charset="0"/>
              </a:rPr>
              <a:t>Disseminate</a:t>
            </a:r>
            <a:endParaRPr dirty="0">
              <a:solidFill>
                <a:schemeClr val="lt1"/>
              </a:solidFill>
              <a:latin typeface="Modern Love" panose="04090805081005020601" pitchFamily="82" charset="0"/>
            </a:endParaRPr>
          </a:p>
        </p:txBody>
      </p:sp>
      <p:sp>
        <p:nvSpPr>
          <p:cNvPr id="194" name="Google Shape;194;p33"/>
          <p:cNvSpPr txBox="1">
            <a:spLocks noGrp="1"/>
          </p:cNvSpPr>
          <p:nvPr>
            <p:ph type="subTitle" idx="1"/>
          </p:nvPr>
        </p:nvSpPr>
        <p:spPr>
          <a:xfrm>
            <a:off x="0" y="2355726"/>
            <a:ext cx="4788024" cy="216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Evaluate the PD approach</a:t>
            </a:r>
          </a:p>
          <a:p>
            <a:pPr marL="0" indent="0"/>
            <a:endParaRPr lang="id-ID" sz="2000" b="1" dirty="0">
              <a:solidFill>
                <a:schemeClr val="bg1"/>
              </a:solidFill>
              <a:latin typeface="Myriad Pro Light" panose="020B0603030403020204" pitchFamily="34" charset="0"/>
            </a:endParaRPr>
          </a:p>
          <a:p>
            <a:pPr marL="0" indent="0"/>
            <a:r>
              <a:rPr lang="id-ID" sz="20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S</a:t>
            </a:r>
            <a:r>
              <a:rPr lang="en-US" sz="20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haring the initiatives to others by allowing other communities to visit and to observe the PD activity.</a:t>
            </a:r>
            <a:endParaRPr lang="id-ID" sz="2000" b="1" dirty="0">
              <a:solidFill>
                <a:schemeClr val="bg1"/>
              </a:solidFill>
              <a:latin typeface="Myriad Pro Light" panose="020B0603030403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sz="2000" b="1" dirty="0">
              <a:solidFill>
                <a:schemeClr val="bg1"/>
              </a:solidFill>
              <a:latin typeface="Myriad Pro Light" panose="020B0603030403020204" pitchFamily="34" charset="0"/>
              <a:sym typeface="Wingdings" panose="05000000000000000000" pitchFamily="2" charset="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title" idx="2"/>
          </p:nvPr>
        </p:nvSpPr>
        <p:spPr>
          <a:xfrm>
            <a:off x="1691680" y="1067117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Modern Love" panose="04090805081005020601" pitchFamily="82" charset="0"/>
              </a:rPr>
              <a:t>0</a:t>
            </a:r>
            <a:r>
              <a:rPr lang="id-ID" dirty="0">
                <a:solidFill>
                  <a:schemeClr val="lt1"/>
                </a:solidFill>
                <a:latin typeface="Modern Love" panose="04090805081005020601" pitchFamily="82" charset="0"/>
              </a:rPr>
              <a:t>6</a:t>
            </a:r>
            <a:endParaRPr dirty="0">
              <a:solidFill>
                <a:schemeClr val="lt1"/>
              </a:solidFill>
              <a:latin typeface="Modern Love" panose="04090805081005020601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209</Words>
  <Application>Microsoft Office PowerPoint</Application>
  <PresentationFormat>On-screen Show (16:9)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Myriad Pro Light</vt:lpstr>
      <vt:lpstr>Montserrat</vt:lpstr>
      <vt:lpstr>Corbel</vt:lpstr>
      <vt:lpstr>Arial</vt:lpstr>
      <vt:lpstr>Modern Love</vt:lpstr>
      <vt:lpstr>Nursing Capstone</vt:lpstr>
      <vt:lpstr>PowerPoint Presentation</vt:lpstr>
      <vt:lpstr>01</vt:lpstr>
      <vt:lpstr>If one of the steps do not meet the requirement or condition,  we can not move to further steps</vt:lpstr>
      <vt:lpstr>Define</vt:lpstr>
      <vt:lpstr>Determine</vt:lpstr>
      <vt:lpstr>PowerPoint Presentation</vt:lpstr>
      <vt:lpstr>Design</vt:lpstr>
      <vt:lpstr>05 Discern </vt:lpstr>
      <vt:lpstr>Disseminate</vt:lpstr>
      <vt:lpstr>Reference</vt:lpstr>
      <vt:lpstr>Acknowledge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Septi Lidya</cp:lastModifiedBy>
  <cp:revision>22</cp:revision>
  <dcterms:created xsi:type="dcterms:W3CDTF">2020-12-20T04:26:00Z</dcterms:created>
  <dcterms:modified xsi:type="dcterms:W3CDTF">2020-12-21T22:33:54Z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1057-11.2.0.9747</vt:lpwstr>
  </property>
</Properties>
</file>