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3" r:id="rId1"/>
  </p:sldMasterIdLst>
  <p:notesMasterIdLst>
    <p:notesMasterId r:id="rId15"/>
  </p:notesMasterIdLst>
  <p:sldIdLst>
    <p:sldId id="257" r:id="rId2"/>
    <p:sldId id="330" r:id="rId3"/>
    <p:sldId id="335" r:id="rId4"/>
    <p:sldId id="283" r:id="rId5"/>
    <p:sldId id="343" r:id="rId6"/>
    <p:sldId id="332" r:id="rId7"/>
    <p:sldId id="334" r:id="rId8"/>
    <p:sldId id="337" r:id="rId9"/>
    <p:sldId id="333" r:id="rId10"/>
    <p:sldId id="344" r:id="rId11"/>
    <p:sldId id="339" r:id="rId12"/>
    <p:sldId id="33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Gaya Medium 2 - Akse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Gaya Medium 2 - Akse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Gaya Medium 2 - Aks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Gaya Medium 2 - Akse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36" y="5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E004DE-D549-4940-9186-39B055FF384B}" type="doc">
      <dgm:prSet loTypeId="urn:microsoft.com/office/officeart/2011/layout/Circle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E2630A36-EB20-48EE-A8B3-AEFDB9544296}">
      <dgm:prSet phldrT="[Teks]"/>
      <dgm:spPr/>
      <dgm:t>
        <a:bodyPr/>
        <a:lstStyle/>
        <a:p>
          <a:r>
            <a:rPr lang="en-ID" dirty="0" err="1"/>
            <a:t>Mengumpulkan</a:t>
          </a:r>
          <a:r>
            <a:rPr lang="en-ID" dirty="0"/>
            <a:t> </a:t>
          </a:r>
          <a:r>
            <a:rPr lang="en-ID" dirty="0" err="1"/>
            <a:t>Subyek</a:t>
          </a:r>
          <a:r>
            <a:rPr lang="en-ID" dirty="0"/>
            <a:t> dan </a:t>
          </a:r>
          <a:r>
            <a:rPr lang="en-ID" dirty="0" err="1"/>
            <a:t>memeriksa</a:t>
          </a:r>
          <a:r>
            <a:rPr lang="en-ID" dirty="0"/>
            <a:t> </a:t>
          </a:r>
          <a:r>
            <a:rPr lang="en-ID" dirty="0" err="1"/>
            <a:t>hasil</a:t>
          </a:r>
          <a:endParaRPr lang="en-ID" dirty="0"/>
        </a:p>
      </dgm:t>
    </dgm:pt>
    <dgm:pt modelId="{C20923A0-A4D6-4F42-B344-2174DA3F863A}" type="parTrans" cxnId="{19D2053F-A108-46B4-B019-C70D63FE22E5}">
      <dgm:prSet/>
      <dgm:spPr/>
      <dgm:t>
        <a:bodyPr/>
        <a:lstStyle/>
        <a:p>
          <a:endParaRPr lang="en-ID"/>
        </a:p>
      </dgm:t>
    </dgm:pt>
    <dgm:pt modelId="{48490BF7-64B2-4D82-B614-1027FED19011}" type="sibTrans" cxnId="{19D2053F-A108-46B4-B019-C70D63FE22E5}">
      <dgm:prSet/>
      <dgm:spPr/>
      <dgm:t>
        <a:bodyPr/>
        <a:lstStyle/>
        <a:p>
          <a:endParaRPr lang="en-ID"/>
        </a:p>
      </dgm:t>
    </dgm:pt>
    <dgm:pt modelId="{08DD36AF-0E94-4ECA-AFB2-81CD7BED2935}">
      <dgm:prSet phldrT="[Teks]"/>
      <dgm:spPr/>
      <dgm:t>
        <a:bodyPr/>
        <a:lstStyle/>
        <a:p>
          <a:r>
            <a:rPr lang="en-ID" dirty="0" err="1"/>
            <a:t>Membagi</a:t>
          </a:r>
          <a:r>
            <a:rPr lang="en-ID" dirty="0"/>
            <a:t> </a:t>
          </a:r>
          <a:r>
            <a:rPr lang="en-ID" dirty="0" err="1"/>
            <a:t>kelompok</a:t>
          </a:r>
          <a:r>
            <a:rPr lang="en-ID" dirty="0"/>
            <a:t>: </a:t>
          </a:r>
          <a:r>
            <a:rPr lang="en-ID" dirty="0" err="1"/>
            <a:t>Subyek</a:t>
          </a:r>
          <a:r>
            <a:rPr lang="en-ID" dirty="0"/>
            <a:t> </a:t>
          </a:r>
          <a:r>
            <a:rPr lang="en-ID" dirty="0" err="1"/>
            <a:t>dengan</a:t>
          </a:r>
          <a:r>
            <a:rPr lang="en-ID" dirty="0"/>
            <a:t> </a:t>
          </a:r>
          <a:r>
            <a:rPr lang="en-ID" dirty="0" err="1"/>
            <a:t>penyakit</a:t>
          </a:r>
          <a:r>
            <a:rPr lang="en-ID" dirty="0"/>
            <a:t> dan </a:t>
          </a:r>
          <a:r>
            <a:rPr lang="en-ID" dirty="0" err="1"/>
            <a:t>tanpa</a:t>
          </a:r>
          <a:r>
            <a:rPr lang="en-ID" dirty="0"/>
            <a:t> </a:t>
          </a:r>
          <a:r>
            <a:rPr lang="en-ID" dirty="0" err="1"/>
            <a:t>penyakit</a:t>
          </a:r>
          <a:endParaRPr lang="en-ID" dirty="0"/>
        </a:p>
      </dgm:t>
    </dgm:pt>
    <dgm:pt modelId="{4938A55E-E8ED-40D9-A3B7-5C0D5C1551AC}" type="parTrans" cxnId="{7EDC1737-FD00-4C68-8820-6867FFE1920C}">
      <dgm:prSet/>
      <dgm:spPr/>
      <dgm:t>
        <a:bodyPr/>
        <a:lstStyle/>
        <a:p>
          <a:endParaRPr lang="en-ID"/>
        </a:p>
      </dgm:t>
    </dgm:pt>
    <dgm:pt modelId="{55F3AFD1-1A2D-450F-98B9-1C817920A85D}" type="sibTrans" cxnId="{7EDC1737-FD00-4C68-8820-6867FFE1920C}">
      <dgm:prSet/>
      <dgm:spPr/>
      <dgm:t>
        <a:bodyPr/>
        <a:lstStyle/>
        <a:p>
          <a:endParaRPr lang="en-ID"/>
        </a:p>
      </dgm:t>
    </dgm:pt>
    <dgm:pt modelId="{09B60830-96A6-4798-8480-24A4C589D1AC}">
      <dgm:prSet phldrT="[Teks]"/>
      <dgm:spPr/>
      <dgm:t>
        <a:bodyPr/>
        <a:lstStyle/>
        <a:p>
          <a:r>
            <a:rPr lang="en-ID" dirty="0" err="1"/>
            <a:t>Mendata</a:t>
          </a:r>
          <a:r>
            <a:rPr lang="en-ID" dirty="0"/>
            <a:t> </a:t>
          </a:r>
          <a:r>
            <a:rPr lang="en-ID" dirty="0" err="1"/>
            <a:t>pajanan</a:t>
          </a:r>
          <a:r>
            <a:rPr lang="en-ID" dirty="0"/>
            <a:t> </a:t>
          </a:r>
          <a:r>
            <a:rPr lang="en-ID" dirty="0" err="1"/>
            <a:t>dengan</a:t>
          </a:r>
          <a:r>
            <a:rPr lang="en-ID" dirty="0"/>
            <a:t> proses recall </a:t>
          </a:r>
          <a:r>
            <a:rPr lang="en-ID" dirty="0" err="1"/>
            <a:t>atau</a:t>
          </a:r>
          <a:r>
            <a:rPr lang="en-ID" dirty="0"/>
            <a:t> </a:t>
          </a:r>
          <a:r>
            <a:rPr lang="en-ID" dirty="0" err="1"/>
            <a:t>pencatatan</a:t>
          </a:r>
          <a:r>
            <a:rPr lang="en-ID" dirty="0"/>
            <a:t> </a:t>
          </a:r>
          <a:r>
            <a:rPr lang="en-ID" dirty="0" err="1"/>
            <a:t>rekam</a:t>
          </a:r>
          <a:r>
            <a:rPr lang="en-ID" dirty="0"/>
            <a:t> </a:t>
          </a:r>
          <a:r>
            <a:rPr lang="en-ID" dirty="0" err="1"/>
            <a:t>medis</a:t>
          </a:r>
          <a:endParaRPr lang="en-ID" dirty="0"/>
        </a:p>
      </dgm:t>
    </dgm:pt>
    <dgm:pt modelId="{3317A9A7-BE13-49CB-88E3-A89C06542EF4}" type="parTrans" cxnId="{EE783406-A55F-4511-AB76-F6B6FEFDF475}">
      <dgm:prSet/>
      <dgm:spPr/>
      <dgm:t>
        <a:bodyPr/>
        <a:lstStyle/>
        <a:p>
          <a:endParaRPr lang="en-ID"/>
        </a:p>
      </dgm:t>
    </dgm:pt>
    <dgm:pt modelId="{B104B82C-0619-47A1-BC23-B7841BE03BB3}" type="sibTrans" cxnId="{EE783406-A55F-4511-AB76-F6B6FEFDF475}">
      <dgm:prSet/>
      <dgm:spPr/>
      <dgm:t>
        <a:bodyPr/>
        <a:lstStyle/>
        <a:p>
          <a:endParaRPr lang="en-ID"/>
        </a:p>
      </dgm:t>
    </dgm:pt>
    <dgm:pt modelId="{F956D574-D171-4D55-80D7-D35B94E10B4A}">
      <dgm:prSet phldrT="[Teks]"/>
      <dgm:spPr/>
      <dgm:t>
        <a:bodyPr/>
        <a:lstStyle/>
        <a:p>
          <a:r>
            <a:rPr lang="en-ID" dirty="0" err="1"/>
            <a:t>Penilaian</a:t>
          </a:r>
          <a:r>
            <a:rPr lang="en-ID" dirty="0"/>
            <a:t> </a:t>
          </a:r>
          <a:r>
            <a:rPr lang="en-ID" dirty="0" err="1"/>
            <a:t>hasil</a:t>
          </a:r>
          <a:r>
            <a:rPr lang="en-ID" dirty="0"/>
            <a:t> </a:t>
          </a:r>
          <a:r>
            <a:rPr lang="en-ID" dirty="0" err="1"/>
            <a:t>pajanan</a:t>
          </a:r>
          <a:r>
            <a:rPr lang="en-ID" dirty="0"/>
            <a:t>: </a:t>
          </a:r>
          <a:r>
            <a:rPr lang="en-ID" dirty="0" err="1"/>
            <a:t>terpajan</a:t>
          </a:r>
          <a:r>
            <a:rPr lang="en-ID" dirty="0"/>
            <a:t> vs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terpajan</a:t>
          </a:r>
          <a:endParaRPr lang="en-ID" dirty="0"/>
        </a:p>
      </dgm:t>
    </dgm:pt>
    <dgm:pt modelId="{48595823-D832-40D7-9739-F873DC96B459}" type="parTrans" cxnId="{E07EC941-FB6B-4D55-BADE-B7381D96FF26}">
      <dgm:prSet/>
      <dgm:spPr/>
    </dgm:pt>
    <dgm:pt modelId="{FE1AFEE5-F24A-4292-8776-6652AB09B9CB}" type="sibTrans" cxnId="{E07EC941-FB6B-4D55-BADE-B7381D96FF26}">
      <dgm:prSet/>
      <dgm:spPr/>
    </dgm:pt>
    <dgm:pt modelId="{D20AAAAB-A27E-4233-8A70-E1F30F6B5A7F}" type="pres">
      <dgm:prSet presAssocID="{F5E004DE-D549-4940-9186-39B055FF384B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3EC1F35A-BCF5-4DA4-9587-4F68E5AD97E0}" type="pres">
      <dgm:prSet presAssocID="{F956D574-D171-4D55-80D7-D35B94E10B4A}" presName="Accent4" presStyleCnt="0"/>
      <dgm:spPr/>
    </dgm:pt>
    <dgm:pt modelId="{BE686D71-E109-4915-B479-9C4004089FD4}" type="pres">
      <dgm:prSet presAssocID="{F956D574-D171-4D55-80D7-D35B94E10B4A}" presName="Accent" presStyleLbl="node1" presStyleIdx="0" presStyleCnt="4"/>
      <dgm:spPr/>
    </dgm:pt>
    <dgm:pt modelId="{07CB4648-42B2-4F4B-B470-3C4F172532C7}" type="pres">
      <dgm:prSet presAssocID="{F956D574-D171-4D55-80D7-D35B94E10B4A}" presName="ParentBackground4" presStyleCnt="0"/>
      <dgm:spPr/>
    </dgm:pt>
    <dgm:pt modelId="{CF57BCC2-07CF-40B8-8A68-AF19E12CC07B}" type="pres">
      <dgm:prSet presAssocID="{F956D574-D171-4D55-80D7-D35B94E10B4A}" presName="ParentBackground" presStyleLbl="fgAcc1" presStyleIdx="0" presStyleCnt="4"/>
      <dgm:spPr/>
      <dgm:t>
        <a:bodyPr/>
        <a:lstStyle/>
        <a:p>
          <a:endParaRPr lang="en-US"/>
        </a:p>
      </dgm:t>
    </dgm:pt>
    <dgm:pt modelId="{8CBAC64B-9DBA-4C50-AC75-4AD429CF3A24}" type="pres">
      <dgm:prSet presAssocID="{F956D574-D171-4D55-80D7-D35B94E10B4A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F55894-83CB-49ED-877C-5FFF3E993BCA}" type="pres">
      <dgm:prSet presAssocID="{09B60830-96A6-4798-8480-24A4C589D1AC}" presName="Accent3" presStyleCnt="0"/>
      <dgm:spPr/>
    </dgm:pt>
    <dgm:pt modelId="{96F6FD9C-F592-457B-B1CD-0D81032617FE}" type="pres">
      <dgm:prSet presAssocID="{09B60830-96A6-4798-8480-24A4C589D1AC}" presName="Accent" presStyleLbl="node1" presStyleIdx="1" presStyleCnt="4"/>
      <dgm:spPr/>
    </dgm:pt>
    <dgm:pt modelId="{097C17DA-8A7F-40E4-84C9-2A612E2C142F}" type="pres">
      <dgm:prSet presAssocID="{09B60830-96A6-4798-8480-24A4C589D1AC}" presName="ParentBackground3" presStyleCnt="0"/>
      <dgm:spPr/>
    </dgm:pt>
    <dgm:pt modelId="{2FD4BA35-242D-4965-BC10-E4E61F7B2B80}" type="pres">
      <dgm:prSet presAssocID="{09B60830-96A6-4798-8480-24A4C589D1AC}" presName="ParentBackground" presStyleLbl="fgAcc1" presStyleIdx="1" presStyleCnt="4"/>
      <dgm:spPr/>
      <dgm:t>
        <a:bodyPr/>
        <a:lstStyle/>
        <a:p>
          <a:endParaRPr lang="en-US"/>
        </a:p>
      </dgm:t>
    </dgm:pt>
    <dgm:pt modelId="{5D479AAA-0993-436F-86B7-1DEFD23152D7}" type="pres">
      <dgm:prSet presAssocID="{09B60830-96A6-4798-8480-24A4C589D1AC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D8A0F6-6C65-4B08-8DD8-A6A4BEBB34E8}" type="pres">
      <dgm:prSet presAssocID="{08DD36AF-0E94-4ECA-AFB2-81CD7BED2935}" presName="Accent2" presStyleCnt="0"/>
      <dgm:spPr/>
    </dgm:pt>
    <dgm:pt modelId="{6CA8ECE6-7C81-4BC7-91D8-2F63B22E675D}" type="pres">
      <dgm:prSet presAssocID="{08DD36AF-0E94-4ECA-AFB2-81CD7BED2935}" presName="Accent" presStyleLbl="node1" presStyleIdx="2" presStyleCnt="4"/>
      <dgm:spPr/>
    </dgm:pt>
    <dgm:pt modelId="{0EEB19AF-4F52-43FC-8EF9-BFFBAEF079CA}" type="pres">
      <dgm:prSet presAssocID="{08DD36AF-0E94-4ECA-AFB2-81CD7BED2935}" presName="ParentBackground2" presStyleCnt="0"/>
      <dgm:spPr/>
    </dgm:pt>
    <dgm:pt modelId="{4BD75B23-2FFC-47B6-B5D5-FC0EFB7E6B3F}" type="pres">
      <dgm:prSet presAssocID="{08DD36AF-0E94-4ECA-AFB2-81CD7BED2935}" presName="ParentBackground" presStyleLbl="fgAcc1" presStyleIdx="2" presStyleCnt="4"/>
      <dgm:spPr/>
      <dgm:t>
        <a:bodyPr/>
        <a:lstStyle/>
        <a:p>
          <a:endParaRPr lang="en-US"/>
        </a:p>
      </dgm:t>
    </dgm:pt>
    <dgm:pt modelId="{176393C8-B610-4DCA-8056-5F1BEA6F9D45}" type="pres">
      <dgm:prSet presAssocID="{08DD36AF-0E94-4ECA-AFB2-81CD7BED2935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15FB40-61B5-4EC5-955A-020B775DBEF8}" type="pres">
      <dgm:prSet presAssocID="{E2630A36-EB20-48EE-A8B3-AEFDB9544296}" presName="Accent1" presStyleCnt="0"/>
      <dgm:spPr/>
    </dgm:pt>
    <dgm:pt modelId="{B6E8537F-6A3B-4957-BCD9-F466F30D4099}" type="pres">
      <dgm:prSet presAssocID="{E2630A36-EB20-48EE-A8B3-AEFDB9544296}" presName="Accent" presStyleLbl="node1" presStyleIdx="3" presStyleCnt="4"/>
      <dgm:spPr/>
    </dgm:pt>
    <dgm:pt modelId="{1D93E40B-B08D-4E0A-8927-AB49FAFEE680}" type="pres">
      <dgm:prSet presAssocID="{E2630A36-EB20-48EE-A8B3-AEFDB9544296}" presName="ParentBackground1" presStyleCnt="0"/>
      <dgm:spPr/>
    </dgm:pt>
    <dgm:pt modelId="{EF79C181-869E-42A5-8EC0-CF4CAF7FEB37}" type="pres">
      <dgm:prSet presAssocID="{E2630A36-EB20-48EE-A8B3-AEFDB9544296}" presName="ParentBackground" presStyleLbl="fgAcc1" presStyleIdx="3" presStyleCnt="4"/>
      <dgm:spPr/>
      <dgm:t>
        <a:bodyPr/>
        <a:lstStyle/>
        <a:p>
          <a:endParaRPr lang="en-US"/>
        </a:p>
      </dgm:t>
    </dgm:pt>
    <dgm:pt modelId="{0793E9D9-C277-4073-9F8D-A447D3469B08}" type="pres">
      <dgm:prSet presAssocID="{E2630A36-EB20-48EE-A8B3-AEFDB9544296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D2053F-A108-46B4-B019-C70D63FE22E5}" srcId="{F5E004DE-D549-4940-9186-39B055FF384B}" destId="{E2630A36-EB20-48EE-A8B3-AEFDB9544296}" srcOrd="0" destOrd="0" parTransId="{C20923A0-A4D6-4F42-B344-2174DA3F863A}" sibTransId="{48490BF7-64B2-4D82-B614-1027FED19011}"/>
    <dgm:cxn modelId="{E07EC941-FB6B-4D55-BADE-B7381D96FF26}" srcId="{F5E004DE-D549-4940-9186-39B055FF384B}" destId="{F956D574-D171-4D55-80D7-D35B94E10B4A}" srcOrd="3" destOrd="0" parTransId="{48595823-D832-40D7-9739-F873DC96B459}" sibTransId="{FE1AFEE5-F24A-4292-8776-6652AB09B9CB}"/>
    <dgm:cxn modelId="{7EDC1737-FD00-4C68-8820-6867FFE1920C}" srcId="{F5E004DE-D549-4940-9186-39B055FF384B}" destId="{08DD36AF-0E94-4ECA-AFB2-81CD7BED2935}" srcOrd="1" destOrd="0" parTransId="{4938A55E-E8ED-40D9-A3B7-5C0D5C1551AC}" sibTransId="{55F3AFD1-1A2D-450F-98B9-1C817920A85D}"/>
    <dgm:cxn modelId="{E64CDC60-0B89-4262-AE26-5FAB0F9F33B9}" type="presOf" srcId="{09B60830-96A6-4798-8480-24A4C589D1AC}" destId="{5D479AAA-0993-436F-86B7-1DEFD23152D7}" srcOrd="1" destOrd="0" presId="urn:microsoft.com/office/officeart/2011/layout/CircleProcess"/>
    <dgm:cxn modelId="{798B7D55-3BB0-4AF1-9416-B6F6570235ED}" type="presOf" srcId="{F956D574-D171-4D55-80D7-D35B94E10B4A}" destId="{CF57BCC2-07CF-40B8-8A68-AF19E12CC07B}" srcOrd="0" destOrd="0" presId="urn:microsoft.com/office/officeart/2011/layout/CircleProcess"/>
    <dgm:cxn modelId="{EE783406-A55F-4511-AB76-F6B6FEFDF475}" srcId="{F5E004DE-D549-4940-9186-39B055FF384B}" destId="{09B60830-96A6-4798-8480-24A4C589D1AC}" srcOrd="2" destOrd="0" parTransId="{3317A9A7-BE13-49CB-88E3-A89C06542EF4}" sibTransId="{B104B82C-0619-47A1-BC23-B7841BE03BB3}"/>
    <dgm:cxn modelId="{C4E0FA55-C07F-4C60-A64D-ACD77628A89F}" type="presOf" srcId="{08DD36AF-0E94-4ECA-AFB2-81CD7BED2935}" destId="{4BD75B23-2FFC-47B6-B5D5-FC0EFB7E6B3F}" srcOrd="0" destOrd="0" presId="urn:microsoft.com/office/officeart/2011/layout/CircleProcess"/>
    <dgm:cxn modelId="{0AF33B79-0A0C-4E13-86E3-3FA22BF32F67}" type="presOf" srcId="{E2630A36-EB20-48EE-A8B3-AEFDB9544296}" destId="{0793E9D9-C277-4073-9F8D-A447D3469B08}" srcOrd="1" destOrd="0" presId="urn:microsoft.com/office/officeart/2011/layout/CircleProcess"/>
    <dgm:cxn modelId="{044203F0-D60B-4069-8272-3059474E4AD3}" type="presOf" srcId="{08DD36AF-0E94-4ECA-AFB2-81CD7BED2935}" destId="{176393C8-B610-4DCA-8056-5F1BEA6F9D45}" srcOrd="1" destOrd="0" presId="urn:microsoft.com/office/officeart/2011/layout/CircleProcess"/>
    <dgm:cxn modelId="{721CD5E7-2614-4E9B-B65A-25D0E05FAED0}" type="presOf" srcId="{E2630A36-EB20-48EE-A8B3-AEFDB9544296}" destId="{EF79C181-869E-42A5-8EC0-CF4CAF7FEB37}" srcOrd="0" destOrd="0" presId="urn:microsoft.com/office/officeart/2011/layout/CircleProcess"/>
    <dgm:cxn modelId="{AEE3E6A5-C361-4523-A9B9-E90704E3D9B6}" type="presOf" srcId="{F956D574-D171-4D55-80D7-D35B94E10B4A}" destId="{8CBAC64B-9DBA-4C50-AC75-4AD429CF3A24}" srcOrd="1" destOrd="0" presId="urn:microsoft.com/office/officeart/2011/layout/CircleProcess"/>
    <dgm:cxn modelId="{6B01B1FF-D605-4408-8310-482A396858B6}" type="presOf" srcId="{09B60830-96A6-4798-8480-24A4C589D1AC}" destId="{2FD4BA35-242D-4965-BC10-E4E61F7B2B80}" srcOrd="0" destOrd="0" presId="urn:microsoft.com/office/officeart/2011/layout/CircleProcess"/>
    <dgm:cxn modelId="{7ED904BE-9B3F-4A5D-AC13-31D3036939FF}" type="presOf" srcId="{F5E004DE-D549-4940-9186-39B055FF384B}" destId="{D20AAAAB-A27E-4233-8A70-E1F30F6B5A7F}" srcOrd="0" destOrd="0" presId="urn:microsoft.com/office/officeart/2011/layout/CircleProcess"/>
    <dgm:cxn modelId="{4A5EAEF3-9DB8-4483-A887-4D26CE4CED3E}" type="presParOf" srcId="{D20AAAAB-A27E-4233-8A70-E1F30F6B5A7F}" destId="{3EC1F35A-BCF5-4DA4-9587-4F68E5AD97E0}" srcOrd="0" destOrd="0" presId="urn:microsoft.com/office/officeart/2011/layout/CircleProcess"/>
    <dgm:cxn modelId="{EB714DBB-27DD-4F98-A0FD-8BABF5A8A4EE}" type="presParOf" srcId="{3EC1F35A-BCF5-4DA4-9587-4F68E5AD97E0}" destId="{BE686D71-E109-4915-B479-9C4004089FD4}" srcOrd="0" destOrd="0" presId="urn:microsoft.com/office/officeart/2011/layout/CircleProcess"/>
    <dgm:cxn modelId="{62AD7F84-1C5E-4154-BB9F-F2513763B4B0}" type="presParOf" srcId="{D20AAAAB-A27E-4233-8A70-E1F30F6B5A7F}" destId="{07CB4648-42B2-4F4B-B470-3C4F172532C7}" srcOrd="1" destOrd="0" presId="urn:microsoft.com/office/officeart/2011/layout/CircleProcess"/>
    <dgm:cxn modelId="{5C7ADA1D-5054-4165-B815-63DE20DAF2CB}" type="presParOf" srcId="{07CB4648-42B2-4F4B-B470-3C4F172532C7}" destId="{CF57BCC2-07CF-40B8-8A68-AF19E12CC07B}" srcOrd="0" destOrd="0" presId="urn:microsoft.com/office/officeart/2011/layout/CircleProcess"/>
    <dgm:cxn modelId="{951269CD-5DA6-48B8-B325-C02D8F02EC22}" type="presParOf" srcId="{D20AAAAB-A27E-4233-8A70-E1F30F6B5A7F}" destId="{8CBAC64B-9DBA-4C50-AC75-4AD429CF3A24}" srcOrd="2" destOrd="0" presId="urn:microsoft.com/office/officeart/2011/layout/CircleProcess"/>
    <dgm:cxn modelId="{07CA739F-8EDC-4B4C-AEAA-C29A2B9926D2}" type="presParOf" srcId="{D20AAAAB-A27E-4233-8A70-E1F30F6B5A7F}" destId="{1FF55894-83CB-49ED-877C-5FFF3E993BCA}" srcOrd="3" destOrd="0" presId="urn:microsoft.com/office/officeart/2011/layout/CircleProcess"/>
    <dgm:cxn modelId="{81EBAF16-F463-4DC8-B677-AD3FDEA4441A}" type="presParOf" srcId="{1FF55894-83CB-49ED-877C-5FFF3E993BCA}" destId="{96F6FD9C-F592-457B-B1CD-0D81032617FE}" srcOrd="0" destOrd="0" presId="urn:microsoft.com/office/officeart/2011/layout/CircleProcess"/>
    <dgm:cxn modelId="{46ECB57D-A859-4A16-88EA-CA1EA1220A82}" type="presParOf" srcId="{D20AAAAB-A27E-4233-8A70-E1F30F6B5A7F}" destId="{097C17DA-8A7F-40E4-84C9-2A612E2C142F}" srcOrd="4" destOrd="0" presId="urn:microsoft.com/office/officeart/2011/layout/CircleProcess"/>
    <dgm:cxn modelId="{40B15C50-0B2F-4450-BF53-1F5D7421432B}" type="presParOf" srcId="{097C17DA-8A7F-40E4-84C9-2A612E2C142F}" destId="{2FD4BA35-242D-4965-BC10-E4E61F7B2B80}" srcOrd="0" destOrd="0" presId="urn:microsoft.com/office/officeart/2011/layout/CircleProcess"/>
    <dgm:cxn modelId="{1D86E69C-C57A-4293-83A8-1BBD5A66C446}" type="presParOf" srcId="{D20AAAAB-A27E-4233-8A70-E1F30F6B5A7F}" destId="{5D479AAA-0993-436F-86B7-1DEFD23152D7}" srcOrd="5" destOrd="0" presId="urn:microsoft.com/office/officeart/2011/layout/CircleProcess"/>
    <dgm:cxn modelId="{8F0C8667-259C-45A4-9F0B-4E90B7877E21}" type="presParOf" srcId="{D20AAAAB-A27E-4233-8A70-E1F30F6B5A7F}" destId="{99D8A0F6-6C65-4B08-8DD8-A6A4BEBB34E8}" srcOrd="6" destOrd="0" presId="urn:microsoft.com/office/officeart/2011/layout/CircleProcess"/>
    <dgm:cxn modelId="{14ADF4BE-3CB7-491F-B089-5905ADC5F69F}" type="presParOf" srcId="{99D8A0F6-6C65-4B08-8DD8-A6A4BEBB34E8}" destId="{6CA8ECE6-7C81-4BC7-91D8-2F63B22E675D}" srcOrd="0" destOrd="0" presId="urn:microsoft.com/office/officeart/2011/layout/CircleProcess"/>
    <dgm:cxn modelId="{9469B838-1FCF-42E2-82BD-6CDBC3D4DD8E}" type="presParOf" srcId="{D20AAAAB-A27E-4233-8A70-E1F30F6B5A7F}" destId="{0EEB19AF-4F52-43FC-8EF9-BFFBAEF079CA}" srcOrd="7" destOrd="0" presId="urn:microsoft.com/office/officeart/2011/layout/CircleProcess"/>
    <dgm:cxn modelId="{D8DA56D5-DAE3-4058-96DF-C0E5412366D0}" type="presParOf" srcId="{0EEB19AF-4F52-43FC-8EF9-BFFBAEF079CA}" destId="{4BD75B23-2FFC-47B6-B5D5-FC0EFB7E6B3F}" srcOrd="0" destOrd="0" presId="urn:microsoft.com/office/officeart/2011/layout/CircleProcess"/>
    <dgm:cxn modelId="{2BA2DEB9-96BF-4A85-9836-FE50F9002A6E}" type="presParOf" srcId="{D20AAAAB-A27E-4233-8A70-E1F30F6B5A7F}" destId="{176393C8-B610-4DCA-8056-5F1BEA6F9D45}" srcOrd="8" destOrd="0" presId="urn:microsoft.com/office/officeart/2011/layout/CircleProcess"/>
    <dgm:cxn modelId="{7749D05C-E9BF-4DB4-A5AB-CA9C6A867352}" type="presParOf" srcId="{D20AAAAB-A27E-4233-8A70-E1F30F6B5A7F}" destId="{D515FB40-61B5-4EC5-955A-020B775DBEF8}" srcOrd="9" destOrd="0" presId="urn:microsoft.com/office/officeart/2011/layout/CircleProcess"/>
    <dgm:cxn modelId="{4B163AFA-CAFD-4824-94A8-77798FD92485}" type="presParOf" srcId="{D515FB40-61B5-4EC5-955A-020B775DBEF8}" destId="{B6E8537F-6A3B-4957-BCD9-F466F30D4099}" srcOrd="0" destOrd="0" presId="urn:microsoft.com/office/officeart/2011/layout/CircleProcess"/>
    <dgm:cxn modelId="{1A509A24-B9CA-4A17-90CB-D6853EC8BB8B}" type="presParOf" srcId="{D20AAAAB-A27E-4233-8A70-E1F30F6B5A7F}" destId="{1D93E40B-B08D-4E0A-8927-AB49FAFEE680}" srcOrd="10" destOrd="0" presId="urn:microsoft.com/office/officeart/2011/layout/CircleProcess"/>
    <dgm:cxn modelId="{29B57713-E665-4FD9-83F5-42A8A9CE82CD}" type="presParOf" srcId="{1D93E40B-B08D-4E0A-8927-AB49FAFEE680}" destId="{EF79C181-869E-42A5-8EC0-CF4CAF7FEB37}" srcOrd="0" destOrd="0" presId="urn:microsoft.com/office/officeart/2011/layout/CircleProcess"/>
    <dgm:cxn modelId="{8B40D5D2-D480-4D8E-AA5B-5E84E456ED01}" type="presParOf" srcId="{D20AAAAB-A27E-4233-8A70-E1F30F6B5A7F}" destId="{0793E9D9-C277-4073-9F8D-A447D3469B08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686D71-E109-4915-B479-9C4004089FD4}">
      <dsp:nvSpPr>
        <dsp:cNvPr id="0" name=""/>
        <dsp:cNvSpPr/>
      </dsp:nvSpPr>
      <dsp:spPr>
        <a:xfrm>
          <a:off x="7761539" y="1014384"/>
          <a:ext cx="2322857" cy="232297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57BCC2-07CF-40B8-8A68-AF19E12CC07B}">
      <dsp:nvSpPr>
        <dsp:cNvPr id="0" name=""/>
        <dsp:cNvSpPr/>
      </dsp:nvSpPr>
      <dsp:spPr>
        <a:xfrm>
          <a:off x="7839233" y="1091830"/>
          <a:ext cx="2168465" cy="21680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kern="1200" dirty="0" err="1"/>
            <a:t>Penilaian</a:t>
          </a:r>
          <a:r>
            <a:rPr lang="en-ID" sz="1800" kern="1200" dirty="0"/>
            <a:t> </a:t>
          </a:r>
          <a:r>
            <a:rPr lang="en-ID" sz="1800" kern="1200" dirty="0" err="1"/>
            <a:t>hasil</a:t>
          </a:r>
          <a:r>
            <a:rPr lang="en-ID" sz="1800" kern="1200" dirty="0"/>
            <a:t> </a:t>
          </a:r>
          <a:r>
            <a:rPr lang="en-ID" sz="1800" kern="1200" dirty="0" err="1"/>
            <a:t>pajanan</a:t>
          </a:r>
          <a:r>
            <a:rPr lang="en-ID" sz="1800" kern="1200" dirty="0"/>
            <a:t>: </a:t>
          </a:r>
          <a:r>
            <a:rPr lang="en-ID" sz="1800" kern="1200" dirty="0" err="1"/>
            <a:t>terpajan</a:t>
          </a:r>
          <a:r>
            <a:rPr lang="en-ID" sz="1800" kern="1200" dirty="0"/>
            <a:t> vs </a:t>
          </a:r>
          <a:r>
            <a:rPr lang="en-ID" sz="1800" kern="1200" dirty="0" err="1"/>
            <a:t>Tidak</a:t>
          </a:r>
          <a:r>
            <a:rPr lang="en-ID" sz="1800" kern="1200" dirty="0"/>
            <a:t> </a:t>
          </a:r>
          <a:r>
            <a:rPr lang="en-ID" sz="1800" kern="1200" dirty="0" err="1"/>
            <a:t>terpajan</a:t>
          </a:r>
          <a:endParaRPr lang="en-ID" sz="1800" kern="1200" dirty="0"/>
        </a:p>
      </dsp:txBody>
      <dsp:txXfrm>
        <a:off x="8149014" y="1401615"/>
        <a:ext cx="1548903" cy="1548514"/>
      </dsp:txXfrm>
    </dsp:sp>
    <dsp:sp modelId="{96F6FD9C-F592-457B-B1CD-0D81032617FE}">
      <dsp:nvSpPr>
        <dsp:cNvPr id="0" name=""/>
        <dsp:cNvSpPr/>
      </dsp:nvSpPr>
      <dsp:spPr>
        <a:xfrm rot="2700000">
          <a:off x="5351007" y="1014221"/>
          <a:ext cx="2322895" cy="2322895"/>
        </a:xfrm>
        <a:prstGeom prst="teardrop">
          <a:avLst>
            <a:gd name="adj" fmla="val 10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4BA35-242D-4965-BC10-E4E61F7B2B80}">
      <dsp:nvSpPr>
        <dsp:cNvPr id="0" name=""/>
        <dsp:cNvSpPr/>
      </dsp:nvSpPr>
      <dsp:spPr>
        <a:xfrm>
          <a:off x="5438681" y="1091830"/>
          <a:ext cx="2168465" cy="21680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kern="1200" dirty="0" err="1"/>
            <a:t>Mendata</a:t>
          </a:r>
          <a:r>
            <a:rPr lang="en-ID" sz="1800" kern="1200" dirty="0"/>
            <a:t> </a:t>
          </a:r>
          <a:r>
            <a:rPr lang="en-ID" sz="1800" kern="1200" dirty="0" err="1"/>
            <a:t>pajanan</a:t>
          </a:r>
          <a:r>
            <a:rPr lang="en-ID" sz="1800" kern="1200" dirty="0"/>
            <a:t> </a:t>
          </a:r>
          <a:r>
            <a:rPr lang="en-ID" sz="1800" kern="1200" dirty="0" err="1"/>
            <a:t>dengan</a:t>
          </a:r>
          <a:r>
            <a:rPr lang="en-ID" sz="1800" kern="1200" dirty="0"/>
            <a:t> proses recall </a:t>
          </a:r>
          <a:r>
            <a:rPr lang="en-ID" sz="1800" kern="1200" dirty="0" err="1"/>
            <a:t>atau</a:t>
          </a:r>
          <a:r>
            <a:rPr lang="en-ID" sz="1800" kern="1200" dirty="0"/>
            <a:t> </a:t>
          </a:r>
          <a:r>
            <a:rPr lang="en-ID" sz="1800" kern="1200" dirty="0" err="1"/>
            <a:t>pencatatan</a:t>
          </a:r>
          <a:r>
            <a:rPr lang="en-ID" sz="1800" kern="1200" dirty="0"/>
            <a:t> </a:t>
          </a:r>
          <a:r>
            <a:rPr lang="en-ID" sz="1800" kern="1200" dirty="0" err="1"/>
            <a:t>rekam</a:t>
          </a:r>
          <a:r>
            <a:rPr lang="en-ID" sz="1800" kern="1200" dirty="0"/>
            <a:t> </a:t>
          </a:r>
          <a:r>
            <a:rPr lang="en-ID" sz="1800" kern="1200" dirty="0" err="1"/>
            <a:t>medis</a:t>
          </a:r>
          <a:endParaRPr lang="en-ID" sz="1800" kern="1200" dirty="0"/>
        </a:p>
      </dsp:txBody>
      <dsp:txXfrm>
        <a:off x="5748462" y="1401615"/>
        <a:ext cx="1548903" cy="1548514"/>
      </dsp:txXfrm>
    </dsp:sp>
    <dsp:sp modelId="{6CA8ECE6-7C81-4BC7-91D8-2F63B22E675D}">
      <dsp:nvSpPr>
        <dsp:cNvPr id="0" name=""/>
        <dsp:cNvSpPr/>
      </dsp:nvSpPr>
      <dsp:spPr>
        <a:xfrm rot="2700000">
          <a:off x="2960417" y="1014221"/>
          <a:ext cx="2322895" cy="2322895"/>
        </a:xfrm>
        <a:prstGeom prst="teardrop">
          <a:avLst>
            <a:gd name="adj" fmla="val 10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75B23-2FFC-47B6-B5D5-FC0EFB7E6B3F}">
      <dsp:nvSpPr>
        <dsp:cNvPr id="0" name=""/>
        <dsp:cNvSpPr/>
      </dsp:nvSpPr>
      <dsp:spPr>
        <a:xfrm>
          <a:off x="3038130" y="1091830"/>
          <a:ext cx="2168465" cy="21680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kern="1200" dirty="0" err="1"/>
            <a:t>Membagi</a:t>
          </a:r>
          <a:r>
            <a:rPr lang="en-ID" sz="1800" kern="1200" dirty="0"/>
            <a:t> </a:t>
          </a:r>
          <a:r>
            <a:rPr lang="en-ID" sz="1800" kern="1200" dirty="0" err="1"/>
            <a:t>kelompok</a:t>
          </a:r>
          <a:r>
            <a:rPr lang="en-ID" sz="1800" kern="1200" dirty="0"/>
            <a:t>: </a:t>
          </a:r>
          <a:r>
            <a:rPr lang="en-ID" sz="1800" kern="1200" dirty="0" err="1"/>
            <a:t>Subyek</a:t>
          </a:r>
          <a:r>
            <a:rPr lang="en-ID" sz="1800" kern="1200" dirty="0"/>
            <a:t> </a:t>
          </a:r>
          <a:r>
            <a:rPr lang="en-ID" sz="1800" kern="1200" dirty="0" err="1"/>
            <a:t>dengan</a:t>
          </a:r>
          <a:r>
            <a:rPr lang="en-ID" sz="1800" kern="1200" dirty="0"/>
            <a:t> </a:t>
          </a:r>
          <a:r>
            <a:rPr lang="en-ID" sz="1800" kern="1200" dirty="0" err="1"/>
            <a:t>penyakit</a:t>
          </a:r>
          <a:r>
            <a:rPr lang="en-ID" sz="1800" kern="1200" dirty="0"/>
            <a:t> dan </a:t>
          </a:r>
          <a:r>
            <a:rPr lang="en-ID" sz="1800" kern="1200" dirty="0" err="1"/>
            <a:t>tanpa</a:t>
          </a:r>
          <a:r>
            <a:rPr lang="en-ID" sz="1800" kern="1200" dirty="0"/>
            <a:t> </a:t>
          </a:r>
          <a:r>
            <a:rPr lang="en-ID" sz="1800" kern="1200" dirty="0" err="1"/>
            <a:t>penyakit</a:t>
          </a:r>
          <a:endParaRPr lang="en-ID" sz="1800" kern="1200" dirty="0"/>
        </a:p>
      </dsp:txBody>
      <dsp:txXfrm>
        <a:off x="3347911" y="1401615"/>
        <a:ext cx="1548903" cy="1548514"/>
      </dsp:txXfrm>
    </dsp:sp>
    <dsp:sp modelId="{B6E8537F-6A3B-4957-BCD9-F466F30D4099}">
      <dsp:nvSpPr>
        <dsp:cNvPr id="0" name=""/>
        <dsp:cNvSpPr/>
      </dsp:nvSpPr>
      <dsp:spPr>
        <a:xfrm rot="2700000">
          <a:off x="559865" y="1014221"/>
          <a:ext cx="2322895" cy="2322895"/>
        </a:xfrm>
        <a:prstGeom prst="teardrop">
          <a:avLst>
            <a:gd name="adj" fmla="val 10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9C181-869E-42A5-8EC0-CF4CAF7FEB37}">
      <dsp:nvSpPr>
        <dsp:cNvPr id="0" name=""/>
        <dsp:cNvSpPr/>
      </dsp:nvSpPr>
      <dsp:spPr>
        <a:xfrm>
          <a:off x="637578" y="1091830"/>
          <a:ext cx="2168465" cy="21680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kern="1200" dirty="0" err="1"/>
            <a:t>Mengumpulkan</a:t>
          </a:r>
          <a:r>
            <a:rPr lang="en-ID" sz="1800" kern="1200" dirty="0"/>
            <a:t> </a:t>
          </a:r>
          <a:r>
            <a:rPr lang="en-ID" sz="1800" kern="1200" dirty="0" err="1"/>
            <a:t>Subyek</a:t>
          </a:r>
          <a:r>
            <a:rPr lang="en-ID" sz="1800" kern="1200" dirty="0"/>
            <a:t> dan </a:t>
          </a:r>
          <a:r>
            <a:rPr lang="en-ID" sz="1800" kern="1200" dirty="0" err="1"/>
            <a:t>memeriksa</a:t>
          </a:r>
          <a:r>
            <a:rPr lang="en-ID" sz="1800" kern="1200" dirty="0"/>
            <a:t> </a:t>
          </a:r>
          <a:r>
            <a:rPr lang="en-ID" sz="1800" kern="1200" dirty="0" err="1"/>
            <a:t>hasil</a:t>
          </a:r>
          <a:endParaRPr lang="en-ID" sz="1800" kern="1200" dirty="0"/>
        </a:p>
      </dsp:txBody>
      <dsp:txXfrm>
        <a:off x="947359" y="1401615"/>
        <a:ext cx="1548903" cy="1548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408" units="cm"/>
          <inkml:channel name="Y" type="integer" max="1968" units="cm"/>
          <inkml:channel name="T" type="integer" max="2.14748E9" units="dev"/>
        </inkml:traceFormat>
        <inkml:channelProperties>
          <inkml:channelProperty channel="X" name="resolution" value="115.91837" units="1/cm"/>
          <inkml:channelProperty channel="Y" name="resolution" value="118.55421" units="1/cm"/>
          <inkml:channelProperty channel="T" name="resolution" value="1" units="1/dev"/>
        </inkml:channelProperties>
      </inkml:inkSource>
      <inkml:timestamp xml:id="ts0" timeString="2018-12-14T01:33:33.6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18593 3911 0,'0'0'0,"0"0"0,0 0 16,0 0-1,0-10 1,-10-29-16,-20-28 15,1-1-15,-1 10 16,-10-10 0,20 29-16,-10 0 0,-49-67 15,-30-10-15,-1-10 16,1 20-16,-40-11 16,-10 1-16,0 0 15,-20 0-15,-10 0 16,-10 0-1,-9-1-15,-11 11 16,1 19-16,-1 9 16,-20 1-16,-19-1 15,-10 11-15,-20 9 16,-11 9-16,21 11 16,-50 18-16,0 1 15,179 9 1,0 0-16,-199 1 0,-69-1 15,49 20-15,40 19 16,-29 10-16,-11 9 16,-39 39-1,-1 10-15,21 0 16,9-1-16,10 40 16,30 29-16,0 9 15,1 10-15,29 9 16,29 1-16,1 9 15,20 10 1,9 19-16,11 10 16,19-9-16,1 18 15,19 1-15,10-10 16,100-106-16,-11-1 0,-89 146 16,-9 48-1,29-29-15,30-19 16,9 19-16,1 10 15,10-1-15,29 11 16,11-1-16,9-19 16,1 29-16,19-9 15,10-20 1,11 19-16,19 1 16,30-49-16,9 19 15,21-9-15,10 0 16,9 9-16,21-9 15,9 9-15,30-9 16,20-10 0,10-10-16,20-28 15,20 9-15,29-10 16,21-9-16,-1-10 16,21-10-16,9 0 15,30-9-15,10-30 16,0-9-1,-139-87-15,0 0 0,198 57 16,51-18-16,-11-20 16,-39 0-1,29-9-15,30-1 0,1-19 16,19-19 0,10-20-16,0-9 15,40-20-15,-1-9 16,-48-20-16,-21-9 15,20-10-15,10-10 16,-20-10 0,-10-9-16,-19 10 15,19-20-15,-30-29 16,-49 20-16,-40 19 16,-10-20-16,-10-9 15,-29-10-15,-150 58 16,0 1-16,120-88 15,19-19-15,-29-10 16,-41 9-16,-19 1 16,-10-10-16,0-29 15,-29 0 1,-41 10-16,-10-10 16,-9-10-16,-20 1 15,-11-11-15,-19 1 16,-10-10-16,-10-9 15,-20-30-15,1 19 16,-21 1 0,0-20-16,-20-19 15,1 29-15,9 20 16,-10-40-16,-9 20 16,9 10-16,-9-1 15,9 1 1,20 116-16,1 0 0,-31-136 0,-9-29 15,-11 10 1,11 39-16,-11-1 16,11 11-16,-11-11 15,-9 20 1,-1 29-16,-9-29 16,0 20-16,-10 28 15,9 10-15,-9 10 0,-10 0 16,10 19-1,-21 10-15,11 0 16,10 9-16,-10 20 16,69 58-1,-9 0-15,-61-39 0,-9 0 16,10 20 0,20 19-16,9-1 15,11 1-15,0 10 16,-1 9-16,40 20 15</inkml:trace>
  <inkml:trace contextRef="#ctx0" brushRef="#br0" timeOffset="21328.95">22290 13320 0,'0'0'0,"0"0"0,0 0 16,0 0-16,0 0 16,0 0-1,0 0-15,10 0 16,-10-10-16,0 10 16</inkml:trace>
  <inkml:trace contextRef="#ctx0" brushRef="#br0" timeOffset="24703.71">8089 11296 0,'0'0'15,"0"0"-15,0 0 16,0 0-16,0 0 16,0 0-16,0 0 15,0 0 1,0 0 0,0 0-16,0 0 15,0 0-15,0 0 0,0 0 16,0-9-1,-10-1-15,-9 0 16,-1 1-16,0-1 16,-10 0-16,0 10 15,-10 0-15,1 0 16,-1 0-16,0 0 16,-9 10-1,-1 0-15,-10 9 16,1 0-16,9 1 15,10-1-15,0 0 16,-9 11-16,-1-11 16,0 20-1,1-10-15,-1 9 16,-20 20 0,11 1-16,19-11 15,10-9-15,0-1 16,1 1-16,9 0 15,0 0-15,-10 19 16,10 0-16,10 0 16,0 0-1,0-10-15,0 1 0,0 9 16,1 0-16,-1 0 16,0 0-16,10-19 31,0-1-31,10 69 15,0 9-15,-1-29 16,1 0-16,10-9 16,0-11-16,0-8 15,0-1-15,10 0 16,0 0 0,-11-29-16,-9-10 0,30 30 15,10-1-15,-1 0 16,1 1-1,0-10-15,0-1 16,-1 1-16,11-10 16,9 0-16,1 0 15,9 0-15,-9-19 16,10-1-16,-1 1 16,10-20-1,-39 10-15,0-9 0,29-1 16,1 0-16,-11 1 15,-9-1-15,0-9 16,-1 9 0,1-9-16,-1-1 15,1 1-15,0-10 16,-11 0-16,1 0 16,0-10-1,-10 0-15,-1-9 0,1 0 16,-10-1-16,10 1 15,-1-10 1,-9 9-16,0-9 16,0 0-16,-10 0 15,0 0-15,-1 0 16,1 10 0,-10-11-16,0 11 0,0-10 15,-10 0-15,0 0 16,0 9-1,10-9-15,-10 0 16,0 29-16,0 0 0,0-19 16,0-10-1,0 9-15,-10 1 16,0 9-16,0-9 16,0 9-16,0 10 15,0 0 1,0-10-16,-9 10 15,-1 0-15,0-10 16,0 10-16,0 0 16,0 0-16,-10 0 15,20 20-15,-9-11 16,-21-9-16,0 0 16,0 0-16,1 0 15,-1 10-15,10-1 16,-10 1-1,1 0-15,-1-1 16,0 1-16,-10 0 16,11 9-16,9 0 15,-10 1-15,0-1 16,20 10 0,1-10-16,-31-9 0,10 9 15,-10-9-15,11 9 16,-1 0-16,0 1 15,0-1-15,1 10 16,-1 0 0,0 0-16,10 0 15,1 0-15,-11 0 16,-60 10-16,-227 38 16</inkml:trace>
  <inkml:trace contextRef="#ctx0" brushRef="#br0" timeOffset="28127.16">7831 11364 0,'0'0'0,"0"0"0,0 0 0,0 0 16,0 0-1,0 0-15,0 0 16,-10 10-16,0 0 16,0-1-16,0 11 15,-10-1-15,1 0 16,-1 1-16,0 18 16,-10 1-16,0 0 15,10-20 1,0 10-16,-39 58 15,-1 10-15,10-19 16,11-1 0,19-38-16,10-10 0,-20 39 15,0-10-15,0-10 16,1 0-16,9 1 16,0-10-1,0-1-15,0 11 16,10-11-16,0 1 15,-10 0-15,10 0 16,-9-1-16,9-9 16,0 0-1,0 0-15,0 0 16,0-9-16,0-11 16,0 1-16,10 0 15,0-10-15,0 0 16,0 0-16,0 0 15</inkml:trace>
  <inkml:trace contextRef="#ctx0" brushRef="#br0" timeOffset="28653.91">8169 11403 0,'0'0'0,"0"0"0,0 0 0,0 0 16,0 0-1,0 0-15,0 0 16,0 19-16,0 1 15,-10 18-15,-10 1 16,0 9-16,0 11 16,0-11-1,-9 10-15,-11 19 16,0 11-16,-10 18 16,11 1-16,-11-11 15,-10 11-15,1 9 16,9-19-16,30-49 15,0-9-15,-29 48 16,9 0-16,0 10 16,10-20-1,10-19-15,1-9 16,9-10-16,0-10 16,0 0-16,0-10 15,0-9-15,0-1 16,0 1-16,10-10 15,0 0-15,0 0 16,0 0 0</inkml:trace>
  <inkml:trace contextRef="#ctx0" brushRef="#br0" timeOffset="29179.3">8497 11596 0,'0'0'0,"0"0"0,0 0 16,0 0-16,0 0 15,0 20 1,0 9-16,-20 10 16,0 19-16,-10 0 15,0 10 1,1 9-16,-1 0 16,-10 11-16,0-21 15,1 11-15,-1-1 16,-10 20-16,0 19 15,31-58 1,-11-9-16,-20 47 0,0 30 16,1 0-16,9-29 15,10-10 1,-10-10-16,11-9 16,-1 0-16,0-20 15,20-19-15,0 0 16,0-9-16,0-11 15,0 1-15,10 0 16,0-10-16,0 0 16,0 0-16,0-10 15,0 10-15</inkml:trace>
  <inkml:trace contextRef="#ctx0" brushRef="#br0" timeOffset="29701.19">8864 11771 0,'0'0'0,"0"0"15,0 0-15,0 0 16,0 0-16,0 0 16,0 9-1,0 1-15,0 29 0,-9 9 16,-11 30-16,0-1 16,0 1-1,0 9-15,-10 0 16,-10 19-16,1 10 15,-1 1-15,0-11 16,-9 10-16,-1 10 16,0-19-1,10-11-15,-9 11 16,29-59-16,0 1 0,-20 47 16,-9-8-16,19-21 15,0-18 1,0-11-16,10-9 15,0 0-15,10 1 16,1-21-16,9-9 16,0 0-16,0 0 15,0 0-15,0-9 16,0 9-16</inkml:trace>
  <inkml:trace contextRef="#ctx0" brushRef="#br0" timeOffset="30164.81">9182 11926 0,'0'0'16,"0"0"0,0 0-16,0 9 15,0 11-15,-9 18 16,-1 20-16,-10 1 16,0 18-16,0 0 15,-20 11-15,0 8 16,1 11-1,-1-20-15,0-10 16,0 20-16,-9 0 16,29-49-16,0-9 15,-20 48-15,1 0 16,-11-9-16,20-10 16,0-10-1,10-10-15,0-19 0,11 0 16,-1-19-16,0-1 15,0 1 1,10-10-16,0 0 16,0 0-16,0 0 15</inkml:trace>
  <inkml:trace contextRef="#ctx0" brushRef="#br0" timeOffset="30691.38">6817 12245 0,'0'0'16,"0"0"-16,0 0 15,0 0-15,10 0 16,0 10-16,0 9 16,0 0-1,20 20-15,0 10 16,0-20-16,-11 0 0,41 29 15,10 9 1,-1-8-16,11-1 16,9 0-16,1 0 15,9 10-15,0-1 16,-9 1-16,-11 0 16,1 0-1,-11-20-15,-9 0 0,-30-19 16,0-9-16,-1-1 31,-9 1-31,10-1 0,0 0 16,20 20-16,-11-20 15,-19-9-15,-20 0 16,0-10-16</inkml:trace>
  <inkml:trace contextRef="#ctx0" brushRef="#br0" timeOffset="31219.74">7066 11868 0,'0'0'0,"0"0"16,0 0-16,0 0 16,10 19-16,0 0 15,20 20-15,-1 0 16,11 19-1,10 0-15,-1 0 16,1-10-16,10 10 16,19 10-16,11 10 15,-1-1-15,11 0 16,-51-38 0,-9 0-16,59 48 0,21 0 15,-1 10-15,-10-20 16,-19 1-16,-11-10 15,1-20-15,-21 0 16,1-19 0,-20 0-16,-1-9 15,1-1-15,0-9 16,-20 0-16,0-1 16,-20 1-16,0-10 15,0 0-15</inkml:trace>
  <inkml:trace contextRef="#ctx0" brushRef="#br0" timeOffset="31715.04">7404 11684 0,'0'0'16,"0"0"-16,0 0 15,0 9-15,10 11 16,0-1-1,19 20-15,-9-10 0,-10 0 16,40 29-16,10 0 16,9 10-16,1-1 15,-1 1 1,1-10-16,9 0 16,1-9-16,-11-1 15,11 10-15,-1 0 16,-9 0-16,-10-9 15,-11-10-15,1-1 16,0-9 0,-31-9-16,1-11 0,20 20 15,-10-9-15,0-11 16,-10 1-16,-1 0 16,-9-1-1</inkml:trace>
  <inkml:trace contextRef="#ctx0" brushRef="#br0" timeOffset="32237.68">7722 11771 0,'0'0'0,"0"0"0,0 0 0,10 0 16,-10 0-16,10 9 15,0 1 1,19 9-16,1 1 16,-10-11-16,-10 1 0,40 29 15,-1 0-15,11-1 16,10 11 0,-1 9-16,11-10 15,-1 10-15,1-9 0,-11-1 16,11 0-1,-1-9-15,-9 0 16,-11 0-16,1-1 16,-20-9-16,-1 0 15,1 0 1,0-9-16,-20-10 16,0-1-16,9 11 0,-9-11 15,0 1-15,-20-10 16</inkml:trace>
  <inkml:trace contextRef="#ctx0" brushRef="#br0" timeOffset="32691.94">7980 11393 0,'0'0'0,"0"0"15,0 0-15,0 0 0,0 0 16,0 0 0,10 10-16,0 9 15,20 1-15,0 9 16,9 9-16,1-9 16,10 10-1,9-10-15,-9 0 16,10 0-16,-1 0 15,1 0-15,-30-9 16,0-11-16,29 30 16,1 0-16,-1 0 15,-9 19-15,-10-10 16,-30-29-16</inkml:trace>
  <inkml:trace contextRef="#ctx0" brushRef="#br0" timeOffset="33380.24">6917 13010 0,'0'0'0,"0"0"16,0 0-16,0 0 16,0 0-16,0 0 15,0 0 1,0 0-16,0 0 16,0 0-16,10 0 15,0 0 1,10 0-16,-1 0 15,11 0-15,0 9 16,0 1-16,10 9 16,-1 1-16,1-1 15,-20-9-15,0 0 16,20 9-16,-11 0 16,11-9-16,-10 0 15,0-1-15,0 11 16,19 9-1,-29-10-15</inkml:trace>
  <inkml:trace contextRef="#ctx0" brushRef="#br0" timeOffset="50303.24">2654 7337 0,'0'0'16,"0"0"-16,0 0 16,0 0-16,10 0 15,-10 10-15</inkml:trace>
  <inkml:trace contextRef="#ctx0" brushRef="#br0" timeOffset="53895.36">12174 6408 0,'0'0'16,"0"0"-16,0 0 15,0 0-15,0 0 16,0 0-1,0 0 1,-10 0-16,0 0 16,-10 0-16,0 0 15,0 0-15,-10 0 16,-9 0-16,-1 0 16,0 0-16,0 0 15,1 0-15,-1 0 16,-20 10-1,1 9-15,-21 0 16,1 11-16,-1-1 16,40-10-1,1 0-15,-110 49 0,-10 19 16,69-38-16,11 9 16,9 0-16,10 0 15,-9 10-15,9-10 16,1-10-1,-1 10-15,10 10 16,20-39 0,1 0-16,-51 87 0,11 0 15,19-38-15,0 9 16,1 0-16,9 0 16,10-19-1,-10 0-15,10-1 16,1 11-16,-1 9 15,10 0-15,0-19 16,10 0-16,0 9 16,0 20-16,0-10 15,10-39 1,-10-9-16,0 106 16,20 20-16,0-49 15,0-19-15,0 0 16,0-1-16,0 20 15,0-9-15,10-10 16,0 0-16,0 19 16,9-10-16,-9-19 15,10 0-15,0 1 16,0 8-16,9 1 16,1-10-1,0 0-15,10 1 0,-21-40 31,-9 10-31,90 87 0,-1-9 16,-20-49-16,-9 0 16,-1 0-16,11-10 15,-1 1-15,-9-20 16,-1 0-16,11 10 16,9-10-16,10 0 15,1 0-15,-11 0 16,10-9-16,1-1 15,9 0-15,-20-19 16,1 0 0,-41-9-1,1-1-15,139 30 0,-1-11 16,-58-9-16,-11-9 16,0-11-16,10 1 15,-10-10-15,0 0 16,1-10-1,-61 10 1,1-9-16,39-11 16,20-9-16,100-29 0,-100 19 15,-30 1 1,-9 9-16,-11-10 16,11-9-16,-1-10 15,1-10 1,9-19-16,10-10 15,20-19-15,1-10 16,-1 0-16,-10-10 16,-59 69-16,-1-1 0,41-48 15,-1-10-15,0-10 16,-19 20 0,-1 0-16,-9 19 15,-10 1-15,-1-1 16,1-10-16,0 10 15,-21 10 1,1-19-16,0-10 16,0 9-16,-21-9 15,1 0-15,0 19 16,-10 0-16,-10 1 16,0-1-16,0 10 15,0 38 1,0-9-16,-10-39 0,-10-9 15,0-10-15,1 9 16,-11-9-16,0 19 16,-10 0-16,-10-19 15,1 0 1,-1 10-16,0 9 16,-9 10-16,-1 0 15,1 0-15,-11-10 16,-10 0-1,11 0-15,-11 10 0,41 48 16,-11 1-16,-39-40 0,-1 1 16,1-1-1,-11 10-15,1 10 16,-10-9 0,9 9-16,-9 9 15,0-9-15,-1 10 16,21 9-16,-20-9 15,-1 19-15,11-1 16,-10 1 0,-1-9-16,1 18 15,-10 1-15,9-10 16,1 0-16,0 10 16,-1-1-16,1 1 15,0-1-15,9 1 16,51 9-16,-1 10 0,-49 0 15,-1-9 1,1 9-16,0 0 16,-1 0-16,1 9 15,-1 1-15,11 0 16,-10 9-16,-11 1 16,1-1-1,0 10-15,9 0 16,-19 10-16,59-20 15,11-9-15,-51 28 16,11 1-16,-30 19 16,-1 0-1,11 10-15,20 0 16,9-10-16,1 0 16,-1 10-16,-9 0 15,9 9-15,41-38 16,-1-1-16,-40 40 15,-69 67-15,-159 97 16,-50 29-16</inkml:trace>
  <inkml:trace contextRef="#ctx0" brushRef="#br0" timeOffset="-170443.8799">3916 11287 0,'0'0'0,"0"0"0,0 0 15,10 0 1,0 9-16,-1 1 15,1 0-15,0-1 16,-10 1-16,30 29 16,-10 9-1,0 10-15,0 10 0,-20-20 16,0 11-16,0-11 16,-10-9-16,0 9 15,0 0-15,-10 11 16,10-30 15,0 0-31,0 9 0,-10 1 0,-19 48 16,9-19-16,0-10 15,0-10-15,10-9 16,-9 10-16,9-11 16,10-18-1,0 9-15,-20 19 16,0 0-16,0-9 15,1-10-15,9 0 16,10-9 0,0-11-16,-20 30 15,-20 9-15,11-9 16,-1 0-16,0 0 16,10-1-16,0 1 15,1-10-15,-1 0 16,10 10-16,-10-10 15,0 0-15,10-10 16,1 10-16,-1-9 16,-10 9-16,-10 9 15,0 1-15,1 19 16,-11 20-16,0-11 16,20-28-1,1-10-15,-41 58 16,10 10-16,21-29 15,9-10-15,0-10 16,0 1 0,10-20-16,0 0 15,11 0-15,-1 0 0,0 0 16,0 0 0,0 0-16,0 0 15,10 0-15,0 0 16,0 0-16,10 0 15,0-9-15,0-1 16,0 0-16,0 1 16,-1-1-16,21 0 15,0-9-15,0 0 16,20-1-16,9 1 16,11-20-1,-30 10 1,-1-9-16,90-40 0,1-28 15,-11 19-15,0-10 16,-19-9-16,-11-10 16,0 9-16,1 10 15,-11 10 1,-9 10-16,-1-1 16,-9-9-16,10 10 15,-11 0-15,1 9 16,-20 10-16,-1 0 15,-19 19 1,0 0-16,0 1 16,0-1-16,0 0 15,0 1-15,19-11 16,-19 11 0,0-1-16,10 10 15,0 0-15,29 0 0,1 0 0,0 10 16,-1 9-1,1 0-15,-30-9 16,-10 0-16,39 19 16,1 0-16,-20 0 15,-1-10-15,1 10 16,0 10-16,0-10 16,-11 10-16,1-1 15,0 21-15,-10-1 16,0 0-1,0-10-15,-10 0 16,0 1-16,-10 9 16,0-10-16,9 10 15,-9-29 1,0 10-16,0 29 0,0-10 16,0-10-16,0 1 15,-9-10 1,-1-1-16,0 1 0,0 19 15,0 0-15,-10 10 16,0-10 0,0 0-16,0-10 15,0 1-15,1 9 16,-1 10-16,0-10 16,0 10-16,0-10 15,10-29 1,0-10-16,-20 58 15,1 20-15,-1-19 16,10-11-16,10-8 16,0-11-16,0 0 15,0-9 1,0 0-16,0 9 0,0 10 16,0 0-16,10 0 15,0-9-15,10-1 16,0-19-16,0 0 15,0 0 1,0-9-16,0-1 16,0 0-16,0-9 15,-10-10-15,30 10 16,-1-1-16,21-18 16,20-11-16,19-38 15,-9-9-15,-1-11 16,1-9-16,9 0 15,-9-10-15,9 0 16,-9 10-16,-21 10 16,1 9-16,-11 0 15,11-9-15,-10 19 16,-1 0 0,-29 38-1,0 1-15,40-30 0,-1 11 16,-19-1-16,0 20 15,0-1 1,-1 1-16,1 0 0,0-1 16,0 1-1,9 9-15,1 1 16,0 9-16,-10 0 16,-1 0-16,1 0 15,0 0-15,0 0 16,9 19-16,11 0 15,-30-9 1,-10 0-16,59 38 16,-9 20-16,-21-10 15,-29-29 1,0 0-16,20 48 0,0 20 16,-21 10-1,1-1-15,-10-19 16,-10-19-16,0 19 15,0-38 1,0-1-16,0 10 0,0 0 0,0 58 16,0-29-1,10 0-15,-10 1 16,10-21-16,-10-9 16,0-9-16,0-1 0,10 1 15,0-11-15,0 1 16,0 0-1,0 0-15,0-1 16,0 1-16,0-10 16,0 0-16,9 0 15,-9 0-15,0-10 16,0-9-16,10 0 16,-10 0-16,0-1 15,0-9 1,0 0-1,20-19-15,19-30 16,1-18-16,0-11 16,-1-19-16,-29 39 15,0 0 1,0-9-16,10-1 0,29-68 16,-19 20-16,0 29 15,-10 19-15,0 20 16,-1 9-16,1 0 15,-10 1-15,-10 18 32,10 11-32,20-20 0,-1-10 15,11 10-15,0 9 16,-1 1-16,1 9 16,-20 10 15,10 0-31,29 10 0,21 0 0,-1 9 15,10 10-15,31 20 16,-21-11-16,-49-9 16,-11 0-16,51 39 15,9 19-15,-20-9 0,-19-11 16,0 11 0,-1 19-16,-9-1 15,-1-8-15,-19-11 16,10 20-1,-10 9-15,9-9 16,-9-10-16,-10-9 16,0-1-16,9 10 15,-9-19-15,0 0 16,0-1-16,0-18 16,-1-10-1,1-10-15,-10-10 0,-10-9 0,20 9 16,0 0-1,-1 1-15,1-11 16,0 1-16,-10-10 16,0 0-1,0 0-15,0-10 0,-1 1 16,11-30 0,10-38-16,-20-11 15,0 11-15,0-20 16,0-9-1,-11-20-15,1 68 16,-10 9-16,10-57 0,0-39 16,10 0-1,-10 38-15,10 20 0,0-10 16,0 0 0,10 20-16,-1 0 15,1 18-15,0 11 16,-10 9-16,0 1 15,0 18 1,-1 1-16,1 0 16,-10 9-16,0 0 15,20 0-15,0 10 0,10 0 16,-1 0-16,11 20 16,0-1-1,-1 10-15,11 10 16,0 9-16,-11 10 15,1 1 1,10-1-16,-1 0 16,1 0-16,0 0 15,-1 19-15,1 10 16,-11-9-16,11-10 16,-10 9-16,-20-38 15,9 9-15,21 49 16,10 0-16,-11-10 15,1-19-15,-11-10 16,-9 0 0,0 0-16,10 0 15,-11-10-15,1 1 16,0-1-16,10-19 16,-31-9-1,1-11-15,20 1 0,10 0 0,-1-20 16,1 0-1,0-9-15,9-10 16,11-20-16,-10 1 16,-11-10-1,1-29-15,-10-39 0,0 0 16,-21 0 0,1-19-16,-20 77 15,0-9-15,0-20 0,0 0 16,0-9-1,0-1-15,0 20 16,0 29-16,0 0 16,10 10-16,0 9 15,0 0-15,0 1 16,0 18-16,0 1 16,0-1-1,0 1-15,0 0 16,10-1-16,9 11 15,11 9 1,10 0-16,9 19 16,1 0-16,0 1 15,-30-11-15,-1 11 0,41 19 16,9 9-16,1 10 16,-1 0-16,-19 10 15,0-20 1,-1 1-16,-9-1 15,10 0-15,-11 11 16,21 8-16,9 20 16,1 1-1,-50-50-15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9DE18-76FB-4785-A708-CAEE3F6BF79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02B2F-F247-45BC-9A48-8858052A85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0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9A7F9-29A5-4D1C-B890-619EAAD0A838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0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252F-BA22-494F-ACBB-59227D45488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55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98A41-750C-4BCD-97C1-2997529AB4E1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2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4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973" y="1709740"/>
            <a:ext cx="10157478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3" y="4589465"/>
            <a:ext cx="10157478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7E11-4A96-4DB7-AEF6-8CB0EADFACA8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3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972" y="1825625"/>
            <a:ext cx="4829828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FA419-97B0-417A-974C-C184599933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450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8A92-D51F-4B0A-BBF7-456E3EFC340B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0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304-9711-4B3D-837E-3DAE6E43B74F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5148-7839-49CF-B195-C7EDD522F603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27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C2AB-1DC6-4149-A562-B54EF19EB235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0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FD99-B038-460A-B5EA-077DEB4A0E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06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972" y="365127"/>
            <a:ext cx="101638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2" y="1825625"/>
            <a:ext cx="10163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1CF04-9406-489C-A1AC-C7EB13DC0D47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4039" y="6356350"/>
            <a:ext cx="744353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75" b="0" i="0" dirty="0" smtClean="0"/>
              <a:t>Program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Studi</a:t>
            </a:r>
            <a:r>
              <a:rPr lang="en-US" sz="975" b="0" i="0" baseline="0" dirty="0" smtClean="0"/>
              <a:t> Magister </a:t>
            </a:r>
            <a:r>
              <a:rPr lang="en-US" sz="975" b="0" i="0" baseline="0" dirty="0" err="1" smtClean="0"/>
              <a:t>Kedokteran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Kerja</a:t>
            </a:r>
            <a:endParaRPr lang="en-US" sz="975" b="0" i="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356350"/>
            <a:ext cx="5209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MASSIVE</a:t>
            </a:r>
            <a:r>
              <a:rPr lang="en-US" sz="900" baseline="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OPEN ONLINE COURSES (MOOCs)</a:t>
            </a:r>
            <a:endParaRPr lang="en-US" sz="9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4" t="9879" r="18448" b="5547"/>
          <a:stretch/>
        </p:blipFill>
        <p:spPr>
          <a:xfrm>
            <a:off x="99164" y="47954"/>
            <a:ext cx="932245" cy="12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470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4960" y="477838"/>
            <a:ext cx="9174480" cy="1655762"/>
          </a:xfrm>
        </p:spPr>
        <p:txBody>
          <a:bodyPr>
            <a:noAutofit/>
          </a:bodyPr>
          <a:lstStyle/>
          <a:p>
            <a:r>
              <a:rPr lang="en-US" sz="4000" dirty="0" err="1"/>
              <a:t>Uniknya</a:t>
            </a:r>
            <a:r>
              <a:rPr lang="en-US" sz="4000" dirty="0"/>
              <a:t> </a:t>
            </a:r>
            <a:r>
              <a:rPr lang="en-US" sz="4000" dirty="0" err="1"/>
              <a:t>desain</a:t>
            </a:r>
            <a:r>
              <a:rPr lang="en-US" sz="4000" dirty="0"/>
              <a:t> </a:t>
            </a:r>
            <a:r>
              <a:rPr lang="en-US" sz="4000" dirty="0" err="1"/>
              <a:t>penelitian</a:t>
            </a:r>
            <a:r>
              <a:rPr lang="en-US" sz="4000" dirty="0"/>
              <a:t> </a:t>
            </a:r>
          </a:p>
          <a:p>
            <a:r>
              <a:rPr lang="en-US" sz="4000" dirty="0"/>
              <a:t>KASUS KONTROL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124200"/>
            <a:ext cx="1663611" cy="13321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66939" y="4572000"/>
            <a:ext cx="524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 Cond" panose="020B0606030402020204" pitchFamily="34" charset="0"/>
              </a:rPr>
              <a:t>Aria Kekalih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32004" y="5562600"/>
            <a:ext cx="7315200" cy="594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MASSIVE OPEN ONLINE COURSES (MOOCs)</a:t>
            </a:r>
          </a:p>
        </p:txBody>
      </p:sp>
    </p:spTree>
    <p:extLst>
      <p:ext uri="{BB962C8B-B14F-4D97-AF65-F5344CB8AC3E}">
        <p14:creationId xmlns:p14="http://schemas.microsoft.com/office/powerpoint/2010/main" val="642214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1D19E418-1D73-4BD0-A867-BD08CD32C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15685"/>
            <a:ext cx="8305800" cy="89535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dirty="0" err="1">
                <a:latin typeface="+mn-lt"/>
              </a:rPr>
              <a:t>Desain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Studi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Kasus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Kontrol</a:t>
            </a:r>
            <a:endParaRPr lang="en-US" dirty="0">
              <a:latin typeface="+mn-lt"/>
            </a:endParaRPr>
          </a:p>
        </p:txBody>
      </p:sp>
      <p:sp>
        <p:nvSpPr>
          <p:cNvPr id="11267" name="TextBox 7">
            <a:extLst>
              <a:ext uri="{FF2B5EF4-FFF2-40B4-BE49-F238E27FC236}">
                <a16:creationId xmlns:a16="http://schemas.microsoft.com/office/drawing/2014/main" xmlns="" id="{DAB023DF-35F9-4570-A85D-B4DC7D7EB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735" y="1398954"/>
            <a:ext cx="3505200" cy="584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Constantia" panose="02030602050306030303" pitchFamily="18" charset="0"/>
              </a:rPr>
              <a:t>PATUH MASKER</a:t>
            </a:r>
          </a:p>
        </p:txBody>
      </p:sp>
      <p:sp>
        <p:nvSpPr>
          <p:cNvPr id="11274" name="TextBox 10">
            <a:extLst>
              <a:ext uri="{FF2B5EF4-FFF2-40B4-BE49-F238E27FC236}">
                <a16:creationId xmlns:a16="http://schemas.microsoft.com/office/drawing/2014/main" xmlns="" id="{9664068D-F7A6-4772-8009-006A0B20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4983" y="2528582"/>
            <a:ext cx="3707491" cy="584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latin typeface="Constantia" panose="02030602050306030303" pitchFamily="18" charset="0"/>
              </a:rPr>
              <a:t>Tidak</a:t>
            </a:r>
            <a:r>
              <a:rPr lang="en-US" altLang="en-US" sz="3200" dirty="0">
                <a:latin typeface="Constantia" panose="02030602050306030303" pitchFamily="18" charset="0"/>
              </a:rPr>
              <a:t> </a:t>
            </a:r>
            <a:r>
              <a:rPr lang="en-US" altLang="en-US" sz="3200" dirty="0" err="1">
                <a:latin typeface="Constantia" panose="02030602050306030303" pitchFamily="18" charset="0"/>
              </a:rPr>
              <a:t>Patuh</a:t>
            </a:r>
            <a:r>
              <a:rPr lang="en-US" altLang="en-US" sz="3200" dirty="0">
                <a:latin typeface="Constantia" panose="02030602050306030303" pitchFamily="18" charset="0"/>
              </a:rPr>
              <a:t> Masker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xmlns="" id="{6C21680A-DF86-4C1B-B02E-5455AC4F8CF4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4114801" y="6191705"/>
            <a:ext cx="1752600" cy="56695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ersegi Panjang: Sudut Lengkung 1">
            <a:extLst>
              <a:ext uri="{FF2B5EF4-FFF2-40B4-BE49-F238E27FC236}">
                <a16:creationId xmlns:a16="http://schemas.microsoft.com/office/drawing/2014/main" xmlns="" id="{159FE8DD-E879-438A-8994-1DE39B5AB3CB}"/>
              </a:ext>
            </a:extLst>
          </p:cNvPr>
          <p:cNvSpPr/>
          <p:nvPr/>
        </p:nvSpPr>
        <p:spPr>
          <a:xfrm>
            <a:off x="5867401" y="5744030"/>
            <a:ext cx="5410200" cy="8953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b="1" dirty="0"/>
              <a:t>Masa </a:t>
            </a:r>
            <a:r>
              <a:rPr lang="en-ID" sz="2400" b="1" dirty="0" err="1"/>
              <a:t>Kini</a:t>
            </a:r>
            <a:endParaRPr lang="en-ID" sz="2400" b="1" dirty="0"/>
          </a:p>
        </p:txBody>
      </p:sp>
      <p:sp>
        <p:nvSpPr>
          <p:cNvPr id="20" name="Persegi Panjang: Sudut Lengkung 19">
            <a:extLst>
              <a:ext uri="{FF2B5EF4-FFF2-40B4-BE49-F238E27FC236}">
                <a16:creationId xmlns:a16="http://schemas.microsoft.com/office/drawing/2014/main" xmlns="" id="{240FA49F-86B0-4DED-BD15-EE89A84F5201}"/>
              </a:ext>
            </a:extLst>
          </p:cNvPr>
          <p:cNvSpPr/>
          <p:nvPr/>
        </p:nvSpPr>
        <p:spPr>
          <a:xfrm>
            <a:off x="1427387" y="5744030"/>
            <a:ext cx="2750910" cy="8953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b="1" dirty="0"/>
              <a:t>Masa </a:t>
            </a:r>
            <a:r>
              <a:rPr lang="en-ID" sz="2400" b="1" dirty="0" err="1"/>
              <a:t>Lalu</a:t>
            </a:r>
            <a:r>
              <a:rPr lang="en-ID" sz="2400" b="1" dirty="0"/>
              <a:t> </a:t>
            </a:r>
          </a:p>
          <a:p>
            <a:pPr algn="ctr"/>
            <a:r>
              <a:rPr lang="en-ID" sz="2400" b="1" dirty="0"/>
              <a:t>(recall)</a:t>
            </a:r>
          </a:p>
        </p:txBody>
      </p:sp>
      <p:sp>
        <p:nvSpPr>
          <p:cNvPr id="21" name="TextBox 7">
            <a:extLst>
              <a:ext uri="{FF2B5EF4-FFF2-40B4-BE49-F238E27FC236}">
                <a16:creationId xmlns:a16="http://schemas.microsoft.com/office/drawing/2014/main" xmlns="" id="{11B94E07-79D9-45BE-9A3E-753647DB5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458" y="3918911"/>
            <a:ext cx="3505200" cy="584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Constantia" panose="02030602050306030303" pitchFamily="18" charset="0"/>
              </a:rPr>
              <a:t>PATUH MASKER</a:t>
            </a:r>
          </a:p>
        </p:txBody>
      </p:sp>
      <p:sp>
        <p:nvSpPr>
          <p:cNvPr id="23" name="TextBox 10">
            <a:extLst>
              <a:ext uri="{FF2B5EF4-FFF2-40B4-BE49-F238E27FC236}">
                <a16:creationId xmlns:a16="http://schemas.microsoft.com/office/drawing/2014/main" xmlns="" id="{69EC73BA-D5BF-4DB7-9BB3-3284F4E67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879" y="4993107"/>
            <a:ext cx="3761922" cy="584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latin typeface="Constantia" panose="02030602050306030303" pitchFamily="18" charset="0"/>
              </a:rPr>
              <a:t>Tidak</a:t>
            </a:r>
            <a:r>
              <a:rPr lang="en-US" altLang="en-US" sz="3200" dirty="0">
                <a:latin typeface="Constantia" panose="02030602050306030303" pitchFamily="18" charset="0"/>
              </a:rPr>
              <a:t> </a:t>
            </a:r>
            <a:r>
              <a:rPr lang="en-US" altLang="en-US" sz="3200" dirty="0" err="1">
                <a:latin typeface="Constantia" panose="02030602050306030303" pitchFamily="18" charset="0"/>
              </a:rPr>
              <a:t>Patuh</a:t>
            </a:r>
            <a:r>
              <a:rPr lang="en-US" altLang="en-US" sz="3200" dirty="0">
                <a:latin typeface="Constantia" panose="02030602050306030303" pitchFamily="18" charset="0"/>
              </a:rPr>
              <a:t> Masker</a:t>
            </a:r>
          </a:p>
        </p:txBody>
      </p:sp>
      <p:sp>
        <p:nvSpPr>
          <p:cNvPr id="26" name="TextBox 9">
            <a:extLst>
              <a:ext uri="{FF2B5EF4-FFF2-40B4-BE49-F238E27FC236}">
                <a16:creationId xmlns:a16="http://schemas.microsoft.com/office/drawing/2014/main" xmlns="" id="{575E5530-A9FD-4C7D-9697-105214B19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0067" y="3734670"/>
            <a:ext cx="2286000" cy="107721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latin typeface="Constantia" panose="02030602050306030303" pitchFamily="18" charset="0"/>
              </a:rPr>
              <a:t>TIDAK SAKIT -</a:t>
            </a:r>
          </a:p>
        </p:txBody>
      </p:sp>
      <p:sp>
        <p:nvSpPr>
          <p:cNvPr id="27" name="TextBox 21">
            <a:extLst>
              <a:ext uri="{FF2B5EF4-FFF2-40B4-BE49-F238E27FC236}">
                <a16:creationId xmlns:a16="http://schemas.microsoft.com/office/drawing/2014/main" xmlns="" id="{592E5839-E0AC-488F-B02B-0E565BF3218C}"/>
              </a:ext>
            </a:extLst>
          </p:cNvPr>
          <p:cNvSpPr txBox="1"/>
          <p:nvPr/>
        </p:nvSpPr>
        <p:spPr>
          <a:xfrm>
            <a:off x="10104210" y="1088945"/>
            <a:ext cx="762000" cy="4524315"/>
          </a:xfrm>
          <a:prstGeom prst="rect">
            <a:avLst/>
          </a:prstGeom>
          <a:noFill/>
          <a:ln w="38100">
            <a:solidFill>
              <a:schemeClr val="tx1"/>
            </a:solidFill>
          </a:ln>
          <a:scene3d>
            <a:camera prst="perspectiveLef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/>
              <a:t>P</a:t>
            </a:r>
          </a:p>
          <a:p>
            <a:pPr>
              <a:defRPr/>
            </a:pPr>
            <a:r>
              <a:rPr lang="en-US" sz="3600" b="1" dirty="0"/>
              <a:t>O</a:t>
            </a:r>
          </a:p>
          <a:p>
            <a:pPr>
              <a:defRPr/>
            </a:pPr>
            <a:r>
              <a:rPr lang="en-US" sz="3600" b="1" dirty="0"/>
              <a:t>P</a:t>
            </a:r>
          </a:p>
          <a:p>
            <a:pPr>
              <a:defRPr/>
            </a:pPr>
            <a:r>
              <a:rPr lang="en-US" sz="3600" b="1" dirty="0"/>
              <a:t>U</a:t>
            </a:r>
          </a:p>
          <a:p>
            <a:pPr>
              <a:defRPr/>
            </a:pPr>
            <a:r>
              <a:rPr lang="en-US" sz="3600" b="1" dirty="0"/>
              <a:t>L</a:t>
            </a:r>
          </a:p>
          <a:p>
            <a:pPr>
              <a:defRPr/>
            </a:pPr>
            <a:r>
              <a:rPr lang="en-US" sz="3600" b="1" dirty="0"/>
              <a:t>A</a:t>
            </a:r>
          </a:p>
          <a:p>
            <a:pPr>
              <a:defRPr/>
            </a:pPr>
            <a:r>
              <a:rPr lang="en-US" sz="3600" b="1" dirty="0"/>
              <a:t>S</a:t>
            </a:r>
          </a:p>
          <a:p>
            <a:pPr>
              <a:defRPr/>
            </a:pPr>
            <a:r>
              <a:rPr lang="en-US" sz="3600" b="1" dirty="0"/>
              <a:t>I</a:t>
            </a:r>
          </a:p>
        </p:txBody>
      </p:sp>
      <p:sp>
        <p:nvSpPr>
          <p:cNvPr id="28" name="TextBox 5">
            <a:extLst>
              <a:ext uri="{FF2B5EF4-FFF2-40B4-BE49-F238E27FC236}">
                <a16:creationId xmlns:a16="http://schemas.microsoft.com/office/drawing/2014/main" xmlns="" id="{12BDDFCC-C16B-4243-85F4-F1DD42A31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0067" y="2102042"/>
            <a:ext cx="2286000" cy="584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latin typeface="Constantia" panose="02030602050306030303" pitchFamily="18" charset="0"/>
              </a:rPr>
              <a:t>SAKIT  +</a:t>
            </a:r>
          </a:p>
        </p:txBody>
      </p:sp>
      <p:cxnSp>
        <p:nvCxnSpPr>
          <p:cNvPr id="29" name="Straight Arrow Connector 41">
            <a:extLst>
              <a:ext uri="{FF2B5EF4-FFF2-40B4-BE49-F238E27FC236}">
                <a16:creationId xmlns:a16="http://schemas.microsoft.com/office/drawing/2014/main" xmlns="" id="{7880050B-22DB-4E32-92E8-D9CFDAFD3A5B}"/>
              </a:ext>
            </a:extLst>
          </p:cNvPr>
          <p:cNvCxnSpPr>
            <a:cxnSpLocks/>
            <a:endCxn id="28" idx="3"/>
          </p:cNvCxnSpPr>
          <p:nvPr/>
        </p:nvCxnSpPr>
        <p:spPr>
          <a:xfrm flipH="1" flipV="1">
            <a:off x="8606067" y="2394142"/>
            <a:ext cx="1498144" cy="902916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43">
            <a:extLst>
              <a:ext uri="{FF2B5EF4-FFF2-40B4-BE49-F238E27FC236}">
                <a16:creationId xmlns:a16="http://schemas.microsoft.com/office/drawing/2014/main" xmlns="" id="{A49D8E82-373B-4FE4-A0A3-20AAD51D2C33}"/>
              </a:ext>
            </a:extLst>
          </p:cNvPr>
          <p:cNvCxnSpPr>
            <a:cxnSpLocks/>
            <a:stCxn id="27" idx="1"/>
            <a:endCxn id="26" idx="3"/>
          </p:cNvCxnSpPr>
          <p:nvPr/>
        </p:nvCxnSpPr>
        <p:spPr>
          <a:xfrm flipH="1">
            <a:off x="8606067" y="3351103"/>
            <a:ext cx="1498143" cy="922176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45">
            <a:extLst>
              <a:ext uri="{FF2B5EF4-FFF2-40B4-BE49-F238E27FC236}">
                <a16:creationId xmlns:a16="http://schemas.microsoft.com/office/drawing/2014/main" xmlns="" id="{7E61B39A-B671-4BB8-B124-A07EBA55626A}"/>
              </a:ext>
            </a:extLst>
          </p:cNvPr>
          <p:cNvCxnSpPr>
            <a:cxnSpLocks/>
            <a:stCxn id="28" idx="1"/>
            <a:endCxn id="11267" idx="3"/>
          </p:cNvCxnSpPr>
          <p:nvPr/>
        </p:nvCxnSpPr>
        <p:spPr>
          <a:xfrm flipH="1" flipV="1">
            <a:off x="4728935" y="1691342"/>
            <a:ext cx="1591132" cy="7028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47">
            <a:extLst>
              <a:ext uri="{FF2B5EF4-FFF2-40B4-BE49-F238E27FC236}">
                <a16:creationId xmlns:a16="http://schemas.microsoft.com/office/drawing/2014/main" xmlns="" id="{9412E329-29A6-488B-B15C-9D33C047BC7E}"/>
              </a:ext>
            </a:extLst>
          </p:cNvPr>
          <p:cNvCxnSpPr>
            <a:cxnSpLocks/>
            <a:stCxn id="28" idx="1"/>
            <a:endCxn id="11274" idx="3"/>
          </p:cNvCxnSpPr>
          <p:nvPr/>
        </p:nvCxnSpPr>
        <p:spPr>
          <a:xfrm flipH="1">
            <a:off x="4772474" y="2394142"/>
            <a:ext cx="1547593" cy="426828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45">
            <a:extLst>
              <a:ext uri="{FF2B5EF4-FFF2-40B4-BE49-F238E27FC236}">
                <a16:creationId xmlns:a16="http://schemas.microsoft.com/office/drawing/2014/main" xmlns="" id="{855A543B-7BED-4099-B480-1BA2762BB399}"/>
              </a:ext>
            </a:extLst>
          </p:cNvPr>
          <p:cNvCxnSpPr>
            <a:cxnSpLocks/>
            <a:stCxn id="26" idx="1"/>
            <a:endCxn id="21" idx="3"/>
          </p:cNvCxnSpPr>
          <p:nvPr/>
        </p:nvCxnSpPr>
        <p:spPr>
          <a:xfrm flipH="1" flipV="1">
            <a:off x="4604658" y="4211299"/>
            <a:ext cx="1715409" cy="6198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47">
            <a:extLst>
              <a:ext uri="{FF2B5EF4-FFF2-40B4-BE49-F238E27FC236}">
                <a16:creationId xmlns:a16="http://schemas.microsoft.com/office/drawing/2014/main" xmlns="" id="{D9B5460B-215B-4B01-99B8-F39B6F98A5FD}"/>
              </a:ext>
            </a:extLst>
          </p:cNvPr>
          <p:cNvCxnSpPr>
            <a:cxnSpLocks/>
            <a:stCxn id="26" idx="1"/>
            <a:endCxn id="23" idx="3"/>
          </p:cNvCxnSpPr>
          <p:nvPr/>
        </p:nvCxnSpPr>
        <p:spPr>
          <a:xfrm flipH="1">
            <a:off x="4876801" y="4273279"/>
            <a:ext cx="1443266" cy="1012216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178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E088A8A4-33B2-4051-8283-808195F5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caranya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KOHORT?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ADCCDC65-5484-43C3-86E1-902B9A301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1550987"/>
          </a:xfrm>
        </p:spPr>
        <p:txBody>
          <a:bodyPr>
            <a:normAutofit fontScale="92500"/>
          </a:bodyPr>
          <a:lstStyle/>
          <a:p>
            <a:r>
              <a:rPr lang="en-ID" sz="2800" dirty="0" err="1"/>
              <a:t>Dimulai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mencari</a:t>
            </a:r>
            <a:r>
              <a:rPr lang="en-ID" sz="2800" dirty="0"/>
              <a:t> </a:t>
            </a:r>
            <a:r>
              <a:rPr lang="en-ID" sz="2800" dirty="0" err="1"/>
              <a:t>pekerja</a:t>
            </a:r>
            <a:r>
              <a:rPr lang="en-ID" sz="2800" dirty="0"/>
              <a:t> yang SAKIT vs </a:t>
            </a:r>
            <a:r>
              <a:rPr lang="en-ID" sz="2800" dirty="0" err="1"/>
              <a:t>tidak</a:t>
            </a:r>
            <a:r>
              <a:rPr lang="en-ID" sz="2800" dirty="0"/>
              <a:t> SAKIT </a:t>
            </a:r>
            <a:r>
              <a:rPr lang="en-ID" sz="2800" dirty="0" err="1"/>
              <a:t>kemudian</a:t>
            </a:r>
            <a:r>
              <a:rPr lang="en-ID" sz="2800" dirty="0"/>
              <a:t> </a:t>
            </a:r>
            <a:r>
              <a:rPr lang="en-ID" sz="2800" dirty="0" err="1"/>
              <a:t>dinilai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recall </a:t>
            </a:r>
            <a:r>
              <a:rPr lang="en-ID" sz="2800" dirty="0" err="1"/>
              <a:t>apakah</a:t>
            </a:r>
            <a:r>
              <a:rPr lang="en-ID" sz="2800" dirty="0"/>
              <a:t> </a:t>
            </a:r>
            <a:r>
              <a:rPr lang="en-ID" sz="2800" dirty="0" err="1"/>
              <a:t>menggunakan</a:t>
            </a:r>
            <a:r>
              <a:rPr lang="en-ID" sz="2800" dirty="0"/>
              <a:t> masker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patuh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 </a:t>
            </a:r>
          </a:p>
          <a:p>
            <a:r>
              <a:rPr lang="en-ID" sz="2800" dirty="0" err="1"/>
              <a:t>Pengukuran</a:t>
            </a:r>
            <a:r>
              <a:rPr lang="en-ID" sz="2800" dirty="0"/>
              <a:t> </a:t>
            </a:r>
            <a:r>
              <a:rPr lang="en-ID" sz="2800" dirty="0" err="1"/>
              <a:t>kekuatan</a:t>
            </a:r>
            <a:r>
              <a:rPr lang="en-ID" sz="2800" dirty="0"/>
              <a:t> </a:t>
            </a:r>
            <a:r>
              <a:rPr lang="en-ID" sz="2800" dirty="0" err="1"/>
              <a:t>hubungan</a:t>
            </a:r>
            <a:r>
              <a:rPr lang="en-ID" sz="2800" dirty="0"/>
              <a:t> </a:t>
            </a:r>
            <a:r>
              <a:rPr lang="en-ID" sz="2800" dirty="0" err="1"/>
              <a:t>menggunakan</a:t>
            </a:r>
            <a:r>
              <a:rPr lang="en-ID" sz="2800" dirty="0"/>
              <a:t> Odd Ratio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E407219A-1E54-4FC9-AB85-704172CC4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3DE92B48-EA23-439D-B235-55AD775E0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61630349-7E00-4A36-8C7E-7BD88B9A8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xmlns="" id="{864DC6E6-2610-4011-B6F5-C144E0DF76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620196"/>
              </p:ext>
            </p:extLst>
          </p:nvPr>
        </p:nvGraphicFramePr>
        <p:xfrm>
          <a:off x="838200" y="3043465"/>
          <a:ext cx="9122228" cy="208869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0557">
                  <a:extLst>
                    <a:ext uri="{9D8B030D-6E8A-4147-A177-3AD203B41FA5}">
                      <a16:colId xmlns:a16="http://schemas.microsoft.com/office/drawing/2014/main" xmlns="" val="1571513872"/>
                    </a:ext>
                  </a:extLst>
                </a:gridCol>
                <a:gridCol w="2280557">
                  <a:extLst>
                    <a:ext uri="{9D8B030D-6E8A-4147-A177-3AD203B41FA5}">
                      <a16:colId xmlns:a16="http://schemas.microsoft.com/office/drawing/2014/main" xmlns="" val="2054388941"/>
                    </a:ext>
                  </a:extLst>
                </a:gridCol>
                <a:gridCol w="2280557">
                  <a:extLst>
                    <a:ext uri="{9D8B030D-6E8A-4147-A177-3AD203B41FA5}">
                      <a16:colId xmlns:a16="http://schemas.microsoft.com/office/drawing/2014/main" xmlns="" val="1098230941"/>
                    </a:ext>
                  </a:extLst>
                </a:gridCol>
                <a:gridCol w="2280557">
                  <a:extLst>
                    <a:ext uri="{9D8B030D-6E8A-4147-A177-3AD203B41FA5}">
                      <a16:colId xmlns:a16="http://schemas.microsoft.com/office/drawing/2014/main" xmlns="" val="524605828"/>
                    </a:ext>
                  </a:extLst>
                </a:gridCol>
              </a:tblGrid>
              <a:tr h="440319">
                <a:tc rowSpan="2" gridSpan="2">
                  <a:txBody>
                    <a:bodyPr/>
                    <a:lstStyle/>
                    <a:p>
                      <a:endParaRPr lang="en-ID" sz="18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D" sz="1800" b="1" dirty="0" err="1"/>
                        <a:t>Gangguan</a:t>
                      </a:r>
                      <a:r>
                        <a:rPr lang="en-ID" sz="1800" b="1" dirty="0"/>
                        <a:t> </a:t>
                      </a:r>
                      <a:r>
                        <a:rPr lang="en-ID" sz="1800" b="1" dirty="0" err="1"/>
                        <a:t>Pernafasan</a:t>
                      </a:r>
                      <a:endParaRPr lang="en-ID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0382648"/>
                  </a:ext>
                </a:extLst>
              </a:tr>
              <a:tr h="549458">
                <a:tc gridSpan="2" vMerge="1"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b="1" dirty="0" err="1"/>
                        <a:t>Ya</a:t>
                      </a:r>
                      <a:r>
                        <a:rPr lang="en-ID" sz="18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b="1" dirty="0" err="1"/>
                        <a:t>Tidak</a:t>
                      </a:r>
                      <a:endParaRPr lang="en-ID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0332308"/>
                  </a:ext>
                </a:extLst>
              </a:tr>
              <a:tr h="549458">
                <a:tc rowSpan="2">
                  <a:txBody>
                    <a:bodyPr/>
                    <a:lstStyle/>
                    <a:p>
                      <a:r>
                        <a:rPr lang="en-ID" sz="1800" b="1" dirty="0" err="1"/>
                        <a:t>Kepatuhan</a:t>
                      </a:r>
                      <a:r>
                        <a:rPr lang="en-ID" sz="1800" b="1" dirty="0"/>
                        <a:t> </a:t>
                      </a:r>
                      <a:r>
                        <a:rPr lang="en-ID" sz="1800" b="1" dirty="0" err="1"/>
                        <a:t>menggunakan</a:t>
                      </a:r>
                      <a:r>
                        <a:rPr lang="en-ID" sz="1800" b="1" dirty="0"/>
                        <a:t> Masker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1" dirty="0" err="1"/>
                        <a:t>Kurang</a:t>
                      </a:r>
                      <a:r>
                        <a:rPr lang="en-ID" sz="1800" b="1" dirty="0"/>
                        <a:t> </a:t>
                      </a:r>
                      <a:r>
                        <a:rPr lang="en-ID" sz="1800" b="1" dirty="0" err="1"/>
                        <a:t>baik</a:t>
                      </a:r>
                      <a:endParaRPr lang="en-ID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50778555"/>
                  </a:ext>
                </a:extLst>
              </a:tr>
              <a:tr h="549458">
                <a:tc vMerge="1"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1" dirty="0" err="1"/>
                        <a:t>Baik</a:t>
                      </a:r>
                      <a:r>
                        <a:rPr lang="en-ID" sz="18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4339704"/>
                  </a:ext>
                </a:extLst>
              </a:tr>
            </a:tbl>
          </a:graphicData>
        </a:graphic>
      </p:graphicFrame>
      <p:sp>
        <p:nvSpPr>
          <p:cNvPr id="9" name="Tampungan Konten 2">
            <a:extLst>
              <a:ext uri="{FF2B5EF4-FFF2-40B4-BE49-F238E27FC236}">
                <a16:creationId xmlns:a16="http://schemas.microsoft.com/office/drawing/2014/main" xmlns="" id="{2EACA7CF-A738-426E-8266-938BB51CA43D}"/>
              </a:ext>
            </a:extLst>
          </p:cNvPr>
          <p:cNvSpPr txBox="1">
            <a:spLocks/>
          </p:cNvSpPr>
          <p:nvPr/>
        </p:nvSpPr>
        <p:spPr>
          <a:xfrm>
            <a:off x="838200" y="5450113"/>
            <a:ext cx="10515600" cy="105364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dirty="0"/>
              <a:t>Odd Ratio = (50:100) / (25/100) = 3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Peluang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gangguan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pernafasan</a:t>
            </a:r>
            <a:r>
              <a:rPr lang="en-ID" dirty="0">
                <a:sym typeface="Wingdings" panose="05000000000000000000" pitchFamily="2" charset="2"/>
              </a:rPr>
              <a:t> 3 kali </a:t>
            </a:r>
            <a:r>
              <a:rPr lang="en-ID" dirty="0" err="1">
                <a:sym typeface="Wingdings" panose="05000000000000000000" pitchFamily="2" charset="2"/>
              </a:rPr>
              <a:t>lebih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besar</a:t>
            </a:r>
            <a:r>
              <a:rPr lang="en-ID" dirty="0">
                <a:sym typeface="Wingdings" panose="05000000000000000000" pitchFamily="2" charset="2"/>
              </a:rPr>
              <a:t> pada </a:t>
            </a:r>
            <a:r>
              <a:rPr lang="en-ID" dirty="0" err="1">
                <a:sym typeface="Wingdings" panose="05000000000000000000" pitchFamily="2" charset="2"/>
              </a:rPr>
              <a:t>pekerja</a:t>
            </a:r>
            <a:r>
              <a:rPr lang="en-ID" dirty="0">
                <a:sym typeface="Wingdings" panose="05000000000000000000" pitchFamily="2" charset="2"/>
              </a:rPr>
              <a:t> yang </a:t>
            </a:r>
            <a:r>
              <a:rPr lang="en-ID" dirty="0" err="1">
                <a:sym typeface="Wingdings" panose="05000000000000000000" pitchFamily="2" charset="2"/>
              </a:rPr>
              <a:t>tidak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patuh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menggunakan</a:t>
            </a:r>
            <a:r>
              <a:rPr lang="en-ID" dirty="0">
                <a:sym typeface="Wingdings" panose="05000000000000000000" pitchFamily="2" charset="2"/>
              </a:rPr>
              <a:t> masker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51590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2BFF7EA6-80BC-4F33-9525-5E78DDD4E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7" name="Tampungan Konten 6">
            <a:extLst>
              <a:ext uri="{FF2B5EF4-FFF2-40B4-BE49-F238E27FC236}">
                <a16:creationId xmlns:a16="http://schemas.microsoft.com/office/drawing/2014/main" xmlns="" id="{12FA4DBA-5091-4956-8F0D-84AD89EAE3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614" y="228599"/>
            <a:ext cx="8857985" cy="6284119"/>
          </a:xfrm>
          <a:prstGeom prst="rect">
            <a:avLst/>
          </a:prstGeom>
        </p:spPr>
      </p:pic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C216A2F3-727A-4EE6-A462-617C4A64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64FB70BF-8483-40F2-B638-604012274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25EE5A43-049C-4B6C-93F3-297F9B38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Persegi Panjang 7">
            <a:extLst>
              <a:ext uri="{FF2B5EF4-FFF2-40B4-BE49-F238E27FC236}">
                <a16:creationId xmlns:a16="http://schemas.microsoft.com/office/drawing/2014/main" xmlns="" id="{D478F523-41D8-44AF-A73D-18809363B816}"/>
              </a:ext>
            </a:extLst>
          </p:cNvPr>
          <p:cNvSpPr/>
          <p:nvPr/>
        </p:nvSpPr>
        <p:spPr>
          <a:xfrm>
            <a:off x="9372599" y="5351575"/>
            <a:ext cx="2590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1200" dirty="0"/>
              <a:t>Setia MS. Methodology Series Module 1: Cohort Studies. Indian J Dermatol. 2016 Jan-Feb;61(1):21-5. </a:t>
            </a:r>
            <a:r>
              <a:rPr lang="en-ID" sz="1200" dirty="0" err="1"/>
              <a:t>doi</a:t>
            </a:r>
            <a:r>
              <a:rPr lang="en-ID" sz="1200" dirty="0"/>
              <a:t>: 10.4103/0019-5154.174011. PMID: 26955090; PMCID: PMC4763690.</a:t>
            </a:r>
          </a:p>
        </p:txBody>
      </p:sp>
    </p:spTree>
    <p:extLst>
      <p:ext uri="{BB962C8B-B14F-4D97-AF65-F5344CB8AC3E}">
        <p14:creationId xmlns:p14="http://schemas.microsoft.com/office/powerpoint/2010/main" val="2676852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276" y="2527069"/>
            <a:ext cx="9908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Heavy" panose="020B0903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20812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3C533D-FAC5-44EA-87A4-0B53D368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FF7AE2-4CED-4678-B81A-30125D93D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Uniknya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KASUS KONTROL</a:t>
            </a:r>
          </a:p>
          <a:p>
            <a:pPr lvl="1"/>
            <a:r>
              <a:rPr lang="en-US" dirty="0" err="1"/>
              <a:t>Apa</a:t>
            </a:r>
            <a:r>
              <a:rPr lang="en-US" dirty="0"/>
              <a:t> ?</a:t>
            </a:r>
          </a:p>
          <a:p>
            <a:pPr lvl="1"/>
            <a:r>
              <a:rPr lang="en-US" dirty="0"/>
              <a:t>Kapan ?</a:t>
            </a:r>
          </a:p>
          <a:p>
            <a:pPr lvl="1"/>
            <a:r>
              <a:rPr lang="en-US" dirty="0" err="1"/>
              <a:t>Mengapa</a:t>
            </a:r>
            <a:r>
              <a:rPr lang="en-US" dirty="0"/>
              <a:t> ?</a:t>
            </a:r>
          </a:p>
          <a:p>
            <a:pPr lvl="1"/>
            <a:r>
              <a:rPr lang="en-US" dirty="0" err="1"/>
              <a:t>Bagaimana</a:t>
            </a:r>
            <a:r>
              <a:rPr lang="en-US" dirty="0"/>
              <a:t> ?</a:t>
            </a:r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813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20"/>
    </mc:Choice>
    <mc:Fallback xmlns="">
      <p:transition spd="slow" advTm="2362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87086EF8-2391-4B2B-9334-D8012D50B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6A6F2627-D797-4C9C-9413-C7443F9D0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Di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tambang</a:t>
            </a:r>
            <a:r>
              <a:rPr lang="en-ID" dirty="0"/>
              <a:t>,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 yang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pernafasan</a:t>
            </a:r>
            <a:r>
              <a:rPr lang="en-ID" dirty="0"/>
              <a:t>. Perusahaan </a:t>
            </a:r>
            <a:r>
              <a:rPr lang="en-ID" dirty="0" err="1"/>
              <a:t>mencurigai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kepatuhan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masker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bekerja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penyebab</a:t>
            </a:r>
            <a:r>
              <a:rPr lang="en-ID" dirty="0"/>
              <a:t>. </a:t>
            </a:r>
          </a:p>
          <a:p>
            <a:r>
              <a:rPr lang="en-ID" dirty="0" err="1"/>
              <a:t>Disamping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lain yang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menyebabkan</a:t>
            </a:r>
            <a:r>
              <a:rPr lang="en-ID" dirty="0"/>
              <a:t> </a:t>
            </a:r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pernafasan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lama </a:t>
            </a:r>
            <a:r>
              <a:rPr lang="en-ID" dirty="0" err="1"/>
              <a:t>pegawai</a:t>
            </a:r>
            <a:r>
              <a:rPr lang="en-ID" dirty="0"/>
              <a:t> </a:t>
            </a:r>
            <a:r>
              <a:rPr lang="en-ID" dirty="0" err="1"/>
              <a:t>bekerja</a:t>
            </a:r>
            <a:r>
              <a:rPr lang="en-ID" dirty="0"/>
              <a:t> di </a:t>
            </a:r>
            <a:r>
              <a:rPr lang="en-ID" dirty="0" err="1"/>
              <a:t>tambang</a:t>
            </a:r>
            <a:r>
              <a:rPr lang="en-ID" dirty="0"/>
              <a:t>, </a:t>
            </a:r>
            <a:r>
              <a:rPr lang="en-ID" dirty="0" err="1"/>
              <a:t>kebiasaan</a:t>
            </a:r>
            <a:r>
              <a:rPr lang="en-ID" dirty="0"/>
              <a:t> </a:t>
            </a:r>
            <a:r>
              <a:rPr lang="en-ID" dirty="0" err="1"/>
              <a:t>merokok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komorbid</a:t>
            </a:r>
            <a:r>
              <a:rPr lang="en-ID" dirty="0"/>
              <a:t>  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D8998183-1421-4E57-992F-2D12FE9AF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143E80F5-F576-4714-B3B1-2A2E8BB75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3E6BC1B7-1BE6-448E-B1BF-F7DBB8FA8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53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>
            <a:extLst>
              <a:ext uri="{FF2B5EF4-FFF2-40B4-BE49-F238E27FC236}">
                <a16:creationId xmlns:a16="http://schemas.microsoft.com/office/drawing/2014/main" xmlns="" id="{FA02768D-9B27-4E34-8589-9C1D9C137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57200"/>
            <a:ext cx="9144000" cy="838200"/>
          </a:xfrm>
        </p:spPr>
        <p:txBody>
          <a:bodyPr/>
          <a:lstStyle/>
          <a:p>
            <a:pPr algn="ctr">
              <a:defRPr/>
            </a:pPr>
            <a:r>
              <a:rPr lang="en-ID" sz="5400" dirty="0" err="1"/>
              <a:t>Apa</a:t>
            </a:r>
            <a:r>
              <a:rPr lang="en-ID" sz="5400" dirty="0"/>
              <a:t> </a:t>
            </a:r>
            <a:r>
              <a:rPr lang="en-ID" sz="5400" dirty="0" err="1"/>
              <a:t>itu</a:t>
            </a:r>
            <a:r>
              <a:rPr lang="en-ID" sz="5400" dirty="0"/>
              <a:t> </a:t>
            </a:r>
            <a:r>
              <a:rPr lang="en-ID" sz="5400" dirty="0" err="1"/>
              <a:t>desain</a:t>
            </a:r>
            <a:r>
              <a:rPr lang="en-ID" sz="5400" dirty="0"/>
              <a:t> KASUS KONTROL? </a:t>
            </a:r>
            <a:endParaRPr lang="en-US" sz="5400" dirty="0">
              <a:latin typeface="Bodoni MT Black" pitchFamily="18" charset="0"/>
            </a:endParaRPr>
          </a:p>
        </p:txBody>
      </p:sp>
      <p:sp>
        <p:nvSpPr>
          <p:cNvPr id="10243" name="Content Placeholder 5">
            <a:extLst>
              <a:ext uri="{FF2B5EF4-FFF2-40B4-BE49-F238E27FC236}">
                <a16:creationId xmlns:a16="http://schemas.microsoft.com/office/drawing/2014/main" xmlns="" id="{478C9CB3-74E2-4CFB-85BC-260AA321B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590800"/>
            <a:ext cx="8915400" cy="3657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/>
              <a:t>Mulai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variabel</a:t>
            </a:r>
            <a:r>
              <a:rPr lang="en-US" altLang="en-US" dirty="0"/>
              <a:t> </a:t>
            </a:r>
            <a:r>
              <a:rPr lang="en-US" altLang="en-US" dirty="0" err="1"/>
              <a:t>tergantung</a:t>
            </a:r>
            <a:r>
              <a:rPr lang="en-US" altLang="en-US" dirty="0"/>
              <a:t> </a:t>
            </a:r>
          </a:p>
          <a:p>
            <a:pPr eaLnBrk="1" hangingPunct="1"/>
            <a:r>
              <a:rPr lang="en-US" altLang="en-US" dirty="0" err="1"/>
              <a:t>Mulai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mencari</a:t>
            </a:r>
            <a:r>
              <a:rPr lang="en-US" altLang="en-US" dirty="0"/>
              <a:t> </a:t>
            </a:r>
            <a:r>
              <a:rPr lang="en-US" altLang="en-US" dirty="0" err="1"/>
              <a:t>kasus</a:t>
            </a:r>
            <a:r>
              <a:rPr lang="en-US" altLang="en-US" dirty="0"/>
              <a:t> </a:t>
            </a:r>
            <a:r>
              <a:rPr lang="en-US" altLang="en-US" dirty="0" err="1"/>
              <a:t>subyek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penyakit</a:t>
            </a:r>
            <a:r>
              <a:rPr lang="en-US" altLang="en-US" dirty="0"/>
              <a:t> </a:t>
            </a:r>
            <a:r>
              <a:rPr lang="en-US" altLang="en-US" dirty="0" err="1"/>
              <a:t>kemudian</a:t>
            </a:r>
            <a:r>
              <a:rPr lang="en-US" altLang="en-US" dirty="0"/>
              <a:t> </a:t>
            </a:r>
            <a:r>
              <a:rPr lang="en-US" altLang="en-US" dirty="0" err="1"/>
              <a:t>mencari</a:t>
            </a:r>
            <a:r>
              <a:rPr lang="en-US" altLang="en-US" dirty="0"/>
              <a:t> </a:t>
            </a:r>
            <a:r>
              <a:rPr lang="en-US" altLang="en-US" dirty="0" err="1"/>
              <a:t>kontrol</a:t>
            </a:r>
            <a:r>
              <a:rPr lang="en-US" altLang="en-US" dirty="0"/>
              <a:t> </a:t>
            </a:r>
            <a:r>
              <a:rPr lang="en-US" altLang="en-US" dirty="0" err="1"/>
              <a:t>subyek</a:t>
            </a:r>
            <a:r>
              <a:rPr lang="en-US" altLang="en-US" dirty="0"/>
              <a:t> </a:t>
            </a:r>
            <a:r>
              <a:rPr lang="en-US" altLang="en-US" dirty="0" err="1"/>
              <a:t>tanpa</a:t>
            </a:r>
            <a:r>
              <a:rPr lang="en-US" altLang="en-US" dirty="0"/>
              <a:t> </a:t>
            </a:r>
            <a:r>
              <a:rPr lang="en-US" altLang="en-US" dirty="0" err="1"/>
              <a:t>penyakit</a:t>
            </a:r>
            <a:endParaRPr lang="id-ID" altLang="en-US" dirty="0"/>
          </a:p>
          <a:p>
            <a:pPr eaLnBrk="1" hangingPunct="1"/>
            <a:r>
              <a:rPr lang="en-US" altLang="en-US" dirty="0" err="1"/>
              <a:t>Membandingkan</a:t>
            </a:r>
            <a:r>
              <a:rPr lang="en-US" altLang="en-US" dirty="0"/>
              <a:t>  </a:t>
            </a:r>
            <a:r>
              <a:rPr lang="en-US" altLang="en-US" dirty="0" err="1"/>
              <a:t>jumlah</a:t>
            </a:r>
            <a:r>
              <a:rPr lang="en-US" altLang="en-US" dirty="0"/>
              <a:t> yang </a:t>
            </a:r>
            <a:r>
              <a:rPr lang="en-US" altLang="en-US" dirty="0" err="1"/>
              <a:t>terpajan</a:t>
            </a:r>
            <a:r>
              <a:rPr lang="en-US" altLang="en-US" dirty="0"/>
              <a:t> </a:t>
            </a:r>
            <a:r>
              <a:rPr lang="en-US" altLang="en-US" dirty="0" err="1"/>
              <a:t>antara</a:t>
            </a:r>
            <a:r>
              <a:rPr lang="en-US" altLang="en-US" dirty="0"/>
              <a:t> yang </a:t>
            </a:r>
            <a:r>
              <a:rPr lang="en-US" altLang="en-US" dirty="0" err="1"/>
              <a:t>kelompok</a:t>
            </a:r>
            <a:r>
              <a:rPr lang="en-US" altLang="en-US" dirty="0"/>
              <a:t> </a:t>
            </a:r>
            <a:r>
              <a:rPr lang="en-US" altLang="en-US" dirty="0" err="1"/>
              <a:t>subyek</a:t>
            </a:r>
            <a:r>
              <a:rPr lang="en-US" altLang="en-US" dirty="0"/>
              <a:t> yang </a:t>
            </a:r>
            <a:r>
              <a:rPr lang="en-US" altLang="en-US" dirty="0" err="1"/>
              <a:t>sakit</a:t>
            </a:r>
            <a:r>
              <a:rPr lang="en-US" altLang="en-US" dirty="0"/>
              <a:t> dan </a:t>
            </a:r>
            <a:r>
              <a:rPr lang="en-US" altLang="en-US" dirty="0" err="1"/>
              <a:t>kontrol</a:t>
            </a:r>
            <a:r>
              <a:rPr lang="en-US" altLang="en-US" dirty="0"/>
              <a:t> </a:t>
            </a:r>
          </a:p>
          <a:p>
            <a:r>
              <a:rPr lang="en-US" altLang="en-US" dirty="0" err="1"/>
              <a:t>Bisa</a:t>
            </a:r>
            <a:r>
              <a:rPr lang="en-US" altLang="en-US" dirty="0"/>
              <a:t> </a:t>
            </a:r>
            <a:r>
              <a:rPr lang="en-US" altLang="en-US" dirty="0" err="1"/>
              <a:t>berbasis</a:t>
            </a:r>
            <a:r>
              <a:rPr lang="en-US" altLang="en-US" dirty="0"/>
              <a:t> </a:t>
            </a:r>
            <a:r>
              <a:rPr lang="en-US" altLang="en-US" dirty="0" err="1"/>
              <a:t>lapangan</a:t>
            </a:r>
            <a:r>
              <a:rPr lang="en-US" altLang="en-US" dirty="0"/>
              <a:t> dan basis </a:t>
            </a:r>
            <a:r>
              <a:rPr lang="en-US" altLang="en-US" dirty="0" err="1"/>
              <a:t>rumah</a:t>
            </a:r>
            <a:r>
              <a:rPr lang="en-US" altLang="en-US" dirty="0"/>
              <a:t> </a:t>
            </a:r>
            <a:r>
              <a:rPr lang="en-US" altLang="en-US" dirty="0" err="1"/>
              <a:t>sakit</a:t>
            </a:r>
            <a:endParaRPr lang="en-US" altLang="en-US" dirty="0"/>
          </a:p>
          <a:p>
            <a:r>
              <a:rPr lang="en-US" altLang="en-US" dirty="0"/>
              <a:t>Matching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eliminasi</a:t>
            </a:r>
            <a:r>
              <a:rPr lang="en-US" altLang="en-US" dirty="0"/>
              <a:t> </a:t>
            </a:r>
            <a:r>
              <a:rPr lang="en-US" altLang="en-US" dirty="0" err="1"/>
              <a:t>Efek</a:t>
            </a:r>
            <a:r>
              <a:rPr lang="en-US" altLang="en-US" dirty="0"/>
              <a:t> </a:t>
            </a:r>
            <a:r>
              <a:rPr lang="en-US" altLang="en-US" dirty="0" err="1"/>
              <a:t>perancu</a:t>
            </a: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xmlns="" id="{F4830215-9C4C-4F58-AA71-45686EAFB55D}"/>
                  </a:ext>
                </a:extLst>
              </p14:cNvPr>
              <p14:cNvContentPartPr/>
              <p14:nvPr/>
            </p14:nvContentPartPr>
            <p14:xfrm>
              <a:off x="2407800" y="554040"/>
              <a:ext cx="7144560" cy="59000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4830215-9C4C-4F58-AA71-45686EAFB55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98440" y="544680"/>
                <a:ext cx="7163280" cy="59187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allout: Bent Line 2">
            <a:extLst>
              <a:ext uri="{FF2B5EF4-FFF2-40B4-BE49-F238E27FC236}">
                <a16:creationId xmlns:a16="http://schemas.microsoft.com/office/drawing/2014/main" xmlns="" id="{3F238B66-55A6-42A6-AC66-85880B67AEF7}"/>
              </a:ext>
            </a:extLst>
          </p:cNvPr>
          <p:cNvSpPr/>
          <p:nvPr/>
        </p:nvSpPr>
        <p:spPr bwMode="auto">
          <a:xfrm>
            <a:off x="1626515" y="1627984"/>
            <a:ext cx="1905000" cy="776287"/>
          </a:xfrm>
          <a:prstGeom prst="borderCallout2">
            <a:avLst>
              <a:gd name="adj1" fmla="val 101485"/>
              <a:gd name="adj2" fmla="val 44238"/>
              <a:gd name="adj3" fmla="val 234701"/>
              <a:gd name="adj4" fmla="val 44476"/>
              <a:gd name="adj5" fmla="val 380336"/>
              <a:gd name="adj6" fmla="val 123047"/>
            </a:avLst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D" b="1" dirty="0">
                <a:latin typeface="Tahoma" panose="020B0604030504040204" pitchFamily="34" charset="0"/>
              </a:rPr>
              <a:t>KASUS</a:t>
            </a:r>
          </a:p>
        </p:txBody>
      </p:sp>
      <p:sp>
        <p:nvSpPr>
          <p:cNvPr id="7" name="Callout: Bent Line 6">
            <a:extLst>
              <a:ext uri="{FF2B5EF4-FFF2-40B4-BE49-F238E27FC236}">
                <a16:creationId xmlns:a16="http://schemas.microsoft.com/office/drawing/2014/main" xmlns="" id="{B4AC2880-946D-4241-935B-A0B17750F80E}"/>
              </a:ext>
            </a:extLst>
          </p:cNvPr>
          <p:cNvSpPr/>
          <p:nvPr/>
        </p:nvSpPr>
        <p:spPr bwMode="auto">
          <a:xfrm>
            <a:off x="8574088" y="406189"/>
            <a:ext cx="1905000" cy="1609938"/>
          </a:xfrm>
          <a:prstGeom prst="borderCallout2">
            <a:avLst>
              <a:gd name="adj1" fmla="val 101485"/>
              <a:gd name="adj2" fmla="val 44238"/>
              <a:gd name="adj3" fmla="val 146801"/>
              <a:gd name="adj4" fmla="val 44476"/>
              <a:gd name="adj5" fmla="val 196625"/>
              <a:gd name="adj6" fmla="val -56382"/>
            </a:avLst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D" b="1" dirty="0">
                <a:latin typeface="Tahoma" panose="020B0604030504040204" pitchFamily="34" charset="0"/>
              </a:rPr>
              <a:t>KONTROL DIPILIH KEMUDIAN SECARA MATCHING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6C475FB2-3558-44A8-8522-34CEF8E3F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Kapan </a:t>
            </a:r>
            <a:r>
              <a:rPr lang="en-ID" dirty="0" err="1"/>
              <a:t>Melakukan</a:t>
            </a:r>
            <a:r>
              <a:rPr lang="en-ID" dirty="0"/>
              <a:t> KASUS KONTROL?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B801F0EE-C601-4CCB-B9F7-66846DA26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Kasus</a:t>
            </a:r>
            <a:r>
              <a:rPr lang="en-US" altLang="en-US" dirty="0"/>
              <a:t> yang </a:t>
            </a:r>
            <a:r>
              <a:rPr lang="en-US" altLang="en-US" dirty="0" err="1"/>
              <a:t>langka</a:t>
            </a:r>
            <a:r>
              <a:rPr lang="en-US" altLang="en-US" dirty="0"/>
              <a:t> </a:t>
            </a:r>
            <a:r>
              <a:rPr lang="en-US" altLang="en-US" dirty="0">
                <a:sym typeface="Wingdings" panose="05000000000000000000" pitchFamily="2" charset="2"/>
              </a:rPr>
              <a:t> </a:t>
            </a:r>
            <a:r>
              <a:rPr lang="en-US" altLang="en-US" dirty="0" err="1">
                <a:sym typeface="Wingdings" panose="05000000000000000000" pitchFamily="2" charset="2"/>
              </a:rPr>
              <a:t>berbasis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registrasi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pasien</a:t>
            </a:r>
            <a:endParaRPr lang="en-US" altLang="en-US" dirty="0">
              <a:sym typeface="Wingdings" panose="05000000000000000000" pitchFamily="2" charset="2"/>
            </a:endParaRPr>
          </a:p>
          <a:p>
            <a:pPr lvl="1"/>
            <a:r>
              <a:rPr lang="en-US" altLang="en-US" dirty="0" err="1">
                <a:sym typeface="Wingdings" panose="05000000000000000000" pitchFamily="2" charset="2"/>
              </a:rPr>
              <a:t>Jika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sudah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ada</a:t>
            </a:r>
            <a:r>
              <a:rPr lang="en-US" altLang="en-US" dirty="0">
                <a:sym typeface="Wingdings" panose="05000000000000000000" pitchFamily="2" charset="2"/>
              </a:rPr>
              <a:t> data di </a:t>
            </a:r>
            <a:r>
              <a:rPr lang="en-US" altLang="en-US" dirty="0" err="1">
                <a:sym typeface="Wingdings" panose="05000000000000000000" pitchFamily="2" charset="2"/>
              </a:rPr>
              <a:t>perusahaan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mengenai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pekerja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dengan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gangguan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fungsi</a:t>
            </a:r>
            <a:r>
              <a:rPr lang="en-US" altLang="en-US" dirty="0"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ym typeface="Wingdings" panose="05000000000000000000" pitchFamily="2" charset="2"/>
              </a:rPr>
              <a:t>paru</a:t>
            </a:r>
            <a:r>
              <a:rPr lang="en-US" altLang="en-US" dirty="0">
                <a:sym typeface="Wingdings" panose="05000000000000000000" pitchFamily="2" charset="2"/>
              </a:rPr>
              <a:t>  </a:t>
            </a:r>
            <a:endParaRPr lang="en-US" altLang="en-US" dirty="0"/>
          </a:p>
          <a:p>
            <a:r>
              <a:rPr lang="en-US" altLang="en-US" dirty="0" err="1"/>
              <a:t>Kasus</a:t>
            </a:r>
            <a:r>
              <a:rPr lang="en-US" altLang="en-US" dirty="0"/>
              <a:t> yang masa </a:t>
            </a:r>
            <a:r>
              <a:rPr lang="en-US" altLang="en-US" dirty="0" err="1"/>
              <a:t>laten</a:t>
            </a:r>
            <a:r>
              <a:rPr lang="en-US" altLang="en-US" dirty="0"/>
              <a:t> </a:t>
            </a:r>
            <a:r>
              <a:rPr lang="en-US" altLang="en-US" dirty="0" err="1"/>
              <a:t>panjang</a:t>
            </a:r>
            <a:endParaRPr lang="en-US" alt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US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879B6D67-EFE0-4FB3-B626-F714E788B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C6A9E1C8-EE16-43E3-A79A-25CBBB29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329326DC-C5AB-4EB6-90EE-81FCCE9A8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95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879C14E9-76A6-4CD9-96F5-265DC5161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KASUS KONTROL?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4FA76175-7CE9-45B0-9B4C-522E1C2D0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/>
              <a:t>KEUNTUNGAN</a:t>
            </a:r>
          </a:p>
          <a:p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mahal -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kohort</a:t>
            </a:r>
            <a:r>
              <a:rPr lang="en-US" dirty="0"/>
              <a:t> (</a:t>
            </a:r>
            <a:r>
              <a:rPr lang="en-US" dirty="0" err="1"/>
              <a:t>prospektif</a:t>
            </a:r>
            <a:r>
              <a:rPr lang="en-US" dirty="0"/>
              <a:t>)</a:t>
            </a:r>
          </a:p>
          <a:p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luaran</a:t>
            </a:r>
            <a:r>
              <a:rPr lang="en-US" dirty="0"/>
              <a:t> </a:t>
            </a:r>
            <a:r>
              <a:rPr lang="en-US" dirty="0" err="1"/>
              <a:t>jarang</a:t>
            </a:r>
            <a:r>
              <a:rPr lang="en-US" dirty="0"/>
              <a:t> dan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laten</a:t>
            </a:r>
            <a:r>
              <a:rPr lang="en-US" dirty="0"/>
              <a:t> yang lama.</a:t>
            </a:r>
          </a:p>
          <a:p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pajanan</a:t>
            </a:r>
            <a:r>
              <a:rPr lang="en-US" dirty="0"/>
              <a:t> (multiple exposure)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dan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investigasi</a:t>
            </a:r>
            <a:r>
              <a:rPr lang="en-US" dirty="0"/>
              <a:t> </a:t>
            </a:r>
            <a:r>
              <a:rPr lang="en-US" dirty="0" err="1"/>
              <a:t>wabah</a:t>
            </a:r>
            <a:endParaRPr lang="en-US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B4CB5688-D755-4EB2-9638-C0CC61ECE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64BBF739-1332-48B6-8B34-0CD648383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60E244DA-022B-4537-BDDD-4A20BEF41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Persegi Panjang 6">
            <a:extLst>
              <a:ext uri="{FF2B5EF4-FFF2-40B4-BE49-F238E27FC236}">
                <a16:creationId xmlns:a16="http://schemas.microsoft.com/office/drawing/2014/main" xmlns="" id="{6C80B674-B45E-4971-916E-D0E05FB12965}"/>
              </a:ext>
            </a:extLst>
          </p:cNvPr>
          <p:cNvSpPr/>
          <p:nvPr/>
        </p:nvSpPr>
        <p:spPr>
          <a:xfrm>
            <a:off x="2819400" y="6005048"/>
            <a:ext cx="944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1200" dirty="0"/>
              <a:t>Setia MS. Methodology Series Module 1: Cohort Studies. Indian J Dermatol. 2016 Jan-Feb;61(1):21-5. </a:t>
            </a:r>
            <a:r>
              <a:rPr lang="en-ID" sz="1200" dirty="0" err="1"/>
              <a:t>doi</a:t>
            </a:r>
            <a:r>
              <a:rPr lang="en-ID" sz="1200" dirty="0"/>
              <a:t>: 10.4103/0019-5154.174011. PMID: 26955090; PMCID: PMC4763690.</a:t>
            </a:r>
          </a:p>
        </p:txBody>
      </p:sp>
    </p:spTree>
    <p:extLst>
      <p:ext uri="{BB962C8B-B14F-4D97-AF65-F5344CB8AC3E}">
        <p14:creationId xmlns:p14="http://schemas.microsoft.com/office/powerpoint/2010/main" val="614158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879C14E9-76A6-4CD9-96F5-265DC5161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KASUS KONTROL?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4FA76175-7CE9-45B0-9B4C-522E1C2D0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/>
              <a:t>KELEMAHAN</a:t>
            </a:r>
          </a:p>
          <a:p>
            <a:pPr lvl="1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registrasi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,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diawali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potong</a:t>
            </a:r>
            <a:r>
              <a:rPr lang="en-US" dirty="0"/>
              <a:t> </a:t>
            </a:r>
            <a:r>
              <a:rPr lang="en-US" dirty="0" err="1"/>
              <a:t>lintang</a:t>
            </a:r>
            <a:r>
              <a:rPr lang="en-US" dirty="0"/>
              <a:t> </a:t>
            </a:r>
            <a:r>
              <a:rPr lang="en-US" dirty="0" err="1"/>
              <a:t>terlabih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pajanan</a:t>
            </a:r>
            <a:r>
              <a:rPr lang="en-US" dirty="0"/>
              <a:t> </a:t>
            </a:r>
            <a:r>
              <a:rPr lang="en-US" dirty="0" err="1"/>
              <a:t>jarang</a:t>
            </a:r>
            <a:endParaRPr lang="en-US" dirty="0"/>
          </a:p>
          <a:p>
            <a:pPr lvl="1"/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memperkirakan</a:t>
            </a:r>
            <a:r>
              <a:rPr lang="en-US" dirty="0"/>
              <a:t> </a:t>
            </a:r>
            <a:r>
              <a:rPr lang="en-US" dirty="0" err="1"/>
              <a:t>insiden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prevalensi</a:t>
            </a:r>
            <a:endParaRPr lang="en-US" dirty="0"/>
          </a:p>
          <a:p>
            <a:pPr lvl="1"/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multiple outcome</a:t>
            </a:r>
          </a:p>
          <a:p>
            <a:pPr lvl="1"/>
            <a:r>
              <a:rPr lang="en-US" dirty="0" err="1"/>
              <a:t>Kadang-kadang</a:t>
            </a:r>
            <a:r>
              <a:rPr lang="en-US" dirty="0"/>
              <a:t> </a:t>
            </a:r>
            <a:r>
              <a:rPr lang="en-US" dirty="0" err="1"/>
              <a:t>temporalitas</a:t>
            </a:r>
            <a:r>
              <a:rPr lang="en-US" dirty="0"/>
              <a:t> </a:t>
            </a:r>
            <a:r>
              <a:rPr lang="en-US" dirty="0" err="1"/>
              <a:t>pajanan</a:t>
            </a:r>
            <a:r>
              <a:rPr lang="en-US" dirty="0"/>
              <a:t> dan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kasus-kontrol</a:t>
            </a:r>
            <a:endParaRPr lang="en-US" dirty="0"/>
          </a:p>
          <a:p>
            <a:pPr lvl="1"/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juga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memunculkan</a:t>
            </a:r>
            <a:r>
              <a:rPr lang="en-US" dirty="0"/>
              <a:t> bias (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pajanan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lama di masa </a:t>
            </a:r>
            <a:r>
              <a:rPr lang="en-US" dirty="0" err="1"/>
              <a:t>lalu</a:t>
            </a:r>
            <a:r>
              <a:rPr lang="en-US" dirty="0"/>
              <a:t>) dan bias </a:t>
            </a:r>
            <a:r>
              <a:rPr lang="en-US" dirty="0" err="1"/>
              <a:t>seleksi</a:t>
            </a:r>
            <a:r>
              <a:rPr lang="en-US" dirty="0"/>
              <a:t> (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dan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)</a:t>
            </a:r>
          </a:p>
          <a:p>
            <a:pPr marL="342900" lvl="1" indent="0">
              <a:buNone/>
            </a:pPr>
            <a:endParaRPr lang="en-ID" dirty="0"/>
          </a:p>
          <a:p>
            <a:pPr lvl="2"/>
            <a:endParaRPr lang="en-ID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B4CB5688-D755-4EB2-9638-C0CC61ECE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64BBF739-1332-48B6-8B34-0CD648383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60E244DA-022B-4537-BDDD-4A20BEF41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Persegi Panjang 6">
            <a:extLst>
              <a:ext uri="{FF2B5EF4-FFF2-40B4-BE49-F238E27FC236}">
                <a16:creationId xmlns:a16="http://schemas.microsoft.com/office/drawing/2014/main" xmlns="" id="{ED974A03-6859-47DD-B5E1-A149701A14D1}"/>
              </a:ext>
            </a:extLst>
          </p:cNvPr>
          <p:cNvSpPr/>
          <p:nvPr/>
        </p:nvSpPr>
        <p:spPr>
          <a:xfrm>
            <a:off x="3124200" y="6135853"/>
            <a:ext cx="944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Setia MS. Methodology Series Module 2: Case-control Studies. </a:t>
            </a:r>
            <a:r>
              <a:rPr lang="en-US" sz="1400" i="1" dirty="0"/>
              <a:t>Indian J Dermatol</a:t>
            </a:r>
            <a:r>
              <a:rPr lang="en-US" sz="1400" dirty="0"/>
              <a:t>. 2016;61(2):146-151. doi:10.4103/0019-5154.177773</a:t>
            </a:r>
            <a:endParaRPr lang="en-ID" sz="1000" dirty="0"/>
          </a:p>
        </p:txBody>
      </p:sp>
    </p:spTree>
    <p:extLst>
      <p:ext uri="{BB962C8B-B14F-4D97-AF65-F5344CB8AC3E}">
        <p14:creationId xmlns:p14="http://schemas.microsoft.com/office/powerpoint/2010/main" val="630064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2F61B859-78AB-472F-BCE3-FF5A67B47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caranya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Potong</a:t>
            </a:r>
            <a:r>
              <a:rPr lang="en-ID" dirty="0"/>
              <a:t> </a:t>
            </a:r>
            <a:r>
              <a:rPr lang="en-ID" dirty="0" err="1"/>
              <a:t>Lintang</a:t>
            </a:r>
            <a:r>
              <a:rPr lang="en-ID" dirty="0"/>
              <a:t>? </a:t>
            </a:r>
          </a:p>
        </p:txBody>
      </p:sp>
      <p:graphicFrame>
        <p:nvGraphicFramePr>
          <p:cNvPr id="10" name="Tampungan Konten 9">
            <a:extLst>
              <a:ext uri="{FF2B5EF4-FFF2-40B4-BE49-F238E27FC236}">
                <a16:creationId xmlns:a16="http://schemas.microsoft.com/office/drawing/2014/main" xmlns="" id="{61230C43-6C9A-4595-ADFD-15F53578D3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4659610"/>
              </p:ext>
            </p:extLst>
          </p:nvPr>
        </p:nvGraphicFramePr>
        <p:xfrm>
          <a:off x="1190625" y="1825625"/>
          <a:ext cx="1016317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271DD654-EA69-4266-BDEA-82408D2D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6A58592E-F5AB-408B-B5DF-079115F69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273D4553-CADA-4642-9AB7-1D1A2354D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25696"/>
      </p:ext>
    </p:extLst>
  </p:cSld>
  <p:clrMapOvr>
    <a:masterClrMapping/>
  </p:clrMapOvr>
</p:sld>
</file>

<file path=ppt/theme/theme1.xml><?xml version="1.0" encoding="utf-8"?>
<a:theme xmlns:a="http://schemas.openxmlformats.org/drawingml/2006/main" name="Konten MOOCs MKK revisi logo U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nten MOOCs MKK revisi logo UI" id="{3E02BE36-552B-446E-9E54-6F9DB478F4A2}" vid="{BC7068CE-4713-41B0-847F-431D672424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Konten MOOCs MKK revisi logo UI</Template>
  <TotalTime>3806</TotalTime>
  <Words>556</Words>
  <Application>Microsoft Office PowerPoint</Application>
  <PresentationFormat>Widescreen</PresentationFormat>
  <Paragraphs>101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Bodoni MT Black</vt:lpstr>
      <vt:lpstr>Calibri</vt:lpstr>
      <vt:lpstr>Calibri Light</vt:lpstr>
      <vt:lpstr>Constantia</vt:lpstr>
      <vt:lpstr>Franklin Gothic Heavy</vt:lpstr>
      <vt:lpstr>Franklin Gothic Medium</vt:lpstr>
      <vt:lpstr>Franklin Gothic Medium Cond</vt:lpstr>
      <vt:lpstr>Tahoma</vt:lpstr>
      <vt:lpstr>Wingdings</vt:lpstr>
      <vt:lpstr>Wingdings 2</vt:lpstr>
      <vt:lpstr>Konten MOOCs MKK revisi logo UI</vt:lpstr>
      <vt:lpstr>PowerPoint Presentation</vt:lpstr>
      <vt:lpstr>OUTLINE</vt:lpstr>
      <vt:lpstr>Contoh kasus </vt:lpstr>
      <vt:lpstr>Apa itu desain KASUS KONTROL? </vt:lpstr>
      <vt:lpstr>PowerPoint Presentation</vt:lpstr>
      <vt:lpstr>Kapan Melakukan KASUS KONTROL?</vt:lpstr>
      <vt:lpstr>Mengapa melakukan KASUS KONTROL? </vt:lpstr>
      <vt:lpstr>Mengapa melakukan KASUS KONTROL? </vt:lpstr>
      <vt:lpstr>Bagaimana caranya melakukan studi Potong Lintang? </vt:lpstr>
      <vt:lpstr>Desain Studi Kasus Kontrol</vt:lpstr>
      <vt:lpstr>Bagaimana caranya melakukan studi KOHORT?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KESEHATAN PEKERJA (OCCUPATIONAL HEALTH ASSESSMENT)</dc:title>
  <dc:creator>Astrid Sulistomo</dc:creator>
  <cp:lastModifiedBy>Blanc et Noir</cp:lastModifiedBy>
  <cp:revision>114</cp:revision>
  <dcterms:created xsi:type="dcterms:W3CDTF">2013-06-26T20:12:07Z</dcterms:created>
  <dcterms:modified xsi:type="dcterms:W3CDTF">2020-11-06T12:15:06Z</dcterms:modified>
</cp:coreProperties>
</file>