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notesMasterIdLst>
    <p:notesMasterId r:id="rId16"/>
  </p:notesMasterIdLst>
  <p:sldIdLst>
    <p:sldId id="257" r:id="rId2"/>
    <p:sldId id="268" r:id="rId3"/>
    <p:sldId id="258" r:id="rId4"/>
    <p:sldId id="259" r:id="rId5"/>
    <p:sldId id="274" r:id="rId6"/>
    <p:sldId id="260" r:id="rId7"/>
    <p:sldId id="272" r:id="rId8"/>
    <p:sldId id="261" r:id="rId9"/>
    <p:sldId id="265" r:id="rId10"/>
    <p:sldId id="266" r:id="rId11"/>
    <p:sldId id="273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>
        <p:scale>
          <a:sx n="90" d="100"/>
          <a:sy n="90" d="100"/>
        </p:scale>
        <p:origin x="800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8E93C-C8F7-2D4A-8A4C-7AB7CA268120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31E29-4E45-7E49-AF42-7F92ABD13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7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4960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This is the end</a:t>
            </a:r>
            <a:r>
              <a:rPr lang="en-US" baseline="0" dirty="0" smtClean="0"/>
              <a:t> of the video. Hope you get better illustration about over nutrition as a Public Health Issue. We would like to thank </a:t>
            </a:r>
            <a:r>
              <a:rPr lang="en-US" baseline="0" dirty="0" err="1" smtClean="0"/>
              <a:t>Universitas</a:t>
            </a:r>
            <a:r>
              <a:rPr lang="en-US" baseline="0" dirty="0" smtClean="0"/>
              <a:t> Indonesia for funding this video. See you next time!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74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This is the end</a:t>
            </a:r>
            <a:r>
              <a:rPr lang="en-US" baseline="0" dirty="0" smtClean="0"/>
              <a:t> of the video. Hope you get better illustration about over nutrition as a Public Health Issue. We would like to thank </a:t>
            </a:r>
            <a:r>
              <a:rPr lang="en-US" baseline="0" dirty="0" err="1" smtClean="0"/>
              <a:t>Universitas</a:t>
            </a:r>
            <a:r>
              <a:rPr lang="en-US" baseline="0" dirty="0" smtClean="0"/>
              <a:t> Indonesia for funding this video. See you next time!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75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1091000" y="613033"/>
            <a:ext cx="1001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1131200" y="2692633"/>
            <a:ext cx="22612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1131200" y="3814800"/>
            <a:ext cx="226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1131200" y="4487267"/>
            <a:ext cx="226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3687332" y="2692633"/>
            <a:ext cx="22612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3687332" y="3814800"/>
            <a:ext cx="226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3687332" y="4487267"/>
            <a:ext cx="226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6243464" y="2692633"/>
            <a:ext cx="22612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6243464" y="3814800"/>
            <a:ext cx="226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6243464" y="4487267"/>
            <a:ext cx="226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8799596" y="2692633"/>
            <a:ext cx="22612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8799596" y="3814800"/>
            <a:ext cx="226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8799596" y="4487267"/>
            <a:ext cx="226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8482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Section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/>
        </p:nvSpPr>
        <p:spPr>
          <a:xfrm>
            <a:off x="-42333" y="-52900"/>
            <a:ext cx="8170400" cy="691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6255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1033133" y="2264867"/>
            <a:ext cx="5505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2209133" y="4144272"/>
            <a:ext cx="4329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title" idx="2" hasCustomPrompt="1"/>
          </p:nvPr>
        </p:nvSpPr>
        <p:spPr>
          <a:xfrm>
            <a:off x="4199133" y="1823672"/>
            <a:ext cx="2339600" cy="8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126362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48ED82C6-2007-4B24-BF0B-012699BE95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20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20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2 w 7219949"/>
              <a:gd name="connsiteY427" fmla="*/ 2753886 h 6791323"/>
              <a:gd name="connsiteX428" fmla="*/ 5888551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1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6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4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10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7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3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2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8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1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8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90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6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8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5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4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5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4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8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4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4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2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4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100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8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1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5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3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1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1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5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4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1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2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2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80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900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3 w 7219949"/>
              <a:gd name="connsiteY847" fmla="*/ 3495306 h 6791323"/>
              <a:gd name="connsiteX848" fmla="*/ 5767939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60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40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4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40 w 7219949"/>
              <a:gd name="connsiteY912" fmla="*/ 4077587 h 6791323"/>
              <a:gd name="connsiteX913" fmla="*/ 5798288 w 7219949"/>
              <a:gd name="connsiteY913" fmla="*/ 3896929 h 6791323"/>
              <a:gd name="connsiteX914" fmla="*/ 5786159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9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6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6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2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4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5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8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2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4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5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90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8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1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59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8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2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4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5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1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2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1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9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4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5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1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1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7 w 7219949"/>
              <a:gd name="connsiteY1280" fmla="*/ 6322732 h 6791323"/>
              <a:gd name="connsiteX1281" fmla="*/ 3911563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1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9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2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5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5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6 w 7219949"/>
              <a:gd name="connsiteY1359" fmla="*/ 6429900 h 6791323"/>
              <a:gd name="connsiteX1360" fmla="*/ 3445895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49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5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3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3 w 7219949"/>
              <a:gd name="connsiteY1409" fmla="*/ 6363558 h 6791323"/>
              <a:gd name="connsiteX1410" fmla="*/ 3428552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2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9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49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6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4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6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40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10 w 7219949"/>
              <a:gd name="connsiteY1472" fmla="*/ 6279893 h 6791323"/>
              <a:gd name="connsiteX1473" fmla="*/ 3245705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3 w 7219949"/>
              <a:gd name="connsiteY1496" fmla="*/ 6593704 h 6791323"/>
              <a:gd name="connsiteX1497" fmla="*/ 3148560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20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20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1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8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4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7" y="2810066"/>
                  <a:pt x="5963026" y="2805700"/>
                </a:cubicBezTo>
                <a:cubicBezTo>
                  <a:pt x="5957468" y="2801334"/>
                  <a:pt x="5949211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9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7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2" y="2753886"/>
                </a:cubicBezTo>
                <a:cubicBezTo>
                  <a:pt x="5897292" y="2751557"/>
                  <a:pt x="5894433" y="2749520"/>
                  <a:pt x="5888551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3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1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7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8" y="2666885"/>
                  <a:pt x="5772678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5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1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6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3" y="2699497"/>
                  <a:pt x="5795182" y="2691056"/>
                  <a:pt x="5789137" y="2687566"/>
                </a:cubicBezTo>
                <a:cubicBezTo>
                  <a:pt x="5780395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4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80" y="2482121"/>
                  <a:pt x="5491984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1" y="2419272"/>
                  <a:pt x="5395810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2" y="2351182"/>
                  <a:pt x="5301417" y="2343903"/>
                  <a:pt x="5292837" y="2337793"/>
                </a:cubicBezTo>
                <a:cubicBezTo>
                  <a:pt x="5290138" y="2335464"/>
                  <a:pt x="5284254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3" y="2343028"/>
                  <a:pt x="5310486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3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2" y="2266485"/>
                </a:cubicBezTo>
                <a:cubicBezTo>
                  <a:pt x="5200712" y="2266485"/>
                  <a:pt x="5200712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8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1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8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4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59" y="2043011"/>
                  <a:pt x="4886177" y="2049413"/>
                  <a:pt x="4894760" y="2055525"/>
                </a:cubicBezTo>
                <a:cubicBezTo>
                  <a:pt x="4900481" y="2059599"/>
                  <a:pt x="4906202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90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500" y="2173962"/>
                  <a:pt x="5066220" y="2178038"/>
                  <a:pt x="5071616" y="2182696"/>
                </a:cubicBezTo>
                <a:cubicBezTo>
                  <a:pt x="5094501" y="2198992"/>
                  <a:pt x="5120242" y="2217323"/>
                  <a:pt x="5143126" y="2233620"/>
                </a:cubicBezTo>
                <a:cubicBezTo>
                  <a:pt x="5143288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2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8" y="2431214"/>
                  <a:pt x="5422471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6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8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5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4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4" y="2712220"/>
                  <a:pt x="5792514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5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4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2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8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6" y="3437442"/>
                  <a:pt x="6060736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6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4" y="3399311"/>
                </a:cubicBezTo>
                <a:cubicBezTo>
                  <a:pt x="5998060" y="3401424"/>
                  <a:pt x="6000877" y="3403536"/>
                  <a:pt x="6006508" y="3407760"/>
                </a:cubicBezTo>
                <a:cubicBezTo>
                  <a:pt x="6014957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6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3" y="3058034"/>
                  <a:pt x="5541288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9" y="3228111"/>
                  <a:pt x="5802547" y="3243846"/>
                </a:cubicBezTo>
                <a:cubicBezTo>
                  <a:pt x="5808180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3" y="3353050"/>
                  <a:pt x="5955773" y="3362880"/>
                </a:cubicBezTo>
                <a:cubicBezTo>
                  <a:pt x="5961405" y="3367106"/>
                  <a:pt x="5967038" y="3371331"/>
                  <a:pt x="5969854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2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4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3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1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2" y="2992976"/>
                  <a:pt x="5464100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5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8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1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5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5" y="3196651"/>
                </a:cubicBezTo>
                <a:cubicBezTo>
                  <a:pt x="5563464" y="3195486"/>
                  <a:pt x="5557833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4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3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7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2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70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9" y="3237904"/>
                  <a:pt x="5674136" y="3234843"/>
                  <a:pt x="5671321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1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20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5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6" y="3046184"/>
                  <a:pt x="5407200" y="3040063"/>
                  <a:pt x="5399307" y="3032777"/>
                </a:cubicBezTo>
                <a:cubicBezTo>
                  <a:pt x="5390859" y="3026438"/>
                  <a:pt x="5383520" y="3018204"/>
                  <a:pt x="5378994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9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1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2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1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9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2" y="2920086"/>
                </a:cubicBezTo>
                <a:cubicBezTo>
                  <a:pt x="5165412" y="2920086"/>
                  <a:pt x="5164857" y="2921035"/>
                  <a:pt x="5164857" y="2921035"/>
                </a:cubicBezTo>
                <a:cubicBezTo>
                  <a:pt x="5185125" y="2934874"/>
                  <a:pt x="5196435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9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1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80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5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900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100" y="3199985"/>
                  <a:pt x="5352811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10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3" y="3495306"/>
                </a:cubicBezTo>
                <a:cubicBezTo>
                  <a:pt x="5747625" y="3504188"/>
                  <a:pt x="5756074" y="3510526"/>
                  <a:pt x="5767939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60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3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2" y="3533567"/>
                  <a:pt x="5733600" y="3539904"/>
                </a:cubicBezTo>
                <a:cubicBezTo>
                  <a:pt x="5738677" y="3545078"/>
                  <a:pt x="5748236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6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40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6" y="3738703"/>
                  <a:pt x="5915940" y="3740815"/>
                </a:cubicBezTo>
                <a:cubicBezTo>
                  <a:pt x="5926650" y="3750213"/>
                  <a:pt x="5933991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9" y="3778067"/>
                  <a:pt x="5934124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5" y="3788413"/>
                  <a:pt x="5947650" y="3790525"/>
                  <a:pt x="5953283" y="3794750"/>
                </a:cubicBezTo>
                <a:cubicBezTo>
                  <a:pt x="5966254" y="3807210"/>
                  <a:pt x="5982554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60" y="3854118"/>
                  <a:pt x="6040029" y="3861187"/>
                  <a:pt x="6051294" y="3869637"/>
                </a:cubicBezTo>
                <a:cubicBezTo>
                  <a:pt x="6080564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9" y="4085991"/>
                  <a:pt x="6020840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9" y="3884415"/>
                </a:lnTo>
                <a:lnTo>
                  <a:pt x="5776155" y="3893232"/>
                </a:lnTo>
                <a:cubicBezTo>
                  <a:pt x="5765637" y="3898782"/>
                  <a:pt x="5755479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1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9" y="3898424"/>
                </a:cubicBezTo>
                <a:lnTo>
                  <a:pt x="5666613" y="3907431"/>
                </a:lnTo>
                <a:cubicBezTo>
                  <a:pt x="5687013" y="3931590"/>
                  <a:pt x="5705560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5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6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7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80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9" y="4551893"/>
                  <a:pt x="6005102" y="4582192"/>
                </a:cubicBezTo>
                <a:cubicBezTo>
                  <a:pt x="6012524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2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9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3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8" y="5040217"/>
                  <a:pt x="5796720" y="5044362"/>
                  <a:pt x="5802054" y="5049059"/>
                </a:cubicBezTo>
                <a:cubicBezTo>
                  <a:pt x="5812104" y="5059353"/>
                  <a:pt x="5819486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4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40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6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7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5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7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7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2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6" y="5155870"/>
                </a:cubicBezTo>
                <a:cubicBezTo>
                  <a:pt x="5752320" y="5146474"/>
                  <a:pt x="5741655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2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4" y="5118428"/>
                </a:cubicBezTo>
                <a:cubicBezTo>
                  <a:pt x="5702677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3" y="5152833"/>
                  <a:pt x="5703682" y="5142540"/>
                  <a:pt x="5695682" y="5135494"/>
                </a:cubicBezTo>
                <a:cubicBezTo>
                  <a:pt x="5690350" y="5130796"/>
                  <a:pt x="5687067" y="5129346"/>
                  <a:pt x="5685835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6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8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2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7" y="5329843"/>
                  <a:pt x="5366272" y="5354779"/>
                </a:cubicBezTo>
                <a:cubicBezTo>
                  <a:pt x="5352903" y="5363187"/>
                  <a:pt x="5340496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90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1" y="5240690"/>
                  <a:pt x="5043432" y="5239603"/>
                </a:cubicBezTo>
                <a:cubicBezTo>
                  <a:pt x="5090254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4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2" y="5615739"/>
                  <a:pt x="5075145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90" y="5576961"/>
                  <a:pt x="4983606" y="5571014"/>
                </a:cubicBezTo>
                <a:cubicBezTo>
                  <a:pt x="4929804" y="5522088"/>
                  <a:pt x="4855991" y="5518393"/>
                  <a:pt x="4802190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8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6" y="5212758"/>
                  <a:pt x="4411621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2" y="5173781"/>
                  <a:pt x="4364278" y="5167461"/>
                </a:cubicBezTo>
                <a:cubicBezTo>
                  <a:pt x="4355816" y="5161142"/>
                  <a:pt x="4345754" y="5150614"/>
                  <a:pt x="4335459" y="5147443"/>
                </a:cubicBezTo>
                <a:cubicBezTo>
                  <a:pt x="4328597" y="5145331"/>
                  <a:pt x="4327607" y="5140075"/>
                  <a:pt x="4321967" y="5135861"/>
                </a:cubicBezTo>
                <a:cubicBezTo>
                  <a:pt x="4288118" y="5110580"/>
                  <a:pt x="4251448" y="5083194"/>
                  <a:pt x="4214778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6" y="5066300"/>
                  <a:pt x="4207446" y="5068406"/>
                </a:cubicBezTo>
                <a:cubicBezTo>
                  <a:pt x="4224371" y="5081047"/>
                  <a:pt x="4241296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2" y="5116854"/>
                </a:cubicBezTo>
                <a:cubicBezTo>
                  <a:pt x="4268282" y="5116854"/>
                  <a:pt x="4268282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8" y="5045206"/>
                  <a:pt x="4157427" y="5043100"/>
                  <a:pt x="4157427" y="5043100"/>
                </a:cubicBezTo>
                <a:cubicBezTo>
                  <a:pt x="4142334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4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1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5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9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7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1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80" y="5233533"/>
                  <a:pt x="4280710" y="5234590"/>
                  <a:pt x="4283531" y="5236698"/>
                </a:cubicBezTo>
                <a:cubicBezTo>
                  <a:pt x="4291993" y="5243017"/>
                  <a:pt x="4296414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20" y="5311461"/>
                  <a:pt x="4378592" y="5316731"/>
                  <a:pt x="4384234" y="5320945"/>
                </a:cubicBezTo>
                <a:cubicBezTo>
                  <a:pt x="4387056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1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1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2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1" y="5757062"/>
                </a:lnTo>
                <a:lnTo>
                  <a:pt x="4937260" y="5780871"/>
                </a:lnTo>
                <a:cubicBezTo>
                  <a:pt x="4927476" y="5788189"/>
                  <a:pt x="4925814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3" y="6154695"/>
                  <a:pt x="4446584" y="6173472"/>
                  <a:pt x="4397069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7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3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4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8" y="6162383"/>
                  <a:pt x="4233263" y="6164269"/>
                  <a:pt x="4241645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3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5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4" y="6438925"/>
                  <a:pt x="4313571" y="6422687"/>
                </a:cubicBezTo>
                <a:cubicBezTo>
                  <a:pt x="4305191" y="6403478"/>
                  <a:pt x="4288685" y="6382384"/>
                  <a:pt x="4311838" y="6366653"/>
                </a:cubicBezTo>
                <a:cubicBezTo>
                  <a:pt x="4331411" y="6352012"/>
                  <a:pt x="4349577" y="6363899"/>
                  <a:pt x="4362501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1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5" y="6544975"/>
                  <a:pt x="4160845" y="6556065"/>
                  <a:pt x="4167307" y="6567157"/>
                </a:cubicBezTo>
                <a:cubicBezTo>
                  <a:pt x="4172810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1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3" y="6344261"/>
                  <a:pt x="3975519" y="6373039"/>
                  <a:pt x="3948711" y="6324618"/>
                </a:cubicBezTo>
                <a:cubicBezTo>
                  <a:pt x="3947751" y="6320559"/>
                  <a:pt x="3944168" y="6321646"/>
                  <a:pt x="3940587" y="6322732"/>
                </a:cubicBezTo>
                <a:cubicBezTo>
                  <a:pt x="3883277" y="6340131"/>
                  <a:pt x="3874710" y="6368836"/>
                  <a:pt x="3911563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1" y="6603188"/>
                </a:cubicBezTo>
                <a:cubicBezTo>
                  <a:pt x="3935708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9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3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9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1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1" y="6448229"/>
                  <a:pt x="3611929" y="6438507"/>
                  <a:pt x="3602138" y="6427960"/>
                </a:cubicBezTo>
                <a:cubicBezTo>
                  <a:pt x="3599690" y="6425323"/>
                  <a:pt x="3599690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2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2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5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9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5" y="6660874"/>
                  <a:pt x="3742695" y="6654731"/>
                  <a:pt x="3733131" y="6646757"/>
                </a:cubicBezTo>
                <a:lnTo>
                  <a:pt x="3643075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6" y="6429900"/>
                </a:lnTo>
                <a:lnTo>
                  <a:pt x="3445895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1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40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0" y="6315787"/>
                  <a:pt x="3343145" y="6320072"/>
                  <a:pt x="3338249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9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5" y="6166978"/>
                  <a:pt x="3194900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2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5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3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9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1" y="6376743"/>
                  <a:pt x="3449146" y="6371469"/>
                  <a:pt x="3441803" y="6363558"/>
                </a:cubicBezTo>
                <a:cubicBezTo>
                  <a:pt x="3436908" y="6358285"/>
                  <a:pt x="3432385" y="6358121"/>
                  <a:pt x="3428552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20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2" y="6275721"/>
                </a:cubicBezTo>
                <a:cubicBezTo>
                  <a:pt x="3350227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8" y="6207827"/>
                  <a:pt x="3289355" y="6200905"/>
                </a:cubicBezTo>
                <a:cubicBezTo>
                  <a:pt x="3277436" y="6181787"/>
                  <a:pt x="3274989" y="6179149"/>
                  <a:pt x="3261739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6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69" y="6011386"/>
                  <a:pt x="3112750" y="6005949"/>
                </a:cubicBezTo>
                <a:cubicBezTo>
                  <a:pt x="3104023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49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6" y="5976953"/>
                </a:cubicBezTo>
                <a:cubicBezTo>
                  <a:pt x="3066720" y="5983051"/>
                  <a:pt x="3067092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6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4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6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4" y="6067279"/>
                  <a:pt x="3093904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0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40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4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0" y="6214626"/>
                  <a:pt x="3202607" y="6248741"/>
                  <a:pt x="3218410" y="6279893"/>
                </a:cubicBezTo>
                <a:cubicBezTo>
                  <a:pt x="3226124" y="6292913"/>
                  <a:pt x="3235914" y="6303460"/>
                  <a:pt x="3245705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3" y="6593704"/>
                </a:cubicBezTo>
                <a:cubicBezTo>
                  <a:pt x="3253020" y="6661989"/>
                  <a:pt x="3199222" y="6613060"/>
                  <a:pt x="3148560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4759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70CF62C-53D2-424C-8FE5-6815353E7C27}"/>
              </a:ext>
            </a:extLst>
          </p:cNvPr>
          <p:cNvSpPr/>
          <p:nvPr userDrawn="1"/>
        </p:nvSpPr>
        <p:spPr>
          <a:xfrm>
            <a:off x="-18250" y="5415735"/>
            <a:ext cx="12210250" cy="14422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359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10/19/20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3B420C-99C6-5942-8D6F-BD101A199A40}" type="slidenum">
              <a:rPr lang="en-US" altLang="en-US" sz="1400" b="0">
                <a:solidFill>
                  <a:schemeClr val="tx2"/>
                </a:solidFill>
                <a:latin typeface="Times New Roman" charset="0"/>
              </a:rPr>
              <a:pPr eaLnBrk="1" hangingPunct="1"/>
              <a:t>1</a:t>
            </a:fld>
            <a:endParaRPr lang="en-US" altLang="en-US" sz="1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71700" y="2883058"/>
            <a:ext cx="7696200" cy="1143000"/>
          </a:xfrm>
        </p:spPr>
        <p:txBody>
          <a:bodyPr/>
          <a:lstStyle/>
          <a:p>
            <a:pPr algn="ctr" eaLnBrk="1" hangingPunct="1"/>
            <a:r>
              <a:rPr lang="en-US" altLang="en-US" sz="5400" b="1" smtClean="0">
                <a:latin typeface="Lucida Handwriting" charset="0"/>
              </a:rPr>
              <a:t>ANATOMI DAN FISIOLOGI LAKTASI</a:t>
            </a:r>
            <a:endParaRPr lang="en-US" altLang="en-US" sz="5400" b="1" dirty="0">
              <a:latin typeface="Lucida Handwriting" charset="0"/>
            </a:endParaRPr>
          </a:p>
        </p:txBody>
      </p:sp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72113"/>
            <a:ext cx="22860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48300"/>
            <a:ext cx="236220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113"/>
            <a:ext cx="25908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84813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07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230AFE-F319-9E4B-89A2-8AF91FE78BF1}" type="slidenum">
              <a:rPr lang="en-US" altLang="en-US" b="0">
                <a:solidFill>
                  <a:schemeClr val="tx2"/>
                </a:solidFill>
                <a:latin typeface="Times New Roman" charset="0"/>
              </a:rPr>
              <a:pPr eaLnBrk="1" hangingPunct="1"/>
              <a:t>10</a:t>
            </a:fld>
            <a:endParaRPr lang="en-US" altLang="en-US" sz="1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717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74320" y="1672695"/>
            <a:ext cx="10808782" cy="4603445"/>
          </a:xfrm>
        </p:spPr>
        <p:txBody>
          <a:bodyPr>
            <a:normAutofit/>
          </a:bodyPr>
          <a:lstStyle/>
          <a:p>
            <a:pPr marL="368300" lvl="1" indent="-354013" eaLnBrk="1" hangingPunct="1">
              <a:buFont typeface="Wingdings" charset="2"/>
              <a:buChar char="§"/>
              <a:defRPr/>
            </a:pPr>
            <a:r>
              <a:rPr lang="en-US" sz="2800" b="1" dirty="0" smtClean="0"/>
              <a:t>Swallowing Reflex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Refleks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Menelan</a:t>
            </a:r>
            <a:endParaRPr lang="en-US" sz="2800" b="1" dirty="0"/>
          </a:p>
          <a:p>
            <a:pPr lvl="1"/>
            <a:r>
              <a:rPr lang="en-US" sz="2600" dirty="0" err="1" smtClean="0"/>
              <a:t>Refleks</a:t>
            </a:r>
            <a:r>
              <a:rPr lang="en-US" sz="2600" dirty="0" smtClean="0"/>
              <a:t> </a:t>
            </a:r>
            <a:r>
              <a:rPr lang="en-US" sz="2600" dirty="0" err="1" smtClean="0"/>
              <a:t>ini</a:t>
            </a:r>
            <a:r>
              <a:rPr lang="en-US" sz="2600" dirty="0" smtClean="0"/>
              <a:t> </a:t>
            </a:r>
            <a:r>
              <a:rPr lang="en-US" sz="2600" dirty="0" err="1" smtClean="0"/>
              <a:t>muncul</a:t>
            </a:r>
            <a:r>
              <a:rPr lang="en-US" sz="2600" dirty="0" smtClean="0"/>
              <a:t> </a:t>
            </a:r>
            <a:r>
              <a:rPr lang="en-US" sz="2600" dirty="0" err="1"/>
              <a:t>ketika</a:t>
            </a:r>
            <a:r>
              <a:rPr lang="en-US" sz="2600" dirty="0"/>
              <a:t> </a:t>
            </a:r>
            <a:r>
              <a:rPr lang="en-US" sz="2600" dirty="0" err="1" smtClean="0"/>
              <a:t>ada</a:t>
            </a:r>
            <a:r>
              <a:rPr lang="en-US" sz="2600" dirty="0" smtClean="0"/>
              <a:t> </a:t>
            </a:r>
            <a:r>
              <a:rPr lang="en-US" sz="2600" dirty="0" err="1" smtClean="0"/>
              <a:t>benda</a:t>
            </a:r>
            <a:r>
              <a:rPr lang="en-US" sz="2600" dirty="0" smtClean="0"/>
              <a:t> yang </a:t>
            </a:r>
            <a:r>
              <a:rPr lang="en-US" sz="2600" dirty="0" err="1" smtClean="0"/>
              <a:t>dimasukkan</a:t>
            </a:r>
            <a:r>
              <a:rPr lang="en-US" sz="2600" dirty="0" smtClean="0"/>
              <a:t> </a:t>
            </a:r>
            <a:r>
              <a:rPr lang="en-US" sz="2600" dirty="0" err="1" smtClean="0"/>
              <a:t>ke</a:t>
            </a:r>
            <a:r>
              <a:rPr lang="en-US" sz="2600" dirty="0" smtClean="0"/>
              <a:t> </a:t>
            </a:r>
            <a:r>
              <a:rPr lang="en-US" sz="2600" dirty="0" err="1" smtClean="0"/>
              <a:t>dalam</a:t>
            </a:r>
            <a:r>
              <a:rPr lang="en-US" sz="2600" dirty="0" smtClean="0"/>
              <a:t> </a:t>
            </a:r>
            <a:r>
              <a:rPr lang="en-US" sz="2600" dirty="0" err="1" smtClean="0"/>
              <a:t>mulut</a:t>
            </a:r>
            <a:r>
              <a:rPr lang="en-US" sz="2600" dirty="0" smtClean="0"/>
              <a:t> </a:t>
            </a:r>
            <a:r>
              <a:rPr lang="en-US" sz="2600" dirty="0" err="1" smtClean="0"/>
              <a:t>bayi</a:t>
            </a:r>
            <a:r>
              <a:rPr lang="en-US" sz="2600" dirty="0" smtClean="0"/>
              <a:t>, </a:t>
            </a:r>
            <a:r>
              <a:rPr lang="en-US" sz="2600" dirty="0" err="1"/>
              <a:t>seperti</a:t>
            </a:r>
            <a:r>
              <a:rPr lang="en-US" sz="2600" dirty="0"/>
              <a:t> </a:t>
            </a:r>
            <a:r>
              <a:rPr lang="en-US" sz="2600" dirty="0" err="1" smtClean="0"/>
              <a:t>pu</a:t>
            </a:r>
            <a:r>
              <a:rPr lang="en-US" sz="2600" dirty="0" err="1"/>
              <a:t>t</a:t>
            </a:r>
            <a:r>
              <a:rPr lang="en-US" sz="2600" dirty="0" err="1" smtClean="0"/>
              <a:t>ing</a:t>
            </a:r>
            <a:r>
              <a:rPr lang="en-US" sz="2600" dirty="0" smtClean="0"/>
              <a:t> </a:t>
            </a:r>
            <a:r>
              <a:rPr lang="en-US" sz="2600" dirty="0" err="1" smtClean="0"/>
              <a:t>susu</a:t>
            </a:r>
            <a:r>
              <a:rPr lang="en-US" sz="2600" dirty="0" smtClean="0"/>
              <a:t> </a:t>
            </a:r>
            <a:r>
              <a:rPr lang="en-US" sz="2600" dirty="0" err="1"/>
              <a:t>ibu</a:t>
            </a:r>
            <a:r>
              <a:rPr lang="en-US" sz="2600" dirty="0"/>
              <a:t> </a:t>
            </a:r>
          </a:p>
          <a:p>
            <a:pPr lvl="1"/>
            <a:r>
              <a:rPr lang="en-US" sz="2600" dirty="0" err="1"/>
              <a:t>B</a:t>
            </a:r>
            <a:r>
              <a:rPr lang="en-US" sz="2600" dirty="0" err="1" smtClean="0"/>
              <a:t>ayi</a:t>
            </a:r>
            <a:r>
              <a:rPr lang="en-US" sz="2600" dirty="0" smtClean="0"/>
              <a:t> </a:t>
            </a:r>
            <a:r>
              <a:rPr lang="en-US" sz="2600" dirty="0" err="1"/>
              <a:t>akan</a:t>
            </a:r>
            <a:r>
              <a:rPr lang="en-US" sz="2600" dirty="0"/>
              <a:t> </a:t>
            </a:r>
            <a:r>
              <a:rPr lang="en-US" sz="2600" dirty="0" err="1"/>
              <a:t>berusaha</a:t>
            </a:r>
            <a:r>
              <a:rPr lang="en-US" sz="2600" dirty="0"/>
              <a:t> </a:t>
            </a:r>
            <a:r>
              <a:rPr lang="en-US" sz="2600" dirty="0" err="1"/>
              <a:t>menghisap</a:t>
            </a:r>
            <a:r>
              <a:rPr lang="en-US" sz="2600" dirty="0"/>
              <a:t> </a:t>
            </a:r>
            <a:r>
              <a:rPr lang="en-US" sz="2600" dirty="0" err="1"/>
              <a:t>lalu</a:t>
            </a:r>
            <a:r>
              <a:rPr lang="en-US" sz="2600" dirty="0"/>
              <a:t> </a:t>
            </a:r>
            <a:r>
              <a:rPr lang="en-US" sz="2600" dirty="0" err="1"/>
              <a:t>menelan</a:t>
            </a:r>
            <a:r>
              <a:rPr lang="en-US" sz="2600" dirty="0"/>
              <a:t>. </a:t>
            </a:r>
            <a:r>
              <a:rPr lang="en-US" sz="2600" dirty="0" err="1" smtClean="0"/>
              <a:t>Berbeda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rooting reflex, reflex </a:t>
            </a:r>
            <a:r>
              <a:rPr lang="en-US" sz="2600" dirty="0" err="1"/>
              <a:t>ini</a:t>
            </a:r>
            <a:r>
              <a:rPr lang="en-US" sz="2600" dirty="0"/>
              <a:t> </a:t>
            </a:r>
            <a:r>
              <a:rPr lang="en-US" sz="2600" dirty="0" err="1"/>
              <a:t>tidak</a:t>
            </a:r>
            <a:r>
              <a:rPr lang="en-US" sz="2600" dirty="0"/>
              <a:t> </a:t>
            </a:r>
            <a:r>
              <a:rPr lang="en-US" sz="2600" dirty="0" err="1"/>
              <a:t>akan</a:t>
            </a:r>
            <a:r>
              <a:rPr lang="en-US" sz="2600" dirty="0"/>
              <a:t> </a:t>
            </a:r>
            <a:r>
              <a:rPr lang="en-US" sz="2600" dirty="0" err="1" smtClean="0"/>
              <a:t>hilang</a:t>
            </a:r>
            <a:r>
              <a:rPr lang="en-US" sz="2600" dirty="0" smtClean="0"/>
              <a:t>.</a:t>
            </a:r>
            <a:endParaRPr lang="en-US" sz="2600" dirty="0"/>
          </a:p>
          <a:p>
            <a:pPr marL="274320" lvl="1" indent="0" eaLnBrk="1" hangingPunct="1">
              <a:buNone/>
              <a:defRPr/>
            </a:pPr>
            <a:endParaRPr lang="en-US" sz="2800" dirty="0"/>
          </a:p>
          <a:p>
            <a:pPr lvl="1" eaLnBrk="1" hangingPunct="1">
              <a:buFont typeface="Wingdings" pitchFamily="2" charset="2"/>
              <a:buChar char="n"/>
              <a:defRPr/>
            </a:pPr>
            <a:endParaRPr lang="en-US" sz="2800" dirty="0">
              <a:cs typeface="Arial" charset="0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en-US" sz="2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99436" y="670811"/>
            <a:ext cx="12092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chemeClr val="accent2"/>
                </a:solidFill>
                <a:latin typeface="Lucida Handwriting" pitchFamily="66" charset="0"/>
              </a:rPr>
              <a:t>REFLEKS </a:t>
            </a:r>
            <a:r>
              <a:rPr lang="en-US" sz="4000" b="1" smtClean="0">
                <a:solidFill>
                  <a:schemeClr val="accent2"/>
                </a:solidFill>
                <a:latin typeface="Lucida Handwriting" pitchFamily="66" charset="0"/>
              </a:rPr>
              <a:t>HISAPAN </a:t>
            </a:r>
            <a:r>
              <a:rPr lang="en-US" sz="4000" b="1" dirty="0">
                <a:solidFill>
                  <a:schemeClr val="accent2"/>
                </a:solidFill>
                <a:latin typeface="Lucida Handwriting" pitchFamily="66" charset="0"/>
              </a:rPr>
              <a:t>BAYI</a:t>
            </a:r>
          </a:p>
        </p:txBody>
      </p:sp>
    </p:spTree>
    <p:extLst>
      <p:ext uri="{BB962C8B-B14F-4D97-AF65-F5344CB8AC3E}">
        <p14:creationId xmlns:p14="http://schemas.microsoft.com/office/powerpoint/2010/main" val="168467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771ED282-66E6-41EC-9E09-C6CB34311B33}"/>
              </a:ext>
            </a:extLst>
          </p:cNvPr>
          <p:cNvSpPr txBox="1"/>
          <p:nvPr/>
        </p:nvSpPr>
        <p:spPr>
          <a:xfrm>
            <a:off x="4171719" y="3180970"/>
            <a:ext cx="3354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cs typeface="Arial" charset="0"/>
              </a:rPr>
              <a:t>Status </a:t>
            </a:r>
            <a:r>
              <a:rPr lang="en-US" sz="2800" dirty="0" err="1">
                <a:cs typeface="Arial" charset="0"/>
              </a:rPr>
              <a:t>kesehatan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ibu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dan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bayi</a:t>
            </a:r>
            <a:endParaRPr lang="en-US" altLang="ko-KR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BEC6E23E-1E36-4243-8831-571A7DA7543E}"/>
              </a:ext>
            </a:extLst>
          </p:cNvPr>
          <p:cNvSpPr txBox="1"/>
          <p:nvPr/>
        </p:nvSpPr>
        <p:spPr>
          <a:xfrm>
            <a:off x="4211948" y="4687569"/>
            <a:ext cx="2220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defRPr/>
            </a:pPr>
            <a:r>
              <a:rPr lang="en-US" sz="2800" dirty="0">
                <a:cs typeface="Arial" charset="0"/>
              </a:rPr>
              <a:t>Status </a:t>
            </a:r>
            <a:r>
              <a:rPr lang="en-US" sz="2800" dirty="0" err="1">
                <a:cs typeface="Arial" charset="0"/>
              </a:rPr>
              <a:t>gizi</a:t>
            </a:r>
            <a:endParaRPr lang="en-US" sz="2800" dirty="0">
              <a:cs typeface="Arial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E4B7BEBE-97A5-4CF5-A26B-22D33BF7B69B}"/>
              </a:ext>
            </a:extLst>
          </p:cNvPr>
          <p:cNvSpPr txBox="1"/>
          <p:nvPr/>
        </p:nvSpPr>
        <p:spPr>
          <a:xfrm>
            <a:off x="4211947" y="5666943"/>
            <a:ext cx="3314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defRPr/>
            </a:pPr>
            <a:r>
              <a:rPr lang="en-US" sz="2800" dirty="0" err="1">
                <a:cs typeface="Arial" charset="0"/>
              </a:rPr>
              <a:t>Perilaku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menyusui</a:t>
            </a:r>
            <a:endParaRPr lang="en-US" sz="2800" dirty="0">
              <a:cs typeface="Arial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5059BE5F-7DEF-497E-9B71-59E85C75D15E}"/>
              </a:ext>
            </a:extLst>
          </p:cNvPr>
          <p:cNvSpPr txBox="1"/>
          <p:nvPr/>
        </p:nvSpPr>
        <p:spPr>
          <a:xfrm>
            <a:off x="8329224" y="3149438"/>
            <a:ext cx="3557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cs typeface="Arial" charset="0"/>
              </a:rPr>
              <a:t>Pengetahuan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tentang</a:t>
            </a:r>
            <a:r>
              <a:rPr lang="en-US" sz="2800" dirty="0">
                <a:cs typeface="Arial" charset="0"/>
              </a:rPr>
              <a:t> proses </a:t>
            </a:r>
            <a:r>
              <a:rPr lang="en-US" sz="2800" dirty="0" err="1">
                <a:cs typeface="Arial" charset="0"/>
              </a:rPr>
              <a:t>laktasi</a:t>
            </a:r>
            <a:endParaRPr lang="en-US" altLang="ko-KR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C70E6CBE-9967-49C2-95CA-DD4BFCBB5D5C}"/>
              </a:ext>
            </a:extLst>
          </p:cNvPr>
          <p:cNvSpPr txBox="1"/>
          <p:nvPr/>
        </p:nvSpPr>
        <p:spPr>
          <a:xfrm>
            <a:off x="248915" y="1198970"/>
            <a:ext cx="11943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3850" indent="-323850">
              <a:buFont typeface="Wingdings" charset="2"/>
              <a:buChar char="§"/>
              <a:defRPr/>
            </a:pPr>
            <a:r>
              <a:rPr lang="en-US" sz="2800" dirty="0" err="1"/>
              <a:t>Laktasi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produksi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pengeluaran</a:t>
            </a:r>
            <a:r>
              <a:rPr lang="en-US" sz="2800" dirty="0"/>
              <a:t> ASI </a:t>
            </a:r>
            <a:r>
              <a:rPr lang="en-US" sz="2800" dirty="0">
                <a:sym typeface="Symbol" pitchFamily="18" charset="2"/>
              </a:rPr>
              <a:t> </a:t>
            </a:r>
            <a:r>
              <a:rPr lang="en-US" sz="2800" dirty="0" err="1">
                <a:sym typeface="Symbol" pitchFamily="18" charset="2"/>
              </a:rPr>
              <a:t>sehin</a:t>
            </a:r>
            <a:r>
              <a:rPr lang="en-US" sz="2800" dirty="0" err="1"/>
              <a:t>gga</a:t>
            </a:r>
            <a:r>
              <a:rPr lang="en-US" sz="2800" dirty="0"/>
              <a:t> </a:t>
            </a:r>
            <a:r>
              <a:rPr lang="en-US" sz="2800" dirty="0" err="1"/>
              <a:t>keduanya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berjalan</a:t>
            </a:r>
            <a:r>
              <a:rPr lang="en-US" sz="2800" dirty="0"/>
              <a:t> </a:t>
            </a:r>
            <a:r>
              <a:rPr lang="en-US" sz="2800" dirty="0" err="1"/>
              <a:t>baik</a:t>
            </a:r>
            <a:endParaRPr lang="en-US" sz="2800" dirty="0"/>
          </a:p>
        </p:txBody>
      </p:sp>
      <p:sp>
        <p:nvSpPr>
          <p:cNvPr id="92" name="Rectangle 91">
            <a:extLst>
              <a:ext uri="{FF2B5EF4-FFF2-40B4-BE49-F238E27FC236}">
                <a16:creationId xmlns="" xmlns:a16="http://schemas.microsoft.com/office/drawing/2014/main" id="{D2B87B62-3072-4FD2-9326-7F175C607E18}"/>
              </a:ext>
            </a:extLst>
          </p:cNvPr>
          <p:cNvSpPr/>
          <p:nvPr/>
        </p:nvSpPr>
        <p:spPr>
          <a:xfrm>
            <a:off x="3626043" y="3256446"/>
            <a:ext cx="554373" cy="471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01</a:t>
            </a:r>
            <a:endParaRPr lang="ko-KR" altLang="en-US" sz="2000" b="1" dirty="0"/>
          </a:p>
        </p:txBody>
      </p:sp>
      <p:sp>
        <p:nvSpPr>
          <p:cNvPr id="93" name="Rectangle 92">
            <a:extLst>
              <a:ext uri="{FF2B5EF4-FFF2-40B4-BE49-F238E27FC236}">
                <a16:creationId xmlns="" xmlns:a16="http://schemas.microsoft.com/office/drawing/2014/main" id="{D6339D77-05D3-4A17-A319-CB476E4D03D1}"/>
              </a:ext>
            </a:extLst>
          </p:cNvPr>
          <p:cNvSpPr/>
          <p:nvPr/>
        </p:nvSpPr>
        <p:spPr>
          <a:xfrm>
            <a:off x="3617346" y="4687569"/>
            <a:ext cx="554373" cy="4710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02</a:t>
            </a:r>
            <a:endParaRPr lang="ko-KR" altLang="en-US" sz="2000" b="1" dirty="0"/>
          </a:p>
        </p:txBody>
      </p:sp>
      <p:sp>
        <p:nvSpPr>
          <p:cNvPr id="94" name="Rectangle 93">
            <a:extLst>
              <a:ext uri="{FF2B5EF4-FFF2-40B4-BE49-F238E27FC236}">
                <a16:creationId xmlns="" xmlns:a16="http://schemas.microsoft.com/office/drawing/2014/main" id="{1C198606-CD37-40F9-B8D4-BA9B2384369D}"/>
              </a:ext>
            </a:extLst>
          </p:cNvPr>
          <p:cNvSpPr/>
          <p:nvPr/>
        </p:nvSpPr>
        <p:spPr>
          <a:xfrm>
            <a:off x="3604886" y="5699248"/>
            <a:ext cx="554373" cy="471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03</a:t>
            </a:r>
            <a:endParaRPr lang="ko-KR" altLang="en-US" sz="2000" b="1" dirty="0"/>
          </a:p>
        </p:txBody>
      </p:sp>
      <p:sp>
        <p:nvSpPr>
          <p:cNvPr id="95" name="Rectangle 94">
            <a:extLst>
              <a:ext uri="{FF2B5EF4-FFF2-40B4-BE49-F238E27FC236}">
                <a16:creationId xmlns="" xmlns:a16="http://schemas.microsoft.com/office/drawing/2014/main" id="{1E579210-2B90-4E16-9CAB-8C261D17E35E}"/>
              </a:ext>
            </a:extLst>
          </p:cNvPr>
          <p:cNvSpPr/>
          <p:nvPr/>
        </p:nvSpPr>
        <p:spPr>
          <a:xfrm>
            <a:off x="7774851" y="3256446"/>
            <a:ext cx="554373" cy="4710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04</a:t>
            </a:r>
            <a:endParaRPr lang="ko-KR" altLang="en-US" sz="2000" b="1" dirty="0"/>
          </a:p>
        </p:txBody>
      </p:sp>
      <p:pic>
        <p:nvPicPr>
          <p:cNvPr id="5122" name="Picture 2" descr="Kemenkes RI on Twitter: &quot;Besar pengaruh ASI Eksklusif bagi kesehatan anak  bahkan dalam segi ekonomi, yuk berikan anak ASI Eksklusif Tweeps… 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15" y="2326664"/>
            <a:ext cx="3203733" cy="395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Rectangle 105"/>
          <p:cNvSpPr/>
          <p:nvPr/>
        </p:nvSpPr>
        <p:spPr>
          <a:xfrm>
            <a:off x="99436" y="488979"/>
            <a:ext cx="12092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chemeClr val="accent2"/>
                </a:solidFill>
                <a:latin typeface="Lucida Handwriting" pitchFamily="66" charset="0"/>
              </a:rPr>
              <a:t>PENGERTIAN LAKTASI</a:t>
            </a:r>
            <a:endParaRPr lang="en-US" sz="4000" b="1" dirty="0">
              <a:solidFill>
                <a:schemeClr val="accent2"/>
              </a:solidFill>
              <a:latin typeface="Lucida Handwriting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52648" y="2326664"/>
            <a:ext cx="80404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dirty="0" err="1"/>
              <a:t>Menyusui</a:t>
            </a:r>
            <a:r>
              <a:rPr lang="en-US" sz="2800" dirty="0"/>
              <a:t> yang </a:t>
            </a:r>
            <a:r>
              <a:rPr lang="en-US" sz="2800" dirty="0" err="1"/>
              <a:t>berhasil</a:t>
            </a:r>
            <a:r>
              <a:rPr lang="en-US" sz="2800" dirty="0"/>
              <a:t> </a:t>
            </a:r>
            <a:r>
              <a:rPr lang="en-US" sz="2800" dirty="0" err="1"/>
              <a:t>dipengaruhi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: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="" xmlns:a16="http://schemas.microsoft.com/office/drawing/2014/main" id="{1E579210-2B90-4E16-9CAB-8C261D17E35E}"/>
              </a:ext>
            </a:extLst>
          </p:cNvPr>
          <p:cNvSpPr/>
          <p:nvPr/>
        </p:nvSpPr>
        <p:spPr>
          <a:xfrm>
            <a:off x="7774850" y="4707105"/>
            <a:ext cx="554373" cy="47109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05</a:t>
            </a:r>
            <a:endParaRPr lang="ko-KR" alt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8329224" y="4644041"/>
            <a:ext cx="40137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cs typeface="Arial" charset="0"/>
              </a:rPr>
              <a:t>Dukungan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petugas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kesehatan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dan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keluarga</a:t>
            </a:r>
            <a:endParaRPr lang="en-US" sz="2800" dirty="0"/>
          </a:p>
        </p:txBody>
      </p:sp>
      <p:sp>
        <p:nvSpPr>
          <p:cNvPr id="26" name="Rectangle 25"/>
          <p:cNvSpPr/>
          <p:nvPr/>
        </p:nvSpPr>
        <p:spPr>
          <a:xfrm>
            <a:off x="138553" y="5911655"/>
            <a:ext cx="33140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/>
              <a:t>Sumber</a:t>
            </a:r>
            <a:r>
              <a:rPr lang="en-US" sz="800" dirty="0" smtClean="0"/>
              <a:t>: https</a:t>
            </a:r>
            <a:r>
              <a:rPr lang="en-US" sz="800" dirty="0"/>
              <a:t>://twitter.com/kemenkesri/status/758587963504668673</a:t>
            </a:r>
          </a:p>
        </p:txBody>
      </p:sp>
      <p:sp>
        <p:nvSpPr>
          <p:cNvPr id="108" name="Date Placeholder 3"/>
          <p:cNvSpPr>
            <a:spLocks noGrp="1"/>
          </p:cNvSpPr>
          <p:nvPr>
            <p:ph type="dt" sz="quarter" idx="10"/>
          </p:nvPr>
        </p:nvSpPr>
        <p:spPr>
          <a:xfrm>
            <a:off x="274320" y="6307672"/>
            <a:ext cx="2743200" cy="274320"/>
          </a:xfrm>
        </p:spPr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10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6307672"/>
            <a:ext cx="1463040" cy="274320"/>
          </a:xfrm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230AFE-F319-9E4B-89A2-8AF91FE78BF1}" type="slidenum">
              <a:rPr lang="en-US" altLang="en-US" b="0">
                <a:solidFill>
                  <a:schemeClr val="tx2"/>
                </a:solidFill>
                <a:latin typeface="Times New Roman" charset="0"/>
              </a:rPr>
              <a:pPr eaLnBrk="1" hangingPunct="1"/>
              <a:t>11</a:t>
            </a:fld>
            <a:endParaRPr lang="en-US" altLang="en-US" sz="1400" b="0" dirty="0">
              <a:solidFill>
                <a:schemeClr val="tx2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7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Pustaka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Lawrence R. A &amp; Lawrence R. M. (2015). Breastfeeding: A Guide for the Medical </a:t>
            </a:r>
            <a:r>
              <a:rPr lang="en-US" sz="2800" dirty="0" smtClean="0"/>
              <a:t>Profession. Eight Edition. USA: Elsevier.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7463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9855" y="719015"/>
            <a:ext cx="6617868" cy="5794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25559">
              <a:buClr>
                <a:srgbClr val="000000"/>
              </a:buClr>
            </a:pPr>
            <a:r>
              <a:rPr lang="en-US" sz="4267" b="1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THANK YOU</a:t>
            </a:r>
          </a:p>
          <a:p>
            <a:pPr algn="ctr" defTabSz="1625559">
              <a:buClr>
                <a:srgbClr val="000000"/>
              </a:buClr>
            </a:pPr>
            <a:endParaRPr lang="en-US" sz="3200" kern="0" dirty="0">
              <a:solidFill>
                <a:srgbClr val="FFFFFF"/>
              </a:solidFill>
              <a:latin typeface="Montserrat" panose="00000500000000000000" charset="0"/>
              <a:sym typeface="Arial" panose="020B0604020202020204"/>
            </a:endParaRPr>
          </a:p>
          <a:p>
            <a:pPr algn="ctr" defTabSz="1625559">
              <a:buClr>
                <a:srgbClr val="000000"/>
              </a:buClr>
            </a:pPr>
            <a:endParaRPr lang="en-US" sz="3200" kern="0" dirty="0">
              <a:solidFill>
                <a:srgbClr val="FFFFFF"/>
              </a:solidFill>
              <a:latin typeface="Montserrat" panose="00000500000000000000" charset="0"/>
              <a:sym typeface="Arial" panose="020B0604020202020204"/>
            </a:endParaRPr>
          </a:p>
          <a:p>
            <a:pPr algn="ctr" defTabSz="1625559">
              <a:buClr>
                <a:srgbClr val="000000"/>
              </a:buClr>
            </a:pPr>
            <a:endParaRPr lang="en-US" sz="3200" kern="0" dirty="0">
              <a:solidFill>
                <a:srgbClr val="FFFFFF"/>
              </a:solidFill>
              <a:latin typeface="Montserrat" panose="00000500000000000000" charset="0"/>
              <a:sym typeface="Arial" panose="020B0604020202020204"/>
            </a:endParaRPr>
          </a:p>
          <a:p>
            <a:pPr algn="ctr" defTabSz="1625559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DPASDP UI Grant</a:t>
            </a:r>
          </a:p>
          <a:p>
            <a:pPr algn="ctr" defTabSz="1625559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Copyright © </a:t>
            </a: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Universitas</a:t>
            </a: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 Indonesia 2020</a:t>
            </a:r>
          </a:p>
          <a:p>
            <a:pPr algn="ctr" defTabSz="1625559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Department of Public Health Nutrition</a:t>
            </a:r>
          </a:p>
          <a:p>
            <a:pPr algn="ctr" defTabSz="1625559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Faculty of Public Health</a:t>
            </a:r>
          </a:p>
        </p:txBody>
      </p:sp>
    </p:spTree>
    <p:extLst>
      <p:ext uri="{BB962C8B-B14F-4D97-AF65-F5344CB8AC3E}">
        <p14:creationId xmlns:p14="http://schemas.microsoft.com/office/powerpoint/2010/main" val="171108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63913" y="588387"/>
            <a:ext cx="7012545" cy="5794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25559">
              <a:buClr>
                <a:srgbClr val="000000"/>
              </a:buClr>
            </a:pPr>
            <a:r>
              <a:rPr lang="en-US" sz="4267" b="1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TERIMA KASIH</a:t>
            </a:r>
          </a:p>
          <a:p>
            <a:pPr algn="ctr" defTabSz="1625559">
              <a:buClr>
                <a:srgbClr val="000000"/>
              </a:buClr>
            </a:pPr>
            <a:endParaRPr lang="en-US" sz="3200" kern="0" dirty="0">
              <a:solidFill>
                <a:srgbClr val="FFFFFF"/>
              </a:solidFill>
              <a:latin typeface="Montserrat" panose="00000500000000000000" charset="0"/>
              <a:sym typeface="Arial" panose="020B0604020202020204"/>
            </a:endParaRPr>
          </a:p>
          <a:p>
            <a:pPr algn="ctr" defTabSz="1625559">
              <a:buClr>
                <a:srgbClr val="000000"/>
              </a:buClr>
            </a:pPr>
            <a:endParaRPr lang="en-US" sz="3200" kern="0" dirty="0">
              <a:solidFill>
                <a:srgbClr val="FFFFFF"/>
              </a:solidFill>
              <a:latin typeface="Montserrat" panose="00000500000000000000" charset="0"/>
              <a:sym typeface="Arial" panose="020B0604020202020204"/>
            </a:endParaRPr>
          </a:p>
          <a:p>
            <a:pPr algn="ctr" defTabSz="1625559">
              <a:buClr>
                <a:srgbClr val="000000"/>
              </a:buClr>
            </a:pPr>
            <a:endParaRPr lang="en-US" sz="3200" kern="0" dirty="0">
              <a:solidFill>
                <a:srgbClr val="FFFFFF"/>
              </a:solidFill>
              <a:latin typeface="Montserrat" panose="00000500000000000000" charset="0"/>
              <a:sym typeface="Arial" panose="020B0604020202020204"/>
            </a:endParaRPr>
          </a:p>
          <a:p>
            <a:pPr algn="ctr" defTabSz="1625559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Video </a:t>
            </a: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Bantuan</a:t>
            </a: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 Dana </a:t>
            </a: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Hibah</a:t>
            </a: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 DPASDP UI 2020</a:t>
            </a:r>
          </a:p>
          <a:p>
            <a:pPr algn="ctr" defTabSz="1625559">
              <a:buClr>
                <a:srgbClr val="000000"/>
              </a:buClr>
            </a:pPr>
            <a:endParaRPr lang="en-US" sz="2400" kern="0" dirty="0">
              <a:solidFill>
                <a:srgbClr val="FFFFFF"/>
              </a:solidFill>
              <a:latin typeface="Montserrat" panose="00000500000000000000" charset="0"/>
              <a:sym typeface="Arial" panose="020B0604020202020204"/>
            </a:endParaRPr>
          </a:p>
          <a:p>
            <a:pPr algn="ctr" defTabSz="1625559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Copyright © </a:t>
            </a: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Universitas</a:t>
            </a: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 Indonesia 2020</a:t>
            </a:r>
          </a:p>
          <a:p>
            <a:pPr algn="ctr" defTabSz="1625559">
              <a:buClr>
                <a:srgbClr val="000000"/>
              </a:buClr>
            </a:pP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Produksi</a:t>
            </a: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Departemen</a:t>
            </a: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Gizi</a:t>
            </a:r>
            <a:endParaRPr lang="en-US" sz="2400" kern="0" dirty="0">
              <a:solidFill>
                <a:srgbClr val="FFFFFF"/>
              </a:solidFill>
              <a:latin typeface="Montserrat" panose="00000500000000000000" charset="0"/>
              <a:sym typeface="Arial" panose="020B0604020202020204"/>
            </a:endParaRPr>
          </a:p>
          <a:p>
            <a:pPr algn="ctr" defTabSz="1625559">
              <a:buClr>
                <a:srgbClr val="000000"/>
              </a:buClr>
            </a:pP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Fakultas</a:t>
            </a: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Kesehatan</a:t>
            </a: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Masyarakat</a:t>
            </a:r>
            <a:r>
              <a:rPr lang="en-US" sz="2400" kern="0" dirty="0">
                <a:solidFill>
                  <a:srgbClr val="FFFFFF"/>
                </a:solidFill>
                <a:latin typeface="Montserrat" panose="00000500000000000000" charset="0"/>
                <a:sym typeface="Arial" panose="020B0604020202020204"/>
              </a:rPr>
              <a:t> UI</a:t>
            </a:r>
          </a:p>
        </p:txBody>
      </p:sp>
    </p:spTree>
    <p:extLst>
      <p:ext uri="{BB962C8B-B14F-4D97-AF65-F5344CB8AC3E}">
        <p14:creationId xmlns:p14="http://schemas.microsoft.com/office/powerpoint/2010/main" val="145537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242400" y="3063940"/>
            <a:ext cx="122312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222133" y="2539033"/>
            <a:ext cx="980400" cy="9804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chemeClr val="bg1"/>
              </a:solidFill>
            </a:endParaRPr>
          </a:p>
        </p:txBody>
      </p:sp>
      <p:sp>
        <p:nvSpPr>
          <p:cNvPr id="156" name="Google Shape;156;p30"/>
          <p:cNvSpPr/>
          <p:nvPr/>
        </p:nvSpPr>
        <p:spPr>
          <a:xfrm>
            <a:off x="3850152" y="2503717"/>
            <a:ext cx="980400" cy="9804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chemeClr val="bg1"/>
              </a:solidFill>
            </a:endParaRPr>
          </a:p>
        </p:txBody>
      </p:sp>
      <p:sp>
        <p:nvSpPr>
          <p:cNvPr id="157" name="Google Shape;157;p30"/>
          <p:cNvSpPr/>
          <p:nvPr/>
        </p:nvSpPr>
        <p:spPr>
          <a:xfrm>
            <a:off x="6883867" y="2539033"/>
            <a:ext cx="980400" cy="9804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8" name="Google Shape;158;p30"/>
          <p:cNvSpPr/>
          <p:nvPr/>
        </p:nvSpPr>
        <p:spPr>
          <a:xfrm>
            <a:off x="9709692" y="2539033"/>
            <a:ext cx="980400" cy="9804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384197" y="536171"/>
            <a:ext cx="10010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sz="3733" dirty="0" err="1">
                <a:solidFill>
                  <a:schemeClr val="accent2">
                    <a:lumMod val="75000"/>
                  </a:schemeClr>
                </a:solidFill>
              </a:rPr>
              <a:t>Pokok</a:t>
            </a:r>
            <a:r>
              <a:rPr lang="en-US" sz="3733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733" dirty="0" err="1">
                <a:solidFill>
                  <a:schemeClr val="accent2">
                    <a:lumMod val="75000"/>
                  </a:schemeClr>
                </a:solidFill>
              </a:rPr>
              <a:t>Bahasan</a:t>
            </a:r>
            <a:endParaRPr lang="en-US" sz="3733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1227612" y="2657317"/>
            <a:ext cx="1071333" cy="67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>
                <a:solidFill>
                  <a:schemeClr val="bg1"/>
                </a:solidFill>
              </a:rPr>
              <a:t>01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-40399" y="3814800"/>
            <a:ext cx="3050168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sz="2667" dirty="0" smtClean="0"/>
              <a:t>ANATOMI PAYUDARA</a:t>
            </a:r>
            <a:endParaRPr sz="2667"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3246211" y="2644329"/>
            <a:ext cx="2261200" cy="67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>
                <a:solidFill>
                  <a:schemeClr val="bg1"/>
                </a:solidFill>
              </a:rPr>
              <a:t>02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3082021" y="3824140"/>
            <a:ext cx="2729511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sz="2667" dirty="0" smtClean="0"/>
              <a:t>FISIOLOGI LAKTASI</a:t>
            </a:r>
            <a:endParaRPr sz="2667"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6243464" y="2692633"/>
            <a:ext cx="2261200" cy="67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>
                <a:solidFill>
                  <a:schemeClr val="bg1"/>
                </a:solidFill>
              </a:rPr>
              <a:t>03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5896266" y="3824140"/>
            <a:ext cx="2776838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sz="2667" dirty="0" smtClean="0"/>
              <a:t>REFLEKS HISAPAN BAYI</a:t>
            </a:r>
            <a:endParaRPr sz="2667"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title" idx="13"/>
          </p:nvPr>
        </p:nvSpPr>
        <p:spPr>
          <a:xfrm>
            <a:off x="9347199" y="2692633"/>
            <a:ext cx="1713596" cy="673200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04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 idx="14"/>
          </p:nvPr>
        </p:nvSpPr>
        <p:spPr>
          <a:xfrm>
            <a:off x="8663713" y="3813025"/>
            <a:ext cx="3325087" cy="10589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21166"/>
            <a:r>
              <a:rPr lang="en-US" sz="2667" smtClean="0"/>
              <a:t>PENGERTIAN LAKTASI</a:t>
            </a:r>
            <a:endParaRPr sz="2667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1222133" y="1282733"/>
            <a:ext cx="4891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168;p30"/>
          <p:cNvSpPr txBox="1">
            <a:spLocks noGrp="1"/>
          </p:cNvSpPr>
          <p:nvPr>
            <p:ph type="subTitle" idx="9"/>
          </p:nvPr>
        </p:nvSpPr>
        <p:spPr>
          <a:xfrm>
            <a:off x="9097849" y="4912295"/>
            <a:ext cx="2592696" cy="12584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87313" indent="-73025">
              <a:lnSpc>
                <a:spcPct val="90000"/>
              </a:lnSpc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Produksi</a:t>
            </a: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dan</a:t>
            </a: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pengeluaran</a:t>
            </a:r>
            <a:r>
              <a:rPr lang="en-US" sz="2667" dirty="0" smtClean="0">
                <a:solidFill>
                  <a:schemeClr val="bg1"/>
                </a:solidFill>
              </a:rPr>
              <a:t> ASI</a:t>
            </a:r>
            <a:endParaRPr lang="en-US" sz="2667" dirty="0">
              <a:solidFill>
                <a:schemeClr val="bg1"/>
              </a:solidFill>
            </a:endParaRPr>
          </a:p>
          <a:p>
            <a:pPr marL="211661" indent="-211661">
              <a:lnSpc>
                <a:spcPct val="90000"/>
              </a:lnSpc>
              <a:buClr>
                <a:schemeClr val="bg1"/>
              </a:buClr>
              <a:buSzPct val="100000"/>
              <a:buFont typeface="Arial" charset="0"/>
              <a:buChar char="•"/>
            </a:pPr>
            <a:endParaRPr lang="en-US" sz="2667" dirty="0">
              <a:solidFill>
                <a:schemeClr val="bg1"/>
              </a:solidFill>
            </a:endParaRPr>
          </a:p>
        </p:txBody>
      </p:sp>
      <p:sp>
        <p:nvSpPr>
          <p:cNvPr id="26" name="Google Shape;168;p30"/>
          <p:cNvSpPr txBox="1">
            <a:spLocks noGrp="1"/>
          </p:cNvSpPr>
          <p:nvPr>
            <p:ph type="subTitle" idx="9"/>
          </p:nvPr>
        </p:nvSpPr>
        <p:spPr>
          <a:xfrm>
            <a:off x="6113334" y="4919108"/>
            <a:ext cx="2550380" cy="12584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58738" indent="-44450">
              <a:lnSpc>
                <a:spcPct val="90000"/>
              </a:lnSpc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en-US" sz="2667" dirty="0" smtClean="0">
                <a:solidFill>
                  <a:schemeClr val="bg1"/>
                </a:solidFill>
              </a:rPr>
              <a:t> Rooting, sucking &amp; swallowing</a:t>
            </a:r>
            <a:endParaRPr lang="en-US" sz="2667" dirty="0">
              <a:solidFill>
                <a:schemeClr val="bg1"/>
              </a:solidFill>
            </a:endParaRPr>
          </a:p>
        </p:txBody>
      </p:sp>
      <p:sp>
        <p:nvSpPr>
          <p:cNvPr id="27" name="Google Shape;168;p30"/>
          <p:cNvSpPr txBox="1">
            <a:spLocks noGrp="1"/>
          </p:cNvSpPr>
          <p:nvPr>
            <p:ph type="subTitle" idx="9"/>
          </p:nvPr>
        </p:nvSpPr>
        <p:spPr>
          <a:xfrm>
            <a:off x="3492707" y="4927763"/>
            <a:ext cx="2403559" cy="12584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58738" indent="-44450">
              <a:lnSpc>
                <a:spcPct val="90000"/>
              </a:lnSpc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Prolaktin</a:t>
            </a: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dan</a:t>
            </a: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Oksitosin</a:t>
            </a:r>
            <a:endParaRPr lang="en-US" sz="2667" dirty="0">
              <a:solidFill>
                <a:schemeClr val="bg1"/>
              </a:solidFill>
            </a:endParaRPr>
          </a:p>
        </p:txBody>
      </p:sp>
      <p:sp>
        <p:nvSpPr>
          <p:cNvPr id="28" name="Google Shape;168;p30"/>
          <p:cNvSpPr txBox="1">
            <a:spLocks noGrp="1"/>
          </p:cNvSpPr>
          <p:nvPr>
            <p:ph type="subTitle" idx="9"/>
          </p:nvPr>
        </p:nvSpPr>
        <p:spPr>
          <a:xfrm>
            <a:off x="510553" y="4912295"/>
            <a:ext cx="2403559" cy="12584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58738" indent="-44450">
              <a:lnSpc>
                <a:spcPct val="90000"/>
              </a:lnSpc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Sel</a:t>
            </a: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dan</a:t>
            </a: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Jaringan</a:t>
            </a:r>
            <a:r>
              <a:rPr lang="en-US" sz="2667" dirty="0" smtClean="0">
                <a:solidFill>
                  <a:schemeClr val="bg1"/>
                </a:solidFill>
              </a:rPr>
              <a:t> </a:t>
            </a:r>
            <a:r>
              <a:rPr lang="en-US" sz="2667" dirty="0" err="1" smtClean="0">
                <a:solidFill>
                  <a:schemeClr val="bg1"/>
                </a:solidFill>
              </a:rPr>
              <a:t>payudara</a:t>
            </a:r>
            <a:endParaRPr lang="en-US" sz="26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3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A55F8AF-CDF3-4C4C-9EAB-F749ACC308A7}" type="slidenum">
              <a:rPr lang="en-US" altLang="en-US" b="0">
                <a:solidFill>
                  <a:schemeClr val="tx2"/>
                </a:solidFill>
                <a:latin typeface="Times New Roman" charset="0"/>
              </a:rPr>
              <a:pPr eaLnBrk="1" hangingPunct="1"/>
              <a:t>3</a:t>
            </a:fld>
            <a:endParaRPr lang="en-US" altLang="en-US" sz="1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457200"/>
            <a:ext cx="8229600" cy="914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4400" b="1" dirty="0">
                <a:solidFill>
                  <a:schemeClr val="accent2"/>
                </a:solidFill>
                <a:latin typeface="Lucida Handwriting" charset="0"/>
              </a:rPr>
              <a:t>ANATOMI PAYUDARA</a:t>
            </a:r>
            <a:endParaRPr lang="en-US" altLang="en-US" sz="4400" dirty="0">
              <a:solidFill>
                <a:schemeClr val="accent2"/>
              </a:solidFill>
              <a:latin typeface="Lucida Handwriting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" y="1620982"/>
            <a:ext cx="11541443" cy="5999900"/>
          </a:xfrm>
        </p:spPr>
        <p:txBody>
          <a:bodyPr>
            <a:normAutofit/>
          </a:bodyPr>
          <a:lstStyle/>
          <a:p>
            <a:pPr marL="762000" lvl="1" indent="-304800"/>
            <a:r>
              <a:rPr lang="en-US" altLang="en-US" sz="3000" smtClean="0"/>
              <a:t>Bagian</a:t>
            </a:r>
            <a:r>
              <a:rPr lang="en-US" altLang="en-US" sz="3000" dirty="0" smtClean="0"/>
              <a:t> </a:t>
            </a:r>
            <a:r>
              <a:rPr lang="en-US" altLang="en-US" sz="3000" dirty="0" err="1"/>
              <a:t>utama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payudara</a:t>
            </a:r>
            <a:r>
              <a:rPr lang="en-US" altLang="en-US" sz="3000" dirty="0"/>
              <a:t>: </a:t>
            </a:r>
            <a:r>
              <a:rPr lang="en-US" altLang="en-US" sz="3000" dirty="0" smtClean="0"/>
              <a:t>areola mamma, </a:t>
            </a:r>
            <a:r>
              <a:rPr lang="en-US" altLang="en-US" sz="3000" dirty="0"/>
              <a:t>papilla mamma (</a:t>
            </a:r>
            <a:r>
              <a:rPr lang="en-US" altLang="en-US" sz="3000" dirty="0" smtClean="0"/>
              <a:t>putting/</a:t>
            </a:r>
            <a:r>
              <a:rPr lang="en-US" altLang="en-US" sz="3000" dirty="0" err="1" smtClean="0"/>
              <a:t>niple</a:t>
            </a:r>
            <a:r>
              <a:rPr lang="en-US" altLang="en-US" sz="3000" dirty="0" smtClean="0"/>
              <a:t>), </a:t>
            </a:r>
            <a:r>
              <a:rPr lang="en-US" altLang="en-US" sz="3000" dirty="0" err="1"/>
              <a:t>dan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korpus</a:t>
            </a:r>
            <a:r>
              <a:rPr lang="en-US" altLang="en-US" sz="3000" dirty="0"/>
              <a:t> mamma</a:t>
            </a:r>
          </a:p>
          <a:p>
            <a:pPr marL="742950" lvl="1" indent="-285750"/>
            <a:r>
              <a:rPr lang="en-US" altLang="en-US" sz="3000" dirty="0" err="1"/>
              <a:t>Korpus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tdd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dari</a:t>
            </a:r>
            <a:r>
              <a:rPr lang="en-US" altLang="en-US" sz="3000" dirty="0"/>
              <a:t> </a:t>
            </a:r>
            <a:r>
              <a:rPr lang="en-US" altLang="en-US" sz="3000" u="sng" dirty="0" err="1"/>
              <a:t>parenkim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dan</a:t>
            </a:r>
            <a:r>
              <a:rPr lang="en-US" altLang="en-US" sz="3000" dirty="0"/>
              <a:t> </a:t>
            </a:r>
            <a:r>
              <a:rPr lang="en-US" altLang="en-US" sz="3000" u="sng" dirty="0" err="1"/>
              <a:t>stroma</a:t>
            </a:r>
            <a:endParaRPr lang="en-US" altLang="en-US" sz="3000" u="sng" dirty="0"/>
          </a:p>
          <a:p>
            <a:pPr marL="742950" lvl="1" indent="-285750"/>
            <a:r>
              <a:rPr lang="en-US" altLang="en-US" sz="3000" dirty="0"/>
              <a:t>PARENKIM </a:t>
            </a:r>
            <a:r>
              <a:rPr lang="en-US" altLang="en-US" sz="3000" dirty="0" err="1"/>
              <a:t>tdd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struktur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duktus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lobus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lobulus</a:t>
            </a:r>
            <a:r>
              <a:rPr lang="en-US" altLang="en-US" sz="3000" dirty="0"/>
              <a:t> &amp; alveoli</a:t>
            </a:r>
          </a:p>
          <a:p>
            <a:pPr marL="742950" lvl="1" indent="-285750"/>
            <a:r>
              <a:rPr lang="en-US" altLang="en-US" sz="3000" dirty="0" err="1"/>
              <a:t>Payudara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tdd</a:t>
            </a:r>
            <a:r>
              <a:rPr lang="en-US" altLang="en-US" sz="3000" dirty="0"/>
              <a:t> 15-25 </a:t>
            </a:r>
            <a:r>
              <a:rPr lang="en-US" altLang="en-US" sz="3000" dirty="0" err="1"/>
              <a:t>lobus</a:t>
            </a:r>
            <a:endParaRPr lang="en-US" altLang="en-US" sz="3000" dirty="0"/>
          </a:p>
          <a:p>
            <a:pPr marL="742950" lvl="1" indent="-285750"/>
            <a:r>
              <a:rPr lang="en-US" altLang="en-US" sz="3000" dirty="0" err="1"/>
              <a:t>Setiap</a:t>
            </a:r>
            <a:r>
              <a:rPr lang="en-US" altLang="en-US" sz="3000" dirty="0"/>
              <a:t> </a:t>
            </a:r>
            <a:r>
              <a:rPr lang="en-US" altLang="en-US" sz="3000" dirty="0" err="1"/>
              <a:t>lobus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tdd</a:t>
            </a:r>
            <a:r>
              <a:rPr lang="en-US" altLang="en-US" sz="3000" dirty="0"/>
              <a:t> 20-40 </a:t>
            </a:r>
            <a:r>
              <a:rPr lang="en-US" altLang="en-US" sz="3000" dirty="0" err="1"/>
              <a:t>lobulus</a:t>
            </a:r>
            <a:endParaRPr lang="en-US" altLang="en-US" sz="3000" dirty="0"/>
          </a:p>
          <a:p>
            <a:pPr marL="742950" lvl="1" indent="-285750"/>
            <a:r>
              <a:rPr lang="en-US" altLang="en-US" sz="3000" dirty="0" err="1"/>
              <a:t>Setiap</a:t>
            </a:r>
            <a:r>
              <a:rPr lang="en-US" altLang="en-US" sz="3000" dirty="0"/>
              <a:t> </a:t>
            </a:r>
            <a:r>
              <a:rPr lang="en-US" altLang="en-US" sz="3000" dirty="0" err="1"/>
              <a:t>lobulus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tdd</a:t>
            </a:r>
            <a:r>
              <a:rPr lang="en-US" altLang="en-US" sz="3000" dirty="0"/>
              <a:t> 10-100 alveolus</a:t>
            </a:r>
          </a:p>
          <a:p>
            <a:pPr marL="742950" lvl="1" indent="-285750"/>
            <a:r>
              <a:rPr lang="en-US" altLang="en-US" sz="3000" dirty="0" smtClean="0"/>
              <a:t>STROMA </a:t>
            </a:r>
            <a:r>
              <a:rPr lang="en-US" altLang="en-US" sz="3000" dirty="0" err="1"/>
              <a:t>tdd</a:t>
            </a:r>
            <a:r>
              <a:rPr lang="en-US" altLang="en-US" sz="3000" dirty="0"/>
              <a:t> </a:t>
            </a:r>
            <a:r>
              <a:rPr lang="en-US" altLang="en-US" sz="3000" dirty="0" err="1"/>
              <a:t>jaringan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penunjang</a:t>
            </a:r>
            <a:r>
              <a:rPr lang="en-US" altLang="en-US" sz="3000" dirty="0"/>
              <a:t> (</a:t>
            </a:r>
            <a:r>
              <a:rPr lang="en-US" altLang="en-US" sz="3000" dirty="0" err="1"/>
              <a:t>lemak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pembuluh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darah,syaraf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limfe</a:t>
            </a:r>
            <a:r>
              <a:rPr lang="en-US" altLang="en-US" sz="3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579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A998D06-6FAF-A141-AE4B-840518A10E14}" type="slidenum">
              <a:rPr lang="en-US" altLang="en-US" b="0">
                <a:solidFill>
                  <a:schemeClr val="tx2"/>
                </a:solidFill>
                <a:latin typeface="Times New Roman" charset="0"/>
              </a:rPr>
              <a:pPr eaLnBrk="1" hangingPunct="1"/>
              <a:t>4</a:t>
            </a:fld>
            <a:endParaRPr lang="en-US" altLang="en-US" sz="1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5124" name="Line 7"/>
          <p:cNvSpPr>
            <a:spLocks noChangeShapeType="1"/>
          </p:cNvSpPr>
          <p:nvPr/>
        </p:nvSpPr>
        <p:spPr bwMode="auto">
          <a:xfrm>
            <a:off x="8305800" y="14478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1905000" y="-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US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Handwriting" pitchFamily="66" charset="0"/>
              </a:rPr>
              <a:t>Schematic Diagram of Breast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872762"/>
            <a:ext cx="9815513" cy="57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5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876425" y="285750"/>
            <a:ext cx="8229600" cy="914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4400" b="1" dirty="0" smtClean="0">
                <a:solidFill>
                  <a:schemeClr val="accent2"/>
                </a:solidFill>
                <a:latin typeface="Lucida Handwriting" charset="0"/>
              </a:rPr>
              <a:t>FISIOLOGI LAKTASI</a:t>
            </a:r>
            <a:endParaRPr lang="en-US" altLang="en-US" sz="4400" dirty="0">
              <a:solidFill>
                <a:schemeClr val="accent2"/>
              </a:solidFill>
              <a:latin typeface="Lucida Handwriting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31476" y="1200150"/>
            <a:ext cx="11641449" cy="5043488"/>
          </a:xfrm>
        </p:spPr>
        <p:txBody>
          <a:bodyPr>
            <a:noAutofit/>
          </a:bodyPr>
          <a:lstStyle/>
          <a:p>
            <a:r>
              <a:rPr lang="en-US" sz="2400" dirty="0" err="1"/>
              <a:t>Produksi</a:t>
            </a:r>
            <a:r>
              <a:rPr lang="en-US" sz="2400" dirty="0"/>
              <a:t> ASI </a:t>
            </a:r>
            <a:r>
              <a:rPr lang="en-US" sz="2400" dirty="0" err="1"/>
              <a:t>bergantung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b="1" dirty="0" err="1"/>
              <a:t>hormon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b="1" dirty="0" err="1"/>
              <a:t>refleks</a:t>
            </a:r>
            <a:r>
              <a:rPr lang="en-US" sz="2400" b="1" dirty="0"/>
              <a:t> </a:t>
            </a:r>
            <a:r>
              <a:rPr lang="en-US" sz="2400" dirty="0" err="1"/>
              <a:t>menyusui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/>
              <a:t>hamil</a:t>
            </a:r>
            <a:r>
              <a:rPr lang="en-US" sz="2400" dirty="0"/>
              <a:t>,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pelepasan</a:t>
            </a:r>
            <a:r>
              <a:rPr lang="en-US" sz="2400" dirty="0"/>
              <a:t> </a:t>
            </a:r>
            <a:r>
              <a:rPr lang="en-US" sz="2400" dirty="0" err="1"/>
              <a:t>hormon</a:t>
            </a:r>
            <a:r>
              <a:rPr lang="en-US" sz="2400" dirty="0"/>
              <a:t> estrogen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progesteron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korpus</a:t>
            </a:r>
            <a:r>
              <a:rPr lang="en-US" sz="2400" dirty="0"/>
              <a:t> luteum yang </a:t>
            </a:r>
            <a:r>
              <a:rPr lang="en-US" sz="2400" dirty="0" err="1"/>
              <a:t>merangsang</a:t>
            </a:r>
            <a:r>
              <a:rPr lang="en-US" sz="2400" dirty="0"/>
              <a:t> </a:t>
            </a:r>
            <a:r>
              <a:rPr lang="en-US" sz="2400" i="1" dirty="0" err="1"/>
              <a:t>adenohypophysis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sintesis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pelepasan</a:t>
            </a:r>
            <a:r>
              <a:rPr lang="en-US" sz="2400" dirty="0"/>
              <a:t> </a:t>
            </a:r>
            <a:r>
              <a:rPr lang="en-US" sz="2400" dirty="0" err="1"/>
              <a:t>prolaktin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peredaran</a:t>
            </a:r>
            <a:r>
              <a:rPr lang="en-US" sz="2400" dirty="0"/>
              <a:t> </a:t>
            </a:r>
            <a:r>
              <a:rPr lang="en-US" sz="2400" dirty="0" err="1"/>
              <a:t>darah</a:t>
            </a:r>
            <a:r>
              <a:rPr lang="en-US" sz="2400" dirty="0"/>
              <a:t>.  </a:t>
            </a:r>
          </a:p>
          <a:p>
            <a:r>
              <a:rPr lang="en-US" sz="2400" dirty="0" err="1" smtClean="0"/>
              <a:t>Hormon</a:t>
            </a:r>
            <a:r>
              <a:rPr lang="en-US" sz="2400" dirty="0" smtClean="0"/>
              <a:t> estrogen, </a:t>
            </a:r>
            <a:r>
              <a:rPr lang="en-US" sz="2400" dirty="0" err="1" smtClean="0"/>
              <a:t>progesteron</a:t>
            </a:r>
            <a:r>
              <a:rPr lang="en-US" sz="2400" dirty="0" smtClean="0"/>
              <a:t>, </a:t>
            </a:r>
            <a:r>
              <a:rPr lang="en-US" sz="2400" dirty="0" err="1" smtClean="0"/>
              <a:t>bersama</a:t>
            </a:r>
            <a:r>
              <a:rPr lang="en-US" sz="2400" dirty="0" smtClean="0"/>
              <a:t> </a:t>
            </a:r>
            <a:r>
              <a:rPr lang="en-US" sz="2400" b="1" dirty="0" err="1" smtClean="0"/>
              <a:t>hormon</a:t>
            </a:r>
            <a:r>
              <a:rPr lang="en-US" sz="2400" b="1" dirty="0" smtClean="0"/>
              <a:t> </a:t>
            </a:r>
            <a:r>
              <a:rPr lang="en-US" sz="2400" b="1" i="1" dirty="0"/>
              <a:t>human placental </a:t>
            </a:r>
            <a:r>
              <a:rPr lang="en-US" sz="2400" b="1" i="1" dirty="0" err="1"/>
              <a:t>lactogen</a:t>
            </a:r>
            <a:r>
              <a:rPr lang="en-US" sz="2400" b="1" dirty="0"/>
              <a:t> (HPL</a:t>
            </a:r>
            <a:r>
              <a:rPr lang="en-US" sz="2400" b="1" dirty="0" smtClean="0"/>
              <a:t>)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b="1" i="1" dirty="0"/>
              <a:t>human chorionic </a:t>
            </a:r>
            <a:r>
              <a:rPr lang="en-US" sz="2400" b="1" i="1" dirty="0" err="1"/>
              <a:t>gonadotrophin</a:t>
            </a:r>
            <a:r>
              <a:rPr lang="en-US" sz="2400" b="1" dirty="0"/>
              <a:t> (HCG)</a:t>
            </a:r>
            <a:r>
              <a:rPr lang="en-US" sz="2400" b="1" dirty="0" smtClean="0"/>
              <a:t> </a:t>
            </a:r>
            <a:r>
              <a:rPr lang="en-US" sz="2400" dirty="0" err="1" smtClean="0"/>
              <a:t>mempengaruhi</a:t>
            </a:r>
            <a:r>
              <a:rPr lang="en-US" sz="2400" dirty="0" smtClean="0"/>
              <a:t> </a:t>
            </a:r>
            <a:r>
              <a:rPr lang="en-US" sz="2400" dirty="0" err="1"/>
              <a:t>pembentukan</a:t>
            </a:r>
            <a:r>
              <a:rPr lang="en-US" sz="2400" dirty="0"/>
              <a:t> </a:t>
            </a:r>
            <a:r>
              <a:rPr lang="en-US" sz="2400" dirty="0" err="1"/>
              <a:t>duktus</a:t>
            </a:r>
            <a:r>
              <a:rPr lang="en-US" sz="2400" dirty="0"/>
              <a:t>, </a:t>
            </a:r>
            <a:r>
              <a:rPr lang="en-US" sz="2400" dirty="0" err="1"/>
              <a:t>lobulus</a:t>
            </a:r>
            <a:r>
              <a:rPr lang="en-US" sz="2400" dirty="0"/>
              <a:t>, </a:t>
            </a:r>
            <a:r>
              <a:rPr lang="en-US" sz="2400" dirty="0" err="1"/>
              <a:t>serta</a:t>
            </a:r>
            <a:r>
              <a:rPr lang="en-US" sz="2400" dirty="0"/>
              <a:t> alveolus </a:t>
            </a:r>
            <a:r>
              <a:rPr lang="en-US" sz="2400" dirty="0" err="1"/>
              <a:t>payudara</a:t>
            </a:r>
            <a:r>
              <a:rPr lang="en-US" sz="2400" dirty="0"/>
              <a:t>. </a:t>
            </a:r>
          </a:p>
          <a:p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/>
              <a:t>hamil</a:t>
            </a:r>
            <a:r>
              <a:rPr lang="en-US" sz="2400" dirty="0"/>
              <a:t>, HPL, estrogen,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progesteron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merangsang</a:t>
            </a:r>
            <a:r>
              <a:rPr lang="en-US" sz="2400" dirty="0"/>
              <a:t> </a:t>
            </a:r>
            <a:r>
              <a:rPr lang="en-US" sz="2400" dirty="0" err="1"/>
              <a:t>hipotalamus</a:t>
            </a:r>
            <a:r>
              <a:rPr lang="en-US" sz="2400" dirty="0"/>
              <a:t> yang  </a:t>
            </a:r>
            <a:r>
              <a:rPr lang="en-US" sz="2400" dirty="0" err="1"/>
              <a:t>mensekresi</a:t>
            </a:r>
            <a:r>
              <a:rPr lang="en-US" sz="2400" dirty="0"/>
              <a:t> </a:t>
            </a:r>
            <a:r>
              <a:rPr lang="en-US" sz="2400" b="1" i="1" dirty="0" err="1"/>
              <a:t>prolacting</a:t>
            </a:r>
            <a:r>
              <a:rPr lang="en-US" sz="2400" b="1" i="1" dirty="0"/>
              <a:t> inhibitory factor</a:t>
            </a:r>
            <a:r>
              <a:rPr lang="en-US" sz="2400" b="1" dirty="0"/>
              <a:t> (PIF)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menghambat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i="1" dirty="0" err="1"/>
              <a:t>adenohypophysis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Setelah</a:t>
            </a:r>
            <a:r>
              <a:rPr lang="en-US" sz="2400" b="1" dirty="0"/>
              <a:t> </a:t>
            </a:r>
            <a:r>
              <a:rPr lang="en-US" sz="2400" b="1" dirty="0" err="1"/>
              <a:t>melahirkan</a:t>
            </a:r>
            <a:r>
              <a:rPr lang="en-US" sz="2400" dirty="0"/>
              <a:t>, </a:t>
            </a:r>
            <a:r>
              <a:rPr lang="en-US" sz="2400" dirty="0" err="1"/>
              <a:t>prolaktin</a:t>
            </a:r>
            <a:r>
              <a:rPr lang="en-US" sz="2400" dirty="0"/>
              <a:t> </a:t>
            </a:r>
            <a:r>
              <a:rPr lang="en-US" sz="2400" dirty="0" err="1"/>
              <a:t>disekresi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adenohypophysis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oksitosin</a:t>
            </a:r>
            <a:r>
              <a:rPr lang="en-US" sz="2400" dirty="0"/>
              <a:t> </a:t>
            </a:r>
            <a:r>
              <a:rPr lang="en-US" sz="2400" dirty="0" err="1"/>
              <a:t>dilepas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neurohypophysis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b="1" dirty="0" err="1" smtClean="0"/>
              <a:t>hisapan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bayi</a:t>
            </a:r>
            <a:r>
              <a:rPr lang="en-US" sz="2400" b="1" dirty="0" smtClean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terjadilah</a:t>
            </a:r>
            <a:r>
              <a:rPr lang="en-US" sz="2400" dirty="0"/>
              <a:t> </a:t>
            </a:r>
            <a:r>
              <a:rPr lang="en-US" sz="2400" dirty="0" err="1"/>
              <a:t>produksi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pengeluaran</a:t>
            </a:r>
            <a:r>
              <a:rPr lang="en-US" sz="2400" dirty="0"/>
              <a:t> ASI.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367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77DD8C5-C2DA-3842-90F4-E3751799BBFE}" type="slidenum">
              <a:rPr lang="en-US" altLang="en-US" b="0">
                <a:solidFill>
                  <a:schemeClr val="tx2"/>
                </a:solidFill>
                <a:latin typeface="Times New Roman" charset="0"/>
              </a:rPr>
              <a:pPr eaLnBrk="1" hangingPunct="1"/>
              <a:t>6</a:t>
            </a:fld>
            <a:endParaRPr lang="en-US" altLang="en-US" sz="1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671" y="1516805"/>
            <a:ext cx="6498812" cy="5264564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buFont typeface="Wingdings" charset="2"/>
              <a:buNone/>
            </a:pPr>
            <a:r>
              <a:rPr lang="en-US" altLang="en-US" sz="2800" dirty="0" smtClean="0"/>
              <a:t>1</a:t>
            </a:r>
            <a:r>
              <a:rPr lang="en-US" altLang="en-US" sz="2800" b="1" dirty="0"/>
              <a:t>. REFLEKS PROLAKTIN (PRODUKSI)</a:t>
            </a:r>
          </a:p>
          <a:p>
            <a:pPr marL="930275" lvl="1" indent="-12700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en-US" sz="2800" dirty="0" smtClean="0"/>
              <a:t>  </a:t>
            </a:r>
            <a:r>
              <a:rPr lang="en-US" altLang="en-US" sz="2800" dirty="0" err="1" smtClean="0"/>
              <a:t>Rangsangan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puting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susu</a:t>
            </a:r>
            <a:r>
              <a:rPr lang="en-US" altLang="en-US" sz="2800" dirty="0" smtClean="0"/>
              <a:t> -  </a:t>
            </a:r>
            <a:r>
              <a:rPr lang="en-US" altLang="en-US" sz="2800" dirty="0" err="1" smtClean="0"/>
              <a:t>hipotalamus</a:t>
            </a:r>
            <a:r>
              <a:rPr lang="en-US" altLang="en-US" sz="2800" dirty="0" smtClean="0"/>
              <a:t> - </a:t>
            </a:r>
            <a:r>
              <a:rPr lang="en-US" altLang="en-US" sz="2800" dirty="0" err="1" smtClean="0"/>
              <a:t>kelenjar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hipofise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pituitari</a:t>
            </a:r>
            <a:r>
              <a:rPr lang="en-US" altLang="en-US" sz="2800" dirty="0"/>
              <a:t>) </a:t>
            </a:r>
            <a:r>
              <a:rPr lang="en-US" altLang="en-US" sz="2800" dirty="0" smtClean="0"/>
              <a:t>anterior - </a:t>
            </a:r>
            <a:r>
              <a:rPr lang="en-US" altLang="en-US" sz="2800" dirty="0" err="1" smtClean="0"/>
              <a:t>hormon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prolaktin</a:t>
            </a:r>
            <a:endParaRPr lang="en-US" altLang="en-US" sz="2800" dirty="0"/>
          </a:p>
          <a:p>
            <a:pPr marL="930275" lvl="1" indent="-12700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Hormon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prolaktin</a:t>
            </a:r>
            <a:r>
              <a:rPr lang="en-US" altLang="en-US" sz="2800" dirty="0" smtClean="0"/>
              <a:t>: </a:t>
            </a:r>
            <a:r>
              <a:rPr lang="en-US" altLang="en-US" sz="2800" dirty="0" err="1"/>
              <a:t>P</a:t>
            </a:r>
            <a:r>
              <a:rPr lang="en-US" altLang="en-US" sz="2800" dirty="0" err="1" smtClean="0"/>
              <a:t>roduksi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ASI di </a:t>
            </a:r>
            <a:r>
              <a:rPr lang="en-US" altLang="en-US" sz="2800" dirty="0" err="1"/>
              <a:t>tingkat</a:t>
            </a:r>
            <a:r>
              <a:rPr lang="en-US" altLang="en-US" sz="2800" dirty="0"/>
              <a:t> alveolus. </a:t>
            </a:r>
          </a:p>
          <a:p>
            <a:pPr marL="930275" lvl="1" indent="-12700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en-US" sz="2800" dirty="0" smtClean="0"/>
              <a:t> Makin </a:t>
            </a:r>
            <a:r>
              <a:rPr lang="en-US" altLang="en-US" sz="2800" dirty="0" err="1"/>
              <a:t>sering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rangsangan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penyusuan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makin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banyak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produksi</a:t>
            </a:r>
            <a:r>
              <a:rPr lang="en-US" altLang="en-US" sz="2800" dirty="0"/>
              <a:t> ASI</a:t>
            </a:r>
            <a:r>
              <a:rPr lang="en-US" altLang="en-US" sz="2800" dirty="0" smtClean="0"/>
              <a:t>.</a:t>
            </a:r>
            <a:endParaRPr lang="en-US" altLang="en-US" sz="2800" dirty="0"/>
          </a:p>
        </p:txBody>
      </p:sp>
      <p:pic>
        <p:nvPicPr>
          <p:cNvPr id="1026" name="Picture 2" descr="Prolaktin dan Oksitosin, Hormon Penting untuk ASI Lanca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7"/>
          <a:stretch/>
        </p:blipFill>
        <p:spPr bwMode="auto">
          <a:xfrm>
            <a:off x="6558455" y="1275789"/>
            <a:ext cx="5405997" cy="546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87975" y="6461522"/>
            <a:ext cx="292419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err="1" smtClean="0"/>
              <a:t>Sumber</a:t>
            </a:r>
            <a:r>
              <a:rPr lang="en-US" sz="800" dirty="0" smtClean="0"/>
              <a:t>: https</a:t>
            </a:r>
            <a:r>
              <a:rPr lang="en-US" sz="800" dirty="0"/>
              <a:t>://www.mamibuy.co.id/talk/article/63398</a:t>
            </a:r>
          </a:p>
        </p:txBody>
      </p:sp>
      <p:sp>
        <p:nvSpPr>
          <p:cNvPr id="8" name="Chevron 2">
            <a:extLst>
              <a:ext uri="{FF2B5EF4-FFF2-40B4-BE49-F238E27FC236}">
                <a16:creationId xmlns=""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631278" y="4930776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08" y="2135167"/>
            <a:ext cx="368300" cy="381000"/>
          </a:xfrm>
          <a:prstGeom prst="rect">
            <a:avLst/>
          </a:prstGeom>
        </p:spPr>
      </p:pic>
      <p:sp>
        <p:nvSpPr>
          <p:cNvPr id="10" name="Chevron 2">
            <a:extLst>
              <a:ext uri="{FF2B5EF4-FFF2-40B4-BE49-F238E27FC236}">
                <a16:creationId xmlns=""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610013" y="397780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457200"/>
            <a:ext cx="8229600" cy="914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4400" b="1" dirty="0" smtClean="0">
                <a:solidFill>
                  <a:schemeClr val="accent2"/>
                </a:solidFill>
                <a:latin typeface="Lucida Handwriting" charset="0"/>
              </a:rPr>
              <a:t>FISIOLOGI LAKTASI</a:t>
            </a:r>
            <a:endParaRPr lang="en-US" altLang="en-US" sz="4400" dirty="0">
              <a:solidFill>
                <a:schemeClr val="accent2"/>
              </a:solidFill>
              <a:latin typeface="Lucida Handwritin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80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evron 2">
            <a:extLst>
              <a:ext uri="{FF2B5EF4-FFF2-40B4-BE49-F238E27FC236}">
                <a16:creationId xmlns=""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6545027" y="1668713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="" xmlns:a16="http://schemas.microsoft.com/office/drawing/2014/main" id="{D954149B-2471-4FBD-828D-66549F83480B}"/>
              </a:ext>
            </a:extLst>
          </p:cNvPr>
          <p:cNvSpPr/>
          <p:nvPr/>
        </p:nvSpPr>
        <p:spPr>
          <a:xfrm rot="5400000">
            <a:off x="6606161" y="3255796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18" name="Picture 2"/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" t="4379" r="974" b="4379"/>
          <a:stretch/>
        </p:blipFill>
        <p:spPr bwMode="auto">
          <a:xfrm>
            <a:off x="236479" y="250961"/>
            <a:ext cx="6290445" cy="638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57661" y="6651628"/>
            <a:ext cx="444215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/>
              <a:t>Sumber</a:t>
            </a:r>
            <a:r>
              <a:rPr lang="en-US" sz="800" dirty="0" smtClean="0"/>
              <a:t>: http</a:t>
            </a:r>
            <a:r>
              <a:rPr lang="en-US" sz="800" dirty="0"/>
              <a:t>://naturalvitaminshop.blogspot.com/2014/11/apa-itu-let-down-reflex.html</a:t>
            </a:r>
          </a:p>
        </p:txBody>
      </p:sp>
      <p:sp>
        <p:nvSpPr>
          <p:cNvPr id="4" name="Rectangle 3"/>
          <p:cNvSpPr/>
          <p:nvPr/>
        </p:nvSpPr>
        <p:spPr>
          <a:xfrm>
            <a:off x="6987555" y="1573112"/>
            <a:ext cx="5067428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110000"/>
              </a:lnSpc>
              <a:spcBef>
                <a:spcPct val="0"/>
              </a:spcBef>
            </a:pPr>
            <a:r>
              <a:rPr lang="en-US" altLang="en-US" sz="2800" dirty="0" err="1"/>
              <a:t>Rangsangan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puting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susu</a:t>
            </a:r>
            <a:r>
              <a:rPr lang="en-US" altLang="en-US" sz="2800" dirty="0"/>
              <a:t> - </a:t>
            </a:r>
            <a:r>
              <a:rPr lang="en-US" altLang="en-US" sz="2800" dirty="0" err="1"/>
              <a:t>kelenjar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hipofise</a:t>
            </a:r>
            <a:r>
              <a:rPr lang="en-US" altLang="en-US" sz="2800" dirty="0"/>
              <a:t> posterior - </a:t>
            </a:r>
            <a:r>
              <a:rPr lang="en-US" altLang="en-US" sz="2800" dirty="0" err="1"/>
              <a:t>hormon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oksitosin</a:t>
            </a:r>
            <a:endParaRPr lang="en-US" alt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6987555" y="3092003"/>
            <a:ext cx="477351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110000"/>
              </a:lnSpc>
              <a:spcBef>
                <a:spcPct val="0"/>
              </a:spcBef>
            </a:pPr>
            <a:r>
              <a:rPr lang="en-US" altLang="en-US" sz="2800" dirty="0" err="1"/>
              <a:t>Hormon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oksitosin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memacu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kontraksi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otot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polos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dinding</a:t>
            </a:r>
            <a:r>
              <a:rPr lang="en-US" altLang="en-US" sz="2800" dirty="0"/>
              <a:t> alveolus &amp; </a:t>
            </a:r>
            <a:r>
              <a:rPr lang="en-US" altLang="en-US" sz="2800" dirty="0" err="1"/>
              <a:t>dinding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saluran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sehingga</a:t>
            </a:r>
            <a:r>
              <a:rPr lang="en-US" altLang="en-US" sz="2800" dirty="0"/>
              <a:t> ASI </a:t>
            </a:r>
            <a:r>
              <a:rPr lang="en-US" altLang="en-US" sz="2800" dirty="0" err="1"/>
              <a:t>keluar</a:t>
            </a:r>
            <a:r>
              <a:rPr lang="en-US" altLang="en-US" sz="2800" dirty="0"/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23608" y="266727"/>
            <a:ext cx="5237462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altLang="en-US" sz="2800" dirty="0"/>
              <a:t>2. </a:t>
            </a:r>
            <a:r>
              <a:rPr lang="en-US" altLang="en-US" sz="2800" b="1" dirty="0"/>
              <a:t>REFLEKS ALIRAN (LET DOWN REFLEX)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87555" y="5563909"/>
            <a:ext cx="6096000" cy="10402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>
              <a:lnSpc>
                <a:spcPct val="110000"/>
              </a:lnSpc>
              <a:spcBef>
                <a:spcPct val="0"/>
              </a:spcBef>
            </a:pPr>
            <a:r>
              <a:rPr lang="en-US" altLang="en-US" sz="2800" dirty="0" err="1"/>
              <a:t>Sekresi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oksitosin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sangat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dipengaruhi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oleh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emosi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ibu</a:t>
            </a:r>
            <a:r>
              <a:rPr lang="en-US" altLang="en-US" sz="2800" dirty="0"/>
              <a:t> </a:t>
            </a:r>
          </a:p>
        </p:txBody>
      </p:sp>
      <p:sp>
        <p:nvSpPr>
          <p:cNvPr id="24" name="Chevron 2">
            <a:extLst>
              <a:ext uri="{FF2B5EF4-FFF2-40B4-BE49-F238E27FC236}">
                <a16:creationId xmlns=""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6564229" y="5682766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13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230AFE-F319-9E4B-89A2-8AF91FE78BF1}" type="slidenum">
              <a:rPr lang="en-US" altLang="en-US" b="0">
                <a:solidFill>
                  <a:schemeClr val="tx2"/>
                </a:solidFill>
                <a:latin typeface="Times New Roman" charset="0"/>
              </a:rPr>
              <a:pPr eaLnBrk="1" hangingPunct="1"/>
              <a:t>8</a:t>
            </a:fld>
            <a:endParaRPr lang="en-US" altLang="en-US" sz="1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717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324480" y="2932361"/>
            <a:ext cx="7608440" cy="3649631"/>
          </a:xfrm>
        </p:spPr>
        <p:txBody>
          <a:bodyPr>
            <a:noAutofit/>
          </a:bodyPr>
          <a:lstStyle/>
          <a:p>
            <a:pPr marL="368300" lvl="1" indent="-354013" eaLnBrk="1" hangingPunct="1">
              <a:buFont typeface="Wingdings" charset="2"/>
              <a:buChar char="§"/>
              <a:defRPr/>
            </a:pPr>
            <a:r>
              <a:rPr lang="en-US" sz="2800" b="1" dirty="0" smtClean="0"/>
              <a:t>Rooting </a:t>
            </a:r>
            <a:r>
              <a:rPr lang="en-US" sz="2800" b="1" dirty="0" err="1" smtClean="0"/>
              <a:t>refleks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/>
              <a:t>r</a:t>
            </a:r>
            <a:r>
              <a:rPr lang="en-US" sz="2800" b="1" dirty="0" err="1" smtClean="0"/>
              <a:t>efleks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mencari</a:t>
            </a:r>
            <a:endParaRPr lang="en-US" sz="2800" b="1" dirty="0" smtClean="0"/>
          </a:p>
          <a:p>
            <a:pPr lvl="1"/>
            <a:r>
              <a:rPr lang="en-US" sz="2800" i="1" dirty="0" smtClean="0"/>
              <a:t>Rooting reflex</a:t>
            </a:r>
            <a:r>
              <a:rPr lang="en-US" sz="2800" dirty="0" smtClean="0"/>
              <a:t>: </a:t>
            </a:r>
            <a:r>
              <a:rPr lang="en-US" sz="2800" dirty="0" err="1" smtClean="0"/>
              <a:t>bayi</a:t>
            </a:r>
            <a:r>
              <a:rPr lang="en-US" sz="2800" dirty="0" smtClean="0"/>
              <a:t> </a:t>
            </a:r>
            <a:r>
              <a:rPr lang="en-US" sz="2800" dirty="0" err="1"/>
              <a:t>mampu</a:t>
            </a:r>
            <a:r>
              <a:rPr lang="en-US" sz="2800" dirty="0"/>
              <a:t> </a:t>
            </a:r>
            <a:r>
              <a:rPr lang="en-US" sz="2800" dirty="0" err="1"/>
              <a:t>menemukan</a:t>
            </a:r>
            <a:r>
              <a:rPr lang="en-US" sz="2800" dirty="0"/>
              <a:t> </a:t>
            </a:r>
            <a:r>
              <a:rPr lang="en-US" sz="2800" dirty="0" err="1"/>
              <a:t>payudara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botol</a:t>
            </a:r>
            <a:r>
              <a:rPr lang="en-US" sz="2800" dirty="0"/>
              <a:t> </a:t>
            </a:r>
            <a:r>
              <a:rPr lang="en-US" sz="2800" dirty="0" err="1" smtClean="0"/>
              <a:t>susu</a:t>
            </a:r>
            <a:endParaRPr lang="en-US" sz="2800" dirty="0" smtClean="0"/>
          </a:p>
          <a:p>
            <a:pPr lvl="1"/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usia</a:t>
            </a:r>
            <a:r>
              <a:rPr lang="en-US" sz="2800" dirty="0" smtClean="0"/>
              <a:t> 4 </a:t>
            </a:r>
            <a:r>
              <a:rPr lang="en-US" sz="2800" dirty="0" err="1" smtClean="0"/>
              <a:t>bulan</a:t>
            </a:r>
            <a:r>
              <a:rPr lang="en-US" sz="2800" dirty="0" smtClean="0"/>
              <a:t>, </a:t>
            </a:r>
            <a:r>
              <a:rPr lang="en-US" sz="2800" dirty="0" err="1" smtClean="0"/>
              <a:t>gerakan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hilang</a:t>
            </a:r>
            <a:r>
              <a:rPr lang="en-US" sz="2800" dirty="0" smtClean="0"/>
              <a:t> </a:t>
            </a:r>
            <a:r>
              <a:rPr lang="en-US" sz="2800" dirty="0" err="1" smtClean="0"/>
              <a:t>karena</a:t>
            </a:r>
            <a:r>
              <a:rPr lang="en-US" sz="2800" dirty="0" smtClean="0"/>
              <a:t> </a:t>
            </a:r>
            <a:r>
              <a:rPr lang="en-US" sz="2800" dirty="0" err="1" smtClean="0"/>
              <a:t>bayi</a:t>
            </a:r>
            <a:r>
              <a:rPr lang="en-US" sz="2800" dirty="0" smtClean="0"/>
              <a:t> </a:t>
            </a:r>
            <a:r>
              <a:rPr lang="en-US" sz="2800" dirty="0" err="1" smtClean="0"/>
              <a:t>sudah</a:t>
            </a:r>
            <a:r>
              <a:rPr lang="en-US" sz="2800" dirty="0" smtClean="0"/>
              <a:t> </a:t>
            </a:r>
            <a:r>
              <a:rPr lang="en-US" sz="2800" dirty="0" err="1" smtClean="0"/>
              <a:t>bisa</a:t>
            </a:r>
            <a:r>
              <a:rPr lang="en-US" sz="2800" dirty="0" smtClean="0"/>
              <a:t> </a:t>
            </a:r>
            <a:r>
              <a:rPr lang="en-US" sz="2800" dirty="0" err="1" smtClean="0"/>
              <a:t>mendapatkan</a:t>
            </a:r>
            <a:r>
              <a:rPr lang="en-US" sz="2800" dirty="0" smtClean="0"/>
              <a:t> </a:t>
            </a:r>
            <a:r>
              <a:rPr lang="en-US" sz="2800" dirty="0" err="1" smtClean="0"/>
              <a:t>puting</a:t>
            </a:r>
            <a:r>
              <a:rPr lang="en-US" sz="2800" dirty="0" smtClean="0"/>
              <a:t> </a:t>
            </a:r>
            <a:r>
              <a:rPr lang="en-US" sz="2800" dirty="0" err="1" smtClean="0"/>
              <a:t>susu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dot </a:t>
            </a:r>
            <a:r>
              <a:rPr lang="en-US" sz="2800" dirty="0" err="1" smtClean="0"/>
              <a:t>botol</a:t>
            </a:r>
            <a:r>
              <a:rPr lang="en-US" sz="2800" dirty="0" smtClean="0"/>
              <a:t> </a:t>
            </a:r>
            <a:r>
              <a:rPr lang="en-US" sz="2800" dirty="0" err="1" smtClean="0"/>
              <a:t>tanpa</a:t>
            </a:r>
            <a:r>
              <a:rPr lang="en-US" sz="2800" dirty="0" smtClean="0"/>
              <a:t> </a:t>
            </a:r>
            <a:r>
              <a:rPr lang="en-US" sz="2800" dirty="0" err="1" smtClean="0"/>
              <a:t>kesulitan</a:t>
            </a:r>
            <a:r>
              <a:rPr lang="en-US" sz="2800" dirty="0" smtClean="0"/>
              <a:t> </a:t>
            </a:r>
            <a:r>
              <a:rPr lang="en-US" sz="2800" dirty="0" err="1" smtClean="0"/>
              <a:t>lagi</a:t>
            </a:r>
            <a:r>
              <a:rPr lang="en-US" sz="2800" dirty="0" smtClean="0"/>
              <a:t> </a:t>
            </a:r>
            <a:r>
              <a:rPr lang="en-US" sz="2800" dirty="0" err="1" smtClean="0"/>
              <a:t>mencari</a:t>
            </a:r>
            <a:r>
              <a:rPr lang="en-US" sz="2800" dirty="0" smtClean="0"/>
              <a:t>.</a:t>
            </a:r>
          </a:p>
          <a:p>
            <a:pPr marL="274320" lvl="1" indent="0" eaLnBrk="1" hangingPunct="1">
              <a:buNone/>
              <a:defRPr/>
            </a:pPr>
            <a:endParaRPr lang="en-US" sz="2800" dirty="0"/>
          </a:p>
          <a:p>
            <a:pPr lvl="1" eaLnBrk="1" hangingPunct="1">
              <a:buFont typeface="Wingdings" pitchFamily="2" charset="2"/>
              <a:buChar char="n"/>
              <a:defRPr/>
            </a:pPr>
            <a:endParaRPr lang="en-US" sz="2800" dirty="0">
              <a:cs typeface="Arial" charset="0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en-US" sz="2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99436" y="570723"/>
            <a:ext cx="12092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accent2"/>
                </a:solidFill>
                <a:latin typeface="Lucida Handwriting" pitchFamily="66" charset="0"/>
              </a:rPr>
              <a:t>REFLEKS </a:t>
            </a:r>
            <a:r>
              <a:rPr lang="en-US" sz="4000" b="1" dirty="0" smtClean="0">
                <a:solidFill>
                  <a:schemeClr val="accent2"/>
                </a:solidFill>
                <a:latin typeface="Lucida Handwriting" pitchFamily="66" charset="0"/>
              </a:rPr>
              <a:t>HISAPAN </a:t>
            </a:r>
            <a:r>
              <a:rPr lang="en-US" sz="4000" b="1" dirty="0">
                <a:solidFill>
                  <a:schemeClr val="accent2"/>
                </a:solidFill>
                <a:latin typeface="Lucida Handwriting" pitchFamily="66" charset="0"/>
              </a:rPr>
              <a:t>BAYI</a:t>
            </a:r>
          </a:p>
        </p:txBody>
      </p:sp>
      <p:pic>
        <p:nvPicPr>
          <p:cNvPr id="3076" name="Picture 4" descr="Memahami Reflek Rooting pada Bayi Baru Lahir - kumparan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22" y="3050873"/>
            <a:ext cx="4128989" cy="232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4320" y="1488795"/>
            <a:ext cx="11658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en-US" sz="2800" dirty="0" err="1"/>
              <a:t>Refleks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gerakan</a:t>
            </a:r>
            <a:r>
              <a:rPr lang="en-US" sz="2800" dirty="0"/>
              <a:t> </a:t>
            </a:r>
            <a:r>
              <a:rPr lang="en-US" sz="2800" dirty="0" err="1"/>
              <a:t>tiba-tiba</a:t>
            </a:r>
            <a:r>
              <a:rPr lang="en-US" sz="2800" dirty="0"/>
              <a:t> yang </a:t>
            </a:r>
            <a:r>
              <a:rPr lang="en-US" sz="2800" dirty="0" err="1"/>
              <a:t>sifatnya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disengaja</a:t>
            </a:r>
            <a:r>
              <a:rPr lang="en-US" sz="2800" dirty="0"/>
              <a:t>. </a:t>
            </a:r>
            <a:r>
              <a:rPr lang="en-US" sz="2800" dirty="0" err="1"/>
              <a:t>Kondisi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terjadi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bayi</a:t>
            </a:r>
            <a:r>
              <a:rPr lang="en-US" sz="2800" dirty="0"/>
              <a:t> </a:t>
            </a:r>
            <a:r>
              <a:rPr lang="en-US" sz="2800" dirty="0" err="1"/>
              <a:t>sejak</a:t>
            </a:r>
            <a:r>
              <a:rPr lang="en-US" sz="2800" dirty="0"/>
              <a:t> </a:t>
            </a:r>
            <a:r>
              <a:rPr lang="en-US" sz="2800" dirty="0" err="1"/>
              <a:t>ia</a:t>
            </a:r>
            <a:r>
              <a:rPr lang="en-US" sz="2800" dirty="0"/>
              <a:t> </a:t>
            </a:r>
            <a:r>
              <a:rPr lang="en-US" sz="2800" dirty="0" err="1"/>
              <a:t>lahir</a:t>
            </a:r>
            <a:r>
              <a:rPr lang="en-US" sz="2800" dirty="0"/>
              <a:t>. 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5404989"/>
            <a:ext cx="40816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/>
              <a:t>Sumber</a:t>
            </a:r>
            <a:r>
              <a:rPr lang="en-US" sz="800" dirty="0" smtClean="0"/>
              <a:t>: https</a:t>
            </a:r>
            <a:r>
              <a:rPr lang="en-US" sz="800" dirty="0"/>
              <a:t>://kumparan.com/kumparanmom/memahami-reflek-rooting-pada-bayi-baru-lahir-1u6YpMP0Lv3</a:t>
            </a:r>
          </a:p>
        </p:txBody>
      </p:sp>
    </p:spTree>
    <p:extLst>
      <p:ext uri="{BB962C8B-B14F-4D97-AF65-F5344CB8AC3E}">
        <p14:creationId xmlns:p14="http://schemas.microsoft.com/office/powerpoint/2010/main" val="45282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230AFE-F319-9E4B-89A2-8AF91FE78BF1}" type="slidenum">
              <a:rPr lang="en-US" altLang="en-US" b="0">
                <a:solidFill>
                  <a:schemeClr val="tx2"/>
                </a:solidFill>
                <a:latin typeface="Times New Roman" charset="0"/>
              </a:rPr>
              <a:pPr eaLnBrk="1" hangingPunct="1"/>
              <a:t>9</a:t>
            </a:fld>
            <a:endParaRPr lang="en-US" altLang="en-US" sz="1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436" y="213597"/>
            <a:ext cx="12092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accent2"/>
                </a:solidFill>
                <a:latin typeface="Lucida Handwriting" pitchFamily="66" charset="0"/>
              </a:rPr>
              <a:t>REFLEKS </a:t>
            </a:r>
            <a:r>
              <a:rPr lang="en-US" sz="4000" b="1" dirty="0" smtClean="0">
                <a:solidFill>
                  <a:schemeClr val="accent2"/>
                </a:solidFill>
                <a:latin typeface="Lucida Handwriting" pitchFamily="66" charset="0"/>
              </a:rPr>
              <a:t>HISAPAN </a:t>
            </a:r>
            <a:r>
              <a:rPr lang="en-US" sz="4000" b="1" dirty="0">
                <a:solidFill>
                  <a:schemeClr val="accent2"/>
                </a:solidFill>
                <a:latin typeface="Lucida Handwriting" pitchFamily="66" charset="0"/>
              </a:rPr>
              <a:t>BAYI</a:t>
            </a:r>
          </a:p>
        </p:txBody>
      </p:sp>
      <p:pic>
        <p:nvPicPr>
          <p:cNvPr id="4098" name="Picture 2" descr="http://3.bp.blogspot.com/-Dqk4PVmgDQ8/VLPUmPIVRKI/AAAAAAAAABw/2yds_JkRypk/s1600/suck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695" y="1565998"/>
            <a:ext cx="4086225" cy="301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9436" y="1418870"/>
            <a:ext cx="7747259" cy="3468440"/>
          </a:xfrm>
        </p:spPr>
        <p:txBody>
          <a:bodyPr>
            <a:noAutofit/>
          </a:bodyPr>
          <a:lstStyle/>
          <a:p>
            <a:pPr marL="368300" lvl="1" indent="-354013" eaLnBrk="1" hangingPunct="1">
              <a:buFont typeface="Wingdings" charset="2"/>
              <a:buChar char="§"/>
              <a:defRPr/>
            </a:pPr>
            <a:r>
              <a:rPr lang="en-US" sz="2800" b="1" dirty="0" smtClean="0"/>
              <a:t>Sucking Reflex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Refleks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Menghisap</a:t>
            </a:r>
            <a:endParaRPr lang="en-US" sz="2800" b="1" dirty="0" smtClean="0"/>
          </a:p>
          <a:p>
            <a:pPr lvl="1"/>
            <a:r>
              <a:rPr lang="en-US" sz="2800" dirty="0" err="1" smtClean="0"/>
              <a:t>Refleks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membantu</a:t>
            </a:r>
            <a:r>
              <a:rPr lang="en-US" sz="2800" dirty="0" smtClean="0"/>
              <a:t> </a:t>
            </a:r>
            <a:r>
              <a:rPr lang="en-US" sz="2800" dirty="0" err="1"/>
              <a:t>bayi</a:t>
            </a:r>
            <a:r>
              <a:rPr lang="en-US" sz="2800" dirty="0"/>
              <a:t> </a:t>
            </a:r>
            <a:r>
              <a:rPr lang="en-US" sz="2800" dirty="0" err="1"/>
              <a:t>mengisap</a:t>
            </a:r>
            <a:r>
              <a:rPr lang="en-US" sz="2800" dirty="0"/>
              <a:t> </a:t>
            </a:r>
            <a:r>
              <a:rPr lang="en-US" sz="2800" dirty="0" err="1"/>
              <a:t>puting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dot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mendapatkan</a:t>
            </a:r>
            <a:r>
              <a:rPr lang="en-US" sz="2800" dirty="0"/>
              <a:t> ASI </a:t>
            </a:r>
            <a:r>
              <a:rPr lang="en-US" sz="2800" dirty="0" err="1"/>
              <a:t>maupun</a:t>
            </a:r>
            <a:r>
              <a:rPr lang="en-US" sz="2800" dirty="0"/>
              <a:t> </a:t>
            </a:r>
            <a:r>
              <a:rPr lang="en-US" sz="2800" dirty="0" err="1"/>
              <a:t>susu</a:t>
            </a:r>
            <a:r>
              <a:rPr lang="en-US" sz="2800" dirty="0"/>
              <a:t>.</a:t>
            </a:r>
          </a:p>
          <a:p>
            <a:pPr lvl="1"/>
            <a:r>
              <a:rPr lang="en-US" sz="2800" dirty="0" err="1"/>
              <a:t>Ketika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langit-langit</a:t>
            </a:r>
            <a:r>
              <a:rPr lang="en-US" sz="2800" dirty="0"/>
              <a:t> </a:t>
            </a:r>
            <a:r>
              <a:rPr lang="en-US" sz="2800" dirty="0" err="1"/>
              <a:t>mulut</a:t>
            </a:r>
            <a:r>
              <a:rPr lang="en-US" sz="2800" dirty="0"/>
              <a:t> </a:t>
            </a:r>
            <a:r>
              <a:rPr lang="en-US" sz="2800" dirty="0" err="1"/>
              <a:t>bayi</a:t>
            </a:r>
            <a:r>
              <a:rPr lang="en-US" sz="2800" dirty="0"/>
              <a:t> </a:t>
            </a:r>
            <a:r>
              <a:rPr lang="en-US" sz="2800" dirty="0" err="1"/>
              <a:t>disentuh</a:t>
            </a:r>
            <a:r>
              <a:rPr lang="en-US" sz="2800" dirty="0"/>
              <a:t>, </a:t>
            </a:r>
            <a:r>
              <a:rPr lang="en-US" sz="2800" dirty="0" err="1"/>
              <a:t>bayi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mulai</a:t>
            </a:r>
            <a:r>
              <a:rPr lang="en-US" sz="2800" dirty="0"/>
              <a:t> </a:t>
            </a:r>
            <a:r>
              <a:rPr lang="en-US" sz="2800" dirty="0" err="1"/>
              <a:t>menghisap</a:t>
            </a:r>
            <a:r>
              <a:rPr lang="en-US" sz="28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7022" y="4577334"/>
            <a:ext cx="11658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lvl="1" indent="-234950">
              <a:buFont typeface="Century Gothic" pitchFamily="34" charset="0"/>
              <a:buChar char="◦"/>
            </a:pPr>
            <a:r>
              <a:rPr lang="en-US" sz="2800" dirty="0" err="1"/>
              <a:t>Refleks</a:t>
            </a:r>
            <a:r>
              <a:rPr lang="en-US" sz="2800" dirty="0"/>
              <a:t> </a:t>
            </a:r>
            <a:r>
              <a:rPr lang="en-US" sz="2800" dirty="0" err="1" smtClean="0"/>
              <a:t>mulai</a:t>
            </a:r>
            <a:r>
              <a:rPr lang="en-US" sz="2800" dirty="0" smtClean="0"/>
              <a:t> </a:t>
            </a:r>
            <a:r>
              <a:rPr lang="en-US" sz="2800" dirty="0" err="1"/>
              <a:t>muncul</a:t>
            </a:r>
            <a:r>
              <a:rPr lang="en-US" sz="2800" dirty="0"/>
              <a:t> </a:t>
            </a:r>
            <a:r>
              <a:rPr lang="en-US" sz="2800" dirty="0" err="1"/>
              <a:t>saat</a:t>
            </a:r>
            <a:r>
              <a:rPr lang="en-US" sz="2800" dirty="0"/>
              <a:t> </a:t>
            </a:r>
            <a:r>
              <a:rPr lang="en-US" sz="2800" dirty="0" err="1"/>
              <a:t>usia</a:t>
            </a:r>
            <a:r>
              <a:rPr lang="en-US" sz="2800" dirty="0"/>
              <a:t> 32 </a:t>
            </a:r>
            <a:r>
              <a:rPr lang="en-US" sz="2800" dirty="0" err="1"/>
              <a:t>minggu</a:t>
            </a:r>
            <a:r>
              <a:rPr lang="en-US" sz="2800" dirty="0"/>
              <a:t> </a:t>
            </a:r>
            <a:r>
              <a:rPr lang="en-US" sz="2800" dirty="0" err="1"/>
              <a:t>kehamilan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sempurna</a:t>
            </a:r>
            <a:r>
              <a:rPr lang="en-US" sz="2800" dirty="0"/>
              <a:t> </a:t>
            </a:r>
            <a:r>
              <a:rPr lang="en-US" sz="2800" dirty="0" err="1"/>
              <a:t>saat</a:t>
            </a:r>
            <a:r>
              <a:rPr lang="en-US" sz="2800" dirty="0"/>
              <a:t> </a:t>
            </a:r>
            <a:r>
              <a:rPr lang="en-US" sz="2800" dirty="0" err="1"/>
              <a:t>usia</a:t>
            </a:r>
            <a:r>
              <a:rPr lang="en-US" sz="2800" dirty="0"/>
              <a:t> 36 </a:t>
            </a:r>
            <a:r>
              <a:rPr lang="en-US" sz="2800" dirty="0" err="1"/>
              <a:t>minggu</a:t>
            </a:r>
            <a:r>
              <a:rPr lang="en-US" sz="2800" dirty="0"/>
              <a:t> </a:t>
            </a:r>
            <a:r>
              <a:rPr lang="en-US" sz="2800" dirty="0" err="1"/>
              <a:t>kehamilan</a:t>
            </a:r>
            <a:r>
              <a:rPr lang="en-US" sz="2800" dirty="0"/>
              <a:t>.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, </a:t>
            </a:r>
            <a:r>
              <a:rPr lang="en-US" sz="2800" dirty="0" err="1"/>
              <a:t>bayi</a:t>
            </a:r>
            <a:r>
              <a:rPr lang="en-US" sz="2800" dirty="0"/>
              <a:t> </a:t>
            </a:r>
            <a:r>
              <a:rPr lang="en-US" sz="2800" dirty="0" err="1"/>
              <a:t>prematur</a:t>
            </a:r>
            <a:r>
              <a:rPr lang="en-US" sz="2800" dirty="0"/>
              <a:t> </a:t>
            </a:r>
            <a:r>
              <a:rPr lang="en-US" sz="2800" dirty="0" err="1"/>
              <a:t>biasanya</a:t>
            </a:r>
            <a:r>
              <a:rPr lang="en-US" sz="2800" dirty="0"/>
              <a:t> </a:t>
            </a:r>
            <a:r>
              <a:rPr lang="en-US" sz="2800" dirty="0" err="1"/>
              <a:t>belum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menghisap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baik</a:t>
            </a:r>
            <a:r>
              <a:rPr lang="en-US" sz="28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 rot="16200000">
            <a:off x="10151408" y="3347511"/>
            <a:ext cx="377846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/>
              <a:t>Sumber</a:t>
            </a:r>
            <a:r>
              <a:rPr lang="en-US" sz="800" dirty="0" smtClean="0"/>
              <a:t>: http</a:t>
            </a:r>
            <a:r>
              <a:rPr lang="en-US" sz="800" dirty="0"/>
              <a:t>://obstetrycia.blogspot.com/2015/01/reflek-pada-bayi.html</a:t>
            </a:r>
          </a:p>
        </p:txBody>
      </p:sp>
    </p:spTree>
    <p:extLst>
      <p:ext uri="{BB962C8B-B14F-4D97-AF65-F5344CB8AC3E}">
        <p14:creationId xmlns:p14="http://schemas.microsoft.com/office/powerpoint/2010/main" val="134836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2204</TotalTime>
  <Words>714</Words>
  <Application>Microsoft Macintosh PowerPoint</Application>
  <PresentationFormat>Widescreen</PresentationFormat>
  <Paragraphs>108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Calibri</vt:lpstr>
      <vt:lpstr>Century Gothic</vt:lpstr>
      <vt:lpstr>Garamond</vt:lpstr>
      <vt:lpstr>Lucida Handwriting</vt:lpstr>
      <vt:lpstr>Montserrat</vt:lpstr>
      <vt:lpstr>Symbol</vt:lpstr>
      <vt:lpstr>Times New Roman</vt:lpstr>
      <vt:lpstr>Wingdings</vt:lpstr>
      <vt:lpstr>맑은 고딕</vt:lpstr>
      <vt:lpstr>Arial</vt:lpstr>
      <vt:lpstr>Savon</vt:lpstr>
      <vt:lpstr>ANATOMI DAN FISIOLOGI LAKTASI</vt:lpstr>
      <vt:lpstr>Pokok Bahasan</vt:lpstr>
      <vt:lpstr>ANATOMI PAYUDARA</vt:lpstr>
      <vt:lpstr>PowerPoint Presentation</vt:lpstr>
      <vt:lpstr>FISIOLOGI LAKTASI</vt:lpstr>
      <vt:lpstr>FISIOLOGI LAKTASI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Pustaka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44</cp:revision>
  <dcterms:created xsi:type="dcterms:W3CDTF">2020-10-06T14:22:29Z</dcterms:created>
  <dcterms:modified xsi:type="dcterms:W3CDTF">2020-10-19T05:52:46Z</dcterms:modified>
</cp:coreProperties>
</file>