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16"/>
  </p:notesMasterIdLst>
  <p:sldIdLst>
    <p:sldId id="257" r:id="rId2"/>
    <p:sldId id="268" r:id="rId3"/>
    <p:sldId id="258" r:id="rId4"/>
    <p:sldId id="259" r:id="rId5"/>
    <p:sldId id="274" r:id="rId6"/>
    <p:sldId id="260" r:id="rId7"/>
    <p:sldId id="272" r:id="rId8"/>
    <p:sldId id="261" r:id="rId9"/>
    <p:sldId id="265" r:id="rId10"/>
    <p:sldId id="266" r:id="rId11"/>
    <p:sldId id="273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>
        <p:scale>
          <a:sx n="90" d="100"/>
          <a:sy n="90" d="100"/>
        </p:scale>
        <p:origin x="8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8E93C-C8F7-2D4A-8A4C-7AB7CA2681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1E29-4E45-7E49-AF42-7F92ABD1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7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96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This is the end</a:t>
            </a:r>
            <a:r>
              <a:rPr lang="en-US" baseline="0" dirty="0" smtClean="0"/>
              <a:t> of the video. Hope you get better illustration about over nutrition as a Public Health Issue. We would like to thank </a:t>
            </a:r>
            <a:r>
              <a:rPr lang="en-US" baseline="0" dirty="0" err="1" smtClean="0"/>
              <a:t>Universitas</a:t>
            </a:r>
            <a:r>
              <a:rPr lang="en-US" baseline="0" dirty="0" smtClean="0"/>
              <a:t> Indonesia for funding this video. See you next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7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This is the end</a:t>
            </a:r>
            <a:r>
              <a:rPr lang="en-US" baseline="0" dirty="0" smtClean="0"/>
              <a:t> of the video. Hope you get better illustration about over nutrition as a Public Health Issue. We would like to thank </a:t>
            </a:r>
            <a:r>
              <a:rPr lang="en-US" baseline="0" dirty="0" err="1" smtClean="0"/>
              <a:t>Universitas</a:t>
            </a:r>
            <a:r>
              <a:rPr lang="en-US" baseline="0" dirty="0" smtClean="0"/>
              <a:t> Indonesia for funding this video. See you next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1091000" y="613033"/>
            <a:ext cx="100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1131200" y="2692633"/>
            <a:ext cx="22612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1131200" y="3814800"/>
            <a:ext cx="226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1131200" y="4487267"/>
            <a:ext cx="2261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3687332" y="2692633"/>
            <a:ext cx="22612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3687332" y="3814800"/>
            <a:ext cx="226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3687332" y="4487267"/>
            <a:ext cx="2261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6243464" y="2692633"/>
            <a:ext cx="22612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6243464" y="3814800"/>
            <a:ext cx="226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6243464" y="4487267"/>
            <a:ext cx="2261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8799596" y="2692633"/>
            <a:ext cx="22612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8799596" y="3814800"/>
            <a:ext cx="226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8799596" y="4487267"/>
            <a:ext cx="2261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48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-42333" y="-52900"/>
            <a:ext cx="8170400" cy="69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6255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033133" y="2264867"/>
            <a:ext cx="5505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1"/>
          </p:nvPr>
        </p:nvSpPr>
        <p:spPr>
          <a:xfrm>
            <a:off x="2209133" y="4144272"/>
            <a:ext cx="4329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2" hasCustomPrompt="1"/>
          </p:nvPr>
        </p:nvSpPr>
        <p:spPr>
          <a:xfrm>
            <a:off x="4199133" y="1823672"/>
            <a:ext cx="2339600" cy="8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2636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475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3B420C-99C6-5942-8D6F-BD101A199A40}" type="slidenum">
              <a:rPr lang="en-US" altLang="en-US" sz="1400" b="0">
                <a:solidFill>
                  <a:schemeClr val="tx2"/>
                </a:solidFill>
                <a:latin typeface="Times New Roman" charset="0"/>
              </a:rPr>
              <a:pPr eaLnBrk="1" hangingPunct="1"/>
              <a:t>1</a:t>
            </a:fld>
            <a:endParaRPr lang="en-US" altLang="en-US" sz="1400" b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1700" y="2883058"/>
            <a:ext cx="7696200" cy="1143000"/>
          </a:xfrm>
        </p:spPr>
        <p:txBody>
          <a:bodyPr/>
          <a:lstStyle/>
          <a:p>
            <a:pPr algn="ctr" eaLnBrk="1" hangingPunct="1"/>
            <a:r>
              <a:rPr lang="en-US" altLang="en-US" sz="5400" b="1" smtClean="0">
                <a:latin typeface="Lucida Handwriting" charset="0"/>
              </a:rPr>
              <a:t>ANATOMI DAN FISIOLOGI LAKTASI</a:t>
            </a:r>
            <a:endParaRPr lang="en-US" altLang="en-US" sz="5400" b="1" dirty="0">
              <a:latin typeface="Lucida Handwriting" charset="0"/>
            </a:endParaRP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2113"/>
            <a:ext cx="22860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8300"/>
            <a:ext cx="23622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113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481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Gizi Ibu Laktasi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230AFE-F319-9E4B-89A2-8AF91FE78BF1}" type="slidenum">
              <a:rPr lang="en-US" altLang="en-US" b="0">
                <a:solidFill>
                  <a:schemeClr val="tx2"/>
                </a:solidFill>
                <a:latin typeface="Times New Roman" charset="0"/>
              </a:rPr>
              <a:pPr eaLnBrk="1" hangingPunct="1"/>
              <a:t>10</a:t>
            </a:fld>
            <a:endParaRPr lang="en-US" altLang="en-US" sz="1400" b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4320" y="1672695"/>
            <a:ext cx="10808782" cy="4603445"/>
          </a:xfrm>
        </p:spPr>
        <p:txBody>
          <a:bodyPr>
            <a:normAutofit/>
          </a:bodyPr>
          <a:lstStyle/>
          <a:p>
            <a:pPr marL="368300" lvl="1" indent="-354013" eaLnBrk="1" hangingPunct="1">
              <a:buFont typeface="Wingdings" charset="2"/>
              <a:buChar char="§"/>
              <a:defRPr/>
            </a:pPr>
            <a:r>
              <a:rPr lang="en-US" sz="2800" b="1" dirty="0" smtClean="0"/>
              <a:t>Swallowing Reflex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Refleks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Menelan</a:t>
            </a:r>
            <a:endParaRPr lang="en-US" sz="2800" b="1" dirty="0"/>
          </a:p>
          <a:p>
            <a:pPr lvl="1"/>
            <a:r>
              <a:rPr lang="en-US" sz="2600" dirty="0" err="1" smtClean="0"/>
              <a:t>Refleks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muncul</a:t>
            </a:r>
            <a:r>
              <a:rPr lang="en-US" sz="2600" dirty="0" smtClean="0"/>
              <a:t> </a:t>
            </a:r>
            <a:r>
              <a:rPr lang="en-US" sz="2600" dirty="0" err="1"/>
              <a:t>ketika</a:t>
            </a:r>
            <a:r>
              <a:rPr lang="en-US" sz="2600" dirty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 </a:t>
            </a:r>
            <a:r>
              <a:rPr lang="en-US" sz="2600" dirty="0" err="1" smtClean="0"/>
              <a:t>benda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dimasukkan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mulut</a:t>
            </a:r>
            <a:r>
              <a:rPr lang="en-US" sz="2600" dirty="0" smtClean="0"/>
              <a:t> </a:t>
            </a:r>
            <a:r>
              <a:rPr lang="en-US" sz="2600" dirty="0" err="1" smtClean="0"/>
              <a:t>bayi</a:t>
            </a:r>
            <a:r>
              <a:rPr lang="en-US" sz="2600" dirty="0" smtClean="0"/>
              <a:t>, </a:t>
            </a:r>
            <a:r>
              <a:rPr lang="en-US" sz="2600" dirty="0" err="1"/>
              <a:t>seperti</a:t>
            </a:r>
            <a:r>
              <a:rPr lang="en-US" sz="2600" dirty="0"/>
              <a:t> </a:t>
            </a:r>
            <a:r>
              <a:rPr lang="en-US" sz="2600" dirty="0" err="1" smtClean="0"/>
              <a:t>pu</a:t>
            </a:r>
            <a:r>
              <a:rPr lang="en-US" sz="2600" dirty="0" err="1"/>
              <a:t>t</a:t>
            </a:r>
            <a:r>
              <a:rPr lang="en-US" sz="2600" dirty="0" err="1" smtClean="0"/>
              <a:t>ing</a:t>
            </a:r>
            <a:r>
              <a:rPr lang="en-US" sz="2600" dirty="0" smtClean="0"/>
              <a:t> </a:t>
            </a:r>
            <a:r>
              <a:rPr lang="en-US" sz="2600" dirty="0" err="1" smtClean="0"/>
              <a:t>susu</a:t>
            </a:r>
            <a:r>
              <a:rPr lang="en-US" sz="2600" dirty="0" smtClean="0"/>
              <a:t> </a:t>
            </a:r>
            <a:r>
              <a:rPr lang="en-US" sz="2600" dirty="0" err="1"/>
              <a:t>ibu</a:t>
            </a:r>
            <a:r>
              <a:rPr lang="en-US" sz="2600" dirty="0"/>
              <a:t> </a:t>
            </a:r>
          </a:p>
          <a:p>
            <a:pPr lvl="1"/>
            <a:r>
              <a:rPr lang="en-US" sz="2600" dirty="0" err="1"/>
              <a:t>B</a:t>
            </a:r>
            <a:r>
              <a:rPr lang="en-US" sz="2600" dirty="0" err="1" smtClean="0"/>
              <a:t>ayi</a:t>
            </a:r>
            <a:r>
              <a:rPr lang="en-US" sz="2600" dirty="0" smtClean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berusaha</a:t>
            </a:r>
            <a:r>
              <a:rPr lang="en-US" sz="2600" dirty="0"/>
              <a:t> </a:t>
            </a:r>
            <a:r>
              <a:rPr lang="en-US" sz="2600" dirty="0" err="1"/>
              <a:t>menghisap</a:t>
            </a:r>
            <a:r>
              <a:rPr lang="en-US" sz="2600" dirty="0"/>
              <a:t> </a:t>
            </a:r>
            <a:r>
              <a:rPr lang="en-US" sz="2600" dirty="0" err="1"/>
              <a:t>lalu</a:t>
            </a:r>
            <a:r>
              <a:rPr lang="en-US" sz="2600" dirty="0"/>
              <a:t> </a:t>
            </a:r>
            <a:r>
              <a:rPr lang="en-US" sz="2600" dirty="0" err="1"/>
              <a:t>menelan</a:t>
            </a:r>
            <a:r>
              <a:rPr lang="en-US" sz="2600" dirty="0"/>
              <a:t>. </a:t>
            </a:r>
            <a:r>
              <a:rPr lang="en-US" sz="2600" dirty="0" err="1" smtClean="0"/>
              <a:t>Berbeda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rooting reflex, reflex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 smtClean="0"/>
              <a:t>hilang</a:t>
            </a:r>
            <a:r>
              <a:rPr lang="en-US" sz="2600" dirty="0" smtClean="0"/>
              <a:t>.</a:t>
            </a:r>
            <a:endParaRPr lang="en-US" sz="2600" dirty="0"/>
          </a:p>
          <a:p>
            <a:pPr marL="274320" lvl="1" indent="0" eaLnBrk="1" hangingPunct="1">
              <a:buNone/>
              <a:defRPr/>
            </a:pPr>
            <a:endParaRPr lang="en-US" sz="2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436" y="670811"/>
            <a:ext cx="12092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chemeClr val="accent2"/>
                </a:solidFill>
                <a:latin typeface="Lucida Handwriting" pitchFamily="66" charset="0"/>
              </a:rPr>
              <a:t>REFLEKS </a:t>
            </a:r>
            <a:r>
              <a:rPr lang="en-US" sz="4000" b="1" smtClean="0">
                <a:solidFill>
                  <a:schemeClr val="accent2"/>
                </a:solidFill>
                <a:latin typeface="Lucida Handwriting" pitchFamily="66" charset="0"/>
              </a:rPr>
              <a:t>HISAPAN </a:t>
            </a:r>
            <a:r>
              <a:rPr lang="en-US" sz="4000" b="1" dirty="0">
                <a:solidFill>
                  <a:schemeClr val="accent2"/>
                </a:solidFill>
                <a:latin typeface="Lucida Handwriting" pitchFamily="66" charset="0"/>
              </a:rPr>
              <a:t>BAYI</a:t>
            </a:r>
          </a:p>
        </p:txBody>
      </p:sp>
    </p:spTree>
    <p:extLst>
      <p:ext uri="{BB962C8B-B14F-4D97-AF65-F5344CB8AC3E}">
        <p14:creationId xmlns:p14="http://schemas.microsoft.com/office/powerpoint/2010/main" val="168467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71ED282-66E6-41EC-9E09-C6CB34311B33}"/>
              </a:ext>
            </a:extLst>
          </p:cNvPr>
          <p:cNvSpPr txBox="1"/>
          <p:nvPr/>
        </p:nvSpPr>
        <p:spPr>
          <a:xfrm>
            <a:off x="4171719" y="3180970"/>
            <a:ext cx="335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Arial" charset="0"/>
              </a:rPr>
              <a:t>Status </a:t>
            </a:r>
            <a:r>
              <a:rPr lang="en-US" sz="2800" dirty="0" err="1">
                <a:cs typeface="Arial" charset="0"/>
              </a:rPr>
              <a:t>kesehatan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ibu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dan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bayi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BEC6E23E-1E36-4243-8831-571A7DA7543E}"/>
              </a:ext>
            </a:extLst>
          </p:cNvPr>
          <p:cNvSpPr txBox="1"/>
          <p:nvPr/>
        </p:nvSpPr>
        <p:spPr>
          <a:xfrm>
            <a:off x="4211948" y="4687569"/>
            <a:ext cx="222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800" dirty="0">
                <a:cs typeface="Arial" charset="0"/>
              </a:rPr>
              <a:t>Status </a:t>
            </a:r>
            <a:r>
              <a:rPr lang="en-US" sz="2800" dirty="0" err="1">
                <a:cs typeface="Arial" charset="0"/>
              </a:rPr>
              <a:t>gizi</a:t>
            </a:r>
            <a:endParaRPr lang="en-US" sz="2800" dirty="0"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E4B7BEBE-97A5-4CF5-A26B-22D33BF7B69B}"/>
              </a:ext>
            </a:extLst>
          </p:cNvPr>
          <p:cNvSpPr txBox="1"/>
          <p:nvPr/>
        </p:nvSpPr>
        <p:spPr>
          <a:xfrm>
            <a:off x="4211947" y="5666943"/>
            <a:ext cx="331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defRPr/>
            </a:pPr>
            <a:r>
              <a:rPr lang="en-US" sz="2800" dirty="0" err="1">
                <a:cs typeface="Arial" charset="0"/>
              </a:rPr>
              <a:t>Perilaku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menyusui</a:t>
            </a:r>
            <a:endParaRPr lang="en-US" sz="2800" dirty="0">
              <a:cs typeface="Arial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5059BE5F-7DEF-497E-9B71-59E85C75D15E}"/>
              </a:ext>
            </a:extLst>
          </p:cNvPr>
          <p:cNvSpPr txBox="1"/>
          <p:nvPr/>
        </p:nvSpPr>
        <p:spPr>
          <a:xfrm>
            <a:off x="8329224" y="3149438"/>
            <a:ext cx="3557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Arial" charset="0"/>
              </a:rPr>
              <a:t>Pengetahuan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tentang</a:t>
            </a:r>
            <a:r>
              <a:rPr lang="en-US" sz="2800" dirty="0">
                <a:cs typeface="Arial" charset="0"/>
              </a:rPr>
              <a:t> proses </a:t>
            </a:r>
            <a:r>
              <a:rPr lang="en-US" sz="2800" dirty="0" err="1">
                <a:cs typeface="Arial" charset="0"/>
              </a:rPr>
              <a:t>laktasi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C70E6CBE-9967-49C2-95CA-DD4BFCBB5D5C}"/>
              </a:ext>
            </a:extLst>
          </p:cNvPr>
          <p:cNvSpPr txBox="1"/>
          <p:nvPr/>
        </p:nvSpPr>
        <p:spPr>
          <a:xfrm>
            <a:off x="248915" y="1198970"/>
            <a:ext cx="1194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850" indent="-323850">
              <a:buFont typeface="Wingdings" charset="2"/>
              <a:buChar char="§"/>
              <a:defRPr/>
            </a:pPr>
            <a:r>
              <a:rPr lang="en-US" sz="2800" dirty="0" err="1"/>
              <a:t>Laktasi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produksi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pengeluaran</a:t>
            </a:r>
            <a:r>
              <a:rPr lang="en-US" sz="2800" dirty="0"/>
              <a:t> ASI </a:t>
            </a:r>
            <a:r>
              <a:rPr lang="en-US" sz="2800" dirty="0">
                <a:sym typeface="Symbol" pitchFamily="18" charset="2"/>
              </a:rPr>
              <a:t> </a:t>
            </a:r>
            <a:r>
              <a:rPr lang="en-US" sz="2800" dirty="0" err="1">
                <a:sym typeface="Symbol" pitchFamily="18" charset="2"/>
              </a:rPr>
              <a:t>sehin</a:t>
            </a:r>
            <a:r>
              <a:rPr lang="en-US" sz="2800" dirty="0" err="1"/>
              <a:t>gga</a:t>
            </a:r>
            <a:r>
              <a:rPr lang="en-US" sz="2800" dirty="0"/>
              <a:t> </a:t>
            </a:r>
            <a:r>
              <a:rPr lang="en-US" sz="2800" dirty="0" err="1"/>
              <a:t>keduanya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berjalan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endParaRPr lang="en-US" sz="2800" dirty="0"/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3626043" y="3256446"/>
            <a:ext cx="554373" cy="471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01</a:t>
            </a:r>
            <a:endParaRPr lang="ko-KR" altLang="en-US" sz="2000" b="1" dirty="0"/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D6339D77-05D3-4A17-A319-CB476E4D03D1}"/>
              </a:ext>
            </a:extLst>
          </p:cNvPr>
          <p:cNvSpPr/>
          <p:nvPr/>
        </p:nvSpPr>
        <p:spPr>
          <a:xfrm>
            <a:off x="3617346" y="4687569"/>
            <a:ext cx="554373" cy="4710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02</a:t>
            </a:r>
            <a:endParaRPr lang="ko-KR" altLang="en-US" sz="2000" b="1" dirty="0"/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1C198606-CD37-40F9-B8D4-BA9B2384369D}"/>
              </a:ext>
            </a:extLst>
          </p:cNvPr>
          <p:cNvSpPr/>
          <p:nvPr/>
        </p:nvSpPr>
        <p:spPr>
          <a:xfrm>
            <a:off x="3604886" y="5699248"/>
            <a:ext cx="554373" cy="471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03</a:t>
            </a:r>
            <a:endParaRPr lang="ko-KR" altLang="en-US" sz="2000" b="1" dirty="0"/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1E579210-2B90-4E16-9CAB-8C261D17E35E}"/>
              </a:ext>
            </a:extLst>
          </p:cNvPr>
          <p:cNvSpPr/>
          <p:nvPr/>
        </p:nvSpPr>
        <p:spPr>
          <a:xfrm>
            <a:off x="7774851" y="3256446"/>
            <a:ext cx="554373" cy="4710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04</a:t>
            </a:r>
            <a:endParaRPr lang="ko-KR" altLang="en-US" sz="2000" b="1" dirty="0"/>
          </a:p>
        </p:txBody>
      </p:sp>
      <p:pic>
        <p:nvPicPr>
          <p:cNvPr id="5122" name="Picture 2" descr="Kemenkes RI on Twitter: &quot;Besar pengaruh ASI Eksklusif bagi kesehatan anak  bahkan dalam segi ekonomi, yuk berikan anak ASI Eksklusif Tweeps… 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5" y="2326664"/>
            <a:ext cx="3203733" cy="395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 105"/>
          <p:cNvSpPr/>
          <p:nvPr/>
        </p:nvSpPr>
        <p:spPr>
          <a:xfrm>
            <a:off x="99436" y="488979"/>
            <a:ext cx="12092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Lucida Handwriting" pitchFamily="66" charset="0"/>
              </a:rPr>
              <a:t>PENGERTIAN LAKTASI</a:t>
            </a:r>
            <a:endParaRPr lang="en-US" sz="4000" b="1" dirty="0">
              <a:solidFill>
                <a:schemeClr val="accent2"/>
              </a:solidFill>
              <a:latin typeface="Lucida Handwriting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2648" y="2326664"/>
            <a:ext cx="8040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/>
              <a:t>Menyusui</a:t>
            </a:r>
            <a:r>
              <a:rPr lang="en-US" sz="2800" dirty="0"/>
              <a:t> yang </a:t>
            </a:r>
            <a:r>
              <a:rPr lang="en-US" sz="2800" dirty="0" err="1"/>
              <a:t>berhasil</a:t>
            </a:r>
            <a:r>
              <a:rPr lang="en-US" sz="2800" dirty="0"/>
              <a:t> </a:t>
            </a:r>
            <a:r>
              <a:rPr lang="en-US" sz="2800" dirty="0" err="1"/>
              <a:t>dipengaruhi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1E579210-2B90-4E16-9CAB-8C261D17E35E}"/>
              </a:ext>
            </a:extLst>
          </p:cNvPr>
          <p:cNvSpPr/>
          <p:nvPr/>
        </p:nvSpPr>
        <p:spPr>
          <a:xfrm>
            <a:off x="7774850" y="4707105"/>
            <a:ext cx="554373" cy="47109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/>
              <a:t>05</a:t>
            </a:r>
            <a:endParaRPr lang="ko-KR" alt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8329224" y="4644041"/>
            <a:ext cx="4013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cs typeface="Arial" charset="0"/>
              </a:rPr>
              <a:t>Dukungan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petugas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kesehatan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dan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keluarga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138553" y="5911655"/>
            <a:ext cx="3314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Sumber</a:t>
            </a:r>
            <a:r>
              <a:rPr lang="en-US" sz="800" dirty="0" smtClean="0"/>
              <a:t>: https</a:t>
            </a:r>
            <a:r>
              <a:rPr lang="en-US" sz="800" dirty="0"/>
              <a:t>://twitter.com/kemenkesri/status/758587963504668673</a:t>
            </a:r>
          </a:p>
        </p:txBody>
      </p:sp>
      <p:sp>
        <p:nvSpPr>
          <p:cNvPr id="10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74320" y="6307672"/>
            <a:ext cx="2743200" cy="274320"/>
          </a:xfrm>
        </p:spPr>
        <p:txBody>
          <a:bodyPr/>
          <a:lstStyle/>
          <a:p>
            <a:pPr>
              <a:defRPr/>
            </a:pPr>
            <a:r>
              <a:rPr lang="en-US"/>
              <a:t>Gizi Ibu Laktasi </a:t>
            </a:r>
          </a:p>
        </p:txBody>
      </p:sp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230AFE-F319-9E4B-89A2-8AF91FE78BF1}" type="slidenum">
              <a:rPr lang="en-US" altLang="en-US" b="0">
                <a:solidFill>
                  <a:schemeClr val="tx2"/>
                </a:solidFill>
                <a:latin typeface="Times New Roman" charset="0"/>
              </a:rPr>
              <a:pPr eaLnBrk="1" hangingPunct="1"/>
              <a:t>11</a:t>
            </a:fld>
            <a:endParaRPr lang="en-US" altLang="en-US" sz="1400" b="0" dirty="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Lawrence R. A &amp; Lawrence R. M. (2015). Breastfeeding: A Guide for the Medical </a:t>
            </a:r>
            <a:r>
              <a:rPr lang="en-US" sz="2800" dirty="0" smtClean="0"/>
              <a:t>Profession. Eight Edition. USA: Elsevier.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6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9855" y="719015"/>
            <a:ext cx="6617868" cy="579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59">
              <a:buClr>
                <a:srgbClr val="000000"/>
              </a:buClr>
            </a:pPr>
            <a:r>
              <a:rPr lang="en-US" sz="4267" b="1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THANK YOU</a:t>
            </a:r>
          </a:p>
          <a:p>
            <a:pPr algn="ctr" defTabSz="1625559">
              <a:buClr>
                <a:srgbClr val="000000"/>
              </a:buClr>
            </a:pPr>
            <a:endParaRPr lang="en-US" sz="32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endParaRPr lang="en-US" sz="32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endParaRPr lang="en-US" sz="32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DPASDP UI Grant</a:t>
            </a:r>
          </a:p>
          <a:p>
            <a:pPr algn="ctr" defTabSz="1625559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Copyright ©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Universitas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Indonesia 2020</a:t>
            </a:r>
          </a:p>
          <a:p>
            <a:pPr algn="ctr" defTabSz="1625559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Department of Public Health Nutrition</a:t>
            </a:r>
          </a:p>
          <a:p>
            <a:pPr algn="ctr" defTabSz="1625559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Faculty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7110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3913" y="588387"/>
            <a:ext cx="7012545" cy="5794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59">
              <a:buClr>
                <a:srgbClr val="000000"/>
              </a:buClr>
            </a:pPr>
            <a:r>
              <a:rPr lang="en-US" sz="4267" b="1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TERIMA KASIH</a:t>
            </a:r>
          </a:p>
          <a:p>
            <a:pPr algn="ctr" defTabSz="1625559">
              <a:buClr>
                <a:srgbClr val="000000"/>
              </a:buClr>
            </a:pPr>
            <a:endParaRPr lang="en-US" sz="32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endParaRPr lang="en-US" sz="32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endParaRPr lang="en-US" sz="32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Video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Bantuan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Dana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Hibah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DPASDP UI 2020</a:t>
            </a:r>
          </a:p>
          <a:p>
            <a:pPr algn="ctr" defTabSz="1625559">
              <a:buClr>
                <a:srgbClr val="000000"/>
              </a:buClr>
            </a:pPr>
            <a:endParaRPr lang="en-US" sz="24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Copyright ©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Universitas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Indonesia 2020</a:t>
            </a:r>
          </a:p>
          <a:p>
            <a:pPr algn="ctr" defTabSz="1625559">
              <a:buClr>
                <a:srgbClr val="000000"/>
              </a:buClr>
            </a:pP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Produksi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Departemen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Gizi</a:t>
            </a:r>
            <a:endParaRPr lang="en-US" sz="2400" kern="0" dirty="0">
              <a:solidFill>
                <a:srgbClr val="FFFFFF"/>
              </a:solidFill>
              <a:latin typeface="Montserrat" panose="00000500000000000000" charset="0"/>
              <a:sym typeface="Arial" panose="020B0604020202020204"/>
            </a:endParaRPr>
          </a:p>
          <a:p>
            <a:pPr algn="ctr" defTabSz="1625559">
              <a:buClr>
                <a:srgbClr val="000000"/>
              </a:buClr>
            </a:pP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Fakultas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Kesehatan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Masyarakat</a:t>
            </a:r>
            <a:r>
              <a:rPr lang="en-US" sz="2400" kern="0" dirty="0">
                <a:solidFill>
                  <a:srgbClr val="FFFFFF"/>
                </a:solidFill>
                <a:latin typeface="Montserrat" panose="00000500000000000000" charset="0"/>
                <a:sym typeface="Arial" panose="020B0604020202020204"/>
              </a:rPr>
              <a:t> UI</a:t>
            </a:r>
          </a:p>
        </p:txBody>
      </p:sp>
    </p:spTree>
    <p:extLst>
      <p:ext uri="{BB962C8B-B14F-4D97-AF65-F5344CB8AC3E}">
        <p14:creationId xmlns:p14="http://schemas.microsoft.com/office/powerpoint/2010/main" val="14553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242400" y="3063940"/>
            <a:ext cx="122312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1222133" y="2539033"/>
            <a:ext cx="980400" cy="9804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3850152" y="2503717"/>
            <a:ext cx="980400" cy="9804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</a:endParaRPr>
          </a:p>
        </p:txBody>
      </p:sp>
      <p:sp>
        <p:nvSpPr>
          <p:cNvPr id="157" name="Google Shape;157;p30"/>
          <p:cNvSpPr/>
          <p:nvPr/>
        </p:nvSpPr>
        <p:spPr>
          <a:xfrm>
            <a:off x="6883867" y="2539033"/>
            <a:ext cx="980400" cy="9804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158;p30"/>
          <p:cNvSpPr/>
          <p:nvPr/>
        </p:nvSpPr>
        <p:spPr>
          <a:xfrm>
            <a:off x="9709692" y="2539033"/>
            <a:ext cx="980400" cy="9804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84197" y="536171"/>
            <a:ext cx="1001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</a:rPr>
              <a:t>Pokok</a:t>
            </a:r>
            <a:r>
              <a:rPr lang="en-US" sz="3733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733" dirty="0" err="1">
                <a:solidFill>
                  <a:schemeClr val="accent2">
                    <a:lumMod val="75000"/>
                  </a:schemeClr>
                </a:solidFill>
              </a:rPr>
              <a:t>Bahasan</a:t>
            </a:r>
            <a:endParaRPr lang="en-US" sz="3733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227612" y="2657317"/>
            <a:ext cx="1071333" cy="6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-40399" y="3814800"/>
            <a:ext cx="3050168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667" dirty="0" smtClean="0"/>
              <a:t>ANATOMI PAYUDARA</a:t>
            </a:r>
            <a:endParaRPr sz="2667" dirty="0"/>
          </a:p>
        </p:txBody>
      </p:sp>
      <p:sp>
        <p:nvSpPr>
          <p:cNvPr id="163" name="Google Shape;163;p30"/>
          <p:cNvSpPr txBox="1">
            <a:spLocks noGrp="1"/>
          </p:cNvSpPr>
          <p:nvPr>
            <p:ph type="title" idx="4"/>
          </p:nvPr>
        </p:nvSpPr>
        <p:spPr>
          <a:xfrm>
            <a:off x="3246211" y="2644329"/>
            <a:ext cx="2261200" cy="6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 idx="5"/>
          </p:nvPr>
        </p:nvSpPr>
        <p:spPr>
          <a:xfrm>
            <a:off x="3082021" y="3824140"/>
            <a:ext cx="2729511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667" dirty="0" smtClean="0"/>
              <a:t>FISIOLOGI LAKTASI</a:t>
            </a:r>
            <a:endParaRPr sz="2667" dirty="0"/>
          </a:p>
        </p:txBody>
      </p:sp>
      <p:sp>
        <p:nvSpPr>
          <p:cNvPr id="166" name="Google Shape;166;p30"/>
          <p:cNvSpPr txBox="1">
            <a:spLocks noGrp="1"/>
          </p:cNvSpPr>
          <p:nvPr>
            <p:ph type="title" idx="7"/>
          </p:nvPr>
        </p:nvSpPr>
        <p:spPr>
          <a:xfrm>
            <a:off x="6243464" y="2692633"/>
            <a:ext cx="2261200" cy="67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7" name="Google Shape;167;p30"/>
          <p:cNvSpPr txBox="1">
            <a:spLocks noGrp="1"/>
          </p:cNvSpPr>
          <p:nvPr>
            <p:ph type="title" idx="8"/>
          </p:nvPr>
        </p:nvSpPr>
        <p:spPr>
          <a:xfrm>
            <a:off x="5896266" y="3824140"/>
            <a:ext cx="2776838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667" dirty="0" smtClean="0"/>
              <a:t>REFLEKS HISAPAN BAYI</a:t>
            </a:r>
            <a:endParaRPr sz="2667"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title" idx="13"/>
          </p:nvPr>
        </p:nvSpPr>
        <p:spPr>
          <a:xfrm>
            <a:off x="9347199" y="2692633"/>
            <a:ext cx="1713596" cy="6732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</a:rPr>
              <a:t>04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 idx="14"/>
          </p:nvPr>
        </p:nvSpPr>
        <p:spPr>
          <a:xfrm>
            <a:off x="8663713" y="3813025"/>
            <a:ext cx="3325087" cy="10589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21166"/>
            <a:r>
              <a:rPr lang="en-US" sz="2667" smtClean="0"/>
              <a:t>PENGERTIAN LAKTASI</a:t>
            </a:r>
            <a:endParaRPr sz="2667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1222133" y="1282733"/>
            <a:ext cx="4891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168;p30"/>
          <p:cNvSpPr txBox="1">
            <a:spLocks noGrp="1"/>
          </p:cNvSpPr>
          <p:nvPr>
            <p:ph type="subTitle" idx="9"/>
          </p:nvPr>
        </p:nvSpPr>
        <p:spPr>
          <a:xfrm>
            <a:off x="9097849" y="4912295"/>
            <a:ext cx="2592696" cy="12584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87313" indent="-73025">
              <a:lnSpc>
                <a:spcPct val="90000"/>
              </a:lnSpc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Produksi</a:t>
            </a: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dan</a:t>
            </a: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pengeluaran</a:t>
            </a:r>
            <a:r>
              <a:rPr lang="en-US" sz="2667" dirty="0" smtClean="0">
                <a:solidFill>
                  <a:schemeClr val="bg1"/>
                </a:solidFill>
              </a:rPr>
              <a:t> ASI</a:t>
            </a:r>
            <a:endParaRPr lang="en-US" sz="2667" dirty="0">
              <a:solidFill>
                <a:schemeClr val="bg1"/>
              </a:solidFill>
            </a:endParaRPr>
          </a:p>
          <a:p>
            <a:pPr marL="211661" indent="-211661">
              <a:lnSpc>
                <a:spcPct val="90000"/>
              </a:lnSpc>
              <a:buClr>
                <a:schemeClr val="bg1"/>
              </a:buClr>
              <a:buSzPct val="100000"/>
              <a:buFont typeface="Arial" charset="0"/>
              <a:buChar char="•"/>
            </a:pP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26" name="Google Shape;168;p30"/>
          <p:cNvSpPr txBox="1">
            <a:spLocks noGrp="1"/>
          </p:cNvSpPr>
          <p:nvPr>
            <p:ph type="subTitle" idx="9"/>
          </p:nvPr>
        </p:nvSpPr>
        <p:spPr>
          <a:xfrm>
            <a:off x="6113334" y="4919108"/>
            <a:ext cx="2550380" cy="12584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8738" indent="-44450">
              <a:lnSpc>
                <a:spcPct val="90000"/>
              </a:lnSpc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en-US" sz="2667" dirty="0" smtClean="0">
                <a:solidFill>
                  <a:schemeClr val="bg1"/>
                </a:solidFill>
              </a:rPr>
              <a:t> Rooting, sucking &amp; swallowing</a:t>
            </a: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27" name="Google Shape;168;p30"/>
          <p:cNvSpPr txBox="1">
            <a:spLocks noGrp="1"/>
          </p:cNvSpPr>
          <p:nvPr>
            <p:ph type="subTitle" idx="9"/>
          </p:nvPr>
        </p:nvSpPr>
        <p:spPr>
          <a:xfrm>
            <a:off x="3492707" y="4927763"/>
            <a:ext cx="2403559" cy="12584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8738" indent="-44450">
              <a:lnSpc>
                <a:spcPct val="90000"/>
              </a:lnSpc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Prolaktin</a:t>
            </a: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dan</a:t>
            </a: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Oksitosin</a:t>
            </a: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28" name="Google Shape;168;p30"/>
          <p:cNvSpPr txBox="1">
            <a:spLocks noGrp="1"/>
          </p:cNvSpPr>
          <p:nvPr>
            <p:ph type="subTitle" idx="9"/>
          </p:nvPr>
        </p:nvSpPr>
        <p:spPr>
          <a:xfrm>
            <a:off x="510553" y="4912295"/>
            <a:ext cx="2403559" cy="12584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8738" indent="-44450">
              <a:lnSpc>
                <a:spcPct val="90000"/>
              </a:lnSpc>
              <a:buClr>
                <a:schemeClr val="bg1"/>
              </a:buClr>
              <a:buSzPct val="100000"/>
              <a:buFont typeface="Arial" charset="0"/>
              <a:buChar char="•"/>
            </a:pP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Sel</a:t>
            </a: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dan</a:t>
            </a: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Jaringan</a:t>
            </a:r>
            <a:r>
              <a:rPr lang="en-US" sz="2667" dirty="0" smtClean="0">
                <a:solidFill>
                  <a:schemeClr val="bg1"/>
                </a:solidFill>
              </a:rPr>
              <a:t> </a:t>
            </a:r>
            <a:r>
              <a:rPr lang="en-US" sz="2667" dirty="0" err="1" smtClean="0">
                <a:solidFill>
                  <a:schemeClr val="bg1"/>
                </a:solidFill>
              </a:rPr>
              <a:t>payudara</a:t>
            </a:r>
            <a:endParaRPr lang="en-US" sz="26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Gizi Ibu Laktasi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55F8AF-CDF3-4C4C-9EAB-F749ACC308A7}" type="slidenum">
              <a:rPr lang="en-US" altLang="en-US" b="0">
                <a:solidFill>
                  <a:schemeClr val="tx2"/>
                </a:solidFill>
                <a:latin typeface="Times New Roman" charset="0"/>
              </a:rPr>
              <a:pPr eaLnBrk="1" hangingPunct="1"/>
              <a:t>3</a:t>
            </a:fld>
            <a:endParaRPr lang="en-US" altLang="en-US" sz="1400" b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229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accent2"/>
                </a:solidFill>
                <a:latin typeface="Lucida Handwriting" charset="0"/>
              </a:rPr>
              <a:t>ANATOMI PAYUDARA</a:t>
            </a:r>
            <a:endParaRPr lang="en-US" altLang="en-US" sz="4400" dirty="0">
              <a:solidFill>
                <a:schemeClr val="accent2"/>
              </a:solidFill>
              <a:latin typeface="Lucida Handwriting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1620982"/>
            <a:ext cx="11541443" cy="5999900"/>
          </a:xfrm>
        </p:spPr>
        <p:txBody>
          <a:bodyPr>
            <a:normAutofit/>
          </a:bodyPr>
          <a:lstStyle/>
          <a:p>
            <a:pPr marL="762000" lvl="1" indent="-304800"/>
            <a:r>
              <a:rPr lang="en-US" altLang="en-US" sz="3000" smtClean="0"/>
              <a:t>Bagian</a:t>
            </a:r>
            <a:r>
              <a:rPr lang="en-US" altLang="en-US" sz="3000" dirty="0" smtClean="0"/>
              <a:t> </a:t>
            </a:r>
            <a:r>
              <a:rPr lang="en-US" altLang="en-US" sz="3000" dirty="0" err="1"/>
              <a:t>utama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payudara</a:t>
            </a:r>
            <a:r>
              <a:rPr lang="en-US" altLang="en-US" sz="3000" dirty="0"/>
              <a:t>: </a:t>
            </a:r>
            <a:r>
              <a:rPr lang="en-US" altLang="en-US" sz="3000" dirty="0" smtClean="0"/>
              <a:t>areola mamma, </a:t>
            </a:r>
            <a:r>
              <a:rPr lang="en-US" altLang="en-US" sz="3000" dirty="0"/>
              <a:t>papilla mamma (</a:t>
            </a:r>
            <a:r>
              <a:rPr lang="en-US" altLang="en-US" sz="3000" dirty="0" smtClean="0"/>
              <a:t>putting/</a:t>
            </a:r>
            <a:r>
              <a:rPr lang="en-US" altLang="en-US" sz="3000" dirty="0" err="1" smtClean="0"/>
              <a:t>niple</a:t>
            </a:r>
            <a:r>
              <a:rPr lang="en-US" altLang="en-US" sz="3000" dirty="0" smtClean="0"/>
              <a:t>), </a:t>
            </a:r>
            <a:r>
              <a:rPr lang="en-US" altLang="en-US" sz="3000" dirty="0" err="1"/>
              <a:t>dan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korpus</a:t>
            </a:r>
            <a:r>
              <a:rPr lang="en-US" altLang="en-US" sz="3000" dirty="0"/>
              <a:t> mamma</a:t>
            </a:r>
          </a:p>
          <a:p>
            <a:pPr marL="742950" lvl="1" indent="-285750"/>
            <a:r>
              <a:rPr lang="en-US" altLang="en-US" sz="3000" dirty="0" err="1"/>
              <a:t>Korpus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tdd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dari</a:t>
            </a:r>
            <a:r>
              <a:rPr lang="en-US" altLang="en-US" sz="3000" dirty="0"/>
              <a:t> </a:t>
            </a:r>
            <a:r>
              <a:rPr lang="en-US" altLang="en-US" sz="3000" u="sng" dirty="0" err="1"/>
              <a:t>parenkim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dan</a:t>
            </a:r>
            <a:r>
              <a:rPr lang="en-US" altLang="en-US" sz="3000" dirty="0"/>
              <a:t> </a:t>
            </a:r>
            <a:r>
              <a:rPr lang="en-US" altLang="en-US" sz="3000" u="sng" dirty="0" err="1"/>
              <a:t>stroma</a:t>
            </a:r>
            <a:endParaRPr lang="en-US" altLang="en-US" sz="3000" u="sng" dirty="0"/>
          </a:p>
          <a:p>
            <a:pPr marL="742950" lvl="1" indent="-285750"/>
            <a:r>
              <a:rPr lang="en-US" altLang="en-US" sz="3000" dirty="0"/>
              <a:t>PARENKIM </a:t>
            </a:r>
            <a:r>
              <a:rPr lang="en-US" altLang="en-US" sz="3000" dirty="0" err="1"/>
              <a:t>tdd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struktur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duktus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lobus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lobulus</a:t>
            </a:r>
            <a:r>
              <a:rPr lang="en-US" altLang="en-US" sz="3000" dirty="0"/>
              <a:t> &amp; alveoli</a:t>
            </a:r>
          </a:p>
          <a:p>
            <a:pPr marL="742950" lvl="1" indent="-285750"/>
            <a:r>
              <a:rPr lang="en-US" altLang="en-US" sz="3000" dirty="0" err="1"/>
              <a:t>Payudara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tdd</a:t>
            </a:r>
            <a:r>
              <a:rPr lang="en-US" altLang="en-US" sz="3000" dirty="0"/>
              <a:t> 15-25 </a:t>
            </a:r>
            <a:r>
              <a:rPr lang="en-US" altLang="en-US" sz="3000" dirty="0" err="1"/>
              <a:t>lobus</a:t>
            </a:r>
            <a:endParaRPr lang="en-US" altLang="en-US" sz="3000" dirty="0"/>
          </a:p>
          <a:p>
            <a:pPr marL="742950" lvl="1" indent="-285750"/>
            <a:r>
              <a:rPr lang="en-US" altLang="en-US" sz="3000" dirty="0" err="1"/>
              <a:t>Setiap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lobus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tdd</a:t>
            </a:r>
            <a:r>
              <a:rPr lang="en-US" altLang="en-US" sz="3000" dirty="0"/>
              <a:t> 20-40 </a:t>
            </a:r>
            <a:r>
              <a:rPr lang="en-US" altLang="en-US" sz="3000" dirty="0" err="1"/>
              <a:t>lobulus</a:t>
            </a:r>
            <a:endParaRPr lang="en-US" altLang="en-US" sz="3000" dirty="0"/>
          </a:p>
          <a:p>
            <a:pPr marL="742950" lvl="1" indent="-285750"/>
            <a:r>
              <a:rPr lang="en-US" altLang="en-US" sz="3000" dirty="0" err="1"/>
              <a:t>Setiap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lobulus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tdd</a:t>
            </a:r>
            <a:r>
              <a:rPr lang="en-US" altLang="en-US" sz="3000" dirty="0"/>
              <a:t> 10-100 alveolus</a:t>
            </a:r>
          </a:p>
          <a:p>
            <a:pPr marL="742950" lvl="1" indent="-285750"/>
            <a:r>
              <a:rPr lang="en-US" altLang="en-US" sz="3000" dirty="0" smtClean="0"/>
              <a:t>STROMA </a:t>
            </a:r>
            <a:r>
              <a:rPr lang="en-US" altLang="en-US" sz="3000" dirty="0" err="1"/>
              <a:t>tdd</a:t>
            </a:r>
            <a:r>
              <a:rPr lang="en-US" altLang="en-US" sz="3000" dirty="0"/>
              <a:t> </a:t>
            </a:r>
            <a:r>
              <a:rPr lang="en-US" altLang="en-US" sz="3000" dirty="0" err="1"/>
              <a:t>jaringan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penunjang</a:t>
            </a:r>
            <a:r>
              <a:rPr lang="en-US" altLang="en-US" sz="3000" dirty="0"/>
              <a:t> (</a:t>
            </a:r>
            <a:r>
              <a:rPr lang="en-US" altLang="en-US" sz="3000" dirty="0" err="1"/>
              <a:t>lemak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pembuluh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darah,syaraf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dan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limfe</a:t>
            </a:r>
            <a:r>
              <a:rPr lang="en-US" alt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Gizi Ibu Laktasi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998D06-6FAF-A141-AE4B-840518A10E14}" type="slidenum">
              <a:rPr lang="en-US" altLang="en-US" b="0">
                <a:solidFill>
                  <a:schemeClr val="tx2"/>
                </a:solidFill>
                <a:latin typeface="Times New Roman" charset="0"/>
              </a:rPr>
              <a:pPr eaLnBrk="1" hangingPunct="1"/>
              <a:t>4</a:t>
            </a:fld>
            <a:endParaRPr lang="en-US" altLang="en-US" sz="1400" b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8305800" y="144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905000" y="-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</a:rPr>
              <a:t>Schematic Diagram of Breast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872762"/>
            <a:ext cx="9815513" cy="57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6425" y="285750"/>
            <a:ext cx="8229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accent2"/>
                </a:solidFill>
                <a:latin typeface="Lucida Handwriting" charset="0"/>
              </a:rPr>
              <a:t>FISIOLOGI LAKTASI</a:t>
            </a:r>
            <a:endParaRPr lang="en-US" altLang="en-US" sz="4400" dirty="0">
              <a:solidFill>
                <a:schemeClr val="accent2"/>
              </a:solidFill>
              <a:latin typeface="Lucida Handwriting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31476" y="1200150"/>
            <a:ext cx="11641449" cy="5043488"/>
          </a:xfrm>
        </p:spPr>
        <p:txBody>
          <a:bodyPr>
            <a:noAutofit/>
          </a:bodyPr>
          <a:lstStyle/>
          <a:p>
            <a:r>
              <a:rPr lang="en-US" sz="2400" dirty="0" err="1"/>
              <a:t>Produksi</a:t>
            </a:r>
            <a:r>
              <a:rPr lang="en-US" sz="2400" dirty="0"/>
              <a:t> ASI </a:t>
            </a:r>
            <a:r>
              <a:rPr lang="en-US" sz="2400" dirty="0" err="1"/>
              <a:t>bergantung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b="1" dirty="0" err="1"/>
              <a:t>hormon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 err="1"/>
              <a:t>refleks</a:t>
            </a:r>
            <a:r>
              <a:rPr lang="en-US" sz="2400" b="1" dirty="0"/>
              <a:t> </a:t>
            </a:r>
            <a:r>
              <a:rPr lang="en-US" sz="2400" dirty="0" err="1"/>
              <a:t>menyusui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/>
              <a:t>hamil</a:t>
            </a:r>
            <a:r>
              <a:rPr lang="en-US" sz="2400" dirty="0"/>
              <a:t>,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pelepasan</a:t>
            </a:r>
            <a:r>
              <a:rPr lang="en-US" sz="2400" dirty="0"/>
              <a:t> </a:t>
            </a:r>
            <a:r>
              <a:rPr lang="en-US" sz="2400" dirty="0" err="1"/>
              <a:t>hormon</a:t>
            </a:r>
            <a:r>
              <a:rPr lang="en-US" sz="2400" dirty="0"/>
              <a:t> estrogen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progesteron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korpus</a:t>
            </a:r>
            <a:r>
              <a:rPr lang="en-US" sz="2400" dirty="0"/>
              <a:t> luteum yang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i="1" dirty="0" err="1"/>
              <a:t>adenohypophysis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sintesis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pelepasan</a:t>
            </a:r>
            <a:r>
              <a:rPr lang="en-US" sz="2400" dirty="0"/>
              <a:t> </a:t>
            </a:r>
            <a:r>
              <a:rPr lang="en-US" sz="2400" dirty="0" err="1"/>
              <a:t>prolaktin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peredaran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.  </a:t>
            </a:r>
          </a:p>
          <a:p>
            <a:r>
              <a:rPr lang="en-US" sz="2400" dirty="0" err="1" smtClean="0"/>
              <a:t>Hormon</a:t>
            </a:r>
            <a:r>
              <a:rPr lang="en-US" sz="2400" dirty="0" smtClean="0"/>
              <a:t> estrogen, </a:t>
            </a:r>
            <a:r>
              <a:rPr lang="en-US" sz="2400" dirty="0" err="1" smtClean="0"/>
              <a:t>progesteron</a:t>
            </a:r>
            <a:r>
              <a:rPr lang="en-US" sz="2400" dirty="0" smtClean="0"/>
              <a:t>,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hormon</a:t>
            </a:r>
            <a:r>
              <a:rPr lang="en-US" sz="2400" b="1" dirty="0" smtClean="0"/>
              <a:t> </a:t>
            </a:r>
            <a:r>
              <a:rPr lang="en-US" sz="2400" b="1" i="1" dirty="0"/>
              <a:t>human placental </a:t>
            </a:r>
            <a:r>
              <a:rPr lang="en-US" sz="2400" b="1" i="1" dirty="0" err="1"/>
              <a:t>lactogen</a:t>
            </a:r>
            <a:r>
              <a:rPr lang="en-US" sz="2400" b="1" dirty="0"/>
              <a:t> (HPL</a:t>
            </a:r>
            <a:r>
              <a:rPr lang="en-US" sz="2400" b="1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i="1" dirty="0"/>
              <a:t>human chorionic </a:t>
            </a:r>
            <a:r>
              <a:rPr lang="en-US" sz="2400" b="1" i="1" dirty="0" err="1"/>
              <a:t>gonadotrophin</a:t>
            </a:r>
            <a:r>
              <a:rPr lang="en-US" sz="2400" b="1" dirty="0"/>
              <a:t> (HCG)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, </a:t>
            </a:r>
            <a:r>
              <a:rPr lang="en-US" sz="2400" dirty="0" err="1"/>
              <a:t>lobulus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alveolus </a:t>
            </a:r>
            <a:r>
              <a:rPr lang="en-US" sz="2400" dirty="0" err="1"/>
              <a:t>payudara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/>
              <a:t>hamil</a:t>
            </a:r>
            <a:r>
              <a:rPr lang="en-US" sz="2400" dirty="0"/>
              <a:t>, HPL, estrogen,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progesteron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dirty="0" err="1"/>
              <a:t>hipotalamus</a:t>
            </a:r>
            <a:r>
              <a:rPr lang="en-US" sz="2400" dirty="0"/>
              <a:t> yang  </a:t>
            </a:r>
            <a:r>
              <a:rPr lang="en-US" sz="2400" dirty="0" err="1"/>
              <a:t>mensekresi</a:t>
            </a:r>
            <a:r>
              <a:rPr lang="en-US" sz="2400" dirty="0"/>
              <a:t> </a:t>
            </a:r>
            <a:r>
              <a:rPr lang="en-US" sz="2400" b="1" i="1" dirty="0" err="1"/>
              <a:t>prolacting</a:t>
            </a:r>
            <a:r>
              <a:rPr lang="en-US" sz="2400" b="1" i="1" dirty="0"/>
              <a:t> inhibitory factor</a:t>
            </a:r>
            <a:r>
              <a:rPr lang="en-US" sz="2400" b="1" dirty="0"/>
              <a:t> (PIF)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menghambat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i="1" dirty="0" err="1"/>
              <a:t>adenohypophysis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Setelah</a:t>
            </a:r>
            <a:r>
              <a:rPr lang="en-US" sz="2400" b="1" dirty="0"/>
              <a:t> </a:t>
            </a:r>
            <a:r>
              <a:rPr lang="en-US" sz="2400" b="1" dirty="0" err="1"/>
              <a:t>melahirkan</a:t>
            </a:r>
            <a:r>
              <a:rPr lang="en-US" sz="2400" dirty="0"/>
              <a:t>, </a:t>
            </a:r>
            <a:r>
              <a:rPr lang="en-US" sz="2400" dirty="0" err="1"/>
              <a:t>prolaktin</a:t>
            </a:r>
            <a:r>
              <a:rPr lang="en-US" sz="2400" dirty="0"/>
              <a:t> </a:t>
            </a:r>
            <a:r>
              <a:rPr lang="en-US" sz="2400" dirty="0" err="1"/>
              <a:t>disekresi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adenohypophysis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oksitosin</a:t>
            </a:r>
            <a:r>
              <a:rPr lang="en-US" sz="2400" dirty="0"/>
              <a:t> </a:t>
            </a:r>
            <a:r>
              <a:rPr lang="en-US" sz="2400" dirty="0" err="1"/>
              <a:t>dilepas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neurohypophysis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b="1" dirty="0" err="1" smtClean="0"/>
              <a:t>hisapan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bayi</a:t>
            </a:r>
            <a:r>
              <a:rPr lang="en-US" sz="2400" b="1" dirty="0" smtClean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terjadilah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pengeluaran</a:t>
            </a:r>
            <a:r>
              <a:rPr lang="en-US" sz="2400" dirty="0"/>
              <a:t> ASI.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67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Gizi Ibu Laktasi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7DD8C5-C2DA-3842-90F4-E3751799BBFE}" type="slidenum">
              <a:rPr lang="en-US" altLang="en-US" b="0">
                <a:solidFill>
                  <a:schemeClr val="tx2"/>
                </a:solidFill>
                <a:latin typeface="Times New Roman" charset="0"/>
              </a:rPr>
              <a:pPr eaLnBrk="1" hangingPunct="1"/>
              <a:t>6</a:t>
            </a:fld>
            <a:endParaRPr lang="en-US" altLang="en-US" sz="1400" b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671" y="1516805"/>
            <a:ext cx="6498812" cy="5264564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en-US" sz="2800" dirty="0" smtClean="0"/>
              <a:t>1</a:t>
            </a:r>
            <a:r>
              <a:rPr lang="en-US" altLang="en-US" sz="2800" b="1" dirty="0"/>
              <a:t>. REFLEKS PROLAKTIN (PRODUKSI)</a:t>
            </a:r>
          </a:p>
          <a:p>
            <a:pPr marL="930275" lvl="1" indent="-12700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Rangsangan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puting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susu</a:t>
            </a:r>
            <a:r>
              <a:rPr lang="en-US" altLang="en-US" sz="2800" dirty="0" smtClean="0"/>
              <a:t> -  </a:t>
            </a:r>
            <a:r>
              <a:rPr lang="en-US" altLang="en-US" sz="2800" dirty="0" err="1" smtClean="0"/>
              <a:t>hipotalamus</a:t>
            </a:r>
            <a:r>
              <a:rPr lang="en-US" altLang="en-US" sz="2800" dirty="0" smtClean="0"/>
              <a:t> - </a:t>
            </a:r>
            <a:r>
              <a:rPr lang="en-US" altLang="en-US" sz="2800" dirty="0" err="1" smtClean="0"/>
              <a:t>kelenjar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hipofise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pituitari</a:t>
            </a:r>
            <a:r>
              <a:rPr lang="en-US" altLang="en-US" sz="2800" dirty="0"/>
              <a:t>) </a:t>
            </a:r>
            <a:r>
              <a:rPr lang="en-US" altLang="en-US" sz="2800" dirty="0" smtClean="0"/>
              <a:t>anterior - </a:t>
            </a:r>
            <a:r>
              <a:rPr lang="en-US" altLang="en-US" sz="2800" dirty="0" err="1" smtClean="0"/>
              <a:t>hormon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prolaktin</a:t>
            </a:r>
            <a:endParaRPr lang="en-US" altLang="en-US" sz="2800" dirty="0"/>
          </a:p>
          <a:p>
            <a:pPr marL="930275" lvl="1" indent="-12700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Hormon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prolaktin</a:t>
            </a:r>
            <a:r>
              <a:rPr lang="en-US" altLang="en-US" sz="2800" dirty="0" smtClean="0"/>
              <a:t>: </a:t>
            </a:r>
            <a:r>
              <a:rPr lang="en-US" altLang="en-US" sz="2800" dirty="0" err="1"/>
              <a:t>P</a:t>
            </a:r>
            <a:r>
              <a:rPr lang="en-US" altLang="en-US" sz="2800" dirty="0" err="1" smtClean="0"/>
              <a:t>roduksi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ASI di </a:t>
            </a:r>
            <a:r>
              <a:rPr lang="en-US" altLang="en-US" sz="2800" dirty="0" err="1"/>
              <a:t>tingkat</a:t>
            </a:r>
            <a:r>
              <a:rPr lang="en-US" altLang="en-US" sz="2800" dirty="0"/>
              <a:t> alveolus. </a:t>
            </a:r>
          </a:p>
          <a:p>
            <a:pPr marL="930275" lvl="1" indent="-1270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800" dirty="0" smtClean="0"/>
              <a:t> Makin </a:t>
            </a:r>
            <a:r>
              <a:rPr lang="en-US" altLang="en-US" sz="2800" dirty="0" err="1"/>
              <a:t>sering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rangsangan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penyusuan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makin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banyak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produksi</a:t>
            </a:r>
            <a:r>
              <a:rPr lang="en-US" altLang="en-US" sz="2800" dirty="0"/>
              <a:t> ASI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1026" name="Picture 2" descr="Prolaktin dan Oksitosin, Hormon Penting untuk ASI Lanc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7"/>
          <a:stretch/>
        </p:blipFill>
        <p:spPr bwMode="auto">
          <a:xfrm>
            <a:off x="6558455" y="1275789"/>
            <a:ext cx="5405997" cy="54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87975" y="6461522"/>
            <a:ext cx="29241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/>
              <a:t>Sumber</a:t>
            </a:r>
            <a:r>
              <a:rPr lang="en-US" sz="800" dirty="0" smtClean="0"/>
              <a:t>: https</a:t>
            </a:r>
            <a:r>
              <a:rPr lang="en-US" sz="800" dirty="0"/>
              <a:t>://www.mamibuy.co.id/talk/article/63398</a:t>
            </a:r>
          </a:p>
        </p:txBody>
      </p:sp>
      <p:sp>
        <p:nvSpPr>
          <p:cNvPr id="8" name="Chevron 2">
            <a:extLst>
              <a:ext uri="{FF2B5EF4-FFF2-40B4-BE49-F238E27FC236}">
                <a16:creationId xmlns=""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631278" y="493077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08" y="2135167"/>
            <a:ext cx="368300" cy="381000"/>
          </a:xfrm>
          <a:prstGeom prst="rect">
            <a:avLst/>
          </a:prstGeom>
        </p:spPr>
      </p:pic>
      <p:sp>
        <p:nvSpPr>
          <p:cNvPr id="10" name="Chevron 2">
            <a:extLst>
              <a:ext uri="{FF2B5EF4-FFF2-40B4-BE49-F238E27FC236}">
                <a16:creationId xmlns=""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610013" y="397780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229600" cy="914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 smtClean="0">
                <a:solidFill>
                  <a:schemeClr val="accent2"/>
                </a:solidFill>
                <a:latin typeface="Lucida Handwriting" charset="0"/>
              </a:rPr>
              <a:t>FISIOLOGI LAKTASI</a:t>
            </a:r>
            <a:endParaRPr lang="en-US" altLang="en-US" sz="4400" dirty="0">
              <a:solidFill>
                <a:schemeClr val="accent2"/>
              </a:solidFill>
              <a:latin typeface="Lucida Handwriti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2">
            <a:extLst>
              <a:ext uri="{FF2B5EF4-FFF2-40B4-BE49-F238E27FC236}">
                <a16:creationId xmlns=""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6545027" y="1668713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=""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6606161" y="325579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4379" r="974" b="4379"/>
          <a:stretch/>
        </p:blipFill>
        <p:spPr bwMode="auto">
          <a:xfrm>
            <a:off x="236479" y="250961"/>
            <a:ext cx="6290445" cy="638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661" y="6651628"/>
            <a:ext cx="4442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Sumber</a:t>
            </a:r>
            <a:r>
              <a:rPr lang="en-US" sz="800" dirty="0" smtClean="0"/>
              <a:t>: http</a:t>
            </a:r>
            <a:r>
              <a:rPr lang="en-US" sz="800" dirty="0"/>
              <a:t>://naturalvitaminshop.blogspot.com/2014/11/apa-itu-let-down-reflex.html</a:t>
            </a:r>
          </a:p>
        </p:txBody>
      </p:sp>
      <p:sp>
        <p:nvSpPr>
          <p:cNvPr id="4" name="Rectangle 3"/>
          <p:cNvSpPr/>
          <p:nvPr/>
        </p:nvSpPr>
        <p:spPr>
          <a:xfrm>
            <a:off x="6987555" y="1573112"/>
            <a:ext cx="506742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 dirty="0" err="1"/>
              <a:t>Rangsangan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puting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susu</a:t>
            </a:r>
            <a:r>
              <a:rPr lang="en-US" altLang="en-US" sz="2800" dirty="0"/>
              <a:t> - </a:t>
            </a:r>
            <a:r>
              <a:rPr lang="en-US" altLang="en-US" sz="2800" dirty="0" err="1"/>
              <a:t>kelenjar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hipofise</a:t>
            </a:r>
            <a:r>
              <a:rPr lang="en-US" altLang="en-US" sz="2800" dirty="0"/>
              <a:t> posterior - </a:t>
            </a:r>
            <a:r>
              <a:rPr lang="en-US" altLang="en-US" sz="2800" dirty="0" err="1"/>
              <a:t>hormon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oksitosin</a:t>
            </a:r>
            <a:endParaRPr lang="en-US" alt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987555" y="3092003"/>
            <a:ext cx="47735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 dirty="0" err="1"/>
              <a:t>Hormon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oksitosin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memacu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kontraksi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otot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polos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dinding</a:t>
            </a:r>
            <a:r>
              <a:rPr lang="en-US" altLang="en-US" sz="2800" dirty="0"/>
              <a:t> alveolus &amp; </a:t>
            </a:r>
            <a:r>
              <a:rPr lang="en-US" altLang="en-US" sz="2800" dirty="0" err="1"/>
              <a:t>dinding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saluran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sehingga</a:t>
            </a:r>
            <a:r>
              <a:rPr lang="en-US" altLang="en-US" sz="2800" dirty="0"/>
              <a:t> ASI </a:t>
            </a:r>
            <a:r>
              <a:rPr lang="en-US" altLang="en-US" sz="2800" dirty="0" err="1"/>
              <a:t>keluar</a:t>
            </a:r>
            <a:r>
              <a:rPr lang="en-US" altLang="en-US" sz="2800" dirty="0"/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23608" y="266727"/>
            <a:ext cx="523746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z="2800" dirty="0"/>
              <a:t>2. </a:t>
            </a:r>
            <a:r>
              <a:rPr lang="en-US" altLang="en-US" sz="2800" b="1" dirty="0"/>
              <a:t>REFLEKS ALIRAN (LET DOWN REFLEX)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7555" y="5563909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ct val="110000"/>
              </a:lnSpc>
              <a:spcBef>
                <a:spcPct val="0"/>
              </a:spcBef>
            </a:pPr>
            <a:r>
              <a:rPr lang="en-US" altLang="en-US" sz="2800" dirty="0" err="1"/>
              <a:t>Sekresi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oksitosin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sangat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dipengaruhi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emosi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ibu</a:t>
            </a:r>
            <a:r>
              <a:rPr lang="en-US" altLang="en-US" sz="2800" dirty="0"/>
              <a:t> </a:t>
            </a:r>
          </a:p>
        </p:txBody>
      </p:sp>
      <p:sp>
        <p:nvSpPr>
          <p:cNvPr id="24" name="Chevron 2">
            <a:extLst>
              <a:ext uri="{FF2B5EF4-FFF2-40B4-BE49-F238E27FC236}">
                <a16:creationId xmlns=""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6564229" y="568276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Gizi Ibu Laktasi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230AFE-F319-9E4B-89A2-8AF91FE78BF1}" type="slidenum">
              <a:rPr lang="en-US" altLang="en-US" b="0">
                <a:solidFill>
                  <a:schemeClr val="tx2"/>
                </a:solidFill>
                <a:latin typeface="Times New Roman" charset="0"/>
              </a:rPr>
              <a:pPr eaLnBrk="1" hangingPunct="1"/>
              <a:t>8</a:t>
            </a:fld>
            <a:endParaRPr lang="en-US" altLang="en-US" sz="1400" b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324480" y="2932361"/>
            <a:ext cx="7608440" cy="3649631"/>
          </a:xfrm>
        </p:spPr>
        <p:txBody>
          <a:bodyPr>
            <a:noAutofit/>
          </a:bodyPr>
          <a:lstStyle/>
          <a:p>
            <a:pPr marL="368300" lvl="1" indent="-354013" eaLnBrk="1" hangingPunct="1">
              <a:buFont typeface="Wingdings" charset="2"/>
              <a:buChar char="§"/>
              <a:defRPr/>
            </a:pPr>
            <a:r>
              <a:rPr lang="en-US" sz="2800" b="1" dirty="0" smtClean="0"/>
              <a:t>Rooting </a:t>
            </a:r>
            <a:r>
              <a:rPr lang="en-US" sz="2800" b="1" dirty="0" err="1" smtClean="0"/>
              <a:t>refleks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/>
              <a:t>r</a:t>
            </a:r>
            <a:r>
              <a:rPr lang="en-US" sz="2800" b="1" dirty="0" err="1" smtClean="0"/>
              <a:t>efleks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mencari</a:t>
            </a:r>
            <a:endParaRPr lang="en-US" sz="2800" b="1" dirty="0" smtClean="0"/>
          </a:p>
          <a:p>
            <a:pPr lvl="1"/>
            <a:r>
              <a:rPr lang="en-US" sz="2800" i="1" dirty="0" smtClean="0"/>
              <a:t>Rooting reflex</a:t>
            </a:r>
            <a:r>
              <a:rPr lang="en-US" sz="2800" dirty="0" smtClean="0"/>
              <a:t>: </a:t>
            </a:r>
            <a:r>
              <a:rPr lang="en-US" sz="2800" dirty="0" err="1" smtClean="0"/>
              <a:t>bayi</a:t>
            </a:r>
            <a:r>
              <a:rPr lang="en-US" sz="2800" dirty="0" smtClean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payudara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botol</a:t>
            </a:r>
            <a:r>
              <a:rPr lang="en-US" sz="2800" dirty="0"/>
              <a:t> </a:t>
            </a:r>
            <a:r>
              <a:rPr lang="en-US" sz="2800" dirty="0" err="1" smtClean="0"/>
              <a:t>susu</a:t>
            </a:r>
            <a:endParaRPr lang="en-US" sz="2800" dirty="0" smtClean="0"/>
          </a:p>
          <a:p>
            <a:pPr lvl="1"/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usia</a:t>
            </a:r>
            <a:r>
              <a:rPr lang="en-US" sz="2800" dirty="0" smtClean="0"/>
              <a:t> 4 </a:t>
            </a:r>
            <a:r>
              <a:rPr lang="en-US" sz="2800" dirty="0" err="1" smtClean="0"/>
              <a:t>bulan</a:t>
            </a:r>
            <a:r>
              <a:rPr lang="en-US" sz="2800" dirty="0" smtClean="0"/>
              <a:t>, </a:t>
            </a:r>
            <a:r>
              <a:rPr lang="en-US" sz="2800" dirty="0" err="1" smtClean="0"/>
              <a:t>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hilang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bayi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puting</a:t>
            </a:r>
            <a:r>
              <a:rPr lang="en-US" sz="2800" dirty="0" smtClean="0"/>
              <a:t> </a:t>
            </a:r>
            <a:r>
              <a:rPr lang="en-US" sz="2800" dirty="0" err="1" smtClean="0"/>
              <a:t>susu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dot </a:t>
            </a:r>
            <a:r>
              <a:rPr lang="en-US" sz="2800" dirty="0" err="1" smtClean="0"/>
              <a:t>botol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kesulitan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.</a:t>
            </a:r>
          </a:p>
          <a:p>
            <a:pPr marL="274320" lvl="1" indent="0" eaLnBrk="1" hangingPunct="1">
              <a:buNone/>
              <a:defRPr/>
            </a:pPr>
            <a:endParaRPr lang="en-US" sz="2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99436" y="570723"/>
            <a:ext cx="12092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latin typeface="Lucida Handwriting" pitchFamily="66" charset="0"/>
              </a:rPr>
              <a:t>REFLEKS </a:t>
            </a:r>
            <a:r>
              <a:rPr lang="en-US" sz="4000" b="1" dirty="0" smtClean="0">
                <a:solidFill>
                  <a:schemeClr val="accent2"/>
                </a:solidFill>
                <a:latin typeface="Lucida Handwriting" pitchFamily="66" charset="0"/>
              </a:rPr>
              <a:t>HISAPAN </a:t>
            </a:r>
            <a:r>
              <a:rPr lang="en-US" sz="4000" b="1" dirty="0">
                <a:solidFill>
                  <a:schemeClr val="accent2"/>
                </a:solidFill>
                <a:latin typeface="Lucida Handwriting" pitchFamily="66" charset="0"/>
              </a:rPr>
              <a:t>BAYI</a:t>
            </a:r>
          </a:p>
        </p:txBody>
      </p:sp>
      <p:pic>
        <p:nvPicPr>
          <p:cNvPr id="3076" name="Picture 4" descr="Memahami Reflek Rooting pada Bayi Baru Lahir - kumpara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2" y="3050873"/>
            <a:ext cx="4128989" cy="23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" y="1488795"/>
            <a:ext cx="1165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2800" dirty="0" err="1"/>
              <a:t>Refleks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gerakan</a:t>
            </a:r>
            <a:r>
              <a:rPr lang="en-US" sz="2800" dirty="0"/>
              <a:t> </a:t>
            </a:r>
            <a:r>
              <a:rPr lang="en-US" sz="2800" dirty="0" err="1"/>
              <a:t>tiba-tiba</a:t>
            </a:r>
            <a:r>
              <a:rPr lang="en-US" sz="2800" dirty="0"/>
              <a:t> yang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disengaja</a:t>
            </a:r>
            <a:r>
              <a:rPr lang="en-US" sz="2800" dirty="0"/>
              <a:t>.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sejak</a:t>
            </a:r>
            <a:r>
              <a:rPr lang="en-US" sz="2800" dirty="0"/>
              <a:t> </a:t>
            </a:r>
            <a:r>
              <a:rPr lang="en-US" sz="2800" dirty="0" err="1"/>
              <a:t>ia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5404989"/>
            <a:ext cx="4081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Sumber</a:t>
            </a:r>
            <a:r>
              <a:rPr lang="en-US" sz="800" dirty="0" smtClean="0"/>
              <a:t>: https</a:t>
            </a:r>
            <a:r>
              <a:rPr lang="en-US" sz="800" dirty="0"/>
              <a:t>://kumparan.com/kumparanmom/memahami-reflek-rooting-pada-bayi-baru-lahir-1u6YpMP0Lv3</a:t>
            </a:r>
          </a:p>
        </p:txBody>
      </p:sp>
    </p:spTree>
    <p:extLst>
      <p:ext uri="{BB962C8B-B14F-4D97-AF65-F5344CB8AC3E}">
        <p14:creationId xmlns:p14="http://schemas.microsoft.com/office/powerpoint/2010/main" val="4528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Gizi Ibu Laktasi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230AFE-F319-9E4B-89A2-8AF91FE78BF1}" type="slidenum">
              <a:rPr lang="en-US" altLang="en-US" b="0">
                <a:solidFill>
                  <a:schemeClr val="tx2"/>
                </a:solidFill>
                <a:latin typeface="Times New Roman" charset="0"/>
              </a:rPr>
              <a:pPr eaLnBrk="1" hangingPunct="1"/>
              <a:t>9</a:t>
            </a:fld>
            <a:endParaRPr lang="en-US" altLang="en-US" sz="1400" b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36" y="213597"/>
            <a:ext cx="12092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2"/>
                </a:solidFill>
                <a:latin typeface="Lucida Handwriting" pitchFamily="66" charset="0"/>
              </a:rPr>
              <a:t>REFLEKS </a:t>
            </a:r>
            <a:r>
              <a:rPr lang="en-US" sz="4000" b="1" dirty="0" smtClean="0">
                <a:solidFill>
                  <a:schemeClr val="accent2"/>
                </a:solidFill>
                <a:latin typeface="Lucida Handwriting" pitchFamily="66" charset="0"/>
              </a:rPr>
              <a:t>HISAPAN </a:t>
            </a:r>
            <a:r>
              <a:rPr lang="en-US" sz="4000" b="1" dirty="0">
                <a:solidFill>
                  <a:schemeClr val="accent2"/>
                </a:solidFill>
                <a:latin typeface="Lucida Handwriting" pitchFamily="66" charset="0"/>
              </a:rPr>
              <a:t>BAYI</a:t>
            </a:r>
          </a:p>
        </p:txBody>
      </p:sp>
      <p:pic>
        <p:nvPicPr>
          <p:cNvPr id="4098" name="Picture 2" descr="http://3.bp.blogspot.com/-Dqk4PVmgDQ8/VLPUmPIVRKI/AAAAAAAAABw/2yds_JkRypk/s1600/su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95" y="1565998"/>
            <a:ext cx="4086225" cy="301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436" y="1418870"/>
            <a:ext cx="7747259" cy="3468440"/>
          </a:xfrm>
        </p:spPr>
        <p:txBody>
          <a:bodyPr>
            <a:noAutofit/>
          </a:bodyPr>
          <a:lstStyle/>
          <a:p>
            <a:pPr marL="368300" lvl="1" indent="-354013" eaLnBrk="1" hangingPunct="1">
              <a:buFont typeface="Wingdings" charset="2"/>
              <a:buChar char="§"/>
              <a:defRPr/>
            </a:pPr>
            <a:r>
              <a:rPr lang="en-US" sz="2800" b="1" dirty="0" smtClean="0"/>
              <a:t>Sucking Reflex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Refleks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Menghisap</a:t>
            </a:r>
            <a:endParaRPr lang="en-US" sz="2800" b="1" dirty="0" smtClean="0"/>
          </a:p>
          <a:p>
            <a:pPr lvl="1"/>
            <a:r>
              <a:rPr lang="en-US" sz="2800" dirty="0" err="1" smtClean="0"/>
              <a:t>Refleks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mengisap</a:t>
            </a:r>
            <a:r>
              <a:rPr lang="en-US" sz="2800" dirty="0"/>
              <a:t> </a:t>
            </a:r>
            <a:r>
              <a:rPr lang="en-US" sz="2800" dirty="0" err="1"/>
              <a:t>puting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dot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ASI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susu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err="1"/>
              <a:t>Ketika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langit-langit</a:t>
            </a:r>
            <a:r>
              <a:rPr lang="en-US" sz="2800" dirty="0"/>
              <a:t> </a:t>
            </a:r>
            <a:r>
              <a:rPr lang="en-US" sz="2800" dirty="0" err="1"/>
              <a:t>mulut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disentuh</a:t>
            </a:r>
            <a:r>
              <a:rPr lang="en-US" sz="2800" dirty="0"/>
              <a:t>,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menghisap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022" y="4577334"/>
            <a:ext cx="1165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234950">
              <a:buFont typeface="Century Gothic" pitchFamily="34" charset="0"/>
              <a:buChar char="◦"/>
            </a:pPr>
            <a:r>
              <a:rPr lang="en-US" sz="2800" dirty="0" err="1"/>
              <a:t>Refleks</a:t>
            </a:r>
            <a:r>
              <a:rPr lang="en-US" sz="2800" dirty="0"/>
              <a:t> </a:t>
            </a:r>
            <a:r>
              <a:rPr lang="en-US" sz="2800" dirty="0" err="1" smtClean="0"/>
              <a:t>mulai</a:t>
            </a:r>
            <a:r>
              <a:rPr lang="en-US" sz="2800" dirty="0" smtClean="0"/>
              <a:t> </a:t>
            </a:r>
            <a:r>
              <a:rPr lang="en-US" sz="2800" dirty="0" err="1"/>
              <a:t>muncul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32 </a:t>
            </a:r>
            <a:r>
              <a:rPr lang="en-US" sz="2800" dirty="0" err="1"/>
              <a:t>minggu</a:t>
            </a:r>
            <a:r>
              <a:rPr lang="en-US" sz="2800" dirty="0"/>
              <a:t> </a:t>
            </a:r>
            <a:r>
              <a:rPr lang="en-US" sz="2800" dirty="0" err="1"/>
              <a:t>kehamilan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sempurna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36 </a:t>
            </a:r>
            <a:r>
              <a:rPr lang="en-US" sz="2800" dirty="0" err="1"/>
              <a:t>minggu</a:t>
            </a:r>
            <a:r>
              <a:rPr lang="en-US" sz="2800" dirty="0"/>
              <a:t> </a:t>
            </a:r>
            <a:r>
              <a:rPr lang="en-US" sz="2800" dirty="0" err="1"/>
              <a:t>kehamilan</a:t>
            </a:r>
            <a:r>
              <a:rPr lang="en-US" sz="2800" dirty="0"/>
              <a:t>.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 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prematur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belum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menghisap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10151408" y="3347511"/>
            <a:ext cx="37784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/>
              <a:t>Sumber</a:t>
            </a:r>
            <a:r>
              <a:rPr lang="en-US" sz="800" dirty="0" smtClean="0"/>
              <a:t>: http</a:t>
            </a:r>
            <a:r>
              <a:rPr lang="en-US" sz="800" dirty="0"/>
              <a:t>://obstetrycia.blogspot.com/2015/01/reflek-pada-bayi.html</a:t>
            </a:r>
          </a:p>
        </p:txBody>
      </p:sp>
    </p:spTree>
    <p:extLst>
      <p:ext uri="{BB962C8B-B14F-4D97-AF65-F5344CB8AC3E}">
        <p14:creationId xmlns:p14="http://schemas.microsoft.com/office/powerpoint/2010/main" val="13483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2204</TotalTime>
  <Words>714</Words>
  <Application>Microsoft Macintosh PowerPoint</Application>
  <PresentationFormat>Widescreen</PresentationFormat>
  <Paragraphs>108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Century Gothic</vt:lpstr>
      <vt:lpstr>Garamond</vt:lpstr>
      <vt:lpstr>Lucida Handwriting</vt:lpstr>
      <vt:lpstr>Montserrat</vt:lpstr>
      <vt:lpstr>Symbol</vt:lpstr>
      <vt:lpstr>Times New Roman</vt:lpstr>
      <vt:lpstr>Wingdings</vt:lpstr>
      <vt:lpstr>맑은 고딕</vt:lpstr>
      <vt:lpstr>Arial</vt:lpstr>
      <vt:lpstr>Savon</vt:lpstr>
      <vt:lpstr>ANATOMI DAN FISIOLOGI LAKTASI</vt:lpstr>
      <vt:lpstr>Pokok Bahasan</vt:lpstr>
      <vt:lpstr>ANATOMI PAYUDARA</vt:lpstr>
      <vt:lpstr>PowerPoint Presentation</vt:lpstr>
      <vt:lpstr>FISIOLOGI LAKTASI</vt:lpstr>
      <vt:lpstr>FISIOLOGI LAKTASI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Pustaka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44</cp:revision>
  <dcterms:created xsi:type="dcterms:W3CDTF">2020-10-06T14:22:29Z</dcterms:created>
  <dcterms:modified xsi:type="dcterms:W3CDTF">2020-10-19T05:52:46Z</dcterms:modified>
</cp:coreProperties>
</file>