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583" r:id="rId3"/>
    <p:sldId id="584" r:id="rId4"/>
    <p:sldId id="585" r:id="rId5"/>
    <p:sldId id="586" r:id="rId6"/>
    <p:sldId id="587" r:id="rId7"/>
    <p:sldId id="588" r:id="rId8"/>
    <p:sldId id="589" r:id="rId9"/>
    <p:sldId id="532" r:id="rId10"/>
    <p:sldId id="573" r:id="rId11"/>
    <p:sldId id="574" r:id="rId12"/>
    <p:sldId id="575" r:id="rId13"/>
    <p:sldId id="505" r:id="rId14"/>
    <p:sldId id="506" r:id="rId15"/>
    <p:sldId id="507" r:id="rId16"/>
    <p:sldId id="577" r:id="rId17"/>
    <p:sldId id="578" r:id="rId18"/>
    <p:sldId id="549" r:id="rId19"/>
    <p:sldId id="550" r:id="rId20"/>
    <p:sldId id="495" r:id="rId21"/>
    <p:sldId id="579" r:id="rId22"/>
    <p:sldId id="497" r:id="rId23"/>
    <p:sldId id="581" r:id="rId24"/>
    <p:sldId id="582" r:id="rId25"/>
    <p:sldId id="590" r:id="rId26"/>
    <p:sldId id="591" r:id="rId27"/>
    <p:sldId id="592" r:id="rId28"/>
    <p:sldId id="593" r:id="rId29"/>
    <p:sldId id="594" r:id="rId30"/>
    <p:sldId id="595" r:id="rId31"/>
    <p:sldId id="596" r:id="rId32"/>
    <p:sldId id="292" r:id="rId33"/>
  </p:sldIdLst>
  <p:sldSz cx="9144000" cy="6858000" type="screen4x3"/>
  <p:notesSz cx="10234613" cy="710406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83" d="100"/>
          <a:sy n="83" d="100"/>
        </p:scale>
        <p:origin x="-232" y="-1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E8037-0F49-473B-B7BC-38F7AB7497B2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20C08A1-D1E4-4631-A3A0-BAEA33F476A7}">
      <dgm:prSet phldrT="[Text]"/>
      <dgm:spPr>
        <a:solidFill>
          <a:srgbClr val="7030A0"/>
        </a:solidFill>
      </dgm:spPr>
      <dgm:t>
        <a:bodyPr/>
        <a:lstStyle/>
        <a:p>
          <a:r>
            <a:rPr lang="id-ID" b="1" dirty="0" smtClean="0"/>
            <a:t>Bayi</a:t>
          </a:r>
          <a:endParaRPr lang="id-ID" b="1" dirty="0"/>
        </a:p>
      </dgm:t>
    </dgm:pt>
    <dgm:pt modelId="{49DB2EC4-71FC-4089-A326-E0E2BB0BB554}" type="parTrans" cxnId="{50F5DBF5-00DE-482F-8601-E8F05B8967BB}">
      <dgm:prSet/>
      <dgm:spPr/>
      <dgm:t>
        <a:bodyPr/>
        <a:lstStyle/>
        <a:p>
          <a:endParaRPr lang="id-ID"/>
        </a:p>
      </dgm:t>
    </dgm:pt>
    <dgm:pt modelId="{17B096D2-AA05-4514-8255-A3E87BB921E4}" type="sibTrans" cxnId="{50F5DBF5-00DE-482F-8601-E8F05B8967BB}">
      <dgm:prSet/>
      <dgm:spPr>
        <a:solidFill>
          <a:srgbClr val="FF3300"/>
        </a:solidFill>
      </dgm:spPr>
      <dgm:t>
        <a:bodyPr/>
        <a:lstStyle/>
        <a:p>
          <a:endParaRPr lang="id-ID" b="1"/>
        </a:p>
      </dgm:t>
    </dgm:pt>
    <dgm:pt modelId="{6E2D9D09-3116-4CB8-B1DF-D7343BFFD9B6}">
      <dgm:prSet phldrT="[Text]"/>
      <dgm:spPr>
        <a:solidFill>
          <a:srgbClr val="7030A0"/>
        </a:solidFill>
      </dgm:spPr>
      <dgm:t>
        <a:bodyPr/>
        <a:lstStyle/>
        <a:p>
          <a:r>
            <a:rPr lang="id-ID" b="1" dirty="0" smtClean="0"/>
            <a:t>Anak</a:t>
          </a:r>
        </a:p>
      </dgm:t>
    </dgm:pt>
    <dgm:pt modelId="{24B23231-B5A2-470B-9323-027BA1F2D85F}" type="parTrans" cxnId="{BFE04A87-CCC0-4E1E-86FF-594EC976109E}">
      <dgm:prSet/>
      <dgm:spPr/>
      <dgm:t>
        <a:bodyPr/>
        <a:lstStyle/>
        <a:p>
          <a:endParaRPr lang="id-ID"/>
        </a:p>
      </dgm:t>
    </dgm:pt>
    <dgm:pt modelId="{AF637401-8BFC-4FE4-83A7-18355DBFE748}" type="sibTrans" cxnId="{BFE04A87-CCC0-4E1E-86FF-594EC976109E}">
      <dgm:prSet/>
      <dgm:spPr>
        <a:solidFill>
          <a:srgbClr val="FF3300"/>
        </a:solidFill>
      </dgm:spPr>
      <dgm:t>
        <a:bodyPr/>
        <a:lstStyle/>
        <a:p>
          <a:endParaRPr lang="id-ID" b="1"/>
        </a:p>
      </dgm:t>
    </dgm:pt>
    <dgm:pt modelId="{A0A3C4E6-F678-4B3F-A46E-28401D24E76D}">
      <dgm:prSet phldrT="[Text]"/>
      <dgm:spPr>
        <a:solidFill>
          <a:srgbClr val="7030A0"/>
        </a:solidFill>
      </dgm:spPr>
      <dgm:t>
        <a:bodyPr/>
        <a:lstStyle/>
        <a:p>
          <a:r>
            <a:rPr lang="id-ID" b="1" dirty="0" smtClean="0"/>
            <a:t>Remaja</a:t>
          </a:r>
          <a:endParaRPr lang="id-ID" b="1" dirty="0"/>
        </a:p>
      </dgm:t>
    </dgm:pt>
    <dgm:pt modelId="{30FBF501-8047-4BCC-98BD-0561537E0B14}" type="parTrans" cxnId="{EC30F2A6-FA78-40C9-A55E-6442D429A09A}">
      <dgm:prSet/>
      <dgm:spPr/>
      <dgm:t>
        <a:bodyPr/>
        <a:lstStyle/>
        <a:p>
          <a:endParaRPr lang="id-ID"/>
        </a:p>
      </dgm:t>
    </dgm:pt>
    <dgm:pt modelId="{C3DE4173-63BD-42D4-AA97-DAE14CBB8A23}" type="sibTrans" cxnId="{EC30F2A6-FA78-40C9-A55E-6442D429A09A}">
      <dgm:prSet/>
      <dgm:spPr>
        <a:solidFill>
          <a:srgbClr val="FF3300"/>
        </a:solidFill>
      </dgm:spPr>
      <dgm:t>
        <a:bodyPr/>
        <a:lstStyle/>
        <a:p>
          <a:endParaRPr lang="id-ID" b="1"/>
        </a:p>
      </dgm:t>
    </dgm:pt>
    <dgm:pt modelId="{44F4DA7F-B6E9-4600-AB69-54DB3D6C808E}">
      <dgm:prSet phldrT="[Text]"/>
      <dgm:spPr>
        <a:solidFill>
          <a:srgbClr val="7030A0"/>
        </a:solidFill>
      </dgm:spPr>
      <dgm:t>
        <a:bodyPr/>
        <a:lstStyle/>
        <a:p>
          <a:r>
            <a:rPr lang="id-ID" b="1" dirty="0" smtClean="0"/>
            <a:t>Dewasa</a:t>
          </a:r>
          <a:endParaRPr lang="id-ID" b="1" dirty="0"/>
        </a:p>
      </dgm:t>
    </dgm:pt>
    <dgm:pt modelId="{8B20337F-1E05-449D-AEC0-5B8E3188100D}" type="parTrans" cxnId="{F8EB87EB-9167-4030-B847-30EB7432A450}">
      <dgm:prSet/>
      <dgm:spPr/>
      <dgm:t>
        <a:bodyPr/>
        <a:lstStyle/>
        <a:p>
          <a:endParaRPr lang="id-ID"/>
        </a:p>
      </dgm:t>
    </dgm:pt>
    <dgm:pt modelId="{960185BF-497F-4C68-A083-89E60050D615}" type="sibTrans" cxnId="{F8EB87EB-9167-4030-B847-30EB7432A450}">
      <dgm:prSet/>
      <dgm:spPr>
        <a:solidFill>
          <a:srgbClr val="FF3300"/>
        </a:solidFill>
      </dgm:spPr>
      <dgm:t>
        <a:bodyPr/>
        <a:lstStyle/>
        <a:p>
          <a:endParaRPr lang="id-ID" b="1"/>
        </a:p>
      </dgm:t>
    </dgm:pt>
    <dgm:pt modelId="{CB6CA365-502B-4A35-ACB7-9711EEB71C29}">
      <dgm:prSet phldrT="[Text]"/>
      <dgm:spPr>
        <a:solidFill>
          <a:srgbClr val="7030A0"/>
        </a:solidFill>
      </dgm:spPr>
      <dgm:t>
        <a:bodyPr/>
        <a:lstStyle/>
        <a:p>
          <a:r>
            <a:rPr lang="id-ID" b="1" dirty="0" smtClean="0"/>
            <a:t>Ibu hamil</a:t>
          </a:r>
          <a:endParaRPr lang="id-ID" b="1" dirty="0"/>
        </a:p>
      </dgm:t>
    </dgm:pt>
    <dgm:pt modelId="{615ACA17-7E00-4D77-B8DF-D9EE0BB6423B}" type="parTrans" cxnId="{7DAFD19C-B76A-41C5-B69E-904297796FB3}">
      <dgm:prSet/>
      <dgm:spPr/>
      <dgm:t>
        <a:bodyPr/>
        <a:lstStyle/>
        <a:p>
          <a:endParaRPr lang="id-ID"/>
        </a:p>
      </dgm:t>
    </dgm:pt>
    <dgm:pt modelId="{428765B4-2E14-4EE7-8A13-06497506F100}" type="sibTrans" cxnId="{7DAFD19C-B76A-41C5-B69E-904297796FB3}">
      <dgm:prSet/>
      <dgm:spPr>
        <a:solidFill>
          <a:srgbClr val="FF3300"/>
        </a:solidFill>
      </dgm:spPr>
      <dgm:t>
        <a:bodyPr/>
        <a:lstStyle/>
        <a:p>
          <a:endParaRPr lang="id-ID" b="1"/>
        </a:p>
      </dgm:t>
    </dgm:pt>
    <dgm:pt modelId="{F6136531-DAE1-4668-B9DE-FE7859467BE2}" type="pres">
      <dgm:prSet presAssocID="{C24E8037-0F49-473B-B7BC-38F7AB7497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A0AA252-D1B8-4E52-9CB8-B377E28F36F8}" type="pres">
      <dgm:prSet presAssocID="{520C08A1-D1E4-4631-A3A0-BAEA33F476A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E69A51-A21A-421A-A966-DF9E6C046F33}" type="pres">
      <dgm:prSet presAssocID="{17B096D2-AA05-4514-8255-A3E87BB921E4}" presName="sibTrans" presStyleLbl="sibTrans2D1" presStyleIdx="0" presStyleCnt="5"/>
      <dgm:spPr/>
      <dgm:t>
        <a:bodyPr/>
        <a:lstStyle/>
        <a:p>
          <a:endParaRPr lang="id-ID"/>
        </a:p>
      </dgm:t>
    </dgm:pt>
    <dgm:pt modelId="{070D83F0-7DD0-492A-819A-7E5E8DB9269D}" type="pres">
      <dgm:prSet presAssocID="{17B096D2-AA05-4514-8255-A3E87BB921E4}" presName="connectorText" presStyleLbl="sibTrans2D1" presStyleIdx="0" presStyleCnt="5"/>
      <dgm:spPr/>
      <dgm:t>
        <a:bodyPr/>
        <a:lstStyle/>
        <a:p>
          <a:endParaRPr lang="id-ID"/>
        </a:p>
      </dgm:t>
    </dgm:pt>
    <dgm:pt modelId="{D950BD16-39DF-48B4-942C-1F7883AA7BBF}" type="pres">
      <dgm:prSet presAssocID="{6E2D9D09-3116-4CB8-B1DF-D7343BFFD9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CEA9F6-19DC-4DE0-B596-84779E3A75B0}" type="pres">
      <dgm:prSet presAssocID="{AF637401-8BFC-4FE4-83A7-18355DBFE748}" presName="sibTrans" presStyleLbl="sibTrans2D1" presStyleIdx="1" presStyleCnt="5"/>
      <dgm:spPr/>
      <dgm:t>
        <a:bodyPr/>
        <a:lstStyle/>
        <a:p>
          <a:endParaRPr lang="id-ID"/>
        </a:p>
      </dgm:t>
    </dgm:pt>
    <dgm:pt modelId="{15CBA6DF-56B9-4E82-B1AF-2A0411514327}" type="pres">
      <dgm:prSet presAssocID="{AF637401-8BFC-4FE4-83A7-18355DBFE748}" presName="connectorText" presStyleLbl="sibTrans2D1" presStyleIdx="1" presStyleCnt="5"/>
      <dgm:spPr/>
      <dgm:t>
        <a:bodyPr/>
        <a:lstStyle/>
        <a:p>
          <a:endParaRPr lang="id-ID"/>
        </a:p>
      </dgm:t>
    </dgm:pt>
    <dgm:pt modelId="{EC81681C-8E31-4FDE-82F7-FA1CE00D9D06}" type="pres">
      <dgm:prSet presAssocID="{A0A3C4E6-F678-4B3F-A46E-28401D24E7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69281D-D7F9-4151-8B0B-672FB41E429A}" type="pres">
      <dgm:prSet presAssocID="{C3DE4173-63BD-42D4-AA97-DAE14CBB8A23}" presName="sibTrans" presStyleLbl="sibTrans2D1" presStyleIdx="2" presStyleCnt="5"/>
      <dgm:spPr/>
      <dgm:t>
        <a:bodyPr/>
        <a:lstStyle/>
        <a:p>
          <a:endParaRPr lang="id-ID"/>
        </a:p>
      </dgm:t>
    </dgm:pt>
    <dgm:pt modelId="{49186568-09AA-4299-9489-771AD98801F9}" type="pres">
      <dgm:prSet presAssocID="{C3DE4173-63BD-42D4-AA97-DAE14CBB8A23}" presName="connectorText" presStyleLbl="sibTrans2D1" presStyleIdx="2" presStyleCnt="5"/>
      <dgm:spPr/>
      <dgm:t>
        <a:bodyPr/>
        <a:lstStyle/>
        <a:p>
          <a:endParaRPr lang="id-ID"/>
        </a:p>
      </dgm:t>
    </dgm:pt>
    <dgm:pt modelId="{D7AC90BA-AAF3-4871-9DBC-E652015E0154}" type="pres">
      <dgm:prSet presAssocID="{44F4DA7F-B6E9-4600-AB69-54DB3D6C80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0B89A4-6302-4A7B-9DA8-3A7362D5337E}" type="pres">
      <dgm:prSet presAssocID="{960185BF-497F-4C68-A083-89E60050D615}" presName="sibTrans" presStyleLbl="sibTrans2D1" presStyleIdx="3" presStyleCnt="5"/>
      <dgm:spPr/>
      <dgm:t>
        <a:bodyPr/>
        <a:lstStyle/>
        <a:p>
          <a:endParaRPr lang="id-ID"/>
        </a:p>
      </dgm:t>
    </dgm:pt>
    <dgm:pt modelId="{90BA28C2-69AD-42F2-9307-45625B547257}" type="pres">
      <dgm:prSet presAssocID="{960185BF-497F-4C68-A083-89E60050D615}" presName="connectorText" presStyleLbl="sibTrans2D1" presStyleIdx="3" presStyleCnt="5"/>
      <dgm:spPr/>
      <dgm:t>
        <a:bodyPr/>
        <a:lstStyle/>
        <a:p>
          <a:endParaRPr lang="id-ID"/>
        </a:p>
      </dgm:t>
    </dgm:pt>
    <dgm:pt modelId="{F375E0E1-5D12-409B-9315-FC9D14852D18}" type="pres">
      <dgm:prSet presAssocID="{CB6CA365-502B-4A35-ACB7-9711EEB71C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EE66D9-A940-4F66-8FBE-3208598B3B78}" type="pres">
      <dgm:prSet presAssocID="{428765B4-2E14-4EE7-8A13-06497506F100}" presName="sibTrans" presStyleLbl="sibTrans2D1" presStyleIdx="4" presStyleCnt="5"/>
      <dgm:spPr/>
      <dgm:t>
        <a:bodyPr/>
        <a:lstStyle/>
        <a:p>
          <a:endParaRPr lang="id-ID"/>
        </a:p>
      </dgm:t>
    </dgm:pt>
    <dgm:pt modelId="{BD4C167A-AC4E-448D-9400-49E6AB3C93C4}" type="pres">
      <dgm:prSet presAssocID="{428765B4-2E14-4EE7-8A13-06497506F100}" presName="connectorText" presStyleLbl="sibTrans2D1" presStyleIdx="4" presStyleCnt="5"/>
      <dgm:spPr/>
      <dgm:t>
        <a:bodyPr/>
        <a:lstStyle/>
        <a:p>
          <a:endParaRPr lang="id-ID"/>
        </a:p>
      </dgm:t>
    </dgm:pt>
  </dgm:ptLst>
  <dgm:cxnLst>
    <dgm:cxn modelId="{BFE04A87-CCC0-4E1E-86FF-594EC976109E}" srcId="{C24E8037-0F49-473B-B7BC-38F7AB7497B2}" destId="{6E2D9D09-3116-4CB8-B1DF-D7343BFFD9B6}" srcOrd="1" destOrd="0" parTransId="{24B23231-B5A2-470B-9323-027BA1F2D85F}" sibTransId="{AF637401-8BFC-4FE4-83A7-18355DBFE748}"/>
    <dgm:cxn modelId="{A1673CE1-D260-4253-ACC3-52AF3D6E87DF}" type="presOf" srcId="{44F4DA7F-B6E9-4600-AB69-54DB3D6C808E}" destId="{D7AC90BA-AAF3-4871-9DBC-E652015E0154}" srcOrd="0" destOrd="0" presId="urn:microsoft.com/office/officeart/2005/8/layout/cycle2"/>
    <dgm:cxn modelId="{83F041B3-5301-4A80-926C-891C75416D8A}" type="presOf" srcId="{CB6CA365-502B-4A35-ACB7-9711EEB71C29}" destId="{F375E0E1-5D12-409B-9315-FC9D14852D18}" srcOrd="0" destOrd="0" presId="urn:microsoft.com/office/officeart/2005/8/layout/cycle2"/>
    <dgm:cxn modelId="{45261EFB-2378-4BA1-9808-897AFDE7FCDC}" type="presOf" srcId="{C3DE4173-63BD-42D4-AA97-DAE14CBB8A23}" destId="{49186568-09AA-4299-9489-771AD98801F9}" srcOrd="1" destOrd="0" presId="urn:microsoft.com/office/officeart/2005/8/layout/cycle2"/>
    <dgm:cxn modelId="{EC30F2A6-FA78-40C9-A55E-6442D429A09A}" srcId="{C24E8037-0F49-473B-B7BC-38F7AB7497B2}" destId="{A0A3C4E6-F678-4B3F-A46E-28401D24E76D}" srcOrd="2" destOrd="0" parTransId="{30FBF501-8047-4BCC-98BD-0561537E0B14}" sibTransId="{C3DE4173-63BD-42D4-AA97-DAE14CBB8A23}"/>
    <dgm:cxn modelId="{44051E4C-1995-43A6-BEE3-179A6E4640EB}" type="presOf" srcId="{428765B4-2E14-4EE7-8A13-06497506F100}" destId="{AEEE66D9-A940-4F66-8FBE-3208598B3B78}" srcOrd="0" destOrd="0" presId="urn:microsoft.com/office/officeart/2005/8/layout/cycle2"/>
    <dgm:cxn modelId="{7BBC22E7-E5D8-4442-843C-6557721CB32E}" type="presOf" srcId="{520C08A1-D1E4-4631-A3A0-BAEA33F476A7}" destId="{CA0AA252-D1B8-4E52-9CB8-B377E28F36F8}" srcOrd="0" destOrd="0" presId="urn:microsoft.com/office/officeart/2005/8/layout/cycle2"/>
    <dgm:cxn modelId="{50F5DBF5-00DE-482F-8601-E8F05B8967BB}" srcId="{C24E8037-0F49-473B-B7BC-38F7AB7497B2}" destId="{520C08A1-D1E4-4631-A3A0-BAEA33F476A7}" srcOrd="0" destOrd="0" parTransId="{49DB2EC4-71FC-4089-A326-E0E2BB0BB554}" sibTransId="{17B096D2-AA05-4514-8255-A3E87BB921E4}"/>
    <dgm:cxn modelId="{B7EB811C-B51F-4BF1-AF19-40F8385D061D}" type="presOf" srcId="{17B096D2-AA05-4514-8255-A3E87BB921E4}" destId="{070D83F0-7DD0-492A-819A-7E5E8DB9269D}" srcOrd="1" destOrd="0" presId="urn:microsoft.com/office/officeart/2005/8/layout/cycle2"/>
    <dgm:cxn modelId="{7D7B7927-549C-47AF-A6B1-E23BDD4FDE63}" type="presOf" srcId="{17B096D2-AA05-4514-8255-A3E87BB921E4}" destId="{26E69A51-A21A-421A-A966-DF9E6C046F33}" srcOrd="0" destOrd="0" presId="urn:microsoft.com/office/officeart/2005/8/layout/cycle2"/>
    <dgm:cxn modelId="{9413601F-1457-4C63-9760-ACF4AC81433A}" type="presOf" srcId="{428765B4-2E14-4EE7-8A13-06497506F100}" destId="{BD4C167A-AC4E-448D-9400-49E6AB3C93C4}" srcOrd="1" destOrd="0" presId="urn:microsoft.com/office/officeart/2005/8/layout/cycle2"/>
    <dgm:cxn modelId="{C8AF1FD5-1F04-401A-9AFE-3653B9D935F5}" type="presOf" srcId="{A0A3C4E6-F678-4B3F-A46E-28401D24E76D}" destId="{EC81681C-8E31-4FDE-82F7-FA1CE00D9D06}" srcOrd="0" destOrd="0" presId="urn:microsoft.com/office/officeart/2005/8/layout/cycle2"/>
    <dgm:cxn modelId="{AD21B913-68C1-4EEE-8CE5-04B45FFDF408}" type="presOf" srcId="{AF637401-8BFC-4FE4-83A7-18355DBFE748}" destId="{15CBA6DF-56B9-4E82-B1AF-2A0411514327}" srcOrd="1" destOrd="0" presId="urn:microsoft.com/office/officeart/2005/8/layout/cycle2"/>
    <dgm:cxn modelId="{F7970149-060A-4281-8BE4-47C50535E465}" type="presOf" srcId="{960185BF-497F-4C68-A083-89E60050D615}" destId="{90BA28C2-69AD-42F2-9307-45625B547257}" srcOrd="1" destOrd="0" presId="urn:microsoft.com/office/officeart/2005/8/layout/cycle2"/>
    <dgm:cxn modelId="{9C6E79B4-95F4-4208-9888-3DDBC2210B85}" type="presOf" srcId="{960185BF-497F-4C68-A083-89E60050D615}" destId="{4C0B89A4-6302-4A7B-9DA8-3A7362D5337E}" srcOrd="0" destOrd="0" presId="urn:microsoft.com/office/officeart/2005/8/layout/cycle2"/>
    <dgm:cxn modelId="{FC0080F4-41F2-46E3-8C99-FC73556B93CB}" type="presOf" srcId="{C24E8037-0F49-473B-B7BC-38F7AB7497B2}" destId="{F6136531-DAE1-4668-B9DE-FE7859467BE2}" srcOrd="0" destOrd="0" presId="urn:microsoft.com/office/officeart/2005/8/layout/cycle2"/>
    <dgm:cxn modelId="{1CE6322B-EB4C-4A22-843F-4992A86EF368}" type="presOf" srcId="{6E2D9D09-3116-4CB8-B1DF-D7343BFFD9B6}" destId="{D950BD16-39DF-48B4-942C-1F7883AA7BBF}" srcOrd="0" destOrd="0" presId="urn:microsoft.com/office/officeart/2005/8/layout/cycle2"/>
    <dgm:cxn modelId="{8D69FE32-F249-43A7-941E-9F58B4CEE189}" type="presOf" srcId="{C3DE4173-63BD-42D4-AA97-DAE14CBB8A23}" destId="{1669281D-D7F9-4151-8B0B-672FB41E429A}" srcOrd="0" destOrd="0" presId="urn:microsoft.com/office/officeart/2005/8/layout/cycle2"/>
    <dgm:cxn modelId="{C43F8DD9-4D66-4D90-ADF4-5FAB6BEC0579}" type="presOf" srcId="{AF637401-8BFC-4FE4-83A7-18355DBFE748}" destId="{A0CEA9F6-19DC-4DE0-B596-84779E3A75B0}" srcOrd="0" destOrd="0" presId="urn:microsoft.com/office/officeart/2005/8/layout/cycle2"/>
    <dgm:cxn modelId="{F8EB87EB-9167-4030-B847-30EB7432A450}" srcId="{C24E8037-0F49-473B-B7BC-38F7AB7497B2}" destId="{44F4DA7F-B6E9-4600-AB69-54DB3D6C808E}" srcOrd="3" destOrd="0" parTransId="{8B20337F-1E05-449D-AEC0-5B8E3188100D}" sibTransId="{960185BF-497F-4C68-A083-89E60050D615}"/>
    <dgm:cxn modelId="{7DAFD19C-B76A-41C5-B69E-904297796FB3}" srcId="{C24E8037-0F49-473B-B7BC-38F7AB7497B2}" destId="{CB6CA365-502B-4A35-ACB7-9711EEB71C29}" srcOrd="4" destOrd="0" parTransId="{615ACA17-7E00-4D77-B8DF-D9EE0BB6423B}" sibTransId="{428765B4-2E14-4EE7-8A13-06497506F100}"/>
    <dgm:cxn modelId="{E79A3E6F-851A-4322-83AF-EBA2E14802F4}" type="presParOf" srcId="{F6136531-DAE1-4668-B9DE-FE7859467BE2}" destId="{CA0AA252-D1B8-4E52-9CB8-B377E28F36F8}" srcOrd="0" destOrd="0" presId="urn:microsoft.com/office/officeart/2005/8/layout/cycle2"/>
    <dgm:cxn modelId="{7585C9B6-E408-41C4-AA53-A3267D07996C}" type="presParOf" srcId="{F6136531-DAE1-4668-B9DE-FE7859467BE2}" destId="{26E69A51-A21A-421A-A966-DF9E6C046F33}" srcOrd="1" destOrd="0" presId="urn:microsoft.com/office/officeart/2005/8/layout/cycle2"/>
    <dgm:cxn modelId="{5781EF9E-FF44-4C95-9E35-3C678186C816}" type="presParOf" srcId="{26E69A51-A21A-421A-A966-DF9E6C046F33}" destId="{070D83F0-7DD0-492A-819A-7E5E8DB9269D}" srcOrd="0" destOrd="0" presId="urn:microsoft.com/office/officeart/2005/8/layout/cycle2"/>
    <dgm:cxn modelId="{293D5B59-345A-4FCB-9358-C6A2EF0D0F0B}" type="presParOf" srcId="{F6136531-DAE1-4668-B9DE-FE7859467BE2}" destId="{D950BD16-39DF-48B4-942C-1F7883AA7BBF}" srcOrd="2" destOrd="0" presId="urn:microsoft.com/office/officeart/2005/8/layout/cycle2"/>
    <dgm:cxn modelId="{0E50B90C-7205-4DC6-BCA3-DDB3F963D738}" type="presParOf" srcId="{F6136531-DAE1-4668-B9DE-FE7859467BE2}" destId="{A0CEA9F6-19DC-4DE0-B596-84779E3A75B0}" srcOrd="3" destOrd="0" presId="urn:microsoft.com/office/officeart/2005/8/layout/cycle2"/>
    <dgm:cxn modelId="{C1F36D12-E5D1-478C-82CD-3474FC53AD4E}" type="presParOf" srcId="{A0CEA9F6-19DC-4DE0-B596-84779E3A75B0}" destId="{15CBA6DF-56B9-4E82-B1AF-2A0411514327}" srcOrd="0" destOrd="0" presId="urn:microsoft.com/office/officeart/2005/8/layout/cycle2"/>
    <dgm:cxn modelId="{7C57321C-760F-452C-AA9F-14ACEC89C232}" type="presParOf" srcId="{F6136531-DAE1-4668-B9DE-FE7859467BE2}" destId="{EC81681C-8E31-4FDE-82F7-FA1CE00D9D06}" srcOrd="4" destOrd="0" presId="urn:microsoft.com/office/officeart/2005/8/layout/cycle2"/>
    <dgm:cxn modelId="{74070E87-18D7-47EB-940B-39004E982638}" type="presParOf" srcId="{F6136531-DAE1-4668-B9DE-FE7859467BE2}" destId="{1669281D-D7F9-4151-8B0B-672FB41E429A}" srcOrd="5" destOrd="0" presId="urn:microsoft.com/office/officeart/2005/8/layout/cycle2"/>
    <dgm:cxn modelId="{05974EB9-5915-45D7-8320-34FCC83497CF}" type="presParOf" srcId="{1669281D-D7F9-4151-8B0B-672FB41E429A}" destId="{49186568-09AA-4299-9489-771AD98801F9}" srcOrd="0" destOrd="0" presId="urn:microsoft.com/office/officeart/2005/8/layout/cycle2"/>
    <dgm:cxn modelId="{A3CAA185-A95D-44E7-927B-C8C0A96560A4}" type="presParOf" srcId="{F6136531-DAE1-4668-B9DE-FE7859467BE2}" destId="{D7AC90BA-AAF3-4871-9DBC-E652015E0154}" srcOrd="6" destOrd="0" presId="urn:microsoft.com/office/officeart/2005/8/layout/cycle2"/>
    <dgm:cxn modelId="{D4CAB6B3-D38F-4848-BCE6-ACC4F903D7A8}" type="presParOf" srcId="{F6136531-DAE1-4668-B9DE-FE7859467BE2}" destId="{4C0B89A4-6302-4A7B-9DA8-3A7362D5337E}" srcOrd="7" destOrd="0" presId="urn:microsoft.com/office/officeart/2005/8/layout/cycle2"/>
    <dgm:cxn modelId="{035AC25D-005C-424C-A577-B86D3476B5D6}" type="presParOf" srcId="{4C0B89A4-6302-4A7B-9DA8-3A7362D5337E}" destId="{90BA28C2-69AD-42F2-9307-45625B547257}" srcOrd="0" destOrd="0" presId="urn:microsoft.com/office/officeart/2005/8/layout/cycle2"/>
    <dgm:cxn modelId="{36AD671C-8D5E-4F86-8EBF-B7507FC04D0C}" type="presParOf" srcId="{F6136531-DAE1-4668-B9DE-FE7859467BE2}" destId="{F375E0E1-5D12-409B-9315-FC9D14852D18}" srcOrd="8" destOrd="0" presId="urn:microsoft.com/office/officeart/2005/8/layout/cycle2"/>
    <dgm:cxn modelId="{D78DE6DE-6FFD-42B1-9DDB-3E6DFE080DB7}" type="presParOf" srcId="{F6136531-DAE1-4668-B9DE-FE7859467BE2}" destId="{AEEE66D9-A940-4F66-8FBE-3208598B3B78}" srcOrd="9" destOrd="0" presId="urn:microsoft.com/office/officeart/2005/8/layout/cycle2"/>
    <dgm:cxn modelId="{4BC1EF9A-A5FD-4DF9-B9CA-471FBDC47FB8}" type="presParOf" srcId="{AEEE66D9-A940-4F66-8FBE-3208598B3B78}" destId="{BD4C167A-AC4E-448D-9400-49E6AB3C93C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3CD19F-CCCC-42E9-9A71-E4851480CDF5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A9D56DF-8A48-414B-BF4D-7ED8C06A2461}">
      <dgm:prSet phldrT="[Text]"/>
      <dgm:spPr/>
      <dgm:t>
        <a:bodyPr/>
        <a:lstStyle/>
        <a:p>
          <a:r>
            <a:rPr lang="id-ID" dirty="0" smtClean="0"/>
            <a:t>3 dari 10</a:t>
          </a:r>
        </a:p>
        <a:p>
          <a:r>
            <a:rPr lang="id-ID" dirty="0" smtClean="0"/>
            <a:t>pendek</a:t>
          </a:r>
          <a:endParaRPr lang="id-ID" dirty="0"/>
        </a:p>
      </dgm:t>
    </dgm:pt>
    <dgm:pt modelId="{2AB29553-2E6B-49FD-9057-B2FCD67150B4}" type="parTrans" cxnId="{FFB5D099-09FE-4B13-97CF-0790644897C5}">
      <dgm:prSet/>
      <dgm:spPr/>
      <dgm:t>
        <a:bodyPr/>
        <a:lstStyle/>
        <a:p>
          <a:endParaRPr lang="id-ID"/>
        </a:p>
      </dgm:t>
    </dgm:pt>
    <dgm:pt modelId="{923252AC-34F8-4096-823B-953219DF3309}" type="sibTrans" cxnId="{FFB5D099-09FE-4B13-97CF-0790644897C5}">
      <dgm:prSet/>
      <dgm:spPr/>
      <dgm:t>
        <a:bodyPr/>
        <a:lstStyle/>
        <a:p>
          <a:endParaRPr lang="id-ID"/>
        </a:p>
      </dgm:t>
    </dgm:pt>
    <dgm:pt modelId="{ACFC3F0F-A251-4171-8A04-A72A0A6269F1}">
      <dgm:prSet phldrT="[Text]"/>
      <dgm:spPr/>
      <dgm:t>
        <a:bodyPr/>
        <a:lstStyle/>
        <a:p>
          <a:r>
            <a:rPr lang="id-ID" dirty="0" smtClean="0"/>
            <a:t>2 dari 10 kurang gizi</a:t>
          </a:r>
          <a:endParaRPr lang="id-ID" dirty="0"/>
        </a:p>
      </dgm:t>
    </dgm:pt>
    <dgm:pt modelId="{F969A0C9-819E-47FC-B1D6-4A4919CD9CBA}" type="parTrans" cxnId="{4A606DBE-7E7C-4BE3-B460-B0A6AF76DC6E}">
      <dgm:prSet/>
      <dgm:spPr/>
      <dgm:t>
        <a:bodyPr/>
        <a:lstStyle/>
        <a:p>
          <a:endParaRPr lang="id-ID"/>
        </a:p>
      </dgm:t>
    </dgm:pt>
    <dgm:pt modelId="{890C4BD2-B9B2-481A-8D30-3A23218D8E2C}" type="sibTrans" cxnId="{4A606DBE-7E7C-4BE3-B460-B0A6AF76DC6E}">
      <dgm:prSet/>
      <dgm:spPr/>
      <dgm:t>
        <a:bodyPr/>
        <a:lstStyle/>
        <a:p>
          <a:endParaRPr lang="id-ID"/>
        </a:p>
      </dgm:t>
    </dgm:pt>
    <dgm:pt modelId="{DC58ED06-6D8C-4373-94E3-9B7E91740AE0}">
      <dgm:prSet phldrT="[Text]"/>
      <dgm:spPr/>
      <dgm:t>
        <a:bodyPr/>
        <a:lstStyle/>
        <a:p>
          <a:r>
            <a:rPr lang="id-ID" dirty="0" smtClean="0"/>
            <a:t>1 dari 10 gemuk</a:t>
          </a:r>
          <a:endParaRPr lang="id-ID" dirty="0"/>
        </a:p>
      </dgm:t>
    </dgm:pt>
    <dgm:pt modelId="{07D01548-0101-41C6-9065-01CEFF4AC56B}" type="parTrans" cxnId="{1873A671-7F0F-4808-B255-73EE9564DB35}">
      <dgm:prSet/>
      <dgm:spPr/>
      <dgm:t>
        <a:bodyPr/>
        <a:lstStyle/>
        <a:p>
          <a:endParaRPr lang="id-ID"/>
        </a:p>
      </dgm:t>
    </dgm:pt>
    <dgm:pt modelId="{83B687FB-8C57-4A26-B989-D79437C9E218}" type="sibTrans" cxnId="{1873A671-7F0F-4808-B255-73EE9564DB35}">
      <dgm:prSet/>
      <dgm:spPr/>
      <dgm:t>
        <a:bodyPr/>
        <a:lstStyle/>
        <a:p>
          <a:endParaRPr lang="id-ID"/>
        </a:p>
      </dgm:t>
    </dgm:pt>
    <dgm:pt modelId="{139B5F93-320B-40B0-8F6E-F86B6AD67B4A}" type="pres">
      <dgm:prSet presAssocID="{AE3CD19F-CCCC-42E9-9A71-E4851480CD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62B5E-D7FA-41ED-A920-1FB68FD7B440}" type="pres">
      <dgm:prSet presAssocID="{9A9D56DF-8A48-414B-BF4D-7ED8C06A24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67614-2A7A-408C-A019-526553E6A009}" type="pres">
      <dgm:prSet presAssocID="{923252AC-34F8-4096-823B-953219DF3309}" presName="sibTrans" presStyleCnt="0"/>
      <dgm:spPr/>
    </dgm:pt>
    <dgm:pt modelId="{20E03117-1E46-43B9-AE9A-8854E5C97C0E}" type="pres">
      <dgm:prSet presAssocID="{ACFC3F0F-A251-4171-8A04-A72A0A6269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C6C18-90E2-491B-B73D-4740D2B2675C}" type="pres">
      <dgm:prSet presAssocID="{890C4BD2-B9B2-481A-8D30-3A23218D8E2C}" presName="sibTrans" presStyleCnt="0"/>
      <dgm:spPr/>
    </dgm:pt>
    <dgm:pt modelId="{AD21ECED-B853-4456-AE26-DE25C01386B7}" type="pres">
      <dgm:prSet presAssocID="{DC58ED06-6D8C-4373-94E3-9B7E91740AE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B5D099-09FE-4B13-97CF-0790644897C5}" srcId="{AE3CD19F-CCCC-42E9-9A71-E4851480CDF5}" destId="{9A9D56DF-8A48-414B-BF4D-7ED8C06A2461}" srcOrd="0" destOrd="0" parTransId="{2AB29553-2E6B-49FD-9057-B2FCD67150B4}" sibTransId="{923252AC-34F8-4096-823B-953219DF3309}"/>
    <dgm:cxn modelId="{4A606DBE-7E7C-4BE3-B460-B0A6AF76DC6E}" srcId="{AE3CD19F-CCCC-42E9-9A71-E4851480CDF5}" destId="{ACFC3F0F-A251-4171-8A04-A72A0A6269F1}" srcOrd="1" destOrd="0" parTransId="{F969A0C9-819E-47FC-B1D6-4A4919CD9CBA}" sibTransId="{890C4BD2-B9B2-481A-8D30-3A23218D8E2C}"/>
    <dgm:cxn modelId="{6B4927DC-5F65-4979-A5B5-A28B73187609}" type="presOf" srcId="{9A9D56DF-8A48-414B-BF4D-7ED8C06A2461}" destId="{6F862B5E-D7FA-41ED-A920-1FB68FD7B440}" srcOrd="0" destOrd="0" presId="urn:microsoft.com/office/officeart/2005/8/layout/default"/>
    <dgm:cxn modelId="{254E8B37-8895-4166-9116-DE673C29E148}" type="presOf" srcId="{AE3CD19F-CCCC-42E9-9A71-E4851480CDF5}" destId="{139B5F93-320B-40B0-8F6E-F86B6AD67B4A}" srcOrd="0" destOrd="0" presId="urn:microsoft.com/office/officeart/2005/8/layout/default"/>
    <dgm:cxn modelId="{65C98C8F-1B7B-4DF7-B740-425F36BB865E}" type="presOf" srcId="{ACFC3F0F-A251-4171-8A04-A72A0A6269F1}" destId="{20E03117-1E46-43B9-AE9A-8854E5C97C0E}" srcOrd="0" destOrd="0" presId="urn:microsoft.com/office/officeart/2005/8/layout/default"/>
    <dgm:cxn modelId="{1873A671-7F0F-4808-B255-73EE9564DB35}" srcId="{AE3CD19F-CCCC-42E9-9A71-E4851480CDF5}" destId="{DC58ED06-6D8C-4373-94E3-9B7E91740AE0}" srcOrd="2" destOrd="0" parTransId="{07D01548-0101-41C6-9065-01CEFF4AC56B}" sibTransId="{83B687FB-8C57-4A26-B989-D79437C9E218}"/>
    <dgm:cxn modelId="{5E5BDFEC-9EBB-4C76-90DE-BED647EBA965}" type="presOf" srcId="{DC58ED06-6D8C-4373-94E3-9B7E91740AE0}" destId="{AD21ECED-B853-4456-AE26-DE25C01386B7}" srcOrd="0" destOrd="0" presId="urn:microsoft.com/office/officeart/2005/8/layout/default"/>
    <dgm:cxn modelId="{69582603-6968-4332-86F2-3706502DC1E6}" type="presParOf" srcId="{139B5F93-320B-40B0-8F6E-F86B6AD67B4A}" destId="{6F862B5E-D7FA-41ED-A920-1FB68FD7B440}" srcOrd="0" destOrd="0" presId="urn:microsoft.com/office/officeart/2005/8/layout/default"/>
    <dgm:cxn modelId="{3DA3088B-3EFE-43EA-BDF6-292FEFF8F1DD}" type="presParOf" srcId="{139B5F93-320B-40B0-8F6E-F86B6AD67B4A}" destId="{82267614-2A7A-408C-A019-526553E6A009}" srcOrd="1" destOrd="0" presId="urn:microsoft.com/office/officeart/2005/8/layout/default"/>
    <dgm:cxn modelId="{3856EA3C-4225-41EF-8502-82FC4B00A7B5}" type="presParOf" srcId="{139B5F93-320B-40B0-8F6E-F86B6AD67B4A}" destId="{20E03117-1E46-43B9-AE9A-8854E5C97C0E}" srcOrd="2" destOrd="0" presId="urn:microsoft.com/office/officeart/2005/8/layout/default"/>
    <dgm:cxn modelId="{9A829B94-8B90-4334-B195-C9735053DB86}" type="presParOf" srcId="{139B5F93-320B-40B0-8F6E-F86B6AD67B4A}" destId="{DC9C6C18-90E2-491B-B73D-4740D2B2675C}" srcOrd="3" destOrd="0" presId="urn:microsoft.com/office/officeart/2005/8/layout/default"/>
    <dgm:cxn modelId="{D6E7CFE9-E89C-41C1-B7FB-B0BEB5C4EDC5}" type="presParOf" srcId="{139B5F93-320B-40B0-8F6E-F86B6AD67B4A}" destId="{AD21ECED-B853-4456-AE26-DE25C01386B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2B8EB-22DB-4D14-8A4B-28C92033B585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C8FB0D16-769A-4B6A-B37A-16B8323083A9}">
      <dgm:prSet phldrT="[Text]"/>
      <dgm:spPr/>
      <dgm:t>
        <a:bodyPr/>
        <a:lstStyle/>
        <a:p>
          <a:r>
            <a:rPr lang="id-ID" dirty="0" smtClean="0"/>
            <a:t>3 dari 10 usia &gt; 15 th gemuk di perut</a:t>
          </a:r>
          <a:endParaRPr lang="id-ID" dirty="0"/>
        </a:p>
      </dgm:t>
    </dgm:pt>
    <dgm:pt modelId="{76FCC671-2FF3-4D7D-A3A8-E82FC2B84229}" type="parTrans" cxnId="{2BCAD3DD-7F6B-453E-B2EB-741FAF741CC3}">
      <dgm:prSet/>
      <dgm:spPr/>
      <dgm:t>
        <a:bodyPr/>
        <a:lstStyle/>
        <a:p>
          <a:endParaRPr lang="id-ID"/>
        </a:p>
      </dgm:t>
    </dgm:pt>
    <dgm:pt modelId="{07E6D3A6-012C-40BC-A945-BB5EE38A5E9C}" type="sibTrans" cxnId="{2BCAD3DD-7F6B-453E-B2EB-741FAF741CC3}">
      <dgm:prSet/>
      <dgm:spPr/>
      <dgm:t>
        <a:bodyPr/>
        <a:lstStyle/>
        <a:p>
          <a:endParaRPr lang="id-ID"/>
        </a:p>
      </dgm:t>
    </dgm:pt>
    <dgm:pt modelId="{0B11A852-A2F6-44C6-A392-D59EC406C81F}">
      <dgm:prSet phldrT="[Text]"/>
      <dgm:spPr/>
      <dgm:t>
        <a:bodyPr/>
        <a:lstStyle/>
        <a:p>
          <a:r>
            <a:rPr lang="id-ID" dirty="0" smtClean="0"/>
            <a:t>2 dari 10 Kurang Energi Kronis</a:t>
          </a:r>
          <a:endParaRPr lang="id-ID" dirty="0"/>
        </a:p>
      </dgm:t>
    </dgm:pt>
    <dgm:pt modelId="{52233755-98D4-4C49-BE6F-2AB37EECFEE1}" type="parTrans" cxnId="{B64EEE85-A869-42FF-BE2E-A1282E2923AD}">
      <dgm:prSet/>
      <dgm:spPr/>
      <dgm:t>
        <a:bodyPr/>
        <a:lstStyle/>
        <a:p>
          <a:endParaRPr lang="id-ID"/>
        </a:p>
      </dgm:t>
    </dgm:pt>
    <dgm:pt modelId="{D3C83C02-9FD8-4326-BDAB-256FA0424B5D}" type="sibTrans" cxnId="{B64EEE85-A869-42FF-BE2E-A1282E2923AD}">
      <dgm:prSet/>
      <dgm:spPr/>
      <dgm:t>
        <a:bodyPr/>
        <a:lstStyle/>
        <a:p>
          <a:endParaRPr lang="id-ID"/>
        </a:p>
      </dgm:t>
    </dgm:pt>
    <dgm:pt modelId="{0D0917CE-1E4C-4FE9-868C-B962D59C6BC4}">
      <dgm:prSet phldrT="[Text]"/>
      <dgm:spPr/>
      <dgm:t>
        <a:bodyPr/>
        <a:lstStyle/>
        <a:p>
          <a:r>
            <a:rPr lang="id-ID" dirty="0" smtClean="0"/>
            <a:t>2 dari 10 </a:t>
          </a:r>
          <a:r>
            <a:rPr lang="id-ID" dirty="0" smtClean="0">
              <a:sym typeface="Wingdings" pitchFamily="2" charset="2"/>
            </a:rPr>
            <a:t>pendek</a:t>
          </a:r>
          <a:endParaRPr lang="id-ID" dirty="0"/>
        </a:p>
      </dgm:t>
    </dgm:pt>
    <dgm:pt modelId="{14CE7D91-C906-4C1F-AB01-53A0F61E239A}" type="parTrans" cxnId="{3AD3953C-C902-43F0-945C-221BC544AA5E}">
      <dgm:prSet/>
      <dgm:spPr/>
      <dgm:t>
        <a:bodyPr/>
        <a:lstStyle/>
        <a:p>
          <a:endParaRPr lang="id-ID"/>
        </a:p>
      </dgm:t>
    </dgm:pt>
    <dgm:pt modelId="{6A87C89A-8FDB-41B0-BC76-F1FB137C571A}" type="sibTrans" cxnId="{3AD3953C-C902-43F0-945C-221BC544AA5E}">
      <dgm:prSet/>
      <dgm:spPr/>
      <dgm:t>
        <a:bodyPr/>
        <a:lstStyle/>
        <a:p>
          <a:endParaRPr lang="id-ID"/>
        </a:p>
      </dgm:t>
    </dgm:pt>
    <dgm:pt modelId="{E6DF4263-1A0F-4293-AC3D-BCD5D5632A1F}">
      <dgm:prSet phldrT="[Text]"/>
      <dgm:spPr/>
      <dgm:t>
        <a:bodyPr/>
        <a:lstStyle/>
        <a:p>
          <a:r>
            <a:rPr lang="id-ID" dirty="0" smtClean="0"/>
            <a:t>9 dari 10 kurang makan sayur &amp; buah</a:t>
          </a:r>
          <a:endParaRPr lang="id-ID" dirty="0"/>
        </a:p>
      </dgm:t>
    </dgm:pt>
    <dgm:pt modelId="{7B7A0CE5-BC07-4158-9C99-E36D3BF02A96}" type="parTrans" cxnId="{96336988-EAE8-4C20-BB98-F90002888421}">
      <dgm:prSet/>
      <dgm:spPr/>
    </dgm:pt>
    <dgm:pt modelId="{70657B30-5736-4F75-B959-D9C330187DD9}" type="sibTrans" cxnId="{96336988-EAE8-4C20-BB98-F90002888421}">
      <dgm:prSet/>
      <dgm:spPr/>
    </dgm:pt>
    <dgm:pt modelId="{017CEBAB-9813-47D2-8644-2B975148DC6D}" type="pres">
      <dgm:prSet presAssocID="{7072B8EB-22DB-4D14-8A4B-28C92033B5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336CC9-ACDA-4200-B488-0CEB5A542F61}" type="pres">
      <dgm:prSet presAssocID="{C8FB0D16-769A-4B6A-B37A-16B8323083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7291E-FEBD-43F7-A660-9E21D94F3904}" type="pres">
      <dgm:prSet presAssocID="{07E6D3A6-012C-40BC-A945-BB5EE38A5E9C}" presName="sibTrans" presStyleCnt="0"/>
      <dgm:spPr/>
    </dgm:pt>
    <dgm:pt modelId="{88512636-C02C-4BF1-A7A1-3FFAC4886E16}" type="pres">
      <dgm:prSet presAssocID="{0B11A852-A2F6-44C6-A392-D59EC406C8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B80B92-0DC1-4BBA-89D8-AE0F1F481EBE}" type="pres">
      <dgm:prSet presAssocID="{D3C83C02-9FD8-4326-BDAB-256FA0424B5D}" presName="sibTrans" presStyleCnt="0"/>
      <dgm:spPr/>
    </dgm:pt>
    <dgm:pt modelId="{1BAB08FA-3235-49F0-8C38-CF7A2CE5EB2E}" type="pres">
      <dgm:prSet presAssocID="{0D0917CE-1E4C-4FE9-868C-B962D59C6BC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D654BB-3AC7-4D1C-8E54-196B6C98E97F}" type="pres">
      <dgm:prSet presAssocID="{6A87C89A-8FDB-41B0-BC76-F1FB137C571A}" presName="sibTrans" presStyleCnt="0"/>
      <dgm:spPr/>
    </dgm:pt>
    <dgm:pt modelId="{A8DEE7CC-80C2-4A77-BFCD-CB9C3E51483F}" type="pres">
      <dgm:prSet presAssocID="{E6DF4263-1A0F-4293-AC3D-BCD5D5632A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D07B020-F322-498F-BA0F-71398F531D80}" type="presOf" srcId="{0D0917CE-1E4C-4FE9-868C-B962D59C6BC4}" destId="{1BAB08FA-3235-49F0-8C38-CF7A2CE5EB2E}" srcOrd="0" destOrd="0" presId="urn:microsoft.com/office/officeart/2005/8/layout/default"/>
    <dgm:cxn modelId="{96336988-EAE8-4C20-BB98-F90002888421}" srcId="{7072B8EB-22DB-4D14-8A4B-28C92033B585}" destId="{E6DF4263-1A0F-4293-AC3D-BCD5D5632A1F}" srcOrd="3" destOrd="0" parTransId="{7B7A0CE5-BC07-4158-9C99-E36D3BF02A96}" sibTransId="{70657B30-5736-4F75-B959-D9C330187DD9}"/>
    <dgm:cxn modelId="{2BCAD3DD-7F6B-453E-B2EB-741FAF741CC3}" srcId="{7072B8EB-22DB-4D14-8A4B-28C92033B585}" destId="{C8FB0D16-769A-4B6A-B37A-16B8323083A9}" srcOrd="0" destOrd="0" parTransId="{76FCC671-2FF3-4D7D-A3A8-E82FC2B84229}" sibTransId="{07E6D3A6-012C-40BC-A945-BB5EE38A5E9C}"/>
    <dgm:cxn modelId="{92D3E38C-C54C-49D0-BBDB-4629E977BD1B}" type="presOf" srcId="{0B11A852-A2F6-44C6-A392-D59EC406C81F}" destId="{88512636-C02C-4BF1-A7A1-3FFAC4886E16}" srcOrd="0" destOrd="0" presId="urn:microsoft.com/office/officeart/2005/8/layout/default"/>
    <dgm:cxn modelId="{9CB26F50-25C1-4A0B-B0C3-86512748FCA1}" type="presOf" srcId="{C8FB0D16-769A-4B6A-B37A-16B8323083A9}" destId="{49336CC9-ACDA-4200-B488-0CEB5A542F61}" srcOrd="0" destOrd="0" presId="urn:microsoft.com/office/officeart/2005/8/layout/default"/>
    <dgm:cxn modelId="{3AD3953C-C902-43F0-945C-221BC544AA5E}" srcId="{7072B8EB-22DB-4D14-8A4B-28C92033B585}" destId="{0D0917CE-1E4C-4FE9-868C-B962D59C6BC4}" srcOrd="2" destOrd="0" parTransId="{14CE7D91-C906-4C1F-AB01-53A0F61E239A}" sibTransId="{6A87C89A-8FDB-41B0-BC76-F1FB137C571A}"/>
    <dgm:cxn modelId="{B64EEE85-A869-42FF-BE2E-A1282E2923AD}" srcId="{7072B8EB-22DB-4D14-8A4B-28C92033B585}" destId="{0B11A852-A2F6-44C6-A392-D59EC406C81F}" srcOrd="1" destOrd="0" parTransId="{52233755-98D4-4C49-BE6F-2AB37EECFEE1}" sibTransId="{D3C83C02-9FD8-4326-BDAB-256FA0424B5D}"/>
    <dgm:cxn modelId="{958BE427-AF63-4BD9-8836-71E6915DF825}" type="presOf" srcId="{E6DF4263-1A0F-4293-AC3D-BCD5D5632A1F}" destId="{A8DEE7CC-80C2-4A77-BFCD-CB9C3E51483F}" srcOrd="0" destOrd="0" presId="urn:microsoft.com/office/officeart/2005/8/layout/default"/>
    <dgm:cxn modelId="{80899B25-A8A2-436B-AB5A-289BD6EABE99}" type="presOf" srcId="{7072B8EB-22DB-4D14-8A4B-28C92033B585}" destId="{017CEBAB-9813-47D2-8644-2B975148DC6D}" srcOrd="0" destOrd="0" presId="urn:microsoft.com/office/officeart/2005/8/layout/default"/>
    <dgm:cxn modelId="{D6010EA5-D3A9-43C6-8996-08924C71CDAC}" type="presParOf" srcId="{017CEBAB-9813-47D2-8644-2B975148DC6D}" destId="{49336CC9-ACDA-4200-B488-0CEB5A542F61}" srcOrd="0" destOrd="0" presId="urn:microsoft.com/office/officeart/2005/8/layout/default"/>
    <dgm:cxn modelId="{A35AAFED-B625-4B8C-9C93-021A005B2347}" type="presParOf" srcId="{017CEBAB-9813-47D2-8644-2B975148DC6D}" destId="{4757291E-FEBD-43F7-A660-9E21D94F3904}" srcOrd="1" destOrd="0" presId="urn:microsoft.com/office/officeart/2005/8/layout/default"/>
    <dgm:cxn modelId="{AC89F644-7328-4F66-980D-6298574EB1E5}" type="presParOf" srcId="{017CEBAB-9813-47D2-8644-2B975148DC6D}" destId="{88512636-C02C-4BF1-A7A1-3FFAC4886E16}" srcOrd="2" destOrd="0" presId="urn:microsoft.com/office/officeart/2005/8/layout/default"/>
    <dgm:cxn modelId="{DF4F1210-ADF1-4C87-A694-3C907EE8B1D7}" type="presParOf" srcId="{017CEBAB-9813-47D2-8644-2B975148DC6D}" destId="{5FB80B92-0DC1-4BBA-89D8-AE0F1F481EBE}" srcOrd="3" destOrd="0" presId="urn:microsoft.com/office/officeart/2005/8/layout/default"/>
    <dgm:cxn modelId="{6F32E547-6036-48E3-9679-0BD27CE88F91}" type="presParOf" srcId="{017CEBAB-9813-47D2-8644-2B975148DC6D}" destId="{1BAB08FA-3235-49F0-8C38-CF7A2CE5EB2E}" srcOrd="4" destOrd="0" presId="urn:microsoft.com/office/officeart/2005/8/layout/default"/>
    <dgm:cxn modelId="{8B14ADFB-4794-45EF-B5E9-67CCBE47FC23}" type="presParOf" srcId="{017CEBAB-9813-47D2-8644-2B975148DC6D}" destId="{DFD654BB-3AC7-4D1C-8E54-196B6C98E97F}" srcOrd="5" destOrd="0" presId="urn:microsoft.com/office/officeart/2005/8/layout/default"/>
    <dgm:cxn modelId="{E29D026C-6695-43AD-BF5C-907842B3E3F4}" type="presParOf" srcId="{017CEBAB-9813-47D2-8644-2B975148DC6D}" destId="{A8DEE7CC-80C2-4A77-BFCD-CB9C3E51483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572243-F24E-4110-A4B7-3F97132EC6C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B9AB6365-A65D-4B6C-9971-CCC9CFF5D481}">
      <dgm:prSet phldrT="[Text]"/>
      <dgm:spPr/>
      <dgm:t>
        <a:bodyPr/>
        <a:lstStyle/>
        <a:p>
          <a:r>
            <a:rPr lang="id-ID" dirty="0" smtClean="0"/>
            <a:t>5 dari 10 anemia </a:t>
          </a:r>
          <a:endParaRPr lang="id-ID" dirty="0"/>
        </a:p>
      </dgm:t>
    </dgm:pt>
    <dgm:pt modelId="{D73B0EF3-C4BC-45C0-8F5E-8110D7A5B0B2}" type="parTrans" cxnId="{E478F099-2684-4142-8246-79918460B790}">
      <dgm:prSet/>
      <dgm:spPr/>
      <dgm:t>
        <a:bodyPr/>
        <a:lstStyle/>
        <a:p>
          <a:endParaRPr lang="id-ID"/>
        </a:p>
      </dgm:t>
    </dgm:pt>
    <dgm:pt modelId="{467D417A-0AE5-4781-90DC-B2666F542244}" type="sibTrans" cxnId="{E478F099-2684-4142-8246-79918460B790}">
      <dgm:prSet/>
      <dgm:spPr/>
      <dgm:t>
        <a:bodyPr/>
        <a:lstStyle/>
        <a:p>
          <a:endParaRPr lang="id-ID"/>
        </a:p>
      </dgm:t>
    </dgm:pt>
    <dgm:pt modelId="{CAA7490E-0035-406B-B2A1-C53CDE727F45}" type="pres">
      <dgm:prSet presAssocID="{7E572243-F24E-4110-A4B7-3F97132EC6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D50F7F-CCF9-457F-843E-5D921C44F995}" type="pres">
      <dgm:prSet presAssocID="{B9AB6365-A65D-4B6C-9971-CCC9CFF5D48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B1C3341-358A-4DC3-8EAB-19CAB001E3DF}" type="presOf" srcId="{B9AB6365-A65D-4B6C-9971-CCC9CFF5D481}" destId="{5AD50F7F-CCF9-457F-843E-5D921C44F995}" srcOrd="0" destOrd="0" presId="urn:microsoft.com/office/officeart/2005/8/layout/default"/>
    <dgm:cxn modelId="{C8D18065-9E56-4146-8778-83BB5813861C}" type="presOf" srcId="{7E572243-F24E-4110-A4B7-3F97132EC6C2}" destId="{CAA7490E-0035-406B-B2A1-C53CDE727F45}" srcOrd="0" destOrd="0" presId="urn:microsoft.com/office/officeart/2005/8/layout/default"/>
    <dgm:cxn modelId="{E478F099-2684-4142-8246-79918460B790}" srcId="{7E572243-F24E-4110-A4B7-3F97132EC6C2}" destId="{B9AB6365-A65D-4B6C-9971-CCC9CFF5D481}" srcOrd="0" destOrd="0" parTransId="{D73B0EF3-C4BC-45C0-8F5E-8110D7A5B0B2}" sibTransId="{467D417A-0AE5-4781-90DC-B2666F542244}"/>
    <dgm:cxn modelId="{47AEBC94-2430-4D0C-9DA4-A3DD85A6FEA3}" type="presParOf" srcId="{CAA7490E-0035-406B-B2A1-C53CDE727F45}" destId="{5AD50F7F-CCF9-457F-843E-5D921C44F99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588013-7A3C-40CA-9A90-040131F59E26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27FFB5F5-915C-4059-B9B2-4832DA72F0C8}">
      <dgm:prSet phldrT="[Text]"/>
      <dgm:spPr/>
      <dgm:t>
        <a:bodyPr/>
        <a:lstStyle/>
        <a:p>
          <a:r>
            <a:rPr lang="id-ID" dirty="0" smtClean="0"/>
            <a:t>Remaja putri berdiet keliru</a:t>
          </a:r>
          <a:endParaRPr lang="id-ID" dirty="0"/>
        </a:p>
      </dgm:t>
    </dgm:pt>
    <dgm:pt modelId="{D09ADF35-610E-4428-AEDC-8C1B7638E80B}" type="parTrans" cxnId="{FB1A835C-1BBA-4C45-9ECD-0112FD6E54AA}">
      <dgm:prSet/>
      <dgm:spPr/>
      <dgm:t>
        <a:bodyPr/>
        <a:lstStyle/>
        <a:p>
          <a:endParaRPr lang="id-ID"/>
        </a:p>
      </dgm:t>
    </dgm:pt>
    <dgm:pt modelId="{AFB7BD33-4856-47CC-B5EA-5A154C37569E}" type="sibTrans" cxnId="{FB1A835C-1BBA-4C45-9ECD-0112FD6E54AA}">
      <dgm:prSet/>
      <dgm:spPr/>
      <dgm:t>
        <a:bodyPr/>
        <a:lstStyle/>
        <a:p>
          <a:endParaRPr lang="id-ID"/>
        </a:p>
      </dgm:t>
    </dgm:pt>
    <dgm:pt modelId="{12CD7586-142B-4DCD-B55D-F12098A69992}">
      <dgm:prSet phldrT="[Text]"/>
      <dgm:spPr/>
      <dgm:t>
        <a:bodyPr/>
        <a:lstStyle/>
        <a:p>
          <a:r>
            <a:rPr lang="id-ID" dirty="0" smtClean="0"/>
            <a:t>Defisiensi zat gizi mikro (anemia)</a:t>
          </a:r>
          <a:endParaRPr lang="id-ID" dirty="0"/>
        </a:p>
      </dgm:t>
    </dgm:pt>
    <dgm:pt modelId="{987E4342-3AA5-4187-B38F-26A1300175FF}" type="parTrans" cxnId="{336C80D7-FF60-4CA3-84E5-E6F5116D216C}">
      <dgm:prSet/>
      <dgm:spPr/>
      <dgm:t>
        <a:bodyPr/>
        <a:lstStyle/>
        <a:p>
          <a:endParaRPr lang="id-ID"/>
        </a:p>
      </dgm:t>
    </dgm:pt>
    <dgm:pt modelId="{43E5191D-9EEA-40C2-B01C-1C22375D4FBF}" type="sibTrans" cxnId="{336C80D7-FF60-4CA3-84E5-E6F5116D216C}">
      <dgm:prSet/>
      <dgm:spPr/>
      <dgm:t>
        <a:bodyPr/>
        <a:lstStyle/>
        <a:p>
          <a:endParaRPr lang="id-ID"/>
        </a:p>
      </dgm:t>
    </dgm:pt>
    <dgm:pt modelId="{529D43F0-B521-42BF-9D1A-AB260BE9A3B6}">
      <dgm:prSet phldrT="[Text]"/>
      <dgm:spPr/>
      <dgm:t>
        <a:bodyPr/>
        <a:lstStyle/>
        <a:p>
          <a:r>
            <a:rPr lang="id-ID" dirty="0" smtClean="0"/>
            <a:t>Ibu hamil anemia</a:t>
          </a:r>
          <a:endParaRPr lang="id-ID" dirty="0"/>
        </a:p>
      </dgm:t>
    </dgm:pt>
    <dgm:pt modelId="{5E5C0730-ED19-4165-B302-0FC346849DF0}" type="parTrans" cxnId="{41387F1F-6C15-449E-83D2-E293A78D8738}">
      <dgm:prSet/>
      <dgm:spPr/>
      <dgm:t>
        <a:bodyPr/>
        <a:lstStyle/>
        <a:p>
          <a:endParaRPr lang="id-ID"/>
        </a:p>
      </dgm:t>
    </dgm:pt>
    <dgm:pt modelId="{E3DDC9C6-C7B7-41C0-90C2-757AFAA2F42F}" type="sibTrans" cxnId="{41387F1F-6C15-449E-83D2-E293A78D8738}">
      <dgm:prSet/>
      <dgm:spPr/>
      <dgm:t>
        <a:bodyPr/>
        <a:lstStyle/>
        <a:p>
          <a:endParaRPr lang="id-ID"/>
        </a:p>
      </dgm:t>
    </dgm:pt>
    <dgm:pt modelId="{1DA99B83-8453-4DAB-8A76-AA905EF9ED73}">
      <dgm:prSet phldrT="[Text]"/>
      <dgm:spPr/>
      <dgm:t>
        <a:bodyPr/>
        <a:lstStyle/>
        <a:p>
          <a:r>
            <a:rPr lang="id-ID" dirty="0" smtClean="0"/>
            <a:t>Janin tidak tumbuh &amp; berkembang optimal</a:t>
          </a:r>
          <a:endParaRPr lang="id-ID" dirty="0"/>
        </a:p>
      </dgm:t>
    </dgm:pt>
    <dgm:pt modelId="{251E6F98-224E-4DB1-BB65-C98A7E7C3B10}" type="parTrans" cxnId="{6074EF4C-9B81-4AAE-A9C7-DCD37403CDE5}">
      <dgm:prSet/>
      <dgm:spPr/>
      <dgm:t>
        <a:bodyPr/>
        <a:lstStyle/>
        <a:p>
          <a:endParaRPr lang="id-ID"/>
        </a:p>
      </dgm:t>
    </dgm:pt>
    <dgm:pt modelId="{DBB67D12-97B0-44AC-BADF-2F4BC5C655BD}" type="sibTrans" cxnId="{6074EF4C-9B81-4AAE-A9C7-DCD37403CDE5}">
      <dgm:prSet/>
      <dgm:spPr/>
      <dgm:t>
        <a:bodyPr/>
        <a:lstStyle/>
        <a:p>
          <a:endParaRPr lang="id-ID"/>
        </a:p>
      </dgm:t>
    </dgm:pt>
    <dgm:pt modelId="{3060E03D-B821-43D2-AEFA-C557FE9001BC}">
      <dgm:prSet phldrT="[Text]"/>
      <dgm:spPr/>
      <dgm:t>
        <a:bodyPr/>
        <a:lstStyle/>
        <a:p>
          <a:r>
            <a:rPr lang="id-ID" dirty="0" smtClean="0"/>
            <a:t>Balita pendek, kognitif kurang, risiko PTM saat dewasa</a:t>
          </a:r>
          <a:endParaRPr lang="id-ID" dirty="0"/>
        </a:p>
      </dgm:t>
    </dgm:pt>
    <dgm:pt modelId="{E99A6348-CCC6-4B87-A64A-83F1963DD51A}" type="parTrans" cxnId="{5603D89D-7FF1-4E6E-9A1B-B68C3AEFB6ED}">
      <dgm:prSet/>
      <dgm:spPr/>
      <dgm:t>
        <a:bodyPr/>
        <a:lstStyle/>
        <a:p>
          <a:endParaRPr lang="id-ID"/>
        </a:p>
      </dgm:t>
    </dgm:pt>
    <dgm:pt modelId="{36B7314F-9D16-4284-9679-6FACD7054885}" type="sibTrans" cxnId="{5603D89D-7FF1-4E6E-9A1B-B68C3AEFB6ED}">
      <dgm:prSet/>
      <dgm:spPr/>
      <dgm:t>
        <a:bodyPr/>
        <a:lstStyle/>
        <a:p>
          <a:endParaRPr lang="id-ID"/>
        </a:p>
      </dgm:t>
    </dgm:pt>
    <dgm:pt modelId="{9B8DADCE-C916-42A1-B085-ED6CD9E32B72}" type="pres">
      <dgm:prSet presAssocID="{69588013-7A3C-40CA-9A90-040131F59E26}" presName="arrowDiagram" presStyleCnt="0">
        <dgm:presLayoutVars>
          <dgm:chMax val="5"/>
          <dgm:dir/>
          <dgm:resizeHandles val="exact"/>
        </dgm:presLayoutVars>
      </dgm:prSet>
      <dgm:spPr/>
    </dgm:pt>
    <dgm:pt modelId="{B6EB4B3C-9284-4DEE-8D6C-8D2CFAE051A7}" type="pres">
      <dgm:prSet presAssocID="{69588013-7A3C-40CA-9A90-040131F59E26}" presName="arrow" presStyleLbl="bgShp" presStyleIdx="0" presStyleCnt="1"/>
      <dgm:spPr/>
    </dgm:pt>
    <dgm:pt modelId="{8A78A2C8-3C5A-4E0F-BFBB-71F780018693}" type="pres">
      <dgm:prSet presAssocID="{69588013-7A3C-40CA-9A90-040131F59E26}" presName="arrowDiagram5" presStyleCnt="0"/>
      <dgm:spPr/>
    </dgm:pt>
    <dgm:pt modelId="{0D091D38-2F9D-46D4-A308-CA1983D8F68C}" type="pres">
      <dgm:prSet presAssocID="{27FFB5F5-915C-4059-B9B2-4832DA72F0C8}" presName="bullet5a" presStyleLbl="node1" presStyleIdx="0" presStyleCnt="5"/>
      <dgm:spPr/>
    </dgm:pt>
    <dgm:pt modelId="{07E007E0-638E-4508-A312-96817CE4FC68}" type="pres">
      <dgm:prSet presAssocID="{27FFB5F5-915C-4059-B9B2-4832DA72F0C8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CA146-0869-4F6F-B39F-00CF65B4A1E1}" type="pres">
      <dgm:prSet presAssocID="{12CD7586-142B-4DCD-B55D-F12098A69992}" presName="bullet5b" presStyleLbl="node1" presStyleIdx="1" presStyleCnt="5"/>
      <dgm:spPr/>
    </dgm:pt>
    <dgm:pt modelId="{2A138D89-FFE0-4014-B75E-B4414220C551}" type="pres">
      <dgm:prSet presAssocID="{12CD7586-142B-4DCD-B55D-F12098A69992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99D4A-3BB0-4CD7-BB15-8F3E91BA05AB}" type="pres">
      <dgm:prSet presAssocID="{529D43F0-B521-42BF-9D1A-AB260BE9A3B6}" presName="bullet5c" presStyleLbl="node1" presStyleIdx="2" presStyleCnt="5"/>
      <dgm:spPr/>
    </dgm:pt>
    <dgm:pt modelId="{C6F14478-6A25-4FC5-9F42-4377F1CFA7AD}" type="pres">
      <dgm:prSet presAssocID="{529D43F0-B521-42BF-9D1A-AB260BE9A3B6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0DA2D-719C-4377-9ED5-BC0F9DA510D5}" type="pres">
      <dgm:prSet presAssocID="{1DA99B83-8453-4DAB-8A76-AA905EF9ED73}" presName="bullet5d" presStyleLbl="node1" presStyleIdx="3" presStyleCnt="5"/>
      <dgm:spPr/>
    </dgm:pt>
    <dgm:pt modelId="{4A0C318C-1F89-4A15-AC22-6624F2CD5667}" type="pres">
      <dgm:prSet presAssocID="{1DA99B83-8453-4DAB-8A76-AA905EF9ED73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7C631-DB1A-4B71-BD8D-32ED6C36493E}" type="pres">
      <dgm:prSet presAssocID="{3060E03D-B821-43D2-AEFA-C557FE9001BC}" presName="bullet5e" presStyleLbl="node1" presStyleIdx="4" presStyleCnt="5"/>
      <dgm:spPr/>
    </dgm:pt>
    <dgm:pt modelId="{F4D30C02-8151-47B1-BCCF-B823857DB1B6}" type="pres">
      <dgm:prSet presAssocID="{3060E03D-B821-43D2-AEFA-C557FE9001BC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9B61D1-777D-4CC8-8DE6-D07CFC704446}" type="presOf" srcId="{529D43F0-B521-42BF-9D1A-AB260BE9A3B6}" destId="{C6F14478-6A25-4FC5-9F42-4377F1CFA7AD}" srcOrd="0" destOrd="0" presId="urn:microsoft.com/office/officeart/2005/8/layout/arrow2"/>
    <dgm:cxn modelId="{734CB29D-1D2A-4435-B047-C5BCD5F3D599}" type="presOf" srcId="{27FFB5F5-915C-4059-B9B2-4832DA72F0C8}" destId="{07E007E0-638E-4508-A312-96817CE4FC68}" srcOrd="0" destOrd="0" presId="urn:microsoft.com/office/officeart/2005/8/layout/arrow2"/>
    <dgm:cxn modelId="{3D6BB09F-2FE5-42E0-B641-AD6C24376CEF}" type="presOf" srcId="{3060E03D-B821-43D2-AEFA-C557FE9001BC}" destId="{F4D30C02-8151-47B1-BCCF-B823857DB1B6}" srcOrd="0" destOrd="0" presId="urn:microsoft.com/office/officeart/2005/8/layout/arrow2"/>
    <dgm:cxn modelId="{BB7A78E4-B828-49D2-AE7D-1EFC4031627B}" type="presOf" srcId="{69588013-7A3C-40CA-9A90-040131F59E26}" destId="{9B8DADCE-C916-42A1-B085-ED6CD9E32B72}" srcOrd="0" destOrd="0" presId="urn:microsoft.com/office/officeart/2005/8/layout/arrow2"/>
    <dgm:cxn modelId="{91EF3544-7C68-42B4-B92C-DB7118A53829}" type="presOf" srcId="{12CD7586-142B-4DCD-B55D-F12098A69992}" destId="{2A138D89-FFE0-4014-B75E-B4414220C551}" srcOrd="0" destOrd="0" presId="urn:microsoft.com/office/officeart/2005/8/layout/arrow2"/>
    <dgm:cxn modelId="{C0626E0A-208C-4D40-9B96-CB56FFADBED8}" type="presOf" srcId="{1DA99B83-8453-4DAB-8A76-AA905EF9ED73}" destId="{4A0C318C-1F89-4A15-AC22-6624F2CD5667}" srcOrd="0" destOrd="0" presId="urn:microsoft.com/office/officeart/2005/8/layout/arrow2"/>
    <dgm:cxn modelId="{6074EF4C-9B81-4AAE-A9C7-DCD37403CDE5}" srcId="{69588013-7A3C-40CA-9A90-040131F59E26}" destId="{1DA99B83-8453-4DAB-8A76-AA905EF9ED73}" srcOrd="3" destOrd="0" parTransId="{251E6F98-224E-4DB1-BB65-C98A7E7C3B10}" sibTransId="{DBB67D12-97B0-44AC-BADF-2F4BC5C655BD}"/>
    <dgm:cxn modelId="{336C80D7-FF60-4CA3-84E5-E6F5116D216C}" srcId="{69588013-7A3C-40CA-9A90-040131F59E26}" destId="{12CD7586-142B-4DCD-B55D-F12098A69992}" srcOrd="1" destOrd="0" parTransId="{987E4342-3AA5-4187-B38F-26A1300175FF}" sibTransId="{43E5191D-9EEA-40C2-B01C-1C22375D4FBF}"/>
    <dgm:cxn modelId="{FB1A835C-1BBA-4C45-9ECD-0112FD6E54AA}" srcId="{69588013-7A3C-40CA-9A90-040131F59E26}" destId="{27FFB5F5-915C-4059-B9B2-4832DA72F0C8}" srcOrd="0" destOrd="0" parTransId="{D09ADF35-610E-4428-AEDC-8C1B7638E80B}" sibTransId="{AFB7BD33-4856-47CC-B5EA-5A154C37569E}"/>
    <dgm:cxn modelId="{5603D89D-7FF1-4E6E-9A1B-B68C3AEFB6ED}" srcId="{69588013-7A3C-40CA-9A90-040131F59E26}" destId="{3060E03D-B821-43D2-AEFA-C557FE9001BC}" srcOrd="4" destOrd="0" parTransId="{E99A6348-CCC6-4B87-A64A-83F1963DD51A}" sibTransId="{36B7314F-9D16-4284-9679-6FACD7054885}"/>
    <dgm:cxn modelId="{41387F1F-6C15-449E-83D2-E293A78D8738}" srcId="{69588013-7A3C-40CA-9A90-040131F59E26}" destId="{529D43F0-B521-42BF-9D1A-AB260BE9A3B6}" srcOrd="2" destOrd="0" parTransId="{5E5C0730-ED19-4165-B302-0FC346849DF0}" sibTransId="{E3DDC9C6-C7B7-41C0-90C2-757AFAA2F42F}"/>
    <dgm:cxn modelId="{8C174390-3A0C-42B7-A232-49FED65A7ABD}" type="presParOf" srcId="{9B8DADCE-C916-42A1-B085-ED6CD9E32B72}" destId="{B6EB4B3C-9284-4DEE-8D6C-8D2CFAE051A7}" srcOrd="0" destOrd="0" presId="urn:microsoft.com/office/officeart/2005/8/layout/arrow2"/>
    <dgm:cxn modelId="{8292AAE9-62FA-41F9-B602-3979FB6E891A}" type="presParOf" srcId="{9B8DADCE-C916-42A1-B085-ED6CD9E32B72}" destId="{8A78A2C8-3C5A-4E0F-BFBB-71F780018693}" srcOrd="1" destOrd="0" presId="urn:microsoft.com/office/officeart/2005/8/layout/arrow2"/>
    <dgm:cxn modelId="{69A13203-E4AE-46B2-A29C-035D1BB45B42}" type="presParOf" srcId="{8A78A2C8-3C5A-4E0F-BFBB-71F780018693}" destId="{0D091D38-2F9D-46D4-A308-CA1983D8F68C}" srcOrd="0" destOrd="0" presId="urn:microsoft.com/office/officeart/2005/8/layout/arrow2"/>
    <dgm:cxn modelId="{707BBA53-07E6-4C0D-96B5-076CA5785371}" type="presParOf" srcId="{8A78A2C8-3C5A-4E0F-BFBB-71F780018693}" destId="{07E007E0-638E-4508-A312-96817CE4FC68}" srcOrd="1" destOrd="0" presId="urn:microsoft.com/office/officeart/2005/8/layout/arrow2"/>
    <dgm:cxn modelId="{0B804ABD-71D5-49F9-BA82-DBF2C05FB562}" type="presParOf" srcId="{8A78A2C8-3C5A-4E0F-BFBB-71F780018693}" destId="{FF4CA146-0869-4F6F-B39F-00CF65B4A1E1}" srcOrd="2" destOrd="0" presId="urn:microsoft.com/office/officeart/2005/8/layout/arrow2"/>
    <dgm:cxn modelId="{9F37C9FD-EF6A-40EF-8700-EEEFA8B8FFA7}" type="presParOf" srcId="{8A78A2C8-3C5A-4E0F-BFBB-71F780018693}" destId="{2A138D89-FFE0-4014-B75E-B4414220C551}" srcOrd="3" destOrd="0" presId="urn:microsoft.com/office/officeart/2005/8/layout/arrow2"/>
    <dgm:cxn modelId="{F2DF9635-A45E-4A8E-B744-6D22CF9A417A}" type="presParOf" srcId="{8A78A2C8-3C5A-4E0F-BFBB-71F780018693}" destId="{EB399D4A-3BB0-4CD7-BB15-8F3E91BA05AB}" srcOrd="4" destOrd="0" presId="urn:microsoft.com/office/officeart/2005/8/layout/arrow2"/>
    <dgm:cxn modelId="{3249C1A1-544F-445E-B264-178E3175C02D}" type="presParOf" srcId="{8A78A2C8-3C5A-4E0F-BFBB-71F780018693}" destId="{C6F14478-6A25-4FC5-9F42-4377F1CFA7AD}" srcOrd="5" destOrd="0" presId="urn:microsoft.com/office/officeart/2005/8/layout/arrow2"/>
    <dgm:cxn modelId="{616909AD-F416-4565-AD12-D18C90D119FF}" type="presParOf" srcId="{8A78A2C8-3C5A-4E0F-BFBB-71F780018693}" destId="{C8D0DA2D-719C-4377-9ED5-BC0F9DA510D5}" srcOrd="6" destOrd="0" presId="urn:microsoft.com/office/officeart/2005/8/layout/arrow2"/>
    <dgm:cxn modelId="{59639571-1380-4E60-B1D5-789C78AC25C2}" type="presParOf" srcId="{8A78A2C8-3C5A-4E0F-BFBB-71F780018693}" destId="{4A0C318C-1F89-4A15-AC22-6624F2CD5667}" srcOrd="7" destOrd="0" presId="urn:microsoft.com/office/officeart/2005/8/layout/arrow2"/>
    <dgm:cxn modelId="{D499FD04-88F2-4A41-ABD3-43511EBED673}" type="presParOf" srcId="{8A78A2C8-3C5A-4E0F-BFBB-71F780018693}" destId="{AA57C631-DB1A-4B71-BD8D-32ED6C36493E}" srcOrd="8" destOrd="0" presId="urn:microsoft.com/office/officeart/2005/8/layout/arrow2"/>
    <dgm:cxn modelId="{32C13555-5473-42E6-BD98-B895C9BE8E0A}" type="presParOf" srcId="{8A78A2C8-3C5A-4E0F-BFBB-71F780018693}" destId="{F4D30C02-8151-47B1-BCCF-B823857DB1B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AA252-D1B8-4E52-9CB8-B377E28F36F8}">
      <dsp:nvSpPr>
        <dsp:cNvPr id="0" name=""/>
        <dsp:cNvSpPr/>
      </dsp:nvSpPr>
      <dsp:spPr>
        <a:xfrm>
          <a:off x="1969909" y="1327"/>
          <a:ext cx="1227487" cy="1227487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Bayi</a:t>
          </a:r>
          <a:endParaRPr lang="id-ID" sz="1900" b="1" kern="1200" dirty="0"/>
        </a:p>
      </dsp:txBody>
      <dsp:txXfrm>
        <a:off x="2149670" y="181088"/>
        <a:ext cx="867965" cy="867965"/>
      </dsp:txXfrm>
    </dsp:sp>
    <dsp:sp modelId="{26E69A51-A21A-421A-A966-DF9E6C046F33}">
      <dsp:nvSpPr>
        <dsp:cNvPr id="0" name=""/>
        <dsp:cNvSpPr/>
      </dsp:nvSpPr>
      <dsp:spPr>
        <a:xfrm rot="2160000">
          <a:off x="3158398" y="943737"/>
          <a:ext cx="325453" cy="414277"/>
        </a:xfrm>
        <a:prstGeom prst="righ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b="1" kern="1200"/>
        </a:p>
      </dsp:txBody>
      <dsp:txXfrm>
        <a:off x="3167721" y="997897"/>
        <a:ext cx="227817" cy="248567"/>
      </dsp:txXfrm>
    </dsp:sp>
    <dsp:sp modelId="{D950BD16-39DF-48B4-942C-1F7883AA7BBF}">
      <dsp:nvSpPr>
        <dsp:cNvPr id="0" name=""/>
        <dsp:cNvSpPr/>
      </dsp:nvSpPr>
      <dsp:spPr>
        <a:xfrm>
          <a:off x="3459756" y="1083764"/>
          <a:ext cx="1227487" cy="1227487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Anak</a:t>
          </a:r>
        </a:p>
      </dsp:txBody>
      <dsp:txXfrm>
        <a:off x="3639517" y="1263525"/>
        <a:ext cx="867965" cy="867965"/>
      </dsp:txXfrm>
    </dsp:sp>
    <dsp:sp modelId="{A0CEA9F6-19DC-4DE0-B596-84779E3A75B0}">
      <dsp:nvSpPr>
        <dsp:cNvPr id="0" name=""/>
        <dsp:cNvSpPr/>
      </dsp:nvSpPr>
      <dsp:spPr>
        <a:xfrm rot="6480000">
          <a:off x="3629084" y="2357319"/>
          <a:ext cx="325453" cy="414277"/>
        </a:xfrm>
        <a:prstGeom prst="righ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b="1" kern="1200"/>
        </a:p>
      </dsp:txBody>
      <dsp:txXfrm rot="10800000">
        <a:off x="3692988" y="2393745"/>
        <a:ext cx="227817" cy="248567"/>
      </dsp:txXfrm>
    </dsp:sp>
    <dsp:sp modelId="{EC81681C-8E31-4FDE-82F7-FA1CE00D9D06}">
      <dsp:nvSpPr>
        <dsp:cNvPr id="0" name=""/>
        <dsp:cNvSpPr/>
      </dsp:nvSpPr>
      <dsp:spPr>
        <a:xfrm>
          <a:off x="2890685" y="2835184"/>
          <a:ext cx="1227487" cy="1227487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Remaja</a:t>
          </a:r>
          <a:endParaRPr lang="id-ID" sz="1900" b="1" kern="1200" dirty="0"/>
        </a:p>
      </dsp:txBody>
      <dsp:txXfrm>
        <a:off x="3070446" y="3014945"/>
        <a:ext cx="867965" cy="867965"/>
      </dsp:txXfrm>
    </dsp:sp>
    <dsp:sp modelId="{1669281D-D7F9-4151-8B0B-672FB41E429A}">
      <dsp:nvSpPr>
        <dsp:cNvPr id="0" name=""/>
        <dsp:cNvSpPr/>
      </dsp:nvSpPr>
      <dsp:spPr>
        <a:xfrm rot="10800000">
          <a:off x="2430137" y="3241789"/>
          <a:ext cx="325453" cy="414277"/>
        </a:xfrm>
        <a:prstGeom prst="righ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b="1" kern="1200"/>
        </a:p>
      </dsp:txBody>
      <dsp:txXfrm rot="10800000">
        <a:off x="2527773" y="3324644"/>
        <a:ext cx="227817" cy="248567"/>
      </dsp:txXfrm>
    </dsp:sp>
    <dsp:sp modelId="{D7AC90BA-AAF3-4871-9DBC-E652015E0154}">
      <dsp:nvSpPr>
        <dsp:cNvPr id="0" name=""/>
        <dsp:cNvSpPr/>
      </dsp:nvSpPr>
      <dsp:spPr>
        <a:xfrm>
          <a:off x="1049133" y="2835184"/>
          <a:ext cx="1227487" cy="1227487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Dewasa</a:t>
          </a:r>
          <a:endParaRPr lang="id-ID" sz="1900" b="1" kern="1200" dirty="0"/>
        </a:p>
      </dsp:txBody>
      <dsp:txXfrm>
        <a:off x="1228894" y="3014945"/>
        <a:ext cx="867965" cy="867965"/>
      </dsp:txXfrm>
    </dsp:sp>
    <dsp:sp modelId="{4C0B89A4-6302-4A7B-9DA8-3A7362D5337E}">
      <dsp:nvSpPr>
        <dsp:cNvPr id="0" name=""/>
        <dsp:cNvSpPr/>
      </dsp:nvSpPr>
      <dsp:spPr>
        <a:xfrm rot="15120000">
          <a:off x="1218461" y="2374840"/>
          <a:ext cx="325453" cy="414277"/>
        </a:xfrm>
        <a:prstGeom prst="righ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b="1" kern="1200"/>
        </a:p>
      </dsp:txBody>
      <dsp:txXfrm rot="10800000">
        <a:off x="1282365" y="2504124"/>
        <a:ext cx="227817" cy="248567"/>
      </dsp:txXfrm>
    </dsp:sp>
    <dsp:sp modelId="{F375E0E1-5D12-409B-9315-FC9D14852D18}">
      <dsp:nvSpPr>
        <dsp:cNvPr id="0" name=""/>
        <dsp:cNvSpPr/>
      </dsp:nvSpPr>
      <dsp:spPr>
        <a:xfrm>
          <a:off x="480062" y="1083764"/>
          <a:ext cx="1227487" cy="1227487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Ibu hamil</a:t>
          </a:r>
          <a:endParaRPr lang="id-ID" sz="1900" b="1" kern="1200" dirty="0"/>
        </a:p>
      </dsp:txBody>
      <dsp:txXfrm>
        <a:off x="659823" y="1263525"/>
        <a:ext cx="867965" cy="867965"/>
      </dsp:txXfrm>
    </dsp:sp>
    <dsp:sp modelId="{AEEE66D9-A940-4F66-8FBE-3208598B3B78}">
      <dsp:nvSpPr>
        <dsp:cNvPr id="0" name=""/>
        <dsp:cNvSpPr/>
      </dsp:nvSpPr>
      <dsp:spPr>
        <a:xfrm rot="19440000">
          <a:off x="1668551" y="954565"/>
          <a:ext cx="325453" cy="414277"/>
        </a:xfrm>
        <a:prstGeom prst="righ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b="1" kern="1200"/>
        </a:p>
      </dsp:txBody>
      <dsp:txXfrm>
        <a:off x="1677874" y="1066115"/>
        <a:ext cx="227817" cy="248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62B5E-D7FA-41ED-A920-1FB68FD7B440}">
      <dsp:nvSpPr>
        <dsp:cNvPr id="0" name=""/>
        <dsp:cNvSpPr/>
      </dsp:nvSpPr>
      <dsp:spPr>
        <a:xfrm>
          <a:off x="955530" y="2103"/>
          <a:ext cx="3065524" cy="18393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 dirty="0" smtClean="0"/>
            <a:t>3 dari 10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 dirty="0" smtClean="0"/>
            <a:t>pendek</a:t>
          </a:r>
          <a:endParaRPr lang="id-ID" sz="4400" kern="1200" dirty="0"/>
        </a:p>
      </dsp:txBody>
      <dsp:txXfrm>
        <a:off x="955530" y="2103"/>
        <a:ext cx="3065524" cy="1839314"/>
      </dsp:txXfrm>
    </dsp:sp>
    <dsp:sp modelId="{20E03117-1E46-43B9-AE9A-8854E5C97C0E}">
      <dsp:nvSpPr>
        <dsp:cNvPr id="0" name=""/>
        <dsp:cNvSpPr/>
      </dsp:nvSpPr>
      <dsp:spPr>
        <a:xfrm>
          <a:off x="4327607" y="2103"/>
          <a:ext cx="3065524" cy="1839314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 dirty="0" smtClean="0"/>
            <a:t>2 dari 10 kurang gizi</a:t>
          </a:r>
          <a:endParaRPr lang="id-ID" sz="4400" kern="1200" dirty="0"/>
        </a:p>
      </dsp:txBody>
      <dsp:txXfrm>
        <a:off x="4327607" y="2103"/>
        <a:ext cx="3065524" cy="1839314"/>
      </dsp:txXfrm>
    </dsp:sp>
    <dsp:sp modelId="{AD21ECED-B853-4456-AE26-DE25C01386B7}">
      <dsp:nvSpPr>
        <dsp:cNvPr id="0" name=""/>
        <dsp:cNvSpPr/>
      </dsp:nvSpPr>
      <dsp:spPr>
        <a:xfrm>
          <a:off x="2641568" y="2147970"/>
          <a:ext cx="3065524" cy="1839314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 dirty="0" smtClean="0"/>
            <a:t>1 dari 10 gemuk</a:t>
          </a:r>
          <a:endParaRPr lang="id-ID" sz="4400" kern="1200" dirty="0"/>
        </a:p>
      </dsp:txBody>
      <dsp:txXfrm>
        <a:off x="2641568" y="2147970"/>
        <a:ext cx="3065524" cy="1839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36CC9-ACDA-4200-B488-0CEB5A542F61}">
      <dsp:nvSpPr>
        <dsp:cNvPr id="0" name=""/>
        <dsp:cNvSpPr/>
      </dsp:nvSpPr>
      <dsp:spPr>
        <a:xfrm>
          <a:off x="955530" y="2103"/>
          <a:ext cx="3065524" cy="18393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3 dari 10 usia &gt; 15 th gemuk di perut</a:t>
          </a:r>
          <a:endParaRPr lang="id-ID" sz="3700" kern="1200" dirty="0"/>
        </a:p>
      </dsp:txBody>
      <dsp:txXfrm>
        <a:off x="955530" y="2103"/>
        <a:ext cx="3065524" cy="1839314"/>
      </dsp:txXfrm>
    </dsp:sp>
    <dsp:sp modelId="{88512636-C02C-4BF1-A7A1-3FFAC4886E16}">
      <dsp:nvSpPr>
        <dsp:cNvPr id="0" name=""/>
        <dsp:cNvSpPr/>
      </dsp:nvSpPr>
      <dsp:spPr>
        <a:xfrm>
          <a:off x="4327607" y="2103"/>
          <a:ext cx="3065524" cy="1839314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2 dari 10 Kurang Energi Kronis</a:t>
          </a:r>
          <a:endParaRPr lang="id-ID" sz="3700" kern="1200" dirty="0"/>
        </a:p>
      </dsp:txBody>
      <dsp:txXfrm>
        <a:off x="4327607" y="2103"/>
        <a:ext cx="3065524" cy="1839314"/>
      </dsp:txXfrm>
    </dsp:sp>
    <dsp:sp modelId="{1BAB08FA-3235-49F0-8C38-CF7A2CE5EB2E}">
      <dsp:nvSpPr>
        <dsp:cNvPr id="0" name=""/>
        <dsp:cNvSpPr/>
      </dsp:nvSpPr>
      <dsp:spPr>
        <a:xfrm>
          <a:off x="955530" y="2147970"/>
          <a:ext cx="3065524" cy="1839314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2 dari 10 </a:t>
          </a:r>
          <a:r>
            <a:rPr lang="id-ID" sz="3700" kern="1200" dirty="0" smtClean="0">
              <a:sym typeface="Wingdings" pitchFamily="2" charset="2"/>
            </a:rPr>
            <a:t>pendek</a:t>
          </a:r>
          <a:endParaRPr lang="id-ID" sz="3700" kern="1200" dirty="0"/>
        </a:p>
      </dsp:txBody>
      <dsp:txXfrm>
        <a:off x="955530" y="2147970"/>
        <a:ext cx="3065524" cy="1839314"/>
      </dsp:txXfrm>
    </dsp:sp>
    <dsp:sp modelId="{A8DEE7CC-80C2-4A77-BFCD-CB9C3E51483F}">
      <dsp:nvSpPr>
        <dsp:cNvPr id="0" name=""/>
        <dsp:cNvSpPr/>
      </dsp:nvSpPr>
      <dsp:spPr>
        <a:xfrm>
          <a:off x="4327607" y="2147970"/>
          <a:ext cx="3065524" cy="1839314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9 dari 10 kurang makan sayur &amp; buah</a:t>
          </a:r>
          <a:endParaRPr lang="id-ID" sz="3700" kern="1200" dirty="0"/>
        </a:p>
      </dsp:txBody>
      <dsp:txXfrm>
        <a:off x="4327607" y="2147970"/>
        <a:ext cx="3065524" cy="18393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50F7F-CCF9-457F-843E-5D921C44F995}">
      <dsp:nvSpPr>
        <dsp:cNvPr id="0" name=""/>
        <dsp:cNvSpPr/>
      </dsp:nvSpPr>
      <dsp:spPr>
        <a:xfrm>
          <a:off x="851987" y="1287"/>
          <a:ext cx="6644687" cy="3986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500" kern="1200" dirty="0" smtClean="0"/>
            <a:t>5 dari 10 anemia </a:t>
          </a:r>
          <a:endParaRPr lang="id-ID" sz="6500" kern="1200" dirty="0"/>
        </a:p>
      </dsp:txBody>
      <dsp:txXfrm>
        <a:off x="851987" y="1287"/>
        <a:ext cx="6644687" cy="39868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8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045E6DB-6B17-42FD-96CC-DF655FA0E515}" type="datetimeFigureOut">
              <a:rPr lang="id-ID" smtClean="0"/>
              <a:t>04/09/2020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8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DF2FC79-3A50-40F5-9585-C327C7A155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4382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8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FCEF94C-A64E-4316-B651-117C417E37C9}" type="datetimeFigureOut">
              <a:rPr lang="id-ID" smtClean="0"/>
              <a:t>04/09/2020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8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2DA73AC-185E-42B4-89E5-B37BAF0AE36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123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435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E863-F54D-42CA-8ABB-1608F8684DE8}" type="datetime1">
              <a:rPr lang="id-ID" smtClean="0"/>
              <a:t>04/09/2020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Dep Gizi Kesmas, FKM UI, 2016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237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CDB-68EC-4B68-A3F2-E19B5ABDF251}" type="datetime1">
              <a:rPr lang="id-ID" smtClean="0"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Dep Gizi Kesmas, FKM UI, 2016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1760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8AB7-4AA0-415F-AD15-DB7FA903857C}" type="datetime1">
              <a:rPr lang="id-ID" smtClean="0"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Dep Gizi Kesmas, FKM UI, 2016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6279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66800" y="63246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Dep Gizi Kesmas, FKM UI,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34A05-296B-49C4-AD37-2B0F15D0D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2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07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6" name="Text Placeholder 3075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069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783" y="1600201"/>
            <a:ext cx="8348017" cy="398903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56176" y="6354434"/>
            <a:ext cx="2133600" cy="365125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fld id="{4751BA88-31E8-46F3-8103-39C9FA8C9BBC}" type="datetime1">
              <a:rPr lang="id-ID" smtClean="0"/>
              <a:t>04/09/2020</a:t>
            </a:fld>
            <a:endParaRPr lang="id-ID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2480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id-ID" dirty="0" smtClean="0"/>
              <a:t>Dep Gizi Kesmas, FKM UI, 2016</a:t>
            </a:r>
            <a:endParaRPr lang="id-ID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B0467930-C639-43FF-A5C4-805FB53130B8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2050" name="Picture 2" descr="Image result for makara  u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16845" cy="12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1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54A5-7F4E-4870-9B35-331C1A74368E}" type="datetime1">
              <a:rPr lang="id-ID" smtClean="0"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Dep Gizi Kesmas, FKM UI, 2016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454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3E29-1663-4695-A31A-C827D0C03CC1}" type="datetime1">
              <a:rPr lang="id-ID" smtClean="0"/>
              <a:t>04/09/2020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Dep Gizi Kesmas, FKM UI, 2016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006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054F-3B83-4BC9-9D5B-CDA6D591BC66}" type="datetime1">
              <a:rPr lang="id-ID" smtClean="0"/>
              <a:t>04/09/2020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Dep Gizi Kesmas, FKM UI, 2016</a:t>
            </a:r>
            <a:endParaRPr lang="id-ID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70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2066-FDD5-476A-93EC-3E9CEE7ACB45}" type="datetime1">
              <a:rPr lang="id-ID" smtClean="0"/>
              <a:t>04/09/2020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Dep Gizi Kesmas, FKM UI, 2016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7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B3A0-9D85-45CA-A990-DF13FD02897A}" type="datetime1">
              <a:rPr lang="id-ID" smtClean="0"/>
              <a:t>04/09/2020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Dep Gizi Kesmas, FKM UI, 2016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938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7E0-74E6-4932-8B81-CEDCE5EBF545}" type="datetime1">
              <a:rPr lang="id-ID" smtClean="0"/>
              <a:t>04/09/2020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Dep Gizi Kesmas, FKM UI, 2016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839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4D1-41AD-4ECF-86ED-B8C590C160C3}" type="datetime1">
              <a:rPr lang="id-ID" smtClean="0"/>
              <a:t>04/09/2020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Dep Gizi Kesmas, FKM UI, 2016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092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0D9F-6CFA-45BC-9DC8-0A9A034F1051}" type="datetime1">
              <a:rPr lang="id-ID" smtClean="0"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Dep Gizi Kesmas, FKM UI, 2016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67930-C639-43FF-A5C4-805FB53130B8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2" descr="Image result for makara  ui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16845" cy="12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2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3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82751"/>
            <a:ext cx="4068452" cy="4642593"/>
          </a:xfrm>
        </p:spPr>
        <p:txBody>
          <a:bodyPr>
            <a:normAutofit/>
          </a:bodyPr>
          <a:lstStyle/>
          <a:p>
            <a:r>
              <a:rPr lang="en-ID" sz="4800" dirty="0" err="1" smtClean="0"/>
              <a:t>Pengantar</a:t>
            </a:r>
            <a:r>
              <a:rPr lang="en-ID" sz="4800" dirty="0" smtClean="0"/>
              <a:t> M.A. </a:t>
            </a:r>
            <a:r>
              <a:rPr lang="en-ID" sz="4800" dirty="0" err="1" smtClean="0"/>
              <a:t>Dasar</a:t>
            </a:r>
            <a:r>
              <a:rPr lang="en-ID" sz="4800" dirty="0" smtClean="0"/>
              <a:t> Gizi </a:t>
            </a:r>
            <a:r>
              <a:rPr lang="en-ID" sz="4800" dirty="0" err="1" smtClean="0"/>
              <a:t>Kesmas</a:t>
            </a:r>
            <a:r>
              <a:rPr lang="id-ID" sz="6000" dirty="0" smtClean="0"/>
              <a:t/>
            </a:r>
            <a:br>
              <a:rPr lang="id-ID" sz="6000" dirty="0" smtClean="0"/>
            </a:br>
            <a:r>
              <a:rPr lang="en-ID" sz="2800" b="1" dirty="0"/>
              <a:t/>
            </a:r>
            <a:br>
              <a:rPr lang="en-ID" sz="2800" b="1" dirty="0"/>
            </a:br>
            <a:r>
              <a:rPr lang="en-ID" sz="2800" b="1" dirty="0" err="1" smtClean="0"/>
              <a:t>Kamis</a:t>
            </a:r>
            <a:r>
              <a:rPr lang="en-ID" sz="2800" b="1" smtClean="0"/>
              <a:t> 5 Sept 2019 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1800" dirty="0" smtClean="0"/>
              <a:t/>
            </a:r>
            <a:br>
              <a:rPr lang="id-ID" sz="1800" dirty="0" smtClean="0"/>
            </a:br>
            <a:endParaRPr lang="id-ID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843CE0F4-703C-463B-85A7-65EB2D966A05}" type="datetime1">
              <a:rPr lang="id-ID" smtClean="0"/>
              <a:t>04/09/2020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467930-C639-43FF-A5C4-805FB53130B8}" type="slidenum">
              <a:rPr lang="id-ID" smtClean="0"/>
              <a:t>1</a:t>
            </a:fld>
            <a:endParaRPr lang="id-ID" dirty="0"/>
          </a:p>
        </p:txBody>
      </p:sp>
      <p:pic>
        <p:nvPicPr>
          <p:cNvPr id="9" name="Picture 2" descr="D:\wahyu\diklat prajabatan_Juli 2016\rektorat 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53" y="247644"/>
            <a:ext cx="4114643" cy="6205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kara  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8367"/>
            <a:ext cx="1075148" cy="151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0"/>
            <a:ext cx="936104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71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Kondisi anak balita</a:t>
            </a:r>
            <a:endParaRPr lang="id-ID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274477"/>
              </p:ext>
            </p:extLst>
          </p:nvPr>
        </p:nvGraphicFramePr>
        <p:xfrm>
          <a:off x="338138" y="1600200"/>
          <a:ext cx="8348662" cy="39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54A5-7F4E-4870-9B35-331C1A74368E}" type="datetime1">
              <a:rPr lang="id-ID" smtClean="0"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414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Kondisi remaja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807875"/>
              </p:ext>
            </p:extLst>
          </p:nvPr>
        </p:nvGraphicFramePr>
        <p:xfrm>
          <a:off x="338138" y="1600200"/>
          <a:ext cx="8348662" cy="39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88-31E8-46F3-8103-39C9FA8C9BBC}" type="datetime1">
              <a:rPr lang="id-ID" smtClean="0"/>
              <a:t>04/09/2020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pPr/>
              <a:t>11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855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Kondisi wanita hamil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950142"/>
              </p:ext>
            </p:extLst>
          </p:nvPr>
        </p:nvGraphicFramePr>
        <p:xfrm>
          <a:off x="338138" y="1600200"/>
          <a:ext cx="8348662" cy="39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88-31E8-46F3-8103-39C9FA8C9BBC}" type="datetime1">
              <a:rPr lang="id-ID" smtClean="0"/>
              <a:t>04/09/2020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pPr/>
              <a:t>12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84303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ahyu\Documents\Screenshot-2017-11-16 Remaja Perkotaan Terancam Masalah Gizi - VI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40" y="361949"/>
            <a:ext cx="7804860" cy="459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wahyu\Documents\Screenshot-2017-11-16 Imbas Buruk Media Sosial pada Pola Makan Remaja Masa Kin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0275"/>
            <a:ext cx="65436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BCE1-FE47-42B6-B072-12E7EF27766F}" type="datetime1">
              <a:rPr lang="id-ID" smtClean="0"/>
              <a:t>04/09/2020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51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ahyu\Documents\Screenshot-2017-11-16 Awas, Media Sosial Memicu Remaja Lakukan Diet Sembarangan - Kompas 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95288"/>
            <a:ext cx="85915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3109913"/>
            <a:ext cx="3794125" cy="31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remaja, berdiet, t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2957513"/>
            <a:ext cx="5051425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B7F4-49F0-4D36-BECF-5828A635A509}" type="datetime1">
              <a:rPr lang="id-ID" smtClean="0"/>
              <a:t>04/09/2020</a:t>
            </a:fld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89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AF37-AB56-4865-946A-C0A3EAD4100D}" type="datetime1">
              <a:rPr lang="id-ID" smtClean="0"/>
              <a:t>04/09/2020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15</a:t>
            </a:fld>
            <a:endParaRPr lang="id-ID"/>
          </a:p>
        </p:txBody>
      </p:sp>
      <p:pic>
        <p:nvPicPr>
          <p:cNvPr id="1026" name="Picture 2" descr="C:\Users\wahyu\Downloads\Screenshot_2018-08-20 4 Diet Populer yang Gagal Bikin Berat Badan Turun - Kompas co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3" r="25160"/>
          <a:stretch/>
        </p:blipFill>
        <p:spPr bwMode="auto">
          <a:xfrm>
            <a:off x="1547664" y="260648"/>
            <a:ext cx="6821301" cy="347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ahyu\Downloads\Screenshot_2018-08-20 7 Mitos Diet yang Keliru - Kompas 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6225346" cy="392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0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>
                <a:latin typeface="Comic Sans MS" pitchFamily="66" charset="0"/>
              </a:rPr>
              <a:t>tren diet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16</a:t>
            </a:fld>
            <a:endParaRPr lang="id-ID"/>
          </a:p>
        </p:txBody>
      </p:sp>
      <p:pic>
        <p:nvPicPr>
          <p:cNvPr id="7170" name="Picture 2" descr="D:\pupr\atk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0" y="1211253"/>
            <a:ext cx="28703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pupr\RawFoodDiet-e13544765804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97" y="2564904"/>
            <a:ext cx="2828203" cy="34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pupr\Diet-Golongan-Dara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64346"/>
            <a:ext cx="2890866" cy="21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pupr\food-combining-int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56" y="1290181"/>
            <a:ext cx="2765534" cy="164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pupr\OC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74904"/>
            <a:ext cx="1780960" cy="316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778098"/>
          </a:xfrm>
        </p:spPr>
        <p:txBody>
          <a:bodyPr/>
          <a:lstStyle/>
          <a:p>
            <a:r>
              <a:rPr lang="id-ID" dirty="0" smtClean="0"/>
              <a:t>Mekanisme intergenerasi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210553"/>
              </p:ext>
            </p:extLst>
          </p:nvPr>
        </p:nvGraphicFramePr>
        <p:xfrm>
          <a:off x="395536" y="1124744"/>
          <a:ext cx="82089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88-31E8-46F3-8103-39C9FA8C9BBC}" type="datetime1">
              <a:rPr lang="id-ID" smtClean="0"/>
              <a:t>04/09/2020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pPr/>
              <a:t>17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61362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sz="2800" b="1" smtClean="0"/>
              <a:t>The Global Crisis You never heard on Stunting</a:t>
            </a:r>
            <a:br>
              <a:rPr lang="id-ID" sz="2800" b="1" smtClean="0"/>
            </a:br>
            <a:r>
              <a:rPr lang="id-ID" sz="2400" i="1" smtClean="0"/>
              <a:t>(Anthony Lake, executive director  UNICEF, Jan 2012)</a:t>
            </a:r>
            <a:endParaRPr lang="id-ID" sz="2400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z="2400" i="1" smtClean="0"/>
              <a:t>But lost height is the least of concerns. Stunting is also associated with impaired brain Development</a:t>
            </a:r>
          </a:p>
          <a:p>
            <a:pPr eaLnBrk="1" hangingPunct="1"/>
            <a:endParaRPr lang="id-ID" sz="2400" i="1" smtClean="0"/>
          </a:p>
          <a:p>
            <a:pPr eaLnBrk="1" hangingPunct="1"/>
            <a:r>
              <a:rPr lang="id-ID" sz="2400" i="1" smtClean="0"/>
              <a:t>A typical stunted brain has fewer cells. The cells themselves are somewhat smaller and the interconnection between them is more limited</a:t>
            </a:r>
          </a:p>
          <a:p>
            <a:pPr eaLnBrk="1" hangingPunct="1"/>
            <a:endParaRPr lang="id-ID" sz="2400" i="1" smtClean="0"/>
          </a:p>
          <a:p>
            <a:pPr eaLnBrk="1" hangingPunct="1"/>
            <a:r>
              <a:rPr lang="id-ID" sz="2400" i="1" smtClean="0"/>
              <a:t>This means lasting impaired functioning, which leads in turn to significantly reduced learning</a:t>
            </a:r>
          </a:p>
          <a:p>
            <a:pPr eaLnBrk="1" hangingPunct="1"/>
            <a:endParaRPr lang="id-ID" sz="20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7926-C92E-47A1-BBC8-66D315DB89C6}" type="datetime1">
              <a:rPr lang="id-ID" smtClean="0"/>
              <a:t>04/09/2020</a:t>
            </a:fld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pPr/>
              <a:t>18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393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361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300163" y="1665288"/>
            <a:ext cx="2757487" cy="276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3" name="Picture 15362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164138" y="1665288"/>
            <a:ext cx="2705100" cy="2767012"/>
          </a:xfrm>
          <a:prstGeom prst="rect">
            <a:avLst/>
          </a:prstGeom>
          <a:noFill/>
          <a:ln>
            <a:noFill/>
          </a:ln>
        </p:spPr>
      </p:pic>
      <p:sp>
        <p:nvSpPr>
          <p:cNvPr id="15364" name="Rectangle 15363"/>
          <p:cNvSpPr>
            <a:spLocks/>
          </p:cNvSpPr>
          <p:nvPr/>
        </p:nvSpPr>
        <p:spPr>
          <a:xfrm>
            <a:off x="1143000" y="4602163"/>
            <a:ext cx="3071813" cy="120015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FFFF"/>
                </a:solidFill>
                <a:ea typeface="Arial" charset="0"/>
              </a:rPr>
              <a:t>OTAK PADAT  Anak yang bergizi baik dan SEHAT</a:t>
            </a:r>
          </a:p>
        </p:txBody>
      </p:sp>
      <p:sp>
        <p:nvSpPr>
          <p:cNvPr id="15365" name="Rectangle 15364"/>
          <p:cNvSpPr>
            <a:spLocks/>
          </p:cNvSpPr>
          <p:nvPr/>
        </p:nvSpPr>
        <p:spPr>
          <a:xfrm>
            <a:off x="4564063" y="4595813"/>
            <a:ext cx="3903663" cy="12017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FFFF"/>
                </a:solidFill>
                <a:ea typeface="Arial" charset="0"/>
              </a:rPr>
              <a:t>OTAK KURANG PADAT </a:t>
            </a:r>
          </a:p>
          <a:p>
            <a:pPr algn="ctr"/>
            <a:r>
              <a:rPr lang="en-US" altLang="en-US" sz="2400" b="1" dirty="0">
                <a:solidFill>
                  <a:srgbClr val="FFFFFF"/>
                </a:solidFill>
                <a:ea typeface="Arial" charset="0"/>
              </a:rPr>
              <a:t> Anak yang TIDAK bergizi baik dan TIDAK Sehat</a:t>
            </a:r>
          </a:p>
        </p:txBody>
      </p:sp>
      <p:sp>
        <p:nvSpPr>
          <p:cNvPr id="15366" name="Title 15365"/>
          <p:cNvSpPr>
            <a:spLocks noGrp="1"/>
          </p:cNvSpPr>
          <p:nvPr>
            <p:ph type="title" idx="4294967295"/>
          </p:nvPr>
        </p:nvSpPr>
        <p:spPr>
          <a:xfrm>
            <a:off x="1049338" y="80963"/>
            <a:ext cx="8013700" cy="1008062"/>
          </a:xfrm>
          <a:ln/>
        </p:spPr>
        <p:txBody>
          <a:bodyPr wrap="square" lIns="91440" tIns="45720" rIns="91440" bIns="45720" anchor="ctr"/>
          <a:lstStyle/>
          <a:p>
            <a:pPr algn="ctr"/>
            <a:r>
              <a:rPr lang="en-US" altLang="en-US" sz="4000" b="1" dirty="0">
                <a:solidFill>
                  <a:srgbClr val="006600"/>
                </a:solidFill>
                <a:latin typeface="Calibri" charset="0"/>
              </a:rPr>
              <a:t>GAMBAR OTAK ANAK</a:t>
            </a:r>
          </a:p>
        </p:txBody>
      </p:sp>
    </p:spTree>
    <p:extLst>
      <p:ext uri="{BB962C8B-B14F-4D97-AF65-F5344CB8AC3E}">
        <p14:creationId xmlns:p14="http://schemas.microsoft.com/office/powerpoint/2010/main" val="21510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Mengapa perlu mempelajari gizi?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88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571500"/>
          </a:xfrm>
        </p:spPr>
        <p:txBody>
          <a:bodyPr>
            <a:normAutofit fontScale="90000"/>
          </a:bodyPr>
          <a:lstStyle/>
          <a:p>
            <a:pPr defTabSz="914179">
              <a:defRPr/>
            </a:pPr>
            <a:r>
              <a:rPr lang="en-US" sz="3600" dirty="0" err="1" smtClean="0">
                <a:solidFill>
                  <a:srgbClr val="993366"/>
                </a:solidFill>
              </a:rPr>
              <a:t>Bagaimana</a:t>
            </a:r>
            <a:r>
              <a:rPr lang="en-US" sz="3600" dirty="0" smtClean="0">
                <a:solidFill>
                  <a:srgbClr val="993366"/>
                </a:solidFill>
              </a:rPr>
              <a:t> </a:t>
            </a:r>
            <a:r>
              <a:rPr lang="en-US" sz="3600" dirty="0" err="1" smtClean="0">
                <a:solidFill>
                  <a:srgbClr val="993366"/>
                </a:solidFill>
              </a:rPr>
              <a:t>dengan</a:t>
            </a:r>
            <a:r>
              <a:rPr lang="en-US" sz="3600" dirty="0" smtClean="0">
                <a:solidFill>
                  <a:srgbClr val="993366"/>
                </a:solidFill>
              </a:rPr>
              <a:t> </a:t>
            </a:r>
            <a:r>
              <a:rPr lang="en-US" sz="3600" dirty="0" err="1" smtClean="0">
                <a:solidFill>
                  <a:srgbClr val="993366"/>
                </a:solidFill>
              </a:rPr>
              <a:t>Fungsi</a:t>
            </a:r>
            <a:r>
              <a:rPr lang="en-US" sz="3600" dirty="0" smtClean="0">
                <a:solidFill>
                  <a:srgbClr val="993366"/>
                </a:solidFill>
              </a:rPr>
              <a:t> </a:t>
            </a:r>
            <a:r>
              <a:rPr lang="en-US" sz="3600" dirty="0" err="1" smtClean="0">
                <a:solidFill>
                  <a:srgbClr val="993366"/>
                </a:solidFill>
              </a:rPr>
              <a:t>Kognitif</a:t>
            </a:r>
            <a:r>
              <a:rPr lang="en-US" sz="3600" dirty="0" smtClean="0">
                <a:solidFill>
                  <a:srgbClr val="993366"/>
                </a:solidFill>
              </a:rPr>
              <a:t>/</a:t>
            </a:r>
            <a:br>
              <a:rPr lang="en-US" sz="3600" dirty="0" smtClean="0">
                <a:solidFill>
                  <a:srgbClr val="993366"/>
                </a:solidFill>
              </a:rPr>
            </a:br>
            <a:r>
              <a:rPr lang="en-US" sz="3600" dirty="0" smtClean="0">
                <a:solidFill>
                  <a:srgbClr val="993366"/>
                </a:solidFill>
              </a:rPr>
              <a:t>“</a:t>
            </a:r>
            <a:r>
              <a:rPr lang="en-US" sz="3600" dirty="0" err="1" smtClean="0">
                <a:solidFill>
                  <a:srgbClr val="993366"/>
                </a:solidFill>
              </a:rPr>
              <a:t>Kecerdasan</a:t>
            </a:r>
            <a:r>
              <a:rPr lang="en-US" sz="3600" dirty="0" smtClean="0">
                <a:solidFill>
                  <a:srgbClr val="993366"/>
                </a:solidFill>
              </a:rPr>
              <a:t>”?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42875" y="1143000"/>
            <a:ext cx="8858250" cy="3581400"/>
          </a:xfrm>
          <a:solidFill>
            <a:schemeClr val="bg1"/>
          </a:solidFill>
        </p:spPr>
        <p:txBody>
          <a:bodyPr/>
          <a:lstStyle/>
          <a:p>
            <a:r>
              <a:rPr lang="id-ID" sz="2800" smtClean="0"/>
              <a:t>Asesmen yang dilakukan pada tahun 2012 oleh OECD PISA (</a:t>
            </a:r>
            <a:r>
              <a:rPr lang="id-ID" sz="2800" i="1" smtClean="0"/>
              <a:t>the Organisation for Economic Co-operation and Development</a:t>
            </a:r>
            <a:r>
              <a:rPr lang="id-ID" sz="2800" smtClean="0"/>
              <a:t> - </a:t>
            </a:r>
            <a:r>
              <a:rPr lang="id-ID" sz="2800" i="1" smtClean="0"/>
              <a:t>Programme for International Student Assessment</a:t>
            </a:r>
            <a:r>
              <a:rPr lang="id-ID" sz="2800" smtClean="0"/>
              <a:t>), suatu organisasi global bergengsi, terhadap kompetensi 510.000 pelajar usia 15 tahun d</a:t>
            </a:r>
            <a:r>
              <a:rPr lang="en-US" sz="2800" smtClean="0"/>
              <a:t>ari</a:t>
            </a:r>
            <a:r>
              <a:rPr lang="id-ID" sz="2800" smtClean="0"/>
              <a:t> 65 negara, termasuk Indonesia, dalam bidang </a:t>
            </a:r>
            <a:r>
              <a:rPr lang="id-ID" sz="2800" b="1" smtClean="0"/>
              <a:t>membaca, matematika, dan </a:t>
            </a:r>
            <a:r>
              <a:rPr lang="id-ID" sz="2800" b="1" i="1" smtClean="0"/>
              <a:t>science</a:t>
            </a:r>
            <a:r>
              <a:rPr lang="id-ID" sz="2800" smtClean="0"/>
              <a:t> </a:t>
            </a:r>
            <a:r>
              <a:rPr lang="en-US" sz="2800" smtClean="0"/>
              <a:t>:</a:t>
            </a:r>
            <a:endParaRPr lang="en-US" b="1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4724400"/>
            <a:ext cx="3657600" cy="1570038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d-ID" sz="3200" b="1">
                <a:solidFill>
                  <a:schemeClr val="bg1"/>
                </a:solidFill>
                <a:latin typeface="Calibri" pitchFamily="34" charset="0"/>
              </a:rPr>
              <a:t>Indonesia berada di urutan ke 64 dari 65 negara tersebut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48163" y="4843463"/>
            <a:ext cx="46434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d-ID" sz="2400" b="1">
                <a:latin typeface="Calibri" pitchFamily="34" charset="0"/>
              </a:rPr>
              <a:t>Posisi Singapura, Vietnam, Thailand, dan Malaysia berturut-turut adalah pada urutan ke 2, 17, 50, dan 52.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0991-9AA1-47B0-8572-A2BEE5D62456}" type="datetime1">
              <a:rPr lang="id-ID" smtClean="0"/>
              <a:t>04/09/2020</a:t>
            </a:fld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pPr/>
              <a:t>20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272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solidFill>
                  <a:srgbClr val="993366"/>
                </a:solidFill>
              </a:rPr>
              <a:t>Bagaimana</a:t>
            </a:r>
            <a:r>
              <a:rPr lang="en-US" sz="3200" dirty="0">
                <a:solidFill>
                  <a:srgbClr val="993366"/>
                </a:solidFill>
              </a:rPr>
              <a:t> </a:t>
            </a:r>
            <a:r>
              <a:rPr lang="en-US" sz="3200" dirty="0" err="1">
                <a:solidFill>
                  <a:srgbClr val="993366"/>
                </a:solidFill>
              </a:rPr>
              <a:t>dengan</a:t>
            </a:r>
            <a:r>
              <a:rPr lang="en-US" sz="3200" dirty="0">
                <a:solidFill>
                  <a:srgbClr val="993366"/>
                </a:solidFill>
              </a:rPr>
              <a:t> </a:t>
            </a:r>
            <a:r>
              <a:rPr lang="en-US" sz="3200" dirty="0" err="1">
                <a:solidFill>
                  <a:srgbClr val="993366"/>
                </a:solidFill>
              </a:rPr>
              <a:t>Fungsi</a:t>
            </a:r>
            <a:r>
              <a:rPr lang="en-US" sz="3200" dirty="0">
                <a:solidFill>
                  <a:srgbClr val="993366"/>
                </a:solidFill>
              </a:rPr>
              <a:t> </a:t>
            </a:r>
            <a:r>
              <a:rPr lang="en-US" sz="3200" dirty="0" err="1">
                <a:solidFill>
                  <a:srgbClr val="993366"/>
                </a:solidFill>
              </a:rPr>
              <a:t>Kognitif</a:t>
            </a:r>
            <a:r>
              <a:rPr lang="en-US" sz="3200" dirty="0">
                <a:solidFill>
                  <a:srgbClr val="993366"/>
                </a:solidFill>
              </a:rPr>
              <a:t>/</a:t>
            </a:r>
            <a:br>
              <a:rPr lang="en-US" sz="3200" dirty="0">
                <a:solidFill>
                  <a:srgbClr val="993366"/>
                </a:solidFill>
              </a:rPr>
            </a:br>
            <a:r>
              <a:rPr lang="en-US" sz="3200" dirty="0">
                <a:solidFill>
                  <a:srgbClr val="993366"/>
                </a:solidFill>
              </a:rPr>
              <a:t>“</a:t>
            </a:r>
            <a:r>
              <a:rPr lang="en-US" sz="3200" dirty="0" err="1">
                <a:solidFill>
                  <a:srgbClr val="993366"/>
                </a:solidFill>
              </a:rPr>
              <a:t>Kecerdasan</a:t>
            </a:r>
            <a:r>
              <a:rPr lang="en-US" sz="3200" dirty="0" smtClean="0">
                <a:solidFill>
                  <a:srgbClr val="993366"/>
                </a:solidFill>
              </a:rPr>
              <a:t>”?</a:t>
            </a:r>
            <a:r>
              <a:rPr lang="id-ID" sz="3200" dirty="0" smtClean="0">
                <a:solidFill>
                  <a:srgbClr val="993366"/>
                </a:solidFill>
              </a:rPr>
              <a:t> (2)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88-31E8-46F3-8103-39C9FA8C9BBC}" type="datetime1">
              <a:rPr lang="id-ID" smtClean="0"/>
              <a:t>04/09/2020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pPr/>
              <a:t>21</a:t>
            </a:fld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40486" cy="472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384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749183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B578-7CE8-4FDD-8BEF-ABE0E7C609CA}" type="datetime1">
              <a:rPr lang="id-ID" smtClean="0"/>
              <a:t>04/09/2020</a:t>
            </a:fld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42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7E0-74E6-4932-8B81-CEDCE5EBF545}" type="datetime1">
              <a:rPr lang="id-ID" smtClean="0"/>
              <a:t>04/09/2020</a:t>
            </a:fld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23</a:t>
            </a:fld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61975"/>
            <a:ext cx="76962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912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7E0-74E6-4932-8B81-CEDCE5EBF545}" type="datetime1">
              <a:rPr lang="id-ID" smtClean="0"/>
              <a:t>04/09/2020</a:t>
            </a:fld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24</a:t>
            </a:fld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2963"/>
            <a:ext cx="7857306" cy="554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752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id-ID" sz="2400" dirty="0"/>
              <a:t>MATA AJARAN		</a:t>
            </a:r>
            <a:endParaRPr lang="id-ID" sz="2400" dirty="0" smtClean="0"/>
          </a:p>
          <a:p>
            <a:pPr lvl="1"/>
            <a:r>
              <a:rPr lang="id-ID" sz="2000" dirty="0" smtClean="0"/>
              <a:t>Dasar Gizi Kesmas</a:t>
            </a:r>
            <a:endParaRPr lang="id-ID" sz="2000" dirty="0"/>
          </a:p>
          <a:p>
            <a:r>
              <a:rPr lang="fi-FI" sz="2400" dirty="0"/>
              <a:t>KODE MATA AJARAN	</a:t>
            </a:r>
            <a:endParaRPr lang="id-ID" sz="2400" dirty="0" smtClean="0"/>
          </a:p>
          <a:p>
            <a:pPr lvl="1"/>
            <a:r>
              <a:rPr lang="fi-FI" sz="2000" dirty="0"/>
              <a:t>	</a:t>
            </a:r>
            <a:endParaRPr lang="id-ID" sz="2000" dirty="0"/>
          </a:p>
          <a:p>
            <a:r>
              <a:rPr lang="fi-FI" sz="2400" dirty="0"/>
              <a:t>KELAS			</a:t>
            </a:r>
            <a:endParaRPr lang="id-ID" sz="2400" dirty="0" smtClean="0"/>
          </a:p>
          <a:p>
            <a:r>
              <a:rPr lang="fi-FI" sz="2400" dirty="0" smtClean="0"/>
              <a:t>PENANGGUNG </a:t>
            </a:r>
            <a:r>
              <a:rPr lang="fi-FI" sz="2400" dirty="0"/>
              <a:t>JAWAB	</a:t>
            </a:r>
            <a:endParaRPr lang="id-ID" sz="2400" dirty="0" smtClean="0"/>
          </a:p>
          <a:p>
            <a:pPr lvl="1"/>
            <a:r>
              <a:rPr lang="id-ID" sz="2000" dirty="0" smtClean="0"/>
              <a:t>Wahyu Kurnia Yusrin Putra, </a:t>
            </a:r>
            <a:r>
              <a:rPr lang="fi-FI" sz="2000" dirty="0" smtClean="0"/>
              <a:t>SKM,</a:t>
            </a:r>
            <a:r>
              <a:rPr lang="id-ID" sz="2000" dirty="0" smtClean="0"/>
              <a:t> MKM</a:t>
            </a:r>
          </a:p>
          <a:p>
            <a:r>
              <a:rPr lang="fi-FI" sz="2400" dirty="0"/>
              <a:t>Tujuan MA			</a:t>
            </a:r>
            <a:endParaRPr lang="id-ID" sz="2400" dirty="0" smtClean="0"/>
          </a:p>
          <a:p>
            <a:pPr lvl="1"/>
            <a:r>
              <a:rPr lang="id-ID" sz="2000" dirty="0" smtClean="0"/>
              <a:t>M</a:t>
            </a:r>
            <a:r>
              <a:rPr lang="fi-FI" sz="2000" dirty="0" smtClean="0"/>
              <a:t>ampu </a:t>
            </a:r>
            <a:r>
              <a:rPr lang="fi-FI" sz="2000" dirty="0"/>
              <a:t>menjelaskan jenis zat gizi, fungsi, </a:t>
            </a:r>
            <a:r>
              <a:rPr lang="id-ID" sz="2200" dirty="0" smtClean="0"/>
              <a:t>sumber</a:t>
            </a:r>
            <a:r>
              <a:rPr lang="id-ID" sz="2200" dirty="0"/>
              <a:t>, defisiensi zat </a:t>
            </a:r>
            <a:r>
              <a:rPr lang="id-ID" sz="2200" dirty="0" smtClean="0"/>
              <a:t>gizi, angka kecukupan gizi dan penilaian </a:t>
            </a:r>
            <a:r>
              <a:rPr lang="id-ID" sz="2200" dirty="0"/>
              <a:t>s</a:t>
            </a:r>
            <a:r>
              <a:rPr lang="id-ID" sz="2200" dirty="0" smtClean="0"/>
              <a:t>tatus </a:t>
            </a:r>
            <a:r>
              <a:rPr lang="id-ID" sz="2200" dirty="0"/>
              <a:t>g</a:t>
            </a:r>
            <a:r>
              <a:rPr lang="id-ID" sz="2200" dirty="0" smtClean="0"/>
              <a:t>izi </a:t>
            </a:r>
          </a:p>
          <a:p>
            <a:pPr lvl="1"/>
            <a:r>
              <a:rPr lang="id-ID" sz="2200" dirty="0" smtClean="0"/>
              <a:t>Mampu menjelaskan permasalahan gizi kesmas yg ada di Indonesia</a:t>
            </a:r>
          </a:p>
          <a:p>
            <a:pPr lvl="1"/>
            <a:r>
              <a:rPr lang="id-ID" sz="2200" dirty="0" smtClean="0"/>
              <a:t>Mampu menganalisis perencanaan </a:t>
            </a:r>
            <a:r>
              <a:rPr lang="id-ID" sz="2200" dirty="0"/>
              <a:t>dan evaluasi </a:t>
            </a:r>
            <a:r>
              <a:rPr lang="id-ID" sz="2200" dirty="0" smtClean="0"/>
              <a:t>program gizi </a:t>
            </a:r>
            <a:r>
              <a:rPr lang="id-ID" sz="2200" dirty="0"/>
              <a:t>di Indonesia. </a:t>
            </a:r>
            <a:endParaRPr lang="id-ID" sz="2400" dirty="0"/>
          </a:p>
          <a:p>
            <a:endParaRPr lang="id-ID" sz="24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746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id-ID" sz="2800" dirty="0" smtClean="0"/>
              <a:t>Tim Pengajar</a:t>
            </a:r>
          </a:p>
          <a:p>
            <a:r>
              <a:rPr lang="id-ID" sz="2800" dirty="0" smtClean="0"/>
              <a:t>Beban</a:t>
            </a:r>
            <a:r>
              <a:rPr lang="id-ID" sz="2800" dirty="0"/>
              <a:t>				</a:t>
            </a:r>
            <a:endParaRPr lang="id-ID" sz="2800" dirty="0" smtClean="0"/>
          </a:p>
          <a:p>
            <a:pPr lvl="1"/>
            <a:r>
              <a:rPr lang="id-ID" sz="2400" dirty="0" smtClean="0"/>
              <a:t>3 SKS</a:t>
            </a:r>
          </a:p>
          <a:p>
            <a:r>
              <a:rPr lang="fi-FI" sz="2800" dirty="0" smtClean="0"/>
              <a:t>Evaluasi</a:t>
            </a:r>
            <a:endParaRPr lang="id-ID" sz="2800" dirty="0" smtClean="0"/>
          </a:p>
          <a:p>
            <a:pPr lvl="1"/>
            <a:r>
              <a:rPr lang="fi-FI" sz="2400" dirty="0" smtClean="0"/>
              <a:t>Ketidakhadiran </a:t>
            </a:r>
            <a:r>
              <a:rPr lang="fi-FI" sz="2400" dirty="0"/>
              <a:t>25% (3 kali), jika lebih tidak dapat mengikuti ujian</a:t>
            </a:r>
            <a:endParaRPr lang="id-ID" sz="2400" dirty="0"/>
          </a:p>
          <a:p>
            <a:pPr lvl="1"/>
            <a:r>
              <a:rPr lang="fi-FI" sz="2400" dirty="0" smtClean="0"/>
              <a:t>Kuis</a:t>
            </a:r>
            <a:r>
              <a:rPr lang="id-ID" sz="2400" dirty="0" smtClean="0"/>
              <a:t>, penugasan &amp; presentasi </a:t>
            </a:r>
            <a:r>
              <a:rPr lang="fi-FI" sz="2400" dirty="0" smtClean="0"/>
              <a:t>bobot </a:t>
            </a:r>
            <a:r>
              <a:rPr lang="id-ID" sz="2400" dirty="0" smtClean="0"/>
              <a:t>3</a:t>
            </a:r>
            <a:r>
              <a:rPr lang="fi-FI" sz="2400" dirty="0" smtClean="0"/>
              <a:t>0</a:t>
            </a:r>
            <a:r>
              <a:rPr lang="fi-FI" sz="2400" dirty="0"/>
              <a:t>%</a:t>
            </a:r>
            <a:endParaRPr lang="id-ID" sz="2400" dirty="0"/>
          </a:p>
          <a:p>
            <a:pPr lvl="1"/>
            <a:r>
              <a:rPr lang="id-ID" sz="2400" dirty="0" smtClean="0"/>
              <a:t>Ujian </a:t>
            </a:r>
            <a:r>
              <a:rPr lang="id-ID" sz="2400" dirty="0"/>
              <a:t>tengah semester, bobot </a:t>
            </a:r>
            <a:r>
              <a:rPr lang="id-ID" sz="2400" dirty="0" smtClean="0"/>
              <a:t>35%</a:t>
            </a:r>
            <a:endParaRPr lang="id-ID" sz="2400" dirty="0"/>
          </a:p>
          <a:p>
            <a:pPr lvl="1"/>
            <a:r>
              <a:rPr lang="id-ID" sz="2400" dirty="0" smtClean="0"/>
              <a:t>Ujian </a:t>
            </a:r>
            <a:r>
              <a:rPr lang="id-ID" sz="2400" dirty="0"/>
              <a:t>akhir semester, bobot </a:t>
            </a:r>
            <a:r>
              <a:rPr lang="id-ID" sz="2400" dirty="0" smtClean="0"/>
              <a:t>35%</a:t>
            </a:r>
            <a:endParaRPr lang="id-ID" sz="2400" dirty="0"/>
          </a:p>
          <a:p>
            <a:pPr lvl="1"/>
            <a:r>
              <a:rPr lang="id-ID" sz="2400" dirty="0" smtClean="0"/>
              <a:t>Nilai </a:t>
            </a:r>
            <a:r>
              <a:rPr lang="id-ID" sz="2400" dirty="0"/>
              <a:t>kelulusan min C dengan nilai </a:t>
            </a:r>
            <a:r>
              <a:rPr lang="id-ID" sz="2400" dirty="0" smtClean="0"/>
              <a:t>55</a:t>
            </a:r>
            <a:endParaRPr lang="id-ID" sz="2400" dirty="0"/>
          </a:p>
          <a:p>
            <a:endParaRPr lang="id-ID" sz="3400" dirty="0"/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822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Kepustakaan (1)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000" dirty="0"/>
              <a:t>Guthrie H., Introductory Nutrition, 1989</a:t>
            </a:r>
            <a:endParaRPr lang="id-ID" sz="2000" dirty="0"/>
          </a:p>
          <a:p>
            <a:pPr lvl="0"/>
            <a:r>
              <a:rPr lang="en-US" sz="2000" dirty="0"/>
              <a:t>Guthrie, Human Nutrition, 1995</a:t>
            </a:r>
            <a:endParaRPr lang="id-ID" sz="2000" dirty="0"/>
          </a:p>
          <a:p>
            <a:pPr lvl="0"/>
            <a:r>
              <a:rPr lang="id-ID" sz="2000" dirty="0"/>
              <a:t>Garrow, J.S &amp; James. W.P.T. 1996. </a:t>
            </a:r>
            <a:r>
              <a:rPr lang="id-ID" sz="2000" i="1" dirty="0"/>
              <a:t>Human Nutrition and Dietetics</a:t>
            </a:r>
            <a:r>
              <a:rPr lang="id-ID" sz="2000" dirty="0"/>
              <a:t>. Churchill Livingstone. London</a:t>
            </a:r>
          </a:p>
          <a:p>
            <a:pPr lvl="0"/>
            <a:r>
              <a:rPr lang="en-US" sz="2000" dirty="0"/>
              <a:t>Whitney. Nutrition Concepts and Controversies 7</a:t>
            </a:r>
            <a:r>
              <a:rPr lang="en-US" sz="2000" baseline="30000" dirty="0"/>
              <a:t>th</a:t>
            </a:r>
            <a:r>
              <a:rPr lang="en-US" sz="2000" dirty="0"/>
              <a:t> edition, 1997</a:t>
            </a:r>
            <a:endParaRPr lang="id-ID" sz="2000" dirty="0"/>
          </a:p>
          <a:p>
            <a:pPr lvl="0"/>
            <a:r>
              <a:rPr lang="en-US" sz="2000" dirty="0"/>
              <a:t>WHO, Trace element in Human Nutrition and Health, 1997</a:t>
            </a:r>
            <a:endParaRPr lang="id-ID" sz="2000" dirty="0"/>
          </a:p>
          <a:p>
            <a:pPr lvl="0"/>
            <a:r>
              <a:rPr lang="en-US" sz="2000" dirty="0" err="1"/>
              <a:t>Mc.Larens</a:t>
            </a:r>
            <a:r>
              <a:rPr lang="en-US" sz="2000" dirty="0"/>
              <a:t>. 1983</a:t>
            </a:r>
            <a:r>
              <a:rPr lang="id-ID" sz="2000" dirty="0"/>
              <a:t>. </a:t>
            </a:r>
            <a:r>
              <a:rPr lang="en-US" sz="2000" i="1" dirty="0"/>
              <a:t>Nutrition in The Community. A Critical Look At Nutrition Policy, Planning, and </a:t>
            </a:r>
            <a:r>
              <a:rPr lang="en-US" sz="2000" i="1" dirty="0" err="1"/>
              <a:t>Programmes</a:t>
            </a:r>
            <a:r>
              <a:rPr lang="en-US" sz="2000" dirty="0"/>
              <a:t>.  </a:t>
            </a:r>
            <a:endParaRPr lang="id-ID" sz="2000" dirty="0"/>
          </a:p>
          <a:p>
            <a:pPr lvl="0"/>
            <a:r>
              <a:rPr lang="id-ID" sz="2000" dirty="0"/>
              <a:t>Erdman Jr et al (ed). </a:t>
            </a:r>
            <a:r>
              <a:rPr lang="en-US" sz="2000" i="1" dirty="0"/>
              <a:t>Present Knowledge in Nutrition, 10</a:t>
            </a:r>
            <a:r>
              <a:rPr lang="en-US" sz="2000" i="1" baseline="30000" dirty="0"/>
              <a:t>th</a:t>
            </a:r>
            <a:r>
              <a:rPr lang="en-US" sz="2000" i="1" dirty="0"/>
              <a:t> edition</a:t>
            </a:r>
            <a:r>
              <a:rPr lang="en-US" sz="2000" dirty="0"/>
              <a:t>. ILSI Press</a:t>
            </a:r>
            <a:r>
              <a:rPr lang="id-ID" sz="2000" dirty="0"/>
              <a:t> &amp; Wiley-Blackwell</a:t>
            </a:r>
          </a:p>
          <a:p>
            <a:pPr lvl="0"/>
            <a:r>
              <a:rPr lang="en-US" sz="2000" i="1" dirty="0" err="1"/>
              <a:t>Sehat</a:t>
            </a:r>
            <a:r>
              <a:rPr lang="en-US" sz="2000" i="1" dirty="0"/>
              <a:t>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Bugar</a:t>
            </a:r>
            <a:r>
              <a:rPr lang="en-US" sz="2000" i="1" dirty="0"/>
              <a:t> </a:t>
            </a:r>
            <a:r>
              <a:rPr lang="en-US" sz="2000" i="1" dirty="0" err="1"/>
              <a:t>Berkat</a:t>
            </a:r>
            <a:r>
              <a:rPr lang="en-US" sz="2000" i="1" dirty="0"/>
              <a:t> </a:t>
            </a:r>
            <a:r>
              <a:rPr lang="en-US" sz="2000" i="1" dirty="0" err="1"/>
              <a:t>Gizi</a:t>
            </a:r>
            <a:r>
              <a:rPr lang="en-US" sz="2000" i="1" dirty="0"/>
              <a:t> </a:t>
            </a:r>
            <a:r>
              <a:rPr lang="en-US" sz="2000" i="1" dirty="0" err="1"/>
              <a:t>Seimbang</a:t>
            </a:r>
            <a:r>
              <a:rPr lang="en-US" sz="2000" dirty="0" err="1"/>
              <a:t>.N</a:t>
            </a:r>
            <a:r>
              <a:rPr lang="id-ID" sz="2000" dirty="0"/>
              <a:t>a</a:t>
            </a:r>
            <a:r>
              <a:rPr lang="en-US" sz="2000" dirty="0" err="1"/>
              <a:t>kita</a:t>
            </a:r>
            <a:r>
              <a:rPr lang="en-US" sz="2000" dirty="0"/>
              <a:t> &amp; Institute </a:t>
            </a:r>
            <a:r>
              <a:rPr lang="en-US" sz="2000" dirty="0" err="1"/>
              <a:t>Danone</a:t>
            </a:r>
            <a:r>
              <a:rPr lang="en-US" sz="2000" dirty="0"/>
              <a:t>. </a:t>
            </a:r>
            <a:r>
              <a:rPr lang="en-US" sz="2000" dirty="0" err="1"/>
              <a:t>Kompas</a:t>
            </a:r>
            <a:r>
              <a:rPr lang="en-US" sz="2000" dirty="0"/>
              <a:t> </a:t>
            </a:r>
            <a:r>
              <a:rPr lang="id-ID" sz="2000" dirty="0"/>
              <a:t>G</a:t>
            </a:r>
            <a:r>
              <a:rPr lang="en-US" sz="2000" dirty="0" err="1"/>
              <a:t>ramedia</a:t>
            </a:r>
            <a:r>
              <a:rPr lang="id-ID" sz="2000" dirty="0"/>
              <a:t>. 2010 </a:t>
            </a:r>
          </a:p>
          <a:p>
            <a:pPr lvl="0"/>
            <a:r>
              <a:rPr lang="en-US" sz="2000" dirty="0"/>
              <a:t>Judith E. Brown.</a:t>
            </a:r>
            <a:r>
              <a:rPr lang="id-ID" sz="2000" dirty="0"/>
              <a:t> 2011. </a:t>
            </a:r>
            <a:r>
              <a:rPr lang="en-US" sz="2000" i="1" dirty="0"/>
              <a:t>Nutrition Through The Life </a:t>
            </a:r>
            <a:r>
              <a:rPr lang="id-ID" sz="2000" i="1" dirty="0"/>
              <a:t>Cycle 4th edition</a:t>
            </a:r>
            <a:r>
              <a:rPr lang="id-ID" sz="2000" dirty="0"/>
              <a:t>. Wadsworth Cengage </a:t>
            </a:r>
            <a:r>
              <a:rPr lang="id-ID" sz="2000" dirty="0" smtClean="0"/>
              <a:t>Learning</a:t>
            </a:r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98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Kepustakaan </a:t>
            </a:r>
            <a:r>
              <a:rPr lang="id-ID" dirty="0" smtClean="0"/>
              <a:t>(2)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id-ID" sz="2000" dirty="0"/>
              <a:t>Departemen Gizi Kesmas. 2007. </a:t>
            </a:r>
            <a:r>
              <a:rPr lang="id-ID" sz="2000" i="1" dirty="0"/>
              <a:t>Gizi Kesehatan Masyarakat edisi revisi</a:t>
            </a:r>
            <a:r>
              <a:rPr lang="id-ID" sz="2000" dirty="0"/>
              <a:t>. PT. RajaGrafindo Persada</a:t>
            </a:r>
          </a:p>
          <a:p>
            <a:pPr lvl="0"/>
            <a:r>
              <a:rPr lang="id-ID" sz="2000" dirty="0"/>
              <a:t>Thompson, J &amp; M. Manore. 2012. </a:t>
            </a:r>
            <a:r>
              <a:rPr lang="id-ID" sz="2000" i="1" dirty="0"/>
              <a:t>Nutrition an applied approach, third edition</a:t>
            </a:r>
            <a:r>
              <a:rPr lang="id-ID" sz="2000" dirty="0"/>
              <a:t>. Pearson</a:t>
            </a:r>
          </a:p>
          <a:p>
            <a:pPr lvl="0"/>
            <a:r>
              <a:rPr lang="id-ID" sz="2000" dirty="0"/>
              <a:t>Tee, E-Siong &amp; R.F. Florentino (ed). </a:t>
            </a:r>
            <a:r>
              <a:rPr lang="id-ID" sz="2000" i="1" dirty="0"/>
              <a:t>Recommended Dietary Allowances (RDA), Harmonization in Southeast Asia</a:t>
            </a:r>
            <a:r>
              <a:rPr lang="id-ID" sz="2000" dirty="0"/>
              <a:t>. Monograph Series. ILSI Press</a:t>
            </a:r>
          </a:p>
          <a:p>
            <a:pPr lvl="0"/>
            <a:r>
              <a:rPr lang="id-ID" sz="2000" dirty="0"/>
              <a:t>Bhatia, J et al (ed). 2013. </a:t>
            </a:r>
            <a:r>
              <a:rPr lang="id-ID" sz="2000" i="1" dirty="0"/>
              <a:t>Maternal and Child Nutrition: The First 1.000 Days</a:t>
            </a:r>
            <a:r>
              <a:rPr lang="id-ID" sz="2000" dirty="0"/>
              <a:t>. Karger Nestle Nutrition Institute</a:t>
            </a:r>
          </a:p>
          <a:p>
            <a:pPr lvl="0"/>
            <a:r>
              <a:rPr lang="id-ID" sz="2000" dirty="0"/>
              <a:t>Kementerian Kesehatan RI. 2014. </a:t>
            </a:r>
            <a:r>
              <a:rPr lang="id-ID" sz="2000" i="1" dirty="0"/>
              <a:t>Pedoman Gizi Seimbang</a:t>
            </a:r>
            <a:endParaRPr lang="id-ID" sz="2000" dirty="0"/>
          </a:p>
          <a:p>
            <a:pPr lvl="0"/>
            <a:r>
              <a:rPr lang="id-ID" sz="2000" dirty="0"/>
              <a:t>Barker, J.P et al (ed). 2008. </a:t>
            </a:r>
            <a:r>
              <a:rPr lang="id-ID" sz="2000" i="1" dirty="0"/>
              <a:t>The Window of Opportunity: Pre-Pregnancy to 24 months of Age</a:t>
            </a:r>
            <a:r>
              <a:rPr lang="id-ID" sz="2000" dirty="0"/>
              <a:t>. Karger Nestle Nutrition Institute</a:t>
            </a:r>
          </a:p>
          <a:p>
            <a:pPr lvl="0"/>
            <a:r>
              <a:rPr lang="id-ID" sz="2000" dirty="0"/>
              <a:t>Lancet series. 2008. </a:t>
            </a:r>
            <a:r>
              <a:rPr lang="id-ID" sz="2000" i="1" dirty="0"/>
              <a:t>Maternal and Child </a:t>
            </a:r>
            <a:r>
              <a:rPr lang="id-ID" sz="2000" i="1" dirty="0" smtClean="0"/>
              <a:t>Undernutrition</a:t>
            </a:r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71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Kepustakaan </a:t>
            </a:r>
            <a:r>
              <a:rPr lang="id-ID" dirty="0" smtClean="0"/>
              <a:t>(3)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id-ID" sz="2000" dirty="0"/>
              <a:t>Burgess, A. et al. 2009. </a:t>
            </a:r>
            <a:r>
              <a:rPr lang="id-ID" sz="2000" i="1" dirty="0"/>
              <a:t>Community nutrition: a handbook for health and development workers</a:t>
            </a:r>
            <a:r>
              <a:rPr lang="id-ID" sz="2000" dirty="0"/>
              <a:t>. Macmillan Publisher Limited, Oxford.</a:t>
            </a:r>
          </a:p>
          <a:p>
            <a:pPr lvl="0"/>
            <a:r>
              <a:rPr lang="id-ID" sz="2000" dirty="0"/>
              <a:t>King, F.S &amp; A. Burgess. 1995. </a:t>
            </a:r>
            <a:r>
              <a:rPr lang="id-ID" sz="2000" i="1" dirty="0"/>
              <a:t>Nutrition for Developing Countries, second edition</a:t>
            </a:r>
            <a:r>
              <a:rPr lang="id-ID" sz="2000" dirty="0"/>
              <a:t>. Oxford Medical Publications, Oxford.</a:t>
            </a:r>
          </a:p>
          <a:p>
            <a:pPr lvl="0"/>
            <a:r>
              <a:rPr lang="id-ID" sz="2000" dirty="0"/>
              <a:t>Worthington-Roberts, B. S. &amp; S. R. Williams (editor). 2000. </a:t>
            </a:r>
            <a:r>
              <a:rPr lang="id-ID" sz="2000" i="1" dirty="0"/>
              <a:t>Nutrition throughout the Life Cycle, fourth editon</a:t>
            </a:r>
            <a:r>
              <a:rPr lang="id-ID" sz="2000" dirty="0"/>
              <a:t>. McGraw-Hill, Singapore.</a:t>
            </a:r>
          </a:p>
          <a:p>
            <a:pPr lvl="0"/>
            <a:r>
              <a:rPr lang="id-ID" sz="2000" dirty="0"/>
              <a:t>Institute of Medicine and National Research Council dalam K. M. Rasmussen &amp; A. L. Yaktine (editor). 2009. </a:t>
            </a:r>
            <a:r>
              <a:rPr lang="id-ID" sz="2000" i="1" dirty="0"/>
              <a:t>Weight Gain during Pregnancy, Reexamining The Guidelines</a:t>
            </a:r>
            <a:r>
              <a:rPr lang="id-ID" sz="2000" dirty="0"/>
              <a:t>. The National Academies Press, Washington DC.</a:t>
            </a:r>
          </a:p>
          <a:p>
            <a:r>
              <a:rPr lang="id-ID" sz="2000" dirty="0"/>
              <a:t>Worthington-Roberts, B. S. &amp; S. R. Williams (editor). </a:t>
            </a:r>
            <a:r>
              <a:rPr lang="id-ID" sz="2000" i="1" dirty="0"/>
              <a:t>Nutrition in Pregnancy and Lactation</a:t>
            </a:r>
            <a:endParaRPr lang="id-ID" sz="2000" dirty="0"/>
          </a:p>
          <a:p>
            <a:endParaRPr lang="id-ID" sz="2000" dirty="0"/>
          </a:p>
          <a:p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02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7" y="188641"/>
            <a:ext cx="86444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2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314850"/>
              </p:ext>
            </p:extLst>
          </p:nvPr>
        </p:nvGraphicFramePr>
        <p:xfrm>
          <a:off x="323528" y="2060848"/>
          <a:ext cx="8501123" cy="4053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1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3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2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290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SESI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HARI/</a:t>
                      </a:r>
                      <a:endParaRPr lang="id-ID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TANGGAL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TOPIK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TIU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PENGAJAR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1.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Pengantar</a:t>
                      </a:r>
                      <a:r>
                        <a:rPr lang="en-US" sz="1400" dirty="0"/>
                        <a:t> 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Mhs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dapat</a:t>
                      </a:r>
                      <a:r>
                        <a:rPr lang="en-US" sz="1400" dirty="0"/>
                        <a:t>  </a:t>
                      </a:r>
                      <a:r>
                        <a:rPr lang="en-US" sz="1400" dirty="0" err="1"/>
                        <a:t>mengetahui</a:t>
                      </a:r>
                      <a:r>
                        <a:rPr lang="en-US" sz="1400" dirty="0"/>
                        <a:t> &amp; </a:t>
                      </a:r>
                      <a:r>
                        <a:rPr lang="en-US" sz="1400" dirty="0" err="1"/>
                        <a:t>menjelaskan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ruang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lingkup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mata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ajaran</a:t>
                      </a:r>
                      <a:r>
                        <a:rPr lang="en-US" sz="1400" dirty="0"/>
                        <a:t>,  </a:t>
                      </a:r>
                      <a:r>
                        <a:rPr lang="id-ID" sz="1400" dirty="0"/>
                        <a:t>silabus, </a:t>
                      </a:r>
                      <a:r>
                        <a:rPr lang="id-ID" sz="1400" dirty="0" smtClean="0"/>
                        <a:t>dan </a:t>
                      </a:r>
                      <a:r>
                        <a:rPr lang="id-ID" sz="1400" dirty="0"/>
                        <a:t>evaluasi 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dirty="0" smtClean="0"/>
                        <a:t>WKA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2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Zat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Gizi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Makro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dirty="0"/>
                        <a:t>Mhs dapat menjelaskan mengenai fungsi,  sumber, kebutuhan, dan defisiensi zat gizi makro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3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Zat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Gizi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mikro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dirty="0"/>
                        <a:t>Mhs dapat menjelaskan mengenai fungsi,  sumber, kebutuhan, dan defisiensi zat gizi mikro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4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AKG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PUGS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/>
                        <a:t>Mhs dapat menjelaskan mengenai angka kecukupan gizi dan PUGS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5.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Penilaian</a:t>
                      </a:r>
                      <a:r>
                        <a:rPr lang="en-US" sz="1400" dirty="0"/>
                        <a:t> Status </a:t>
                      </a:r>
                      <a:r>
                        <a:rPr lang="en-US" sz="1400" dirty="0" err="1"/>
                        <a:t>Gizi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dirty="0"/>
                        <a:t>Mhs dapat menjelaskan mengenai metoda penilaian status gizi 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6.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KEP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dirty="0"/>
                        <a:t>Mhs dapat menjelaskan penyebab, gambaran klinik, metoda penilaian KEP, besaran masalah KEP di Indonesia, penanggulangan dan pencegahannya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7.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Anemia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dirty="0"/>
                        <a:t>Mhs dapat menjelaskan penyebab, gambaran klinik, metoda penilaian anemia, besaran masalah anemia di Indonesia, penanggulangan dan pencegahannya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8.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UTS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1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451089"/>
              </p:ext>
            </p:extLst>
          </p:nvPr>
        </p:nvGraphicFramePr>
        <p:xfrm>
          <a:off x="251520" y="1556792"/>
          <a:ext cx="8568953" cy="4907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0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7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64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169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73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9.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KVA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/>
                        <a:t>Mhs dapat menjelaskan penyebab, gambaran klinik, metoda penilaian KVA, besaran masalah KVA di Indonesia, penanggulangan dan pencegahannya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10.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GAKI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/>
                        <a:t>Mhs dapat menjelaskan penyebab, gambaran klinik, metoda penilaian GAKI, besaran masalah GAKI di Indonesia, penanggulangan dan pencegahannya 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11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Gizi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Daur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Hidup</a:t>
                      </a:r>
                      <a:r>
                        <a:rPr lang="en-US" sz="1400" dirty="0"/>
                        <a:t> 1 </a:t>
                      </a:r>
                      <a:endParaRPr lang="id-ID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Bumil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buteki</a:t>
                      </a:r>
                      <a:r>
                        <a:rPr lang="en-US" sz="1400" dirty="0"/>
                        <a:t>)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/>
                        <a:t>Mhs dapat menjelaskan perubahan fisiologi, kebutuhan gizi, masalah gizi pada bumil dan buteki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12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Gizi Daur Hidup 2 </a:t>
                      </a:r>
                      <a:endParaRPr lang="id-ID" sz="14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(bayi, balita,anak sekolah)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dirty="0"/>
                        <a:t>Mhs dapat menjelaskan perubahan fisiologi, kebutuhan gizi, masalah gizi pada bayi, balita, anak sekolah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13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Gizi Daur Hidup 3 </a:t>
                      </a:r>
                      <a:endParaRPr lang="id-ID" sz="14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(remaja, dewasa, lansia)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dirty="0"/>
                        <a:t>Mhs dapat menjelaskan perubahan fisiologi, kebutuhan gizi, masalah gizi pada remaja, dewasa dan lansia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14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Transisi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epidemiologi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gizi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lebih</a:t>
                      </a:r>
                      <a:endParaRPr lang="id-ID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dirty="0"/>
                        <a:t>Mhs dapat menjelaskan tahapan, metoda perencanaan dan evaluasi program gizi </a:t>
                      </a: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15.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Perencanaan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evaluasi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gizi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serta</a:t>
                      </a:r>
                      <a:r>
                        <a:rPr lang="en-US" sz="1400" dirty="0" smtClean="0"/>
                        <a:t> surveillance</a:t>
                      </a:r>
                      <a:endParaRPr lang="id-ID" sz="14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/>
                        <a:t>Mhs dapat menjelaskan transisi epidemiologi di bidang gizi, etiologi dan pencegahan gizi lebih, besaran masalah gizi lebih di Indonesia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16.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Ujian akhir semester</a:t>
                      </a:r>
                      <a:endParaRPr lang="id-ID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dirty="0" smtClean="0"/>
                        <a:t>WKA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8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4B68-87C0-4824-8658-E515777760B0}" type="datetime1">
              <a:rPr lang="id-ID" smtClean="0"/>
              <a:t>04/09/2020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t>32</a:t>
            </a:fld>
            <a:endParaRPr lang="id-ID"/>
          </a:p>
        </p:txBody>
      </p:sp>
      <p:grpSp>
        <p:nvGrpSpPr>
          <p:cNvPr id="9" name="Group 8"/>
          <p:cNvGrpSpPr/>
          <p:nvPr/>
        </p:nvGrpSpPr>
        <p:grpSpPr>
          <a:xfrm>
            <a:off x="50736" y="69736"/>
            <a:ext cx="9036496" cy="6713160"/>
            <a:chOff x="1911032" y="1433512"/>
            <a:chExt cx="5321935" cy="3990975"/>
          </a:xfrm>
        </p:grpSpPr>
        <p:pic>
          <p:nvPicPr>
            <p:cNvPr id="7" name="Picture 6" descr="C:\Users\wahyu\Downloads\perpus-ui-lagi-as-smart-object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032" y="1433512"/>
              <a:ext cx="5321935" cy="3990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rc_mi" descr="http://apps.acts.ui.ac.id/images/scholar/logo-ui-no_frame_lightbackground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012" y="1660842"/>
              <a:ext cx="1316990" cy="17310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560399"/>
            <a:ext cx="4608512" cy="852378"/>
          </a:xfrm>
        </p:spPr>
        <p:txBody>
          <a:bodyPr>
            <a:normAutofit/>
          </a:bodyPr>
          <a:lstStyle/>
          <a:p>
            <a:pPr algn="ctr"/>
            <a:r>
              <a:rPr lang="id-ID" sz="4800" dirty="0" smtClean="0"/>
              <a:t>Terima kasih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1727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1. Gizi merupakan salah satu determinan kesehatan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7437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99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dirty="0" smtClean="0"/>
              <a:t>2. Gizi menjadi bagian tak terpisahkan dari siklus hidup manusia 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Diagram 3"/>
          <p:cNvGraphicFramePr/>
          <p:nvPr/>
        </p:nvGraphicFramePr>
        <p:xfrm>
          <a:off x="2262213" y="2000240"/>
          <a:ext cx="516730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460510" y="4000504"/>
            <a:ext cx="1227487" cy="1227487"/>
            <a:chOff x="480062" y="1083764"/>
            <a:chExt cx="1227487" cy="1227487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6" name="Oval 5"/>
            <p:cNvSpPr/>
            <p:nvPr/>
          </p:nvSpPr>
          <p:spPr>
            <a:xfrm>
              <a:off x="480062" y="1083764"/>
              <a:ext cx="1227487" cy="1227487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659823" y="1263525"/>
              <a:ext cx="867965" cy="8679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700" b="1" dirty="0" smtClean="0"/>
                <a:t>Lanjut usia</a:t>
              </a:r>
              <a:endParaRPr lang="id-ID" sz="1700" b="1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 rot="18859411">
            <a:off x="2674955" y="5000635"/>
            <a:ext cx="414277" cy="325455"/>
            <a:chOff x="1174048" y="2419252"/>
            <a:chExt cx="414277" cy="325454"/>
          </a:xfrm>
          <a:solidFill>
            <a:srgbClr val="FF3300"/>
          </a:solidFill>
          <a:scene3d>
            <a:camera prst="orthographicFront"/>
            <a:lightRig rig="flat" dir="t"/>
          </a:scene3d>
        </p:grpSpPr>
        <p:sp>
          <p:nvSpPr>
            <p:cNvPr id="9" name="Right Arrow 8"/>
            <p:cNvSpPr/>
            <p:nvPr/>
          </p:nvSpPr>
          <p:spPr>
            <a:xfrm rot="15120000">
              <a:off x="1218460" y="2374840"/>
              <a:ext cx="325454" cy="41427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4"/>
            <p:cNvSpPr/>
            <p:nvPr/>
          </p:nvSpPr>
          <p:spPr>
            <a:xfrm rot="25920000">
              <a:off x="1282364" y="2504124"/>
              <a:ext cx="227818" cy="248567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4448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3. Masalah gizi masih terus bermunculan hingga saat ini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4" y="1571612"/>
            <a:ext cx="6543694" cy="50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74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7</a:t>
            </a:fld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0" y="908720"/>
            <a:ext cx="85171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1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Unfinished agenda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8</a:t>
            </a:fld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5" y="1124744"/>
            <a:ext cx="8357662" cy="523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7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Kondisi gizi di indonesia</a:t>
            </a:r>
            <a:br>
              <a:rPr lang="id-ID" dirty="0" smtClean="0"/>
            </a:br>
            <a:r>
              <a:rPr lang="id-ID" dirty="0" smtClean="0"/>
              <a:t>Riskesdas 2018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1C79-EB27-48A3-8300-A33B9EB65B98}" type="datetime1">
              <a:rPr lang="id-ID" smtClean="0"/>
              <a:t>04/09/2020</a:t>
            </a:fld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7930-C639-43FF-A5C4-805FB53130B8}" type="slidenum">
              <a:rPr lang="id-ID" smtClean="0"/>
              <a:pPr/>
              <a:t>9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43103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1107</Words>
  <Application>Microsoft Office PowerPoint</Application>
  <PresentationFormat>On-screen Show (4:3)</PresentationFormat>
  <Paragraphs>194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Pengantar M.A. Dasar Gizi Kesmas  Kamis 5 Sept 2019   </vt:lpstr>
      <vt:lpstr>Mengapa perlu mempelajari gizi?</vt:lpstr>
      <vt:lpstr>PowerPoint Presentation</vt:lpstr>
      <vt:lpstr>1. Gizi merupakan salah satu determinan kesehatan</vt:lpstr>
      <vt:lpstr>2. Gizi menjadi bagian tak terpisahkan dari siklus hidup manusia </vt:lpstr>
      <vt:lpstr>3. Masalah gizi masih terus bermunculan hingga saat ini</vt:lpstr>
      <vt:lpstr>PowerPoint Presentation</vt:lpstr>
      <vt:lpstr>Unfinished agenda</vt:lpstr>
      <vt:lpstr>Kondisi gizi di indonesia Riskesdas 2018</vt:lpstr>
      <vt:lpstr>Kondisi anak balita</vt:lpstr>
      <vt:lpstr>Kondisi remaja</vt:lpstr>
      <vt:lpstr>Kondisi wanita hamil</vt:lpstr>
      <vt:lpstr>PowerPoint Presentation</vt:lpstr>
      <vt:lpstr>PowerPoint Presentation</vt:lpstr>
      <vt:lpstr>PowerPoint Presentation</vt:lpstr>
      <vt:lpstr>tren diet</vt:lpstr>
      <vt:lpstr>Mekanisme intergenerasi</vt:lpstr>
      <vt:lpstr>The Global Crisis You never heard on Stunting (Anthony Lake, executive director  UNICEF, Jan 2012)</vt:lpstr>
      <vt:lpstr>GAMBAR OTAK ANAK</vt:lpstr>
      <vt:lpstr>Bagaimana dengan Fungsi Kognitif/ “Kecerdasan”?</vt:lpstr>
      <vt:lpstr>Bagaimana dengan Fungsi Kognitif/ “Kecerdasan”?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Kepustakaan (1)</vt:lpstr>
      <vt:lpstr>Kepustakaan (2)</vt:lpstr>
      <vt:lpstr>Kepustakaan (3)</vt:lpstr>
      <vt:lpstr>PowerPoint Presentation</vt:lpstr>
      <vt:lpstr>PowerPoint Presentation</vt:lpstr>
      <vt:lpstr>Terima kasih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coco</dc:title>
  <dc:creator>wahyu</dc:creator>
  <cp:lastModifiedBy>bambang irawan</cp:lastModifiedBy>
  <cp:revision>108</cp:revision>
  <cp:lastPrinted>2014-08-19T08:58:15Z</cp:lastPrinted>
  <dcterms:created xsi:type="dcterms:W3CDTF">2014-08-18T07:35:29Z</dcterms:created>
  <dcterms:modified xsi:type="dcterms:W3CDTF">2020-09-04T09:02:42Z</dcterms:modified>
</cp:coreProperties>
</file>