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4"/>
  </p:notesMasterIdLst>
  <p:handoutMasterIdLst>
    <p:handoutMasterId r:id="rId35"/>
  </p:handoutMasterIdLst>
  <p:sldIdLst>
    <p:sldId id="256" r:id="rId2"/>
    <p:sldId id="583" r:id="rId3"/>
    <p:sldId id="584" r:id="rId4"/>
    <p:sldId id="585" r:id="rId5"/>
    <p:sldId id="586" r:id="rId6"/>
    <p:sldId id="587" r:id="rId7"/>
    <p:sldId id="588" r:id="rId8"/>
    <p:sldId id="589" r:id="rId9"/>
    <p:sldId id="532" r:id="rId10"/>
    <p:sldId id="573" r:id="rId11"/>
    <p:sldId id="574" r:id="rId12"/>
    <p:sldId id="575" r:id="rId13"/>
    <p:sldId id="505" r:id="rId14"/>
    <p:sldId id="506" r:id="rId15"/>
    <p:sldId id="507" r:id="rId16"/>
    <p:sldId id="577" r:id="rId17"/>
    <p:sldId id="578" r:id="rId18"/>
    <p:sldId id="549" r:id="rId19"/>
    <p:sldId id="550" r:id="rId20"/>
    <p:sldId id="495" r:id="rId21"/>
    <p:sldId id="579" r:id="rId22"/>
    <p:sldId id="497" r:id="rId23"/>
    <p:sldId id="581" r:id="rId24"/>
    <p:sldId id="582" r:id="rId25"/>
    <p:sldId id="590" r:id="rId26"/>
    <p:sldId id="591" r:id="rId27"/>
    <p:sldId id="592" r:id="rId28"/>
    <p:sldId id="593" r:id="rId29"/>
    <p:sldId id="594" r:id="rId30"/>
    <p:sldId id="595" r:id="rId31"/>
    <p:sldId id="596" r:id="rId32"/>
    <p:sldId id="292" r:id="rId33"/>
  </p:sldIdLst>
  <p:sldSz cx="9144000" cy="6858000" type="screen4x3"/>
  <p:notesSz cx="10234613" cy="7104063"/>
  <p:defaultTextStyle>
    <a:defPPr>
      <a:defRPr lang="id-ID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5758FB7-9AC5-4552-8A53-C91805E547FA}" styleName="Themed Style 1 - Ac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809" autoAdjust="0"/>
    <p:restoredTop sz="94660"/>
  </p:normalViewPr>
  <p:slideViewPr>
    <p:cSldViewPr>
      <p:cViewPr>
        <p:scale>
          <a:sx n="83" d="100"/>
          <a:sy n="83" d="100"/>
        </p:scale>
        <p:origin x="-232" y="-14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handoutMaster" Target="handoutMasters/handout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24E8037-0F49-473B-B7BC-38F7AB7497B2}" type="doc">
      <dgm:prSet loTypeId="urn:microsoft.com/office/officeart/2005/8/layout/cycle2" loCatId="cycle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id-ID"/>
        </a:p>
      </dgm:t>
    </dgm:pt>
    <dgm:pt modelId="{520C08A1-D1E4-4631-A3A0-BAEA33F476A7}">
      <dgm:prSet phldrT="[Text]"/>
      <dgm:spPr>
        <a:solidFill>
          <a:srgbClr val="7030A0"/>
        </a:solidFill>
      </dgm:spPr>
      <dgm:t>
        <a:bodyPr/>
        <a:lstStyle/>
        <a:p>
          <a:r>
            <a:rPr lang="id-ID" b="1" dirty="0" smtClean="0"/>
            <a:t>Bayi</a:t>
          </a:r>
          <a:endParaRPr lang="id-ID" b="1" dirty="0"/>
        </a:p>
      </dgm:t>
    </dgm:pt>
    <dgm:pt modelId="{49DB2EC4-71FC-4089-A326-E0E2BB0BB554}" type="parTrans" cxnId="{50F5DBF5-00DE-482F-8601-E8F05B8967BB}">
      <dgm:prSet/>
      <dgm:spPr/>
      <dgm:t>
        <a:bodyPr/>
        <a:lstStyle/>
        <a:p>
          <a:endParaRPr lang="id-ID"/>
        </a:p>
      </dgm:t>
    </dgm:pt>
    <dgm:pt modelId="{17B096D2-AA05-4514-8255-A3E87BB921E4}" type="sibTrans" cxnId="{50F5DBF5-00DE-482F-8601-E8F05B8967BB}">
      <dgm:prSet/>
      <dgm:spPr>
        <a:solidFill>
          <a:srgbClr val="FF3300"/>
        </a:solidFill>
      </dgm:spPr>
      <dgm:t>
        <a:bodyPr/>
        <a:lstStyle/>
        <a:p>
          <a:endParaRPr lang="id-ID" b="1"/>
        </a:p>
      </dgm:t>
    </dgm:pt>
    <dgm:pt modelId="{6E2D9D09-3116-4CB8-B1DF-D7343BFFD9B6}">
      <dgm:prSet phldrT="[Text]"/>
      <dgm:spPr>
        <a:solidFill>
          <a:srgbClr val="7030A0"/>
        </a:solidFill>
      </dgm:spPr>
      <dgm:t>
        <a:bodyPr/>
        <a:lstStyle/>
        <a:p>
          <a:r>
            <a:rPr lang="id-ID" b="1" dirty="0" smtClean="0"/>
            <a:t>Anak</a:t>
          </a:r>
        </a:p>
      </dgm:t>
    </dgm:pt>
    <dgm:pt modelId="{24B23231-B5A2-470B-9323-027BA1F2D85F}" type="parTrans" cxnId="{BFE04A87-CCC0-4E1E-86FF-594EC976109E}">
      <dgm:prSet/>
      <dgm:spPr/>
      <dgm:t>
        <a:bodyPr/>
        <a:lstStyle/>
        <a:p>
          <a:endParaRPr lang="id-ID"/>
        </a:p>
      </dgm:t>
    </dgm:pt>
    <dgm:pt modelId="{AF637401-8BFC-4FE4-83A7-18355DBFE748}" type="sibTrans" cxnId="{BFE04A87-CCC0-4E1E-86FF-594EC976109E}">
      <dgm:prSet/>
      <dgm:spPr>
        <a:solidFill>
          <a:srgbClr val="FF3300"/>
        </a:solidFill>
      </dgm:spPr>
      <dgm:t>
        <a:bodyPr/>
        <a:lstStyle/>
        <a:p>
          <a:endParaRPr lang="id-ID" b="1"/>
        </a:p>
      </dgm:t>
    </dgm:pt>
    <dgm:pt modelId="{A0A3C4E6-F678-4B3F-A46E-28401D24E76D}">
      <dgm:prSet phldrT="[Text]"/>
      <dgm:spPr>
        <a:solidFill>
          <a:srgbClr val="7030A0"/>
        </a:solidFill>
      </dgm:spPr>
      <dgm:t>
        <a:bodyPr/>
        <a:lstStyle/>
        <a:p>
          <a:r>
            <a:rPr lang="id-ID" b="1" dirty="0" smtClean="0"/>
            <a:t>Remaja</a:t>
          </a:r>
          <a:endParaRPr lang="id-ID" b="1" dirty="0"/>
        </a:p>
      </dgm:t>
    </dgm:pt>
    <dgm:pt modelId="{30FBF501-8047-4BCC-98BD-0561537E0B14}" type="parTrans" cxnId="{EC30F2A6-FA78-40C9-A55E-6442D429A09A}">
      <dgm:prSet/>
      <dgm:spPr/>
      <dgm:t>
        <a:bodyPr/>
        <a:lstStyle/>
        <a:p>
          <a:endParaRPr lang="id-ID"/>
        </a:p>
      </dgm:t>
    </dgm:pt>
    <dgm:pt modelId="{C3DE4173-63BD-42D4-AA97-DAE14CBB8A23}" type="sibTrans" cxnId="{EC30F2A6-FA78-40C9-A55E-6442D429A09A}">
      <dgm:prSet/>
      <dgm:spPr>
        <a:solidFill>
          <a:srgbClr val="FF3300"/>
        </a:solidFill>
      </dgm:spPr>
      <dgm:t>
        <a:bodyPr/>
        <a:lstStyle/>
        <a:p>
          <a:endParaRPr lang="id-ID" b="1"/>
        </a:p>
      </dgm:t>
    </dgm:pt>
    <dgm:pt modelId="{44F4DA7F-B6E9-4600-AB69-54DB3D6C808E}">
      <dgm:prSet phldrT="[Text]"/>
      <dgm:spPr>
        <a:solidFill>
          <a:srgbClr val="7030A0"/>
        </a:solidFill>
      </dgm:spPr>
      <dgm:t>
        <a:bodyPr/>
        <a:lstStyle/>
        <a:p>
          <a:r>
            <a:rPr lang="id-ID" b="1" dirty="0" smtClean="0"/>
            <a:t>Dewasa</a:t>
          </a:r>
          <a:endParaRPr lang="id-ID" b="1" dirty="0"/>
        </a:p>
      </dgm:t>
    </dgm:pt>
    <dgm:pt modelId="{8B20337F-1E05-449D-AEC0-5B8E3188100D}" type="parTrans" cxnId="{F8EB87EB-9167-4030-B847-30EB7432A450}">
      <dgm:prSet/>
      <dgm:spPr/>
      <dgm:t>
        <a:bodyPr/>
        <a:lstStyle/>
        <a:p>
          <a:endParaRPr lang="id-ID"/>
        </a:p>
      </dgm:t>
    </dgm:pt>
    <dgm:pt modelId="{960185BF-497F-4C68-A083-89E60050D615}" type="sibTrans" cxnId="{F8EB87EB-9167-4030-B847-30EB7432A450}">
      <dgm:prSet/>
      <dgm:spPr>
        <a:solidFill>
          <a:srgbClr val="FF3300"/>
        </a:solidFill>
      </dgm:spPr>
      <dgm:t>
        <a:bodyPr/>
        <a:lstStyle/>
        <a:p>
          <a:endParaRPr lang="id-ID" b="1"/>
        </a:p>
      </dgm:t>
    </dgm:pt>
    <dgm:pt modelId="{CB6CA365-502B-4A35-ACB7-9711EEB71C29}">
      <dgm:prSet phldrT="[Text]"/>
      <dgm:spPr>
        <a:solidFill>
          <a:srgbClr val="7030A0"/>
        </a:solidFill>
      </dgm:spPr>
      <dgm:t>
        <a:bodyPr/>
        <a:lstStyle/>
        <a:p>
          <a:r>
            <a:rPr lang="id-ID" b="1" dirty="0" smtClean="0"/>
            <a:t>Ibu hamil</a:t>
          </a:r>
          <a:endParaRPr lang="id-ID" b="1" dirty="0"/>
        </a:p>
      </dgm:t>
    </dgm:pt>
    <dgm:pt modelId="{615ACA17-7E00-4D77-B8DF-D9EE0BB6423B}" type="parTrans" cxnId="{7DAFD19C-B76A-41C5-B69E-904297796FB3}">
      <dgm:prSet/>
      <dgm:spPr/>
      <dgm:t>
        <a:bodyPr/>
        <a:lstStyle/>
        <a:p>
          <a:endParaRPr lang="id-ID"/>
        </a:p>
      </dgm:t>
    </dgm:pt>
    <dgm:pt modelId="{428765B4-2E14-4EE7-8A13-06497506F100}" type="sibTrans" cxnId="{7DAFD19C-B76A-41C5-B69E-904297796FB3}">
      <dgm:prSet/>
      <dgm:spPr>
        <a:solidFill>
          <a:srgbClr val="FF3300"/>
        </a:solidFill>
      </dgm:spPr>
      <dgm:t>
        <a:bodyPr/>
        <a:lstStyle/>
        <a:p>
          <a:endParaRPr lang="id-ID" b="1"/>
        </a:p>
      </dgm:t>
    </dgm:pt>
    <dgm:pt modelId="{F6136531-DAE1-4668-B9DE-FE7859467BE2}" type="pres">
      <dgm:prSet presAssocID="{C24E8037-0F49-473B-B7BC-38F7AB7497B2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id-ID"/>
        </a:p>
      </dgm:t>
    </dgm:pt>
    <dgm:pt modelId="{CA0AA252-D1B8-4E52-9CB8-B377E28F36F8}" type="pres">
      <dgm:prSet presAssocID="{520C08A1-D1E4-4631-A3A0-BAEA33F476A7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26E69A51-A21A-421A-A966-DF9E6C046F33}" type="pres">
      <dgm:prSet presAssocID="{17B096D2-AA05-4514-8255-A3E87BB921E4}" presName="sibTrans" presStyleLbl="sibTrans2D1" presStyleIdx="0" presStyleCnt="5"/>
      <dgm:spPr/>
      <dgm:t>
        <a:bodyPr/>
        <a:lstStyle/>
        <a:p>
          <a:endParaRPr lang="id-ID"/>
        </a:p>
      </dgm:t>
    </dgm:pt>
    <dgm:pt modelId="{070D83F0-7DD0-492A-819A-7E5E8DB9269D}" type="pres">
      <dgm:prSet presAssocID="{17B096D2-AA05-4514-8255-A3E87BB921E4}" presName="connectorText" presStyleLbl="sibTrans2D1" presStyleIdx="0" presStyleCnt="5"/>
      <dgm:spPr/>
      <dgm:t>
        <a:bodyPr/>
        <a:lstStyle/>
        <a:p>
          <a:endParaRPr lang="id-ID"/>
        </a:p>
      </dgm:t>
    </dgm:pt>
    <dgm:pt modelId="{D950BD16-39DF-48B4-942C-1F7883AA7BBF}" type="pres">
      <dgm:prSet presAssocID="{6E2D9D09-3116-4CB8-B1DF-D7343BFFD9B6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A0CEA9F6-19DC-4DE0-B596-84779E3A75B0}" type="pres">
      <dgm:prSet presAssocID="{AF637401-8BFC-4FE4-83A7-18355DBFE748}" presName="sibTrans" presStyleLbl="sibTrans2D1" presStyleIdx="1" presStyleCnt="5"/>
      <dgm:spPr/>
      <dgm:t>
        <a:bodyPr/>
        <a:lstStyle/>
        <a:p>
          <a:endParaRPr lang="id-ID"/>
        </a:p>
      </dgm:t>
    </dgm:pt>
    <dgm:pt modelId="{15CBA6DF-56B9-4E82-B1AF-2A0411514327}" type="pres">
      <dgm:prSet presAssocID="{AF637401-8BFC-4FE4-83A7-18355DBFE748}" presName="connectorText" presStyleLbl="sibTrans2D1" presStyleIdx="1" presStyleCnt="5"/>
      <dgm:spPr/>
      <dgm:t>
        <a:bodyPr/>
        <a:lstStyle/>
        <a:p>
          <a:endParaRPr lang="id-ID"/>
        </a:p>
      </dgm:t>
    </dgm:pt>
    <dgm:pt modelId="{EC81681C-8E31-4FDE-82F7-FA1CE00D9D06}" type="pres">
      <dgm:prSet presAssocID="{A0A3C4E6-F678-4B3F-A46E-28401D24E76D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1669281D-D7F9-4151-8B0B-672FB41E429A}" type="pres">
      <dgm:prSet presAssocID="{C3DE4173-63BD-42D4-AA97-DAE14CBB8A23}" presName="sibTrans" presStyleLbl="sibTrans2D1" presStyleIdx="2" presStyleCnt="5"/>
      <dgm:spPr/>
      <dgm:t>
        <a:bodyPr/>
        <a:lstStyle/>
        <a:p>
          <a:endParaRPr lang="id-ID"/>
        </a:p>
      </dgm:t>
    </dgm:pt>
    <dgm:pt modelId="{49186568-09AA-4299-9489-771AD98801F9}" type="pres">
      <dgm:prSet presAssocID="{C3DE4173-63BD-42D4-AA97-DAE14CBB8A23}" presName="connectorText" presStyleLbl="sibTrans2D1" presStyleIdx="2" presStyleCnt="5"/>
      <dgm:spPr/>
      <dgm:t>
        <a:bodyPr/>
        <a:lstStyle/>
        <a:p>
          <a:endParaRPr lang="id-ID"/>
        </a:p>
      </dgm:t>
    </dgm:pt>
    <dgm:pt modelId="{D7AC90BA-AAF3-4871-9DBC-E652015E0154}" type="pres">
      <dgm:prSet presAssocID="{44F4DA7F-B6E9-4600-AB69-54DB3D6C808E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4C0B89A4-6302-4A7B-9DA8-3A7362D5337E}" type="pres">
      <dgm:prSet presAssocID="{960185BF-497F-4C68-A083-89E60050D615}" presName="sibTrans" presStyleLbl="sibTrans2D1" presStyleIdx="3" presStyleCnt="5"/>
      <dgm:spPr/>
      <dgm:t>
        <a:bodyPr/>
        <a:lstStyle/>
        <a:p>
          <a:endParaRPr lang="id-ID"/>
        </a:p>
      </dgm:t>
    </dgm:pt>
    <dgm:pt modelId="{90BA28C2-69AD-42F2-9307-45625B547257}" type="pres">
      <dgm:prSet presAssocID="{960185BF-497F-4C68-A083-89E60050D615}" presName="connectorText" presStyleLbl="sibTrans2D1" presStyleIdx="3" presStyleCnt="5"/>
      <dgm:spPr/>
      <dgm:t>
        <a:bodyPr/>
        <a:lstStyle/>
        <a:p>
          <a:endParaRPr lang="id-ID"/>
        </a:p>
      </dgm:t>
    </dgm:pt>
    <dgm:pt modelId="{F375E0E1-5D12-409B-9315-FC9D14852D18}" type="pres">
      <dgm:prSet presAssocID="{CB6CA365-502B-4A35-ACB7-9711EEB71C29}" presName="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AEEE66D9-A940-4F66-8FBE-3208598B3B78}" type="pres">
      <dgm:prSet presAssocID="{428765B4-2E14-4EE7-8A13-06497506F100}" presName="sibTrans" presStyleLbl="sibTrans2D1" presStyleIdx="4" presStyleCnt="5"/>
      <dgm:spPr/>
      <dgm:t>
        <a:bodyPr/>
        <a:lstStyle/>
        <a:p>
          <a:endParaRPr lang="id-ID"/>
        </a:p>
      </dgm:t>
    </dgm:pt>
    <dgm:pt modelId="{BD4C167A-AC4E-448D-9400-49E6AB3C93C4}" type="pres">
      <dgm:prSet presAssocID="{428765B4-2E14-4EE7-8A13-06497506F100}" presName="connectorText" presStyleLbl="sibTrans2D1" presStyleIdx="4" presStyleCnt="5"/>
      <dgm:spPr/>
      <dgm:t>
        <a:bodyPr/>
        <a:lstStyle/>
        <a:p>
          <a:endParaRPr lang="id-ID"/>
        </a:p>
      </dgm:t>
    </dgm:pt>
  </dgm:ptLst>
  <dgm:cxnLst>
    <dgm:cxn modelId="{BFE04A87-CCC0-4E1E-86FF-594EC976109E}" srcId="{C24E8037-0F49-473B-B7BC-38F7AB7497B2}" destId="{6E2D9D09-3116-4CB8-B1DF-D7343BFFD9B6}" srcOrd="1" destOrd="0" parTransId="{24B23231-B5A2-470B-9323-027BA1F2D85F}" sibTransId="{AF637401-8BFC-4FE4-83A7-18355DBFE748}"/>
    <dgm:cxn modelId="{A1673CE1-D260-4253-ACC3-52AF3D6E87DF}" type="presOf" srcId="{44F4DA7F-B6E9-4600-AB69-54DB3D6C808E}" destId="{D7AC90BA-AAF3-4871-9DBC-E652015E0154}" srcOrd="0" destOrd="0" presId="urn:microsoft.com/office/officeart/2005/8/layout/cycle2"/>
    <dgm:cxn modelId="{83F041B3-5301-4A80-926C-891C75416D8A}" type="presOf" srcId="{CB6CA365-502B-4A35-ACB7-9711EEB71C29}" destId="{F375E0E1-5D12-409B-9315-FC9D14852D18}" srcOrd="0" destOrd="0" presId="urn:microsoft.com/office/officeart/2005/8/layout/cycle2"/>
    <dgm:cxn modelId="{45261EFB-2378-4BA1-9808-897AFDE7FCDC}" type="presOf" srcId="{C3DE4173-63BD-42D4-AA97-DAE14CBB8A23}" destId="{49186568-09AA-4299-9489-771AD98801F9}" srcOrd="1" destOrd="0" presId="urn:microsoft.com/office/officeart/2005/8/layout/cycle2"/>
    <dgm:cxn modelId="{EC30F2A6-FA78-40C9-A55E-6442D429A09A}" srcId="{C24E8037-0F49-473B-B7BC-38F7AB7497B2}" destId="{A0A3C4E6-F678-4B3F-A46E-28401D24E76D}" srcOrd="2" destOrd="0" parTransId="{30FBF501-8047-4BCC-98BD-0561537E0B14}" sibTransId="{C3DE4173-63BD-42D4-AA97-DAE14CBB8A23}"/>
    <dgm:cxn modelId="{44051E4C-1995-43A6-BEE3-179A6E4640EB}" type="presOf" srcId="{428765B4-2E14-4EE7-8A13-06497506F100}" destId="{AEEE66D9-A940-4F66-8FBE-3208598B3B78}" srcOrd="0" destOrd="0" presId="urn:microsoft.com/office/officeart/2005/8/layout/cycle2"/>
    <dgm:cxn modelId="{7BBC22E7-E5D8-4442-843C-6557721CB32E}" type="presOf" srcId="{520C08A1-D1E4-4631-A3A0-BAEA33F476A7}" destId="{CA0AA252-D1B8-4E52-9CB8-B377E28F36F8}" srcOrd="0" destOrd="0" presId="urn:microsoft.com/office/officeart/2005/8/layout/cycle2"/>
    <dgm:cxn modelId="{50F5DBF5-00DE-482F-8601-E8F05B8967BB}" srcId="{C24E8037-0F49-473B-B7BC-38F7AB7497B2}" destId="{520C08A1-D1E4-4631-A3A0-BAEA33F476A7}" srcOrd="0" destOrd="0" parTransId="{49DB2EC4-71FC-4089-A326-E0E2BB0BB554}" sibTransId="{17B096D2-AA05-4514-8255-A3E87BB921E4}"/>
    <dgm:cxn modelId="{B7EB811C-B51F-4BF1-AF19-40F8385D061D}" type="presOf" srcId="{17B096D2-AA05-4514-8255-A3E87BB921E4}" destId="{070D83F0-7DD0-492A-819A-7E5E8DB9269D}" srcOrd="1" destOrd="0" presId="urn:microsoft.com/office/officeart/2005/8/layout/cycle2"/>
    <dgm:cxn modelId="{7D7B7927-549C-47AF-A6B1-E23BDD4FDE63}" type="presOf" srcId="{17B096D2-AA05-4514-8255-A3E87BB921E4}" destId="{26E69A51-A21A-421A-A966-DF9E6C046F33}" srcOrd="0" destOrd="0" presId="urn:microsoft.com/office/officeart/2005/8/layout/cycle2"/>
    <dgm:cxn modelId="{9413601F-1457-4C63-9760-ACF4AC81433A}" type="presOf" srcId="{428765B4-2E14-4EE7-8A13-06497506F100}" destId="{BD4C167A-AC4E-448D-9400-49E6AB3C93C4}" srcOrd="1" destOrd="0" presId="urn:microsoft.com/office/officeart/2005/8/layout/cycle2"/>
    <dgm:cxn modelId="{C8AF1FD5-1F04-401A-9AFE-3653B9D935F5}" type="presOf" srcId="{A0A3C4E6-F678-4B3F-A46E-28401D24E76D}" destId="{EC81681C-8E31-4FDE-82F7-FA1CE00D9D06}" srcOrd="0" destOrd="0" presId="urn:microsoft.com/office/officeart/2005/8/layout/cycle2"/>
    <dgm:cxn modelId="{AD21B913-68C1-4EEE-8CE5-04B45FFDF408}" type="presOf" srcId="{AF637401-8BFC-4FE4-83A7-18355DBFE748}" destId="{15CBA6DF-56B9-4E82-B1AF-2A0411514327}" srcOrd="1" destOrd="0" presId="urn:microsoft.com/office/officeart/2005/8/layout/cycle2"/>
    <dgm:cxn modelId="{F7970149-060A-4281-8BE4-47C50535E465}" type="presOf" srcId="{960185BF-497F-4C68-A083-89E60050D615}" destId="{90BA28C2-69AD-42F2-9307-45625B547257}" srcOrd="1" destOrd="0" presId="urn:microsoft.com/office/officeart/2005/8/layout/cycle2"/>
    <dgm:cxn modelId="{9C6E79B4-95F4-4208-9888-3DDBC2210B85}" type="presOf" srcId="{960185BF-497F-4C68-A083-89E60050D615}" destId="{4C0B89A4-6302-4A7B-9DA8-3A7362D5337E}" srcOrd="0" destOrd="0" presId="urn:microsoft.com/office/officeart/2005/8/layout/cycle2"/>
    <dgm:cxn modelId="{FC0080F4-41F2-46E3-8C99-FC73556B93CB}" type="presOf" srcId="{C24E8037-0F49-473B-B7BC-38F7AB7497B2}" destId="{F6136531-DAE1-4668-B9DE-FE7859467BE2}" srcOrd="0" destOrd="0" presId="urn:microsoft.com/office/officeart/2005/8/layout/cycle2"/>
    <dgm:cxn modelId="{1CE6322B-EB4C-4A22-843F-4992A86EF368}" type="presOf" srcId="{6E2D9D09-3116-4CB8-B1DF-D7343BFFD9B6}" destId="{D950BD16-39DF-48B4-942C-1F7883AA7BBF}" srcOrd="0" destOrd="0" presId="urn:microsoft.com/office/officeart/2005/8/layout/cycle2"/>
    <dgm:cxn modelId="{8D69FE32-F249-43A7-941E-9F58B4CEE189}" type="presOf" srcId="{C3DE4173-63BD-42D4-AA97-DAE14CBB8A23}" destId="{1669281D-D7F9-4151-8B0B-672FB41E429A}" srcOrd="0" destOrd="0" presId="urn:microsoft.com/office/officeart/2005/8/layout/cycle2"/>
    <dgm:cxn modelId="{C43F8DD9-4D66-4D90-ADF4-5FAB6BEC0579}" type="presOf" srcId="{AF637401-8BFC-4FE4-83A7-18355DBFE748}" destId="{A0CEA9F6-19DC-4DE0-B596-84779E3A75B0}" srcOrd="0" destOrd="0" presId="urn:microsoft.com/office/officeart/2005/8/layout/cycle2"/>
    <dgm:cxn modelId="{F8EB87EB-9167-4030-B847-30EB7432A450}" srcId="{C24E8037-0F49-473B-B7BC-38F7AB7497B2}" destId="{44F4DA7F-B6E9-4600-AB69-54DB3D6C808E}" srcOrd="3" destOrd="0" parTransId="{8B20337F-1E05-449D-AEC0-5B8E3188100D}" sibTransId="{960185BF-497F-4C68-A083-89E60050D615}"/>
    <dgm:cxn modelId="{7DAFD19C-B76A-41C5-B69E-904297796FB3}" srcId="{C24E8037-0F49-473B-B7BC-38F7AB7497B2}" destId="{CB6CA365-502B-4A35-ACB7-9711EEB71C29}" srcOrd="4" destOrd="0" parTransId="{615ACA17-7E00-4D77-B8DF-D9EE0BB6423B}" sibTransId="{428765B4-2E14-4EE7-8A13-06497506F100}"/>
    <dgm:cxn modelId="{E79A3E6F-851A-4322-83AF-EBA2E14802F4}" type="presParOf" srcId="{F6136531-DAE1-4668-B9DE-FE7859467BE2}" destId="{CA0AA252-D1B8-4E52-9CB8-B377E28F36F8}" srcOrd="0" destOrd="0" presId="urn:microsoft.com/office/officeart/2005/8/layout/cycle2"/>
    <dgm:cxn modelId="{7585C9B6-E408-41C4-AA53-A3267D07996C}" type="presParOf" srcId="{F6136531-DAE1-4668-B9DE-FE7859467BE2}" destId="{26E69A51-A21A-421A-A966-DF9E6C046F33}" srcOrd="1" destOrd="0" presId="urn:microsoft.com/office/officeart/2005/8/layout/cycle2"/>
    <dgm:cxn modelId="{5781EF9E-FF44-4C95-9E35-3C678186C816}" type="presParOf" srcId="{26E69A51-A21A-421A-A966-DF9E6C046F33}" destId="{070D83F0-7DD0-492A-819A-7E5E8DB9269D}" srcOrd="0" destOrd="0" presId="urn:microsoft.com/office/officeart/2005/8/layout/cycle2"/>
    <dgm:cxn modelId="{293D5B59-345A-4FCB-9358-C6A2EF0D0F0B}" type="presParOf" srcId="{F6136531-DAE1-4668-B9DE-FE7859467BE2}" destId="{D950BD16-39DF-48B4-942C-1F7883AA7BBF}" srcOrd="2" destOrd="0" presId="urn:microsoft.com/office/officeart/2005/8/layout/cycle2"/>
    <dgm:cxn modelId="{0E50B90C-7205-4DC6-BCA3-DDB3F963D738}" type="presParOf" srcId="{F6136531-DAE1-4668-B9DE-FE7859467BE2}" destId="{A0CEA9F6-19DC-4DE0-B596-84779E3A75B0}" srcOrd="3" destOrd="0" presId="urn:microsoft.com/office/officeart/2005/8/layout/cycle2"/>
    <dgm:cxn modelId="{C1F36D12-E5D1-478C-82CD-3474FC53AD4E}" type="presParOf" srcId="{A0CEA9F6-19DC-4DE0-B596-84779E3A75B0}" destId="{15CBA6DF-56B9-4E82-B1AF-2A0411514327}" srcOrd="0" destOrd="0" presId="urn:microsoft.com/office/officeart/2005/8/layout/cycle2"/>
    <dgm:cxn modelId="{7C57321C-760F-452C-AA9F-14ACEC89C232}" type="presParOf" srcId="{F6136531-DAE1-4668-B9DE-FE7859467BE2}" destId="{EC81681C-8E31-4FDE-82F7-FA1CE00D9D06}" srcOrd="4" destOrd="0" presId="urn:microsoft.com/office/officeart/2005/8/layout/cycle2"/>
    <dgm:cxn modelId="{74070E87-18D7-47EB-940B-39004E982638}" type="presParOf" srcId="{F6136531-DAE1-4668-B9DE-FE7859467BE2}" destId="{1669281D-D7F9-4151-8B0B-672FB41E429A}" srcOrd="5" destOrd="0" presId="urn:microsoft.com/office/officeart/2005/8/layout/cycle2"/>
    <dgm:cxn modelId="{05974EB9-5915-45D7-8320-34FCC83497CF}" type="presParOf" srcId="{1669281D-D7F9-4151-8B0B-672FB41E429A}" destId="{49186568-09AA-4299-9489-771AD98801F9}" srcOrd="0" destOrd="0" presId="urn:microsoft.com/office/officeart/2005/8/layout/cycle2"/>
    <dgm:cxn modelId="{A3CAA185-A95D-44E7-927B-C8C0A96560A4}" type="presParOf" srcId="{F6136531-DAE1-4668-B9DE-FE7859467BE2}" destId="{D7AC90BA-AAF3-4871-9DBC-E652015E0154}" srcOrd="6" destOrd="0" presId="urn:microsoft.com/office/officeart/2005/8/layout/cycle2"/>
    <dgm:cxn modelId="{D4CAB6B3-D38F-4848-BCE6-ACC4F903D7A8}" type="presParOf" srcId="{F6136531-DAE1-4668-B9DE-FE7859467BE2}" destId="{4C0B89A4-6302-4A7B-9DA8-3A7362D5337E}" srcOrd="7" destOrd="0" presId="urn:microsoft.com/office/officeart/2005/8/layout/cycle2"/>
    <dgm:cxn modelId="{035AC25D-005C-424C-A577-B86D3476B5D6}" type="presParOf" srcId="{4C0B89A4-6302-4A7B-9DA8-3A7362D5337E}" destId="{90BA28C2-69AD-42F2-9307-45625B547257}" srcOrd="0" destOrd="0" presId="urn:microsoft.com/office/officeart/2005/8/layout/cycle2"/>
    <dgm:cxn modelId="{36AD671C-8D5E-4F86-8EBF-B7507FC04D0C}" type="presParOf" srcId="{F6136531-DAE1-4668-B9DE-FE7859467BE2}" destId="{F375E0E1-5D12-409B-9315-FC9D14852D18}" srcOrd="8" destOrd="0" presId="urn:microsoft.com/office/officeart/2005/8/layout/cycle2"/>
    <dgm:cxn modelId="{D78DE6DE-6FFD-42B1-9DDB-3E6DFE080DB7}" type="presParOf" srcId="{F6136531-DAE1-4668-B9DE-FE7859467BE2}" destId="{AEEE66D9-A940-4F66-8FBE-3208598B3B78}" srcOrd="9" destOrd="0" presId="urn:microsoft.com/office/officeart/2005/8/layout/cycle2"/>
    <dgm:cxn modelId="{4BC1EF9A-A5FD-4DF9-B9CA-471FBDC47FB8}" type="presParOf" srcId="{AEEE66D9-A940-4F66-8FBE-3208598B3B78}" destId="{BD4C167A-AC4E-448D-9400-49E6AB3C93C4}" srcOrd="0" destOrd="0" presId="urn:microsoft.com/office/officeart/2005/8/layout/cycle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E3CD19F-CCCC-42E9-9A71-E4851480CDF5}" type="doc">
      <dgm:prSet loTypeId="urn:microsoft.com/office/officeart/2005/8/layout/default" loCatId="list" qsTypeId="urn:microsoft.com/office/officeart/2005/8/quickstyle/simple4" qsCatId="simple" csTypeId="urn:microsoft.com/office/officeart/2005/8/colors/colorful5" csCatId="colorful" phldr="1"/>
      <dgm:spPr/>
      <dgm:t>
        <a:bodyPr/>
        <a:lstStyle/>
        <a:p>
          <a:endParaRPr lang="id-ID"/>
        </a:p>
      </dgm:t>
    </dgm:pt>
    <dgm:pt modelId="{9A9D56DF-8A48-414B-BF4D-7ED8C06A2461}">
      <dgm:prSet phldrT="[Text]"/>
      <dgm:spPr/>
      <dgm:t>
        <a:bodyPr/>
        <a:lstStyle/>
        <a:p>
          <a:r>
            <a:rPr lang="id-ID" dirty="0" smtClean="0"/>
            <a:t>3 dari 10</a:t>
          </a:r>
        </a:p>
        <a:p>
          <a:r>
            <a:rPr lang="id-ID" dirty="0" smtClean="0"/>
            <a:t>pendek</a:t>
          </a:r>
          <a:endParaRPr lang="id-ID" dirty="0"/>
        </a:p>
      </dgm:t>
    </dgm:pt>
    <dgm:pt modelId="{2AB29553-2E6B-49FD-9057-B2FCD67150B4}" type="parTrans" cxnId="{FFB5D099-09FE-4B13-97CF-0790644897C5}">
      <dgm:prSet/>
      <dgm:spPr/>
      <dgm:t>
        <a:bodyPr/>
        <a:lstStyle/>
        <a:p>
          <a:endParaRPr lang="id-ID"/>
        </a:p>
      </dgm:t>
    </dgm:pt>
    <dgm:pt modelId="{923252AC-34F8-4096-823B-953219DF3309}" type="sibTrans" cxnId="{FFB5D099-09FE-4B13-97CF-0790644897C5}">
      <dgm:prSet/>
      <dgm:spPr/>
      <dgm:t>
        <a:bodyPr/>
        <a:lstStyle/>
        <a:p>
          <a:endParaRPr lang="id-ID"/>
        </a:p>
      </dgm:t>
    </dgm:pt>
    <dgm:pt modelId="{ACFC3F0F-A251-4171-8A04-A72A0A6269F1}">
      <dgm:prSet phldrT="[Text]"/>
      <dgm:spPr/>
      <dgm:t>
        <a:bodyPr/>
        <a:lstStyle/>
        <a:p>
          <a:r>
            <a:rPr lang="id-ID" dirty="0" smtClean="0"/>
            <a:t>2 dari 10 kurang gizi</a:t>
          </a:r>
          <a:endParaRPr lang="id-ID" dirty="0"/>
        </a:p>
      </dgm:t>
    </dgm:pt>
    <dgm:pt modelId="{F969A0C9-819E-47FC-B1D6-4A4919CD9CBA}" type="parTrans" cxnId="{4A606DBE-7E7C-4BE3-B460-B0A6AF76DC6E}">
      <dgm:prSet/>
      <dgm:spPr/>
      <dgm:t>
        <a:bodyPr/>
        <a:lstStyle/>
        <a:p>
          <a:endParaRPr lang="id-ID"/>
        </a:p>
      </dgm:t>
    </dgm:pt>
    <dgm:pt modelId="{890C4BD2-B9B2-481A-8D30-3A23218D8E2C}" type="sibTrans" cxnId="{4A606DBE-7E7C-4BE3-B460-B0A6AF76DC6E}">
      <dgm:prSet/>
      <dgm:spPr/>
      <dgm:t>
        <a:bodyPr/>
        <a:lstStyle/>
        <a:p>
          <a:endParaRPr lang="id-ID"/>
        </a:p>
      </dgm:t>
    </dgm:pt>
    <dgm:pt modelId="{DC58ED06-6D8C-4373-94E3-9B7E91740AE0}">
      <dgm:prSet phldrT="[Text]"/>
      <dgm:spPr/>
      <dgm:t>
        <a:bodyPr/>
        <a:lstStyle/>
        <a:p>
          <a:r>
            <a:rPr lang="id-ID" dirty="0" smtClean="0"/>
            <a:t>1 dari 10 gemuk</a:t>
          </a:r>
          <a:endParaRPr lang="id-ID" dirty="0"/>
        </a:p>
      </dgm:t>
    </dgm:pt>
    <dgm:pt modelId="{07D01548-0101-41C6-9065-01CEFF4AC56B}" type="parTrans" cxnId="{1873A671-7F0F-4808-B255-73EE9564DB35}">
      <dgm:prSet/>
      <dgm:spPr/>
      <dgm:t>
        <a:bodyPr/>
        <a:lstStyle/>
        <a:p>
          <a:endParaRPr lang="id-ID"/>
        </a:p>
      </dgm:t>
    </dgm:pt>
    <dgm:pt modelId="{83B687FB-8C57-4A26-B989-D79437C9E218}" type="sibTrans" cxnId="{1873A671-7F0F-4808-B255-73EE9564DB35}">
      <dgm:prSet/>
      <dgm:spPr/>
      <dgm:t>
        <a:bodyPr/>
        <a:lstStyle/>
        <a:p>
          <a:endParaRPr lang="id-ID"/>
        </a:p>
      </dgm:t>
    </dgm:pt>
    <dgm:pt modelId="{139B5F93-320B-40B0-8F6E-F86B6AD67B4A}" type="pres">
      <dgm:prSet presAssocID="{AE3CD19F-CCCC-42E9-9A71-E4851480CDF5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6F862B5E-D7FA-41ED-A920-1FB68FD7B440}" type="pres">
      <dgm:prSet presAssocID="{9A9D56DF-8A48-414B-BF4D-7ED8C06A2461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2267614-2A7A-408C-A019-526553E6A009}" type="pres">
      <dgm:prSet presAssocID="{923252AC-34F8-4096-823B-953219DF3309}" presName="sibTrans" presStyleCnt="0"/>
      <dgm:spPr/>
    </dgm:pt>
    <dgm:pt modelId="{20E03117-1E46-43B9-AE9A-8854E5C97C0E}" type="pres">
      <dgm:prSet presAssocID="{ACFC3F0F-A251-4171-8A04-A72A0A6269F1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C9C6C18-90E2-491B-B73D-4740D2B2675C}" type="pres">
      <dgm:prSet presAssocID="{890C4BD2-B9B2-481A-8D30-3A23218D8E2C}" presName="sibTrans" presStyleCnt="0"/>
      <dgm:spPr/>
    </dgm:pt>
    <dgm:pt modelId="{AD21ECED-B853-4456-AE26-DE25C01386B7}" type="pres">
      <dgm:prSet presAssocID="{DC58ED06-6D8C-4373-94E3-9B7E91740AE0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FFB5D099-09FE-4B13-97CF-0790644897C5}" srcId="{AE3CD19F-CCCC-42E9-9A71-E4851480CDF5}" destId="{9A9D56DF-8A48-414B-BF4D-7ED8C06A2461}" srcOrd="0" destOrd="0" parTransId="{2AB29553-2E6B-49FD-9057-B2FCD67150B4}" sibTransId="{923252AC-34F8-4096-823B-953219DF3309}"/>
    <dgm:cxn modelId="{4A606DBE-7E7C-4BE3-B460-B0A6AF76DC6E}" srcId="{AE3CD19F-CCCC-42E9-9A71-E4851480CDF5}" destId="{ACFC3F0F-A251-4171-8A04-A72A0A6269F1}" srcOrd="1" destOrd="0" parTransId="{F969A0C9-819E-47FC-B1D6-4A4919CD9CBA}" sibTransId="{890C4BD2-B9B2-481A-8D30-3A23218D8E2C}"/>
    <dgm:cxn modelId="{6B4927DC-5F65-4979-A5B5-A28B73187609}" type="presOf" srcId="{9A9D56DF-8A48-414B-BF4D-7ED8C06A2461}" destId="{6F862B5E-D7FA-41ED-A920-1FB68FD7B440}" srcOrd="0" destOrd="0" presId="urn:microsoft.com/office/officeart/2005/8/layout/default"/>
    <dgm:cxn modelId="{254E8B37-8895-4166-9116-DE673C29E148}" type="presOf" srcId="{AE3CD19F-CCCC-42E9-9A71-E4851480CDF5}" destId="{139B5F93-320B-40B0-8F6E-F86B6AD67B4A}" srcOrd="0" destOrd="0" presId="urn:microsoft.com/office/officeart/2005/8/layout/default"/>
    <dgm:cxn modelId="{65C98C8F-1B7B-4DF7-B740-425F36BB865E}" type="presOf" srcId="{ACFC3F0F-A251-4171-8A04-A72A0A6269F1}" destId="{20E03117-1E46-43B9-AE9A-8854E5C97C0E}" srcOrd="0" destOrd="0" presId="urn:microsoft.com/office/officeart/2005/8/layout/default"/>
    <dgm:cxn modelId="{1873A671-7F0F-4808-B255-73EE9564DB35}" srcId="{AE3CD19F-CCCC-42E9-9A71-E4851480CDF5}" destId="{DC58ED06-6D8C-4373-94E3-9B7E91740AE0}" srcOrd="2" destOrd="0" parTransId="{07D01548-0101-41C6-9065-01CEFF4AC56B}" sibTransId="{83B687FB-8C57-4A26-B989-D79437C9E218}"/>
    <dgm:cxn modelId="{5E5BDFEC-9EBB-4C76-90DE-BED647EBA965}" type="presOf" srcId="{DC58ED06-6D8C-4373-94E3-9B7E91740AE0}" destId="{AD21ECED-B853-4456-AE26-DE25C01386B7}" srcOrd="0" destOrd="0" presId="urn:microsoft.com/office/officeart/2005/8/layout/default"/>
    <dgm:cxn modelId="{69582603-6968-4332-86F2-3706502DC1E6}" type="presParOf" srcId="{139B5F93-320B-40B0-8F6E-F86B6AD67B4A}" destId="{6F862B5E-D7FA-41ED-A920-1FB68FD7B440}" srcOrd="0" destOrd="0" presId="urn:microsoft.com/office/officeart/2005/8/layout/default"/>
    <dgm:cxn modelId="{3DA3088B-3EFE-43EA-BDF6-292FEFF8F1DD}" type="presParOf" srcId="{139B5F93-320B-40B0-8F6E-F86B6AD67B4A}" destId="{82267614-2A7A-408C-A019-526553E6A009}" srcOrd="1" destOrd="0" presId="urn:microsoft.com/office/officeart/2005/8/layout/default"/>
    <dgm:cxn modelId="{3856EA3C-4225-41EF-8502-82FC4B00A7B5}" type="presParOf" srcId="{139B5F93-320B-40B0-8F6E-F86B6AD67B4A}" destId="{20E03117-1E46-43B9-AE9A-8854E5C97C0E}" srcOrd="2" destOrd="0" presId="urn:microsoft.com/office/officeart/2005/8/layout/default"/>
    <dgm:cxn modelId="{9A829B94-8B90-4334-B195-C9735053DB86}" type="presParOf" srcId="{139B5F93-320B-40B0-8F6E-F86B6AD67B4A}" destId="{DC9C6C18-90E2-491B-B73D-4740D2B2675C}" srcOrd="3" destOrd="0" presId="urn:microsoft.com/office/officeart/2005/8/layout/default"/>
    <dgm:cxn modelId="{D6E7CFE9-E89C-41C1-B7FB-B0BEB5C4EDC5}" type="presParOf" srcId="{139B5F93-320B-40B0-8F6E-F86B6AD67B4A}" destId="{AD21ECED-B853-4456-AE26-DE25C01386B7}" srcOrd="4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7072B8EB-22DB-4D14-8A4B-28C92033B585}" type="doc">
      <dgm:prSet loTypeId="urn:microsoft.com/office/officeart/2005/8/layout/default" loCatId="list" qsTypeId="urn:microsoft.com/office/officeart/2005/8/quickstyle/simple5" qsCatId="simple" csTypeId="urn:microsoft.com/office/officeart/2005/8/colors/colorful2" csCatId="colorful" phldr="1"/>
      <dgm:spPr/>
      <dgm:t>
        <a:bodyPr/>
        <a:lstStyle/>
        <a:p>
          <a:endParaRPr lang="id-ID"/>
        </a:p>
      </dgm:t>
    </dgm:pt>
    <dgm:pt modelId="{C8FB0D16-769A-4B6A-B37A-16B8323083A9}">
      <dgm:prSet phldrT="[Text]"/>
      <dgm:spPr/>
      <dgm:t>
        <a:bodyPr/>
        <a:lstStyle/>
        <a:p>
          <a:r>
            <a:rPr lang="id-ID" dirty="0" smtClean="0"/>
            <a:t>3 dari 10 usia &gt; 15 th gemuk di perut</a:t>
          </a:r>
          <a:endParaRPr lang="id-ID" dirty="0"/>
        </a:p>
      </dgm:t>
    </dgm:pt>
    <dgm:pt modelId="{76FCC671-2FF3-4D7D-A3A8-E82FC2B84229}" type="parTrans" cxnId="{2BCAD3DD-7F6B-453E-B2EB-741FAF741CC3}">
      <dgm:prSet/>
      <dgm:spPr/>
      <dgm:t>
        <a:bodyPr/>
        <a:lstStyle/>
        <a:p>
          <a:endParaRPr lang="id-ID"/>
        </a:p>
      </dgm:t>
    </dgm:pt>
    <dgm:pt modelId="{07E6D3A6-012C-40BC-A945-BB5EE38A5E9C}" type="sibTrans" cxnId="{2BCAD3DD-7F6B-453E-B2EB-741FAF741CC3}">
      <dgm:prSet/>
      <dgm:spPr/>
      <dgm:t>
        <a:bodyPr/>
        <a:lstStyle/>
        <a:p>
          <a:endParaRPr lang="id-ID"/>
        </a:p>
      </dgm:t>
    </dgm:pt>
    <dgm:pt modelId="{0B11A852-A2F6-44C6-A392-D59EC406C81F}">
      <dgm:prSet phldrT="[Text]"/>
      <dgm:spPr/>
      <dgm:t>
        <a:bodyPr/>
        <a:lstStyle/>
        <a:p>
          <a:r>
            <a:rPr lang="id-ID" dirty="0" smtClean="0"/>
            <a:t>2 dari 10 Kurang Energi Kronis</a:t>
          </a:r>
          <a:endParaRPr lang="id-ID" dirty="0"/>
        </a:p>
      </dgm:t>
    </dgm:pt>
    <dgm:pt modelId="{52233755-98D4-4C49-BE6F-2AB37EECFEE1}" type="parTrans" cxnId="{B64EEE85-A869-42FF-BE2E-A1282E2923AD}">
      <dgm:prSet/>
      <dgm:spPr/>
      <dgm:t>
        <a:bodyPr/>
        <a:lstStyle/>
        <a:p>
          <a:endParaRPr lang="id-ID"/>
        </a:p>
      </dgm:t>
    </dgm:pt>
    <dgm:pt modelId="{D3C83C02-9FD8-4326-BDAB-256FA0424B5D}" type="sibTrans" cxnId="{B64EEE85-A869-42FF-BE2E-A1282E2923AD}">
      <dgm:prSet/>
      <dgm:spPr/>
      <dgm:t>
        <a:bodyPr/>
        <a:lstStyle/>
        <a:p>
          <a:endParaRPr lang="id-ID"/>
        </a:p>
      </dgm:t>
    </dgm:pt>
    <dgm:pt modelId="{0D0917CE-1E4C-4FE9-868C-B962D59C6BC4}">
      <dgm:prSet phldrT="[Text]"/>
      <dgm:spPr/>
      <dgm:t>
        <a:bodyPr/>
        <a:lstStyle/>
        <a:p>
          <a:r>
            <a:rPr lang="id-ID" dirty="0" smtClean="0"/>
            <a:t>2 dari 10 </a:t>
          </a:r>
          <a:r>
            <a:rPr lang="id-ID" dirty="0" smtClean="0">
              <a:sym typeface="Wingdings" pitchFamily="2" charset="2"/>
            </a:rPr>
            <a:t>pendek</a:t>
          </a:r>
          <a:endParaRPr lang="id-ID" dirty="0"/>
        </a:p>
      </dgm:t>
    </dgm:pt>
    <dgm:pt modelId="{14CE7D91-C906-4C1F-AB01-53A0F61E239A}" type="parTrans" cxnId="{3AD3953C-C902-43F0-945C-221BC544AA5E}">
      <dgm:prSet/>
      <dgm:spPr/>
      <dgm:t>
        <a:bodyPr/>
        <a:lstStyle/>
        <a:p>
          <a:endParaRPr lang="id-ID"/>
        </a:p>
      </dgm:t>
    </dgm:pt>
    <dgm:pt modelId="{6A87C89A-8FDB-41B0-BC76-F1FB137C571A}" type="sibTrans" cxnId="{3AD3953C-C902-43F0-945C-221BC544AA5E}">
      <dgm:prSet/>
      <dgm:spPr/>
      <dgm:t>
        <a:bodyPr/>
        <a:lstStyle/>
        <a:p>
          <a:endParaRPr lang="id-ID"/>
        </a:p>
      </dgm:t>
    </dgm:pt>
    <dgm:pt modelId="{E6DF4263-1A0F-4293-AC3D-BCD5D5632A1F}">
      <dgm:prSet phldrT="[Text]"/>
      <dgm:spPr/>
      <dgm:t>
        <a:bodyPr/>
        <a:lstStyle/>
        <a:p>
          <a:r>
            <a:rPr lang="id-ID" dirty="0" smtClean="0"/>
            <a:t>9 dari 10 kurang makan sayur &amp; buah</a:t>
          </a:r>
          <a:endParaRPr lang="id-ID" dirty="0"/>
        </a:p>
      </dgm:t>
    </dgm:pt>
    <dgm:pt modelId="{7B7A0CE5-BC07-4158-9C99-E36D3BF02A96}" type="parTrans" cxnId="{96336988-EAE8-4C20-BB98-F90002888421}">
      <dgm:prSet/>
      <dgm:spPr/>
    </dgm:pt>
    <dgm:pt modelId="{70657B30-5736-4F75-B959-D9C330187DD9}" type="sibTrans" cxnId="{96336988-EAE8-4C20-BB98-F90002888421}">
      <dgm:prSet/>
      <dgm:spPr/>
    </dgm:pt>
    <dgm:pt modelId="{017CEBAB-9813-47D2-8644-2B975148DC6D}" type="pres">
      <dgm:prSet presAssocID="{7072B8EB-22DB-4D14-8A4B-28C92033B585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49336CC9-ACDA-4200-B488-0CEB5A542F61}" type="pres">
      <dgm:prSet presAssocID="{C8FB0D16-769A-4B6A-B37A-16B8323083A9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757291E-FEBD-43F7-A660-9E21D94F3904}" type="pres">
      <dgm:prSet presAssocID="{07E6D3A6-012C-40BC-A945-BB5EE38A5E9C}" presName="sibTrans" presStyleCnt="0"/>
      <dgm:spPr/>
    </dgm:pt>
    <dgm:pt modelId="{88512636-C02C-4BF1-A7A1-3FFAC4886E16}" type="pres">
      <dgm:prSet presAssocID="{0B11A852-A2F6-44C6-A392-D59EC406C81F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5FB80B92-0DC1-4BBA-89D8-AE0F1F481EBE}" type="pres">
      <dgm:prSet presAssocID="{D3C83C02-9FD8-4326-BDAB-256FA0424B5D}" presName="sibTrans" presStyleCnt="0"/>
      <dgm:spPr/>
    </dgm:pt>
    <dgm:pt modelId="{1BAB08FA-3235-49F0-8C38-CF7A2CE5EB2E}" type="pres">
      <dgm:prSet presAssocID="{0D0917CE-1E4C-4FE9-868C-B962D59C6BC4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DFD654BB-3AC7-4D1C-8E54-196B6C98E97F}" type="pres">
      <dgm:prSet presAssocID="{6A87C89A-8FDB-41B0-BC76-F1FB137C571A}" presName="sibTrans" presStyleCnt="0"/>
      <dgm:spPr/>
    </dgm:pt>
    <dgm:pt modelId="{A8DEE7CC-80C2-4A77-BFCD-CB9C3E51483F}" type="pres">
      <dgm:prSet presAssocID="{E6DF4263-1A0F-4293-AC3D-BCD5D5632A1F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</dgm:ptLst>
  <dgm:cxnLst>
    <dgm:cxn modelId="{CD07B020-F322-498F-BA0F-71398F531D80}" type="presOf" srcId="{0D0917CE-1E4C-4FE9-868C-B962D59C6BC4}" destId="{1BAB08FA-3235-49F0-8C38-CF7A2CE5EB2E}" srcOrd="0" destOrd="0" presId="urn:microsoft.com/office/officeart/2005/8/layout/default"/>
    <dgm:cxn modelId="{96336988-EAE8-4C20-BB98-F90002888421}" srcId="{7072B8EB-22DB-4D14-8A4B-28C92033B585}" destId="{E6DF4263-1A0F-4293-AC3D-BCD5D5632A1F}" srcOrd="3" destOrd="0" parTransId="{7B7A0CE5-BC07-4158-9C99-E36D3BF02A96}" sibTransId="{70657B30-5736-4F75-B959-D9C330187DD9}"/>
    <dgm:cxn modelId="{2BCAD3DD-7F6B-453E-B2EB-741FAF741CC3}" srcId="{7072B8EB-22DB-4D14-8A4B-28C92033B585}" destId="{C8FB0D16-769A-4B6A-B37A-16B8323083A9}" srcOrd="0" destOrd="0" parTransId="{76FCC671-2FF3-4D7D-A3A8-E82FC2B84229}" sibTransId="{07E6D3A6-012C-40BC-A945-BB5EE38A5E9C}"/>
    <dgm:cxn modelId="{92D3E38C-C54C-49D0-BBDB-4629E977BD1B}" type="presOf" srcId="{0B11A852-A2F6-44C6-A392-D59EC406C81F}" destId="{88512636-C02C-4BF1-A7A1-3FFAC4886E16}" srcOrd="0" destOrd="0" presId="urn:microsoft.com/office/officeart/2005/8/layout/default"/>
    <dgm:cxn modelId="{9CB26F50-25C1-4A0B-B0C3-86512748FCA1}" type="presOf" srcId="{C8FB0D16-769A-4B6A-B37A-16B8323083A9}" destId="{49336CC9-ACDA-4200-B488-0CEB5A542F61}" srcOrd="0" destOrd="0" presId="urn:microsoft.com/office/officeart/2005/8/layout/default"/>
    <dgm:cxn modelId="{3AD3953C-C902-43F0-945C-221BC544AA5E}" srcId="{7072B8EB-22DB-4D14-8A4B-28C92033B585}" destId="{0D0917CE-1E4C-4FE9-868C-B962D59C6BC4}" srcOrd="2" destOrd="0" parTransId="{14CE7D91-C906-4C1F-AB01-53A0F61E239A}" sibTransId="{6A87C89A-8FDB-41B0-BC76-F1FB137C571A}"/>
    <dgm:cxn modelId="{B64EEE85-A869-42FF-BE2E-A1282E2923AD}" srcId="{7072B8EB-22DB-4D14-8A4B-28C92033B585}" destId="{0B11A852-A2F6-44C6-A392-D59EC406C81F}" srcOrd="1" destOrd="0" parTransId="{52233755-98D4-4C49-BE6F-2AB37EECFEE1}" sibTransId="{D3C83C02-9FD8-4326-BDAB-256FA0424B5D}"/>
    <dgm:cxn modelId="{958BE427-AF63-4BD9-8836-71E6915DF825}" type="presOf" srcId="{E6DF4263-1A0F-4293-AC3D-BCD5D5632A1F}" destId="{A8DEE7CC-80C2-4A77-BFCD-CB9C3E51483F}" srcOrd="0" destOrd="0" presId="urn:microsoft.com/office/officeart/2005/8/layout/default"/>
    <dgm:cxn modelId="{80899B25-A8A2-436B-AB5A-289BD6EABE99}" type="presOf" srcId="{7072B8EB-22DB-4D14-8A4B-28C92033B585}" destId="{017CEBAB-9813-47D2-8644-2B975148DC6D}" srcOrd="0" destOrd="0" presId="urn:microsoft.com/office/officeart/2005/8/layout/default"/>
    <dgm:cxn modelId="{D6010EA5-D3A9-43C6-8996-08924C71CDAC}" type="presParOf" srcId="{017CEBAB-9813-47D2-8644-2B975148DC6D}" destId="{49336CC9-ACDA-4200-B488-0CEB5A542F61}" srcOrd="0" destOrd="0" presId="urn:microsoft.com/office/officeart/2005/8/layout/default"/>
    <dgm:cxn modelId="{A35AAFED-B625-4B8C-9C93-021A005B2347}" type="presParOf" srcId="{017CEBAB-9813-47D2-8644-2B975148DC6D}" destId="{4757291E-FEBD-43F7-A660-9E21D94F3904}" srcOrd="1" destOrd="0" presId="urn:microsoft.com/office/officeart/2005/8/layout/default"/>
    <dgm:cxn modelId="{AC89F644-7328-4F66-980D-6298574EB1E5}" type="presParOf" srcId="{017CEBAB-9813-47D2-8644-2B975148DC6D}" destId="{88512636-C02C-4BF1-A7A1-3FFAC4886E16}" srcOrd="2" destOrd="0" presId="urn:microsoft.com/office/officeart/2005/8/layout/default"/>
    <dgm:cxn modelId="{DF4F1210-ADF1-4C87-A694-3C907EE8B1D7}" type="presParOf" srcId="{017CEBAB-9813-47D2-8644-2B975148DC6D}" destId="{5FB80B92-0DC1-4BBA-89D8-AE0F1F481EBE}" srcOrd="3" destOrd="0" presId="urn:microsoft.com/office/officeart/2005/8/layout/default"/>
    <dgm:cxn modelId="{6F32E547-6036-48E3-9679-0BD27CE88F91}" type="presParOf" srcId="{017CEBAB-9813-47D2-8644-2B975148DC6D}" destId="{1BAB08FA-3235-49F0-8C38-CF7A2CE5EB2E}" srcOrd="4" destOrd="0" presId="urn:microsoft.com/office/officeart/2005/8/layout/default"/>
    <dgm:cxn modelId="{8B14ADFB-4794-45EF-B5E9-67CCBE47FC23}" type="presParOf" srcId="{017CEBAB-9813-47D2-8644-2B975148DC6D}" destId="{DFD654BB-3AC7-4D1C-8E54-196B6C98E97F}" srcOrd="5" destOrd="0" presId="urn:microsoft.com/office/officeart/2005/8/layout/default"/>
    <dgm:cxn modelId="{E29D026C-6695-43AD-BF5C-907842B3E3F4}" type="presParOf" srcId="{017CEBAB-9813-47D2-8644-2B975148DC6D}" destId="{A8DEE7CC-80C2-4A77-BFCD-CB9C3E51483F}" srcOrd="6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7E572243-F24E-4110-A4B7-3F97132EC6C2}" type="doc">
      <dgm:prSet loTypeId="urn:microsoft.com/office/officeart/2005/8/layout/default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id-ID"/>
        </a:p>
      </dgm:t>
    </dgm:pt>
    <dgm:pt modelId="{B9AB6365-A65D-4B6C-9971-CCC9CFF5D481}">
      <dgm:prSet phldrT="[Text]"/>
      <dgm:spPr/>
      <dgm:t>
        <a:bodyPr/>
        <a:lstStyle/>
        <a:p>
          <a:r>
            <a:rPr lang="id-ID" dirty="0" smtClean="0"/>
            <a:t>5 dari 10 anemia </a:t>
          </a:r>
          <a:endParaRPr lang="id-ID" dirty="0"/>
        </a:p>
      </dgm:t>
    </dgm:pt>
    <dgm:pt modelId="{D73B0EF3-C4BC-45C0-8F5E-8110D7A5B0B2}" type="parTrans" cxnId="{E478F099-2684-4142-8246-79918460B790}">
      <dgm:prSet/>
      <dgm:spPr/>
      <dgm:t>
        <a:bodyPr/>
        <a:lstStyle/>
        <a:p>
          <a:endParaRPr lang="id-ID"/>
        </a:p>
      </dgm:t>
    </dgm:pt>
    <dgm:pt modelId="{467D417A-0AE5-4781-90DC-B2666F542244}" type="sibTrans" cxnId="{E478F099-2684-4142-8246-79918460B790}">
      <dgm:prSet/>
      <dgm:spPr/>
      <dgm:t>
        <a:bodyPr/>
        <a:lstStyle/>
        <a:p>
          <a:endParaRPr lang="id-ID"/>
        </a:p>
      </dgm:t>
    </dgm:pt>
    <dgm:pt modelId="{CAA7490E-0035-406B-B2A1-C53CDE727F45}" type="pres">
      <dgm:prSet presAssocID="{7E572243-F24E-4110-A4B7-3F97132EC6C2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5AD50F7F-CCF9-457F-843E-5D921C44F995}" type="pres">
      <dgm:prSet presAssocID="{B9AB6365-A65D-4B6C-9971-CCC9CFF5D481}" presName="node" presStyleLbl="node1" presStyleIdx="0" presStyleCnt="1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</dgm:ptLst>
  <dgm:cxnLst>
    <dgm:cxn modelId="{8B1C3341-358A-4DC3-8EAB-19CAB001E3DF}" type="presOf" srcId="{B9AB6365-A65D-4B6C-9971-CCC9CFF5D481}" destId="{5AD50F7F-CCF9-457F-843E-5D921C44F995}" srcOrd="0" destOrd="0" presId="urn:microsoft.com/office/officeart/2005/8/layout/default"/>
    <dgm:cxn modelId="{C8D18065-9E56-4146-8778-83BB5813861C}" type="presOf" srcId="{7E572243-F24E-4110-A4B7-3F97132EC6C2}" destId="{CAA7490E-0035-406B-B2A1-C53CDE727F45}" srcOrd="0" destOrd="0" presId="urn:microsoft.com/office/officeart/2005/8/layout/default"/>
    <dgm:cxn modelId="{E478F099-2684-4142-8246-79918460B790}" srcId="{7E572243-F24E-4110-A4B7-3F97132EC6C2}" destId="{B9AB6365-A65D-4B6C-9971-CCC9CFF5D481}" srcOrd="0" destOrd="0" parTransId="{D73B0EF3-C4BC-45C0-8F5E-8110D7A5B0B2}" sibTransId="{467D417A-0AE5-4781-90DC-B2666F542244}"/>
    <dgm:cxn modelId="{47AEBC94-2430-4D0C-9DA4-A3DD85A6FEA3}" type="presParOf" srcId="{CAA7490E-0035-406B-B2A1-C53CDE727F45}" destId="{5AD50F7F-CCF9-457F-843E-5D921C44F995}" srcOrd="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69588013-7A3C-40CA-9A90-040131F59E26}" type="doc">
      <dgm:prSet loTypeId="urn:microsoft.com/office/officeart/2005/8/layout/arrow2" loCatId="process" qsTypeId="urn:microsoft.com/office/officeart/2005/8/quickstyle/simple1" qsCatId="simple" csTypeId="urn:microsoft.com/office/officeart/2005/8/colors/colorful1" csCatId="colorful" phldr="1"/>
      <dgm:spPr/>
    </dgm:pt>
    <dgm:pt modelId="{27FFB5F5-915C-4059-B9B2-4832DA72F0C8}">
      <dgm:prSet phldrT="[Text]"/>
      <dgm:spPr/>
      <dgm:t>
        <a:bodyPr/>
        <a:lstStyle/>
        <a:p>
          <a:r>
            <a:rPr lang="id-ID" dirty="0" smtClean="0"/>
            <a:t>Remaja putri berdiet keliru</a:t>
          </a:r>
          <a:endParaRPr lang="id-ID" dirty="0"/>
        </a:p>
      </dgm:t>
    </dgm:pt>
    <dgm:pt modelId="{D09ADF35-610E-4428-AEDC-8C1B7638E80B}" type="parTrans" cxnId="{FB1A835C-1BBA-4C45-9ECD-0112FD6E54AA}">
      <dgm:prSet/>
      <dgm:spPr/>
      <dgm:t>
        <a:bodyPr/>
        <a:lstStyle/>
        <a:p>
          <a:endParaRPr lang="id-ID"/>
        </a:p>
      </dgm:t>
    </dgm:pt>
    <dgm:pt modelId="{AFB7BD33-4856-47CC-B5EA-5A154C37569E}" type="sibTrans" cxnId="{FB1A835C-1BBA-4C45-9ECD-0112FD6E54AA}">
      <dgm:prSet/>
      <dgm:spPr/>
      <dgm:t>
        <a:bodyPr/>
        <a:lstStyle/>
        <a:p>
          <a:endParaRPr lang="id-ID"/>
        </a:p>
      </dgm:t>
    </dgm:pt>
    <dgm:pt modelId="{12CD7586-142B-4DCD-B55D-F12098A69992}">
      <dgm:prSet phldrT="[Text]"/>
      <dgm:spPr/>
      <dgm:t>
        <a:bodyPr/>
        <a:lstStyle/>
        <a:p>
          <a:r>
            <a:rPr lang="id-ID" dirty="0" smtClean="0"/>
            <a:t>Defisiensi zat gizi mikro (anemia)</a:t>
          </a:r>
          <a:endParaRPr lang="id-ID" dirty="0"/>
        </a:p>
      </dgm:t>
    </dgm:pt>
    <dgm:pt modelId="{987E4342-3AA5-4187-B38F-26A1300175FF}" type="parTrans" cxnId="{336C80D7-FF60-4CA3-84E5-E6F5116D216C}">
      <dgm:prSet/>
      <dgm:spPr/>
      <dgm:t>
        <a:bodyPr/>
        <a:lstStyle/>
        <a:p>
          <a:endParaRPr lang="id-ID"/>
        </a:p>
      </dgm:t>
    </dgm:pt>
    <dgm:pt modelId="{43E5191D-9EEA-40C2-B01C-1C22375D4FBF}" type="sibTrans" cxnId="{336C80D7-FF60-4CA3-84E5-E6F5116D216C}">
      <dgm:prSet/>
      <dgm:spPr/>
      <dgm:t>
        <a:bodyPr/>
        <a:lstStyle/>
        <a:p>
          <a:endParaRPr lang="id-ID"/>
        </a:p>
      </dgm:t>
    </dgm:pt>
    <dgm:pt modelId="{529D43F0-B521-42BF-9D1A-AB260BE9A3B6}">
      <dgm:prSet phldrT="[Text]"/>
      <dgm:spPr/>
      <dgm:t>
        <a:bodyPr/>
        <a:lstStyle/>
        <a:p>
          <a:r>
            <a:rPr lang="id-ID" dirty="0" smtClean="0"/>
            <a:t>Ibu hamil anemia</a:t>
          </a:r>
          <a:endParaRPr lang="id-ID" dirty="0"/>
        </a:p>
      </dgm:t>
    </dgm:pt>
    <dgm:pt modelId="{5E5C0730-ED19-4165-B302-0FC346849DF0}" type="parTrans" cxnId="{41387F1F-6C15-449E-83D2-E293A78D8738}">
      <dgm:prSet/>
      <dgm:spPr/>
      <dgm:t>
        <a:bodyPr/>
        <a:lstStyle/>
        <a:p>
          <a:endParaRPr lang="id-ID"/>
        </a:p>
      </dgm:t>
    </dgm:pt>
    <dgm:pt modelId="{E3DDC9C6-C7B7-41C0-90C2-757AFAA2F42F}" type="sibTrans" cxnId="{41387F1F-6C15-449E-83D2-E293A78D8738}">
      <dgm:prSet/>
      <dgm:spPr/>
      <dgm:t>
        <a:bodyPr/>
        <a:lstStyle/>
        <a:p>
          <a:endParaRPr lang="id-ID"/>
        </a:p>
      </dgm:t>
    </dgm:pt>
    <dgm:pt modelId="{1DA99B83-8453-4DAB-8A76-AA905EF9ED73}">
      <dgm:prSet phldrT="[Text]"/>
      <dgm:spPr/>
      <dgm:t>
        <a:bodyPr/>
        <a:lstStyle/>
        <a:p>
          <a:r>
            <a:rPr lang="id-ID" dirty="0" smtClean="0"/>
            <a:t>Janin tidak tumbuh &amp; berkembang optimal</a:t>
          </a:r>
          <a:endParaRPr lang="id-ID" dirty="0"/>
        </a:p>
      </dgm:t>
    </dgm:pt>
    <dgm:pt modelId="{251E6F98-224E-4DB1-BB65-C98A7E7C3B10}" type="parTrans" cxnId="{6074EF4C-9B81-4AAE-A9C7-DCD37403CDE5}">
      <dgm:prSet/>
      <dgm:spPr/>
      <dgm:t>
        <a:bodyPr/>
        <a:lstStyle/>
        <a:p>
          <a:endParaRPr lang="id-ID"/>
        </a:p>
      </dgm:t>
    </dgm:pt>
    <dgm:pt modelId="{DBB67D12-97B0-44AC-BADF-2F4BC5C655BD}" type="sibTrans" cxnId="{6074EF4C-9B81-4AAE-A9C7-DCD37403CDE5}">
      <dgm:prSet/>
      <dgm:spPr/>
      <dgm:t>
        <a:bodyPr/>
        <a:lstStyle/>
        <a:p>
          <a:endParaRPr lang="id-ID"/>
        </a:p>
      </dgm:t>
    </dgm:pt>
    <dgm:pt modelId="{3060E03D-B821-43D2-AEFA-C557FE9001BC}">
      <dgm:prSet phldrT="[Text]"/>
      <dgm:spPr/>
      <dgm:t>
        <a:bodyPr/>
        <a:lstStyle/>
        <a:p>
          <a:r>
            <a:rPr lang="id-ID" dirty="0" smtClean="0"/>
            <a:t>Balita pendek, kognitif kurang, risiko PTM saat dewasa</a:t>
          </a:r>
          <a:endParaRPr lang="id-ID" dirty="0"/>
        </a:p>
      </dgm:t>
    </dgm:pt>
    <dgm:pt modelId="{E99A6348-CCC6-4B87-A64A-83F1963DD51A}" type="parTrans" cxnId="{5603D89D-7FF1-4E6E-9A1B-B68C3AEFB6ED}">
      <dgm:prSet/>
      <dgm:spPr/>
      <dgm:t>
        <a:bodyPr/>
        <a:lstStyle/>
        <a:p>
          <a:endParaRPr lang="id-ID"/>
        </a:p>
      </dgm:t>
    </dgm:pt>
    <dgm:pt modelId="{36B7314F-9D16-4284-9679-6FACD7054885}" type="sibTrans" cxnId="{5603D89D-7FF1-4E6E-9A1B-B68C3AEFB6ED}">
      <dgm:prSet/>
      <dgm:spPr/>
      <dgm:t>
        <a:bodyPr/>
        <a:lstStyle/>
        <a:p>
          <a:endParaRPr lang="id-ID"/>
        </a:p>
      </dgm:t>
    </dgm:pt>
    <dgm:pt modelId="{9B8DADCE-C916-42A1-B085-ED6CD9E32B72}" type="pres">
      <dgm:prSet presAssocID="{69588013-7A3C-40CA-9A90-040131F59E26}" presName="arrowDiagram" presStyleCnt="0">
        <dgm:presLayoutVars>
          <dgm:chMax val="5"/>
          <dgm:dir/>
          <dgm:resizeHandles val="exact"/>
        </dgm:presLayoutVars>
      </dgm:prSet>
      <dgm:spPr/>
    </dgm:pt>
    <dgm:pt modelId="{B6EB4B3C-9284-4DEE-8D6C-8D2CFAE051A7}" type="pres">
      <dgm:prSet presAssocID="{69588013-7A3C-40CA-9A90-040131F59E26}" presName="arrow" presStyleLbl="bgShp" presStyleIdx="0" presStyleCnt="1"/>
      <dgm:spPr/>
    </dgm:pt>
    <dgm:pt modelId="{8A78A2C8-3C5A-4E0F-BFBB-71F780018693}" type="pres">
      <dgm:prSet presAssocID="{69588013-7A3C-40CA-9A90-040131F59E26}" presName="arrowDiagram5" presStyleCnt="0"/>
      <dgm:spPr/>
    </dgm:pt>
    <dgm:pt modelId="{0D091D38-2F9D-46D4-A308-CA1983D8F68C}" type="pres">
      <dgm:prSet presAssocID="{27FFB5F5-915C-4059-B9B2-4832DA72F0C8}" presName="bullet5a" presStyleLbl="node1" presStyleIdx="0" presStyleCnt="5"/>
      <dgm:spPr/>
    </dgm:pt>
    <dgm:pt modelId="{07E007E0-638E-4508-A312-96817CE4FC68}" type="pres">
      <dgm:prSet presAssocID="{27FFB5F5-915C-4059-B9B2-4832DA72F0C8}" presName="textBox5a" presStyleLbl="revTx" presStyleIdx="0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F4CA146-0869-4F6F-B39F-00CF65B4A1E1}" type="pres">
      <dgm:prSet presAssocID="{12CD7586-142B-4DCD-B55D-F12098A69992}" presName="bullet5b" presStyleLbl="node1" presStyleIdx="1" presStyleCnt="5"/>
      <dgm:spPr/>
    </dgm:pt>
    <dgm:pt modelId="{2A138D89-FFE0-4014-B75E-B4414220C551}" type="pres">
      <dgm:prSet presAssocID="{12CD7586-142B-4DCD-B55D-F12098A69992}" presName="textBox5b" presStyleLbl="revTx" presStyleIdx="1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B399D4A-3BB0-4CD7-BB15-8F3E91BA05AB}" type="pres">
      <dgm:prSet presAssocID="{529D43F0-B521-42BF-9D1A-AB260BE9A3B6}" presName="bullet5c" presStyleLbl="node1" presStyleIdx="2" presStyleCnt="5"/>
      <dgm:spPr/>
    </dgm:pt>
    <dgm:pt modelId="{C6F14478-6A25-4FC5-9F42-4377F1CFA7AD}" type="pres">
      <dgm:prSet presAssocID="{529D43F0-B521-42BF-9D1A-AB260BE9A3B6}" presName="textBox5c" presStyleLbl="revTx" presStyleIdx="2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8D0DA2D-719C-4377-9ED5-BC0F9DA510D5}" type="pres">
      <dgm:prSet presAssocID="{1DA99B83-8453-4DAB-8A76-AA905EF9ED73}" presName="bullet5d" presStyleLbl="node1" presStyleIdx="3" presStyleCnt="5"/>
      <dgm:spPr/>
    </dgm:pt>
    <dgm:pt modelId="{4A0C318C-1F89-4A15-AC22-6624F2CD5667}" type="pres">
      <dgm:prSet presAssocID="{1DA99B83-8453-4DAB-8A76-AA905EF9ED73}" presName="textBox5d" presStyleLbl="revTx" presStyleIdx="3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A57C631-DB1A-4B71-BD8D-32ED6C36493E}" type="pres">
      <dgm:prSet presAssocID="{3060E03D-B821-43D2-AEFA-C557FE9001BC}" presName="bullet5e" presStyleLbl="node1" presStyleIdx="4" presStyleCnt="5"/>
      <dgm:spPr/>
    </dgm:pt>
    <dgm:pt modelId="{F4D30C02-8151-47B1-BCCF-B823857DB1B6}" type="pres">
      <dgm:prSet presAssocID="{3060E03D-B821-43D2-AEFA-C557FE9001BC}" presName="textBox5e" presStyleLbl="revTx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049B61D1-777D-4CC8-8DE6-D07CFC704446}" type="presOf" srcId="{529D43F0-B521-42BF-9D1A-AB260BE9A3B6}" destId="{C6F14478-6A25-4FC5-9F42-4377F1CFA7AD}" srcOrd="0" destOrd="0" presId="urn:microsoft.com/office/officeart/2005/8/layout/arrow2"/>
    <dgm:cxn modelId="{734CB29D-1D2A-4435-B047-C5BCD5F3D599}" type="presOf" srcId="{27FFB5F5-915C-4059-B9B2-4832DA72F0C8}" destId="{07E007E0-638E-4508-A312-96817CE4FC68}" srcOrd="0" destOrd="0" presId="urn:microsoft.com/office/officeart/2005/8/layout/arrow2"/>
    <dgm:cxn modelId="{3D6BB09F-2FE5-42E0-B641-AD6C24376CEF}" type="presOf" srcId="{3060E03D-B821-43D2-AEFA-C557FE9001BC}" destId="{F4D30C02-8151-47B1-BCCF-B823857DB1B6}" srcOrd="0" destOrd="0" presId="urn:microsoft.com/office/officeart/2005/8/layout/arrow2"/>
    <dgm:cxn modelId="{BB7A78E4-B828-49D2-AE7D-1EFC4031627B}" type="presOf" srcId="{69588013-7A3C-40CA-9A90-040131F59E26}" destId="{9B8DADCE-C916-42A1-B085-ED6CD9E32B72}" srcOrd="0" destOrd="0" presId="urn:microsoft.com/office/officeart/2005/8/layout/arrow2"/>
    <dgm:cxn modelId="{91EF3544-7C68-42B4-B92C-DB7118A53829}" type="presOf" srcId="{12CD7586-142B-4DCD-B55D-F12098A69992}" destId="{2A138D89-FFE0-4014-B75E-B4414220C551}" srcOrd="0" destOrd="0" presId="urn:microsoft.com/office/officeart/2005/8/layout/arrow2"/>
    <dgm:cxn modelId="{C0626E0A-208C-4D40-9B96-CB56FFADBED8}" type="presOf" srcId="{1DA99B83-8453-4DAB-8A76-AA905EF9ED73}" destId="{4A0C318C-1F89-4A15-AC22-6624F2CD5667}" srcOrd="0" destOrd="0" presId="urn:microsoft.com/office/officeart/2005/8/layout/arrow2"/>
    <dgm:cxn modelId="{6074EF4C-9B81-4AAE-A9C7-DCD37403CDE5}" srcId="{69588013-7A3C-40CA-9A90-040131F59E26}" destId="{1DA99B83-8453-4DAB-8A76-AA905EF9ED73}" srcOrd="3" destOrd="0" parTransId="{251E6F98-224E-4DB1-BB65-C98A7E7C3B10}" sibTransId="{DBB67D12-97B0-44AC-BADF-2F4BC5C655BD}"/>
    <dgm:cxn modelId="{336C80D7-FF60-4CA3-84E5-E6F5116D216C}" srcId="{69588013-7A3C-40CA-9A90-040131F59E26}" destId="{12CD7586-142B-4DCD-B55D-F12098A69992}" srcOrd="1" destOrd="0" parTransId="{987E4342-3AA5-4187-B38F-26A1300175FF}" sibTransId="{43E5191D-9EEA-40C2-B01C-1C22375D4FBF}"/>
    <dgm:cxn modelId="{FB1A835C-1BBA-4C45-9ECD-0112FD6E54AA}" srcId="{69588013-7A3C-40CA-9A90-040131F59E26}" destId="{27FFB5F5-915C-4059-B9B2-4832DA72F0C8}" srcOrd="0" destOrd="0" parTransId="{D09ADF35-610E-4428-AEDC-8C1B7638E80B}" sibTransId="{AFB7BD33-4856-47CC-B5EA-5A154C37569E}"/>
    <dgm:cxn modelId="{5603D89D-7FF1-4E6E-9A1B-B68C3AEFB6ED}" srcId="{69588013-7A3C-40CA-9A90-040131F59E26}" destId="{3060E03D-B821-43D2-AEFA-C557FE9001BC}" srcOrd="4" destOrd="0" parTransId="{E99A6348-CCC6-4B87-A64A-83F1963DD51A}" sibTransId="{36B7314F-9D16-4284-9679-6FACD7054885}"/>
    <dgm:cxn modelId="{41387F1F-6C15-449E-83D2-E293A78D8738}" srcId="{69588013-7A3C-40CA-9A90-040131F59E26}" destId="{529D43F0-B521-42BF-9D1A-AB260BE9A3B6}" srcOrd="2" destOrd="0" parTransId="{5E5C0730-ED19-4165-B302-0FC346849DF0}" sibTransId="{E3DDC9C6-C7B7-41C0-90C2-757AFAA2F42F}"/>
    <dgm:cxn modelId="{8C174390-3A0C-42B7-A232-49FED65A7ABD}" type="presParOf" srcId="{9B8DADCE-C916-42A1-B085-ED6CD9E32B72}" destId="{B6EB4B3C-9284-4DEE-8D6C-8D2CFAE051A7}" srcOrd="0" destOrd="0" presId="urn:microsoft.com/office/officeart/2005/8/layout/arrow2"/>
    <dgm:cxn modelId="{8292AAE9-62FA-41F9-B602-3979FB6E891A}" type="presParOf" srcId="{9B8DADCE-C916-42A1-B085-ED6CD9E32B72}" destId="{8A78A2C8-3C5A-4E0F-BFBB-71F780018693}" srcOrd="1" destOrd="0" presId="urn:microsoft.com/office/officeart/2005/8/layout/arrow2"/>
    <dgm:cxn modelId="{69A13203-E4AE-46B2-A29C-035D1BB45B42}" type="presParOf" srcId="{8A78A2C8-3C5A-4E0F-BFBB-71F780018693}" destId="{0D091D38-2F9D-46D4-A308-CA1983D8F68C}" srcOrd="0" destOrd="0" presId="urn:microsoft.com/office/officeart/2005/8/layout/arrow2"/>
    <dgm:cxn modelId="{707BBA53-07E6-4C0D-96B5-076CA5785371}" type="presParOf" srcId="{8A78A2C8-3C5A-4E0F-BFBB-71F780018693}" destId="{07E007E0-638E-4508-A312-96817CE4FC68}" srcOrd="1" destOrd="0" presId="urn:microsoft.com/office/officeart/2005/8/layout/arrow2"/>
    <dgm:cxn modelId="{0B804ABD-71D5-49F9-BA82-DBF2C05FB562}" type="presParOf" srcId="{8A78A2C8-3C5A-4E0F-BFBB-71F780018693}" destId="{FF4CA146-0869-4F6F-B39F-00CF65B4A1E1}" srcOrd="2" destOrd="0" presId="urn:microsoft.com/office/officeart/2005/8/layout/arrow2"/>
    <dgm:cxn modelId="{9F37C9FD-EF6A-40EF-8700-EEEFA8B8FFA7}" type="presParOf" srcId="{8A78A2C8-3C5A-4E0F-BFBB-71F780018693}" destId="{2A138D89-FFE0-4014-B75E-B4414220C551}" srcOrd="3" destOrd="0" presId="urn:microsoft.com/office/officeart/2005/8/layout/arrow2"/>
    <dgm:cxn modelId="{F2DF9635-A45E-4A8E-B744-6D22CF9A417A}" type="presParOf" srcId="{8A78A2C8-3C5A-4E0F-BFBB-71F780018693}" destId="{EB399D4A-3BB0-4CD7-BB15-8F3E91BA05AB}" srcOrd="4" destOrd="0" presId="urn:microsoft.com/office/officeart/2005/8/layout/arrow2"/>
    <dgm:cxn modelId="{3249C1A1-544F-445E-B264-178E3175C02D}" type="presParOf" srcId="{8A78A2C8-3C5A-4E0F-BFBB-71F780018693}" destId="{C6F14478-6A25-4FC5-9F42-4377F1CFA7AD}" srcOrd="5" destOrd="0" presId="urn:microsoft.com/office/officeart/2005/8/layout/arrow2"/>
    <dgm:cxn modelId="{616909AD-F416-4565-AD12-D18C90D119FF}" type="presParOf" srcId="{8A78A2C8-3C5A-4E0F-BFBB-71F780018693}" destId="{C8D0DA2D-719C-4377-9ED5-BC0F9DA510D5}" srcOrd="6" destOrd="0" presId="urn:microsoft.com/office/officeart/2005/8/layout/arrow2"/>
    <dgm:cxn modelId="{59639571-1380-4E60-B1D5-789C78AC25C2}" type="presParOf" srcId="{8A78A2C8-3C5A-4E0F-BFBB-71F780018693}" destId="{4A0C318C-1F89-4A15-AC22-6624F2CD5667}" srcOrd="7" destOrd="0" presId="urn:microsoft.com/office/officeart/2005/8/layout/arrow2"/>
    <dgm:cxn modelId="{D499FD04-88F2-4A41-ABD3-43511EBED673}" type="presParOf" srcId="{8A78A2C8-3C5A-4E0F-BFBB-71F780018693}" destId="{AA57C631-DB1A-4B71-BD8D-32ED6C36493E}" srcOrd="8" destOrd="0" presId="urn:microsoft.com/office/officeart/2005/8/layout/arrow2"/>
    <dgm:cxn modelId="{32C13555-5473-42E6-BD98-B895C9BE8E0A}" type="presParOf" srcId="{8A78A2C8-3C5A-4E0F-BFBB-71F780018693}" destId="{F4D30C02-8151-47B1-BCCF-B823857DB1B6}" srcOrd="9" destOrd="0" presId="urn:microsoft.com/office/officeart/2005/8/layout/arrow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A0AA252-D1B8-4E52-9CB8-B377E28F36F8}">
      <dsp:nvSpPr>
        <dsp:cNvPr id="0" name=""/>
        <dsp:cNvSpPr/>
      </dsp:nvSpPr>
      <dsp:spPr>
        <a:xfrm>
          <a:off x="1969909" y="1327"/>
          <a:ext cx="1227487" cy="1227487"/>
        </a:xfrm>
        <a:prstGeom prst="ellipse">
          <a:avLst/>
        </a:prstGeom>
        <a:solidFill>
          <a:srgbClr val="7030A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4130" tIns="24130" rIns="24130" bIns="2413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1900" b="1" kern="1200" dirty="0" smtClean="0"/>
            <a:t>Bayi</a:t>
          </a:r>
          <a:endParaRPr lang="id-ID" sz="1900" b="1" kern="1200" dirty="0"/>
        </a:p>
      </dsp:txBody>
      <dsp:txXfrm>
        <a:off x="2149670" y="181088"/>
        <a:ext cx="867965" cy="867965"/>
      </dsp:txXfrm>
    </dsp:sp>
    <dsp:sp modelId="{26E69A51-A21A-421A-A966-DF9E6C046F33}">
      <dsp:nvSpPr>
        <dsp:cNvPr id="0" name=""/>
        <dsp:cNvSpPr/>
      </dsp:nvSpPr>
      <dsp:spPr>
        <a:xfrm rot="2160000">
          <a:off x="3158398" y="943737"/>
          <a:ext cx="325453" cy="414277"/>
        </a:xfrm>
        <a:prstGeom prst="rightArrow">
          <a:avLst>
            <a:gd name="adj1" fmla="val 60000"/>
            <a:gd name="adj2" fmla="val 50000"/>
          </a:avLst>
        </a:prstGeom>
        <a:solidFill>
          <a:srgbClr val="FF330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d-ID" sz="1500" b="1" kern="1200"/>
        </a:p>
      </dsp:txBody>
      <dsp:txXfrm>
        <a:off x="3167721" y="997897"/>
        <a:ext cx="227817" cy="248567"/>
      </dsp:txXfrm>
    </dsp:sp>
    <dsp:sp modelId="{D950BD16-39DF-48B4-942C-1F7883AA7BBF}">
      <dsp:nvSpPr>
        <dsp:cNvPr id="0" name=""/>
        <dsp:cNvSpPr/>
      </dsp:nvSpPr>
      <dsp:spPr>
        <a:xfrm>
          <a:off x="3459756" y="1083764"/>
          <a:ext cx="1227487" cy="1227487"/>
        </a:xfrm>
        <a:prstGeom prst="ellipse">
          <a:avLst/>
        </a:prstGeom>
        <a:solidFill>
          <a:srgbClr val="7030A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4130" tIns="24130" rIns="24130" bIns="2413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1900" b="1" kern="1200" dirty="0" smtClean="0"/>
            <a:t>Anak</a:t>
          </a:r>
        </a:p>
      </dsp:txBody>
      <dsp:txXfrm>
        <a:off x="3639517" y="1263525"/>
        <a:ext cx="867965" cy="867965"/>
      </dsp:txXfrm>
    </dsp:sp>
    <dsp:sp modelId="{A0CEA9F6-19DC-4DE0-B596-84779E3A75B0}">
      <dsp:nvSpPr>
        <dsp:cNvPr id="0" name=""/>
        <dsp:cNvSpPr/>
      </dsp:nvSpPr>
      <dsp:spPr>
        <a:xfrm rot="6480000">
          <a:off x="3629084" y="2357319"/>
          <a:ext cx="325453" cy="414277"/>
        </a:xfrm>
        <a:prstGeom prst="rightArrow">
          <a:avLst>
            <a:gd name="adj1" fmla="val 60000"/>
            <a:gd name="adj2" fmla="val 50000"/>
          </a:avLst>
        </a:prstGeom>
        <a:solidFill>
          <a:srgbClr val="FF330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d-ID" sz="1500" b="1" kern="1200"/>
        </a:p>
      </dsp:txBody>
      <dsp:txXfrm rot="10800000">
        <a:off x="3692988" y="2393745"/>
        <a:ext cx="227817" cy="248567"/>
      </dsp:txXfrm>
    </dsp:sp>
    <dsp:sp modelId="{EC81681C-8E31-4FDE-82F7-FA1CE00D9D06}">
      <dsp:nvSpPr>
        <dsp:cNvPr id="0" name=""/>
        <dsp:cNvSpPr/>
      </dsp:nvSpPr>
      <dsp:spPr>
        <a:xfrm>
          <a:off x="2890685" y="2835184"/>
          <a:ext cx="1227487" cy="1227487"/>
        </a:xfrm>
        <a:prstGeom prst="ellipse">
          <a:avLst/>
        </a:prstGeom>
        <a:solidFill>
          <a:srgbClr val="7030A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4130" tIns="24130" rIns="24130" bIns="2413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1900" b="1" kern="1200" dirty="0" smtClean="0"/>
            <a:t>Remaja</a:t>
          </a:r>
          <a:endParaRPr lang="id-ID" sz="1900" b="1" kern="1200" dirty="0"/>
        </a:p>
      </dsp:txBody>
      <dsp:txXfrm>
        <a:off x="3070446" y="3014945"/>
        <a:ext cx="867965" cy="867965"/>
      </dsp:txXfrm>
    </dsp:sp>
    <dsp:sp modelId="{1669281D-D7F9-4151-8B0B-672FB41E429A}">
      <dsp:nvSpPr>
        <dsp:cNvPr id="0" name=""/>
        <dsp:cNvSpPr/>
      </dsp:nvSpPr>
      <dsp:spPr>
        <a:xfrm rot="10800000">
          <a:off x="2430137" y="3241789"/>
          <a:ext cx="325453" cy="414277"/>
        </a:xfrm>
        <a:prstGeom prst="rightArrow">
          <a:avLst>
            <a:gd name="adj1" fmla="val 60000"/>
            <a:gd name="adj2" fmla="val 50000"/>
          </a:avLst>
        </a:prstGeom>
        <a:solidFill>
          <a:srgbClr val="FF330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d-ID" sz="1500" b="1" kern="1200"/>
        </a:p>
      </dsp:txBody>
      <dsp:txXfrm rot="10800000">
        <a:off x="2527773" y="3324644"/>
        <a:ext cx="227817" cy="248567"/>
      </dsp:txXfrm>
    </dsp:sp>
    <dsp:sp modelId="{D7AC90BA-AAF3-4871-9DBC-E652015E0154}">
      <dsp:nvSpPr>
        <dsp:cNvPr id="0" name=""/>
        <dsp:cNvSpPr/>
      </dsp:nvSpPr>
      <dsp:spPr>
        <a:xfrm>
          <a:off x="1049133" y="2835184"/>
          <a:ext cx="1227487" cy="1227487"/>
        </a:xfrm>
        <a:prstGeom prst="ellipse">
          <a:avLst/>
        </a:prstGeom>
        <a:solidFill>
          <a:srgbClr val="7030A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4130" tIns="24130" rIns="24130" bIns="2413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1900" b="1" kern="1200" dirty="0" smtClean="0"/>
            <a:t>Dewasa</a:t>
          </a:r>
          <a:endParaRPr lang="id-ID" sz="1900" b="1" kern="1200" dirty="0"/>
        </a:p>
      </dsp:txBody>
      <dsp:txXfrm>
        <a:off x="1228894" y="3014945"/>
        <a:ext cx="867965" cy="867965"/>
      </dsp:txXfrm>
    </dsp:sp>
    <dsp:sp modelId="{4C0B89A4-6302-4A7B-9DA8-3A7362D5337E}">
      <dsp:nvSpPr>
        <dsp:cNvPr id="0" name=""/>
        <dsp:cNvSpPr/>
      </dsp:nvSpPr>
      <dsp:spPr>
        <a:xfrm rot="15120000">
          <a:off x="1218461" y="2374840"/>
          <a:ext cx="325453" cy="414277"/>
        </a:xfrm>
        <a:prstGeom prst="rightArrow">
          <a:avLst>
            <a:gd name="adj1" fmla="val 60000"/>
            <a:gd name="adj2" fmla="val 50000"/>
          </a:avLst>
        </a:prstGeom>
        <a:solidFill>
          <a:srgbClr val="FF330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d-ID" sz="1500" b="1" kern="1200"/>
        </a:p>
      </dsp:txBody>
      <dsp:txXfrm rot="10800000">
        <a:off x="1282365" y="2504124"/>
        <a:ext cx="227817" cy="248567"/>
      </dsp:txXfrm>
    </dsp:sp>
    <dsp:sp modelId="{F375E0E1-5D12-409B-9315-FC9D14852D18}">
      <dsp:nvSpPr>
        <dsp:cNvPr id="0" name=""/>
        <dsp:cNvSpPr/>
      </dsp:nvSpPr>
      <dsp:spPr>
        <a:xfrm>
          <a:off x="480062" y="1083764"/>
          <a:ext cx="1227487" cy="1227487"/>
        </a:xfrm>
        <a:prstGeom prst="ellipse">
          <a:avLst/>
        </a:prstGeom>
        <a:solidFill>
          <a:srgbClr val="7030A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4130" tIns="24130" rIns="24130" bIns="2413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1900" b="1" kern="1200" dirty="0" smtClean="0"/>
            <a:t>Ibu hamil</a:t>
          </a:r>
          <a:endParaRPr lang="id-ID" sz="1900" b="1" kern="1200" dirty="0"/>
        </a:p>
      </dsp:txBody>
      <dsp:txXfrm>
        <a:off x="659823" y="1263525"/>
        <a:ext cx="867965" cy="867965"/>
      </dsp:txXfrm>
    </dsp:sp>
    <dsp:sp modelId="{AEEE66D9-A940-4F66-8FBE-3208598B3B78}">
      <dsp:nvSpPr>
        <dsp:cNvPr id="0" name=""/>
        <dsp:cNvSpPr/>
      </dsp:nvSpPr>
      <dsp:spPr>
        <a:xfrm rot="19440000">
          <a:off x="1668551" y="954565"/>
          <a:ext cx="325453" cy="414277"/>
        </a:xfrm>
        <a:prstGeom prst="rightArrow">
          <a:avLst>
            <a:gd name="adj1" fmla="val 60000"/>
            <a:gd name="adj2" fmla="val 50000"/>
          </a:avLst>
        </a:prstGeom>
        <a:solidFill>
          <a:srgbClr val="FF330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d-ID" sz="1500" b="1" kern="1200"/>
        </a:p>
      </dsp:txBody>
      <dsp:txXfrm>
        <a:off x="1677874" y="1066115"/>
        <a:ext cx="227817" cy="24856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F862B5E-D7FA-41ED-A920-1FB68FD7B440}">
      <dsp:nvSpPr>
        <dsp:cNvPr id="0" name=""/>
        <dsp:cNvSpPr/>
      </dsp:nvSpPr>
      <dsp:spPr>
        <a:xfrm>
          <a:off x="955530" y="2103"/>
          <a:ext cx="3065524" cy="1839314"/>
        </a:xfrm>
        <a:prstGeom prst="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7640" tIns="167640" rIns="167640" bIns="167640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4400" kern="1200" dirty="0" smtClean="0"/>
            <a:t>3 dari 10</a:t>
          </a:r>
        </a:p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4400" kern="1200" dirty="0" smtClean="0"/>
            <a:t>pendek</a:t>
          </a:r>
          <a:endParaRPr lang="id-ID" sz="4400" kern="1200" dirty="0"/>
        </a:p>
      </dsp:txBody>
      <dsp:txXfrm>
        <a:off x="955530" y="2103"/>
        <a:ext cx="3065524" cy="1839314"/>
      </dsp:txXfrm>
    </dsp:sp>
    <dsp:sp modelId="{20E03117-1E46-43B9-AE9A-8854E5C97C0E}">
      <dsp:nvSpPr>
        <dsp:cNvPr id="0" name=""/>
        <dsp:cNvSpPr/>
      </dsp:nvSpPr>
      <dsp:spPr>
        <a:xfrm>
          <a:off x="4327607" y="2103"/>
          <a:ext cx="3065524" cy="1839314"/>
        </a:xfrm>
        <a:prstGeom prst="rect">
          <a:avLst/>
        </a:prstGeom>
        <a:gradFill rotWithShape="0">
          <a:gsLst>
            <a:gs pos="0">
              <a:schemeClr val="accent5">
                <a:hueOff val="-4966938"/>
                <a:satOff val="19906"/>
                <a:lumOff val="4314"/>
                <a:alphaOff val="0"/>
                <a:shade val="51000"/>
                <a:satMod val="130000"/>
              </a:schemeClr>
            </a:gs>
            <a:gs pos="80000">
              <a:schemeClr val="accent5">
                <a:hueOff val="-4966938"/>
                <a:satOff val="19906"/>
                <a:lumOff val="4314"/>
                <a:alphaOff val="0"/>
                <a:shade val="93000"/>
                <a:satMod val="130000"/>
              </a:schemeClr>
            </a:gs>
            <a:gs pos="100000">
              <a:schemeClr val="accent5">
                <a:hueOff val="-4966938"/>
                <a:satOff val="19906"/>
                <a:lumOff val="4314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7640" tIns="167640" rIns="167640" bIns="167640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4400" kern="1200" dirty="0" smtClean="0"/>
            <a:t>2 dari 10 kurang gizi</a:t>
          </a:r>
          <a:endParaRPr lang="id-ID" sz="4400" kern="1200" dirty="0"/>
        </a:p>
      </dsp:txBody>
      <dsp:txXfrm>
        <a:off x="4327607" y="2103"/>
        <a:ext cx="3065524" cy="1839314"/>
      </dsp:txXfrm>
    </dsp:sp>
    <dsp:sp modelId="{AD21ECED-B853-4456-AE26-DE25C01386B7}">
      <dsp:nvSpPr>
        <dsp:cNvPr id="0" name=""/>
        <dsp:cNvSpPr/>
      </dsp:nvSpPr>
      <dsp:spPr>
        <a:xfrm>
          <a:off x="2641568" y="2147970"/>
          <a:ext cx="3065524" cy="1839314"/>
        </a:xfrm>
        <a:prstGeom prst="rect">
          <a:avLst/>
        </a:prstGeom>
        <a:gradFill rotWithShape="0">
          <a:gsLst>
            <a:gs pos="0">
              <a:schemeClr val="accent5">
                <a:hueOff val="-9933876"/>
                <a:satOff val="39811"/>
                <a:lumOff val="8628"/>
                <a:alphaOff val="0"/>
                <a:shade val="51000"/>
                <a:satMod val="130000"/>
              </a:schemeClr>
            </a:gs>
            <a:gs pos="80000">
              <a:schemeClr val="accent5">
                <a:hueOff val="-9933876"/>
                <a:satOff val="39811"/>
                <a:lumOff val="8628"/>
                <a:alphaOff val="0"/>
                <a:shade val="93000"/>
                <a:satMod val="130000"/>
              </a:schemeClr>
            </a:gs>
            <a:gs pos="100000">
              <a:schemeClr val="accent5">
                <a:hueOff val="-9933876"/>
                <a:satOff val="39811"/>
                <a:lumOff val="8628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7640" tIns="167640" rIns="167640" bIns="167640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4400" kern="1200" dirty="0" smtClean="0"/>
            <a:t>1 dari 10 gemuk</a:t>
          </a:r>
          <a:endParaRPr lang="id-ID" sz="4400" kern="1200" dirty="0"/>
        </a:p>
      </dsp:txBody>
      <dsp:txXfrm>
        <a:off x="2641568" y="2147970"/>
        <a:ext cx="3065524" cy="1839314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9336CC9-ACDA-4200-B488-0CEB5A542F61}">
      <dsp:nvSpPr>
        <dsp:cNvPr id="0" name=""/>
        <dsp:cNvSpPr/>
      </dsp:nvSpPr>
      <dsp:spPr>
        <a:xfrm>
          <a:off x="955530" y="2103"/>
          <a:ext cx="3065524" cy="1839314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40970" tIns="140970" rIns="140970" bIns="140970" numCol="1" spcCol="1270" anchor="ctr" anchorCtr="0">
          <a:noAutofit/>
        </a:bodyPr>
        <a:lstStyle/>
        <a:p>
          <a:pPr lvl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3700" kern="1200" dirty="0" smtClean="0"/>
            <a:t>3 dari 10 usia &gt; 15 th gemuk di perut</a:t>
          </a:r>
          <a:endParaRPr lang="id-ID" sz="3700" kern="1200" dirty="0"/>
        </a:p>
      </dsp:txBody>
      <dsp:txXfrm>
        <a:off x="955530" y="2103"/>
        <a:ext cx="3065524" cy="1839314"/>
      </dsp:txXfrm>
    </dsp:sp>
    <dsp:sp modelId="{88512636-C02C-4BF1-A7A1-3FFAC4886E16}">
      <dsp:nvSpPr>
        <dsp:cNvPr id="0" name=""/>
        <dsp:cNvSpPr/>
      </dsp:nvSpPr>
      <dsp:spPr>
        <a:xfrm>
          <a:off x="4327607" y="2103"/>
          <a:ext cx="3065524" cy="1839314"/>
        </a:xfrm>
        <a:prstGeom prst="rect">
          <a:avLst/>
        </a:prstGeom>
        <a:gradFill rotWithShape="0">
          <a:gsLst>
            <a:gs pos="0">
              <a:schemeClr val="accent2">
                <a:hueOff val="1560506"/>
                <a:satOff val="-1946"/>
                <a:lumOff val="458"/>
                <a:alphaOff val="0"/>
                <a:shade val="51000"/>
                <a:satMod val="130000"/>
              </a:schemeClr>
            </a:gs>
            <a:gs pos="80000">
              <a:schemeClr val="accent2">
                <a:hueOff val="1560506"/>
                <a:satOff val="-1946"/>
                <a:lumOff val="458"/>
                <a:alphaOff val="0"/>
                <a:shade val="93000"/>
                <a:satMod val="130000"/>
              </a:schemeClr>
            </a:gs>
            <a:gs pos="100000">
              <a:schemeClr val="accent2">
                <a:hueOff val="1560506"/>
                <a:satOff val="-1946"/>
                <a:lumOff val="458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40970" tIns="140970" rIns="140970" bIns="140970" numCol="1" spcCol="1270" anchor="ctr" anchorCtr="0">
          <a:noAutofit/>
        </a:bodyPr>
        <a:lstStyle/>
        <a:p>
          <a:pPr lvl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3700" kern="1200" dirty="0" smtClean="0"/>
            <a:t>2 dari 10 Kurang Energi Kronis</a:t>
          </a:r>
          <a:endParaRPr lang="id-ID" sz="3700" kern="1200" dirty="0"/>
        </a:p>
      </dsp:txBody>
      <dsp:txXfrm>
        <a:off x="4327607" y="2103"/>
        <a:ext cx="3065524" cy="1839314"/>
      </dsp:txXfrm>
    </dsp:sp>
    <dsp:sp modelId="{1BAB08FA-3235-49F0-8C38-CF7A2CE5EB2E}">
      <dsp:nvSpPr>
        <dsp:cNvPr id="0" name=""/>
        <dsp:cNvSpPr/>
      </dsp:nvSpPr>
      <dsp:spPr>
        <a:xfrm>
          <a:off x="955530" y="2147970"/>
          <a:ext cx="3065524" cy="1839314"/>
        </a:xfrm>
        <a:prstGeom prst="rect">
          <a:avLst/>
        </a:prstGeom>
        <a:gradFill rotWithShape="0">
          <a:gsLst>
            <a:gs pos="0">
              <a:schemeClr val="accent2">
                <a:hueOff val="3121013"/>
                <a:satOff val="-3893"/>
                <a:lumOff val="915"/>
                <a:alphaOff val="0"/>
                <a:shade val="51000"/>
                <a:satMod val="130000"/>
              </a:schemeClr>
            </a:gs>
            <a:gs pos="80000">
              <a:schemeClr val="accent2">
                <a:hueOff val="3121013"/>
                <a:satOff val="-3893"/>
                <a:lumOff val="915"/>
                <a:alphaOff val="0"/>
                <a:shade val="93000"/>
                <a:satMod val="130000"/>
              </a:schemeClr>
            </a:gs>
            <a:gs pos="100000">
              <a:schemeClr val="accent2">
                <a:hueOff val="3121013"/>
                <a:satOff val="-3893"/>
                <a:lumOff val="915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40970" tIns="140970" rIns="140970" bIns="140970" numCol="1" spcCol="1270" anchor="ctr" anchorCtr="0">
          <a:noAutofit/>
        </a:bodyPr>
        <a:lstStyle/>
        <a:p>
          <a:pPr lvl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3700" kern="1200" dirty="0" smtClean="0"/>
            <a:t>2 dari 10 </a:t>
          </a:r>
          <a:r>
            <a:rPr lang="id-ID" sz="3700" kern="1200" dirty="0" smtClean="0">
              <a:sym typeface="Wingdings" pitchFamily="2" charset="2"/>
            </a:rPr>
            <a:t>pendek</a:t>
          </a:r>
          <a:endParaRPr lang="id-ID" sz="3700" kern="1200" dirty="0"/>
        </a:p>
      </dsp:txBody>
      <dsp:txXfrm>
        <a:off x="955530" y="2147970"/>
        <a:ext cx="3065524" cy="1839314"/>
      </dsp:txXfrm>
    </dsp:sp>
    <dsp:sp modelId="{A8DEE7CC-80C2-4A77-BFCD-CB9C3E51483F}">
      <dsp:nvSpPr>
        <dsp:cNvPr id="0" name=""/>
        <dsp:cNvSpPr/>
      </dsp:nvSpPr>
      <dsp:spPr>
        <a:xfrm>
          <a:off x="4327607" y="2147970"/>
          <a:ext cx="3065524" cy="1839314"/>
        </a:xfrm>
        <a:prstGeom prst="rect">
          <a:avLst/>
        </a:prstGeom>
        <a:gradFill rotWithShape="0">
          <a:gsLst>
            <a:gs pos="0">
              <a:schemeClr val="accent2">
                <a:hueOff val="4681519"/>
                <a:satOff val="-5839"/>
                <a:lumOff val="1373"/>
                <a:alphaOff val="0"/>
                <a:shade val="51000"/>
                <a:satMod val="130000"/>
              </a:schemeClr>
            </a:gs>
            <a:gs pos="80000">
              <a:schemeClr val="accent2">
                <a:hueOff val="4681519"/>
                <a:satOff val="-5839"/>
                <a:lumOff val="1373"/>
                <a:alphaOff val="0"/>
                <a:shade val="93000"/>
                <a:satMod val="130000"/>
              </a:schemeClr>
            </a:gs>
            <a:gs pos="100000">
              <a:schemeClr val="accent2">
                <a:hueOff val="4681519"/>
                <a:satOff val="-5839"/>
                <a:lumOff val="1373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40970" tIns="140970" rIns="140970" bIns="140970" numCol="1" spcCol="1270" anchor="ctr" anchorCtr="0">
          <a:noAutofit/>
        </a:bodyPr>
        <a:lstStyle/>
        <a:p>
          <a:pPr lvl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3700" kern="1200" dirty="0" smtClean="0"/>
            <a:t>9 dari 10 kurang makan sayur &amp; buah</a:t>
          </a:r>
          <a:endParaRPr lang="id-ID" sz="3700" kern="1200" dirty="0"/>
        </a:p>
      </dsp:txBody>
      <dsp:txXfrm>
        <a:off x="4327607" y="2147970"/>
        <a:ext cx="3065524" cy="1839314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AD50F7F-CCF9-457F-843E-5D921C44F995}">
      <dsp:nvSpPr>
        <dsp:cNvPr id="0" name=""/>
        <dsp:cNvSpPr/>
      </dsp:nvSpPr>
      <dsp:spPr>
        <a:xfrm>
          <a:off x="851987" y="1287"/>
          <a:ext cx="6644687" cy="3986812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7650" tIns="247650" rIns="247650" bIns="247650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6500" kern="1200" dirty="0" smtClean="0"/>
            <a:t>5 dari 10 anemia </a:t>
          </a:r>
          <a:endParaRPr lang="id-ID" sz="6500" kern="1200" dirty="0"/>
        </a:p>
      </dsp:txBody>
      <dsp:txXfrm>
        <a:off x="851987" y="1287"/>
        <a:ext cx="6644687" cy="3986812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2">
  <dgm:title val=""/>
  <dgm:desc val=""/>
  <dgm:catLst>
    <dgm:cat type="cycle" pri="1000"/>
    <dgm:cat type="convert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op="equ" fact="0.25"/>
      <dgm:constr type="sibSp" refType="w" refFor="ch" refPtType="node" fact="0.5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sibTransForEach" axis="followSib" ptType="sibTrans" hideLastTrans="0" cnt="1">
            <dgm:layoutNode name="sibTrans">
              <dgm:choose name="Name11">
                <dgm:if name="Name12" axis="par ch" ptType="doc node" func="cnt" op="lt" val="3">
                  <dgm:alg type="conn">
                    <dgm:param type="begPts" val="radial"/>
                    <dgm:param type="endPts" val="radial"/>
                  </dgm:alg>
                </dgm:if>
                <dgm:else name="Name13">
                  <dgm:alg type="conn">
                    <dgm:param type="begPts" val="auto"/>
                    <dgm:param type="endPts" val="auto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1.35"/>
                <dgm:constr type="connDist"/>
                <dgm:constr type="w" for="ch" refType="connDist" fact="0.45"/>
                <dgm:constr type="h" for="ch" refType="h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14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arrow2">
  <dgm:title val=""/>
  <dgm:desc val=""/>
  <dgm:catLst>
    <dgm:cat type="process" pri="2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arrowDiagram">
    <dgm:varLst>
      <dgm:chMax val="5"/>
      <dgm:dir/>
      <dgm:resizeHandles val="exact"/>
    </dgm:varLst>
    <dgm:alg type="composite">
      <dgm:param type="ar" val="1.6"/>
    </dgm:alg>
    <dgm:shape xmlns:r="http://schemas.openxmlformats.org/officeDocument/2006/relationships" r:blip="">
      <dgm:adjLst/>
    </dgm:shape>
    <dgm:presOf/>
    <dgm:constrLst>
      <dgm:constr type="l" for="ch" forName="arrow"/>
      <dgm:constr type="t" for="ch" forName="arrow"/>
      <dgm:constr type="w" for="ch" forName="arrow" refType="w"/>
      <dgm:constr type="h" for="ch" forName="arrow" refType="h"/>
      <dgm:constr type="ctrX" for="ch" forName="arrowDiagram1" refType="w" fact="0.5"/>
      <dgm:constr type="ctrY" for="ch" forName="arrowDiagram1" refType="h" fact="0.5"/>
      <dgm:constr type="w" for="ch" forName="arrowDiagram1" refType="w"/>
      <dgm:constr type="h" for="ch" forName="arrowDiagram1" refType="h"/>
      <dgm:constr type="ctrX" for="ch" forName="arrowDiagram2" refType="w" fact="0.5"/>
      <dgm:constr type="ctrY" for="ch" forName="arrowDiagram2" refType="h" fact="0.5"/>
      <dgm:constr type="w" for="ch" forName="arrowDiagram2" refType="w"/>
      <dgm:constr type="h" for="ch" forName="arrowDiagram2" refType="h"/>
      <dgm:constr type="ctrX" for="ch" forName="arrowDiagram3" refType="w" fact="0.5"/>
      <dgm:constr type="ctrY" for="ch" forName="arrowDiagram3" refType="h" fact="0.5"/>
      <dgm:constr type="w" for="ch" forName="arrowDiagram3" refType="w"/>
      <dgm:constr type="h" for="ch" forName="arrowDiagram3" refType="h"/>
      <dgm:constr type="ctrX" for="ch" forName="arrowDiagram4" refType="w" fact="0.5"/>
      <dgm:constr type="ctrY" for="ch" forName="arrowDiagram4" refType="h" fact="0.5"/>
      <dgm:constr type="w" for="ch" forName="arrowDiagram4" refType="w"/>
      <dgm:constr type="h" for="ch" forName="arrowDiagram4" refType="h"/>
      <dgm:constr type="ctrX" for="ch" forName="arrowDiagram5" refType="w" fact="0.5"/>
      <dgm:constr type="ctrY" for="ch" forName="arrowDiagram5" refType="h" fact="0.5"/>
      <dgm:constr type="w" for="ch" forName="arrowDiagram5" refType="w"/>
      <dgm:constr type="h" for="ch" forName="arrowDiagram5" refType="h"/>
    </dgm:constrLst>
    <dgm:ruleLst/>
    <dgm:choose name="Name0">
      <dgm:if name="Name1" axis="ch" ptType="node" func="cnt" op="gte" val="1">
        <dgm:layoutNode name="arrow" styleLbl="bgShp">
          <dgm:alg type="sp"/>
          <dgm:shape xmlns:r="http://schemas.openxmlformats.org/officeDocument/2006/relationships" type="swooshArrow" r:blip="">
            <dgm:adjLst>
              <dgm:adj idx="2" val="0.25"/>
            </dgm:adjLst>
          </dgm:shape>
          <dgm:presOf/>
          <dgm:constrLst/>
          <dgm:ruleLst/>
        </dgm:layoutNode>
        <dgm:choose name="Name2">
          <dgm:if name="Name3" axis="ch" ptType="node" func="cnt" op="lt" val="1"/>
          <dgm:if name="Name4" axis="ch" ptType="node" func="cnt" op="equ" val="1">
            <dgm:layoutNode name="arrowDiagram1">
              <dgm:varLst>
                <dgm:bulletEnabled val="1"/>
              </dgm:varLst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ctrX" for="ch" forName="bullet1" refType="w" fact="0.8"/>
                <dgm:constr type="ctrY" for="ch" forName="bullet1" refType="h" fact="0.262"/>
                <dgm:constr type="w" for="ch" forName="bullet1" refType="w" fact="0.074"/>
                <dgm:constr type="h" for="ch" forName="bullet1" refType="w" refFor="ch" refForName="bullet1"/>
                <dgm:constr type="r" for="ch" forName="textBox1" refType="ctrX" refFor="ch" refForName="bullet1"/>
                <dgm:constr type="t" for="ch" forName="textBox1" refType="ctrY" refFor="ch" refForName="bullet1"/>
                <dgm:constr type="w" for="ch" forName="textBox1" refType="w" fact="0.4"/>
                <dgm:constr type="h" for="ch" forName="textBox1" refType="h" fact="0.738"/>
                <dgm:constr type="userA" refType="h" refFor="ch" refForName="bullet1" fact="0.53"/>
                <dgm:constr type="rMarg" for="ch" forName="textBox1" refType="userA" fact="2.834"/>
                <dgm:constr type="primFontSz" for="ch" ptType="node" op="equ" val="65"/>
              </dgm:constrLst>
              <dgm:ruleLst/>
              <dgm:forEach name="Name5" axis="ch" ptType="node" cnt="1">
                <dgm:layoutNode name="bullet1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1" styleLbl="revTx">
                  <dgm:varLst>
                    <dgm:bulletEnabled val="1"/>
                  </dgm:varLst>
                  <dgm:alg type="tx">
                    <dgm:param type="txAnchorVert" val="t"/>
                    <dgm:param type="parTxLTRAlign" val="r"/>
                    <dgm:param type="parTxRTLAlign" val="r"/>
                  </dgm:alg>
                  <dgm:shape xmlns:r="http://schemas.openxmlformats.org/officeDocument/2006/relationships" type="round2DiagRect" r:blip="">
                    <dgm:adjLst/>
                  </dgm:shape>
                  <dgm:presOf axis="desOrSelf" ptType="node"/>
                  <dgm:constrLst>
                    <dgm:constr type="lMarg"/>
                    <dgm:constr type="tMarg"/>
                    <dgm:constr type="bMarg"/>
                  </dgm:constrLst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6" axis="ch" ptType="node" func="cnt" op="equ" val="2">
            <dgm:layoutNode name="arrowDiagram2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7">
                <dgm:if name="Name8" func="var" arg="dir" op="equ" val="norm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l" for="ch" forName="textBox2a" refType="ctrX" refFor="ch" refForName="bullet2a"/>
                    <dgm:constr type="t" for="ch" forName="textBox2a" refType="ctrY" refFor="ch" refForName="bullet2a"/>
                    <dgm:constr type="w" for="ch" forName="textBox2a" refType="w" fact="0.325"/>
                    <dgm:constr type="h" for="ch" forName="textBox2a" refType="h" fact="0.427"/>
                    <dgm:constr type="userA" refType="h" refFor="ch" refForName="bullet2a" fact="0.53"/>
                    <dgm:constr type="l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l" for="ch" forName="textBox2b" refType="ctrX" refFor="ch" refForName="bullet2b"/>
                    <dgm:constr type="t" for="ch" forName="textBox2b" refType="ctrY" refFor="ch" refForName="bullet2b"/>
                    <dgm:constr type="w" for="ch" forName="textBox2b" refType="w" fact="0.325"/>
                    <dgm:constr type="h" for="ch" forName="textBox2b" refType="h" fact="0.662"/>
                    <dgm:constr type="userB" refType="h" refFor="ch" refForName="bullet2b" fact="0.53"/>
                    <dgm:constr type="lMarg" for="ch" forName="textBox2b" refType="userB" fact="2.834"/>
                    <dgm:constr type="primFontSz" for="ch" ptType="node" op="equ" val="65"/>
                  </dgm:constrLst>
                </dgm:if>
                <dgm:else name="Name9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r" for="ch" forName="textBox2a" refType="ctrX" refFor="ch" refForName="bullet2a"/>
                    <dgm:constr type="b" for="ch" forName="textBox2a" refType="ctrY" refFor="ch" refForName="bullet2a"/>
                    <dgm:constr type="w" for="ch" forName="textBox2a" refType="w" fact="0.25"/>
                    <dgm:constr type="h" for="ch" forName="textBox2a" refType="h" fact="0.573"/>
                    <dgm:constr type="userA" refType="h" refFor="ch" refForName="bullet2a" fact="0.53"/>
                    <dgm:constr type="r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r" for="ch" forName="textBox2b" refType="ctrX" refFor="ch" refForName="bullet2b"/>
                    <dgm:constr type="b" for="ch" forName="textBox2b" refType="ctrY" refFor="ch" refForName="bullet2b"/>
                    <dgm:constr type="w" for="ch" forName="textBox2b" refType="w" fact="0.28"/>
                    <dgm:constr type="h" for="ch" forName="textBox2b" refType="h" fact="0.338"/>
                    <dgm:constr type="userB" refType="h" refFor="ch" refForName="bullet2b" fact="0.53"/>
                    <dgm:constr type="rMarg" for="ch" forName="textBox2b" refType="userB" fact="2.834"/>
                    <dgm:constr type="primFontSz" for="ch" ptType="node" op="equ" val="65"/>
                  </dgm:constrLst>
                </dgm:else>
              </dgm:choose>
              <dgm:ruleLst/>
              <dgm:forEach name="Name10" axis="ch" ptType="node" cnt="1">
                <dgm:layoutNode name="bullet2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a" styleLbl="revTx">
                  <dgm:varLst>
                    <dgm:bulletEnabled val="1"/>
                  </dgm:varLst>
                  <dgm:choose name="Name11">
                    <dgm:if name="Name12" func="var" arg="dir" op="equ" val="norm">
                      <dgm:choose name="Name13">
                        <dgm:if name="Name1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6">
                      <dgm:choose name="Name17">
                        <dgm:if name="Name1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">
                    <dgm:if name="Name2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23" axis="ch" ptType="node" st="2" cnt="1">
                <dgm:layoutNode name="bullet2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b" styleLbl="revTx">
                  <dgm:varLst>
                    <dgm:bulletEnabled val="1"/>
                  </dgm:varLst>
                  <dgm:choose name="Name24">
                    <dgm:if name="Name25" func="var" arg="dir" op="equ" val="norm">
                      <dgm:choose name="Name26">
                        <dgm:if name="Name2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2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29">
                      <dgm:choose name="Name30">
                        <dgm:if name="Name3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3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33">
                    <dgm:if name="Name3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3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36" axis="ch" ptType="node" func="cnt" op="equ" val="3">
            <dgm:layoutNode name="arrowDiagram3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37">
                <dgm:if name="Name38" func="var" arg="dir" op="equ" val="norm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l" for="ch" forName="textBox3a" refType="ctrX" refFor="ch" refForName="bullet3a"/>
                    <dgm:constr type="t" for="ch" forName="textBox3a" refType="ctrY" refFor="ch" refForName="bullet3a"/>
                    <dgm:constr type="w" for="ch" forName="textBox3a" refType="w" fact="0.233"/>
                    <dgm:constr type="h" for="ch" forName="textBox3a" refType="h" fact="0.289"/>
                    <dgm:constr type="userA" refType="h" refFor="ch" refForName="bullet3a" fact="0.53"/>
                    <dgm:constr type="l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l" for="ch" forName="textBox3b" refType="ctrX" refFor="ch" refForName="bullet3b"/>
                    <dgm:constr type="t" for="ch" forName="textBox3b" refType="ctrY" refFor="ch" refForName="bullet3b"/>
                    <dgm:constr type="w" for="ch" forName="textBox3b" refType="w" fact="0.24"/>
                    <dgm:constr type="h" for="ch" forName="textBox3b" refType="h" fact="0.544"/>
                    <dgm:constr type="userB" refType="h" refFor="ch" refForName="bullet3b" fact="0.53"/>
                    <dgm:constr type="l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l" for="ch" forName="textBox3c" refType="ctrX" refFor="ch" refForName="bullet3c"/>
                    <dgm:constr type="t" for="ch" forName="textBox3c" refType="ctrY" refFor="ch" refForName="bullet3c"/>
                    <dgm:constr type="w" for="ch" forName="textBox3c" refType="w" fact="0.24"/>
                    <dgm:constr type="h" for="ch" forName="textBox3c" refType="h" fact="0.695"/>
                    <dgm:constr type="userC" refType="h" refFor="ch" refForName="bullet3c" fact="0.53"/>
                    <dgm:constr type="lMarg" for="ch" forName="textBox3c" refType="userC" fact="2.834"/>
                    <dgm:constr type="primFontSz" for="ch" ptType="node" op="equ" val="65"/>
                  </dgm:constrLst>
                </dgm:if>
                <dgm:else name="Name39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r" for="ch" forName="textBox3a" refType="ctrX" refFor="ch" refForName="bullet3a"/>
                    <dgm:constr type="b" for="ch" forName="textBox3a" refType="ctrY" refFor="ch" refForName="bullet3a"/>
                    <dgm:constr type="w" for="ch" forName="textBox3a" refType="w" fact="0.14"/>
                    <dgm:constr type="h" for="ch" forName="textBox3a" refType="h" fact="0.711"/>
                    <dgm:constr type="userA" refType="h" refFor="ch" refForName="bullet3a" fact="0.53"/>
                    <dgm:constr type="r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r" for="ch" forName="textBox3b" refType="ctrX" refFor="ch" refForName="bullet3b"/>
                    <dgm:constr type="b" for="ch" forName="textBox3b" refType="ctrY" refFor="ch" refForName="bullet3b"/>
                    <dgm:constr type="w" for="ch" forName="textBox3b" refType="w" fact="0.24"/>
                    <dgm:constr type="h" for="ch" forName="textBox3b" refType="h" fact="0.456"/>
                    <dgm:constr type="userB" refType="h" refFor="ch" refForName="bullet3b" fact="0.53"/>
                    <dgm:constr type="r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r" for="ch" forName="textBox3c" refType="ctrX" refFor="ch" refForName="bullet3c"/>
                    <dgm:constr type="b" for="ch" forName="textBox3c" refType="ctrY" refFor="ch" refForName="bullet3c"/>
                    <dgm:constr type="w" for="ch" forName="textBox3c" refType="w" fact="0.24"/>
                    <dgm:constr type="h" for="ch" forName="textBox3c" refType="h" fact="0.305"/>
                    <dgm:constr type="userC" refType="h" refFor="ch" refForName="bullet3c" fact="0.53"/>
                    <dgm:constr type="rMarg" for="ch" forName="textBox3c" refType="userC" fact="2.834"/>
                    <dgm:constr type="primFontSz" for="ch" ptType="node" op="equ" val="65"/>
                  </dgm:constrLst>
                </dgm:else>
              </dgm:choose>
              <dgm:ruleLst/>
              <dgm:forEach name="Name40" axis="ch" ptType="node" cnt="1">
                <dgm:layoutNode name="bullet3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a" styleLbl="revTx">
                  <dgm:varLst>
                    <dgm:bulletEnabled val="1"/>
                  </dgm:varLst>
                  <dgm:choose name="Name41">
                    <dgm:if name="Name42" func="var" arg="dir" op="equ" val="norm">
                      <dgm:choose name="Name43">
                        <dgm:if name="Name4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4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46">
                      <dgm:choose name="Name47">
                        <dgm:if name="Name4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4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50">
                    <dgm:if name="Name5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5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53" axis="ch" ptType="node" st="2" cnt="1">
                <dgm:layoutNode name="bullet3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b" styleLbl="revTx">
                  <dgm:varLst>
                    <dgm:bulletEnabled val="1"/>
                  </dgm:varLst>
                  <dgm:choose name="Name54">
                    <dgm:if name="Name55" func="var" arg="dir" op="equ" val="norm">
                      <dgm:choose name="Name56">
                        <dgm:if name="Name5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5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59">
                      <dgm:choose name="Name60">
                        <dgm:if name="Name6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6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63">
                    <dgm:if name="Name6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6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66" axis="ch" ptType="node" st="3" cnt="1">
                <dgm:layoutNode name="bullet3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c" styleLbl="revTx">
                  <dgm:varLst>
                    <dgm:bulletEnabled val="1"/>
                  </dgm:varLst>
                  <dgm:choose name="Name67">
                    <dgm:if name="Name68" func="var" arg="dir" op="equ" val="norm">
                      <dgm:choose name="Name69">
                        <dgm:if name="Name7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7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72">
                      <dgm:choose name="Name73">
                        <dgm:if name="Name7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7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76">
                    <dgm:if name="Name7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7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79" axis="ch" ptType="node" func="cnt" op="equ" val="4">
            <dgm:layoutNode name="arrowDiagram4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80">
                <dgm:if name="Name81" func="var" arg="dir" op="equ" val="norm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l" for="ch" forName="textBox4a" refType="ctrX" refFor="ch" refForName="bullet4a"/>
                    <dgm:constr type="t" for="ch" forName="textBox4a" refType="ctrY" refFor="ch" refForName="bullet4a"/>
                    <dgm:constr type="w" for="ch" forName="textBox4a" refType="w" fact="0.171"/>
                    <dgm:constr type="h" for="ch" forName="textBox4a" refType="h" fact="0.238"/>
                    <dgm:constr type="userA" refType="h" refFor="ch" refForName="bullet4a" fact="0.53"/>
                    <dgm:constr type="l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l" for="ch" forName="textBox4b" refType="ctrX" refFor="ch" refForName="bullet4b"/>
                    <dgm:constr type="t" for="ch" forName="textBox4b" refType="ctrY" refFor="ch" refForName="bullet4b"/>
                    <dgm:constr type="w" for="ch" forName="textBox4b" refType="w" fact="0.21"/>
                    <dgm:constr type="h" for="ch" forName="textBox4b" refType="h" fact="0.457"/>
                    <dgm:constr type="userB" refType="h" refFor="ch" refForName="bullet4b" fact="0.53"/>
                    <dgm:constr type="l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l" for="ch" forName="textBox4c" refType="ctrX" refFor="ch" refForName="bullet4c"/>
                    <dgm:constr type="t" for="ch" forName="textBox4c" refType="ctrY" refFor="ch" refForName="bullet4c"/>
                    <dgm:constr type="w" for="ch" forName="textBox4c" refType="w" fact="0.21"/>
                    <dgm:constr type="h" for="ch" forName="textBox4c" refType="h" fact="0.618"/>
                    <dgm:constr type="userC" refType="h" refFor="ch" refForName="bullet4c" fact="0.53"/>
                    <dgm:constr type="l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l" for="ch" forName="textBox4d" refType="ctrX" refFor="ch" refForName="bullet4d"/>
                    <dgm:constr type="t" for="ch" forName="textBox4d" refType="ctrY" refFor="ch" refForName="bullet4d"/>
                    <dgm:constr type="w" for="ch" forName="textBox4d" refType="w" fact="0.21"/>
                    <dgm:constr type="h" for="ch" forName="textBox4d" refType="h" fact="0.717"/>
                    <dgm:constr type="userD" refType="h" refFor="ch" refForName="bullet4d" fact="0.53"/>
                    <dgm:constr type="lMarg" for="ch" forName="textBox4d" refType="userD" fact="2.834"/>
                    <dgm:constr type="primFontSz" for="ch" ptType="node" op="equ" val="65"/>
                  </dgm:constrLst>
                </dgm:if>
                <dgm:else name="Name82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r" for="ch" forName="textBox4a" refType="ctrX" refFor="ch" refForName="bullet4a"/>
                    <dgm:constr type="b" for="ch" forName="textBox4a" refType="ctrY" refFor="ch" refForName="bullet4a"/>
                    <dgm:constr type="w" for="ch" forName="textBox4a" refType="w" fact="0.11"/>
                    <dgm:constr type="h" for="ch" forName="textBox4a" refType="h" fact="0.762"/>
                    <dgm:constr type="userA" refType="h" refFor="ch" refForName="bullet4a" fact="0.53"/>
                    <dgm:constr type="r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r" for="ch" forName="textBox4b" refType="ctrX" refFor="ch" refForName="bullet4b"/>
                    <dgm:constr type="b" for="ch" forName="textBox4b" refType="ctrY" refFor="ch" refForName="bullet4b"/>
                    <dgm:constr type="w" for="ch" forName="textBox4b" refType="w" fact="0.171"/>
                    <dgm:constr type="h" for="ch" forName="textBox4b" refType="h" fact="0.543"/>
                    <dgm:constr type="userB" refType="h" refFor="ch" refForName="bullet4b" fact="0.53"/>
                    <dgm:constr type="r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r" for="ch" forName="textBox4c" refType="ctrX" refFor="ch" refForName="bullet4c"/>
                    <dgm:constr type="b" for="ch" forName="textBox4c" refType="ctrY" refFor="ch" refForName="bullet4c"/>
                    <dgm:constr type="w" for="ch" forName="textBox4c" refType="w" fact="0.21"/>
                    <dgm:constr type="h" for="ch" forName="textBox4c" refType="h" fact="0.382"/>
                    <dgm:constr type="userC" refType="h" refFor="ch" refForName="bullet4c" fact="0.53"/>
                    <dgm:constr type="r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r" for="ch" forName="textBox4d" refType="ctrX" refFor="ch" refForName="bullet4d"/>
                    <dgm:constr type="b" for="ch" forName="textBox4d" refType="ctrY" refFor="ch" refForName="bullet4d"/>
                    <dgm:constr type="w" for="ch" forName="textBox4d" refType="w" fact="0.21"/>
                    <dgm:constr type="h" for="ch" forName="textBox4d" refType="h" fact="0.283"/>
                    <dgm:constr type="userD" refType="h" refFor="ch" refForName="bullet4d" fact="0.53"/>
                    <dgm:constr type="rMarg" for="ch" forName="textBox4d" refType="userD" fact="2.834"/>
                    <dgm:constr type="primFontSz" for="ch" ptType="node" op="equ" val="65"/>
                  </dgm:constrLst>
                </dgm:else>
              </dgm:choose>
              <dgm:ruleLst/>
              <dgm:forEach name="Name83" axis="ch" ptType="node" cnt="1">
                <dgm:layoutNode name="bullet4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a" styleLbl="revTx">
                  <dgm:varLst>
                    <dgm:bulletEnabled val="1"/>
                  </dgm:varLst>
                  <dgm:choose name="Name84">
                    <dgm:if name="Name85" func="var" arg="dir" op="equ" val="norm">
                      <dgm:choose name="Name86">
                        <dgm:if name="Name8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8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89">
                      <dgm:choose name="Name90">
                        <dgm:if name="Name9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9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93">
                    <dgm:if name="Name9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9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96" axis="ch" ptType="node" st="2" cnt="1">
                <dgm:layoutNode name="bullet4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b" styleLbl="revTx">
                  <dgm:varLst>
                    <dgm:bulletEnabled val="1"/>
                  </dgm:varLst>
                  <dgm:choose name="Name97">
                    <dgm:if name="Name98" func="var" arg="dir" op="equ" val="norm">
                      <dgm:choose name="Name99">
                        <dgm:if name="Name10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0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0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06">
                    <dgm:if name="Name10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0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09" axis="ch" ptType="node" st="3" cnt="1">
                <dgm:layoutNode name="bullet4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c" styleLbl="revTx">
                  <dgm:varLst>
                    <dgm:bulletEnabled val="1"/>
                  </dgm:varLst>
                  <dgm:choose name="Name110">
                    <dgm:if name="Name111" func="var" arg="dir" op="equ" val="norm">
                      <dgm:choose name="Name112">
                        <dgm:if name="Name11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1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15">
                      <dgm:choose name="Name116">
                        <dgm:if name="Name11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1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19">
                    <dgm:if name="Name12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2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22" axis="ch" ptType="node" st="4" cnt="1">
                <dgm:layoutNode name="bullet4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d" styleLbl="revTx">
                  <dgm:varLst>
                    <dgm:bulletEnabled val="1"/>
                  </dgm:varLst>
                  <dgm:choose name="Name123">
                    <dgm:if name="Name124" func="var" arg="dir" op="equ" val="norm">
                      <dgm:choose name="Name125">
                        <dgm:if name="Name12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2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28">
                      <dgm:choose name="Name129">
                        <dgm:if name="Name13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3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32">
                    <dgm:if name="Name13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3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else name="Name135">
            <dgm:layoutNode name="arrowDiagram5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136">
                <dgm:if name="Name137" func="var" arg="dir" op="equ" val="norm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l" for="ch" forName="textBox5a" refType="ctrX" refFor="ch" refForName="bullet5a"/>
                    <dgm:constr type="t" for="ch" forName="textBox5a" refType="ctrY" refFor="ch" refForName="bullet5a"/>
                    <dgm:constr type="w" for="ch" forName="textBox5a" refType="w" fact="0.131"/>
                    <dgm:constr type="h" for="ch" forName="textBox5a" refType="h" fact="0.238"/>
                    <dgm:constr type="userA" refType="h" refFor="ch" refForName="bullet5a" fact="0.53"/>
                    <dgm:constr type="l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l" for="ch" forName="textBox5b" refType="ctrX" refFor="ch" refForName="bullet5b"/>
                    <dgm:constr type="t" for="ch" forName="textBox5b" refType="ctrY" refFor="ch" refForName="bullet5b"/>
                    <dgm:constr type="w" for="ch" forName="textBox5b" refType="w" fact="0.166"/>
                    <dgm:constr type="h" for="ch" forName="textBox5b" refType="h" fact="0.419"/>
                    <dgm:constr type="userB" refType="h" refFor="ch" refForName="bullet5b" fact="0.53"/>
                    <dgm:constr type="l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l" for="ch" forName="textBox5c" refType="ctrX" refFor="ch" refForName="bullet5c"/>
                    <dgm:constr type="t" for="ch" forName="textBox5c" refType="ctrY" refFor="ch" refForName="bullet5c"/>
                    <dgm:constr type="w" for="ch" forName="textBox5c" refType="w" fact="0.193"/>
                    <dgm:constr type="h" for="ch" forName="textBox5c" refType="h" fact="0.562"/>
                    <dgm:constr type="userC" refType="h" refFor="ch" refForName="bullet5c" fact="0.53"/>
                    <dgm:constr type="l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l" for="ch" forName="textBox5d" refType="ctrX" refFor="ch" refForName="bullet5d"/>
                    <dgm:constr type="t" for="ch" forName="textBox5d" refType="ctrY" refFor="ch" refForName="bullet5d"/>
                    <dgm:constr type="w" for="ch" forName="textBox5d" refType="w" fact="0.2"/>
                    <dgm:constr type="h" for="ch" forName="textBox5d" refType="h" fact="0.67"/>
                    <dgm:constr type="userD" refType="h" refFor="ch" refForName="bullet5d" fact="0.53"/>
                    <dgm:constr type="l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l" for="ch" forName="textBox5e" refType="ctrX" refFor="ch" refForName="bullet5e"/>
                    <dgm:constr type="t" for="ch" forName="textBox5e" refType="ctrY" refFor="ch" refForName="bullet5e"/>
                    <dgm:constr type="w" for="ch" forName="textBox5e" refType="w" fact="0.2"/>
                    <dgm:constr type="h" for="ch" forName="textBox5e" refType="h" fact="0.736"/>
                    <dgm:constr type="userE" refType="h" refFor="ch" refForName="bullet5e" fact="0.53"/>
                    <dgm:constr type="lMarg" for="ch" forName="textBox5e" refType="userE" fact="2.834"/>
                    <dgm:constr type="primFontSz" for="ch" ptType="node" op="equ" val="65"/>
                  </dgm:constrLst>
                </dgm:if>
                <dgm:else name="Name138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r" for="ch" forName="textBox5a" refType="ctrX" refFor="ch" refForName="bullet5a"/>
                    <dgm:constr type="b" for="ch" forName="textBox5a" refType="ctrY" refFor="ch" refForName="bullet5a"/>
                    <dgm:constr type="w" for="ch" forName="textBox5a" refType="w" fact="0.11"/>
                    <dgm:constr type="h" for="ch" forName="textBox5a" refType="h" fact="0.762"/>
                    <dgm:constr type="userA" refType="h" refFor="ch" refForName="bullet5a" fact="0.53"/>
                    <dgm:constr type="r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r" for="ch" forName="textBox5b" refType="ctrX" refFor="ch" refForName="bullet5b"/>
                    <dgm:constr type="b" for="ch" forName="textBox5b" refType="ctrY" refFor="ch" refForName="bullet5b"/>
                    <dgm:constr type="w" for="ch" forName="textBox5b" refType="w" fact="0.131"/>
                    <dgm:constr type="h" for="ch" forName="textBox5b" refType="h" fact="0.581"/>
                    <dgm:constr type="userB" refType="h" refFor="ch" refForName="bullet5b" fact="0.53"/>
                    <dgm:constr type="r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r" for="ch" forName="textBox5c" refType="ctrX" refFor="ch" refForName="bullet5c"/>
                    <dgm:constr type="b" for="ch" forName="textBox5c" refType="ctrY" refFor="ch" refForName="bullet5c"/>
                    <dgm:constr type="w" for="ch" forName="textBox5c" refType="w" fact="0.166"/>
                    <dgm:constr type="h" for="ch" forName="textBox5c" refType="h" fact="0.438"/>
                    <dgm:constr type="userC" refType="h" refFor="ch" refForName="bullet5c" fact="0.53"/>
                    <dgm:constr type="r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r" for="ch" forName="textBox5d" refType="ctrX" refFor="ch" refForName="bullet5d"/>
                    <dgm:constr type="b" for="ch" forName="textBox5d" refType="ctrY" refFor="ch" refForName="bullet5d"/>
                    <dgm:constr type="w" for="ch" forName="textBox5d" refType="w" fact="0.193"/>
                    <dgm:constr type="h" for="ch" forName="textBox5d" refType="h" fact="0.33"/>
                    <dgm:constr type="userD" refType="h" refFor="ch" refForName="bullet5d" fact="0.53"/>
                    <dgm:constr type="r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r" for="ch" forName="textBox5e" refType="ctrX" refFor="ch" refForName="bullet5e"/>
                    <dgm:constr type="b" for="ch" forName="textBox5e" refType="ctrY" refFor="ch" refForName="bullet5e"/>
                    <dgm:constr type="w" for="ch" forName="textBox5e" refType="w" fact="0.2"/>
                    <dgm:constr type="h" for="ch" forName="textBox5e" refType="h" fact="0.264"/>
                    <dgm:constr type="userE" refType="h" refFor="ch" refForName="bullet5e" fact="0.53"/>
                    <dgm:constr type="rMarg" for="ch" forName="textBox5e" refType="userE" fact="2.834"/>
                    <dgm:constr type="primFontSz" for="ch" ptType="node" op="equ" val="65"/>
                  </dgm:constrLst>
                </dgm:else>
              </dgm:choose>
              <dgm:ruleLst/>
              <dgm:forEach name="Name139" axis="ch" ptType="node" cnt="1">
                <dgm:layoutNode name="bullet5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a" styleLbl="revTx">
                  <dgm:varLst>
                    <dgm:bulletEnabled val="1"/>
                  </dgm:varLst>
                  <dgm:choose name="Name140">
                    <dgm:if name="Name141" func="var" arg="dir" op="equ" val="norm">
                      <dgm:choose name="Name142">
                        <dgm:if name="Name14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4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45">
                      <dgm:choose name="Name146">
                        <dgm:if name="Name14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4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49">
                    <dgm:if name="Name15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5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52" axis="ch" ptType="node" st="2" cnt="1">
                <dgm:layoutNode name="bullet5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b" styleLbl="revTx">
                  <dgm:varLst>
                    <dgm:bulletEnabled val="1"/>
                  </dgm:varLst>
                  <dgm:choose name="Name153">
                    <dgm:if name="Name154" func="var" arg="dir" op="equ" val="norm">
                      <dgm:choose name="Name155">
                        <dgm:if name="Name15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58">
                      <dgm:choose name="Name159">
                        <dgm:if name="Name16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6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62">
                    <dgm:if name="Name16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6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65" axis="ch" ptType="node" st="3" cnt="1">
                <dgm:layoutNode name="bullet5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c" styleLbl="revTx">
                  <dgm:varLst>
                    <dgm:bulletEnabled val="1"/>
                  </dgm:varLst>
                  <dgm:choose name="Name166">
                    <dgm:if name="Name167" func="var" arg="dir" op="equ" val="norm">
                      <dgm:choose name="Name168">
                        <dgm:if name="Name169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70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71">
                      <dgm:choose name="Name172">
                        <dgm:if name="Name173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74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75">
                    <dgm:if name="Name176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77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78" axis="ch" ptType="node" st="4" cnt="1">
                <dgm:layoutNode name="bullet5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d" styleLbl="revTx">
                  <dgm:varLst>
                    <dgm:bulletEnabled val="1"/>
                  </dgm:varLst>
                  <dgm:choose name="Name179">
                    <dgm:if name="Name180" func="var" arg="dir" op="equ" val="norm">
                      <dgm:choose name="Name181">
                        <dgm:if name="Name182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83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84">
                      <dgm:choose name="Name185">
                        <dgm:if name="Name186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87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88">
                    <dgm:if name="Name189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90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91" axis="ch" ptType="node" st="5" cnt="1">
                <dgm:layoutNode name="bullet5e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e" styleLbl="revTx">
                  <dgm:varLst>
                    <dgm:bulletEnabled val="1"/>
                  </dgm:varLst>
                  <dgm:choose name="Name192">
                    <dgm:if name="Name193" func="var" arg="dir" op="equ" val="norm">
                      <dgm:choose name="Name194">
                        <dgm:if name="Name195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96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97">
                      <dgm:choose name="Name198">
                        <dgm:if name="Name199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200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1">
                    <dgm:if name="Name202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03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else>
        </dgm:choose>
      </dgm:if>
      <dgm:else name="Name204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2" y="1"/>
            <a:ext cx="4434999" cy="355203"/>
          </a:xfrm>
          <a:prstGeom prst="rect">
            <a:avLst/>
          </a:prstGeom>
        </p:spPr>
        <p:txBody>
          <a:bodyPr vert="horz" lIns="99075" tIns="49538" rIns="99075" bIns="49538" rtlCol="0"/>
          <a:lstStyle>
            <a:lvl1pPr algn="l">
              <a:defRPr sz="1300"/>
            </a:lvl1pPr>
          </a:lstStyle>
          <a:p>
            <a:endParaRPr lang="id-ID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5797248" y="1"/>
            <a:ext cx="4434999" cy="355203"/>
          </a:xfrm>
          <a:prstGeom prst="rect">
            <a:avLst/>
          </a:prstGeom>
        </p:spPr>
        <p:txBody>
          <a:bodyPr vert="horz" lIns="99075" tIns="49538" rIns="99075" bIns="49538" rtlCol="0"/>
          <a:lstStyle>
            <a:lvl1pPr algn="r">
              <a:defRPr sz="1300"/>
            </a:lvl1pPr>
          </a:lstStyle>
          <a:p>
            <a:fld id="{E045E6DB-6B17-42FD-96CC-DF655FA0E515}" type="datetimeFigureOut">
              <a:rPr lang="id-ID" smtClean="0"/>
              <a:t>04/09/2020</a:t>
            </a:fld>
            <a:endParaRPr lang="id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2" y="6747627"/>
            <a:ext cx="4434999" cy="355203"/>
          </a:xfrm>
          <a:prstGeom prst="rect">
            <a:avLst/>
          </a:prstGeom>
        </p:spPr>
        <p:txBody>
          <a:bodyPr vert="horz" lIns="99075" tIns="49538" rIns="99075" bIns="49538" rtlCol="0" anchor="b"/>
          <a:lstStyle>
            <a:lvl1pPr algn="l">
              <a:defRPr sz="1300"/>
            </a:lvl1pPr>
          </a:lstStyle>
          <a:p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5797248" y="6747627"/>
            <a:ext cx="4434999" cy="355203"/>
          </a:xfrm>
          <a:prstGeom prst="rect">
            <a:avLst/>
          </a:prstGeom>
        </p:spPr>
        <p:txBody>
          <a:bodyPr vert="horz" lIns="99075" tIns="49538" rIns="99075" bIns="49538" rtlCol="0" anchor="b"/>
          <a:lstStyle>
            <a:lvl1pPr algn="r">
              <a:defRPr sz="1300"/>
            </a:lvl1pPr>
          </a:lstStyle>
          <a:p>
            <a:fld id="{3DF2FC79-3A50-40F5-9585-C327C7A15521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406438294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2" y="1"/>
            <a:ext cx="4434999" cy="355203"/>
          </a:xfrm>
          <a:prstGeom prst="rect">
            <a:avLst/>
          </a:prstGeom>
        </p:spPr>
        <p:txBody>
          <a:bodyPr vert="horz" lIns="99075" tIns="49538" rIns="99075" bIns="49538" rtlCol="0"/>
          <a:lstStyle>
            <a:lvl1pPr algn="l">
              <a:defRPr sz="1300"/>
            </a:lvl1pPr>
          </a:lstStyle>
          <a:p>
            <a:endParaRPr lang="id-ID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797248" y="1"/>
            <a:ext cx="4434999" cy="355203"/>
          </a:xfrm>
          <a:prstGeom prst="rect">
            <a:avLst/>
          </a:prstGeom>
        </p:spPr>
        <p:txBody>
          <a:bodyPr vert="horz" lIns="99075" tIns="49538" rIns="99075" bIns="49538" rtlCol="0"/>
          <a:lstStyle>
            <a:lvl1pPr algn="r">
              <a:defRPr sz="1300"/>
            </a:lvl1pPr>
          </a:lstStyle>
          <a:p>
            <a:fld id="{1FCEF94C-A64E-4316-B651-117C417E37C9}" type="datetimeFigureOut">
              <a:rPr lang="id-ID" smtClean="0"/>
              <a:t>04/09/2020</a:t>
            </a:fld>
            <a:endParaRPr lang="id-ID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341688" y="533400"/>
            <a:ext cx="3551237" cy="26638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75" tIns="49538" rIns="99075" bIns="49538" rtlCol="0" anchor="ctr"/>
          <a:lstStyle/>
          <a:p>
            <a:endParaRPr lang="id-ID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1023462" y="3374430"/>
            <a:ext cx="8187690" cy="3196828"/>
          </a:xfrm>
          <a:prstGeom prst="rect">
            <a:avLst/>
          </a:prstGeom>
        </p:spPr>
        <p:txBody>
          <a:bodyPr vert="horz" lIns="99075" tIns="49538" rIns="99075" bIns="49538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2" y="6747627"/>
            <a:ext cx="4434999" cy="355203"/>
          </a:xfrm>
          <a:prstGeom prst="rect">
            <a:avLst/>
          </a:prstGeom>
        </p:spPr>
        <p:txBody>
          <a:bodyPr vert="horz" lIns="99075" tIns="49538" rIns="99075" bIns="49538" rtlCol="0" anchor="b"/>
          <a:lstStyle>
            <a:lvl1pPr algn="l">
              <a:defRPr sz="1300"/>
            </a:lvl1pPr>
          </a:lstStyle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797248" y="6747627"/>
            <a:ext cx="4434999" cy="355203"/>
          </a:xfrm>
          <a:prstGeom prst="rect">
            <a:avLst/>
          </a:prstGeom>
        </p:spPr>
        <p:txBody>
          <a:bodyPr vert="horz" lIns="99075" tIns="49538" rIns="99075" bIns="49538" rtlCol="0" anchor="b"/>
          <a:lstStyle>
            <a:lvl1pPr algn="r">
              <a:defRPr sz="1300"/>
            </a:lvl1pPr>
          </a:lstStyle>
          <a:p>
            <a:fld id="{12DA73AC-185E-42B4-89E5-B37BAF0AE368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2612315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>
                <a:solidFill>
                  <a:schemeClr val="tx2">
                    <a:lumMod val="75000"/>
                  </a:schemeClr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id-ID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39243511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d-ID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02E863-F54D-42CA-8ABB-1608F8684DE8}" type="datetime1">
              <a:rPr lang="id-ID" smtClean="0"/>
              <a:t>04/09/2020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d-ID" smtClean="0"/>
              <a:t>Dep Gizi Kesmas, FKM UI, 2016</a:t>
            </a:r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67930-C639-43FF-A5C4-805FB53130B8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0823751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D3CCDB-68EC-4B68-A3F2-E19B5ABDF251}" type="datetime1">
              <a:rPr lang="id-ID" smtClean="0"/>
              <a:t>04/09/2020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d-ID" smtClean="0"/>
              <a:t>Dep Gizi Kesmas, FKM UI, 2016</a:t>
            </a:r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67930-C639-43FF-A5C4-805FB53130B8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93176006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8F8AB7-4AA0-415F-AD15-DB7FA903857C}" type="datetime1">
              <a:rPr lang="id-ID" smtClean="0"/>
              <a:t>04/09/2020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d-ID" smtClean="0"/>
              <a:t>Dep Gizi Kesmas, FKM UI, 2016</a:t>
            </a:r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67930-C639-43FF-A5C4-805FB53130B8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16627905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25963"/>
          </a:xfrm>
        </p:spPr>
        <p:txBody>
          <a:bodyPr rtlCol="0">
            <a:normAutofit/>
          </a:bodyPr>
          <a:lstStyle/>
          <a:p>
            <a:pPr lvl="0"/>
            <a:endParaRPr lang="en-US" noProof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>
          <a:xfrm>
            <a:off x="1066800" y="6324600"/>
            <a:ext cx="2895600" cy="32067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Dep Gizi Kesmas, FKM UI, 2016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5634A05-296B-49C4-AD37-2B0F15D0D53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002054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Title 3074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/>
          <a:p>
            <a:pPr lvl="0"/>
            <a:r>
              <a:rPr lang="en-US" altLang="en-US" dirty="0"/>
              <a:t>Click to edit Master title style</a:t>
            </a:r>
          </a:p>
        </p:txBody>
      </p:sp>
      <p:sp>
        <p:nvSpPr>
          <p:cNvPr id="3076" name="Text Placeholder 3075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pPr lvl="0"/>
            <a:r>
              <a:rPr lang="en-US" altLang="en-US" dirty="0"/>
              <a:t>Click to edit Master text styles</a:t>
            </a:r>
          </a:p>
          <a:p>
            <a:pPr lvl="1"/>
            <a:r>
              <a:rPr lang="en-US" altLang="en-US" dirty="0"/>
              <a:t>Second level</a:t>
            </a:r>
          </a:p>
          <a:p>
            <a:pPr lvl="2"/>
            <a:r>
              <a:rPr lang="en-US" altLang="en-US" dirty="0"/>
              <a:t>Third level</a:t>
            </a:r>
          </a:p>
          <a:p>
            <a:pPr lvl="3"/>
            <a:r>
              <a:rPr lang="en-US" altLang="en-US" dirty="0"/>
              <a:t>Fourth level</a:t>
            </a:r>
          </a:p>
          <a:p>
            <a:pPr lvl="4"/>
            <a:r>
              <a:rPr lang="en-US" alt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606954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23728" y="274638"/>
            <a:ext cx="6563072" cy="1143000"/>
          </a:xfrm>
        </p:spPr>
        <p:txBody>
          <a:bodyPr/>
          <a:lstStyle>
            <a:lvl1pPr>
              <a:defRPr>
                <a:solidFill>
                  <a:schemeClr val="tx2">
                    <a:lumMod val="75000"/>
                  </a:schemeClr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8783" y="1600201"/>
            <a:ext cx="8348017" cy="3989039"/>
          </a:xfrm>
        </p:spPr>
        <p:txBody>
          <a:bodyPr/>
          <a:lstStyle>
            <a:lvl1pPr>
              <a:defRPr>
                <a:solidFill>
                  <a:schemeClr val="tx2">
                    <a:lumMod val="75000"/>
                  </a:schemeClr>
                </a:solidFill>
              </a:defRPr>
            </a:lvl1pPr>
            <a:lvl2pPr>
              <a:defRPr>
                <a:solidFill>
                  <a:schemeClr val="tx2">
                    <a:lumMod val="75000"/>
                  </a:schemeClr>
                </a:solidFill>
              </a:defRPr>
            </a:lvl2pPr>
            <a:lvl3pPr>
              <a:defRPr>
                <a:solidFill>
                  <a:schemeClr val="tx2">
                    <a:lumMod val="75000"/>
                  </a:schemeClr>
                </a:solidFill>
              </a:defRPr>
            </a:lvl3pPr>
            <a:lvl4pPr>
              <a:defRPr>
                <a:solidFill>
                  <a:schemeClr val="tx2">
                    <a:lumMod val="75000"/>
                  </a:schemeClr>
                </a:solidFill>
              </a:defRPr>
            </a:lvl4pPr>
            <a:lvl5pPr>
              <a:defRPr>
                <a:solidFill>
                  <a:schemeClr val="tx2">
                    <a:lumMod val="75000"/>
                  </a:schemeClr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id-ID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6156176" y="6354434"/>
            <a:ext cx="2133600" cy="365125"/>
          </a:xfrm>
        </p:spPr>
        <p:txBody>
          <a:bodyPr/>
          <a:lstStyle>
            <a:lvl1pPr algn="r">
              <a:defRPr b="1">
                <a:solidFill>
                  <a:schemeClr val="tx1"/>
                </a:solidFill>
              </a:defRPr>
            </a:lvl1pPr>
          </a:lstStyle>
          <a:p>
            <a:fld id="{4751BA88-31E8-46F3-8103-39C9FA8C9BBC}" type="datetime1">
              <a:rPr lang="id-ID" smtClean="0"/>
              <a:t>04/09/2020</a:t>
            </a:fld>
            <a:endParaRPr lang="id-ID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2771800" y="6356350"/>
            <a:ext cx="3248000" cy="365125"/>
          </a:xfrm>
        </p:spPr>
        <p:txBody>
          <a:bodyPr/>
          <a:lstStyle>
            <a:lvl1pPr>
              <a:defRPr b="1">
                <a:solidFill>
                  <a:schemeClr val="tx1"/>
                </a:solidFill>
              </a:defRPr>
            </a:lvl1pPr>
          </a:lstStyle>
          <a:p>
            <a:r>
              <a:rPr lang="id-ID" dirty="0" smtClean="0"/>
              <a:t>Dep Gizi Kesmas, FKM UI, 2016</a:t>
            </a:r>
            <a:endParaRPr lang="id-ID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>
                <a:solidFill>
                  <a:schemeClr val="tx1"/>
                </a:solidFill>
              </a:defRPr>
            </a:lvl1pPr>
          </a:lstStyle>
          <a:p>
            <a:fld id="{B0467930-C639-43FF-A5C4-805FB53130B8}" type="slidenum">
              <a:rPr lang="id-ID" smtClean="0"/>
              <a:pPr/>
              <a:t>‹#›</a:t>
            </a:fld>
            <a:endParaRPr lang="id-ID" dirty="0"/>
          </a:p>
        </p:txBody>
      </p:sp>
      <p:pic>
        <p:nvPicPr>
          <p:cNvPr id="2050" name="Picture 2" descr="Image result for makara  ui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16632"/>
            <a:ext cx="916845" cy="12896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073159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>
                <a:solidFill>
                  <a:schemeClr val="tx2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id-ID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BA54A5-7F4E-4870-9B35-331C1A74368E}" type="datetime1">
              <a:rPr lang="id-ID" smtClean="0"/>
              <a:t>04/09/2020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d-ID" smtClean="0"/>
              <a:t>Dep Gizi Kesmas, FKM UI, 2016</a:t>
            </a:r>
            <a:endParaRPr lang="id-ID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67930-C639-43FF-A5C4-805FB53130B8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6845486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5F3E29-1663-4695-A31A-C827D0C03CC1}" type="datetime1">
              <a:rPr lang="id-ID" smtClean="0"/>
              <a:t>04/09/2020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d-ID" smtClean="0"/>
              <a:t>Dep Gizi Kesmas, FKM UI, 2016</a:t>
            </a:r>
            <a:endParaRPr lang="id-ID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67930-C639-43FF-A5C4-805FB53130B8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4900631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7B054F-3B83-4BC9-9D5B-CDA6D591BC66}" type="datetime1">
              <a:rPr lang="id-ID" smtClean="0"/>
              <a:t>04/09/2020</a:t>
            </a:fld>
            <a:endParaRPr lang="id-ID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d-ID" smtClean="0"/>
              <a:t>Dep Gizi Kesmas, FKM UI, 2016</a:t>
            </a:r>
            <a:endParaRPr lang="id-ID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67930-C639-43FF-A5C4-805FB53130B8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9417066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F72066-FDD5-476A-93EC-3E9CEE7ACB45}" type="datetime1">
              <a:rPr lang="id-ID" smtClean="0"/>
              <a:t>04/09/2020</a:t>
            </a:fld>
            <a:endParaRPr lang="id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d-ID" smtClean="0"/>
              <a:t>Dep Gizi Kesmas, FKM UI, 2016</a:t>
            </a:r>
            <a:endParaRPr lang="id-ID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67930-C639-43FF-A5C4-805FB53130B8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423747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55B3A0-9D85-45CA-A990-DF13FD02897A}" type="datetime1">
              <a:rPr lang="id-ID" smtClean="0"/>
              <a:t>04/09/2020</a:t>
            </a:fld>
            <a:endParaRPr lang="id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d-ID" smtClean="0"/>
              <a:t>Dep Gizi Kesmas, FKM UI, 2016</a:t>
            </a:r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67930-C639-43FF-A5C4-805FB53130B8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6993866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97B7E0-74E6-4932-8B81-CEDCE5EBF545}" type="datetime1">
              <a:rPr lang="id-ID" smtClean="0"/>
              <a:t>04/09/2020</a:t>
            </a:fld>
            <a:endParaRPr lang="id-ID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d-ID" smtClean="0"/>
              <a:t>Dep Gizi Kesmas, FKM UI, 2016</a:t>
            </a:r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67930-C639-43FF-A5C4-805FB53130B8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7283960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A44D1-41AD-4ECF-86ED-B8C590C160C3}" type="datetime1">
              <a:rPr lang="id-ID" smtClean="0"/>
              <a:t>04/09/2020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d-ID" smtClean="0"/>
              <a:t>Dep Gizi Kesmas, FKM UI, 2016</a:t>
            </a:r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67930-C639-43FF-A5C4-805FB53130B8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2509219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547664" y="274638"/>
            <a:ext cx="7139136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id-ID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id-ID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C00D9F-6CFA-45BC-9DC8-0A9A034F1051}" type="datetime1">
              <a:rPr lang="id-ID" smtClean="0"/>
              <a:t>04/09/2020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id-ID" smtClean="0"/>
              <a:t>Dep Gizi Kesmas, FKM UI, 2016</a:t>
            </a:r>
            <a:endParaRPr lang="id-ID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467930-C639-43FF-A5C4-805FB53130B8}" type="slidenum">
              <a:rPr lang="id-ID" smtClean="0"/>
              <a:t>‹#›</a:t>
            </a:fld>
            <a:endParaRPr lang="id-ID"/>
          </a:p>
        </p:txBody>
      </p:sp>
      <p:pic>
        <p:nvPicPr>
          <p:cNvPr id="7" name="Picture 2" descr="Image result for makara  ui"/>
          <p:cNvPicPr>
            <a:picLocks noChangeAspect="1" noChangeArrowheads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16632"/>
            <a:ext cx="916845" cy="12896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068260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62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3" r:id="rId14"/>
  </p:sldLayoutIdLst>
  <p:timing>
    <p:tnLst>
      <p:par>
        <p:cTn id="1" dur="indefinite" restart="never" nodeType="tmRoot"/>
      </p:par>
    </p:tnLst>
  </p:timing>
  <p:hf hdr="0" ftr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d-ID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2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1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8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8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8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8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95536" y="1882751"/>
            <a:ext cx="4068452" cy="4642593"/>
          </a:xfrm>
        </p:spPr>
        <p:txBody>
          <a:bodyPr>
            <a:normAutofit/>
          </a:bodyPr>
          <a:lstStyle/>
          <a:p>
            <a:r>
              <a:rPr lang="en-ID" sz="4800" dirty="0" err="1" smtClean="0"/>
              <a:t>Pengantar</a:t>
            </a:r>
            <a:r>
              <a:rPr lang="en-ID" sz="4800" dirty="0" smtClean="0"/>
              <a:t> M.A. </a:t>
            </a:r>
            <a:r>
              <a:rPr lang="en-ID" sz="4800" dirty="0" err="1" smtClean="0"/>
              <a:t>Dasar</a:t>
            </a:r>
            <a:r>
              <a:rPr lang="en-ID" sz="4800" dirty="0" smtClean="0"/>
              <a:t> Gizi </a:t>
            </a:r>
            <a:r>
              <a:rPr lang="en-ID" sz="4800" dirty="0" err="1" smtClean="0"/>
              <a:t>Kesmas</a:t>
            </a:r>
            <a:r>
              <a:rPr lang="id-ID" sz="6000" dirty="0" smtClean="0"/>
              <a:t/>
            </a:r>
            <a:br>
              <a:rPr lang="id-ID" sz="6000" dirty="0" smtClean="0"/>
            </a:br>
            <a:r>
              <a:rPr lang="en-ID" sz="2800" b="1" dirty="0"/>
              <a:t/>
            </a:r>
            <a:br>
              <a:rPr lang="en-ID" sz="2800" b="1" dirty="0"/>
            </a:br>
            <a:r>
              <a:rPr lang="en-ID" sz="2800" b="1" dirty="0" err="1" smtClean="0"/>
              <a:t>Kamis</a:t>
            </a:r>
            <a:r>
              <a:rPr lang="en-ID" sz="2800" b="1" smtClean="0"/>
              <a:t> 5 Sept 2019 </a:t>
            </a:r>
            <a:r>
              <a:rPr lang="id-ID" sz="2800" dirty="0" smtClean="0"/>
              <a:t/>
            </a:r>
            <a:br>
              <a:rPr lang="id-ID" sz="2800" dirty="0" smtClean="0"/>
            </a:br>
            <a:r>
              <a:rPr lang="id-ID" sz="1800" dirty="0" smtClean="0"/>
              <a:t/>
            </a:r>
            <a:br>
              <a:rPr lang="id-ID" sz="1800" dirty="0" smtClean="0"/>
            </a:br>
            <a:endParaRPr lang="id-ID" sz="18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</p:spPr>
        <p:txBody>
          <a:bodyPr/>
          <a:lstStyle/>
          <a:p>
            <a:fld id="{843CE0F4-703C-463B-85A7-65EB2D966A05}" type="datetime1">
              <a:rPr lang="id-ID" smtClean="0"/>
              <a:t>04/09/2020</a:t>
            </a:fld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294967295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fld id="{B0467930-C639-43FF-A5C4-805FB53130B8}" type="slidenum">
              <a:rPr lang="id-ID" smtClean="0"/>
              <a:t>1</a:t>
            </a:fld>
            <a:endParaRPr lang="id-ID" dirty="0"/>
          </a:p>
        </p:txBody>
      </p:sp>
      <p:pic>
        <p:nvPicPr>
          <p:cNvPr id="9" name="Picture 2" descr="D:\wahyu\diklat prajabatan_Juli 2016\rektorat ui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1853" y="247644"/>
            <a:ext cx="4114643" cy="620569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Image result for makara  ui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298367"/>
            <a:ext cx="1075148" cy="1512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/>
          <p:cNvSpPr/>
          <p:nvPr/>
        </p:nvSpPr>
        <p:spPr>
          <a:xfrm>
            <a:off x="179512" y="0"/>
            <a:ext cx="936104" cy="16288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4871541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Kondisi anak balita</a:t>
            </a:r>
            <a:endParaRPr lang="id-ID" dirty="0"/>
          </a:p>
        </p:txBody>
      </p:sp>
      <p:graphicFrame>
        <p:nvGraphicFramePr>
          <p:cNvPr id="8" name="Content Placeholder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81274477"/>
              </p:ext>
            </p:extLst>
          </p:nvPr>
        </p:nvGraphicFramePr>
        <p:xfrm>
          <a:off x="338138" y="1600200"/>
          <a:ext cx="8348662" cy="39893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BA54A5-7F4E-4870-9B35-331C1A74368E}" type="datetime1">
              <a:rPr lang="id-ID" smtClean="0"/>
              <a:t>04/09/2020</a:t>
            </a:fld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67930-C639-43FF-A5C4-805FB53130B8}" type="slidenum">
              <a:rPr lang="id-ID" smtClean="0"/>
              <a:t>10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57414345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Kondisi remaja</a:t>
            </a:r>
            <a:endParaRPr lang="id-ID" dirty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71807875"/>
              </p:ext>
            </p:extLst>
          </p:nvPr>
        </p:nvGraphicFramePr>
        <p:xfrm>
          <a:off x="338138" y="1600200"/>
          <a:ext cx="8348662" cy="39893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51BA88-31E8-46F3-8103-39C9FA8C9BBC}" type="datetime1">
              <a:rPr lang="id-ID" smtClean="0"/>
              <a:t>04/09/2020</a:t>
            </a:fld>
            <a:endParaRPr lang="id-ID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67930-C639-43FF-A5C4-805FB53130B8}" type="slidenum">
              <a:rPr lang="id-ID" smtClean="0"/>
              <a:pPr/>
              <a:t>11</a:t>
            </a:fld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11855067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Kondisi wanita hamil</a:t>
            </a:r>
            <a:endParaRPr lang="id-ID" dirty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87950142"/>
              </p:ext>
            </p:extLst>
          </p:nvPr>
        </p:nvGraphicFramePr>
        <p:xfrm>
          <a:off x="338138" y="1600200"/>
          <a:ext cx="8348662" cy="39893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51BA88-31E8-46F3-8103-39C9FA8C9BBC}" type="datetime1">
              <a:rPr lang="id-ID" smtClean="0"/>
              <a:t>04/09/2020</a:t>
            </a:fld>
            <a:endParaRPr lang="id-ID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67930-C639-43FF-A5C4-805FB53130B8}" type="slidenum">
              <a:rPr lang="id-ID" smtClean="0"/>
              <a:pPr/>
              <a:t>12</a:t>
            </a:fld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388430308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wahyu\Documents\Screenshot-2017-11-16 Remaja Perkotaan Terancam Masalah Gizi - VIVA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9140" y="361949"/>
            <a:ext cx="7804860" cy="45958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C:\Users\wahyu\Documents\Screenshot-2017-11-16 Imbas Buruk Media Sosial pada Pola Makan Remaja Masa Kini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200275"/>
            <a:ext cx="6543675" cy="4057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31BCE1-FE47-42B6-B072-12E7EF27766F}" type="datetime1">
              <a:rPr lang="id-ID" smtClean="0"/>
              <a:t>04/09/2020</a:t>
            </a:fld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67930-C639-43FF-A5C4-805FB53130B8}" type="slidenum">
              <a:rPr lang="id-ID" smtClean="0"/>
              <a:t>13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1251257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wahyu\Documents\Screenshot-2017-11-16 Awas, Media Sosial Memicu Remaja Lakukan Diet Sembarangan - Kompas com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6225" y="395288"/>
            <a:ext cx="8591550" cy="2333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Related image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49875" y="3109913"/>
            <a:ext cx="3794125" cy="31362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Image result for remaja, berdiet, tren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6224" y="2957513"/>
            <a:ext cx="5051425" cy="25257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89B7F4-49F0-4D36-BECF-5828A635A509}" type="datetime1">
              <a:rPr lang="id-ID" smtClean="0"/>
              <a:t>04/09/2020</a:t>
            </a:fld>
            <a:endParaRPr lang="id-ID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67930-C639-43FF-A5C4-805FB53130B8}" type="slidenum">
              <a:rPr lang="id-ID" smtClean="0"/>
              <a:t>14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7889484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BAAF37-AB56-4865-946A-C0A3EAD4100D}" type="datetime1">
              <a:rPr lang="id-ID" smtClean="0"/>
              <a:t>04/09/2020</a:t>
            </a:fld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67930-C639-43FF-A5C4-805FB53130B8}" type="slidenum">
              <a:rPr lang="id-ID" smtClean="0"/>
              <a:t>15</a:t>
            </a:fld>
            <a:endParaRPr lang="id-ID"/>
          </a:p>
        </p:txBody>
      </p:sp>
      <p:pic>
        <p:nvPicPr>
          <p:cNvPr id="1026" name="Picture 2" descr="C:\Users\wahyu\Downloads\Screenshot_2018-08-20 4 Diet Populer yang Gagal Bikin Berat Badan Turun - Kompas com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3973" r="25160"/>
          <a:stretch/>
        </p:blipFill>
        <p:spPr bwMode="auto">
          <a:xfrm>
            <a:off x="1547664" y="260648"/>
            <a:ext cx="6821301" cy="34766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wahyu\Downloads\Screenshot_2018-08-20 7 Mitos Diet yang Keliru - Kompas com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2420888"/>
            <a:ext cx="6225346" cy="39278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660135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sz="3600" dirty="0" smtClean="0">
                <a:latin typeface="Comic Sans MS" pitchFamily="66" charset="0"/>
              </a:rPr>
              <a:t>tren diet</a:t>
            </a:r>
            <a:endParaRPr lang="id-ID" sz="3600" dirty="0">
              <a:latin typeface="Comic Sans MS" pitchFamily="66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D44B43-EA09-412E-95D5-DD30F3E053A1}" type="datetime1">
              <a:rPr lang="id-ID" smtClean="0"/>
              <a:pPr/>
              <a:t>04/09/2020</a:t>
            </a:fld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C4FB47-260F-4EFC-8B2D-B8ACC575EBD4}" type="slidenum">
              <a:rPr lang="id-ID" smtClean="0"/>
              <a:pPr/>
              <a:t>16</a:t>
            </a:fld>
            <a:endParaRPr lang="id-ID"/>
          </a:p>
        </p:txBody>
      </p:sp>
      <p:pic>
        <p:nvPicPr>
          <p:cNvPr id="7170" name="Picture 2" descr="D:\pupr\atkin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640" y="1211253"/>
            <a:ext cx="2870388" cy="17281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1" name="Picture 3" descr="D:\pupr\RawFoodDiet-e1354476580445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5797" y="2564904"/>
            <a:ext cx="2828203" cy="34082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D:\pupr\Diet-Golongan-Darah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832" y="3764346"/>
            <a:ext cx="2890866" cy="21129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3" name="Picture 5" descr="D:\pupr\food-combining-intro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5556" y="1290181"/>
            <a:ext cx="2765534" cy="1649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4" name="Picture 6" descr="D:\pupr\OCD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3374904"/>
            <a:ext cx="1780960" cy="3166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248139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23728" y="274638"/>
            <a:ext cx="6563072" cy="778098"/>
          </a:xfrm>
        </p:spPr>
        <p:txBody>
          <a:bodyPr/>
          <a:lstStyle/>
          <a:p>
            <a:r>
              <a:rPr lang="id-ID" dirty="0" smtClean="0"/>
              <a:t>Mekanisme intergenerasi</a:t>
            </a:r>
            <a:endParaRPr lang="id-ID" dirty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33210553"/>
              </p:ext>
            </p:extLst>
          </p:nvPr>
        </p:nvGraphicFramePr>
        <p:xfrm>
          <a:off x="395536" y="1124744"/>
          <a:ext cx="8208912" cy="52565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51BA88-31E8-46F3-8103-39C9FA8C9BBC}" type="datetime1">
              <a:rPr lang="id-ID" smtClean="0"/>
              <a:t>04/09/2020</a:t>
            </a:fld>
            <a:endParaRPr lang="id-ID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67930-C639-43FF-A5C4-805FB53130B8}" type="slidenum">
              <a:rPr lang="id-ID" smtClean="0"/>
              <a:pPr/>
              <a:t>17</a:t>
            </a:fld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346136275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id-ID" sz="2800" b="1" smtClean="0"/>
              <a:t>The Global Crisis You never heard on Stunting</a:t>
            </a:r>
            <a:br>
              <a:rPr lang="id-ID" sz="2800" b="1" smtClean="0"/>
            </a:br>
            <a:r>
              <a:rPr lang="id-ID" sz="2400" i="1" smtClean="0"/>
              <a:t>(Anthony Lake, executive director  UNICEF, Jan 2012)</a:t>
            </a:r>
            <a:endParaRPr lang="id-ID" sz="2400" b="1" smtClean="0"/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id-ID" sz="2400" i="1" smtClean="0"/>
              <a:t>But lost height is the least of concerns. Stunting is also associated with impaired brain Development</a:t>
            </a:r>
          </a:p>
          <a:p>
            <a:pPr eaLnBrk="1" hangingPunct="1"/>
            <a:endParaRPr lang="id-ID" sz="2400" i="1" smtClean="0"/>
          </a:p>
          <a:p>
            <a:pPr eaLnBrk="1" hangingPunct="1"/>
            <a:r>
              <a:rPr lang="id-ID" sz="2400" i="1" smtClean="0"/>
              <a:t>A typical stunted brain has fewer cells. The cells themselves are somewhat smaller and the interconnection between them is more limited</a:t>
            </a:r>
          </a:p>
          <a:p>
            <a:pPr eaLnBrk="1" hangingPunct="1"/>
            <a:endParaRPr lang="id-ID" sz="2400" i="1" smtClean="0"/>
          </a:p>
          <a:p>
            <a:pPr eaLnBrk="1" hangingPunct="1"/>
            <a:r>
              <a:rPr lang="id-ID" sz="2400" i="1" smtClean="0"/>
              <a:t>This means lasting impaired functioning, which leads in turn to significantly reduced learning</a:t>
            </a:r>
          </a:p>
          <a:p>
            <a:pPr eaLnBrk="1" hangingPunct="1"/>
            <a:endParaRPr lang="id-ID" sz="2000" smtClean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77926-C92E-47A1-BBC8-66D315DB89C6}" type="datetime1">
              <a:rPr lang="id-ID" smtClean="0"/>
              <a:t>04/09/2020</a:t>
            </a:fld>
            <a:endParaRPr lang="id-ID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67930-C639-43FF-A5C4-805FB53130B8}" type="slidenum">
              <a:rPr lang="id-ID" smtClean="0"/>
              <a:pPr/>
              <a:t>18</a:t>
            </a:fld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18393663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15361"/>
          <p:cNvPicPr>
            <a:picLocks noChangeAspect="1"/>
          </p:cNvPicPr>
          <p:nvPr/>
        </p:nvPicPr>
        <p:blipFill>
          <a:blip r:embed="rId2">
            <a:extLst/>
          </a:blip>
          <a:srcRect/>
          <a:stretch>
            <a:fillRect/>
          </a:stretch>
        </p:blipFill>
        <p:spPr>
          <a:xfrm>
            <a:off x="1300163" y="1665288"/>
            <a:ext cx="2757487" cy="2767012"/>
          </a:xfrm>
          <a:prstGeom prst="rect">
            <a:avLst/>
          </a:prstGeom>
          <a:noFill/>
          <a:ln>
            <a:noFill/>
          </a:ln>
        </p:spPr>
      </p:pic>
      <p:pic>
        <p:nvPicPr>
          <p:cNvPr id="15363" name="Picture 15362"/>
          <p:cNvPicPr>
            <a:picLocks noChangeAspect="1"/>
          </p:cNvPicPr>
          <p:nvPr/>
        </p:nvPicPr>
        <p:blipFill>
          <a:blip r:embed="rId3">
            <a:extLst/>
          </a:blip>
          <a:srcRect/>
          <a:stretch>
            <a:fillRect/>
          </a:stretch>
        </p:blipFill>
        <p:spPr>
          <a:xfrm>
            <a:off x="5164138" y="1665288"/>
            <a:ext cx="2705100" cy="2767012"/>
          </a:xfrm>
          <a:prstGeom prst="rect">
            <a:avLst/>
          </a:prstGeom>
          <a:noFill/>
          <a:ln>
            <a:noFill/>
          </a:ln>
        </p:spPr>
      </p:pic>
      <p:sp>
        <p:nvSpPr>
          <p:cNvPr id="15364" name="Rectangle 15363"/>
          <p:cNvSpPr>
            <a:spLocks/>
          </p:cNvSpPr>
          <p:nvPr/>
        </p:nvSpPr>
        <p:spPr>
          <a:xfrm>
            <a:off x="1143000" y="4602163"/>
            <a:ext cx="3071813" cy="1200150"/>
          </a:xfrm>
          <a:prstGeom prst="rect">
            <a:avLst/>
          </a:prstGeom>
          <a:solidFill>
            <a:srgbClr val="006600"/>
          </a:solidFill>
          <a:ln>
            <a:noFill/>
          </a:ln>
        </p:spPr>
        <p:txBody>
          <a:bodyPr>
            <a:spAutoFit/>
          </a:bodyPr>
          <a:lstStyle/>
          <a:p>
            <a:pPr algn="ctr"/>
            <a:r>
              <a:rPr lang="en-US" altLang="en-US" sz="2400" b="1" dirty="0">
                <a:solidFill>
                  <a:srgbClr val="FFFFFF"/>
                </a:solidFill>
                <a:ea typeface="Arial" charset="0"/>
              </a:rPr>
              <a:t>OTAK PADAT  Anak yang bergizi baik dan SEHAT</a:t>
            </a:r>
          </a:p>
        </p:txBody>
      </p:sp>
      <p:sp>
        <p:nvSpPr>
          <p:cNvPr id="15365" name="Rectangle 15364"/>
          <p:cNvSpPr>
            <a:spLocks/>
          </p:cNvSpPr>
          <p:nvPr/>
        </p:nvSpPr>
        <p:spPr>
          <a:xfrm>
            <a:off x="4564063" y="4595813"/>
            <a:ext cx="3903663" cy="1201737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txBody>
          <a:bodyPr>
            <a:spAutoFit/>
          </a:bodyPr>
          <a:lstStyle/>
          <a:p>
            <a:pPr algn="ctr"/>
            <a:r>
              <a:rPr lang="en-US" altLang="en-US" sz="2400" b="1" dirty="0">
                <a:solidFill>
                  <a:srgbClr val="FFFFFF"/>
                </a:solidFill>
                <a:ea typeface="Arial" charset="0"/>
              </a:rPr>
              <a:t>OTAK KURANG PADAT </a:t>
            </a:r>
          </a:p>
          <a:p>
            <a:pPr algn="ctr"/>
            <a:r>
              <a:rPr lang="en-US" altLang="en-US" sz="2400" b="1" dirty="0">
                <a:solidFill>
                  <a:srgbClr val="FFFFFF"/>
                </a:solidFill>
                <a:ea typeface="Arial" charset="0"/>
              </a:rPr>
              <a:t> Anak yang TIDAK bergizi baik dan TIDAK Sehat</a:t>
            </a:r>
          </a:p>
        </p:txBody>
      </p:sp>
      <p:sp>
        <p:nvSpPr>
          <p:cNvPr id="15366" name="Title 15365"/>
          <p:cNvSpPr>
            <a:spLocks noGrp="1"/>
          </p:cNvSpPr>
          <p:nvPr>
            <p:ph type="title" idx="4294967295"/>
          </p:nvPr>
        </p:nvSpPr>
        <p:spPr>
          <a:xfrm>
            <a:off x="1049338" y="80963"/>
            <a:ext cx="8013700" cy="1008062"/>
          </a:xfrm>
          <a:ln/>
        </p:spPr>
        <p:txBody>
          <a:bodyPr wrap="square" lIns="91440" tIns="45720" rIns="91440" bIns="45720" anchor="ctr"/>
          <a:lstStyle/>
          <a:p>
            <a:pPr algn="ctr"/>
            <a:r>
              <a:rPr lang="en-US" altLang="en-US" sz="4000" b="1" dirty="0">
                <a:solidFill>
                  <a:srgbClr val="006600"/>
                </a:solidFill>
                <a:latin typeface="Calibri" charset="0"/>
              </a:rPr>
              <a:t>GAMBAR OTAK ANAK</a:t>
            </a:r>
          </a:p>
        </p:txBody>
      </p:sp>
    </p:spTree>
    <p:extLst>
      <p:ext uri="{BB962C8B-B14F-4D97-AF65-F5344CB8AC3E}">
        <p14:creationId xmlns:p14="http://schemas.microsoft.com/office/powerpoint/2010/main" val="21510566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Mengapa perlu mempelajari gizi?</a:t>
            </a:r>
            <a:endParaRPr lang="id-ID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42188096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686800" cy="571500"/>
          </a:xfrm>
        </p:spPr>
        <p:txBody>
          <a:bodyPr>
            <a:normAutofit fontScale="90000"/>
          </a:bodyPr>
          <a:lstStyle/>
          <a:p>
            <a:pPr defTabSz="914179">
              <a:defRPr/>
            </a:pPr>
            <a:r>
              <a:rPr lang="en-US" sz="3600" dirty="0" err="1" smtClean="0">
                <a:solidFill>
                  <a:srgbClr val="993366"/>
                </a:solidFill>
              </a:rPr>
              <a:t>Bagaimana</a:t>
            </a:r>
            <a:r>
              <a:rPr lang="en-US" sz="3600" dirty="0" smtClean="0">
                <a:solidFill>
                  <a:srgbClr val="993366"/>
                </a:solidFill>
              </a:rPr>
              <a:t> </a:t>
            </a:r>
            <a:r>
              <a:rPr lang="en-US" sz="3600" dirty="0" err="1" smtClean="0">
                <a:solidFill>
                  <a:srgbClr val="993366"/>
                </a:solidFill>
              </a:rPr>
              <a:t>dengan</a:t>
            </a:r>
            <a:r>
              <a:rPr lang="en-US" sz="3600" dirty="0" smtClean="0">
                <a:solidFill>
                  <a:srgbClr val="993366"/>
                </a:solidFill>
              </a:rPr>
              <a:t> </a:t>
            </a:r>
            <a:r>
              <a:rPr lang="en-US" sz="3600" dirty="0" err="1" smtClean="0">
                <a:solidFill>
                  <a:srgbClr val="993366"/>
                </a:solidFill>
              </a:rPr>
              <a:t>Fungsi</a:t>
            </a:r>
            <a:r>
              <a:rPr lang="en-US" sz="3600" dirty="0" smtClean="0">
                <a:solidFill>
                  <a:srgbClr val="993366"/>
                </a:solidFill>
              </a:rPr>
              <a:t> </a:t>
            </a:r>
            <a:r>
              <a:rPr lang="en-US" sz="3600" dirty="0" err="1" smtClean="0">
                <a:solidFill>
                  <a:srgbClr val="993366"/>
                </a:solidFill>
              </a:rPr>
              <a:t>Kognitif</a:t>
            </a:r>
            <a:r>
              <a:rPr lang="en-US" sz="3600" dirty="0" smtClean="0">
                <a:solidFill>
                  <a:srgbClr val="993366"/>
                </a:solidFill>
              </a:rPr>
              <a:t>/</a:t>
            </a:r>
            <a:br>
              <a:rPr lang="en-US" sz="3600" dirty="0" smtClean="0">
                <a:solidFill>
                  <a:srgbClr val="993366"/>
                </a:solidFill>
              </a:rPr>
            </a:br>
            <a:r>
              <a:rPr lang="en-US" sz="3600" dirty="0" smtClean="0">
                <a:solidFill>
                  <a:srgbClr val="993366"/>
                </a:solidFill>
              </a:rPr>
              <a:t>“</a:t>
            </a:r>
            <a:r>
              <a:rPr lang="en-US" sz="3600" dirty="0" err="1" smtClean="0">
                <a:solidFill>
                  <a:srgbClr val="993366"/>
                </a:solidFill>
              </a:rPr>
              <a:t>Kecerdasan</a:t>
            </a:r>
            <a:r>
              <a:rPr lang="en-US" sz="3600" dirty="0" smtClean="0">
                <a:solidFill>
                  <a:srgbClr val="993366"/>
                </a:solidFill>
              </a:rPr>
              <a:t>”?</a:t>
            </a:r>
          </a:p>
        </p:txBody>
      </p:sp>
      <p:sp>
        <p:nvSpPr>
          <p:cNvPr id="19459" name="Content Placeholder 2"/>
          <p:cNvSpPr>
            <a:spLocks noGrp="1"/>
          </p:cNvSpPr>
          <p:nvPr>
            <p:ph idx="1"/>
          </p:nvPr>
        </p:nvSpPr>
        <p:spPr>
          <a:xfrm>
            <a:off x="142875" y="1143000"/>
            <a:ext cx="8858250" cy="3581400"/>
          </a:xfrm>
          <a:solidFill>
            <a:schemeClr val="bg1"/>
          </a:solidFill>
        </p:spPr>
        <p:txBody>
          <a:bodyPr/>
          <a:lstStyle/>
          <a:p>
            <a:r>
              <a:rPr lang="id-ID" sz="2800" smtClean="0"/>
              <a:t>Asesmen yang dilakukan pada tahun 2012 oleh OECD PISA (</a:t>
            </a:r>
            <a:r>
              <a:rPr lang="id-ID" sz="2800" i="1" smtClean="0"/>
              <a:t>the Organisation for Economic Co-operation and Development</a:t>
            </a:r>
            <a:r>
              <a:rPr lang="id-ID" sz="2800" smtClean="0"/>
              <a:t> - </a:t>
            </a:r>
            <a:r>
              <a:rPr lang="id-ID" sz="2800" i="1" smtClean="0"/>
              <a:t>Programme for International Student Assessment</a:t>
            </a:r>
            <a:r>
              <a:rPr lang="id-ID" sz="2800" smtClean="0"/>
              <a:t>), suatu organisasi global bergengsi, terhadap kompetensi 510.000 pelajar usia 15 tahun d</a:t>
            </a:r>
            <a:r>
              <a:rPr lang="en-US" sz="2800" smtClean="0"/>
              <a:t>ari</a:t>
            </a:r>
            <a:r>
              <a:rPr lang="id-ID" sz="2800" smtClean="0"/>
              <a:t> 65 negara, termasuk Indonesia, dalam bidang </a:t>
            </a:r>
            <a:r>
              <a:rPr lang="id-ID" sz="2800" b="1" smtClean="0"/>
              <a:t>membaca, matematika, dan </a:t>
            </a:r>
            <a:r>
              <a:rPr lang="id-ID" sz="2800" b="1" i="1" smtClean="0"/>
              <a:t>science</a:t>
            </a:r>
            <a:r>
              <a:rPr lang="id-ID" sz="2800" smtClean="0"/>
              <a:t> </a:t>
            </a:r>
            <a:r>
              <a:rPr lang="en-US" sz="2800" smtClean="0"/>
              <a:t>:</a:t>
            </a:r>
            <a:endParaRPr lang="en-US" b="1" smtClean="0"/>
          </a:p>
        </p:txBody>
      </p:sp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228600" y="4724400"/>
            <a:ext cx="3657600" cy="1570038"/>
          </a:xfrm>
          <a:prstGeom prst="rect">
            <a:avLst/>
          </a:prstGeom>
          <a:solidFill>
            <a:srgbClr val="99336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/>
            <a:r>
              <a:rPr lang="id-ID" sz="3200" b="1">
                <a:solidFill>
                  <a:schemeClr val="bg1"/>
                </a:solidFill>
                <a:latin typeface="Calibri" pitchFamily="34" charset="0"/>
              </a:rPr>
              <a:t>Indonesia berada di urutan ke 64 dari 65 negara tersebut</a:t>
            </a:r>
            <a:endParaRPr lang="en-US" sz="320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4348163" y="4843463"/>
            <a:ext cx="4643437" cy="1938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id-ID" sz="2400" b="1">
                <a:latin typeface="Calibri" pitchFamily="34" charset="0"/>
              </a:rPr>
              <a:t>Posisi Singapura, Vietnam, Thailand, dan Malaysia berturut-turut adalah pada urutan ke 2, 17, 50, dan 52.</a:t>
            </a:r>
            <a:endParaRPr lang="en-US" sz="2400" b="1">
              <a:latin typeface="Calibri" pitchFamily="34" charset="0"/>
            </a:endParaRP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F60991-9AA1-47B0-8572-A2BEE5D62456}" type="datetime1">
              <a:rPr lang="id-ID" smtClean="0"/>
              <a:t>04/09/2020</a:t>
            </a:fld>
            <a:endParaRPr lang="id-ID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67930-C639-43FF-A5C4-805FB53130B8}" type="slidenum">
              <a:rPr lang="id-ID" smtClean="0"/>
              <a:pPr/>
              <a:t>20</a:t>
            </a:fld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35272946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200" dirty="0" err="1">
                <a:solidFill>
                  <a:srgbClr val="993366"/>
                </a:solidFill>
              </a:rPr>
              <a:t>Bagaimana</a:t>
            </a:r>
            <a:r>
              <a:rPr lang="en-US" sz="3200" dirty="0">
                <a:solidFill>
                  <a:srgbClr val="993366"/>
                </a:solidFill>
              </a:rPr>
              <a:t> </a:t>
            </a:r>
            <a:r>
              <a:rPr lang="en-US" sz="3200" dirty="0" err="1">
                <a:solidFill>
                  <a:srgbClr val="993366"/>
                </a:solidFill>
              </a:rPr>
              <a:t>dengan</a:t>
            </a:r>
            <a:r>
              <a:rPr lang="en-US" sz="3200" dirty="0">
                <a:solidFill>
                  <a:srgbClr val="993366"/>
                </a:solidFill>
              </a:rPr>
              <a:t> </a:t>
            </a:r>
            <a:r>
              <a:rPr lang="en-US" sz="3200" dirty="0" err="1">
                <a:solidFill>
                  <a:srgbClr val="993366"/>
                </a:solidFill>
              </a:rPr>
              <a:t>Fungsi</a:t>
            </a:r>
            <a:r>
              <a:rPr lang="en-US" sz="3200" dirty="0">
                <a:solidFill>
                  <a:srgbClr val="993366"/>
                </a:solidFill>
              </a:rPr>
              <a:t> </a:t>
            </a:r>
            <a:r>
              <a:rPr lang="en-US" sz="3200" dirty="0" err="1">
                <a:solidFill>
                  <a:srgbClr val="993366"/>
                </a:solidFill>
              </a:rPr>
              <a:t>Kognitif</a:t>
            </a:r>
            <a:r>
              <a:rPr lang="en-US" sz="3200" dirty="0">
                <a:solidFill>
                  <a:srgbClr val="993366"/>
                </a:solidFill>
              </a:rPr>
              <a:t>/</a:t>
            </a:r>
            <a:br>
              <a:rPr lang="en-US" sz="3200" dirty="0">
                <a:solidFill>
                  <a:srgbClr val="993366"/>
                </a:solidFill>
              </a:rPr>
            </a:br>
            <a:r>
              <a:rPr lang="en-US" sz="3200" dirty="0">
                <a:solidFill>
                  <a:srgbClr val="993366"/>
                </a:solidFill>
              </a:rPr>
              <a:t>“</a:t>
            </a:r>
            <a:r>
              <a:rPr lang="en-US" sz="3200" dirty="0" err="1">
                <a:solidFill>
                  <a:srgbClr val="993366"/>
                </a:solidFill>
              </a:rPr>
              <a:t>Kecerdasan</a:t>
            </a:r>
            <a:r>
              <a:rPr lang="en-US" sz="3200" dirty="0" smtClean="0">
                <a:solidFill>
                  <a:srgbClr val="993366"/>
                </a:solidFill>
              </a:rPr>
              <a:t>”?</a:t>
            </a:r>
            <a:r>
              <a:rPr lang="id-ID" sz="3200" dirty="0" smtClean="0">
                <a:solidFill>
                  <a:srgbClr val="993366"/>
                </a:solidFill>
              </a:rPr>
              <a:t> (2)</a:t>
            </a:r>
            <a:endParaRPr lang="id-ID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51BA88-31E8-46F3-8103-39C9FA8C9BBC}" type="datetime1">
              <a:rPr lang="id-ID" smtClean="0"/>
              <a:t>04/09/2020</a:t>
            </a:fld>
            <a:endParaRPr lang="id-ID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67930-C639-43FF-A5C4-805FB53130B8}" type="slidenum">
              <a:rPr lang="id-ID" smtClean="0"/>
              <a:pPr/>
              <a:t>21</a:t>
            </a:fld>
            <a:endParaRPr lang="id-ID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556792"/>
            <a:ext cx="8540486" cy="47266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2138422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548680"/>
            <a:ext cx="7491837" cy="56166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9CB578-7CE8-4FDD-8BEF-ABE0E7C609CA}" type="datetime1">
              <a:rPr lang="id-ID" smtClean="0"/>
              <a:t>04/09/2020</a:t>
            </a:fld>
            <a:endParaRPr lang="id-ID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67930-C639-43FF-A5C4-805FB53130B8}" type="slidenum">
              <a:rPr lang="id-ID" smtClean="0"/>
              <a:t>22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7342867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97B7E0-74E6-4932-8B81-CEDCE5EBF545}" type="datetime1">
              <a:rPr lang="id-ID" smtClean="0"/>
              <a:t>04/09/2020</a:t>
            </a:fld>
            <a:endParaRPr lang="id-ID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67930-C639-43FF-A5C4-805FB53130B8}" type="slidenum">
              <a:rPr lang="id-ID" smtClean="0"/>
              <a:t>23</a:t>
            </a:fld>
            <a:endParaRPr lang="id-ID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561975"/>
            <a:ext cx="7696200" cy="5734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9091262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97B7E0-74E6-4932-8B81-CEDCE5EBF545}" type="datetime1">
              <a:rPr lang="id-ID" smtClean="0"/>
              <a:t>04/09/2020</a:t>
            </a:fld>
            <a:endParaRPr lang="id-ID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67930-C639-43FF-A5C4-805FB53130B8}" type="slidenum">
              <a:rPr lang="id-ID" smtClean="0"/>
              <a:t>24</a:t>
            </a:fld>
            <a:endParaRPr lang="id-ID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532963"/>
            <a:ext cx="7857306" cy="5543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8175229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5040560"/>
          </a:xfrm>
        </p:spPr>
        <p:txBody>
          <a:bodyPr>
            <a:normAutofit fontScale="92500"/>
          </a:bodyPr>
          <a:lstStyle/>
          <a:p>
            <a:r>
              <a:rPr lang="id-ID" sz="2400" dirty="0"/>
              <a:t>MATA AJARAN		</a:t>
            </a:r>
            <a:endParaRPr lang="id-ID" sz="2400" dirty="0" smtClean="0"/>
          </a:p>
          <a:p>
            <a:pPr lvl="1"/>
            <a:r>
              <a:rPr lang="id-ID" sz="2000" dirty="0" smtClean="0"/>
              <a:t>Dasar Gizi Kesmas</a:t>
            </a:r>
            <a:endParaRPr lang="id-ID" sz="2000" dirty="0"/>
          </a:p>
          <a:p>
            <a:r>
              <a:rPr lang="fi-FI" sz="2400" dirty="0"/>
              <a:t>KODE MATA AJARAN	</a:t>
            </a:r>
            <a:endParaRPr lang="id-ID" sz="2400" dirty="0" smtClean="0"/>
          </a:p>
          <a:p>
            <a:pPr lvl="1"/>
            <a:r>
              <a:rPr lang="fi-FI" sz="2000" dirty="0"/>
              <a:t>	</a:t>
            </a:r>
            <a:endParaRPr lang="id-ID" sz="2000" dirty="0"/>
          </a:p>
          <a:p>
            <a:r>
              <a:rPr lang="fi-FI" sz="2400" dirty="0"/>
              <a:t>KELAS			</a:t>
            </a:r>
            <a:endParaRPr lang="id-ID" sz="2400" dirty="0" smtClean="0"/>
          </a:p>
          <a:p>
            <a:r>
              <a:rPr lang="fi-FI" sz="2400" dirty="0" smtClean="0"/>
              <a:t>PENANGGUNG </a:t>
            </a:r>
            <a:r>
              <a:rPr lang="fi-FI" sz="2400" dirty="0"/>
              <a:t>JAWAB	</a:t>
            </a:r>
            <a:endParaRPr lang="id-ID" sz="2400" dirty="0" smtClean="0"/>
          </a:p>
          <a:p>
            <a:pPr lvl="1"/>
            <a:r>
              <a:rPr lang="id-ID" sz="2000" dirty="0" smtClean="0"/>
              <a:t>Wahyu Kurnia Yusrin Putra, </a:t>
            </a:r>
            <a:r>
              <a:rPr lang="fi-FI" sz="2000" dirty="0" smtClean="0"/>
              <a:t>SKM,</a:t>
            </a:r>
            <a:r>
              <a:rPr lang="id-ID" sz="2000" dirty="0" smtClean="0"/>
              <a:t> MKM</a:t>
            </a:r>
          </a:p>
          <a:p>
            <a:r>
              <a:rPr lang="fi-FI" sz="2400" dirty="0"/>
              <a:t>Tujuan MA			</a:t>
            </a:r>
            <a:endParaRPr lang="id-ID" sz="2400" dirty="0" smtClean="0"/>
          </a:p>
          <a:p>
            <a:pPr lvl="1"/>
            <a:r>
              <a:rPr lang="id-ID" sz="2000" dirty="0" smtClean="0"/>
              <a:t>M</a:t>
            </a:r>
            <a:r>
              <a:rPr lang="fi-FI" sz="2000" dirty="0" smtClean="0"/>
              <a:t>ampu </a:t>
            </a:r>
            <a:r>
              <a:rPr lang="fi-FI" sz="2000" dirty="0"/>
              <a:t>menjelaskan jenis zat gizi, fungsi, </a:t>
            </a:r>
            <a:r>
              <a:rPr lang="id-ID" sz="2200" dirty="0" smtClean="0"/>
              <a:t>sumber</a:t>
            </a:r>
            <a:r>
              <a:rPr lang="id-ID" sz="2200" dirty="0"/>
              <a:t>, defisiensi zat </a:t>
            </a:r>
            <a:r>
              <a:rPr lang="id-ID" sz="2200" dirty="0" smtClean="0"/>
              <a:t>gizi, angka kecukupan gizi dan penilaian </a:t>
            </a:r>
            <a:r>
              <a:rPr lang="id-ID" sz="2200" dirty="0"/>
              <a:t>s</a:t>
            </a:r>
            <a:r>
              <a:rPr lang="id-ID" sz="2200" dirty="0" smtClean="0"/>
              <a:t>tatus </a:t>
            </a:r>
            <a:r>
              <a:rPr lang="id-ID" sz="2200" dirty="0"/>
              <a:t>g</a:t>
            </a:r>
            <a:r>
              <a:rPr lang="id-ID" sz="2200" dirty="0" smtClean="0"/>
              <a:t>izi </a:t>
            </a:r>
          </a:p>
          <a:p>
            <a:pPr lvl="1"/>
            <a:r>
              <a:rPr lang="id-ID" sz="2200" dirty="0" smtClean="0"/>
              <a:t>Mampu menjelaskan permasalahan gizi kesmas yg ada di Indonesia</a:t>
            </a:r>
          </a:p>
          <a:p>
            <a:pPr lvl="1"/>
            <a:r>
              <a:rPr lang="id-ID" sz="2200" dirty="0" smtClean="0"/>
              <a:t>Mampu menganalisis perencanaan </a:t>
            </a:r>
            <a:r>
              <a:rPr lang="id-ID" sz="2200" dirty="0"/>
              <a:t>dan evaluasi </a:t>
            </a:r>
            <a:r>
              <a:rPr lang="id-ID" sz="2200" dirty="0" smtClean="0"/>
              <a:t>program gizi </a:t>
            </a:r>
            <a:r>
              <a:rPr lang="id-ID" sz="2200" dirty="0"/>
              <a:t>di Indonesia. </a:t>
            </a:r>
            <a:endParaRPr lang="id-ID" sz="2400" dirty="0"/>
          </a:p>
          <a:p>
            <a:endParaRPr lang="id-ID" sz="2400" dirty="0"/>
          </a:p>
          <a:p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26746481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29196"/>
          </a:xfrm>
        </p:spPr>
        <p:txBody>
          <a:bodyPr>
            <a:normAutofit/>
          </a:bodyPr>
          <a:lstStyle/>
          <a:p>
            <a:r>
              <a:rPr lang="id-ID" sz="2800" dirty="0" smtClean="0"/>
              <a:t>Tim Pengajar</a:t>
            </a:r>
          </a:p>
          <a:p>
            <a:r>
              <a:rPr lang="id-ID" sz="2800" dirty="0" smtClean="0"/>
              <a:t>Beban</a:t>
            </a:r>
            <a:r>
              <a:rPr lang="id-ID" sz="2800" dirty="0"/>
              <a:t>				</a:t>
            </a:r>
            <a:endParaRPr lang="id-ID" sz="2800" dirty="0" smtClean="0"/>
          </a:p>
          <a:p>
            <a:pPr lvl="1"/>
            <a:r>
              <a:rPr lang="id-ID" sz="2400" dirty="0" smtClean="0"/>
              <a:t>3 SKS</a:t>
            </a:r>
          </a:p>
          <a:p>
            <a:r>
              <a:rPr lang="fi-FI" sz="2800" dirty="0" smtClean="0"/>
              <a:t>Evaluasi</a:t>
            </a:r>
            <a:endParaRPr lang="id-ID" sz="2800" dirty="0" smtClean="0"/>
          </a:p>
          <a:p>
            <a:pPr lvl="1"/>
            <a:r>
              <a:rPr lang="fi-FI" sz="2400" dirty="0" smtClean="0"/>
              <a:t>Ketidakhadiran </a:t>
            </a:r>
            <a:r>
              <a:rPr lang="fi-FI" sz="2400" dirty="0"/>
              <a:t>25% (3 kali), jika lebih tidak dapat mengikuti ujian</a:t>
            </a:r>
            <a:endParaRPr lang="id-ID" sz="2400" dirty="0"/>
          </a:p>
          <a:p>
            <a:pPr lvl="1"/>
            <a:r>
              <a:rPr lang="fi-FI" sz="2400" dirty="0" smtClean="0"/>
              <a:t>Kuis</a:t>
            </a:r>
            <a:r>
              <a:rPr lang="id-ID" sz="2400" dirty="0" smtClean="0"/>
              <a:t>, penugasan &amp; presentasi </a:t>
            </a:r>
            <a:r>
              <a:rPr lang="fi-FI" sz="2400" dirty="0" smtClean="0"/>
              <a:t>bobot </a:t>
            </a:r>
            <a:r>
              <a:rPr lang="id-ID" sz="2400" dirty="0" smtClean="0"/>
              <a:t>3</a:t>
            </a:r>
            <a:r>
              <a:rPr lang="fi-FI" sz="2400" dirty="0" smtClean="0"/>
              <a:t>0</a:t>
            </a:r>
            <a:r>
              <a:rPr lang="fi-FI" sz="2400" dirty="0"/>
              <a:t>%</a:t>
            </a:r>
            <a:endParaRPr lang="id-ID" sz="2400" dirty="0"/>
          </a:p>
          <a:p>
            <a:pPr lvl="1"/>
            <a:r>
              <a:rPr lang="id-ID" sz="2400" dirty="0" smtClean="0"/>
              <a:t>Ujian </a:t>
            </a:r>
            <a:r>
              <a:rPr lang="id-ID" sz="2400" dirty="0"/>
              <a:t>tengah semester, bobot </a:t>
            </a:r>
            <a:r>
              <a:rPr lang="id-ID" sz="2400" dirty="0" smtClean="0"/>
              <a:t>35%</a:t>
            </a:r>
            <a:endParaRPr lang="id-ID" sz="2400" dirty="0"/>
          </a:p>
          <a:p>
            <a:pPr lvl="1"/>
            <a:r>
              <a:rPr lang="id-ID" sz="2400" dirty="0" smtClean="0"/>
              <a:t>Ujian </a:t>
            </a:r>
            <a:r>
              <a:rPr lang="id-ID" sz="2400" dirty="0"/>
              <a:t>akhir semester, bobot </a:t>
            </a:r>
            <a:r>
              <a:rPr lang="id-ID" sz="2400" dirty="0" smtClean="0"/>
              <a:t>35%</a:t>
            </a:r>
            <a:endParaRPr lang="id-ID" sz="2400" dirty="0"/>
          </a:p>
          <a:p>
            <a:pPr lvl="1"/>
            <a:r>
              <a:rPr lang="id-ID" sz="2400" dirty="0" smtClean="0"/>
              <a:t>Nilai </a:t>
            </a:r>
            <a:r>
              <a:rPr lang="id-ID" sz="2400" dirty="0"/>
              <a:t>kelulusan min C dengan nilai </a:t>
            </a:r>
            <a:r>
              <a:rPr lang="id-ID" sz="2400" dirty="0" smtClean="0"/>
              <a:t>55</a:t>
            </a:r>
            <a:endParaRPr lang="id-ID" sz="2400" dirty="0"/>
          </a:p>
          <a:p>
            <a:endParaRPr lang="id-ID" sz="3400" dirty="0"/>
          </a:p>
          <a:p>
            <a:endParaRPr lang="id-ID" dirty="0"/>
          </a:p>
          <a:p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4822378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Kepustakaan (1)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lvl="0"/>
            <a:r>
              <a:rPr lang="en-US" sz="2000" dirty="0"/>
              <a:t>Guthrie H., Introductory Nutrition, 1989</a:t>
            </a:r>
            <a:endParaRPr lang="id-ID" sz="2000" dirty="0"/>
          </a:p>
          <a:p>
            <a:pPr lvl="0"/>
            <a:r>
              <a:rPr lang="en-US" sz="2000" dirty="0"/>
              <a:t>Guthrie, Human Nutrition, 1995</a:t>
            </a:r>
            <a:endParaRPr lang="id-ID" sz="2000" dirty="0"/>
          </a:p>
          <a:p>
            <a:pPr lvl="0"/>
            <a:r>
              <a:rPr lang="id-ID" sz="2000" dirty="0"/>
              <a:t>Garrow, J.S &amp; James. W.P.T. 1996. </a:t>
            </a:r>
            <a:r>
              <a:rPr lang="id-ID" sz="2000" i="1" dirty="0"/>
              <a:t>Human Nutrition and Dietetics</a:t>
            </a:r>
            <a:r>
              <a:rPr lang="id-ID" sz="2000" dirty="0"/>
              <a:t>. Churchill Livingstone. London</a:t>
            </a:r>
          </a:p>
          <a:p>
            <a:pPr lvl="0"/>
            <a:r>
              <a:rPr lang="en-US" sz="2000" dirty="0"/>
              <a:t>Whitney. Nutrition Concepts and Controversies 7</a:t>
            </a:r>
            <a:r>
              <a:rPr lang="en-US" sz="2000" baseline="30000" dirty="0"/>
              <a:t>th</a:t>
            </a:r>
            <a:r>
              <a:rPr lang="en-US" sz="2000" dirty="0"/>
              <a:t> edition, 1997</a:t>
            </a:r>
            <a:endParaRPr lang="id-ID" sz="2000" dirty="0"/>
          </a:p>
          <a:p>
            <a:pPr lvl="0"/>
            <a:r>
              <a:rPr lang="en-US" sz="2000" dirty="0"/>
              <a:t>WHO, Trace element in Human Nutrition and Health, 1997</a:t>
            </a:r>
            <a:endParaRPr lang="id-ID" sz="2000" dirty="0"/>
          </a:p>
          <a:p>
            <a:pPr lvl="0"/>
            <a:r>
              <a:rPr lang="en-US" sz="2000" dirty="0" err="1"/>
              <a:t>Mc.Larens</a:t>
            </a:r>
            <a:r>
              <a:rPr lang="en-US" sz="2000" dirty="0"/>
              <a:t>. 1983</a:t>
            </a:r>
            <a:r>
              <a:rPr lang="id-ID" sz="2000" dirty="0"/>
              <a:t>. </a:t>
            </a:r>
            <a:r>
              <a:rPr lang="en-US" sz="2000" i="1" dirty="0"/>
              <a:t>Nutrition in The Community. A Critical Look At Nutrition Policy, Planning, and </a:t>
            </a:r>
            <a:r>
              <a:rPr lang="en-US" sz="2000" i="1" dirty="0" err="1"/>
              <a:t>Programmes</a:t>
            </a:r>
            <a:r>
              <a:rPr lang="en-US" sz="2000" dirty="0"/>
              <a:t>.  </a:t>
            </a:r>
            <a:endParaRPr lang="id-ID" sz="2000" dirty="0"/>
          </a:p>
          <a:p>
            <a:pPr lvl="0"/>
            <a:r>
              <a:rPr lang="id-ID" sz="2000" dirty="0"/>
              <a:t>Erdman Jr et al (ed). </a:t>
            </a:r>
            <a:r>
              <a:rPr lang="en-US" sz="2000" i="1" dirty="0"/>
              <a:t>Present Knowledge in Nutrition, 10</a:t>
            </a:r>
            <a:r>
              <a:rPr lang="en-US" sz="2000" i="1" baseline="30000" dirty="0"/>
              <a:t>th</a:t>
            </a:r>
            <a:r>
              <a:rPr lang="en-US" sz="2000" i="1" dirty="0"/>
              <a:t> edition</a:t>
            </a:r>
            <a:r>
              <a:rPr lang="en-US" sz="2000" dirty="0"/>
              <a:t>. ILSI Press</a:t>
            </a:r>
            <a:r>
              <a:rPr lang="id-ID" sz="2000" dirty="0"/>
              <a:t> &amp; Wiley-Blackwell</a:t>
            </a:r>
          </a:p>
          <a:p>
            <a:pPr lvl="0"/>
            <a:r>
              <a:rPr lang="en-US" sz="2000" i="1" dirty="0" err="1"/>
              <a:t>Sehat</a:t>
            </a:r>
            <a:r>
              <a:rPr lang="en-US" sz="2000" i="1" dirty="0"/>
              <a:t> </a:t>
            </a:r>
            <a:r>
              <a:rPr lang="en-US" sz="2000" i="1" dirty="0" err="1"/>
              <a:t>dan</a:t>
            </a:r>
            <a:r>
              <a:rPr lang="en-US" sz="2000" i="1" dirty="0"/>
              <a:t> </a:t>
            </a:r>
            <a:r>
              <a:rPr lang="en-US" sz="2000" i="1" dirty="0" err="1"/>
              <a:t>Bugar</a:t>
            </a:r>
            <a:r>
              <a:rPr lang="en-US" sz="2000" i="1" dirty="0"/>
              <a:t> </a:t>
            </a:r>
            <a:r>
              <a:rPr lang="en-US" sz="2000" i="1" dirty="0" err="1"/>
              <a:t>Berkat</a:t>
            </a:r>
            <a:r>
              <a:rPr lang="en-US" sz="2000" i="1" dirty="0"/>
              <a:t> </a:t>
            </a:r>
            <a:r>
              <a:rPr lang="en-US" sz="2000" i="1" dirty="0" err="1"/>
              <a:t>Gizi</a:t>
            </a:r>
            <a:r>
              <a:rPr lang="en-US" sz="2000" i="1" dirty="0"/>
              <a:t> </a:t>
            </a:r>
            <a:r>
              <a:rPr lang="en-US" sz="2000" i="1" dirty="0" err="1"/>
              <a:t>Seimbang</a:t>
            </a:r>
            <a:r>
              <a:rPr lang="en-US" sz="2000" dirty="0" err="1"/>
              <a:t>.N</a:t>
            </a:r>
            <a:r>
              <a:rPr lang="id-ID" sz="2000" dirty="0"/>
              <a:t>a</a:t>
            </a:r>
            <a:r>
              <a:rPr lang="en-US" sz="2000" dirty="0" err="1"/>
              <a:t>kita</a:t>
            </a:r>
            <a:r>
              <a:rPr lang="en-US" sz="2000" dirty="0"/>
              <a:t> &amp; Institute </a:t>
            </a:r>
            <a:r>
              <a:rPr lang="en-US" sz="2000" dirty="0" err="1"/>
              <a:t>Danone</a:t>
            </a:r>
            <a:r>
              <a:rPr lang="en-US" sz="2000" dirty="0"/>
              <a:t>. </a:t>
            </a:r>
            <a:r>
              <a:rPr lang="en-US" sz="2000" dirty="0" err="1"/>
              <a:t>Kompas</a:t>
            </a:r>
            <a:r>
              <a:rPr lang="en-US" sz="2000" dirty="0"/>
              <a:t> </a:t>
            </a:r>
            <a:r>
              <a:rPr lang="id-ID" sz="2000" dirty="0"/>
              <a:t>G</a:t>
            </a:r>
            <a:r>
              <a:rPr lang="en-US" sz="2000" dirty="0" err="1"/>
              <a:t>ramedia</a:t>
            </a:r>
            <a:r>
              <a:rPr lang="id-ID" sz="2000" dirty="0"/>
              <a:t>. 2010 </a:t>
            </a:r>
          </a:p>
          <a:p>
            <a:pPr lvl="0"/>
            <a:r>
              <a:rPr lang="en-US" sz="2000" dirty="0"/>
              <a:t>Judith E. Brown.</a:t>
            </a:r>
            <a:r>
              <a:rPr lang="id-ID" sz="2000" dirty="0"/>
              <a:t> 2011. </a:t>
            </a:r>
            <a:r>
              <a:rPr lang="en-US" sz="2000" i="1" dirty="0"/>
              <a:t>Nutrition Through The Life </a:t>
            </a:r>
            <a:r>
              <a:rPr lang="id-ID" sz="2000" i="1" dirty="0"/>
              <a:t>Cycle 4th edition</a:t>
            </a:r>
            <a:r>
              <a:rPr lang="id-ID" sz="2000" dirty="0"/>
              <a:t>. Wadsworth Cengage </a:t>
            </a:r>
            <a:r>
              <a:rPr lang="id-ID" sz="2000" dirty="0" smtClean="0"/>
              <a:t>Learning</a:t>
            </a:r>
            <a:endParaRPr lang="id-ID" sz="20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D44B43-EA09-412E-95D5-DD30F3E053A1}" type="datetime1">
              <a:rPr lang="id-ID" smtClean="0"/>
              <a:pPr/>
              <a:t>04/09/2020</a:t>
            </a:fld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C4FB47-260F-4EFC-8B2D-B8ACC575EBD4}" type="slidenum">
              <a:rPr lang="id-ID" smtClean="0"/>
              <a:pPr/>
              <a:t>27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9998107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/>
              <a:t>Kepustakaan </a:t>
            </a:r>
            <a:r>
              <a:rPr lang="id-ID" dirty="0" smtClean="0"/>
              <a:t>(2)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lvl="0"/>
            <a:r>
              <a:rPr lang="id-ID" sz="2000" dirty="0"/>
              <a:t>Departemen Gizi Kesmas. 2007. </a:t>
            </a:r>
            <a:r>
              <a:rPr lang="id-ID" sz="2000" i="1" dirty="0"/>
              <a:t>Gizi Kesehatan Masyarakat edisi revisi</a:t>
            </a:r>
            <a:r>
              <a:rPr lang="id-ID" sz="2000" dirty="0"/>
              <a:t>. PT. RajaGrafindo Persada</a:t>
            </a:r>
          </a:p>
          <a:p>
            <a:pPr lvl="0"/>
            <a:r>
              <a:rPr lang="id-ID" sz="2000" dirty="0"/>
              <a:t>Thompson, J &amp; M. Manore. 2012. </a:t>
            </a:r>
            <a:r>
              <a:rPr lang="id-ID" sz="2000" i="1" dirty="0"/>
              <a:t>Nutrition an applied approach, third edition</a:t>
            </a:r>
            <a:r>
              <a:rPr lang="id-ID" sz="2000" dirty="0"/>
              <a:t>. Pearson</a:t>
            </a:r>
          </a:p>
          <a:p>
            <a:pPr lvl="0"/>
            <a:r>
              <a:rPr lang="id-ID" sz="2000" dirty="0"/>
              <a:t>Tee, E-Siong &amp; R.F. Florentino (ed). </a:t>
            </a:r>
            <a:r>
              <a:rPr lang="id-ID" sz="2000" i="1" dirty="0"/>
              <a:t>Recommended Dietary Allowances (RDA), Harmonization in Southeast Asia</a:t>
            </a:r>
            <a:r>
              <a:rPr lang="id-ID" sz="2000" dirty="0"/>
              <a:t>. Monograph Series. ILSI Press</a:t>
            </a:r>
          </a:p>
          <a:p>
            <a:pPr lvl="0"/>
            <a:r>
              <a:rPr lang="id-ID" sz="2000" dirty="0"/>
              <a:t>Bhatia, J et al (ed). 2013. </a:t>
            </a:r>
            <a:r>
              <a:rPr lang="id-ID" sz="2000" i="1" dirty="0"/>
              <a:t>Maternal and Child Nutrition: The First 1.000 Days</a:t>
            </a:r>
            <a:r>
              <a:rPr lang="id-ID" sz="2000" dirty="0"/>
              <a:t>. Karger Nestle Nutrition Institute</a:t>
            </a:r>
          </a:p>
          <a:p>
            <a:pPr lvl="0"/>
            <a:r>
              <a:rPr lang="id-ID" sz="2000" dirty="0"/>
              <a:t>Kementerian Kesehatan RI. 2014. </a:t>
            </a:r>
            <a:r>
              <a:rPr lang="id-ID" sz="2000" i="1" dirty="0"/>
              <a:t>Pedoman Gizi Seimbang</a:t>
            </a:r>
            <a:endParaRPr lang="id-ID" sz="2000" dirty="0"/>
          </a:p>
          <a:p>
            <a:pPr lvl="0"/>
            <a:r>
              <a:rPr lang="id-ID" sz="2000" dirty="0"/>
              <a:t>Barker, J.P et al (ed). 2008. </a:t>
            </a:r>
            <a:r>
              <a:rPr lang="id-ID" sz="2000" i="1" dirty="0"/>
              <a:t>The Window of Opportunity: Pre-Pregnancy to 24 months of Age</a:t>
            </a:r>
            <a:r>
              <a:rPr lang="id-ID" sz="2000" dirty="0"/>
              <a:t>. Karger Nestle Nutrition Institute</a:t>
            </a:r>
          </a:p>
          <a:p>
            <a:pPr lvl="0"/>
            <a:r>
              <a:rPr lang="id-ID" sz="2000" dirty="0"/>
              <a:t>Lancet series. 2008. </a:t>
            </a:r>
            <a:r>
              <a:rPr lang="id-ID" sz="2000" i="1" dirty="0"/>
              <a:t>Maternal and Child </a:t>
            </a:r>
            <a:r>
              <a:rPr lang="id-ID" sz="2000" i="1" dirty="0" smtClean="0"/>
              <a:t>Undernutrition</a:t>
            </a:r>
            <a:endParaRPr lang="id-ID" sz="20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D44B43-EA09-412E-95D5-DD30F3E053A1}" type="datetime1">
              <a:rPr lang="id-ID" smtClean="0"/>
              <a:pPr/>
              <a:t>04/09/2020</a:t>
            </a:fld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C4FB47-260F-4EFC-8B2D-B8ACC575EBD4}" type="slidenum">
              <a:rPr lang="id-ID" smtClean="0"/>
              <a:pPr/>
              <a:t>28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42471650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/>
              <a:t>Kepustakaan </a:t>
            </a:r>
            <a:r>
              <a:rPr lang="id-ID" dirty="0" smtClean="0"/>
              <a:t>(3)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lvl="0"/>
            <a:r>
              <a:rPr lang="id-ID" sz="2000" dirty="0"/>
              <a:t>Burgess, A. et al. 2009. </a:t>
            </a:r>
            <a:r>
              <a:rPr lang="id-ID" sz="2000" i="1" dirty="0"/>
              <a:t>Community nutrition: a handbook for health and development workers</a:t>
            </a:r>
            <a:r>
              <a:rPr lang="id-ID" sz="2000" dirty="0"/>
              <a:t>. Macmillan Publisher Limited, Oxford.</a:t>
            </a:r>
          </a:p>
          <a:p>
            <a:pPr lvl="0"/>
            <a:r>
              <a:rPr lang="id-ID" sz="2000" dirty="0"/>
              <a:t>King, F.S &amp; A. Burgess. 1995. </a:t>
            </a:r>
            <a:r>
              <a:rPr lang="id-ID" sz="2000" i="1" dirty="0"/>
              <a:t>Nutrition for Developing Countries, second edition</a:t>
            </a:r>
            <a:r>
              <a:rPr lang="id-ID" sz="2000" dirty="0"/>
              <a:t>. Oxford Medical Publications, Oxford.</a:t>
            </a:r>
          </a:p>
          <a:p>
            <a:pPr lvl="0"/>
            <a:r>
              <a:rPr lang="id-ID" sz="2000" dirty="0"/>
              <a:t>Worthington-Roberts, B. S. &amp; S. R. Williams (editor). 2000. </a:t>
            </a:r>
            <a:r>
              <a:rPr lang="id-ID" sz="2000" i="1" dirty="0"/>
              <a:t>Nutrition throughout the Life Cycle, fourth editon</a:t>
            </a:r>
            <a:r>
              <a:rPr lang="id-ID" sz="2000" dirty="0"/>
              <a:t>. McGraw-Hill, Singapore.</a:t>
            </a:r>
          </a:p>
          <a:p>
            <a:pPr lvl="0"/>
            <a:r>
              <a:rPr lang="id-ID" sz="2000" dirty="0"/>
              <a:t>Institute of Medicine and National Research Council dalam K. M. Rasmussen &amp; A. L. Yaktine (editor). 2009. </a:t>
            </a:r>
            <a:r>
              <a:rPr lang="id-ID" sz="2000" i="1" dirty="0"/>
              <a:t>Weight Gain during Pregnancy, Reexamining The Guidelines</a:t>
            </a:r>
            <a:r>
              <a:rPr lang="id-ID" sz="2000" dirty="0"/>
              <a:t>. The National Academies Press, Washington DC.</a:t>
            </a:r>
          </a:p>
          <a:p>
            <a:r>
              <a:rPr lang="id-ID" sz="2000" dirty="0"/>
              <a:t>Worthington-Roberts, B. S. &amp; S. R. Williams (editor). </a:t>
            </a:r>
            <a:r>
              <a:rPr lang="id-ID" sz="2000" i="1" dirty="0"/>
              <a:t>Nutrition in Pregnancy and Lactation</a:t>
            </a:r>
            <a:endParaRPr lang="id-ID" sz="2000" dirty="0"/>
          </a:p>
          <a:p>
            <a:endParaRPr lang="id-ID" sz="2000" dirty="0"/>
          </a:p>
          <a:p>
            <a:endParaRPr lang="id-ID" sz="20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D44B43-EA09-412E-95D5-DD30F3E053A1}" type="datetime1">
              <a:rPr lang="id-ID" smtClean="0"/>
              <a:pPr/>
              <a:t>04/09/2020</a:t>
            </a:fld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C4FB47-260F-4EFC-8B2D-B8ACC575EBD4}" type="slidenum">
              <a:rPr lang="id-ID" smtClean="0"/>
              <a:pPr/>
              <a:t>29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40602919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787" y="188641"/>
            <a:ext cx="8644428" cy="64807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412637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34314850"/>
              </p:ext>
            </p:extLst>
          </p:nvPr>
        </p:nvGraphicFramePr>
        <p:xfrm>
          <a:off x="323528" y="2060848"/>
          <a:ext cx="8501123" cy="4053840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571504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073485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712597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392909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214447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400" dirty="0"/>
                        <a:t>SESI</a:t>
                      </a:r>
                      <a:endParaRPr lang="id-ID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400" dirty="0"/>
                        <a:t>HARI/</a:t>
                      </a:r>
                      <a:endParaRPr lang="id-ID" sz="1400" dirty="0"/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400" dirty="0"/>
                        <a:t>TANGGAL</a:t>
                      </a:r>
                      <a:endParaRPr lang="id-ID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400" dirty="0"/>
                        <a:t>TOPIK</a:t>
                      </a:r>
                      <a:endParaRPr lang="id-ID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400" dirty="0"/>
                        <a:t>TIU</a:t>
                      </a:r>
                      <a:endParaRPr lang="id-ID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400"/>
                        <a:t>PENGAJAR</a:t>
                      </a:r>
                      <a:endParaRPr lang="id-ID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400"/>
                        <a:t>1.</a:t>
                      </a:r>
                      <a:endParaRPr lang="id-ID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id-ID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400" dirty="0" err="1"/>
                        <a:t>Pengantar</a:t>
                      </a:r>
                      <a:r>
                        <a:rPr lang="en-US" sz="1400" dirty="0"/>
                        <a:t> </a:t>
                      </a:r>
                      <a:endParaRPr lang="id-ID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400" dirty="0" err="1"/>
                        <a:t>Mhs</a:t>
                      </a:r>
                      <a:r>
                        <a:rPr lang="en-US" sz="1400" dirty="0"/>
                        <a:t> </a:t>
                      </a:r>
                      <a:r>
                        <a:rPr lang="en-US" sz="1400" dirty="0" err="1"/>
                        <a:t>dapat</a:t>
                      </a:r>
                      <a:r>
                        <a:rPr lang="en-US" sz="1400" dirty="0"/>
                        <a:t>  </a:t>
                      </a:r>
                      <a:r>
                        <a:rPr lang="en-US" sz="1400" dirty="0" err="1"/>
                        <a:t>mengetahui</a:t>
                      </a:r>
                      <a:r>
                        <a:rPr lang="en-US" sz="1400" dirty="0"/>
                        <a:t> &amp; </a:t>
                      </a:r>
                      <a:r>
                        <a:rPr lang="en-US" sz="1400" dirty="0" err="1"/>
                        <a:t>menjelaskan</a:t>
                      </a:r>
                      <a:r>
                        <a:rPr lang="en-US" sz="1400" dirty="0"/>
                        <a:t> </a:t>
                      </a:r>
                      <a:r>
                        <a:rPr lang="en-US" sz="1400" dirty="0" err="1"/>
                        <a:t>ruang</a:t>
                      </a:r>
                      <a:r>
                        <a:rPr lang="en-US" sz="1400" dirty="0"/>
                        <a:t> </a:t>
                      </a:r>
                      <a:r>
                        <a:rPr lang="en-US" sz="1400" dirty="0" err="1"/>
                        <a:t>lingkup</a:t>
                      </a:r>
                      <a:r>
                        <a:rPr lang="en-US" sz="1400" dirty="0"/>
                        <a:t> </a:t>
                      </a:r>
                      <a:r>
                        <a:rPr lang="en-US" sz="1400" dirty="0" err="1"/>
                        <a:t>mata</a:t>
                      </a:r>
                      <a:r>
                        <a:rPr lang="en-US" sz="1400" dirty="0"/>
                        <a:t> </a:t>
                      </a:r>
                      <a:r>
                        <a:rPr lang="en-US" sz="1400" dirty="0" err="1"/>
                        <a:t>ajaran</a:t>
                      </a:r>
                      <a:r>
                        <a:rPr lang="en-US" sz="1400" dirty="0"/>
                        <a:t>,  </a:t>
                      </a:r>
                      <a:r>
                        <a:rPr lang="id-ID" sz="1400" dirty="0"/>
                        <a:t>silabus, </a:t>
                      </a:r>
                      <a:r>
                        <a:rPr lang="id-ID" sz="1400" dirty="0" smtClean="0"/>
                        <a:t>dan </a:t>
                      </a:r>
                      <a:r>
                        <a:rPr lang="id-ID" sz="1400" dirty="0"/>
                        <a:t>evaluasi </a:t>
                      </a:r>
                      <a:endParaRPr lang="id-ID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id-ID" sz="1400" dirty="0" smtClean="0"/>
                        <a:t>WKA</a:t>
                      </a:r>
                      <a:endParaRPr lang="en-US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400"/>
                        <a:t>2</a:t>
                      </a:r>
                      <a:endParaRPr lang="id-ID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id-ID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400" dirty="0" err="1"/>
                        <a:t>Zat</a:t>
                      </a:r>
                      <a:r>
                        <a:rPr lang="en-US" sz="1400" dirty="0"/>
                        <a:t> </a:t>
                      </a:r>
                      <a:r>
                        <a:rPr lang="en-US" sz="1400" dirty="0" err="1"/>
                        <a:t>Gizi</a:t>
                      </a:r>
                      <a:r>
                        <a:rPr lang="en-US" sz="1400" dirty="0"/>
                        <a:t> </a:t>
                      </a:r>
                      <a:r>
                        <a:rPr lang="en-US" sz="1400" dirty="0" err="1"/>
                        <a:t>Makro</a:t>
                      </a:r>
                      <a:endParaRPr lang="id-ID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id-ID" sz="1400" dirty="0"/>
                        <a:t>Mhs dapat menjelaskan mengenai fungsi,  sumber, kebutuhan, dan defisiensi zat gizi makro</a:t>
                      </a:r>
                      <a:endParaRPr lang="id-ID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en-US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400"/>
                        <a:t>3</a:t>
                      </a:r>
                      <a:endParaRPr lang="id-ID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id-ID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400" dirty="0" err="1"/>
                        <a:t>Zat</a:t>
                      </a:r>
                      <a:r>
                        <a:rPr lang="en-US" sz="1400" dirty="0"/>
                        <a:t> </a:t>
                      </a:r>
                      <a:r>
                        <a:rPr lang="en-US" sz="1400" dirty="0" err="1"/>
                        <a:t>Gizi</a:t>
                      </a:r>
                      <a:r>
                        <a:rPr lang="en-US" sz="1400" dirty="0"/>
                        <a:t> </a:t>
                      </a:r>
                      <a:r>
                        <a:rPr lang="en-US" sz="1400" dirty="0" err="1"/>
                        <a:t>mikro</a:t>
                      </a:r>
                      <a:endParaRPr lang="id-ID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id-ID" sz="1400" dirty="0"/>
                        <a:t>Mhs dapat menjelaskan mengenai fungsi,  sumber, kebutuhan, dan defisiensi zat gizi mikro</a:t>
                      </a:r>
                      <a:endParaRPr lang="id-ID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en-US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14795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400"/>
                        <a:t>4</a:t>
                      </a:r>
                      <a:endParaRPr lang="id-ID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id-ID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400" dirty="0"/>
                        <a:t>AKG </a:t>
                      </a:r>
                      <a:r>
                        <a:rPr lang="en-US" sz="1400" dirty="0" err="1"/>
                        <a:t>dan</a:t>
                      </a:r>
                      <a:r>
                        <a:rPr lang="en-US" sz="1400" dirty="0"/>
                        <a:t> PUGS</a:t>
                      </a:r>
                      <a:endParaRPr lang="id-ID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id-ID" sz="1400"/>
                        <a:t>Mhs dapat menjelaskan mengenai angka kecukupan gizi dan PUGS</a:t>
                      </a:r>
                      <a:endParaRPr lang="id-ID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en-US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400"/>
                        <a:t>5.</a:t>
                      </a:r>
                      <a:endParaRPr lang="id-ID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id-ID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400" dirty="0" err="1"/>
                        <a:t>Penilaian</a:t>
                      </a:r>
                      <a:r>
                        <a:rPr lang="en-US" sz="1400" dirty="0"/>
                        <a:t> Status </a:t>
                      </a:r>
                      <a:r>
                        <a:rPr lang="en-US" sz="1400" dirty="0" err="1"/>
                        <a:t>Gizi</a:t>
                      </a:r>
                      <a:endParaRPr lang="id-ID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id-ID" sz="1400" dirty="0"/>
                        <a:t>Mhs dapat menjelaskan mengenai metoda penilaian status gizi </a:t>
                      </a:r>
                      <a:endParaRPr lang="id-ID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en-US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53086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400"/>
                        <a:t>6.</a:t>
                      </a:r>
                      <a:endParaRPr lang="id-ID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id-ID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400"/>
                        <a:t>KEP</a:t>
                      </a:r>
                      <a:endParaRPr lang="id-ID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id-ID" sz="1400" dirty="0"/>
                        <a:t>Mhs dapat menjelaskan penyebab, gambaran klinik, metoda penilaian KEP, besaran masalah KEP di Indonesia, penanggulangan dan pencegahannya</a:t>
                      </a:r>
                      <a:endParaRPr lang="id-ID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en-US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400"/>
                        <a:t>7.</a:t>
                      </a:r>
                      <a:endParaRPr lang="id-ID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id-ID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400"/>
                        <a:t>Anemia</a:t>
                      </a:r>
                      <a:endParaRPr lang="id-ID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id-ID" sz="1400" dirty="0"/>
                        <a:t>Mhs dapat menjelaskan penyebab, gambaran klinik, metoda penilaian anemia, besaran masalah anemia di Indonesia, penanggulangan dan pencegahannya</a:t>
                      </a:r>
                      <a:endParaRPr lang="id-ID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en-US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400"/>
                        <a:t>8.</a:t>
                      </a:r>
                      <a:endParaRPr lang="id-ID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id-ID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400"/>
                        <a:t>UTS</a:t>
                      </a:r>
                      <a:endParaRPr lang="id-ID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id-ID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en-US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051821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02451089"/>
              </p:ext>
            </p:extLst>
          </p:nvPr>
        </p:nvGraphicFramePr>
        <p:xfrm>
          <a:off x="251520" y="1556792"/>
          <a:ext cx="8568953" cy="4907280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480907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177207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316482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3616964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977393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400" dirty="0"/>
                        <a:t>9.</a:t>
                      </a:r>
                      <a:endParaRPr lang="id-ID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id-ID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400"/>
                        <a:t>KVA</a:t>
                      </a:r>
                      <a:endParaRPr lang="id-ID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id-ID" sz="1400"/>
                        <a:t>Mhs dapat menjelaskan penyebab, gambaran klinik, metoda penilaian KVA, besaran masalah KVA di Indonesia, penanggulangan dan pencegahannya</a:t>
                      </a:r>
                      <a:endParaRPr lang="id-ID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en-US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400"/>
                        <a:t>10.</a:t>
                      </a:r>
                      <a:endParaRPr lang="id-ID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id-ID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400" dirty="0"/>
                        <a:t>GAKI</a:t>
                      </a:r>
                      <a:endParaRPr lang="id-ID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id-ID" sz="1400"/>
                        <a:t>Mhs dapat menjelaskan penyebab, gambaran klinik, metoda penilaian GAKI, besaran masalah GAKI di Indonesia, penanggulangan dan pencegahannya </a:t>
                      </a:r>
                      <a:endParaRPr lang="id-ID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en-US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400"/>
                        <a:t>11</a:t>
                      </a:r>
                      <a:endParaRPr lang="id-ID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id-ID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400" dirty="0" err="1"/>
                        <a:t>Gizi</a:t>
                      </a:r>
                      <a:r>
                        <a:rPr lang="en-US" sz="1400" dirty="0"/>
                        <a:t> </a:t>
                      </a:r>
                      <a:r>
                        <a:rPr lang="en-US" sz="1400" dirty="0" err="1"/>
                        <a:t>Daur</a:t>
                      </a:r>
                      <a:r>
                        <a:rPr lang="en-US" sz="1400" dirty="0"/>
                        <a:t> </a:t>
                      </a:r>
                      <a:r>
                        <a:rPr lang="en-US" sz="1400" dirty="0" err="1"/>
                        <a:t>Hidup</a:t>
                      </a:r>
                      <a:r>
                        <a:rPr lang="en-US" sz="1400" dirty="0"/>
                        <a:t> 1 </a:t>
                      </a:r>
                      <a:endParaRPr lang="id-ID" sz="1400" dirty="0"/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400" dirty="0"/>
                        <a:t>(</a:t>
                      </a:r>
                      <a:r>
                        <a:rPr lang="en-US" sz="1400" dirty="0" err="1"/>
                        <a:t>Bumil</a:t>
                      </a:r>
                      <a:r>
                        <a:rPr lang="en-US" sz="1400" dirty="0"/>
                        <a:t>, </a:t>
                      </a:r>
                      <a:r>
                        <a:rPr lang="en-US" sz="1400" dirty="0" err="1"/>
                        <a:t>buteki</a:t>
                      </a:r>
                      <a:r>
                        <a:rPr lang="en-US" sz="1400" dirty="0"/>
                        <a:t>)</a:t>
                      </a:r>
                      <a:endParaRPr lang="id-ID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id-ID" sz="1400"/>
                        <a:t>Mhs dapat menjelaskan perubahan fisiologi, kebutuhan gizi, masalah gizi pada bumil dan buteki</a:t>
                      </a:r>
                      <a:endParaRPr lang="id-ID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en-US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400"/>
                        <a:t>12</a:t>
                      </a:r>
                      <a:endParaRPr lang="id-ID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2743200" algn="ctr"/>
                          <a:tab pos="5486400" algn="r"/>
                          <a:tab pos="457200" algn="l"/>
                        </a:tabLst>
                      </a:pPr>
                      <a:endParaRPr lang="id-ID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400"/>
                        <a:t>Gizi Daur Hidup 2 </a:t>
                      </a:r>
                      <a:endParaRPr lang="id-ID" sz="1400"/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400"/>
                        <a:t>(bayi, balita,anak sekolah)</a:t>
                      </a:r>
                      <a:endParaRPr lang="id-ID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id-ID" sz="1400" dirty="0"/>
                        <a:t>Mhs dapat menjelaskan perubahan fisiologi, kebutuhan gizi, masalah gizi pada bayi, balita, anak sekolah</a:t>
                      </a:r>
                      <a:endParaRPr lang="id-ID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id-ID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400"/>
                        <a:t>13</a:t>
                      </a:r>
                      <a:endParaRPr lang="id-ID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id-ID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400"/>
                        <a:t>Gizi Daur Hidup 3 </a:t>
                      </a:r>
                      <a:endParaRPr lang="id-ID" sz="1400"/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400"/>
                        <a:t>(remaja, dewasa, lansia)</a:t>
                      </a:r>
                      <a:endParaRPr lang="id-ID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id-ID" sz="1400" dirty="0"/>
                        <a:t>Mhs dapat menjelaskan perubahan fisiologi, kebutuhan gizi, masalah gizi pada remaja, dewasa dan lansia</a:t>
                      </a:r>
                      <a:endParaRPr lang="id-ID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en-US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400"/>
                        <a:t>14</a:t>
                      </a:r>
                      <a:endParaRPr lang="id-ID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id-ID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err="1" smtClean="0"/>
                        <a:t>Transisi</a:t>
                      </a:r>
                      <a:r>
                        <a:rPr lang="en-US" sz="1400" dirty="0" smtClean="0"/>
                        <a:t> </a:t>
                      </a:r>
                      <a:r>
                        <a:rPr lang="en-US" sz="1400" dirty="0" err="1" smtClean="0"/>
                        <a:t>epidemiologi</a:t>
                      </a:r>
                      <a:r>
                        <a:rPr lang="en-US" sz="1400" dirty="0" smtClean="0"/>
                        <a:t> </a:t>
                      </a:r>
                      <a:r>
                        <a:rPr lang="en-US" sz="1400" dirty="0" err="1" smtClean="0"/>
                        <a:t>dan</a:t>
                      </a:r>
                      <a:r>
                        <a:rPr lang="en-US" sz="1400" dirty="0" smtClean="0"/>
                        <a:t> </a:t>
                      </a:r>
                      <a:r>
                        <a:rPr lang="en-US" sz="1400" dirty="0" err="1" smtClean="0"/>
                        <a:t>gizi</a:t>
                      </a:r>
                      <a:r>
                        <a:rPr lang="en-US" sz="1400" dirty="0" smtClean="0"/>
                        <a:t> </a:t>
                      </a:r>
                      <a:r>
                        <a:rPr lang="en-US" sz="1400" dirty="0" err="1" smtClean="0"/>
                        <a:t>lebih</a:t>
                      </a:r>
                      <a:endParaRPr lang="id-ID" sz="1400" dirty="0" smtClean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id-ID" sz="1400" dirty="0"/>
                        <a:t>Mhs dapat menjelaskan tahapan, metoda perencanaan dan evaluasi program gizi </a:t>
                      </a:r>
                      <a:endParaRPr lang="id-ID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id-ID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400"/>
                        <a:t>15.</a:t>
                      </a:r>
                      <a:endParaRPr lang="id-ID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id-ID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err="1" smtClean="0"/>
                        <a:t>Perencanaan</a:t>
                      </a:r>
                      <a:r>
                        <a:rPr lang="en-US" sz="1400" dirty="0" smtClean="0"/>
                        <a:t> </a:t>
                      </a:r>
                      <a:r>
                        <a:rPr lang="en-US" sz="1400" dirty="0" err="1" smtClean="0"/>
                        <a:t>dan</a:t>
                      </a:r>
                      <a:r>
                        <a:rPr lang="en-US" sz="1400" dirty="0" smtClean="0"/>
                        <a:t> </a:t>
                      </a:r>
                      <a:r>
                        <a:rPr lang="en-US" sz="1400" dirty="0" err="1" smtClean="0"/>
                        <a:t>evaluasi</a:t>
                      </a:r>
                      <a:r>
                        <a:rPr lang="en-US" sz="1400" dirty="0" smtClean="0"/>
                        <a:t> </a:t>
                      </a:r>
                      <a:r>
                        <a:rPr lang="en-US" sz="1400" dirty="0" err="1" smtClean="0"/>
                        <a:t>gizi</a:t>
                      </a:r>
                      <a:r>
                        <a:rPr lang="en-US" sz="1400" dirty="0" smtClean="0"/>
                        <a:t>, </a:t>
                      </a:r>
                      <a:r>
                        <a:rPr lang="en-US" sz="1400" dirty="0" err="1" smtClean="0"/>
                        <a:t>serta</a:t>
                      </a:r>
                      <a:r>
                        <a:rPr lang="en-US" sz="1400" dirty="0" smtClean="0"/>
                        <a:t> surveillance</a:t>
                      </a:r>
                      <a:endParaRPr lang="id-ID" sz="1400" dirty="0" smtClean="0"/>
                    </a:p>
                    <a:p>
                      <a:pPr>
                        <a:spcAft>
                          <a:spcPts val="0"/>
                        </a:spcAft>
                      </a:pPr>
                      <a:endParaRPr lang="id-ID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id-ID" sz="1400"/>
                        <a:t>Mhs dapat menjelaskan transisi epidemiologi di bidang gizi, etiologi dan pencegahan gizi lebih, besaran masalah gizi lebih di Indonesia</a:t>
                      </a:r>
                      <a:endParaRPr lang="id-ID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en-US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400"/>
                        <a:t>16.</a:t>
                      </a:r>
                      <a:endParaRPr lang="id-ID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id-ID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400"/>
                        <a:t>Ujian akhir semester</a:t>
                      </a:r>
                      <a:endParaRPr lang="id-ID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en-US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id-ID" sz="1400" dirty="0" smtClean="0"/>
                        <a:t>WKA</a:t>
                      </a:r>
                      <a:endParaRPr lang="en-US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388492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3F4B68-87C0-4824-8658-E515777760B0}" type="datetime1">
              <a:rPr lang="id-ID" smtClean="0"/>
              <a:t>04/09/2020</a:t>
            </a:fld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67930-C639-43FF-A5C4-805FB53130B8}" type="slidenum">
              <a:rPr lang="id-ID" smtClean="0"/>
              <a:t>32</a:t>
            </a:fld>
            <a:endParaRPr lang="id-ID"/>
          </a:p>
        </p:txBody>
      </p:sp>
      <p:grpSp>
        <p:nvGrpSpPr>
          <p:cNvPr id="9" name="Group 8"/>
          <p:cNvGrpSpPr/>
          <p:nvPr/>
        </p:nvGrpSpPr>
        <p:grpSpPr>
          <a:xfrm>
            <a:off x="50736" y="69736"/>
            <a:ext cx="9036496" cy="6713160"/>
            <a:chOff x="1911032" y="1433512"/>
            <a:chExt cx="5321935" cy="3990975"/>
          </a:xfrm>
        </p:grpSpPr>
        <p:pic>
          <p:nvPicPr>
            <p:cNvPr id="7" name="Picture 6" descr="C:\Users\wahyu\Downloads\perpus-ui-lagi-as-smart-object.jpg"/>
            <p:cNvPicPr/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11032" y="1433512"/>
              <a:ext cx="5321935" cy="399097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8" name="irc_mi" descr="http://apps.acts.ui.ac.id/images/scholar/logo-ui-no_frame_lightbackground.png"/>
            <p:cNvPicPr/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32012" y="1660842"/>
              <a:ext cx="1316990" cy="173101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59832" y="560399"/>
            <a:ext cx="4608512" cy="852378"/>
          </a:xfrm>
        </p:spPr>
        <p:txBody>
          <a:bodyPr>
            <a:normAutofit/>
          </a:bodyPr>
          <a:lstStyle/>
          <a:p>
            <a:pPr algn="ctr"/>
            <a:r>
              <a:rPr lang="id-ID" sz="4800" dirty="0" smtClean="0"/>
              <a:t>Terima kasih</a:t>
            </a:r>
            <a:endParaRPr lang="id-ID" sz="4800" dirty="0"/>
          </a:p>
        </p:txBody>
      </p:sp>
    </p:spTree>
    <p:extLst>
      <p:ext uri="{BB962C8B-B14F-4D97-AF65-F5344CB8AC3E}">
        <p14:creationId xmlns:p14="http://schemas.microsoft.com/office/powerpoint/2010/main" val="1727901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d-ID" dirty="0" smtClean="0"/>
              <a:t>1. Gizi merupakan salah satu determinan kesehatan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d-ID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42976" y="1428736"/>
            <a:ext cx="6743700" cy="513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20299120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id-ID" sz="3200" dirty="0" smtClean="0"/>
              <a:t>2. Gizi menjadi bagian tak terpisahkan dari siklus hidup manusia </a:t>
            </a:r>
            <a:endParaRPr lang="id-ID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d-ID"/>
          </a:p>
        </p:txBody>
      </p:sp>
      <p:graphicFrame>
        <p:nvGraphicFramePr>
          <p:cNvPr id="4" name="Diagram 3"/>
          <p:cNvGraphicFramePr/>
          <p:nvPr/>
        </p:nvGraphicFramePr>
        <p:xfrm>
          <a:off x="2262213" y="2000240"/>
          <a:ext cx="5167307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pSp>
        <p:nvGrpSpPr>
          <p:cNvPr id="5" name="Group 4"/>
          <p:cNvGrpSpPr/>
          <p:nvPr/>
        </p:nvGrpSpPr>
        <p:grpSpPr>
          <a:xfrm>
            <a:off x="1460510" y="4000504"/>
            <a:ext cx="1227487" cy="1227487"/>
            <a:chOff x="480062" y="1083764"/>
            <a:chExt cx="1227487" cy="1227487"/>
          </a:xfrm>
          <a:solidFill>
            <a:srgbClr val="7030A0"/>
          </a:solidFill>
          <a:scene3d>
            <a:camera prst="orthographicFront"/>
            <a:lightRig rig="flat" dir="t"/>
          </a:scene3d>
        </p:grpSpPr>
        <p:sp>
          <p:nvSpPr>
            <p:cNvPr id="6" name="Oval 5"/>
            <p:cNvSpPr/>
            <p:nvPr/>
          </p:nvSpPr>
          <p:spPr>
            <a:xfrm>
              <a:off x="480062" y="1083764"/>
              <a:ext cx="1227487" cy="1227487"/>
            </a:xfrm>
            <a:prstGeom prst="ellipse">
              <a:avLst/>
            </a:prstGeom>
            <a:grpFill/>
            <a:sp3d prstMaterial="plastic">
              <a:bevelT w="120900" h="88900"/>
              <a:bevelB w="88900" h="31750" prst="angle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7" name="Oval 4"/>
            <p:cNvSpPr/>
            <p:nvPr/>
          </p:nvSpPr>
          <p:spPr>
            <a:xfrm>
              <a:off x="659823" y="1263525"/>
              <a:ext cx="867965" cy="867965"/>
            </a:xfrm>
            <a:prstGeom prst="rect">
              <a:avLst/>
            </a:prstGeom>
            <a:grpFill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1590" tIns="21590" rIns="21590" bIns="21590" numCol="1" spcCol="1270" anchor="ctr" anchorCtr="0">
              <a:noAutofit/>
            </a:bodyPr>
            <a:lstStyle/>
            <a:p>
              <a:pPr lvl="0" algn="ctr" defTabSz="7556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id-ID" sz="1700" b="1" dirty="0" smtClean="0"/>
                <a:t>Lanjut usia</a:t>
              </a:r>
              <a:endParaRPr lang="id-ID" sz="1700" b="1" kern="1200" dirty="0"/>
            </a:p>
          </p:txBody>
        </p:sp>
      </p:grpSp>
      <p:grpSp>
        <p:nvGrpSpPr>
          <p:cNvPr id="8" name="Group 7"/>
          <p:cNvGrpSpPr/>
          <p:nvPr/>
        </p:nvGrpSpPr>
        <p:grpSpPr>
          <a:xfrm rot="18859411">
            <a:off x="2674955" y="5000635"/>
            <a:ext cx="414277" cy="325455"/>
            <a:chOff x="1174048" y="2419252"/>
            <a:chExt cx="414277" cy="325454"/>
          </a:xfrm>
          <a:solidFill>
            <a:srgbClr val="FF3300"/>
          </a:solidFill>
          <a:scene3d>
            <a:camera prst="orthographicFront"/>
            <a:lightRig rig="flat" dir="t"/>
          </a:scene3d>
        </p:grpSpPr>
        <p:sp>
          <p:nvSpPr>
            <p:cNvPr id="9" name="Right Arrow 8"/>
            <p:cNvSpPr/>
            <p:nvPr/>
          </p:nvSpPr>
          <p:spPr>
            <a:xfrm rot="15120000">
              <a:off x="1218460" y="2374840"/>
              <a:ext cx="325454" cy="414277"/>
            </a:xfrm>
            <a:prstGeom prst="rightArrow">
              <a:avLst>
                <a:gd name="adj1" fmla="val 60000"/>
                <a:gd name="adj2" fmla="val 50000"/>
              </a:avLst>
            </a:prstGeom>
            <a:grpFill/>
            <a:sp3d z="-80000" prstMaterial="plastic">
              <a:bevelT w="50800" h="50800"/>
              <a:bevelB w="25400" h="25400" prst="angle"/>
            </a:sp3d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0" name="Right Arrow 4"/>
            <p:cNvSpPr/>
            <p:nvPr/>
          </p:nvSpPr>
          <p:spPr>
            <a:xfrm rot="25920000">
              <a:off x="1282364" y="2504124"/>
              <a:ext cx="227818" cy="248567"/>
            </a:xfrm>
            <a:prstGeom prst="rect">
              <a:avLst/>
            </a:prstGeom>
            <a:grpFill/>
            <a:sp3d z="-80000"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lvl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id-ID" sz="1400" kern="1200"/>
            </a:p>
          </p:txBody>
        </p:sp>
      </p:grpSp>
    </p:spTree>
    <p:extLst>
      <p:ext uri="{BB962C8B-B14F-4D97-AF65-F5344CB8AC3E}">
        <p14:creationId xmlns:p14="http://schemas.microsoft.com/office/powerpoint/2010/main" val="24448991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d-ID" dirty="0" smtClean="0"/>
              <a:t>3. Masalah gizi masih terus bermunculan hingga saat ini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d-ID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14454" y="1571612"/>
            <a:ext cx="6543694" cy="5081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21374269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D44B43-EA09-412E-95D5-DD30F3E053A1}" type="datetime1">
              <a:rPr lang="id-ID" smtClean="0"/>
              <a:pPr/>
              <a:t>04/09/2020</a:t>
            </a:fld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C4FB47-260F-4EFC-8B2D-B8ACC575EBD4}" type="slidenum">
              <a:rPr lang="id-ID" smtClean="0"/>
              <a:pPr/>
              <a:t>7</a:t>
            </a:fld>
            <a:endParaRPr lang="id-ID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5380" y="908720"/>
            <a:ext cx="8517100" cy="53285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811575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i="1" dirty="0" smtClean="0"/>
              <a:t>Unfinished agenda</a:t>
            </a:r>
            <a:endParaRPr lang="id-ID" i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D44B43-EA09-412E-95D5-DD30F3E053A1}" type="datetime1">
              <a:rPr lang="id-ID" smtClean="0"/>
              <a:pPr/>
              <a:t>04/09/2020</a:t>
            </a:fld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C4FB47-260F-4EFC-8B2D-B8ACC575EBD4}" type="slidenum">
              <a:rPr lang="id-ID" smtClean="0"/>
              <a:pPr/>
              <a:t>8</a:t>
            </a:fld>
            <a:endParaRPr lang="id-ID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155" y="1124744"/>
            <a:ext cx="8357662" cy="52354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087202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Kondisi gizi di indonesia</a:t>
            </a:r>
            <a:br>
              <a:rPr lang="id-ID" dirty="0" smtClean="0"/>
            </a:br>
            <a:r>
              <a:rPr lang="id-ID" dirty="0" smtClean="0"/>
              <a:t>Riskesdas 2018</a:t>
            </a:r>
            <a:endParaRPr lang="id-ID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481C79-EB27-48A3-8300-A33B9EB65B98}" type="datetime1">
              <a:rPr lang="id-ID" smtClean="0"/>
              <a:t>04/09/2020</a:t>
            </a:fld>
            <a:endParaRPr lang="id-ID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67930-C639-43FF-A5C4-805FB53130B8}" type="slidenum">
              <a:rPr lang="id-ID" smtClean="0"/>
              <a:pPr/>
              <a:t>9</a:t>
            </a:fld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104310360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1540</TotalTime>
  <Words>1107</Words>
  <Application>Microsoft Office PowerPoint</Application>
  <PresentationFormat>On-screen Show (4:3)</PresentationFormat>
  <Paragraphs>194</Paragraphs>
  <Slides>32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33" baseType="lpstr">
      <vt:lpstr>Office Theme</vt:lpstr>
      <vt:lpstr>Pengantar M.A. Dasar Gizi Kesmas  Kamis 5 Sept 2019   </vt:lpstr>
      <vt:lpstr>Mengapa perlu mempelajari gizi?</vt:lpstr>
      <vt:lpstr>PowerPoint Presentation</vt:lpstr>
      <vt:lpstr>1. Gizi merupakan salah satu determinan kesehatan</vt:lpstr>
      <vt:lpstr>2. Gizi menjadi bagian tak terpisahkan dari siklus hidup manusia </vt:lpstr>
      <vt:lpstr>3. Masalah gizi masih terus bermunculan hingga saat ini</vt:lpstr>
      <vt:lpstr>PowerPoint Presentation</vt:lpstr>
      <vt:lpstr>Unfinished agenda</vt:lpstr>
      <vt:lpstr>Kondisi gizi di indonesia Riskesdas 2018</vt:lpstr>
      <vt:lpstr>Kondisi anak balita</vt:lpstr>
      <vt:lpstr>Kondisi remaja</vt:lpstr>
      <vt:lpstr>Kondisi wanita hamil</vt:lpstr>
      <vt:lpstr>PowerPoint Presentation</vt:lpstr>
      <vt:lpstr>PowerPoint Presentation</vt:lpstr>
      <vt:lpstr>PowerPoint Presentation</vt:lpstr>
      <vt:lpstr>tren diet</vt:lpstr>
      <vt:lpstr>Mekanisme intergenerasi</vt:lpstr>
      <vt:lpstr>The Global Crisis You never heard on Stunting (Anthony Lake, executive director  UNICEF, Jan 2012)</vt:lpstr>
      <vt:lpstr>GAMBAR OTAK ANAK</vt:lpstr>
      <vt:lpstr>Bagaimana dengan Fungsi Kognitif/ “Kecerdasan”?</vt:lpstr>
      <vt:lpstr>Bagaimana dengan Fungsi Kognitif/ “Kecerdasan”? (2)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Kepustakaan (1)</vt:lpstr>
      <vt:lpstr>Kepustakaan (2)</vt:lpstr>
      <vt:lpstr>Kepustakaan (3)</vt:lpstr>
      <vt:lpstr>PowerPoint Presentation</vt:lpstr>
      <vt:lpstr>PowerPoint Presentation</vt:lpstr>
      <vt:lpstr>Terima kasih</vt:lpstr>
    </vt:vector>
  </TitlesOfParts>
  <Company>home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seminar coco</dc:title>
  <dc:creator>wahyu</dc:creator>
  <cp:lastModifiedBy>bambang irawan</cp:lastModifiedBy>
  <cp:revision>108</cp:revision>
  <cp:lastPrinted>2014-08-19T08:58:15Z</cp:lastPrinted>
  <dcterms:created xsi:type="dcterms:W3CDTF">2014-08-18T07:35:29Z</dcterms:created>
  <dcterms:modified xsi:type="dcterms:W3CDTF">2020-09-04T09:02:42Z</dcterms:modified>
</cp:coreProperties>
</file>