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6" r:id="rId8"/>
    <p:sldId id="267" r:id="rId9"/>
    <p:sldId id="269" r:id="rId10"/>
    <p:sldId id="271" r:id="rId11"/>
    <p:sldId id="272" r:id="rId12"/>
    <p:sldId id="275" r:id="rId13"/>
    <p:sldId id="276" r:id="rId14"/>
    <p:sldId id="277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87549" y="5656765"/>
            <a:ext cx="1144449" cy="12012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1"/>
            <a:ext cx="9144000" cy="11672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07353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9144000" y="0"/>
                </a:moveTo>
                <a:lnTo>
                  <a:pt x="0" y="0"/>
                </a:lnTo>
                <a:lnTo>
                  <a:pt x="0" y="45720"/>
                </a:lnTo>
                <a:lnTo>
                  <a:pt x="9144000" y="457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0623" y="220472"/>
            <a:ext cx="2722753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51735" y="2742691"/>
            <a:ext cx="6918959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143" y="5972881"/>
            <a:ext cx="125095" cy="241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17.png"/><Relationship Id="rId17" Type="http://schemas.openxmlformats.org/officeDocument/2006/relationships/image" Target="../media/image39.png"/><Relationship Id="rId2" Type="http://schemas.openxmlformats.org/officeDocument/2006/relationships/image" Target="../media/image52.pn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20.png"/><Relationship Id="rId23" Type="http://schemas.openxmlformats.org/officeDocument/2006/relationships/image" Target="../media/image54.PNG"/><Relationship Id="rId10" Type="http://schemas.openxmlformats.org/officeDocument/2006/relationships/image" Target="../media/image34.png"/><Relationship Id="rId19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14.png"/><Relationship Id="rId14" Type="http://schemas.openxmlformats.org/officeDocument/2006/relationships/image" Target="../media/image37.png"/><Relationship Id="rId22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3" Type="http://schemas.openxmlformats.org/officeDocument/2006/relationships/image" Target="../media/image30.png"/><Relationship Id="rId21" Type="http://schemas.openxmlformats.org/officeDocument/2006/relationships/image" Target="../media/image55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39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19" Type="http://schemas.openxmlformats.org/officeDocument/2006/relationships/image" Target="../media/image41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7.png"/><Relationship Id="rId1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39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19" Type="http://schemas.openxmlformats.org/officeDocument/2006/relationships/image" Target="../media/image41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openxmlformats.org/officeDocument/2006/relationships/image" Target="../media/image20.png"/><Relationship Id="rId3" Type="http://schemas.openxmlformats.org/officeDocument/2006/relationships/image" Target="../media/image57.png"/><Relationship Id="rId21" Type="http://schemas.openxmlformats.org/officeDocument/2006/relationships/image" Target="../media/image23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17" Type="http://schemas.openxmlformats.org/officeDocument/2006/relationships/image" Target="../media/image37.png"/><Relationship Id="rId25" Type="http://schemas.openxmlformats.org/officeDocument/2006/relationships/image" Target="../media/image60.PNG"/><Relationship Id="rId2" Type="http://schemas.openxmlformats.org/officeDocument/2006/relationships/image" Target="../media/image56.png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24" Type="http://schemas.openxmlformats.org/officeDocument/2006/relationships/image" Target="../media/image7.png"/><Relationship Id="rId5" Type="http://schemas.openxmlformats.org/officeDocument/2006/relationships/image" Target="../media/image59.png"/><Relationship Id="rId15" Type="http://schemas.openxmlformats.org/officeDocument/2006/relationships/image" Target="../media/image17.png"/><Relationship Id="rId23" Type="http://schemas.openxmlformats.org/officeDocument/2006/relationships/image" Target="../media/image41.png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image" Target="../media/image58.png"/><Relationship Id="rId9" Type="http://schemas.openxmlformats.org/officeDocument/2006/relationships/image" Target="../media/image11.png"/><Relationship Id="rId14" Type="http://schemas.openxmlformats.org/officeDocument/2006/relationships/image" Target="../media/image35.png"/><Relationship Id="rId2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openxmlformats.org/officeDocument/2006/relationships/image" Target="../media/image20.png"/><Relationship Id="rId3" Type="http://schemas.openxmlformats.org/officeDocument/2006/relationships/image" Target="../media/image62.png"/><Relationship Id="rId21" Type="http://schemas.openxmlformats.org/officeDocument/2006/relationships/image" Target="../media/image23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17" Type="http://schemas.openxmlformats.org/officeDocument/2006/relationships/image" Target="../media/image37.png"/><Relationship Id="rId25" Type="http://schemas.openxmlformats.org/officeDocument/2006/relationships/image" Target="../media/image65.PNG"/><Relationship Id="rId2" Type="http://schemas.openxmlformats.org/officeDocument/2006/relationships/image" Target="../media/image61.png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24" Type="http://schemas.openxmlformats.org/officeDocument/2006/relationships/image" Target="../media/image7.png"/><Relationship Id="rId5" Type="http://schemas.openxmlformats.org/officeDocument/2006/relationships/image" Target="../media/image64.png"/><Relationship Id="rId15" Type="http://schemas.openxmlformats.org/officeDocument/2006/relationships/image" Target="../media/image17.png"/><Relationship Id="rId23" Type="http://schemas.openxmlformats.org/officeDocument/2006/relationships/image" Target="../media/image41.png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image" Target="../media/image63.png"/><Relationship Id="rId9" Type="http://schemas.openxmlformats.org/officeDocument/2006/relationships/image" Target="../media/image11.png"/><Relationship Id="rId14" Type="http://schemas.openxmlformats.org/officeDocument/2006/relationships/image" Target="../media/image35.png"/><Relationship Id="rId2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openxmlformats.org/officeDocument/2006/relationships/image" Target="../media/image20.png"/><Relationship Id="rId3" Type="http://schemas.openxmlformats.org/officeDocument/2006/relationships/image" Target="../media/image27.png"/><Relationship Id="rId21" Type="http://schemas.openxmlformats.org/officeDocument/2006/relationships/image" Target="../media/image23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17" Type="http://schemas.openxmlformats.org/officeDocument/2006/relationships/image" Target="../media/image37.png"/><Relationship Id="rId2" Type="http://schemas.openxmlformats.org/officeDocument/2006/relationships/image" Target="../media/image26.jpg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24" Type="http://schemas.openxmlformats.org/officeDocument/2006/relationships/image" Target="../media/image7.png"/><Relationship Id="rId5" Type="http://schemas.openxmlformats.org/officeDocument/2006/relationships/image" Target="../media/image29.png"/><Relationship Id="rId15" Type="http://schemas.openxmlformats.org/officeDocument/2006/relationships/image" Target="../media/image17.png"/><Relationship Id="rId23" Type="http://schemas.openxmlformats.org/officeDocument/2006/relationships/image" Target="../media/image41.png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image" Target="../media/image11.png"/><Relationship Id="rId14" Type="http://schemas.openxmlformats.org/officeDocument/2006/relationships/image" Target="../media/image35.png"/><Relationship Id="rId2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openxmlformats.org/officeDocument/2006/relationships/image" Target="../media/image20.png"/><Relationship Id="rId3" Type="http://schemas.openxmlformats.org/officeDocument/2006/relationships/image" Target="../media/image43.png"/><Relationship Id="rId21" Type="http://schemas.openxmlformats.org/officeDocument/2006/relationships/image" Target="../media/image23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17" Type="http://schemas.openxmlformats.org/officeDocument/2006/relationships/image" Target="../media/image37.png"/><Relationship Id="rId2" Type="http://schemas.openxmlformats.org/officeDocument/2006/relationships/image" Target="../media/image42.png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24" Type="http://schemas.openxmlformats.org/officeDocument/2006/relationships/image" Target="../media/image7.png"/><Relationship Id="rId5" Type="http://schemas.openxmlformats.org/officeDocument/2006/relationships/image" Target="../media/image45.png"/><Relationship Id="rId15" Type="http://schemas.openxmlformats.org/officeDocument/2006/relationships/image" Target="../media/image17.png"/><Relationship Id="rId23" Type="http://schemas.openxmlformats.org/officeDocument/2006/relationships/image" Target="../media/image41.png"/><Relationship Id="rId10" Type="http://schemas.openxmlformats.org/officeDocument/2006/relationships/image" Target="../media/image32.png"/><Relationship Id="rId19" Type="http://schemas.openxmlformats.org/officeDocument/2006/relationships/image" Target="../media/image38.png"/><Relationship Id="rId4" Type="http://schemas.openxmlformats.org/officeDocument/2006/relationships/image" Target="../media/image44.png"/><Relationship Id="rId9" Type="http://schemas.openxmlformats.org/officeDocument/2006/relationships/image" Target="../media/image11.png"/><Relationship Id="rId14" Type="http://schemas.openxmlformats.org/officeDocument/2006/relationships/image" Target="../media/image35.png"/><Relationship Id="rId2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17.png"/><Relationship Id="rId17" Type="http://schemas.openxmlformats.org/officeDocument/2006/relationships/image" Target="../media/image39.png"/><Relationship Id="rId2" Type="http://schemas.openxmlformats.org/officeDocument/2006/relationships/image" Target="../media/image46.pn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20.png"/><Relationship Id="rId10" Type="http://schemas.openxmlformats.org/officeDocument/2006/relationships/image" Target="../media/image34.png"/><Relationship Id="rId19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14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17.png"/><Relationship Id="rId17" Type="http://schemas.openxmlformats.org/officeDocument/2006/relationships/image" Target="../media/image39.png"/><Relationship Id="rId2" Type="http://schemas.openxmlformats.org/officeDocument/2006/relationships/image" Target="../media/image47.pn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20.png"/><Relationship Id="rId10" Type="http://schemas.openxmlformats.org/officeDocument/2006/relationships/image" Target="../media/image34.png"/><Relationship Id="rId19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14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7.png"/><Relationship Id="rId18" Type="http://schemas.openxmlformats.org/officeDocument/2006/relationships/image" Target="../media/image39.png"/><Relationship Id="rId3" Type="http://schemas.openxmlformats.org/officeDocument/2006/relationships/image" Target="../media/image49.png"/><Relationship Id="rId21" Type="http://schemas.openxmlformats.org/officeDocument/2006/relationships/image" Target="../media/image41.png"/><Relationship Id="rId7" Type="http://schemas.openxmlformats.org/officeDocument/2006/relationships/image" Target="../media/image11.png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" Type="http://schemas.openxmlformats.org/officeDocument/2006/relationships/image" Target="../media/image48.png"/><Relationship Id="rId16" Type="http://schemas.openxmlformats.org/officeDocument/2006/relationships/image" Target="../media/image2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5" Type="http://schemas.openxmlformats.org/officeDocument/2006/relationships/image" Target="../media/image3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Relationship Id="rId2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17.png"/><Relationship Id="rId17" Type="http://schemas.openxmlformats.org/officeDocument/2006/relationships/image" Target="../media/image39.png"/><Relationship Id="rId2" Type="http://schemas.openxmlformats.org/officeDocument/2006/relationships/image" Target="../media/image50.pn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20.png"/><Relationship Id="rId10" Type="http://schemas.openxmlformats.org/officeDocument/2006/relationships/image" Target="../media/image34.png"/><Relationship Id="rId19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14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17.png"/><Relationship Id="rId17" Type="http://schemas.openxmlformats.org/officeDocument/2006/relationships/image" Target="../media/image39.png"/><Relationship Id="rId2" Type="http://schemas.openxmlformats.org/officeDocument/2006/relationships/image" Target="../media/image51.jp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20.png"/><Relationship Id="rId10" Type="http://schemas.openxmlformats.org/officeDocument/2006/relationships/image" Target="../media/image34.png"/><Relationship Id="rId19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14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6200" y="0"/>
            <a:ext cx="9220200" cy="6858000"/>
            <a:chOff x="-76200" y="0"/>
            <a:chExt cx="92202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5791200"/>
            </a:xfrm>
            <a:custGeom>
              <a:avLst/>
              <a:gdLst/>
              <a:ahLst/>
              <a:cxnLst/>
              <a:rect l="l" t="t" r="r" b="b"/>
              <a:pathLst>
                <a:path w="9144000" h="5791200">
                  <a:moveTo>
                    <a:pt x="91440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9144000" y="5791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791212"/>
              <a:ext cx="9143936" cy="10667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18047"/>
              <a:ext cx="9144000" cy="118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4547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20">
                  <a:moveTo>
                    <a:pt x="9144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4000" y="457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76200" y="78046"/>
              <a:ext cx="6684264" cy="10302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90600" y="4108251"/>
            <a:ext cx="68580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Fisika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Dasar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Dr.sc.hum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Deni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Hardiansyah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5731764" y="1193242"/>
            <a:ext cx="1752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12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95854" y="1731836"/>
            <a:ext cx="7077966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" indent="-320040" algn="just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32740" algn="l"/>
              </a:tabLst>
            </a:pPr>
            <a:r>
              <a:rPr sz="2400" dirty="0">
                <a:latin typeface="Carlito"/>
                <a:cs typeface="Carlito"/>
              </a:rPr>
              <a:t>Senar </a:t>
            </a:r>
            <a:r>
              <a:rPr sz="2400" spc="-10" dirty="0">
                <a:latin typeface="Carlito"/>
                <a:cs typeface="Carlito"/>
              </a:rPr>
              <a:t>mempunyai </a:t>
            </a:r>
            <a:r>
              <a:rPr sz="2400" spc="-5" dirty="0">
                <a:latin typeface="Carlito"/>
                <a:cs typeface="Carlito"/>
              </a:rPr>
              <a:t>beberapa </a:t>
            </a:r>
            <a:r>
              <a:rPr sz="2400" dirty="0">
                <a:latin typeface="Carlito"/>
                <a:cs typeface="Carlito"/>
              </a:rPr>
              <a:t>pola </a:t>
            </a:r>
            <a:r>
              <a:rPr sz="2400" spc="-5" dirty="0">
                <a:latin typeface="Carlito"/>
                <a:cs typeface="Carlito"/>
              </a:rPr>
              <a:t>osilasi </a:t>
            </a:r>
            <a:r>
              <a:rPr sz="2400" spc="-35" dirty="0">
                <a:latin typeface="Carlito"/>
                <a:cs typeface="Carlito"/>
              </a:rPr>
              <a:t>dasar,  </a:t>
            </a:r>
            <a:r>
              <a:rPr sz="2400" dirty="0">
                <a:latin typeface="Carlito"/>
                <a:cs typeface="Carlito"/>
              </a:rPr>
              <a:t>disebut mode </a:t>
            </a:r>
            <a:r>
              <a:rPr sz="2400" b="1" dirty="0">
                <a:latin typeface="Carlito"/>
                <a:cs typeface="Carlito"/>
              </a:rPr>
              <a:t>normal</a:t>
            </a:r>
            <a:r>
              <a:rPr sz="2400" dirty="0">
                <a:latin typeface="Carlito"/>
                <a:cs typeface="Carlito"/>
              </a:rPr>
              <a:t>, </a:t>
            </a:r>
            <a:r>
              <a:rPr sz="2400" spc="-5" dirty="0">
                <a:latin typeface="Carlito"/>
                <a:cs typeface="Carlito"/>
              </a:rPr>
              <a:t>setiap </a:t>
            </a:r>
            <a:r>
              <a:rPr sz="2400" dirty="0">
                <a:latin typeface="Carlito"/>
                <a:cs typeface="Carlito"/>
              </a:rPr>
              <a:t>pola </a:t>
            </a:r>
            <a:r>
              <a:rPr sz="2400" spc="-10" dirty="0">
                <a:latin typeface="Carlito"/>
                <a:cs typeface="Carlito"/>
              </a:rPr>
              <a:t>mempunyai  </a:t>
            </a:r>
            <a:r>
              <a:rPr sz="2400" spc="-5" dirty="0">
                <a:latin typeface="Carlito"/>
                <a:cs typeface="Carlito"/>
              </a:rPr>
              <a:t>frekuensi tertentu </a:t>
            </a:r>
            <a:r>
              <a:rPr sz="2400" spc="-15" dirty="0">
                <a:latin typeface="Carlito"/>
                <a:cs typeface="Carlito"/>
              </a:rPr>
              <a:t>yang </a:t>
            </a:r>
            <a:r>
              <a:rPr sz="2400" spc="-5" dirty="0">
                <a:latin typeface="Carlito"/>
                <a:cs typeface="Carlito"/>
              </a:rPr>
              <a:t>dapat </a:t>
            </a:r>
            <a:r>
              <a:rPr sz="2400" spc="5" dirty="0">
                <a:latin typeface="Carlito"/>
                <a:cs typeface="Carlito"/>
              </a:rPr>
              <a:t>dihitung</a:t>
            </a:r>
            <a:r>
              <a:rPr sz="2400" spc="-2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dengan  </a:t>
            </a:r>
            <a:r>
              <a:rPr sz="2400" dirty="0">
                <a:latin typeface="Carlito"/>
                <a:cs typeface="Carlito"/>
              </a:rPr>
              <a:t>mudah</a:t>
            </a:r>
          </a:p>
          <a:p>
            <a:pPr marL="332740" indent="-320040" algn="just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32740" algn="l"/>
              </a:tabLst>
            </a:pPr>
            <a:r>
              <a:rPr sz="2400" spc="-5" dirty="0">
                <a:latin typeface="Carlito"/>
                <a:cs typeface="Carlito"/>
              </a:rPr>
              <a:t>Panjang </a:t>
            </a:r>
            <a:r>
              <a:rPr sz="2400" spc="-10" dirty="0">
                <a:latin typeface="Carlito"/>
                <a:cs typeface="Carlito"/>
              </a:rPr>
              <a:t>gel </a:t>
            </a:r>
            <a:r>
              <a:rPr sz="2400" dirty="0">
                <a:latin typeface="Carlito"/>
                <a:cs typeface="Carlito"/>
              </a:rPr>
              <a:t>mode</a:t>
            </a:r>
            <a:r>
              <a:rPr sz="2400" spc="-10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normal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4878" y="4291583"/>
            <a:ext cx="3529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2105" algn="l"/>
              </a:tabLst>
            </a:pPr>
            <a:r>
              <a:rPr sz="1900" spc="-484" dirty="0">
                <a:solidFill>
                  <a:srgbClr val="F0AD00"/>
                </a:solidFill>
                <a:latin typeface="Arial"/>
                <a:cs typeface="Arial"/>
              </a:rPr>
              <a:t>	</a:t>
            </a:r>
            <a:r>
              <a:rPr sz="2400" spc="-5" dirty="0">
                <a:latin typeface="Carlito"/>
                <a:cs typeface="Carlito"/>
              </a:rPr>
              <a:t>Frekuensi </a:t>
            </a:r>
            <a:r>
              <a:rPr sz="2400" dirty="0">
                <a:latin typeface="Carlito"/>
                <a:cs typeface="Carlito"/>
              </a:rPr>
              <a:t>mode</a:t>
            </a:r>
            <a:r>
              <a:rPr sz="2400" spc="-1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normal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65295" y="224161"/>
            <a:ext cx="3009485" cy="636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9889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Gi</a:t>
            </a:r>
            <a:r>
              <a:rPr spc="-50" dirty="0"/>
              <a:t>t</a:t>
            </a:r>
            <a:r>
              <a:rPr spc="-15" dirty="0"/>
              <a:t>a</a:t>
            </a:r>
            <a:r>
              <a:rPr dirty="0"/>
              <a:t>r</a:t>
            </a:r>
          </a:p>
        </p:txBody>
      </p:sp>
      <p:sp>
        <p:nvSpPr>
          <p:cNvPr id="6" name="object 6"/>
          <p:cNvSpPr/>
          <p:nvPr/>
        </p:nvSpPr>
        <p:spPr>
          <a:xfrm>
            <a:off x="6097045" y="3020568"/>
            <a:ext cx="2669243" cy="364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74904" y="1194816"/>
            <a:ext cx="1384300" cy="935990"/>
            <a:chOff x="374904" y="1194816"/>
            <a:chExt cx="1384300" cy="935990"/>
          </a:xfrm>
        </p:grpSpPr>
        <p:sp>
          <p:nvSpPr>
            <p:cNvPr id="15" name="object 15"/>
            <p:cNvSpPr/>
            <p:nvPr/>
          </p:nvSpPr>
          <p:spPr>
            <a:xfrm>
              <a:off x="426720" y="1194816"/>
              <a:ext cx="1331976" cy="935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4904" y="1328928"/>
              <a:ext cx="1362456" cy="5852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0688" y="1382648"/>
            <a:ext cx="1190623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-5" dirty="0">
                <a:latin typeface="Carlito"/>
                <a:cs typeface="Carlito"/>
              </a:rPr>
              <a:t>Prinsip  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up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dirty="0">
                <a:latin typeface="Carlito"/>
                <a:cs typeface="Carlito"/>
              </a:rPr>
              <a:t>rp</a:t>
            </a:r>
            <a:r>
              <a:rPr sz="1500" spc="-5" dirty="0">
                <a:latin typeface="Carlito"/>
                <a:cs typeface="Carlito"/>
              </a:rPr>
              <a:t>o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spc="-15" dirty="0">
                <a:latin typeface="Carlito"/>
                <a:cs typeface="Carlito"/>
              </a:rPr>
              <a:t>i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i</a:t>
            </a:r>
          </a:p>
        </p:txBody>
      </p:sp>
      <p:sp>
        <p:nvSpPr>
          <p:cNvPr id="20" name="object 20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4904" y="2084832"/>
            <a:ext cx="1384300" cy="935990"/>
            <a:chOff x="374904" y="2084832"/>
            <a:chExt cx="1384300" cy="935990"/>
          </a:xfrm>
        </p:grpSpPr>
        <p:sp>
          <p:nvSpPr>
            <p:cNvPr id="23" name="object 23"/>
            <p:cNvSpPr/>
            <p:nvPr/>
          </p:nvSpPr>
          <p:spPr>
            <a:xfrm>
              <a:off x="426720" y="2084832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4904" y="2218944"/>
              <a:ext cx="1368552" cy="585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0689" y="2272347"/>
            <a:ext cx="1190622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10" dirty="0">
                <a:latin typeface="Carlito"/>
                <a:cs typeface="Carlito"/>
              </a:rPr>
              <a:t>G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spc="-15" dirty="0">
                <a:latin typeface="Carlito"/>
                <a:cs typeface="Carlito"/>
              </a:rPr>
              <a:t>l</a:t>
            </a:r>
            <a:r>
              <a:rPr sz="1500" spc="-5" dirty="0">
                <a:latin typeface="Carlito"/>
                <a:cs typeface="Carlito"/>
              </a:rPr>
              <a:t>om</a:t>
            </a:r>
            <a:r>
              <a:rPr sz="1500" dirty="0">
                <a:latin typeface="Carlito"/>
                <a:cs typeface="Carlito"/>
              </a:rPr>
              <a:t>bang  </a:t>
            </a:r>
            <a:r>
              <a:rPr sz="1500" spc="-5" dirty="0">
                <a:latin typeface="Carlito"/>
                <a:cs typeface="Carlito"/>
              </a:rPr>
              <a:t>Berdiri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5240" y="2974848"/>
            <a:ext cx="1743710" cy="935990"/>
            <a:chOff x="15240" y="2974848"/>
            <a:chExt cx="1743710" cy="935990"/>
          </a:xfrm>
        </p:grpSpPr>
        <p:sp>
          <p:nvSpPr>
            <p:cNvPr id="31" name="object 31"/>
            <p:cNvSpPr/>
            <p:nvPr/>
          </p:nvSpPr>
          <p:spPr>
            <a:xfrm>
              <a:off x="426720" y="2974848"/>
              <a:ext cx="1331976" cy="9357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4903" y="3212592"/>
              <a:ext cx="1161288" cy="3779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240" y="3084576"/>
              <a:ext cx="472440" cy="7162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81154" y="3249701"/>
            <a:ext cx="1333700" cy="2854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1790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	</a:t>
            </a:r>
            <a:r>
              <a:rPr sz="2250" spc="337" baseline="1851" dirty="0">
                <a:latin typeface="Arial"/>
                <a:cs typeface="Arial"/>
              </a:rPr>
              <a:t>•</a:t>
            </a:r>
            <a:r>
              <a:rPr sz="2250" spc="-450" baseline="1851" dirty="0">
                <a:latin typeface="Arial"/>
                <a:cs typeface="Arial"/>
              </a:rPr>
              <a:t> </a:t>
            </a:r>
            <a:r>
              <a:rPr sz="2250" spc="-15" baseline="1851" dirty="0">
                <a:latin typeface="Carlito"/>
                <a:cs typeface="Carlito"/>
              </a:rPr>
              <a:t>Layangan</a:t>
            </a:r>
            <a:endParaRPr sz="2250" baseline="1851" dirty="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095" y="3864864"/>
            <a:ext cx="1752600" cy="935990"/>
            <a:chOff x="6095" y="3864864"/>
            <a:chExt cx="1752600" cy="935990"/>
          </a:xfrm>
        </p:grpSpPr>
        <p:sp>
          <p:nvSpPr>
            <p:cNvPr id="38" name="object 38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4904" y="4102608"/>
              <a:ext cx="493776" cy="3779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95" y="3971544"/>
              <a:ext cx="490728" cy="7193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71977" y="4139387"/>
            <a:ext cx="5492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	</a:t>
            </a:r>
            <a:r>
              <a:rPr sz="2250" spc="569" baseline="1851" dirty="0">
                <a:latin typeface="Arial"/>
                <a:cs typeface="Arial"/>
              </a:rPr>
              <a:t>•</a:t>
            </a:r>
            <a:r>
              <a:rPr sz="2250" baseline="1851" dirty="0">
                <a:latin typeface="Carlito"/>
                <a:cs typeface="Carlito"/>
              </a:rPr>
              <a:t>-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74904" y="4754879"/>
            <a:ext cx="1384300" cy="935990"/>
            <a:chOff x="374904" y="4754879"/>
            <a:chExt cx="1384300" cy="935990"/>
          </a:xfrm>
        </p:grpSpPr>
        <p:sp>
          <p:nvSpPr>
            <p:cNvPr id="45" name="object 45"/>
            <p:cNvSpPr/>
            <p:nvPr/>
          </p:nvSpPr>
          <p:spPr>
            <a:xfrm>
              <a:off x="426720" y="4754879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4904" y="4992623"/>
              <a:ext cx="493776" cy="3779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20689" y="50460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53" name="object 53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4904" y="5882640"/>
              <a:ext cx="493776" cy="37795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20689" y="5983771"/>
            <a:ext cx="20002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85" y="0"/>
            <a:ext cx="1121935" cy="180957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80" y="3604490"/>
            <a:ext cx="2416591" cy="64998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450" y="4763396"/>
            <a:ext cx="2698040" cy="7230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75906" y="198537"/>
            <a:ext cx="288585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Frekuensi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374904" y="1194816"/>
            <a:ext cx="1384300" cy="935990"/>
            <a:chOff x="374904" y="1194816"/>
            <a:chExt cx="1384300" cy="935990"/>
          </a:xfrm>
        </p:grpSpPr>
        <p:sp>
          <p:nvSpPr>
            <p:cNvPr id="18" name="object 18"/>
            <p:cNvSpPr/>
            <p:nvPr/>
          </p:nvSpPr>
          <p:spPr>
            <a:xfrm>
              <a:off x="426720" y="1194816"/>
              <a:ext cx="1331976" cy="9357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4904" y="1328928"/>
              <a:ext cx="1362456" cy="5852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20688" y="1382648"/>
            <a:ext cx="1190623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-5" dirty="0">
                <a:latin typeface="Carlito"/>
                <a:cs typeface="Carlito"/>
              </a:rPr>
              <a:t>Prinsip  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up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dirty="0">
                <a:latin typeface="Carlito"/>
                <a:cs typeface="Carlito"/>
              </a:rPr>
              <a:t>rp</a:t>
            </a:r>
            <a:r>
              <a:rPr sz="1500" spc="-5" dirty="0">
                <a:latin typeface="Carlito"/>
                <a:cs typeface="Carlito"/>
              </a:rPr>
              <a:t>o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spc="-15" dirty="0">
                <a:latin typeface="Carlito"/>
                <a:cs typeface="Carlito"/>
              </a:rPr>
              <a:t>i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i</a:t>
            </a:r>
          </a:p>
        </p:txBody>
      </p:sp>
      <p:sp>
        <p:nvSpPr>
          <p:cNvPr id="23" name="object 23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74904" y="2084832"/>
            <a:ext cx="1384300" cy="935990"/>
            <a:chOff x="374904" y="2084832"/>
            <a:chExt cx="1384300" cy="935990"/>
          </a:xfrm>
        </p:grpSpPr>
        <p:sp>
          <p:nvSpPr>
            <p:cNvPr id="26" name="object 26"/>
            <p:cNvSpPr/>
            <p:nvPr/>
          </p:nvSpPr>
          <p:spPr>
            <a:xfrm>
              <a:off x="426720" y="2084832"/>
              <a:ext cx="1331976" cy="9357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4904" y="2218944"/>
              <a:ext cx="1368552" cy="585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20689" y="2272347"/>
            <a:ext cx="1190622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10" dirty="0">
                <a:latin typeface="Carlito"/>
                <a:cs typeface="Carlito"/>
              </a:rPr>
              <a:t>G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spc="-15" dirty="0">
                <a:latin typeface="Carlito"/>
                <a:cs typeface="Carlito"/>
              </a:rPr>
              <a:t>l</a:t>
            </a:r>
            <a:r>
              <a:rPr sz="1500" spc="-5" dirty="0">
                <a:latin typeface="Carlito"/>
                <a:cs typeface="Carlito"/>
              </a:rPr>
              <a:t>om</a:t>
            </a:r>
            <a:r>
              <a:rPr sz="1500" dirty="0">
                <a:latin typeface="Carlito"/>
                <a:cs typeface="Carlito"/>
              </a:rPr>
              <a:t>bang  </a:t>
            </a:r>
            <a:r>
              <a:rPr sz="1500" spc="-5" dirty="0">
                <a:latin typeface="Carlito"/>
                <a:cs typeface="Carlito"/>
              </a:rPr>
              <a:t>Berdiri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5240" y="2974848"/>
            <a:ext cx="1743710" cy="935990"/>
            <a:chOff x="15240" y="2974848"/>
            <a:chExt cx="1743710" cy="935990"/>
          </a:xfrm>
        </p:grpSpPr>
        <p:sp>
          <p:nvSpPr>
            <p:cNvPr id="34" name="object 34"/>
            <p:cNvSpPr/>
            <p:nvPr/>
          </p:nvSpPr>
          <p:spPr>
            <a:xfrm>
              <a:off x="426720" y="2974848"/>
              <a:ext cx="1331976" cy="935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4903" y="3212592"/>
              <a:ext cx="1161288" cy="3779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40" y="3084576"/>
              <a:ext cx="472440" cy="7162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81153" y="3249701"/>
            <a:ext cx="1355037" cy="2854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1790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	</a:t>
            </a:r>
            <a:r>
              <a:rPr sz="2250" spc="337" baseline="1851" dirty="0">
                <a:latin typeface="Arial"/>
                <a:cs typeface="Arial"/>
              </a:rPr>
              <a:t>•</a:t>
            </a:r>
            <a:r>
              <a:rPr sz="2250" spc="-450" baseline="1851" dirty="0">
                <a:latin typeface="Arial"/>
                <a:cs typeface="Arial"/>
              </a:rPr>
              <a:t> </a:t>
            </a:r>
            <a:r>
              <a:rPr sz="2250" spc="-15" baseline="1851" dirty="0">
                <a:latin typeface="Carlito"/>
                <a:cs typeface="Carlito"/>
              </a:rPr>
              <a:t>Layangan</a:t>
            </a:r>
            <a:endParaRPr sz="2250" baseline="1851" dirty="0">
              <a:latin typeface="Carlito"/>
              <a:cs typeface="Carli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095" y="3864864"/>
            <a:ext cx="1752600" cy="935990"/>
            <a:chOff x="6095" y="3864864"/>
            <a:chExt cx="1752600" cy="935990"/>
          </a:xfrm>
        </p:grpSpPr>
        <p:sp>
          <p:nvSpPr>
            <p:cNvPr id="41" name="object 41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4904" y="4102608"/>
              <a:ext cx="493776" cy="3779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95" y="3971544"/>
              <a:ext cx="490728" cy="7193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71977" y="4139387"/>
            <a:ext cx="5492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	</a:t>
            </a:r>
            <a:r>
              <a:rPr sz="2250" spc="569" baseline="1851" dirty="0">
                <a:latin typeface="Arial"/>
                <a:cs typeface="Arial"/>
              </a:rPr>
              <a:t>•</a:t>
            </a:r>
            <a:r>
              <a:rPr sz="2250" baseline="1851" dirty="0">
                <a:latin typeface="Carlito"/>
                <a:cs typeface="Carlito"/>
              </a:rPr>
              <a:t>-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74904" y="4754879"/>
            <a:ext cx="1384300" cy="935990"/>
            <a:chOff x="374904" y="4754879"/>
            <a:chExt cx="1384300" cy="935990"/>
          </a:xfrm>
        </p:grpSpPr>
        <p:sp>
          <p:nvSpPr>
            <p:cNvPr id="48" name="object 48"/>
            <p:cNvSpPr/>
            <p:nvPr/>
          </p:nvSpPr>
          <p:spPr>
            <a:xfrm>
              <a:off x="426720" y="4754879"/>
              <a:ext cx="1331976" cy="9357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4904" y="4992623"/>
              <a:ext cx="493776" cy="37795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20689" y="50460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56" name="object 56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4904" y="5882640"/>
              <a:ext cx="493776" cy="37795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20689" y="5983771"/>
            <a:ext cx="20002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85" y="0"/>
            <a:ext cx="1121935" cy="180957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85" y="1891373"/>
            <a:ext cx="7119876" cy="38901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34838" y="1574582"/>
            <a:ext cx="7382765" cy="5129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ts val="2735"/>
              </a:lnSpc>
              <a:spcBef>
                <a:spcPts val="1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10" dirty="0">
                <a:latin typeface="Carlito"/>
                <a:cs typeface="Carlito"/>
              </a:rPr>
              <a:t>Resonator </a:t>
            </a:r>
            <a:r>
              <a:rPr sz="2400" dirty="0">
                <a:latin typeface="Carlito"/>
                <a:cs typeface="Carlito"/>
              </a:rPr>
              <a:t>: </a:t>
            </a:r>
            <a:r>
              <a:rPr sz="2400" spc="5" dirty="0">
                <a:latin typeface="Carlito"/>
                <a:cs typeface="Carlito"/>
              </a:rPr>
              <a:t>pipa </a:t>
            </a:r>
            <a:r>
              <a:rPr sz="2400" spc="-10" dirty="0">
                <a:latin typeface="Carlito"/>
                <a:cs typeface="Carlito"/>
              </a:rPr>
              <a:t>terbuka </a:t>
            </a:r>
            <a:r>
              <a:rPr sz="2400" dirty="0">
                <a:latin typeface="Carlito"/>
                <a:cs typeface="Carlito"/>
              </a:rPr>
              <a:t>dan</a:t>
            </a:r>
            <a:r>
              <a:rPr sz="2400" spc="-15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tertutup</a:t>
            </a:r>
            <a:endParaRPr sz="2400" dirty="0">
              <a:latin typeface="Carlito"/>
              <a:cs typeface="Carlito"/>
            </a:endParaRPr>
          </a:p>
          <a:p>
            <a:pPr marL="332105" marR="850265" indent="-320040">
              <a:lnSpc>
                <a:spcPts val="2590"/>
              </a:lnSpc>
              <a:spcBef>
                <a:spcPts val="18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5" dirty="0">
                <a:latin typeface="Carlito"/>
                <a:cs typeface="Carlito"/>
              </a:rPr>
              <a:t>Kondisi </a:t>
            </a:r>
            <a:r>
              <a:rPr sz="2400" spc="5" dirty="0">
                <a:latin typeface="Carlito"/>
                <a:cs typeface="Carlito"/>
              </a:rPr>
              <a:t>tutup </a:t>
            </a:r>
            <a:r>
              <a:rPr sz="2400" spc="-20" dirty="0">
                <a:latin typeface="Carlito"/>
                <a:cs typeface="Carlito"/>
              </a:rPr>
              <a:t>(bayangkan </a:t>
            </a:r>
            <a:r>
              <a:rPr sz="2400" spc="5" dirty="0">
                <a:latin typeface="Carlito"/>
                <a:cs typeface="Carlito"/>
              </a:rPr>
              <a:t>anda </a:t>
            </a:r>
            <a:r>
              <a:rPr sz="2400" spc="-5" dirty="0">
                <a:latin typeface="Carlito"/>
                <a:cs typeface="Carlito"/>
              </a:rPr>
              <a:t>berada</a:t>
            </a:r>
            <a:r>
              <a:rPr sz="2400" spc="-17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pada  </a:t>
            </a:r>
            <a:r>
              <a:rPr sz="2400" spc="-5" dirty="0">
                <a:latin typeface="Carlito"/>
                <a:cs typeface="Carlito"/>
              </a:rPr>
              <a:t>ruangan </a:t>
            </a:r>
            <a:r>
              <a:rPr sz="2400" spc="-15" dirty="0">
                <a:latin typeface="Carlito"/>
                <a:cs typeface="Carlito"/>
              </a:rPr>
              <a:t>yang </a:t>
            </a:r>
            <a:r>
              <a:rPr sz="2400" spc="5" dirty="0">
                <a:latin typeface="Carlito"/>
                <a:cs typeface="Carlito"/>
              </a:rPr>
              <a:t>penuh </a:t>
            </a:r>
            <a:r>
              <a:rPr sz="2400" spc="-5" dirty="0">
                <a:latin typeface="Carlito"/>
                <a:cs typeface="Carlito"/>
              </a:rPr>
              <a:t>sesak)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:</a:t>
            </a:r>
          </a:p>
          <a:p>
            <a:pPr marL="624840" lvl="1" indent="-274955">
              <a:lnSpc>
                <a:spcPct val="100000"/>
              </a:lnSpc>
              <a:spcBef>
                <a:spcPts val="254"/>
              </a:spcBef>
              <a:buClr>
                <a:srgbClr val="60B5CC"/>
              </a:buClr>
              <a:buSzPct val="89583"/>
              <a:buFont typeface="Wingdings"/>
              <a:buChar char=""/>
              <a:tabLst>
                <a:tab pos="624840" algn="l"/>
                <a:tab pos="625475" algn="l"/>
              </a:tabLst>
            </a:pPr>
            <a:r>
              <a:rPr sz="2400" dirty="0">
                <a:latin typeface="Carlito"/>
                <a:cs typeface="Carlito"/>
              </a:rPr>
              <a:t>Ujung </a:t>
            </a:r>
            <a:r>
              <a:rPr sz="2400" spc="-10" dirty="0">
                <a:latin typeface="Carlito"/>
                <a:cs typeface="Carlito"/>
              </a:rPr>
              <a:t>terbuka(next to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5" dirty="0">
                <a:latin typeface="Carlito"/>
                <a:cs typeface="Carlito"/>
              </a:rPr>
              <a:t>open</a:t>
            </a:r>
            <a:r>
              <a:rPr sz="2400" spc="-1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door)</a:t>
            </a:r>
          </a:p>
          <a:p>
            <a:pPr marL="890269" lvl="2" indent="-229235">
              <a:lnSpc>
                <a:spcPct val="100000"/>
              </a:lnSpc>
              <a:spcBef>
                <a:spcPts val="285"/>
              </a:spcBef>
              <a:buClr>
                <a:srgbClr val="E66C7D"/>
              </a:buClr>
              <a:buFont typeface="Arial"/>
              <a:buChar char="▪"/>
              <a:tabLst>
                <a:tab pos="890905" algn="l"/>
              </a:tabLst>
            </a:pPr>
            <a:r>
              <a:rPr sz="2400" dirty="0">
                <a:latin typeface="Carlito"/>
                <a:cs typeface="Carlito"/>
              </a:rPr>
              <a:t>Perpindahan (bebas</a:t>
            </a:r>
            <a:r>
              <a:rPr sz="2400" spc="-12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bergerak):</a:t>
            </a:r>
            <a:endParaRPr sz="2400" dirty="0">
              <a:latin typeface="Carlito"/>
              <a:cs typeface="Carlito"/>
            </a:endParaRPr>
          </a:p>
          <a:p>
            <a:pPr marL="3258185">
              <a:lnSpc>
                <a:spcPct val="100000"/>
              </a:lnSpc>
              <a:spcBef>
                <a:spcPts val="315"/>
              </a:spcBef>
            </a:pPr>
            <a:r>
              <a:rPr sz="2400" spc="-5" dirty="0">
                <a:latin typeface="Symbol"/>
                <a:cs typeface="Symbol"/>
              </a:rPr>
              <a:t></a:t>
            </a:r>
            <a:r>
              <a:rPr sz="2400" spc="-5" dirty="0">
                <a:latin typeface="Carlito"/>
                <a:cs typeface="Carlito"/>
              </a:rPr>
              <a:t>x </a:t>
            </a:r>
            <a:r>
              <a:rPr sz="2400" dirty="0">
                <a:latin typeface="Carlito"/>
                <a:cs typeface="Carlito"/>
              </a:rPr>
              <a:t>=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max</a:t>
            </a:r>
            <a:endParaRPr sz="2400" dirty="0">
              <a:latin typeface="Carlito"/>
              <a:cs typeface="Carlito"/>
            </a:endParaRPr>
          </a:p>
          <a:p>
            <a:pPr marL="890269" lvl="2" indent="-229235">
              <a:lnSpc>
                <a:spcPct val="100000"/>
              </a:lnSpc>
              <a:spcBef>
                <a:spcPts val="265"/>
              </a:spcBef>
              <a:buClr>
                <a:srgbClr val="E66C7D"/>
              </a:buClr>
              <a:buFont typeface="Arial"/>
              <a:buChar char="▪"/>
              <a:tabLst>
                <a:tab pos="890905" algn="l"/>
              </a:tabLst>
            </a:pPr>
            <a:r>
              <a:rPr sz="2400" spc="-40" dirty="0">
                <a:latin typeface="Carlito"/>
                <a:cs typeface="Carlito"/>
              </a:rPr>
              <a:t>Tekanan </a:t>
            </a:r>
            <a:r>
              <a:rPr sz="2400" dirty="0">
                <a:latin typeface="Carlito"/>
                <a:cs typeface="Carlito"/>
              </a:rPr>
              <a:t>= </a:t>
            </a:r>
            <a:r>
              <a:rPr sz="2400" spc="-20" dirty="0">
                <a:latin typeface="Carlito"/>
                <a:cs typeface="Carlito"/>
              </a:rPr>
              <a:t>Atmosfer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P:</a:t>
            </a:r>
            <a:endParaRPr sz="2400" dirty="0">
              <a:latin typeface="Carlito"/>
              <a:cs typeface="Carlito"/>
            </a:endParaRPr>
          </a:p>
          <a:p>
            <a:pPr marL="3456940">
              <a:lnSpc>
                <a:spcPct val="100000"/>
              </a:lnSpc>
              <a:spcBef>
                <a:spcPts val="310"/>
              </a:spcBef>
            </a:pPr>
            <a:r>
              <a:rPr sz="2400" spc="-5" dirty="0">
                <a:latin typeface="Symbol"/>
                <a:cs typeface="Symbol"/>
              </a:rPr>
              <a:t></a:t>
            </a:r>
            <a:r>
              <a:rPr sz="2400" spc="-5" dirty="0">
                <a:latin typeface="Carlito"/>
                <a:cs typeface="Carlito"/>
              </a:rPr>
              <a:t>P </a:t>
            </a:r>
            <a:r>
              <a:rPr sz="2400" dirty="0">
                <a:latin typeface="Carlito"/>
                <a:cs typeface="Carlito"/>
              </a:rPr>
              <a:t>=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0</a:t>
            </a:r>
          </a:p>
          <a:p>
            <a:pPr marL="624840" lvl="1" indent="-274955">
              <a:lnSpc>
                <a:spcPct val="100000"/>
              </a:lnSpc>
              <a:spcBef>
                <a:spcPts val="265"/>
              </a:spcBef>
              <a:buClr>
                <a:srgbClr val="60B5CC"/>
              </a:buClr>
              <a:buSzPct val="89583"/>
              <a:buFont typeface="Wingdings"/>
              <a:buChar char=""/>
              <a:tabLst>
                <a:tab pos="624840" algn="l"/>
                <a:tab pos="625475" algn="l"/>
              </a:tabLst>
            </a:pPr>
            <a:r>
              <a:rPr sz="2400" dirty="0">
                <a:latin typeface="Carlito"/>
                <a:cs typeface="Carlito"/>
              </a:rPr>
              <a:t>Ujung tertutup </a:t>
            </a:r>
            <a:r>
              <a:rPr sz="2400" spc="-10" dirty="0">
                <a:latin typeface="Carlito"/>
                <a:cs typeface="Carlito"/>
              </a:rPr>
              <a:t>(terdorong kembali </a:t>
            </a:r>
            <a:r>
              <a:rPr sz="2400" dirty="0">
                <a:latin typeface="Carlito"/>
                <a:cs typeface="Carlito"/>
              </a:rPr>
              <a:t>oleh</a:t>
            </a:r>
            <a:r>
              <a:rPr sz="2400" spc="-22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dinding)</a:t>
            </a:r>
            <a:endParaRPr sz="2400" dirty="0">
              <a:latin typeface="Carlito"/>
              <a:cs typeface="Carlito"/>
            </a:endParaRPr>
          </a:p>
          <a:p>
            <a:pPr marL="890269" lvl="2" indent="-229235">
              <a:lnSpc>
                <a:spcPct val="100000"/>
              </a:lnSpc>
              <a:spcBef>
                <a:spcPts val="285"/>
              </a:spcBef>
              <a:buClr>
                <a:srgbClr val="E66C7D"/>
              </a:buClr>
              <a:buFont typeface="Arial"/>
              <a:buChar char="▪"/>
              <a:tabLst>
                <a:tab pos="890905" algn="l"/>
              </a:tabLst>
            </a:pPr>
            <a:r>
              <a:rPr sz="2400" dirty="0">
                <a:latin typeface="Carlito"/>
                <a:cs typeface="Carlito"/>
              </a:rPr>
              <a:t>Perpindahan</a:t>
            </a:r>
          </a:p>
          <a:p>
            <a:pPr marL="3471545">
              <a:lnSpc>
                <a:spcPct val="100000"/>
              </a:lnSpc>
              <a:spcBef>
                <a:spcPts val="315"/>
              </a:spcBef>
            </a:pPr>
            <a:r>
              <a:rPr sz="2400" spc="-5" dirty="0">
                <a:latin typeface="Symbol"/>
                <a:cs typeface="Symbol"/>
              </a:rPr>
              <a:t></a:t>
            </a:r>
            <a:r>
              <a:rPr sz="2400" spc="-5" dirty="0">
                <a:latin typeface="Carlito"/>
                <a:cs typeface="Carlito"/>
              </a:rPr>
              <a:t>x </a:t>
            </a:r>
            <a:r>
              <a:rPr sz="2400" dirty="0">
                <a:latin typeface="Carlito"/>
                <a:cs typeface="Carlito"/>
              </a:rPr>
              <a:t>=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0</a:t>
            </a:r>
          </a:p>
          <a:p>
            <a:pPr marL="890269" lvl="2" indent="-229235">
              <a:lnSpc>
                <a:spcPct val="100000"/>
              </a:lnSpc>
              <a:spcBef>
                <a:spcPts val="265"/>
              </a:spcBef>
              <a:buClr>
                <a:srgbClr val="E66C7D"/>
              </a:buClr>
              <a:buFont typeface="Arial"/>
              <a:buChar char="▪"/>
              <a:tabLst>
                <a:tab pos="890905" algn="l"/>
              </a:tabLst>
            </a:pPr>
            <a:r>
              <a:rPr sz="2400" spc="-25" dirty="0">
                <a:latin typeface="Carlito"/>
                <a:cs typeface="Carlito"/>
              </a:rPr>
              <a:t>Variasi </a:t>
            </a:r>
            <a:r>
              <a:rPr sz="2400" spc="-10" dirty="0">
                <a:latin typeface="Carlito"/>
                <a:cs typeface="Carlito"/>
              </a:rPr>
              <a:t>tekanan </a:t>
            </a:r>
            <a:r>
              <a:rPr sz="2400" dirty="0">
                <a:latin typeface="Carlito"/>
                <a:cs typeface="Carlito"/>
              </a:rPr>
              <a:t>–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maks</a:t>
            </a:r>
            <a:endParaRPr sz="2400" dirty="0">
              <a:latin typeface="Carlito"/>
              <a:cs typeface="Carlito"/>
            </a:endParaRPr>
          </a:p>
          <a:p>
            <a:pPr marL="3213100">
              <a:lnSpc>
                <a:spcPct val="100000"/>
              </a:lnSpc>
              <a:spcBef>
                <a:spcPts val="310"/>
              </a:spcBef>
            </a:pPr>
            <a:r>
              <a:rPr sz="2400" spc="-5" dirty="0">
                <a:latin typeface="Symbol"/>
                <a:cs typeface="Symbol"/>
              </a:rPr>
              <a:t></a:t>
            </a:r>
            <a:r>
              <a:rPr sz="2400" spc="-5" dirty="0">
                <a:latin typeface="Carlito"/>
                <a:cs typeface="Carlito"/>
              </a:rPr>
              <a:t>P </a:t>
            </a:r>
            <a:r>
              <a:rPr sz="2400" dirty="0">
                <a:latin typeface="Carlito"/>
                <a:cs typeface="Carlito"/>
              </a:rPr>
              <a:t>=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maks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9600" y="243116"/>
            <a:ext cx="35640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Organa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74904" y="1194816"/>
            <a:ext cx="1384300" cy="935990"/>
            <a:chOff x="374904" y="1194816"/>
            <a:chExt cx="1384300" cy="935990"/>
          </a:xfrm>
        </p:grpSpPr>
        <p:sp>
          <p:nvSpPr>
            <p:cNvPr id="6" name="object 6"/>
            <p:cNvSpPr/>
            <p:nvPr/>
          </p:nvSpPr>
          <p:spPr>
            <a:xfrm>
              <a:off x="426720" y="1194816"/>
              <a:ext cx="1331976" cy="9357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4904" y="1328928"/>
              <a:ext cx="1362456" cy="5852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0689" y="1382648"/>
            <a:ext cx="1033144" cy="46609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-5" dirty="0">
                <a:latin typeface="Carlito"/>
                <a:cs typeface="Carlito"/>
              </a:rPr>
              <a:t>Prinsip  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up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dirty="0">
                <a:latin typeface="Carlito"/>
                <a:cs typeface="Carlito"/>
              </a:rPr>
              <a:t>rp</a:t>
            </a:r>
            <a:r>
              <a:rPr sz="1500" spc="-5" dirty="0">
                <a:latin typeface="Carlito"/>
                <a:cs typeface="Carlito"/>
              </a:rPr>
              <a:t>o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spc="-15" dirty="0">
                <a:latin typeface="Carlito"/>
                <a:cs typeface="Carlito"/>
              </a:rPr>
              <a:t>i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i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4904" y="2084832"/>
            <a:ext cx="1384300" cy="935990"/>
            <a:chOff x="374904" y="2084832"/>
            <a:chExt cx="1384300" cy="935990"/>
          </a:xfrm>
        </p:grpSpPr>
        <p:sp>
          <p:nvSpPr>
            <p:cNvPr id="14" name="object 14"/>
            <p:cNvSpPr/>
            <p:nvPr/>
          </p:nvSpPr>
          <p:spPr>
            <a:xfrm>
              <a:off x="426720" y="2084832"/>
              <a:ext cx="1331976" cy="9357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4904" y="2218944"/>
              <a:ext cx="1368552" cy="585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0689" y="2272347"/>
            <a:ext cx="1036955" cy="46609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10" dirty="0">
                <a:latin typeface="Carlito"/>
                <a:cs typeface="Carlito"/>
              </a:rPr>
              <a:t>G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spc="-15" dirty="0">
                <a:latin typeface="Carlito"/>
                <a:cs typeface="Carlito"/>
              </a:rPr>
              <a:t>l</a:t>
            </a:r>
            <a:r>
              <a:rPr sz="1500" spc="-5" dirty="0">
                <a:latin typeface="Carlito"/>
                <a:cs typeface="Carlito"/>
              </a:rPr>
              <a:t>om</a:t>
            </a:r>
            <a:r>
              <a:rPr sz="1500" dirty="0">
                <a:latin typeface="Carlito"/>
                <a:cs typeface="Carlito"/>
              </a:rPr>
              <a:t>bang  </a:t>
            </a:r>
            <a:r>
              <a:rPr sz="1500" spc="-5" dirty="0">
                <a:latin typeface="Carlito"/>
                <a:cs typeface="Carlito"/>
              </a:rPr>
              <a:t>Berdiri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240" y="2974848"/>
            <a:ext cx="1743710" cy="935990"/>
            <a:chOff x="15240" y="2974848"/>
            <a:chExt cx="1743710" cy="935990"/>
          </a:xfrm>
        </p:grpSpPr>
        <p:sp>
          <p:nvSpPr>
            <p:cNvPr id="22" name="object 22"/>
            <p:cNvSpPr/>
            <p:nvPr/>
          </p:nvSpPr>
          <p:spPr>
            <a:xfrm>
              <a:off x="426720" y="2974848"/>
              <a:ext cx="1331976" cy="935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4903" y="3212592"/>
              <a:ext cx="1161288" cy="3779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240" y="3084576"/>
              <a:ext cx="472440" cy="7162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81154" y="3249701"/>
            <a:ext cx="120650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1790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	</a:t>
            </a:r>
            <a:r>
              <a:rPr sz="2250" spc="337" baseline="1851" dirty="0">
                <a:latin typeface="Arial"/>
                <a:cs typeface="Arial"/>
              </a:rPr>
              <a:t>•</a:t>
            </a:r>
            <a:r>
              <a:rPr sz="2250" spc="-450" baseline="1851" dirty="0">
                <a:latin typeface="Arial"/>
                <a:cs typeface="Arial"/>
              </a:rPr>
              <a:t> </a:t>
            </a:r>
            <a:r>
              <a:rPr sz="2250" spc="-15" baseline="1851" dirty="0">
                <a:latin typeface="Carlito"/>
                <a:cs typeface="Carlito"/>
              </a:rPr>
              <a:t>Layangan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095" y="3864864"/>
            <a:ext cx="1752600" cy="935990"/>
            <a:chOff x="6095" y="3864864"/>
            <a:chExt cx="1752600" cy="935990"/>
          </a:xfrm>
        </p:grpSpPr>
        <p:sp>
          <p:nvSpPr>
            <p:cNvPr id="29" name="object 29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4904" y="4102608"/>
              <a:ext cx="493776" cy="3779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95" y="3971544"/>
              <a:ext cx="490728" cy="7193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71977" y="4139387"/>
            <a:ext cx="5492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	</a:t>
            </a:r>
            <a:r>
              <a:rPr sz="2250" spc="569" baseline="1851" dirty="0">
                <a:latin typeface="Arial"/>
                <a:cs typeface="Arial"/>
              </a:rPr>
              <a:t>•</a:t>
            </a:r>
            <a:r>
              <a:rPr sz="2250" baseline="1851" dirty="0">
                <a:latin typeface="Carlito"/>
                <a:cs typeface="Carlito"/>
              </a:rPr>
              <a:t>-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74904" y="4754879"/>
            <a:ext cx="1384300" cy="935990"/>
            <a:chOff x="374904" y="4754879"/>
            <a:chExt cx="1384300" cy="935990"/>
          </a:xfrm>
        </p:grpSpPr>
        <p:sp>
          <p:nvSpPr>
            <p:cNvPr id="36" name="object 36"/>
            <p:cNvSpPr/>
            <p:nvPr/>
          </p:nvSpPr>
          <p:spPr>
            <a:xfrm>
              <a:off x="426720" y="4754879"/>
              <a:ext cx="1331976" cy="9357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4904" y="4992623"/>
              <a:ext cx="493776" cy="37795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20689" y="50460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74904" y="5644896"/>
            <a:ext cx="1384300" cy="935990"/>
            <a:chOff x="374904" y="5644896"/>
            <a:chExt cx="1384300" cy="935990"/>
          </a:xfrm>
        </p:grpSpPr>
        <p:sp>
          <p:nvSpPr>
            <p:cNvPr id="44" name="object 44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4904" y="5882640"/>
              <a:ext cx="493776" cy="37795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20689" y="59357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7432" y="5751576"/>
            <a:ext cx="460248" cy="7162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95143" y="5918779"/>
            <a:ext cx="1250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8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6835" y="140407"/>
            <a:ext cx="51100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Kedua </a:t>
            </a:r>
            <a:r>
              <a:rPr spc="5" dirty="0"/>
              <a:t>ujung</a:t>
            </a:r>
            <a:r>
              <a:rPr spc="-125" dirty="0"/>
              <a:t> </a:t>
            </a:r>
            <a:r>
              <a:rPr spc="-15" dirty="0"/>
              <a:t>terbuka</a:t>
            </a:r>
          </a:p>
        </p:txBody>
      </p:sp>
      <p:sp>
        <p:nvSpPr>
          <p:cNvPr id="5" name="object 5"/>
          <p:cNvSpPr/>
          <p:nvPr/>
        </p:nvSpPr>
        <p:spPr>
          <a:xfrm>
            <a:off x="1828800" y="1143000"/>
            <a:ext cx="4105086" cy="5257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74904" y="1194816"/>
            <a:ext cx="6343015" cy="3858895"/>
            <a:chOff x="374904" y="1194816"/>
            <a:chExt cx="6343015" cy="3858895"/>
          </a:xfrm>
        </p:grpSpPr>
        <p:sp>
          <p:nvSpPr>
            <p:cNvPr id="17" name="object 17"/>
            <p:cNvSpPr/>
            <p:nvPr/>
          </p:nvSpPr>
          <p:spPr>
            <a:xfrm>
              <a:off x="4584192" y="1615440"/>
              <a:ext cx="2097023" cy="542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50663" y="3063239"/>
              <a:ext cx="2167128" cy="5425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8951" y="4511039"/>
              <a:ext cx="2127504" cy="5425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6720" y="1194816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4904" y="1328928"/>
              <a:ext cx="1362456" cy="585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20689" y="1382648"/>
            <a:ext cx="1033144" cy="46609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-5" dirty="0">
                <a:latin typeface="Carlito"/>
                <a:cs typeface="Carlito"/>
              </a:rPr>
              <a:t>Prinsip  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up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dirty="0">
                <a:latin typeface="Carlito"/>
                <a:cs typeface="Carlito"/>
              </a:rPr>
              <a:t>rp</a:t>
            </a:r>
            <a:r>
              <a:rPr sz="1500" spc="-5" dirty="0">
                <a:latin typeface="Carlito"/>
                <a:cs typeface="Carlito"/>
              </a:rPr>
              <a:t>o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spc="-15" dirty="0">
                <a:latin typeface="Carlito"/>
                <a:cs typeface="Carlito"/>
              </a:rPr>
              <a:t>i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i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74904" y="2084832"/>
            <a:ext cx="1384300" cy="935990"/>
            <a:chOff x="374904" y="2084832"/>
            <a:chExt cx="1384300" cy="935990"/>
          </a:xfrm>
        </p:grpSpPr>
        <p:sp>
          <p:nvSpPr>
            <p:cNvPr id="36" name="object 36"/>
            <p:cNvSpPr/>
            <p:nvPr/>
          </p:nvSpPr>
          <p:spPr>
            <a:xfrm>
              <a:off x="426720" y="2084832"/>
              <a:ext cx="1331976" cy="9357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4904" y="2218944"/>
              <a:ext cx="1368552" cy="5852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20689" y="2272347"/>
            <a:ext cx="1036955" cy="46609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10" dirty="0">
                <a:latin typeface="Carlito"/>
                <a:cs typeface="Carlito"/>
              </a:rPr>
              <a:t>G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spc="-15" dirty="0">
                <a:latin typeface="Carlito"/>
                <a:cs typeface="Carlito"/>
              </a:rPr>
              <a:t>l</a:t>
            </a:r>
            <a:r>
              <a:rPr sz="1500" spc="-5" dirty="0">
                <a:latin typeface="Carlito"/>
                <a:cs typeface="Carlito"/>
              </a:rPr>
              <a:t>om</a:t>
            </a:r>
            <a:r>
              <a:rPr sz="1500" dirty="0">
                <a:latin typeface="Carlito"/>
                <a:cs typeface="Carlito"/>
              </a:rPr>
              <a:t>bang  </a:t>
            </a:r>
            <a:r>
              <a:rPr sz="1500" spc="-5" dirty="0">
                <a:latin typeface="Carlito"/>
                <a:cs typeface="Carlito"/>
              </a:rPr>
              <a:t>Berdiri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5240" y="2974848"/>
            <a:ext cx="1743710" cy="935990"/>
            <a:chOff x="15240" y="2974848"/>
            <a:chExt cx="1743710" cy="935990"/>
          </a:xfrm>
        </p:grpSpPr>
        <p:sp>
          <p:nvSpPr>
            <p:cNvPr id="44" name="object 44"/>
            <p:cNvSpPr/>
            <p:nvPr/>
          </p:nvSpPr>
          <p:spPr>
            <a:xfrm>
              <a:off x="426720" y="2974848"/>
              <a:ext cx="1331976" cy="935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4903" y="3212592"/>
              <a:ext cx="1161288" cy="3779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240" y="3084576"/>
              <a:ext cx="472440" cy="7162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81154" y="3249701"/>
            <a:ext cx="120650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1790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	</a:t>
            </a:r>
            <a:r>
              <a:rPr sz="2250" spc="337" baseline="1851" dirty="0">
                <a:latin typeface="Arial"/>
                <a:cs typeface="Arial"/>
              </a:rPr>
              <a:t>•</a:t>
            </a:r>
            <a:r>
              <a:rPr sz="2250" spc="-450" baseline="1851" dirty="0">
                <a:latin typeface="Arial"/>
                <a:cs typeface="Arial"/>
              </a:rPr>
              <a:t> </a:t>
            </a:r>
            <a:r>
              <a:rPr sz="2250" spc="-15" baseline="1851" dirty="0">
                <a:latin typeface="Carlito"/>
                <a:cs typeface="Carlito"/>
              </a:rPr>
              <a:t>Layangan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095" y="3864864"/>
            <a:ext cx="1752600" cy="935990"/>
            <a:chOff x="6095" y="3864864"/>
            <a:chExt cx="1752600" cy="935990"/>
          </a:xfrm>
        </p:grpSpPr>
        <p:sp>
          <p:nvSpPr>
            <p:cNvPr id="51" name="object 51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74904" y="4102608"/>
              <a:ext cx="493776" cy="3779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095" y="3971544"/>
              <a:ext cx="490728" cy="7193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71977" y="4139387"/>
            <a:ext cx="5492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	</a:t>
            </a:r>
            <a:r>
              <a:rPr sz="2250" spc="569" baseline="1851" dirty="0">
                <a:latin typeface="Arial"/>
                <a:cs typeface="Arial"/>
              </a:rPr>
              <a:t>•</a:t>
            </a:r>
            <a:r>
              <a:rPr sz="2250" baseline="1851" dirty="0">
                <a:latin typeface="Carlito"/>
                <a:cs typeface="Carlito"/>
              </a:rPr>
              <a:t>-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74904" y="4754879"/>
            <a:ext cx="1384300" cy="935990"/>
            <a:chOff x="374904" y="4754879"/>
            <a:chExt cx="1384300" cy="935990"/>
          </a:xfrm>
        </p:grpSpPr>
        <p:sp>
          <p:nvSpPr>
            <p:cNvPr id="58" name="object 58"/>
            <p:cNvSpPr/>
            <p:nvPr/>
          </p:nvSpPr>
          <p:spPr>
            <a:xfrm>
              <a:off x="426720" y="4754879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4904" y="4992623"/>
              <a:ext cx="493776" cy="3779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20689" y="50460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66" name="object 66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74904" y="5882640"/>
              <a:ext cx="493776" cy="37795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20689" y="5983771"/>
            <a:ext cx="20002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85" y="0"/>
            <a:ext cx="1121935" cy="180957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0460"/>
            <a:ext cx="2133600" cy="49783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3112" y="180948"/>
            <a:ext cx="458301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Salah </a:t>
            </a:r>
            <a:r>
              <a:rPr spc="-10" dirty="0"/>
              <a:t>satu</a:t>
            </a:r>
            <a:r>
              <a:rPr spc="-114" dirty="0"/>
              <a:t> </a:t>
            </a:r>
            <a:r>
              <a:rPr spc="-20" dirty="0"/>
              <a:t>tetutup</a:t>
            </a:r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1888896" y="1536191"/>
            <a:ext cx="4807585" cy="4788535"/>
            <a:chOff x="1888896" y="1536191"/>
            <a:chExt cx="4807585" cy="4788535"/>
          </a:xfrm>
        </p:grpSpPr>
        <p:sp>
          <p:nvSpPr>
            <p:cNvPr id="7" name="object 7"/>
            <p:cNvSpPr/>
            <p:nvPr/>
          </p:nvSpPr>
          <p:spPr>
            <a:xfrm>
              <a:off x="1888896" y="1905000"/>
              <a:ext cx="4108335" cy="441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84191" y="1536191"/>
              <a:ext cx="2097023" cy="542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14087" y="3063239"/>
              <a:ext cx="2127504" cy="5425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68951" y="4562856"/>
              <a:ext cx="2127504" cy="5425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374904" y="1194816"/>
            <a:ext cx="1384300" cy="935990"/>
            <a:chOff x="374904" y="1194816"/>
            <a:chExt cx="1384300" cy="935990"/>
          </a:xfrm>
        </p:grpSpPr>
        <p:sp>
          <p:nvSpPr>
            <p:cNvPr id="31" name="object 31"/>
            <p:cNvSpPr/>
            <p:nvPr/>
          </p:nvSpPr>
          <p:spPr>
            <a:xfrm>
              <a:off x="426720" y="1194816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4904" y="1328928"/>
              <a:ext cx="1362456" cy="585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20689" y="1382648"/>
            <a:ext cx="1033144" cy="46609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-5" dirty="0">
                <a:latin typeface="Carlito"/>
                <a:cs typeface="Carlito"/>
              </a:rPr>
              <a:t>Prinsip  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up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dirty="0">
                <a:latin typeface="Carlito"/>
                <a:cs typeface="Carlito"/>
              </a:rPr>
              <a:t>rp</a:t>
            </a:r>
            <a:r>
              <a:rPr sz="1500" spc="-5" dirty="0">
                <a:latin typeface="Carlito"/>
                <a:cs typeface="Carlito"/>
              </a:rPr>
              <a:t>o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spc="-15" dirty="0">
                <a:latin typeface="Carlito"/>
                <a:cs typeface="Carlito"/>
              </a:rPr>
              <a:t>i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i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74904" y="2084832"/>
            <a:ext cx="1384300" cy="935990"/>
            <a:chOff x="374904" y="2084832"/>
            <a:chExt cx="1384300" cy="935990"/>
          </a:xfrm>
        </p:grpSpPr>
        <p:sp>
          <p:nvSpPr>
            <p:cNvPr id="39" name="object 39"/>
            <p:cNvSpPr/>
            <p:nvPr/>
          </p:nvSpPr>
          <p:spPr>
            <a:xfrm>
              <a:off x="426720" y="2084832"/>
              <a:ext cx="1331976" cy="9357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4904" y="2218944"/>
              <a:ext cx="1368552" cy="5852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20689" y="2272347"/>
            <a:ext cx="1036955" cy="46609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10" dirty="0">
                <a:latin typeface="Carlito"/>
                <a:cs typeface="Carlito"/>
              </a:rPr>
              <a:t>G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spc="-15" dirty="0">
                <a:latin typeface="Carlito"/>
                <a:cs typeface="Carlito"/>
              </a:rPr>
              <a:t>l</a:t>
            </a:r>
            <a:r>
              <a:rPr sz="1500" spc="-5" dirty="0">
                <a:latin typeface="Carlito"/>
                <a:cs typeface="Carlito"/>
              </a:rPr>
              <a:t>om</a:t>
            </a:r>
            <a:r>
              <a:rPr sz="1500" dirty="0">
                <a:latin typeface="Carlito"/>
                <a:cs typeface="Carlito"/>
              </a:rPr>
              <a:t>bang  </a:t>
            </a:r>
            <a:r>
              <a:rPr sz="1500" spc="-5" dirty="0">
                <a:latin typeface="Carlito"/>
                <a:cs typeface="Carlito"/>
              </a:rPr>
              <a:t>Berdiri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5240" y="2974848"/>
            <a:ext cx="1743710" cy="935990"/>
            <a:chOff x="15240" y="2974848"/>
            <a:chExt cx="1743710" cy="935990"/>
          </a:xfrm>
        </p:grpSpPr>
        <p:sp>
          <p:nvSpPr>
            <p:cNvPr id="47" name="object 47"/>
            <p:cNvSpPr/>
            <p:nvPr/>
          </p:nvSpPr>
          <p:spPr>
            <a:xfrm>
              <a:off x="426720" y="2974848"/>
              <a:ext cx="1331976" cy="935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4903" y="3212592"/>
              <a:ext cx="1161288" cy="3779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240" y="3084576"/>
              <a:ext cx="472440" cy="7162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81154" y="3249701"/>
            <a:ext cx="120650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1790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	</a:t>
            </a:r>
            <a:r>
              <a:rPr sz="2250" spc="337" baseline="1851" dirty="0">
                <a:latin typeface="Arial"/>
                <a:cs typeface="Arial"/>
              </a:rPr>
              <a:t>•</a:t>
            </a:r>
            <a:r>
              <a:rPr sz="2250" spc="-450" baseline="1851" dirty="0">
                <a:latin typeface="Arial"/>
                <a:cs typeface="Arial"/>
              </a:rPr>
              <a:t> </a:t>
            </a:r>
            <a:r>
              <a:rPr sz="2250" spc="-15" baseline="1851" dirty="0">
                <a:latin typeface="Carlito"/>
                <a:cs typeface="Carlito"/>
              </a:rPr>
              <a:t>Layangan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095" y="3864864"/>
            <a:ext cx="1752600" cy="935990"/>
            <a:chOff x="6095" y="3864864"/>
            <a:chExt cx="1752600" cy="935990"/>
          </a:xfrm>
        </p:grpSpPr>
        <p:sp>
          <p:nvSpPr>
            <p:cNvPr id="54" name="object 54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74904" y="4102608"/>
              <a:ext cx="493776" cy="3779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95" y="3971544"/>
              <a:ext cx="490728" cy="7193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71977" y="4139387"/>
            <a:ext cx="5492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	</a:t>
            </a:r>
            <a:r>
              <a:rPr sz="2250" spc="569" baseline="1851" dirty="0">
                <a:latin typeface="Arial"/>
                <a:cs typeface="Arial"/>
              </a:rPr>
              <a:t>•</a:t>
            </a:r>
            <a:r>
              <a:rPr sz="2250" baseline="1851" dirty="0">
                <a:latin typeface="Carlito"/>
                <a:cs typeface="Carlito"/>
              </a:rPr>
              <a:t>-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74904" y="4754879"/>
            <a:ext cx="1384300" cy="935990"/>
            <a:chOff x="374904" y="4754879"/>
            <a:chExt cx="1384300" cy="935990"/>
          </a:xfrm>
        </p:grpSpPr>
        <p:sp>
          <p:nvSpPr>
            <p:cNvPr id="61" name="object 61"/>
            <p:cNvSpPr/>
            <p:nvPr/>
          </p:nvSpPr>
          <p:spPr>
            <a:xfrm>
              <a:off x="426720" y="4754879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4904" y="4992623"/>
              <a:ext cx="493776" cy="3779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20689" y="50460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69" name="object 69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74904" y="5882640"/>
              <a:ext cx="493776" cy="37795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20689" y="5983771"/>
            <a:ext cx="20002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85" y="0"/>
            <a:ext cx="1121935" cy="180957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49622"/>
            <a:ext cx="2131291" cy="51086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"/>
            <a:ext cx="9144000" cy="2131060"/>
            <a:chOff x="0" y="101"/>
            <a:chExt cx="9144000" cy="2131060"/>
          </a:xfrm>
        </p:grpSpPr>
        <p:sp>
          <p:nvSpPr>
            <p:cNvPr id="3" name="object 3"/>
            <p:cNvSpPr/>
            <p:nvPr/>
          </p:nvSpPr>
          <p:spPr>
            <a:xfrm>
              <a:off x="426719" y="1194815"/>
              <a:ext cx="1331976" cy="9357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1283207"/>
              <a:ext cx="1283208" cy="6979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F6D9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F6D9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3069" y="1325905"/>
            <a:ext cx="1193611" cy="5861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8270" marR="5080" indent="-116205" algn="just">
              <a:lnSpc>
                <a:spcPct val="91600"/>
              </a:lnSpc>
              <a:spcBef>
                <a:spcPts val="225"/>
              </a:spcBef>
              <a:buFont typeface="Arial"/>
              <a:buChar char="•"/>
              <a:tabLst>
                <a:tab pos="128905" algn="l"/>
              </a:tabLst>
            </a:pPr>
            <a:r>
              <a:rPr sz="1300" spc="-20" dirty="0">
                <a:latin typeface="Carlito"/>
                <a:cs typeface="Carlito"/>
              </a:rPr>
              <a:t>Sifat </a:t>
            </a:r>
            <a:r>
              <a:rPr sz="1300" spc="-5" dirty="0">
                <a:latin typeface="Carlito"/>
                <a:cs typeface="Carlito"/>
              </a:rPr>
              <a:t>dasar</a:t>
            </a:r>
            <a:r>
              <a:rPr sz="1300" spc="-45" dirty="0">
                <a:latin typeface="Carlito"/>
                <a:cs typeface="Carlito"/>
              </a:rPr>
              <a:t> </a:t>
            </a:r>
            <a:r>
              <a:rPr sz="1300" spc="-5" dirty="0">
                <a:latin typeface="Carlito"/>
                <a:cs typeface="Carlito"/>
              </a:rPr>
              <a:t>&amp;  </a:t>
            </a:r>
            <a:r>
              <a:rPr sz="1300" spc="-15" dirty="0">
                <a:latin typeface="Carlito"/>
                <a:cs typeface="Carlito"/>
              </a:rPr>
              <a:t>Perambatan  </a:t>
            </a:r>
            <a:r>
              <a:rPr sz="1300" spc="-20" dirty="0">
                <a:latin typeface="Carlito"/>
                <a:cs typeface="Carlito"/>
              </a:rPr>
              <a:t>Cahaya</a:t>
            </a:r>
            <a:endParaRPr sz="13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1000" y="2084832"/>
            <a:ext cx="1377950" cy="935990"/>
            <a:chOff x="381000" y="2084832"/>
            <a:chExt cx="1377950" cy="935990"/>
          </a:xfrm>
        </p:grpSpPr>
        <p:sp>
          <p:nvSpPr>
            <p:cNvPr id="11" name="object 11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" y="2261616"/>
              <a:ext cx="1203960" cy="5151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F4D7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F4D7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3069" y="2306307"/>
            <a:ext cx="1098182" cy="3898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8270" marR="5080" indent="-116205">
              <a:lnSpc>
                <a:spcPts val="1440"/>
              </a:lnSpc>
              <a:spcBef>
                <a:spcPts val="240"/>
              </a:spcBef>
              <a:buFont typeface="Arial"/>
              <a:buChar char="•"/>
              <a:tabLst>
                <a:tab pos="128905" algn="l"/>
              </a:tabLst>
            </a:pPr>
            <a:r>
              <a:rPr sz="1300" spc="-5" dirty="0">
                <a:latin typeface="Carlito"/>
                <a:cs typeface="Carlito"/>
              </a:rPr>
              <a:t>S</a:t>
            </a:r>
            <a:r>
              <a:rPr sz="1300" spc="-15" dirty="0">
                <a:latin typeface="Carlito"/>
                <a:cs typeface="Carlito"/>
              </a:rPr>
              <a:t>up</a:t>
            </a:r>
            <a:r>
              <a:rPr sz="1300" spc="-5" dirty="0">
                <a:latin typeface="Carlito"/>
                <a:cs typeface="Carlito"/>
              </a:rPr>
              <a:t>er</a:t>
            </a:r>
            <a:r>
              <a:rPr sz="1300" spc="-15" dirty="0">
                <a:latin typeface="Carlito"/>
                <a:cs typeface="Carlito"/>
              </a:rPr>
              <a:t>p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15" dirty="0">
                <a:latin typeface="Carlito"/>
                <a:cs typeface="Carlito"/>
              </a:rPr>
              <a:t>i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5" dirty="0">
                <a:latin typeface="Carlito"/>
                <a:cs typeface="Carlito"/>
              </a:rPr>
              <a:t>i  </a:t>
            </a:r>
            <a:r>
              <a:rPr sz="1300" spc="-10" dirty="0">
                <a:latin typeface="Carlito"/>
                <a:cs typeface="Carlito"/>
              </a:rPr>
              <a:t>G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15" dirty="0">
                <a:latin typeface="Carlito"/>
                <a:cs typeface="Carlito"/>
              </a:rPr>
              <a:t>l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0" dirty="0">
                <a:latin typeface="Carlito"/>
                <a:cs typeface="Carlito"/>
              </a:rPr>
              <a:t>m</a:t>
            </a:r>
            <a:r>
              <a:rPr sz="1300" spc="-15" dirty="0">
                <a:latin typeface="Carlito"/>
                <a:cs typeface="Carlito"/>
              </a:rPr>
              <a:t>b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300" spc="-15" dirty="0">
                <a:latin typeface="Carlito"/>
                <a:cs typeface="Carlito"/>
              </a:rPr>
              <a:t>ng</a:t>
            </a:r>
            <a:endParaRPr sz="1300" dirty="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1000" y="2974848"/>
            <a:ext cx="1377950" cy="935990"/>
            <a:chOff x="381000" y="2974848"/>
            <a:chExt cx="1377950" cy="935990"/>
          </a:xfrm>
        </p:grpSpPr>
        <p:sp>
          <p:nvSpPr>
            <p:cNvPr id="19" name="object 19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1000" y="3060192"/>
              <a:ext cx="1213104" cy="6979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F2D4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F2D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13069" y="3105302"/>
            <a:ext cx="1104340" cy="5861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8270" marR="5080" indent="-116205" algn="just">
              <a:lnSpc>
                <a:spcPct val="91600"/>
              </a:lnSpc>
              <a:spcBef>
                <a:spcPts val="225"/>
              </a:spcBef>
              <a:buFont typeface="Arial"/>
              <a:buChar char="•"/>
              <a:tabLst>
                <a:tab pos="128905" algn="l"/>
              </a:tabLst>
            </a:pPr>
            <a:r>
              <a:rPr sz="1300" dirty="0">
                <a:latin typeface="Carlito"/>
                <a:cs typeface="Carlito"/>
              </a:rPr>
              <a:t>I</a:t>
            </a:r>
            <a:r>
              <a:rPr sz="1300" spc="-40" dirty="0">
                <a:latin typeface="Carlito"/>
                <a:cs typeface="Carlito"/>
              </a:rPr>
              <a:t>n</a:t>
            </a:r>
            <a:r>
              <a:rPr sz="1300" spc="-35" dirty="0">
                <a:latin typeface="Carlito"/>
                <a:cs typeface="Carlito"/>
              </a:rPr>
              <a:t>t</a:t>
            </a:r>
            <a:r>
              <a:rPr sz="1300" spc="-5" dirty="0">
                <a:latin typeface="Carlito"/>
                <a:cs typeface="Carlito"/>
              </a:rPr>
              <a:t>er</a:t>
            </a:r>
            <a:r>
              <a:rPr sz="1300" spc="-45" dirty="0">
                <a:latin typeface="Carlito"/>
                <a:cs typeface="Carlito"/>
              </a:rPr>
              <a:t>f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30" dirty="0">
                <a:latin typeface="Carlito"/>
                <a:cs typeface="Carlito"/>
              </a:rPr>
              <a:t>r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15" dirty="0">
                <a:latin typeface="Carlito"/>
                <a:cs typeface="Carlito"/>
              </a:rPr>
              <a:t>n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5" dirty="0">
                <a:latin typeface="Carlito"/>
                <a:cs typeface="Carlito"/>
              </a:rPr>
              <a:t>i  </a:t>
            </a:r>
            <a:r>
              <a:rPr sz="1300" spc="-10" dirty="0">
                <a:latin typeface="Carlito"/>
                <a:cs typeface="Carlito"/>
              </a:rPr>
              <a:t>G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15" dirty="0">
                <a:latin typeface="Carlito"/>
                <a:cs typeface="Carlito"/>
              </a:rPr>
              <a:t>l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0" dirty="0">
                <a:latin typeface="Carlito"/>
                <a:cs typeface="Carlito"/>
              </a:rPr>
              <a:t>m</a:t>
            </a:r>
            <a:r>
              <a:rPr sz="1300" spc="-15" dirty="0">
                <a:latin typeface="Carlito"/>
                <a:cs typeface="Carlito"/>
              </a:rPr>
              <a:t>b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300" spc="-15" dirty="0">
                <a:latin typeface="Carlito"/>
                <a:cs typeface="Carlito"/>
              </a:rPr>
              <a:t>ng  </a:t>
            </a:r>
            <a:r>
              <a:rPr sz="1300" spc="-20" dirty="0">
                <a:latin typeface="Carlito"/>
                <a:cs typeface="Carlito"/>
              </a:rPr>
              <a:t>Cahaya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81000" y="3864864"/>
            <a:ext cx="1377950" cy="935990"/>
            <a:chOff x="381000" y="3864864"/>
            <a:chExt cx="1377950" cy="935990"/>
          </a:xfrm>
        </p:grpSpPr>
        <p:sp>
          <p:nvSpPr>
            <p:cNvPr id="27" name="object 27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1000" y="3950208"/>
              <a:ext cx="1210056" cy="6979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F0D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F0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3069" y="3994988"/>
            <a:ext cx="1098182" cy="5861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8270" marR="5080" indent="-116205">
              <a:lnSpc>
                <a:spcPct val="91600"/>
              </a:lnSpc>
              <a:spcBef>
                <a:spcPts val="225"/>
              </a:spcBef>
              <a:buFont typeface="Arial"/>
              <a:buChar char="•"/>
              <a:tabLst>
                <a:tab pos="128905" algn="l"/>
              </a:tabLst>
            </a:pPr>
            <a:r>
              <a:rPr sz="1300" spc="-15" dirty="0">
                <a:latin typeface="Carlito"/>
                <a:cs typeface="Carlito"/>
              </a:rPr>
              <a:t>Difraksi  </a:t>
            </a:r>
            <a:r>
              <a:rPr sz="1300" spc="-10" dirty="0">
                <a:latin typeface="Carlito"/>
                <a:cs typeface="Carlito"/>
              </a:rPr>
              <a:t>G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15" dirty="0">
                <a:latin typeface="Carlito"/>
                <a:cs typeface="Carlito"/>
              </a:rPr>
              <a:t>l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0" dirty="0">
                <a:latin typeface="Carlito"/>
                <a:cs typeface="Carlito"/>
              </a:rPr>
              <a:t>m</a:t>
            </a:r>
            <a:r>
              <a:rPr sz="1300" spc="-15" dirty="0">
                <a:latin typeface="Carlito"/>
                <a:cs typeface="Carlito"/>
              </a:rPr>
              <a:t>b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300" spc="-15" dirty="0">
                <a:latin typeface="Carlito"/>
                <a:cs typeface="Carlito"/>
              </a:rPr>
              <a:t>ng  </a:t>
            </a:r>
            <a:r>
              <a:rPr sz="1300" spc="-20" dirty="0">
                <a:latin typeface="Carlito"/>
                <a:cs typeface="Carlito"/>
              </a:rPr>
              <a:t>Cahaya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81000" y="4754879"/>
            <a:ext cx="1377950" cy="935990"/>
            <a:chOff x="381000" y="4754879"/>
            <a:chExt cx="1377950" cy="935990"/>
          </a:xfrm>
        </p:grpSpPr>
        <p:sp>
          <p:nvSpPr>
            <p:cNvPr id="35" name="object 35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1000" y="4931663"/>
              <a:ext cx="1063752" cy="5151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EDD1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EDD1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13069" y="4975390"/>
            <a:ext cx="925799" cy="3898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8270" marR="5080" indent="-116205">
              <a:lnSpc>
                <a:spcPts val="1440"/>
              </a:lnSpc>
              <a:spcBef>
                <a:spcPts val="240"/>
              </a:spcBef>
              <a:buFont typeface="Arial"/>
              <a:buChar char="•"/>
              <a:tabLst>
                <a:tab pos="128905" algn="l"/>
              </a:tabLst>
            </a:pPr>
            <a:r>
              <a:rPr sz="1300" spc="-30" dirty="0">
                <a:latin typeface="Carlito"/>
                <a:cs typeface="Carlito"/>
              </a:rPr>
              <a:t>P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5" dirty="0">
                <a:latin typeface="Carlito"/>
                <a:cs typeface="Carlito"/>
              </a:rPr>
              <a:t>l</a:t>
            </a:r>
            <a:r>
              <a:rPr sz="1300" spc="-5" dirty="0">
                <a:latin typeface="Carlito"/>
                <a:cs typeface="Carlito"/>
              </a:rPr>
              <a:t>ar</a:t>
            </a:r>
            <a:r>
              <a:rPr sz="1300" spc="-15" dirty="0">
                <a:latin typeface="Carlito"/>
                <a:cs typeface="Carlito"/>
              </a:rPr>
              <a:t>i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5" dirty="0">
                <a:latin typeface="Carlito"/>
                <a:cs typeface="Carlito"/>
              </a:rPr>
              <a:t>i  </a:t>
            </a:r>
            <a:r>
              <a:rPr sz="1300" spc="-20" dirty="0">
                <a:latin typeface="Carlito"/>
                <a:cs typeface="Carlito"/>
              </a:rPr>
              <a:t>Cahaya</a:t>
            </a:r>
            <a:endParaRPr sz="1300" dirty="0">
              <a:latin typeface="Carlito"/>
              <a:cs typeface="Carli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7432" y="5644895"/>
            <a:ext cx="1731264" cy="935736"/>
            <a:chOff x="27432" y="5644895"/>
            <a:chExt cx="1731264" cy="935736"/>
          </a:xfrm>
        </p:grpSpPr>
        <p:sp>
          <p:nvSpPr>
            <p:cNvPr id="43" name="object 43"/>
            <p:cNvSpPr/>
            <p:nvPr/>
          </p:nvSpPr>
          <p:spPr>
            <a:xfrm>
              <a:off x="426720" y="5644895"/>
              <a:ext cx="1331976" cy="9357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1000" y="5821679"/>
              <a:ext cx="1365503" cy="51511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EACF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EAC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959864" y="1804897"/>
            <a:ext cx="68402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432434" indent="-320040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dirty="0">
                <a:latin typeface="Carlito"/>
                <a:cs typeface="Carlito"/>
              </a:rPr>
              <a:t>Menggunakan </a:t>
            </a:r>
            <a:r>
              <a:rPr sz="2400" spc="-5" dirty="0">
                <a:latin typeface="Carlito"/>
                <a:cs typeface="Carlito"/>
              </a:rPr>
              <a:t>metoda </a:t>
            </a:r>
            <a:r>
              <a:rPr sz="2400" spc="-15" dirty="0">
                <a:latin typeface="Carlito"/>
                <a:cs typeface="Carlito"/>
              </a:rPr>
              <a:t>grafik </a:t>
            </a:r>
            <a:r>
              <a:rPr sz="2400" dirty="0">
                <a:latin typeface="Carlito"/>
                <a:cs typeface="Carlito"/>
              </a:rPr>
              <a:t>dan analitik dalam  </a:t>
            </a:r>
            <a:r>
              <a:rPr sz="2400" spc="-10" dirty="0">
                <a:latin typeface="Carlito"/>
                <a:cs typeface="Carlito"/>
              </a:rPr>
              <a:t>menyelesaikan </a:t>
            </a:r>
            <a:r>
              <a:rPr sz="2400" dirty="0">
                <a:latin typeface="Carlito"/>
                <a:cs typeface="Carlito"/>
              </a:rPr>
              <a:t>superposisi </a:t>
            </a:r>
            <a:r>
              <a:rPr sz="2400" spc="-5" dirty="0">
                <a:latin typeface="Carlito"/>
                <a:cs typeface="Carlito"/>
              </a:rPr>
              <a:t>beberapa</a:t>
            </a:r>
            <a:r>
              <a:rPr sz="2400" spc="-1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gelombang.</a:t>
            </a:r>
            <a:endParaRPr sz="2400" dirty="0">
              <a:latin typeface="Carlito"/>
              <a:cs typeface="Carlito"/>
            </a:endParaRPr>
          </a:p>
          <a:p>
            <a:pPr marL="332740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5" dirty="0">
                <a:latin typeface="Carlito"/>
                <a:cs typeface="Carlito"/>
              </a:rPr>
              <a:t>Menjelaskan </a:t>
            </a:r>
            <a:r>
              <a:rPr sz="2400" spc="-15" dirty="0">
                <a:latin typeface="Carlito"/>
                <a:cs typeface="Carlito"/>
              </a:rPr>
              <a:t>sifat-sifat </a:t>
            </a:r>
            <a:r>
              <a:rPr sz="2400" dirty="0">
                <a:latin typeface="Carlito"/>
                <a:cs typeface="Carlito"/>
              </a:rPr>
              <a:t>gelombang </a:t>
            </a:r>
            <a:r>
              <a:rPr sz="2400" spc="-25" dirty="0">
                <a:latin typeface="Carlito"/>
                <a:cs typeface="Carlito"/>
              </a:rPr>
              <a:t>cahaya</a:t>
            </a:r>
            <a:r>
              <a:rPr sz="2400" spc="-1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koheren.</a:t>
            </a:r>
            <a:endParaRPr sz="2400" dirty="0">
              <a:latin typeface="Carlito"/>
              <a:cs typeface="Carlito"/>
            </a:endParaRPr>
          </a:p>
          <a:p>
            <a:pPr marL="332105" marR="5080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5" dirty="0">
                <a:latin typeface="Carlito"/>
                <a:cs typeface="Carlito"/>
              </a:rPr>
              <a:t>Menjelaskan </a:t>
            </a:r>
            <a:r>
              <a:rPr sz="2400" spc="-10" dirty="0">
                <a:latin typeface="Carlito"/>
                <a:cs typeface="Carlito"/>
              </a:rPr>
              <a:t>penyebab </a:t>
            </a:r>
            <a:r>
              <a:rPr sz="2400" spc="-5" dirty="0">
                <a:latin typeface="Carlito"/>
                <a:cs typeface="Carlito"/>
              </a:rPr>
              <a:t>utama </a:t>
            </a:r>
            <a:r>
              <a:rPr sz="2400" spc="-10" dirty="0">
                <a:latin typeface="Carlito"/>
                <a:cs typeface="Carlito"/>
              </a:rPr>
              <a:t>timbulnya </a:t>
            </a:r>
            <a:r>
              <a:rPr sz="2400" spc="-5" dirty="0">
                <a:latin typeface="Carlito"/>
                <a:cs typeface="Carlito"/>
              </a:rPr>
              <a:t>variasi</a:t>
            </a:r>
            <a:r>
              <a:rPr sz="2400" spc="-1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pola  </a:t>
            </a:r>
            <a:r>
              <a:rPr sz="2400" spc="-10" dirty="0">
                <a:latin typeface="Carlito"/>
                <a:cs typeface="Carlito"/>
              </a:rPr>
              <a:t>interferensi </a:t>
            </a:r>
            <a:r>
              <a:rPr sz="2400" dirty="0">
                <a:latin typeface="Carlito"/>
                <a:cs typeface="Carlito"/>
              </a:rPr>
              <a:t>superposisi gelombang</a:t>
            </a:r>
            <a:r>
              <a:rPr sz="2400" spc="-17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cahaya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3068" y="5906237"/>
            <a:ext cx="1291347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0"/>
              </a:lnSpc>
            </a:pPr>
            <a:r>
              <a:rPr sz="1300" spc="190" dirty="0">
                <a:latin typeface="Arial"/>
                <a:cs typeface="Arial"/>
              </a:rPr>
              <a:t>•</a:t>
            </a:r>
            <a:r>
              <a:rPr sz="1300" spc="-140" dirty="0">
                <a:latin typeface="Arial"/>
                <a:cs typeface="Arial"/>
              </a:rPr>
              <a:t> </a:t>
            </a:r>
            <a:r>
              <a:rPr sz="1300" spc="-15" dirty="0">
                <a:latin typeface="Carlito"/>
                <a:cs typeface="Carlito"/>
              </a:rPr>
              <a:t>Pembentukan</a:t>
            </a:r>
            <a:endParaRPr sz="1300">
              <a:latin typeface="Carlito"/>
              <a:cs typeface="Carlito"/>
            </a:endParaRPr>
          </a:p>
          <a:p>
            <a:pPr marL="128270">
              <a:lnSpc>
                <a:spcPts val="1500"/>
              </a:lnSpc>
            </a:pPr>
            <a:r>
              <a:rPr sz="1300" spc="-20" dirty="0">
                <a:latin typeface="Carlito"/>
                <a:cs typeface="Carlito"/>
              </a:rPr>
              <a:t>Bayangan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762000" y="227558"/>
            <a:ext cx="720708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Tujuan </a:t>
            </a:r>
            <a:r>
              <a:rPr spc="-5" dirty="0"/>
              <a:t>Instruksional</a:t>
            </a:r>
            <a:r>
              <a:rPr spc="-114" dirty="0"/>
              <a:t> </a:t>
            </a:r>
            <a:r>
              <a:rPr spc="5" dirty="0"/>
              <a:t>Khusus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30346" y="1494082"/>
            <a:ext cx="6426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0"/>
              </a:spcBef>
              <a:tabLst>
                <a:tab pos="332105" algn="l"/>
              </a:tabLst>
            </a:pPr>
            <a:r>
              <a:rPr sz="1900" spc="-484" dirty="0">
                <a:solidFill>
                  <a:srgbClr val="F0AD00"/>
                </a:solidFill>
                <a:latin typeface="Arial"/>
                <a:cs typeface="Arial"/>
              </a:rPr>
              <a:t>	</a:t>
            </a:r>
            <a:r>
              <a:rPr sz="2400" dirty="0">
                <a:latin typeface="Carlito"/>
                <a:cs typeface="Carlito"/>
              </a:rPr>
              <a:t>Gelombang berjalan </a:t>
            </a:r>
            <a:r>
              <a:rPr sz="2400" spc="-5" dirty="0">
                <a:latin typeface="Carlito"/>
                <a:cs typeface="Carlito"/>
              </a:rPr>
              <a:t>dapat </a:t>
            </a:r>
            <a:r>
              <a:rPr sz="2400" spc="-10" dirty="0">
                <a:latin typeface="Carlito"/>
                <a:cs typeface="Carlito"/>
              </a:rPr>
              <a:t>melewati </a:t>
            </a:r>
            <a:r>
              <a:rPr sz="2400" spc="-5" dirty="0">
                <a:latin typeface="Carlito"/>
                <a:cs typeface="Carlito"/>
              </a:rPr>
              <a:t>satu</a:t>
            </a:r>
            <a:r>
              <a:rPr sz="2400" spc="-18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dengan  </a:t>
            </a:r>
            <a:r>
              <a:rPr sz="2400" spc="-15" dirty="0">
                <a:latin typeface="Carlito"/>
                <a:cs typeface="Carlito"/>
              </a:rPr>
              <a:t>lainnya </a:t>
            </a:r>
            <a:r>
              <a:rPr sz="2400" dirty="0">
                <a:latin typeface="Carlito"/>
                <a:cs typeface="Carlito"/>
              </a:rPr>
              <a:t>tanpa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berubah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08767" y="244302"/>
            <a:ext cx="534777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Prinsip</a:t>
            </a:r>
            <a:r>
              <a:rPr spc="-105" dirty="0"/>
              <a:t> </a:t>
            </a:r>
            <a:r>
              <a:rPr spc="5" dirty="0"/>
              <a:t>Superposisi</a:t>
            </a:r>
          </a:p>
        </p:txBody>
      </p:sp>
      <p:sp>
        <p:nvSpPr>
          <p:cNvPr id="5" name="object 5"/>
          <p:cNvSpPr/>
          <p:nvPr/>
        </p:nvSpPr>
        <p:spPr>
          <a:xfrm>
            <a:off x="6506589" y="2084832"/>
            <a:ext cx="2202627" cy="435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8135" y="2694169"/>
            <a:ext cx="35739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Carlito"/>
                <a:cs typeface="Carlito"/>
              </a:rPr>
              <a:t>y(x,t) </a:t>
            </a:r>
            <a:r>
              <a:rPr sz="2800" dirty="0">
                <a:latin typeface="Carlito"/>
                <a:cs typeface="Carlito"/>
              </a:rPr>
              <a:t>= </a:t>
            </a:r>
            <a:r>
              <a:rPr sz="2800" spc="-10" dirty="0">
                <a:latin typeface="Carlito"/>
                <a:cs typeface="Carlito"/>
              </a:rPr>
              <a:t>y</a:t>
            </a:r>
            <a:r>
              <a:rPr sz="2775" spc="-15" baseline="-19519" dirty="0">
                <a:latin typeface="Carlito"/>
                <a:cs typeface="Carlito"/>
              </a:rPr>
              <a:t>1</a:t>
            </a:r>
            <a:r>
              <a:rPr sz="2800" spc="-10" dirty="0">
                <a:latin typeface="Carlito"/>
                <a:cs typeface="Carlito"/>
              </a:rPr>
              <a:t>(x,t) </a:t>
            </a:r>
            <a:r>
              <a:rPr sz="2800" dirty="0">
                <a:latin typeface="Carlito"/>
                <a:cs typeface="Carlito"/>
              </a:rPr>
              <a:t>+</a:t>
            </a:r>
            <a:r>
              <a:rPr sz="2800" spc="-9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y</a:t>
            </a:r>
            <a:r>
              <a:rPr sz="2775" spc="-7" baseline="-19519" dirty="0">
                <a:latin typeface="Carlito"/>
                <a:cs typeface="Carlito"/>
              </a:rPr>
              <a:t>2</a:t>
            </a:r>
            <a:r>
              <a:rPr sz="2800" spc="-5" dirty="0">
                <a:latin typeface="Carlito"/>
                <a:cs typeface="Carlito"/>
              </a:rPr>
              <a:t>(x,t)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97066" y="3274357"/>
            <a:ext cx="378460" cy="1073150"/>
            <a:chOff x="3087623" y="2578607"/>
            <a:chExt cx="378460" cy="1073150"/>
          </a:xfrm>
        </p:grpSpPr>
        <p:sp>
          <p:nvSpPr>
            <p:cNvPr id="8" name="object 8"/>
            <p:cNvSpPr/>
            <p:nvPr/>
          </p:nvSpPr>
          <p:spPr>
            <a:xfrm>
              <a:off x="3087623" y="2578607"/>
              <a:ext cx="377951" cy="10728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1893" y="2743199"/>
              <a:ext cx="145415" cy="840105"/>
            </a:xfrm>
            <a:custGeom>
              <a:avLst/>
              <a:gdLst/>
              <a:ahLst/>
              <a:cxnLst/>
              <a:rect l="l" t="t" r="r" b="b"/>
              <a:pathLst>
                <a:path w="145414" h="840104">
                  <a:moveTo>
                    <a:pt x="145288" y="141325"/>
                  </a:moveTo>
                  <a:lnTo>
                    <a:pt x="64706" y="0"/>
                  </a:lnTo>
                  <a:lnTo>
                    <a:pt x="0" y="149250"/>
                  </a:lnTo>
                  <a:lnTo>
                    <a:pt x="48412" y="146621"/>
                  </a:lnTo>
                  <a:lnTo>
                    <a:pt x="86207" y="839533"/>
                  </a:lnTo>
                  <a:lnTo>
                    <a:pt x="115265" y="837946"/>
                  </a:lnTo>
                  <a:lnTo>
                    <a:pt x="77470" y="145034"/>
                  </a:lnTo>
                  <a:lnTo>
                    <a:pt x="87134" y="144500"/>
                  </a:lnTo>
                  <a:lnTo>
                    <a:pt x="124942" y="837425"/>
                  </a:lnTo>
                  <a:lnTo>
                    <a:pt x="134632" y="836891"/>
                  </a:lnTo>
                  <a:lnTo>
                    <a:pt x="96837" y="143979"/>
                  </a:lnTo>
                  <a:lnTo>
                    <a:pt x="145288" y="141325"/>
                  </a:lnTo>
                  <a:close/>
                </a:path>
              </a:pathLst>
            </a:custGeom>
            <a:solidFill>
              <a:srgbClr val="F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91759" y="4403295"/>
            <a:ext cx="1895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Gel</a:t>
            </a:r>
            <a:r>
              <a:rPr sz="2400" spc="-11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Resultan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80357" y="3156716"/>
            <a:ext cx="713740" cy="1612900"/>
            <a:chOff x="4154423" y="2654807"/>
            <a:chExt cx="713740" cy="1612900"/>
          </a:xfrm>
        </p:grpSpPr>
        <p:sp>
          <p:nvSpPr>
            <p:cNvPr id="12" name="object 12"/>
            <p:cNvSpPr/>
            <p:nvPr/>
          </p:nvSpPr>
          <p:spPr>
            <a:xfrm>
              <a:off x="4154423" y="2654807"/>
              <a:ext cx="713231" cy="1612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0400" y="2819399"/>
              <a:ext cx="503555" cy="1379855"/>
            </a:xfrm>
            <a:custGeom>
              <a:avLst/>
              <a:gdLst/>
              <a:ahLst/>
              <a:cxnLst/>
              <a:rect l="l" t="t" r="r" b="b"/>
              <a:pathLst>
                <a:path w="503554" h="1379854">
                  <a:moveTo>
                    <a:pt x="503199" y="1363929"/>
                  </a:moveTo>
                  <a:lnTo>
                    <a:pt x="92011" y="130365"/>
                  </a:lnTo>
                  <a:lnTo>
                    <a:pt x="138036" y="115023"/>
                  </a:lnTo>
                  <a:lnTo>
                    <a:pt x="22999" y="0"/>
                  </a:lnTo>
                  <a:lnTo>
                    <a:pt x="0" y="161036"/>
                  </a:lnTo>
                  <a:lnTo>
                    <a:pt x="45986" y="145707"/>
                  </a:lnTo>
                  <a:lnTo>
                    <a:pt x="457187" y="1379270"/>
                  </a:lnTo>
                  <a:lnTo>
                    <a:pt x="484797" y="1370063"/>
                  </a:lnTo>
                  <a:lnTo>
                    <a:pt x="73609" y="136499"/>
                  </a:lnTo>
                  <a:lnTo>
                    <a:pt x="82804" y="133438"/>
                  </a:lnTo>
                  <a:lnTo>
                    <a:pt x="493991" y="1367002"/>
                  </a:lnTo>
                  <a:lnTo>
                    <a:pt x="503199" y="1363929"/>
                  </a:lnTo>
                  <a:close/>
                </a:path>
              </a:pathLst>
            </a:custGeom>
            <a:solidFill>
              <a:srgbClr val="F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089790" y="3181555"/>
            <a:ext cx="713740" cy="1612900"/>
            <a:chOff x="5114544" y="2654807"/>
            <a:chExt cx="713740" cy="1612900"/>
          </a:xfrm>
        </p:grpSpPr>
        <p:sp>
          <p:nvSpPr>
            <p:cNvPr id="15" name="object 15"/>
            <p:cNvSpPr/>
            <p:nvPr/>
          </p:nvSpPr>
          <p:spPr>
            <a:xfrm>
              <a:off x="5114544" y="2654807"/>
              <a:ext cx="713231" cy="16123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58587" y="2819399"/>
              <a:ext cx="503555" cy="1379855"/>
            </a:xfrm>
            <a:custGeom>
              <a:avLst/>
              <a:gdLst/>
              <a:ahLst/>
              <a:cxnLst/>
              <a:rect l="l" t="t" r="r" b="b"/>
              <a:pathLst>
                <a:path w="503554" h="1379854">
                  <a:moveTo>
                    <a:pt x="503212" y="161036"/>
                  </a:moveTo>
                  <a:lnTo>
                    <a:pt x="480212" y="0"/>
                  </a:lnTo>
                  <a:lnTo>
                    <a:pt x="365175" y="115023"/>
                  </a:lnTo>
                  <a:lnTo>
                    <a:pt x="411187" y="130365"/>
                  </a:lnTo>
                  <a:lnTo>
                    <a:pt x="0" y="1363929"/>
                  </a:lnTo>
                  <a:lnTo>
                    <a:pt x="27609" y="1373136"/>
                  </a:lnTo>
                  <a:lnTo>
                    <a:pt x="438797" y="139573"/>
                  </a:lnTo>
                  <a:lnTo>
                    <a:pt x="447992" y="142633"/>
                  </a:lnTo>
                  <a:lnTo>
                    <a:pt x="36804" y="1376197"/>
                  </a:lnTo>
                  <a:lnTo>
                    <a:pt x="46012" y="1379270"/>
                  </a:lnTo>
                  <a:lnTo>
                    <a:pt x="457200" y="145707"/>
                  </a:lnTo>
                  <a:lnTo>
                    <a:pt x="503212" y="161036"/>
                  </a:lnTo>
                  <a:close/>
                </a:path>
              </a:pathLst>
            </a:custGeom>
            <a:solidFill>
              <a:srgbClr val="F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81693" y="4787422"/>
            <a:ext cx="230017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rlito"/>
                <a:cs typeface="Carlito"/>
              </a:rPr>
              <a:t>Dua </a:t>
            </a:r>
            <a:r>
              <a:rPr sz="2400" spc="-10" dirty="0">
                <a:latin typeface="Carlito"/>
                <a:cs typeface="Carlito"/>
              </a:rPr>
              <a:t>gel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berbeda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4904" y="1194816"/>
            <a:ext cx="1384300" cy="935990"/>
            <a:chOff x="374904" y="1194816"/>
            <a:chExt cx="1384300" cy="935990"/>
          </a:xfrm>
        </p:grpSpPr>
        <p:sp>
          <p:nvSpPr>
            <p:cNvPr id="19" name="object 19"/>
            <p:cNvSpPr/>
            <p:nvPr/>
          </p:nvSpPr>
          <p:spPr>
            <a:xfrm>
              <a:off x="426720" y="1194816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4904" y="1328928"/>
              <a:ext cx="1362456" cy="585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20688" y="1382648"/>
            <a:ext cx="1190623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-5" dirty="0">
                <a:latin typeface="Carlito"/>
                <a:cs typeface="Carlito"/>
              </a:rPr>
              <a:t>Prinsip  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up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dirty="0">
                <a:latin typeface="Carlito"/>
                <a:cs typeface="Carlito"/>
              </a:rPr>
              <a:t>rp</a:t>
            </a:r>
            <a:r>
              <a:rPr sz="1500" spc="-5" dirty="0">
                <a:latin typeface="Carlito"/>
                <a:cs typeface="Carlito"/>
              </a:rPr>
              <a:t>o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spc="-15" dirty="0">
                <a:latin typeface="Carlito"/>
                <a:cs typeface="Carlito"/>
              </a:rPr>
              <a:t>i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i</a:t>
            </a:r>
          </a:p>
        </p:txBody>
      </p:sp>
      <p:sp>
        <p:nvSpPr>
          <p:cNvPr id="24" name="object 24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74904" y="2084832"/>
            <a:ext cx="1384300" cy="935990"/>
            <a:chOff x="374904" y="2084832"/>
            <a:chExt cx="1384300" cy="935990"/>
          </a:xfrm>
        </p:grpSpPr>
        <p:sp>
          <p:nvSpPr>
            <p:cNvPr id="27" name="object 27"/>
            <p:cNvSpPr/>
            <p:nvPr/>
          </p:nvSpPr>
          <p:spPr>
            <a:xfrm>
              <a:off x="426720" y="2084832"/>
              <a:ext cx="1331976" cy="9357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4904" y="2218944"/>
              <a:ext cx="1368552" cy="5852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20689" y="2272347"/>
            <a:ext cx="1190622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10" dirty="0">
                <a:latin typeface="Carlito"/>
                <a:cs typeface="Carlito"/>
              </a:rPr>
              <a:t>G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spc="-15" dirty="0">
                <a:latin typeface="Carlito"/>
                <a:cs typeface="Carlito"/>
              </a:rPr>
              <a:t>l</a:t>
            </a:r>
            <a:r>
              <a:rPr sz="1500" spc="-5" dirty="0">
                <a:latin typeface="Carlito"/>
                <a:cs typeface="Carlito"/>
              </a:rPr>
              <a:t>om</a:t>
            </a:r>
            <a:r>
              <a:rPr sz="1500" dirty="0">
                <a:latin typeface="Carlito"/>
                <a:cs typeface="Carlito"/>
              </a:rPr>
              <a:t>bang  </a:t>
            </a:r>
            <a:r>
              <a:rPr sz="1500" spc="-5" dirty="0">
                <a:latin typeface="Carlito"/>
                <a:cs typeface="Carlito"/>
              </a:rPr>
              <a:t>Berdiri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5240" y="2974848"/>
            <a:ext cx="1743710" cy="935990"/>
            <a:chOff x="15240" y="2974848"/>
            <a:chExt cx="1743710" cy="935990"/>
          </a:xfrm>
        </p:grpSpPr>
        <p:sp>
          <p:nvSpPr>
            <p:cNvPr id="35" name="object 35"/>
            <p:cNvSpPr/>
            <p:nvPr/>
          </p:nvSpPr>
          <p:spPr>
            <a:xfrm>
              <a:off x="426720" y="2974848"/>
              <a:ext cx="1331976" cy="935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4903" y="3212592"/>
              <a:ext cx="1161288" cy="3779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240" y="3084576"/>
              <a:ext cx="472440" cy="7162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81153" y="3249701"/>
            <a:ext cx="1408777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1790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	</a:t>
            </a:r>
            <a:r>
              <a:rPr sz="2250" spc="337" baseline="1851" dirty="0">
                <a:latin typeface="Arial"/>
                <a:cs typeface="Arial"/>
              </a:rPr>
              <a:t>•</a:t>
            </a:r>
            <a:r>
              <a:rPr sz="2250" spc="-450" baseline="1851" dirty="0">
                <a:latin typeface="Arial"/>
                <a:cs typeface="Arial"/>
              </a:rPr>
              <a:t> </a:t>
            </a:r>
            <a:r>
              <a:rPr sz="2250" spc="-15" baseline="1851" dirty="0">
                <a:latin typeface="Carlito"/>
                <a:cs typeface="Carlito"/>
              </a:rPr>
              <a:t>Layangan</a:t>
            </a:r>
            <a:endParaRPr sz="2250" baseline="1851" dirty="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095" y="3864864"/>
            <a:ext cx="1752600" cy="935990"/>
            <a:chOff x="6095" y="3864864"/>
            <a:chExt cx="1752600" cy="935990"/>
          </a:xfrm>
        </p:grpSpPr>
        <p:sp>
          <p:nvSpPr>
            <p:cNvPr id="42" name="object 42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4904" y="4102608"/>
              <a:ext cx="493776" cy="3779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95" y="3971544"/>
              <a:ext cx="490728" cy="7193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71977" y="4139387"/>
            <a:ext cx="5492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	</a:t>
            </a:r>
            <a:r>
              <a:rPr sz="2250" spc="569" baseline="1851" dirty="0">
                <a:latin typeface="Arial"/>
                <a:cs typeface="Arial"/>
              </a:rPr>
              <a:t>•</a:t>
            </a:r>
            <a:r>
              <a:rPr sz="2250" baseline="1851" dirty="0">
                <a:latin typeface="Carlito"/>
                <a:cs typeface="Carlito"/>
              </a:rPr>
              <a:t>-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74904" y="4754879"/>
            <a:ext cx="1384300" cy="935990"/>
            <a:chOff x="374904" y="4754879"/>
            <a:chExt cx="1384300" cy="935990"/>
          </a:xfrm>
        </p:grpSpPr>
        <p:sp>
          <p:nvSpPr>
            <p:cNvPr id="49" name="object 49"/>
            <p:cNvSpPr/>
            <p:nvPr/>
          </p:nvSpPr>
          <p:spPr>
            <a:xfrm>
              <a:off x="426720" y="4754879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74904" y="4992623"/>
              <a:ext cx="493776" cy="3779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20689" y="50460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57" name="object 57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4904" y="5882640"/>
              <a:ext cx="493776" cy="37795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20689" y="5983771"/>
            <a:ext cx="20002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08213" y="1941373"/>
            <a:ext cx="7248146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25" dirty="0">
                <a:latin typeface="Carlito"/>
                <a:cs typeface="Carlito"/>
              </a:rPr>
              <a:t>Ketika </a:t>
            </a:r>
            <a:r>
              <a:rPr sz="2400" spc="5" dirty="0">
                <a:latin typeface="Carlito"/>
                <a:cs typeface="Carlito"/>
              </a:rPr>
              <a:t>dua </a:t>
            </a:r>
            <a:r>
              <a:rPr sz="2400" dirty="0">
                <a:latin typeface="Carlito"/>
                <a:cs typeface="Carlito"/>
              </a:rPr>
              <a:t>gelombang menjalar melalui medium  </a:t>
            </a:r>
            <a:r>
              <a:rPr sz="2400" spc="-15" dirty="0">
                <a:latin typeface="Carlito"/>
                <a:cs typeface="Carlito"/>
              </a:rPr>
              <a:t>yang </a:t>
            </a:r>
            <a:r>
              <a:rPr sz="2400" spc="-5" dirty="0">
                <a:latin typeface="Carlito"/>
                <a:cs typeface="Carlito"/>
              </a:rPr>
              <a:t>sama </a:t>
            </a:r>
            <a:r>
              <a:rPr sz="2400" dirty="0">
                <a:latin typeface="Carlito"/>
                <a:cs typeface="Carlito"/>
              </a:rPr>
              <a:t>– </a:t>
            </a:r>
            <a:r>
              <a:rPr sz="2400" spc="-15" dirty="0">
                <a:latin typeface="Carlito"/>
                <a:cs typeface="Carlito"/>
              </a:rPr>
              <a:t>kombinasinya </a:t>
            </a:r>
            <a:r>
              <a:rPr sz="2400" spc="-5" dirty="0">
                <a:latin typeface="Carlito"/>
                <a:cs typeface="Carlito"/>
              </a:rPr>
              <a:t>dapat memberikan</a:t>
            </a:r>
            <a:r>
              <a:rPr sz="2400" spc="-1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suat  </a:t>
            </a:r>
            <a:r>
              <a:rPr sz="2400" dirty="0">
                <a:latin typeface="Carlito"/>
                <a:cs typeface="Carlito"/>
              </a:rPr>
              <a:t>gelombang berjalan </a:t>
            </a:r>
            <a:r>
              <a:rPr sz="2400" spc="-15" dirty="0">
                <a:latin typeface="Carlito"/>
                <a:cs typeface="Carlito"/>
              </a:rPr>
              <a:t>yang</a:t>
            </a:r>
            <a:r>
              <a:rPr sz="2400" spc="-1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baru</a:t>
            </a:r>
          </a:p>
          <a:p>
            <a:pPr marL="332105" marR="476884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10" dirty="0">
                <a:latin typeface="Carlito"/>
                <a:cs typeface="Carlito"/>
              </a:rPr>
              <a:t>Resultan </a:t>
            </a:r>
            <a:r>
              <a:rPr sz="2400" spc="-15" dirty="0">
                <a:latin typeface="Carlito"/>
                <a:cs typeface="Carlito"/>
              </a:rPr>
              <a:t>gerak </a:t>
            </a:r>
            <a:r>
              <a:rPr sz="2400" dirty="0">
                <a:latin typeface="Carlito"/>
                <a:cs typeface="Carlito"/>
              </a:rPr>
              <a:t>gelombang adalah jumlah</a:t>
            </a:r>
            <a:r>
              <a:rPr sz="2400" spc="-19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gerak  </a:t>
            </a:r>
            <a:r>
              <a:rPr sz="2400" dirty="0">
                <a:latin typeface="Carlito"/>
                <a:cs typeface="Carlito"/>
              </a:rPr>
              <a:t>gelombang masing-masing</a:t>
            </a:r>
            <a:r>
              <a:rPr sz="2400" spc="-1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(superposisi)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80319" y="282695"/>
            <a:ext cx="297186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Interferensi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113064" y="4101684"/>
            <a:ext cx="3124200" cy="2602942"/>
            <a:chOff x="2057400" y="3657650"/>
            <a:chExt cx="3538220" cy="2972435"/>
          </a:xfrm>
        </p:grpSpPr>
        <p:sp>
          <p:nvSpPr>
            <p:cNvPr id="6" name="object 6"/>
            <p:cNvSpPr/>
            <p:nvPr/>
          </p:nvSpPr>
          <p:spPr>
            <a:xfrm>
              <a:off x="2057400" y="3657650"/>
              <a:ext cx="3537775" cy="29720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75432" y="5276087"/>
              <a:ext cx="1883664" cy="524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715000" y="3919948"/>
            <a:ext cx="2819337" cy="2603332"/>
            <a:chOff x="5715063" y="3657260"/>
            <a:chExt cx="2971800" cy="2967990"/>
          </a:xfrm>
        </p:grpSpPr>
        <p:sp>
          <p:nvSpPr>
            <p:cNvPr id="9" name="object 9"/>
            <p:cNvSpPr/>
            <p:nvPr/>
          </p:nvSpPr>
          <p:spPr>
            <a:xfrm>
              <a:off x="5715063" y="3657260"/>
              <a:ext cx="2971761" cy="29677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7648" y="5428488"/>
              <a:ext cx="2029968" cy="524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74904" y="1194816"/>
            <a:ext cx="1384300" cy="935990"/>
            <a:chOff x="374904" y="1194816"/>
            <a:chExt cx="1384300" cy="935990"/>
          </a:xfrm>
        </p:grpSpPr>
        <p:sp>
          <p:nvSpPr>
            <p:cNvPr id="12" name="object 12"/>
            <p:cNvSpPr/>
            <p:nvPr/>
          </p:nvSpPr>
          <p:spPr>
            <a:xfrm>
              <a:off x="426720" y="1194816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904" y="1328928"/>
              <a:ext cx="1362456" cy="585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0689" y="1382648"/>
            <a:ext cx="1238006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-5" dirty="0">
                <a:latin typeface="Carlito"/>
                <a:cs typeface="Carlito"/>
              </a:rPr>
              <a:t>Prinsip  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up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dirty="0">
                <a:latin typeface="Carlito"/>
                <a:cs typeface="Carlito"/>
              </a:rPr>
              <a:t>rp</a:t>
            </a:r>
            <a:r>
              <a:rPr sz="1500" spc="-5" dirty="0">
                <a:latin typeface="Carlito"/>
                <a:cs typeface="Carlito"/>
              </a:rPr>
              <a:t>o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spc="-15" dirty="0">
                <a:latin typeface="Carlito"/>
                <a:cs typeface="Carlito"/>
              </a:rPr>
              <a:t>i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i</a:t>
            </a:r>
          </a:p>
        </p:txBody>
      </p:sp>
      <p:sp>
        <p:nvSpPr>
          <p:cNvPr id="17" name="object 17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4904" y="2084832"/>
            <a:ext cx="1384300" cy="935990"/>
            <a:chOff x="374904" y="2084832"/>
            <a:chExt cx="1384300" cy="935990"/>
          </a:xfrm>
        </p:grpSpPr>
        <p:sp>
          <p:nvSpPr>
            <p:cNvPr id="20" name="object 20"/>
            <p:cNvSpPr/>
            <p:nvPr/>
          </p:nvSpPr>
          <p:spPr>
            <a:xfrm>
              <a:off x="426720" y="2084832"/>
              <a:ext cx="1331976" cy="9357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4904" y="2218944"/>
              <a:ext cx="1368552" cy="5852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0689" y="2272347"/>
            <a:ext cx="1216671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10" dirty="0">
                <a:latin typeface="Carlito"/>
                <a:cs typeface="Carlito"/>
              </a:rPr>
              <a:t>G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spc="-15" dirty="0">
                <a:latin typeface="Carlito"/>
                <a:cs typeface="Carlito"/>
              </a:rPr>
              <a:t>l</a:t>
            </a:r>
            <a:r>
              <a:rPr sz="1500" spc="-5" dirty="0">
                <a:latin typeface="Carlito"/>
                <a:cs typeface="Carlito"/>
              </a:rPr>
              <a:t>om</a:t>
            </a:r>
            <a:r>
              <a:rPr sz="1500" dirty="0">
                <a:latin typeface="Carlito"/>
                <a:cs typeface="Carlito"/>
              </a:rPr>
              <a:t>bang  </a:t>
            </a:r>
            <a:r>
              <a:rPr sz="1500" spc="-5" dirty="0">
                <a:latin typeface="Carlito"/>
                <a:cs typeface="Carlito"/>
              </a:rPr>
              <a:t>Berdiri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5240" y="2974848"/>
            <a:ext cx="1743710" cy="935990"/>
            <a:chOff x="15240" y="2974848"/>
            <a:chExt cx="1743710" cy="935990"/>
          </a:xfrm>
        </p:grpSpPr>
        <p:sp>
          <p:nvSpPr>
            <p:cNvPr id="28" name="object 28"/>
            <p:cNvSpPr/>
            <p:nvPr/>
          </p:nvSpPr>
          <p:spPr>
            <a:xfrm>
              <a:off x="426720" y="2974848"/>
              <a:ext cx="1331976" cy="935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4903" y="3212592"/>
              <a:ext cx="1161288" cy="3779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240" y="3084576"/>
              <a:ext cx="472440" cy="7162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81154" y="3249701"/>
            <a:ext cx="1530158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1790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	</a:t>
            </a:r>
            <a:r>
              <a:rPr sz="2250" spc="337" baseline="1851" dirty="0">
                <a:latin typeface="Arial"/>
                <a:cs typeface="Arial"/>
              </a:rPr>
              <a:t>•</a:t>
            </a:r>
            <a:r>
              <a:rPr sz="2250" spc="-450" baseline="1851" dirty="0">
                <a:latin typeface="Arial"/>
                <a:cs typeface="Arial"/>
              </a:rPr>
              <a:t> </a:t>
            </a:r>
            <a:r>
              <a:rPr sz="2250" spc="-15" baseline="1851" dirty="0">
                <a:latin typeface="Carlito"/>
                <a:cs typeface="Carlito"/>
              </a:rPr>
              <a:t>Layangan</a:t>
            </a:r>
            <a:endParaRPr sz="2250" baseline="1851" dirty="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095" y="3864864"/>
            <a:ext cx="1752600" cy="935990"/>
            <a:chOff x="6095" y="3864864"/>
            <a:chExt cx="1752600" cy="935990"/>
          </a:xfrm>
        </p:grpSpPr>
        <p:sp>
          <p:nvSpPr>
            <p:cNvPr id="35" name="object 35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4904" y="4102608"/>
              <a:ext cx="493776" cy="3779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95" y="3971544"/>
              <a:ext cx="490728" cy="7193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1977" y="4139387"/>
            <a:ext cx="5492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	</a:t>
            </a:r>
            <a:r>
              <a:rPr sz="2250" spc="569" baseline="1851" dirty="0">
                <a:latin typeface="Arial"/>
                <a:cs typeface="Arial"/>
              </a:rPr>
              <a:t>•</a:t>
            </a:r>
            <a:r>
              <a:rPr sz="2250" baseline="1851" dirty="0">
                <a:latin typeface="Carlito"/>
                <a:cs typeface="Carlito"/>
              </a:rPr>
              <a:t>-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74904" y="4754879"/>
            <a:ext cx="1384300" cy="935990"/>
            <a:chOff x="374904" y="4754879"/>
            <a:chExt cx="1384300" cy="935990"/>
          </a:xfrm>
        </p:grpSpPr>
        <p:sp>
          <p:nvSpPr>
            <p:cNvPr id="42" name="object 42"/>
            <p:cNvSpPr/>
            <p:nvPr/>
          </p:nvSpPr>
          <p:spPr>
            <a:xfrm>
              <a:off x="426720" y="4754879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4904" y="4992623"/>
              <a:ext cx="493776" cy="3779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20689" y="50460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50" name="object 50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4904" y="5882640"/>
              <a:ext cx="493776" cy="37795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20689" y="5983771"/>
            <a:ext cx="20002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08212" y="1791716"/>
            <a:ext cx="735736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905" marR="293370" indent="-320040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82905" algn="l"/>
                <a:tab pos="383540" algn="l"/>
              </a:tabLst>
            </a:pPr>
            <a:r>
              <a:rPr sz="2400" spc="-10" dirty="0">
                <a:latin typeface="Carlito"/>
                <a:cs typeface="Carlito"/>
              </a:rPr>
              <a:t>Bunyi </a:t>
            </a:r>
            <a:r>
              <a:rPr sz="2400" dirty="0">
                <a:latin typeface="Carlito"/>
                <a:cs typeface="Carlito"/>
              </a:rPr>
              <a:t>dari </a:t>
            </a:r>
            <a:r>
              <a:rPr sz="2400" spc="-10" dirty="0">
                <a:latin typeface="Carlito"/>
                <a:cs typeface="Carlito"/>
              </a:rPr>
              <a:t>speaker </a:t>
            </a:r>
            <a:r>
              <a:rPr sz="2400" spc="-5" dirty="0">
                <a:latin typeface="Carlito"/>
                <a:cs typeface="Carlito"/>
              </a:rPr>
              <a:t>(S) </a:t>
            </a:r>
            <a:r>
              <a:rPr sz="2400" spc="-10" dirty="0">
                <a:latin typeface="Carlito"/>
                <a:cs typeface="Carlito"/>
              </a:rPr>
              <a:t>merambat </a:t>
            </a:r>
            <a:r>
              <a:rPr sz="2400" dirty="0">
                <a:latin typeface="Carlito"/>
                <a:cs typeface="Carlito"/>
              </a:rPr>
              <a:t>melalui </a:t>
            </a:r>
            <a:r>
              <a:rPr sz="2400" spc="-5" dirty="0">
                <a:latin typeface="Carlito"/>
                <a:cs typeface="Carlito"/>
              </a:rPr>
              <a:t>suatu  </a:t>
            </a:r>
            <a:r>
              <a:rPr sz="2400" dirty="0">
                <a:latin typeface="Carlito"/>
                <a:cs typeface="Carlito"/>
              </a:rPr>
              <a:t>tabung dan </a:t>
            </a:r>
            <a:r>
              <a:rPr sz="2400" spc="-5" dirty="0">
                <a:latin typeface="Carlito"/>
                <a:cs typeface="Carlito"/>
              </a:rPr>
              <a:t>dipisahkan </a:t>
            </a:r>
            <a:r>
              <a:rPr sz="2400" dirty="0">
                <a:latin typeface="Carlito"/>
                <a:cs typeface="Carlito"/>
              </a:rPr>
              <a:t>menjadi </a:t>
            </a:r>
            <a:r>
              <a:rPr sz="2400" spc="5" dirty="0">
                <a:latin typeface="Carlito"/>
                <a:cs typeface="Carlito"/>
              </a:rPr>
              <a:t>dua </a:t>
            </a:r>
            <a:r>
              <a:rPr sz="2400" dirty="0">
                <a:latin typeface="Carlito"/>
                <a:cs typeface="Carlito"/>
              </a:rPr>
              <a:t>bagian</a:t>
            </a:r>
            <a:r>
              <a:rPr sz="2400" spc="-229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pada  </a:t>
            </a:r>
            <a:r>
              <a:rPr sz="2400" dirty="0">
                <a:latin typeface="Carlito"/>
                <a:cs typeface="Carlito"/>
              </a:rPr>
              <a:t>titik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i="1" dirty="0">
                <a:latin typeface="Carlito"/>
                <a:cs typeface="Carlito"/>
              </a:rPr>
              <a:t>P</a:t>
            </a:r>
            <a:endParaRPr sz="2400" dirty="0">
              <a:latin typeface="Carlito"/>
              <a:cs typeface="Carlito"/>
            </a:endParaRPr>
          </a:p>
          <a:p>
            <a:pPr marL="382905" marR="233045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82905" algn="l"/>
                <a:tab pos="383540" algn="l"/>
              </a:tabLst>
            </a:pPr>
            <a:r>
              <a:rPr sz="2400" i="1" spc="-15" dirty="0">
                <a:latin typeface="Carlito"/>
                <a:cs typeface="Carlito"/>
              </a:rPr>
              <a:t>Kedua </a:t>
            </a:r>
            <a:r>
              <a:rPr sz="2400" i="1" spc="-10" dirty="0">
                <a:latin typeface="Carlito"/>
                <a:cs typeface="Carlito"/>
              </a:rPr>
              <a:t>gelombang</a:t>
            </a:r>
            <a:r>
              <a:rPr sz="2400" spc="-10" dirty="0">
                <a:latin typeface="Carlito"/>
                <a:cs typeface="Carlito"/>
              </a:rPr>
              <a:t>, </a:t>
            </a:r>
            <a:r>
              <a:rPr sz="2400" spc="-15" dirty="0">
                <a:latin typeface="Carlito"/>
                <a:cs typeface="Carlito"/>
              </a:rPr>
              <a:t>yang dilewatkan </a:t>
            </a:r>
            <a:r>
              <a:rPr sz="2400" spc="5" dirty="0">
                <a:latin typeface="Carlito"/>
                <a:cs typeface="Carlito"/>
              </a:rPr>
              <a:t>pada dua </a:t>
            </a:r>
            <a:r>
              <a:rPr sz="2400" spc="-5" dirty="0">
                <a:latin typeface="Carlito"/>
                <a:cs typeface="Carlito"/>
              </a:rPr>
              <a:t>sisi  </a:t>
            </a:r>
            <a:r>
              <a:rPr sz="2400" dirty="0">
                <a:latin typeface="Carlito"/>
                <a:cs typeface="Carlito"/>
              </a:rPr>
              <a:t>berlainan, </a:t>
            </a:r>
            <a:r>
              <a:rPr sz="2400" spc="-5" dirty="0">
                <a:latin typeface="Carlito"/>
                <a:cs typeface="Carlito"/>
              </a:rPr>
              <a:t>didengar </a:t>
            </a:r>
            <a:r>
              <a:rPr sz="2400" dirty="0">
                <a:latin typeface="Carlito"/>
                <a:cs typeface="Carlito"/>
              </a:rPr>
              <a:t>olehpendengar</a:t>
            </a:r>
            <a:r>
              <a:rPr sz="2400" spc="-17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(R)</a:t>
            </a:r>
            <a:endParaRPr sz="2400" dirty="0">
              <a:latin typeface="Carlito"/>
              <a:cs typeface="Carlito"/>
            </a:endParaRPr>
          </a:p>
          <a:p>
            <a:pPr marL="382905" marR="68580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82905" algn="l"/>
                <a:tab pos="383540" algn="l"/>
              </a:tabLst>
            </a:pPr>
            <a:r>
              <a:rPr sz="2400" spc="-5" dirty="0">
                <a:latin typeface="Carlito"/>
                <a:cs typeface="Carlito"/>
              </a:rPr>
              <a:t>Panjang lintasan </a:t>
            </a:r>
            <a:r>
              <a:rPr sz="2400" spc="-10" dirty="0">
                <a:latin typeface="Carlito"/>
                <a:cs typeface="Carlito"/>
              </a:rPr>
              <a:t>atas </a:t>
            </a:r>
            <a:r>
              <a:rPr sz="2400" i="1" spc="-5" dirty="0">
                <a:latin typeface="Carlito"/>
                <a:cs typeface="Carlito"/>
              </a:rPr>
              <a:t>r</a:t>
            </a:r>
            <a:r>
              <a:rPr sz="2400" i="1" spc="-7" baseline="-20833" dirty="0">
                <a:latin typeface="Carlito"/>
                <a:cs typeface="Carlito"/>
              </a:rPr>
              <a:t>2 </a:t>
            </a:r>
            <a:r>
              <a:rPr sz="2400" i="1" spc="-10" dirty="0">
                <a:latin typeface="Carlito"/>
                <a:cs typeface="Carlito"/>
              </a:rPr>
              <a:t>dapat </a:t>
            </a:r>
            <a:r>
              <a:rPr sz="2400" i="1" spc="-15" dirty="0">
                <a:latin typeface="Carlito"/>
                <a:cs typeface="Carlito"/>
              </a:rPr>
              <a:t>divariasikan dengan  </a:t>
            </a:r>
            <a:r>
              <a:rPr sz="2400" i="1" spc="-5" dirty="0">
                <a:latin typeface="Carlito"/>
                <a:cs typeface="Carlito"/>
              </a:rPr>
              <a:t>menarik </a:t>
            </a:r>
            <a:r>
              <a:rPr sz="2400" i="1" spc="-10" dirty="0">
                <a:latin typeface="Carlito"/>
                <a:cs typeface="Carlito"/>
              </a:rPr>
              <a:t>bagian</a:t>
            </a:r>
            <a:r>
              <a:rPr sz="2400" i="1" spc="40" dirty="0">
                <a:latin typeface="Carlito"/>
                <a:cs typeface="Carlito"/>
              </a:rPr>
              <a:t> </a:t>
            </a:r>
            <a:r>
              <a:rPr sz="2400" i="1" spc="-15" dirty="0">
                <a:latin typeface="Carlito"/>
                <a:cs typeface="Carlito"/>
              </a:rPr>
              <a:t>atasnya.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0701" y="206882"/>
            <a:ext cx="75799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Interferensi </a:t>
            </a:r>
            <a:r>
              <a:rPr spc="-5" dirty="0"/>
              <a:t>gelombang</a:t>
            </a:r>
            <a:r>
              <a:rPr spc="-90" dirty="0"/>
              <a:t> </a:t>
            </a:r>
            <a:r>
              <a:rPr spc="-10" dirty="0"/>
              <a:t>bunyi</a:t>
            </a:r>
          </a:p>
        </p:txBody>
      </p:sp>
      <p:sp>
        <p:nvSpPr>
          <p:cNvPr id="5" name="object 5"/>
          <p:cNvSpPr/>
          <p:nvPr/>
        </p:nvSpPr>
        <p:spPr>
          <a:xfrm>
            <a:off x="3429000" y="4390648"/>
            <a:ext cx="3124188" cy="2374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74904" y="1194816"/>
            <a:ext cx="1384300" cy="935990"/>
            <a:chOff x="374904" y="1194816"/>
            <a:chExt cx="1384300" cy="935990"/>
          </a:xfrm>
        </p:grpSpPr>
        <p:sp>
          <p:nvSpPr>
            <p:cNvPr id="7" name="object 7"/>
            <p:cNvSpPr/>
            <p:nvPr/>
          </p:nvSpPr>
          <p:spPr>
            <a:xfrm>
              <a:off x="426720" y="1194816"/>
              <a:ext cx="1331976" cy="935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4904" y="1328928"/>
              <a:ext cx="1362456" cy="5852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0688" y="1382648"/>
            <a:ext cx="1190623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-5" dirty="0">
                <a:latin typeface="Carlito"/>
                <a:cs typeface="Carlito"/>
              </a:rPr>
              <a:t>Prinsip  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up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dirty="0">
                <a:latin typeface="Carlito"/>
                <a:cs typeface="Carlito"/>
              </a:rPr>
              <a:t>rp</a:t>
            </a:r>
            <a:r>
              <a:rPr sz="1500" spc="-5" dirty="0">
                <a:latin typeface="Carlito"/>
                <a:cs typeface="Carlito"/>
              </a:rPr>
              <a:t>o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spc="-15" dirty="0">
                <a:latin typeface="Carlito"/>
                <a:cs typeface="Carlito"/>
              </a:rPr>
              <a:t>i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i</a:t>
            </a:r>
          </a:p>
        </p:txBody>
      </p:sp>
      <p:sp>
        <p:nvSpPr>
          <p:cNvPr id="12" name="object 12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4904" y="2084832"/>
            <a:ext cx="1384300" cy="935990"/>
            <a:chOff x="374904" y="2084832"/>
            <a:chExt cx="1384300" cy="935990"/>
          </a:xfrm>
        </p:grpSpPr>
        <p:sp>
          <p:nvSpPr>
            <p:cNvPr id="15" name="object 15"/>
            <p:cNvSpPr/>
            <p:nvPr/>
          </p:nvSpPr>
          <p:spPr>
            <a:xfrm>
              <a:off x="426720" y="2084832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4904" y="2218944"/>
              <a:ext cx="1368552" cy="585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0689" y="2272347"/>
            <a:ext cx="1190622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10" dirty="0">
                <a:latin typeface="Carlito"/>
                <a:cs typeface="Carlito"/>
              </a:rPr>
              <a:t>G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spc="-15" dirty="0">
                <a:latin typeface="Carlito"/>
                <a:cs typeface="Carlito"/>
              </a:rPr>
              <a:t>l</a:t>
            </a:r>
            <a:r>
              <a:rPr sz="1500" spc="-5" dirty="0">
                <a:latin typeface="Carlito"/>
                <a:cs typeface="Carlito"/>
              </a:rPr>
              <a:t>om</a:t>
            </a:r>
            <a:r>
              <a:rPr sz="1500" dirty="0">
                <a:latin typeface="Carlito"/>
                <a:cs typeface="Carlito"/>
              </a:rPr>
              <a:t>bang  </a:t>
            </a:r>
            <a:r>
              <a:rPr sz="1500" spc="-5" dirty="0">
                <a:latin typeface="Carlito"/>
                <a:cs typeface="Carlito"/>
              </a:rPr>
              <a:t>Berdiri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240" y="2974848"/>
            <a:ext cx="1743710" cy="935990"/>
            <a:chOff x="15240" y="2974848"/>
            <a:chExt cx="1743710" cy="935990"/>
          </a:xfrm>
        </p:grpSpPr>
        <p:sp>
          <p:nvSpPr>
            <p:cNvPr id="23" name="object 23"/>
            <p:cNvSpPr/>
            <p:nvPr/>
          </p:nvSpPr>
          <p:spPr>
            <a:xfrm>
              <a:off x="426720" y="2974848"/>
              <a:ext cx="1331976" cy="9357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4903" y="3212592"/>
              <a:ext cx="1161288" cy="3779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240" y="3084576"/>
              <a:ext cx="472440" cy="7162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1153" y="3249701"/>
            <a:ext cx="1355037" cy="2854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1790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	</a:t>
            </a:r>
            <a:r>
              <a:rPr sz="2250" spc="337" baseline="1851" dirty="0">
                <a:latin typeface="Arial"/>
                <a:cs typeface="Arial"/>
              </a:rPr>
              <a:t>•</a:t>
            </a:r>
            <a:r>
              <a:rPr sz="2250" spc="-450" baseline="1851" dirty="0">
                <a:latin typeface="Arial"/>
                <a:cs typeface="Arial"/>
              </a:rPr>
              <a:t> </a:t>
            </a:r>
            <a:r>
              <a:rPr sz="2250" spc="-15" baseline="1851" dirty="0">
                <a:latin typeface="Carlito"/>
                <a:cs typeface="Carlito"/>
              </a:rPr>
              <a:t>Layangan</a:t>
            </a:r>
            <a:endParaRPr sz="2250" baseline="1851" dirty="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095" y="3864864"/>
            <a:ext cx="1752600" cy="935990"/>
            <a:chOff x="6095" y="3864864"/>
            <a:chExt cx="1752600" cy="935990"/>
          </a:xfrm>
        </p:grpSpPr>
        <p:sp>
          <p:nvSpPr>
            <p:cNvPr id="30" name="object 30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4904" y="4102608"/>
              <a:ext cx="493776" cy="3779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95" y="3971544"/>
              <a:ext cx="490728" cy="7193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71977" y="4139387"/>
            <a:ext cx="5492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	</a:t>
            </a:r>
            <a:r>
              <a:rPr sz="2250" spc="569" baseline="1851" dirty="0">
                <a:latin typeface="Arial"/>
                <a:cs typeface="Arial"/>
              </a:rPr>
              <a:t>•</a:t>
            </a:r>
            <a:r>
              <a:rPr sz="2250" baseline="1851" dirty="0">
                <a:latin typeface="Carlito"/>
                <a:cs typeface="Carlito"/>
              </a:rPr>
              <a:t>-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74904" y="4754879"/>
            <a:ext cx="1384300" cy="935990"/>
            <a:chOff x="374904" y="4754879"/>
            <a:chExt cx="1384300" cy="935990"/>
          </a:xfrm>
        </p:grpSpPr>
        <p:sp>
          <p:nvSpPr>
            <p:cNvPr id="37" name="object 37"/>
            <p:cNvSpPr/>
            <p:nvPr/>
          </p:nvSpPr>
          <p:spPr>
            <a:xfrm>
              <a:off x="426720" y="4754879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4904" y="4992623"/>
              <a:ext cx="493776" cy="3779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20689" y="50460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45" name="object 45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4904" y="5882640"/>
              <a:ext cx="493776" cy="37795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20689" y="5983771"/>
            <a:ext cx="20002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92839" y="1685637"/>
            <a:ext cx="7640587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55880" indent="-320040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70205" algn="l"/>
                <a:tab pos="370840" algn="l"/>
              </a:tabLst>
            </a:pPr>
            <a:r>
              <a:rPr sz="2400" spc="-10" dirty="0">
                <a:latin typeface="Carlito"/>
                <a:cs typeface="Carlito"/>
              </a:rPr>
              <a:t>Jarak </a:t>
            </a:r>
            <a:r>
              <a:rPr sz="2400" dirty="0">
                <a:latin typeface="Carlito"/>
                <a:cs typeface="Carlito"/>
              </a:rPr>
              <a:t>sepanjang </a:t>
            </a:r>
            <a:r>
              <a:rPr sz="2400" spc="-5" dirty="0">
                <a:latin typeface="Carlito"/>
                <a:cs typeface="Carlito"/>
              </a:rPr>
              <a:t>sembarang lintasan </a:t>
            </a:r>
            <a:r>
              <a:rPr sz="2400" dirty="0">
                <a:latin typeface="Carlito"/>
                <a:cs typeface="Carlito"/>
              </a:rPr>
              <a:t>dari sumber</a:t>
            </a:r>
            <a:r>
              <a:rPr sz="2400" spc="-225" dirty="0">
                <a:latin typeface="Carlito"/>
                <a:cs typeface="Carlito"/>
              </a:rPr>
              <a:t> </a:t>
            </a:r>
            <a:r>
              <a:rPr sz="2400" spc="-45" dirty="0">
                <a:latin typeface="Carlito"/>
                <a:cs typeface="Carlito"/>
              </a:rPr>
              <a:t>ke  </a:t>
            </a:r>
            <a:r>
              <a:rPr sz="2400" spc="-5" dirty="0">
                <a:latin typeface="Carlito"/>
                <a:cs typeface="Carlito"/>
              </a:rPr>
              <a:t>pendengar </a:t>
            </a:r>
            <a:r>
              <a:rPr sz="2400" dirty="0">
                <a:latin typeface="Carlito"/>
                <a:cs typeface="Carlito"/>
              </a:rPr>
              <a:t>disebut panjang </a:t>
            </a:r>
            <a:r>
              <a:rPr sz="2400" spc="-5" dirty="0">
                <a:latin typeface="Carlito"/>
                <a:cs typeface="Carlito"/>
              </a:rPr>
              <a:t>lintasan</a:t>
            </a:r>
            <a:r>
              <a:rPr sz="2400" spc="-180" dirty="0">
                <a:latin typeface="Carlito"/>
                <a:cs typeface="Carlito"/>
              </a:rPr>
              <a:t> </a:t>
            </a:r>
            <a:r>
              <a:rPr sz="2400" i="1" dirty="0">
                <a:latin typeface="Carlito"/>
                <a:cs typeface="Carlito"/>
              </a:rPr>
              <a:t>r</a:t>
            </a:r>
            <a:endParaRPr sz="2400" dirty="0">
              <a:latin typeface="Carlito"/>
              <a:cs typeface="Carlito"/>
            </a:endParaRPr>
          </a:p>
          <a:p>
            <a:pPr marL="148590" algn="ctr">
              <a:lnSpc>
                <a:spcPts val="2870"/>
              </a:lnSpc>
              <a:spcBef>
                <a:spcPts val="20"/>
              </a:spcBef>
            </a:pPr>
            <a:r>
              <a:rPr sz="2400" spc="-5" dirty="0">
                <a:latin typeface="Symbol"/>
                <a:cs typeface="Symbol"/>
              </a:rPr>
              <a:t></a:t>
            </a:r>
            <a:r>
              <a:rPr sz="2400" spc="-5" dirty="0">
                <a:latin typeface="Carlito"/>
                <a:cs typeface="Carlito"/>
              </a:rPr>
              <a:t>r </a:t>
            </a:r>
            <a:r>
              <a:rPr sz="2400" dirty="0">
                <a:latin typeface="Carlito"/>
                <a:cs typeface="Carlito"/>
              </a:rPr>
              <a:t>= | r</a:t>
            </a:r>
            <a:r>
              <a:rPr sz="2400" baseline="-20833" dirty="0">
                <a:latin typeface="Carlito"/>
                <a:cs typeface="Carlito"/>
              </a:rPr>
              <a:t>2  </a:t>
            </a:r>
            <a:r>
              <a:rPr sz="2400" dirty="0">
                <a:latin typeface="Carlito"/>
                <a:cs typeface="Carlito"/>
              </a:rPr>
              <a:t>– r</a:t>
            </a:r>
            <a:r>
              <a:rPr sz="2400" baseline="-20833" dirty="0">
                <a:latin typeface="Carlito"/>
                <a:cs typeface="Carlito"/>
              </a:rPr>
              <a:t>1</a:t>
            </a:r>
            <a:r>
              <a:rPr sz="2400" spc="-120" baseline="-20833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|</a:t>
            </a:r>
          </a:p>
          <a:p>
            <a:pPr marL="370840" indent="-320040">
              <a:lnSpc>
                <a:spcPts val="287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70205" algn="l"/>
                <a:tab pos="370840" algn="l"/>
              </a:tabLst>
            </a:pPr>
            <a:r>
              <a:rPr sz="2400" spc="-5" dirty="0">
                <a:latin typeface="Carlito"/>
                <a:cs typeface="Carlito"/>
              </a:rPr>
              <a:t>Hubungan </a:t>
            </a:r>
            <a:r>
              <a:rPr sz="2400" spc="-15" dirty="0">
                <a:latin typeface="Carlito"/>
                <a:cs typeface="Carlito"/>
              </a:rPr>
              <a:t>antara </a:t>
            </a:r>
            <a:r>
              <a:rPr sz="2400" spc="5" dirty="0">
                <a:latin typeface="Carlito"/>
                <a:cs typeface="Carlito"/>
              </a:rPr>
              <a:t>beda </a:t>
            </a:r>
            <a:r>
              <a:rPr sz="2400" spc="-5" dirty="0">
                <a:latin typeface="Carlito"/>
                <a:cs typeface="Carlito"/>
              </a:rPr>
              <a:t>lintasan </a:t>
            </a:r>
            <a:r>
              <a:rPr sz="2400" dirty="0">
                <a:latin typeface="Carlito"/>
                <a:cs typeface="Carlito"/>
              </a:rPr>
              <a:t>dan </a:t>
            </a:r>
            <a:r>
              <a:rPr sz="2400" spc="5" dirty="0">
                <a:latin typeface="Carlito"/>
                <a:cs typeface="Carlito"/>
              </a:rPr>
              <a:t>sudut</a:t>
            </a:r>
            <a:r>
              <a:rPr sz="2400" spc="-22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fase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0701" y="225325"/>
            <a:ext cx="72390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Interferensi </a:t>
            </a:r>
            <a:r>
              <a:rPr spc="-5" dirty="0"/>
              <a:t>gelombang</a:t>
            </a:r>
            <a:r>
              <a:rPr spc="-90" dirty="0"/>
              <a:t> </a:t>
            </a:r>
            <a:r>
              <a:rPr spc="-10" dirty="0"/>
              <a:t>bunyi</a:t>
            </a:r>
          </a:p>
        </p:txBody>
      </p:sp>
      <p:sp>
        <p:nvSpPr>
          <p:cNvPr id="5" name="object 5"/>
          <p:cNvSpPr/>
          <p:nvPr/>
        </p:nvSpPr>
        <p:spPr>
          <a:xfrm>
            <a:off x="5031082" y="3795866"/>
            <a:ext cx="3200400" cy="2838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79891" y="3087017"/>
            <a:ext cx="106108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478790" algn="l"/>
              </a:tabLst>
            </a:pPr>
            <a:r>
              <a:rPr sz="2500" i="1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i="1" u="sng" spc="-5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</a:t>
            </a:r>
            <a:r>
              <a:rPr sz="2500" spc="-55" dirty="0">
                <a:latin typeface="Times New Roman"/>
                <a:cs typeface="Times New Roman"/>
              </a:rPr>
              <a:t>	</a:t>
            </a:r>
            <a:r>
              <a:rPr sz="3600" spc="-7" baseline="-34722" dirty="0">
                <a:latin typeface="Symbol"/>
                <a:cs typeface="Symbol"/>
              </a:rPr>
              <a:t></a:t>
            </a:r>
            <a:r>
              <a:rPr sz="3600" spc="22" baseline="-34722" dirty="0">
                <a:latin typeface="Times New Roman"/>
                <a:cs typeface="Times New Roman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</a:t>
            </a:r>
            <a:r>
              <a:rPr sz="2400" i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2039" y="3517012"/>
            <a:ext cx="94043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59460" algn="l"/>
              </a:tabLst>
            </a:pPr>
            <a:r>
              <a:rPr sz="2400" spc="-135" dirty="0">
                <a:latin typeface="Carlito"/>
                <a:cs typeface="Carlito"/>
              </a:rPr>
              <a:t>2</a:t>
            </a:r>
            <a:r>
              <a:rPr sz="2500" i="1" spc="-60" dirty="0">
                <a:latin typeface="Symbol"/>
                <a:cs typeface="Symbol"/>
              </a:rPr>
              <a:t>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i="1" spc="-60" dirty="0">
                <a:latin typeface="Symbol"/>
                <a:cs typeface="Symbol"/>
              </a:rPr>
              <a:t></a:t>
            </a:r>
            <a:endParaRPr sz="2500"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7228" y="5910229"/>
            <a:ext cx="180975" cy="3632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200" spc="5" dirty="0">
                <a:latin typeface="Caladea"/>
                <a:cs typeface="Caladea"/>
              </a:rPr>
              <a:t>2</a:t>
            </a:r>
            <a:endParaRPr sz="2200">
              <a:latin typeface="Caladea"/>
              <a:cs typeface="Calade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4720" y="4708326"/>
            <a:ext cx="2658745" cy="7461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784350">
              <a:lnSpc>
                <a:spcPct val="100000"/>
              </a:lnSpc>
              <a:spcBef>
                <a:spcPts val="295"/>
              </a:spcBef>
            </a:pPr>
            <a:r>
              <a:rPr lang="en-US" sz="2200" spc="5" dirty="0" smtClean="0">
                <a:latin typeface="Caladea"/>
                <a:cs typeface="Caladea"/>
              </a:rPr>
              <a:t> </a:t>
            </a:r>
            <a:r>
              <a:rPr sz="2200" spc="5" dirty="0" smtClean="0">
                <a:latin typeface="Caladea"/>
                <a:cs typeface="Caladea"/>
              </a:rPr>
              <a:t>2</a:t>
            </a:r>
            <a:endParaRPr sz="2200" dirty="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200" spc="-5" dirty="0">
                <a:latin typeface="Caladea"/>
                <a:cs typeface="Caladea"/>
              </a:rPr>
              <a:t>interferensi</a:t>
            </a:r>
            <a:r>
              <a:rPr sz="2200" spc="-195" dirty="0">
                <a:latin typeface="Caladea"/>
                <a:cs typeface="Caladea"/>
              </a:rPr>
              <a:t> </a:t>
            </a:r>
            <a:r>
              <a:rPr sz="2200" dirty="0">
                <a:latin typeface="Caladea"/>
                <a:cs typeface="Caladea"/>
              </a:rPr>
              <a:t>destruktif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22211" y="3912309"/>
            <a:ext cx="2830830" cy="3632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200" spc="-5" dirty="0">
                <a:latin typeface="Caladea"/>
                <a:cs typeface="Caladea"/>
              </a:rPr>
              <a:t>interferensi</a:t>
            </a:r>
            <a:r>
              <a:rPr sz="2200" spc="-150" dirty="0">
                <a:latin typeface="Caladea"/>
                <a:cs typeface="Caladea"/>
              </a:rPr>
              <a:t> </a:t>
            </a:r>
            <a:r>
              <a:rPr sz="2200" spc="5" dirty="0">
                <a:latin typeface="Caladea"/>
                <a:cs typeface="Caladea"/>
              </a:rPr>
              <a:t>konstruktif</a:t>
            </a:r>
            <a:endParaRPr sz="2200">
              <a:latin typeface="Caladea"/>
              <a:cs typeface="Calade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7363" y="5627116"/>
            <a:ext cx="16605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Symbol"/>
                <a:cs typeface="Symbol"/>
              </a:rPr>
              <a:t></a:t>
            </a:r>
            <a:r>
              <a:rPr sz="2200" i="1" dirty="0">
                <a:latin typeface="Caladea"/>
                <a:cs typeface="Caladea"/>
              </a:rPr>
              <a:t>r</a:t>
            </a:r>
            <a:r>
              <a:rPr sz="2200" i="1" spc="70" dirty="0">
                <a:latin typeface="Caladea"/>
                <a:cs typeface="Caladea"/>
              </a:rPr>
              <a:t> </a:t>
            </a:r>
            <a:r>
              <a:rPr sz="2200" spc="5" dirty="0">
                <a:latin typeface="Symbol"/>
                <a:cs typeface="Symbol"/>
              </a:rPr>
              <a:t></a:t>
            </a:r>
            <a:r>
              <a:rPr sz="2200" spc="-165" dirty="0">
                <a:latin typeface="Times New Roman"/>
                <a:cs typeface="Times New Roman"/>
              </a:rPr>
              <a:t> </a:t>
            </a:r>
            <a:r>
              <a:rPr sz="3000" spc="-180" dirty="0">
                <a:latin typeface="Symbol"/>
                <a:cs typeface="Symbol"/>
              </a:rPr>
              <a:t></a:t>
            </a:r>
            <a:r>
              <a:rPr sz="2200" spc="-180" dirty="0">
                <a:latin typeface="Caladea"/>
                <a:cs typeface="Caladea"/>
              </a:rPr>
              <a:t>2</a:t>
            </a:r>
            <a:r>
              <a:rPr sz="2200" i="1" spc="-180" dirty="0">
                <a:latin typeface="Caladea"/>
                <a:cs typeface="Caladea"/>
              </a:rPr>
              <a:t>n</a:t>
            </a:r>
            <a:r>
              <a:rPr sz="2200" i="1" spc="-200" dirty="0">
                <a:latin typeface="Caladea"/>
                <a:cs typeface="Caladea"/>
              </a:rPr>
              <a:t> </a:t>
            </a:r>
            <a:r>
              <a:rPr sz="2200" spc="5" dirty="0">
                <a:latin typeface="Symbol"/>
                <a:cs typeface="Symbol"/>
              </a:rPr>
              <a:t></a:t>
            </a:r>
            <a:r>
              <a:rPr sz="2200" spc="-29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Caladea"/>
                <a:cs typeface="Caladea"/>
              </a:rPr>
              <a:t>1</a:t>
            </a:r>
            <a:r>
              <a:rPr sz="3000" spc="-130" dirty="0">
                <a:latin typeface="Symbol"/>
                <a:cs typeface="Symbol"/>
              </a:rPr>
              <a:t></a:t>
            </a:r>
            <a:r>
              <a:rPr sz="3000" spc="-565" dirty="0">
                <a:latin typeface="Times New Roman"/>
                <a:cs typeface="Times New Roman"/>
              </a:rPr>
              <a:t> </a:t>
            </a:r>
            <a:r>
              <a:rPr sz="3450" i="1" u="sng" spc="-75" baseline="33816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endParaRPr sz="3450" baseline="33816" dirty="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4647" y="4439241"/>
            <a:ext cx="145355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Symbol"/>
                <a:cs typeface="Symbol"/>
              </a:rPr>
              <a:t></a:t>
            </a:r>
            <a:r>
              <a:rPr sz="2200" i="1" dirty="0">
                <a:latin typeface="Caladea"/>
                <a:cs typeface="Caladea"/>
              </a:rPr>
              <a:t>r </a:t>
            </a:r>
            <a:r>
              <a:rPr sz="2200" spc="5" dirty="0">
                <a:latin typeface="Symbol"/>
                <a:cs typeface="Symbol"/>
              </a:rPr>
              <a:t>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3000" spc="-130" dirty="0">
                <a:latin typeface="Symbol"/>
                <a:cs typeface="Symbol"/>
              </a:rPr>
              <a:t></a:t>
            </a:r>
            <a:r>
              <a:rPr sz="2200" spc="-130" dirty="0">
                <a:latin typeface="Caladea"/>
                <a:cs typeface="Caladea"/>
              </a:rPr>
              <a:t>2</a:t>
            </a:r>
            <a:r>
              <a:rPr sz="2200" i="1" spc="-130" dirty="0">
                <a:latin typeface="Caladea"/>
                <a:cs typeface="Caladea"/>
              </a:rPr>
              <a:t>n</a:t>
            </a:r>
            <a:r>
              <a:rPr sz="3000" spc="-130" dirty="0" smtClean="0">
                <a:latin typeface="Symbol"/>
                <a:cs typeface="Symbol"/>
              </a:rPr>
              <a:t></a:t>
            </a:r>
            <a:r>
              <a:rPr lang="en-US" sz="3000" spc="-130" dirty="0" smtClean="0">
                <a:latin typeface="Symbol"/>
                <a:cs typeface="Symbol"/>
              </a:rPr>
              <a:t> </a:t>
            </a:r>
            <a:r>
              <a:rPr sz="3450" i="1" u="sng" spc="-195" baseline="33816" dirty="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</a:t>
            </a:r>
            <a:endParaRPr sz="3450" baseline="33816" dirty="0">
              <a:latin typeface="Symbol"/>
              <a:cs typeface="Symbo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4904" y="1194816"/>
            <a:ext cx="1384300" cy="935990"/>
            <a:chOff x="374904" y="1194816"/>
            <a:chExt cx="1384300" cy="935990"/>
          </a:xfrm>
        </p:grpSpPr>
        <p:sp>
          <p:nvSpPr>
            <p:cNvPr id="14" name="object 14"/>
            <p:cNvSpPr/>
            <p:nvPr/>
          </p:nvSpPr>
          <p:spPr>
            <a:xfrm>
              <a:off x="426720" y="1194816"/>
              <a:ext cx="1331976" cy="935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4904" y="1328928"/>
              <a:ext cx="1362456" cy="5852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0689" y="1382648"/>
            <a:ext cx="1172150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-5" dirty="0">
                <a:latin typeface="Carlito"/>
                <a:cs typeface="Carlito"/>
              </a:rPr>
              <a:t>Prinsip  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up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dirty="0">
                <a:latin typeface="Carlito"/>
                <a:cs typeface="Carlito"/>
              </a:rPr>
              <a:t>rp</a:t>
            </a:r>
            <a:r>
              <a:rPr sz="1500" spc="-5" dirty="0">
                <a:latin typeface="Carlito"/>
                <a:cs typeface="Carlito"/>
              </a:rPr>
              <a:t>o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spc="-15" dirty="0">
                <a:latin typeface="Carlito"/>
                <a:cs typeface="Carlito"/>
              </a:rPr>
              <a:t>i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i</a:t>
            </a:r>
          </a:p>
        </p:txBody>
      </p:sp>
      <p:sp>
        <p:nvSpPr>
          <p:cNvPr id="19" name="object 19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4904" y="2084832"/>
            <a:ext cx="1384300" cy="935990"/>
            <a:chOff x="374904" y="2084832"/>
            <a:chExt cx="1384300" cy="935990"/>
          </a:xfrm>
        </p:grpSpPr>
        <p:sp>
          <p:nvSpPr>
            <p:cNvPr id="22" name="object 22"/>
            <p:cNvSpPr/>
            <p:nvPr/>
          </p:nvSpPr>
          <p:spPr>
            <a:xfrm>
              <a:off x="426720" y="2084832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4904" y="2218944"/>
              <a:ext cx="1368552" cy="585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20689" y="2272347"/>
            <a:ext cx="1139141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10" dirty="0">
                <a:latin typeface="Carlito"/>
                <a:cs typeface="Carlito"/>
              </a:rPr>
              <a:t>G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spc="-15" dirty="0">
                <a:latin typeface="Carlito"/>
                <a:cs typeface="Carlito"/>
              </a:rPr>
              <a:t>l</a:t>
            </a:r>
            <a:r>
              <a:rPr sz="1500" spc="-5" dirty="0">
                <a:latin typeface="Carlito"/>
                <a:cs typeface="Carlito"/>
              </a:rPr>
              <a:t>om</a:t>
            </a:r>
            <a:r>
              <a:rPr sz="1500" dirty="0">
                <a:latin typeface="Carlito"/>
                <a:cs typeface="Carlito"/>
              </a:rPr>
              <a:t>bang  </a:t>
            </a:r>
            <a:r>
              <a:rPr sz="1500" spc="-5" dirty="0">
                <a:latin typeface="Carlito"/>
                <a:cs typeface="Carlito"/>
              </a:rPr>
              <a:t>Berdiri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240" y="2974848"/>
            <a:ext cx="1743710" cy="935990"/>
            <a:chOff x="15240" y="2974848"/>
            <a:chExt cx="1743710" cy="935990"/>
          </a:xfrm>
        </p:grpSpPr>
        <p:sp>
          <p:nvSpPr>
            <p:cNvPr id="30" name="object 30"/>
            <p:cNvSpPr/>
            <p:nvPr/>
          </p:nvSpPr>
          <p:spPr>
            <a:xfrm>
              <a:off x="426720" y="2974848"/>
              <a:ext cx="1331976" cy="9357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4903" y="3212592"/>
              <a:ext cx="1161288" cy="3779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240" y="3084576"/>
              <a:ext cx="472440" cy="7162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81153" y="3249701"/>
            <a:ext cx="1355037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1790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	</a:t>
            </a:r>
            <a:r>
              <a:rPr sz="2250" spc="337" baseline="1851" dirty="0">
                <a:latin typeface="Arial"/>
                <a:cs typeface="Arial"/>
              </a:rPr>
              <a:t>•</a:t>
            </a:r>
            <a:r>
              <a:rPr sz="2250" spc="-450" baseline="1851" dirty="0">
                <a:latin typeface="Arial"/>
                <a:cs typeface="Arial"/>
              </a:rPr>
              <a:t> </a:t>
            </a:r>
            <a:r>
              <a:rPr sz="2250" spc="-15" baseline="1851" dirty="0">
                <a:latin typeface="Carlito"/>
                <a:cs typeface="Carlito"/>
              </a:rPr>
              <a:t>Layangan</a:t>
            </a:r>
            <a:endParaRPr sz="2250" baseline="1851" dirty="0">
              <a:latin typeface="Carlito"/>
              <a:cs typeface="Carlit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095" y="3864864"/>
            <a:ext cx="1752600" cy="935990"/>
            <a:chOff x="6095" y="3864864"/>
            <a:chExt cx="1752600" cy="935990"/>
          </a:xfrm>
        </p:grpSpPr>
        <p:sp>
          <p:nvSpPr>
            <p:cNvPr id="37" name="object 37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4904" y="4102608"/>
              <a:ext cx="493776" cy="3779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95" y="3971544"/>
              <a:ext cx="490728" cy="7193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71977" y="4139387"/>
            <a:ext cx="5492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	</a:t>
            </a:r>
            <a:r>
              <a:rPr sz="2250" spc="569" baseline="1851" dirty="0">
                <a:latin typeface="Arial"/>
                <a:cs typeface="Arial"/>
              </a:rPr>
              <a:t>•</a:t>
            </a:r>
            <a:r>
              <a:rPr sz="2250" baseline="1851" dirty="0">
                <a:latin typeface="Carlito"/>
                <a:cs typeface="Carlito"/>
              </a:rPr>
              <a:t>-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74904" y="4754879"/>
            <a:ext cx="1384300" cy="935990"/>
            <a:chOff x="374904" y="4754879"/>
            <a:chExt cx="1384300" cy="935990"/>
          </a:xfrm>
        </p:grpSpPr>
        <p:sp>
          <p:nvSpPr>
            <p:cNvPr id="44" name="object 44"/>
            <p:cNvSpPr/>
            <p:nvPr/>
          </p:nvSpPr>
          <p:spPr>
            <a:xfrm>
              <a:off x="426720" y="4754879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4904" y="4992623"/>
              <a:ext cx="493776" cy="3779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20689" y="50460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74904" y="5644896"/>
            <a:ext cx="1384300" cy="935990"/>
            <a:chOff x="374904" y="5644896"/>
            <a:chExt cx="1384300" cy="935990"/>
          </a:xfrm>
        </p:grpSpPr>
        <p:sp>
          <p:nvSpPr>
            <p:cNvPr id="52" name="object 52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4904" y="5882640"/>
              <a:ext cx="493776" cy="37795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20689" y="59357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7432" y="5751576"/>
            <a:ext cx="460248" cy="7162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95143" y="5918779"/>
            <a:ext cx="1250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156" y="0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96668" y="1721517"/>
            <a:ext cx="6980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2105" algn="l"/>
              </a:tabLst>
            </a:pPr>
            <a:r>
              <a:rPr sz="1900" spc="-484" dirty="0">
                <a:solidFill>
                  <a:srgbClr val="F0AD00"/>
                </a:solidFill>
                <a:latin typeface="Arial"/>
                <a:cs typeface="Arial"/>
              </a:rPr>
              <a:t>	</a:t>
            </a:r>
            <a:r>
              <a:rPr sz="2400" spc="-5" dirty="0">
                <a:latin typeface="Carlito"/>
                <a:cs typeface="Carlito"/>
              </a:rPr>
              <a:t>Pemantulan </a:t>
            </a:r>
            <a:r>
              <a:rPr sz="2400" dirty="0">
                <a:latin typeface="Carlito"/>
                <a:cs typeface="Carlito"/>
              </a:rPr>
              <a:t>– </a:t>
            </a:r>
            <a:r>
              <a:rPr sz="2400" spc="-5" dirty="0">
                <a:latin typeface="Carlito"/>
                <a:cs typeface="Carlito"/>
              </a:rPr>
              <a:t>pembalikan </a:t>
            </a:r>
            <a:r>
              <a:rPr sz="2400" spc="-15" dirty="0">
                <a:latin typeface="Carlito"/>
                <a:cs typeface="Carlito"/>
              </a:rPr>
              <a:t>kecepatan</a:t>
            </a:r>
            <a:r>
              <a:rPr sz="2400" spc="-1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gelombang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9868" y="166516"/>
            <a:ext cx="607866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Pemantulan</a:t>
            </a:r>
            <a:r>
              <a:rPr spc="-95" dirty="0"/>
              <a:t> </a:t>
            </a:r>
            <a:r>
              <a:rPr spc="-5" dirty="0"/>
              <a:t>gelombang</a:t>
            </a:r>
          </a:p>
        </p:txBody>
      </p:sp>
      <p:sp>
        <p:nvSpPr>
          <p:cNvPr id="5" name="object 5"/>
          <p:cNvSpPr/>
          <p:nvPr/>
        </p:nvSpPr>
        <p:spPr>
          <a:xfrm>
            <a:off x="2577824" y="2302365"/>
            <a:ext cx="1718631" cy="3504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9800" y="2360003"/>
            <a:ext cx="1600200" cy="3382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14999" y="5908619"/>
            <a:ext cx="2828418" cy="63927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22885" marR="5080" indent="-210820">
              <a:lnSpc>
                <a:spcPts val="2380"/>
              </a:lnSpc>
              <a:spcBef>
                <a:spcPts val="185"/>
              </a:spcBef>
            </a:pPr>
            <a:r>
              <a:rPr sz="2000" spc="-5" dirty="0">
                <a:latin typeface="Carlito"/>
                <a:cs typeface="Carlito"/>
              </a:rPr>
              <a:t>Ujung </a:t>
            </a:r>
            <a:r>
              <a:rPr sz="2000" spc="-15" dirty="0">
                <a:latin typeface="Carlito"/>
                <a:cs typeface="Carlito"/>
              </a:rPr>
              <a:t>tetap </a:t>
            </a:r>
            <a:r>
              <a:rPr sz="2000" spc="-10" dirty="0">
                <a:latin typeface="Wingdings"/>
                <a:cs typeface="Wingdings"/>
              </a:rPr>
              <a:t>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rlito"/>
                <a:cs typeface="Carlito"/>
              </a:rPr>
              <a:t>terbalik  f(x </a:t>
            </a:r>
            <a:r>
              <a:rPr sz="2000" spc="-5" dirty="0">
                <a:latin typeface="Carlito"/>
                <a:cs typeface="Carlito"/>
              </a:rPr>
              <a:t>- </a:t>
            </a:r>
            <a:r>
              <a:rPr sz="2000" spc="-10" dirty="0">
                <a:latin typeface="Carlito"/>
                <a:cs typeface="Carlito"/>
              </a:rPr>
              <a:t>vt) </a:t>
            </a:r>
            <a:r>
              <a:rPr sz="2000" spc="-5" dirty="0">
                <a:latin typeface="Carlito"/>
                <a:cs typeface="Carlito"/>
              </a:rPr>
              <a:t>a – </a:t>
            </a:r>
            <a:r>
              <a:rPr sz="2000" spc="-10" dirty="0">
                <a:latin typeface="Carlito"/>
                <a:cs typeface="Carlito"/>
              </a:rPr>
              <a:t>f(x </a:t>
            </a:r>
            <a:r>
              <a:rPr sz="2000" spc="-5" dirty="0">
                <a:latin typeface="Carlito"/>
                <a:cs typeface="Carlito"/>
              </a:rPr>
              <a:t>+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vt)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4126" y="5915202"/>
            <a:ext cx="3313242" cy="63927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15620" marR="5080" indent="-503555">
              <a:lnSpc>
                <a:spcPts val="2380"/>
              </a:lnSpc>
              <a:spcBef>
                <a:spcPts val="185"/>
              </a:spcBef>
            </a:pPr>
            <a:r>
              <a:rPr sz="2000" spc="-5" dirty="0">
                <a:latin typeface="Carlito"/>
                <a:cs typeface="Carlito"/>
              </a:rPr>
              <a:t>Ujung </a:t>
            </a:r>
            <a:r>
              <a:rPr sz="2000" spc="-10" dirty="0">
                <a:latin typeface="Carlito"/>
                <a:cs typeface="Carlito"/>
              </a:rPr>
              <a:t>bebas</a:t>
            </a:r>
            <a:r>
              <a:rPr sz="2000" spc="-10" dirty="0">
                <a:latin typeface="Wingdings"/>
                <a:cs typeface="Wingdings"/>
              </a:rPr>
              <a:t>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rlito"/>
                <a:cs typeface="Carlito"/>
              </a:rPr>
              <a:t>tidak </a:t>
            </a:r>
            <a:r>
              <a:rPr sz="2000" spc="-10" dirty="0">
                <a:latin typeface="Carlito"/>
                <a:cs typeface="Carlito"/>
              </a:rPr>
              <a:t>terbalik  f(x </a:t>
            </a:r>
            <a:r>
              <a:rPr sz="2000" spc="-5" dirty="0">
                <a:latin typeface="Carlito"/>
                <a:cs typeface="Carlito"/>
              </a:rPr>
              <a:t>- </a:t>
            </a:r>
            <a:r>
              <a:rPr sz="2000" spc="-10" dirty="0">
                <a:latin typeface="Carlito"/>
                <a:cs typeface="Carlito"/>
              </a:rPr>
              <a:t>vt) </a:t>
            </a:r>
            <a:r>
              <a:rPr sz="2000" spc="-5" dirty="0">
                <a:latin typeface="Carlito"/>
                <a:cs typeface="Carlito"/>
              </a:rPr>
              <a:t>a + </a:t>
            </a:r>
            <a:r>
              <a:rPr sz="2000" spc="-10" dirty="0">
                <a:latin typeface="Carlito"/>
                <a:cs typeface="Carlito"/>
              </a:rPr>
              <a:t>f(x </a:t>
            </a:r>
            <a:r>
              <a:rPr sz="2000" spc="-5" dirty="0">
                <a:latin typeface="Carlito"/>
                <a:cs typeface="Carlito"/>
              </a:rPr>
              <a:t>+</a:t>
            </a:r>
            <a:r>
              <a:rPr sz="2000" spc="7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vt)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4904" y="1194816"/>
            <a:ext cx="1384300" cy="935990"/>
            <a:chOff x="374904" y="1194816"/>
            <a:chExt cx="1384300" cy="935990"/>
          </a:xfrm>
        </p:grpSpPr>
        <p:sp>
          <p:nvSpPr>
            <p:cNvPr id="10" name="object 10"/>
            <p:cNvSpPr/>
            <p:nvPr/>
          </p:nvSpPr>
          <p:spPr>
            <a:xfrm>
              <a:off x="426720" y="1194816"/>
              <a:ext cx="1331976" cy="935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4904" y="1328928"/>
              <a:ext cx="1362456" cy="5852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0689" y="1382648"/>
            <a:ext cx="1238006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-5" dirty="0">
                <a:latin typeface="Carlito"/>
                <a:cs typeface="Carlito"/>
              </a:rPr>
              <a:t>Prinsip  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up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dirty="0">
                <a:latin typeface="Carlito"/>
                <a:cs typeface="Carlito"/>
              </a:rPr>
              <a:t>rp</a:t>
            </a:r>
            <a:r>
              <a:rPr sz="1500" spc="-5" dirty="0">
                <a:latin typeface="Carlito"/>
                <a:cs typeface="Carlito"/>
              </a:rPr>
              <a:t>o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spc="-15" dirty="0">
                <a:latin typeface="Carlito"/>
                <a:cs typeface="Carlito"/>
              </a:rPr>
              <a:t>i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i</a:t>
            </a:r>
          </a:p>
        </p:txBody>
      </p:sp>
      <p:sp>
        <p:nvSpPr>
          <p:cNvPr id="15" name="object 15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74904" y="2084832"/>
            <a:ext cx="1384300" cy="935990"/>
            <a:chOff x="374904" y="2084832"/>
            <a:chExt cx="1384300" cy="935990"/>
          </a:xfrm>
        </p:grpSpPr>
        <p:sp>
          <p:nvSpPr>
            <p:cNvPr id="18" name="object 18"/>
            <p:cNvSpPr/>
            <p:nvPr/>
          </p:nvSpPr>
          <p:spPr>
            <a:xfrm>
              <a:off x="426720" y="2084832"/>
              <a:ext cx="1331976" cy="935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4904" y="2218944"/>
              <a:ext cx="1368552" cy="5852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20689" y="2272347"/>
            <a:ext cx="1190623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10" dirty="0">
                <a:latin typeface="Carlito"/>
                <a:cs typeface="Carlito"/>
              </a:rPr>
              <a:t>G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spc="-15" dirty="0">
                <a:latin typeface="Carlito"/>
                <a:cs typeface="Carlito"/>
              </a:rPr>
              <a:t>l</a:t>
            </a:r>
            <a:r>
              <a:rPr sz="1500" spc="-5" dirty="0">
                <a:latin typeface="Carlito"/>
                <a:cs typeface="Carlito"/>
              </a:rPr>
              <a:t>om</a:t>
            </a:r>
            <a:r>
              <a:rPr sz="1500" dirty="0">
                <a:latin typeface="Carlito"/>
                <a:cs typeface="Carlito"/>
              </a:rPr>
              <a:t>bang  </a:t>
            </a:r>
            <a:r>
              <a:rPr sz="1500" spc="-5" dirty="0">
                <a:latin typeface="Carlito"/>
                <a:cs typeface="Carlito"/>
              </a:rPr>
              <a:t>Berdiri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240" y="2974848"/>
            <a:ext cx="1743710" cy="935990"/>
            <a:chOff x="15240" y="2974848"/>
            <a:chExt cx="1743710" cy="935990"/>
          </a:xfrm>
        </p:grpSpPr>
        <p:sp>
          <p:nvSpPr>
            <p:cNvPr id="26" name="object 26"/>
            <p:cNvSpPr/>
            <p:nvPr/>
          </p:nvSpPr>
          <p:spPr>
            <a:xfrm>
              <a:off x="426720" y="2974848"/>
              <a:ext cx="1331976" cy="935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4903" y="3212592"/>
              <a:ext cx="1161288" cy="3779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240" y="3084576"/>
              <a:ext cx="472440" cy="7162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81153" y="3249701"/>
            <a:ext cx="1355037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1790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	</a:t>
            </a:r>
            <a:r>
              <a:rPr sz="2250" spc="337" baseline="1851" dirty="0">
                <a:latin typeface="Arial"/>
                <a:cs typeface="Arial"/>
              </a:rPr>
              <a:t>•</a:t>
            </a:r>
            <a:r>
              <a:rPr sz="2250" spc="-450" baseline="1851" dirty="0">
                <a:latin typeface="Arial"/>
                <a:cs typeface="Arial"/>
              </a:rPr>
              <a:t> </a:t>
            </a:r>
            <a:r>
              <a:rPr sz="2250" spc="-15" baseline="1851" dirty="0">
                <a:latin typeface="Carlito"/>
                <a:cs typeface="Carlito"/>
              </a:rPr>
              <a:t>Layangan</a:t>
            </a:r>
            <a:endParaRPr sz="2250" baseline="1851" dirty="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095" y="3864864"/>
            <a:ext cx="1752600" cy="935990"/>
            <a:chOff x="6095" y="3864864"/>
            <a:chExt cx="1752600" cy="935990"/>
          </a:xfrm>
        </p:grpSpPr>
        <p:sp>
          <p:nvSpPr>
            <p:cNvPr id="33" name="object 33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4904" y="4102608"/>
              <a:ext cx="493776" cy="37795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95" y="3971544"/>
              <a:ext cx="490728" cy="7193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71977" y="4139387"/>
            <a:ext cx="5492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	</a:t>
            </a:r>
            <a:r>
              <a:rPr sz="2250" spc="569" baseline="1851" dirty="0">
                <a:latin typeface="Arial"/>
                <a:cs typeface="Arial"/>
              </a:rPr>
              <a:t>•</a:t>
            </a:r>
            <a:r>
              <a:rPr sz="2250" baseline="1851" dirty="0">
                <a:latin typeface="Carlito"/>
                <a:cs typeface="Carlito"/>
              </a:rPr>
              <a:t>-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74904" y="4754879"/>
            <a:ext cx="1384300" cy="935990"/>
            <a:chOff x="374904" y="4754879"/>
            <a:chExt cx="1384300" cy="935990"/>
          </a:xfrm>
        </p:grpSpPr>
        <p:sp>
          <p:nvSpPr>
            <p:cNvPr id="40" name="object 40"/>
            <p:cNvSpPr/>
            <p:nvPr/>
          </p:nvSpPr>
          <p:spPr>
            <a:xfrm>
              <a:off x="426720" y="4754879"/>
              <a:ext cx="1331976" cy="9357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4904" y="4992623"/>
              <a:ext cx="493776" cy="37795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20689" y="50460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74904" y="5644896"/>
            <a:ext cx="1384300" cy="935990"/>
            <a:chOff x="374904" y="5644896"/>
            <a:chExt cx="1384300" cy="935990"/>
          </a:xfrm>
        </p:grpSpPr>
        <p:sp>
          <p:nvSpPr>
            <p:cNvPr id="48" name="object 48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4904" y="5882640"/>
              <a:ext cx="493776" cy="37795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20689" y="59357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7432" y="5751576"/>
            <a:ext cx="460248" cy="7162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95143" y="5918779"/>
            <a:ext cx="1250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1800" y="228600"/>
            <a:ext cx="4712423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Gelombang</a:t>
            </a:r>
            <a:r>
              <a:rPr spc="-125" dirty="0"/>
              <a:t> </a:t>
            </a:r>
            <a:r>
              <a:rPr spc="-10" dirty="0"/>
              <a:t>berdiri</a:t>
            </a:r>
          </a:p>
        </p:txBody>
      </p:sp>
      <p:sp>
        <p:nvSpPr>
          <p:cNvPr id="4" name="object 4"/>
          <p:cNvSpPr/>
          <p:nvPr/>
        </p:nvSpPr>
        <p:spPr>
          <a:xfrm>
            <a:off x="2373629" y="3657604"/>
            <a:ext cx="2198370" cy="3184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51734" y="1279652"/>
            <a:ext cx="7649465" cy="358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indent="-320040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70205" algn="l"/>
                <a:tab pos="370840" algn="l"/>
              </a:tabLst>
            </a:pPr>
            <a:r>
              <a:rPr sz="2400" spc="-30" dirty="0">
                <a:latin typeface="Carlito"/>
                <a:cs typeface="Carlito"/>
              </a:rPr>
              <a:t>Terjadi ketika </a:t>
            </a:r>
            <a:r>
              <a:rPr sz="2400" spc="-15" dirty="0">
                <a:latin typeface="Carlito"/>
                <a:cs typeface="Carlito"/>
              </a:rPr>
              <a:t>kedua </a:t>
            </a:r>
            <a:r>
              <a:rPr sz="2400" spc="5" dirty="0">
                <a:latin typeface="Carlito"/>
                <a:cs typeface="Carlito"/>
              </a:rPr>
              <a:t>ujung benang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tetap</a:t>
            </a:r>
            <a:endParaRPr sz="2400" dirty="0">
              <a:latin typeface="Carlito"/>
              <a:cs typeface="Carlito"/>
            </a:endParaRPr>
          </a:p>
          <a:p>
            <a:pPr marL="370840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70205" algn="l"/>
                <a:tab pos="370840" algn="l"/>
              </a:tabLst>
            </a:pPr>
            <a:r>
              <a:rPr sz="2400" spc="-65" dirty="0">
                <a:latin typeface="Carlito"/>
                <a:cs typeface="Carlito"/>
              </a:rPr>
              <a:t>Tak </a:t>
            </a:r>
            <a:r>
              <a:rPr sz="2400" spc="-15" dirty="0">
                <a:latin typeface="Carlito"/>
                <a:cs typeface="Carlito"/>
              </a:rPr>
              <a:t>bergerak </a:t>
            </a:r>
            <a:r>
              <a:rPr sz="2400" spc="5" dirty="0">
                <a:latin typeface="Carlito"/>
                <a:cs typeface="Carlito"/>
              </a:rPr>
              <a:t>pada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ujung</a:t>
            </a:r>
            <a:endParaRPr sz="2400" dirty="0">
              <a:latin typeface="Carlito"/>
              <a:cs typeface="Carlito"/>
            </a:endParaRPr>
          </a:p>
          <a:p>
            <a:pPr marL="370840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70205" algn="l"/>
                <a:tab pos="370840" algn="l"/>
              </a:tabLst>
            </a:pPr>
            <a:r>
              <a:rPr sz="2400" spc="5" dirty="0">
                <a:latin typeface="Carlito"/>
                <a:cs typeface="Carlito"/>
              </a:rPr>
              <a:t>Node: </a:t>
            </a:r>
            <a:r>
              <a:rPr sz="2400" dirty="0">
                <a:latin typeface="Carlito"/>
                <a:cs typeface="Carlito"/>
              </a:rPr>
              <a:t>amplitudo selalu</a:t>
            </a:r>
            <a:r>
              <a:rPr sz="2400" spc="-155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nol</a:t>
            </a:r>
            <a:endParaRPr sz="2400" dirty="0">
              <a:latin typeface="Carlito"/>
              <a:cs typeface="Carlito"/>
            </a:endParaRPr>
          </a:p>
          <a:p>
            <a:pPr marL="370205" marR="690880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70205" algn="l"/>
                <a:tab pos="370840" algn="l"/>
              </a:tabLst>
            </a:pPr>
            <a:r>
              <a:rPr sz="2400" dirty="0">
                <a:latin typeface="Carlito"/>
                <a:cs typeface="Carlito"/>
              </a:rPr>
              <a:t>Antinode: amplitudo bervariasi dari </a:t>
            </a:r>
            <a:r>
              <a:rPr sz="2400" spc="5" dirty="0">
                <a:latin typeface="Carlito"/>
                <a:cs typeface="Carlito"/>
              </a:rPr>
              <a:t>nol</a:t>
            </a:r>
            <a:r>
              <a:rPr sz="2400" spc="-254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sampai  </a:t>
            </a:r>
            <a:r>
              <a:rPr sz="2400" spc="-5" dirty="0">
                <a:latin typeface="Carlito"/>
                <a:cs typeface="Carlito"/>
              </a:rPr>
              <a:t>maksimum</a:t>
            </a:r>
            <a:endParaRPr sz="2400" dirty="0">
              <a:latin typeface="Carlito"/>
              <a:cs typeface="Carlito"/>
            </a:endParaRPr>
          </a:p>
          <a:p>
            <a:pPr marL="370840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70205" algn="l"/>
                <a:tab pos="370840" algn="l"/>
              </a:tabLst>
            </a:pPr>
            <a:r>
              <a:rPr sz="2400" dirty="0">
                <a:latin typeface="Carlito"/>
                <a:cs typeface="Carlito"/>
              </a:rPr>
              <a:t>Fungsi gelombang</a:t>
            </a:r>
            <a:r>
              <a:rPr sz="2400" spc="-114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berdiri</a:t>
            </a:r>
          </a:p>
          <a:p>
            <a:pPr marL="2894965">
              <a:lnSpc>
                <a:spcPct val="100000"/>
              </a:lnSpc>
              <a:spcBef>
                <a:spcPts val="545"/>
              </a:spcBef>
            </a:pPr>
            <a:r>
              <a:rPr sz="2400" i="1" spc="-5" dirty="0">
                <a:latin typeface="Carlito"/>
                <a:cs typeface="Carlito"/>
              </a:rPr>
              <a:t>y </a:t>
            </a:r>
            <a:r>
              <a:rPr sz="2400" spc="-5" dirty="0">
                <a:latin typeface="Symbol"/>
                <a:cs typeface="Symbol"/>
              </a:rPr>
              <a:t>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Carlito"/>
                <a:cs typeface="Carlito"/>
              </a:rPr>
              <a:t>y</a:t>
            </a:r>
            <a:r>
              <a:rPr sz="2100" spc="7" baseline="-23809" dirty="0">
                <a:latin typeface="Carlito"/>
                <a:cs typeface="Carlito"/>
              </a:rPr>
              <a:t>1 </a:t>
            </a:r>
            <a:r>
              <a:rPr sz="2400" spc="-5" dirty="0">
                <a:latin typeface="Symbol"/>
                <a:cs typeface="Symbol"/>
              </a:rPr>
              <a:t>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i="1" spc="15" dirty="0">
                <a:latin typeface="Carlito"/>
                <a:cs typeface="Carlito"/>
              </a:rPr>
              <a:t>y</a:t>
            </a:r>
            <a:r>
              <a:rPr sz="2100" spc="22" baseline="-23809" dirty="0">
                <a:latin typeface="Carlito"/>
                <a:cs typeface="Carlito"/>
              </a:rPr>
              <a:t>2</a:t>
            </a:r>
            <a:endParaRPr sz="2100" baseline="-23809" dirty="0">
              <a:latin typeface="Carlito"/>
              <a:cs typeface="Carlito"/>
            </a:endParaRPr>
          </a:p>
          <a:p>
            <a:pPr marL="3094355">
              <a:lnSpc>
                <a:spcPct val="100000"/>
              </a:lnSpc>
              <a:spcBef>
                <a:spcPts val="120"/>
              </a:spcBef>
            </a:pPr>
            <a:r>
              <a:rPr sz="2400" spc="-5" dirty="0">
                <a:latin typeface="Symbol"/>
                <a:cs typeface="Symbol"/>
              </a:rPr>
              <a:t>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Carlito"/>
                <a:cs typeface="Carlito"/>
              </a:rPr>
              <a:t>A</a:t>
            </a:r>
            <a:r>
              <a:rPr sz="2400" spc="-30" dirty="0">
                <a:latin typeface="Carlito"/>
                <a:cs typeface="Carlito"/>
              </a:rPr>
              <a:t>sin</a:t>
            </a:r>
            <a:r>
              <a:rPr sz="3000" spc="-30" dirty="0">
                <a:latin typeface="Symbol"/>
                <a:cs typeface="Symbol"/>
              </a:rPr>
              <a:t></a:t>
            </a:r>
            <a:r>
              <a:rPr sz="2400" i="1" spc="-30" dirty="0">
                <a:latin typeface="Carlito"/>
                <a:cs typeface="Carlito"/>
              </a:rPr>
              <a:t>kx</a:t>
            </a:r>
            <a:r>
              <a:rPr sz="2400" i="1" spc="-55" dirty="0">
                <a:latin typeface="Carlito"/>
                <a:cs typeface="Carlito"/>
              </a:rPr>
              <a:t> </a:t>
            </a:r>
            <a:r>
              <a:rPr sz="2400" spc="-5" dirty="0">
                <a:latin typeface="Symbol"/>
                <a:cs typeface="Symbol"/>
              </a:rPr>
              <a:t></a:t>
            </a:r>
            <a:r>
              <a:rPr sz="2400" spc="-350" dirty="0">
                <a:latin typeface="Times New Roman"/>
                <a:cs typeface="Times New Roman"/>
              </a:rPr>
              <a:t> </a:t>
            </a:r>
            <a:r>
              <a:rPr sz="2500" i="1" spc="-40" dirty="0">
                <a:latin typeface="Symbol"/>
                <a:cs typeface="Symbol"/>
              </a:rPr>
              <a:t></a:t>
            </a:r>
            <a:r>
              <a:rPr sz="2400" i="1" spc="-40" dirty="0">
                <a:latin typeface="Carlito"/>
                <a:cs typeface="Carlito"/>
              </a:rPr>
              <a:t>t</a:t>
            </a:r>
            <a:r>
              <a:rPr sz="2400" i="1" spc="-300" dirty="0">
                <a:latin typeface="Carlito"/>
                <a:cs typeface="Carlito"/>
              </a:rPr>
              <a:t> </a:t>
            </a:r>
            <a:r>
              <a:rPr sz="3000" spc="10" dirty="0">
                <a:latin typeface="Symbol"/>
                <a:cs typeface="Symbol"/>
              </a:rPr>
              <a:t></a:t>
            </a:r>
            <a:r>
              <a:rPr sz="2400" spc="10" dirty="0">
                <a:latin typeface="Symbol"/>
                <a:cs typeface="Symbol"/>
              </a:rPr>
              <a:t>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Carlito"/>
                <a:cs typeface="Carlito"/>
              </a:rPr>
              <a:t>A</a:t>
            </a:r>
            <a:r>
              <a:rPr sz="2400" spc="-30" dirty="0">
                <a:latin typeface="Carlito"/>
                <a:cs typeface="Carlito"/>
              </a:rPr>
              <a:t>sin</a:t>
            </a:r>
            <a:r>
              <a:rPr sz="3000" spc="-30" dirty="0">
                <a:latin typeface="Symbol"/>
                <a:cs typeface="Symbol"/>
              </a:rPr>
              <a:t></a:t>
            </a:r>
            <a:r>
              <a:rPr sz="2400" i="1" spc="-30" dirty="0">
                <a:latin typeface="Carlito"/>
                <a:cs typeface="Carlito"/>
              </a:rPr>
              <a:t>kx</a:t>
            </a:r>
            <a:r>
              <a:rPr sz="2400" i="1" spc="-60" dirty="0">
                <a:latin typeface="Carlito"/>
                <a:cs typeface="Carlito"/>
              </a:rPr>
              <a:t> </a:t>
            </a:r>
            <a:r>
              <a:rPr sz="2400" spc="-5" dirty="0">
                <a:latin typeface="Symbol"/>
                <a:cs typeface="Symbol"/>
              </a:rPr>
              <a:t></a:t>
            </a:r>
            <a:r>
              <a:rPr sz="2400" spc="-315" dirty="0">
                <a:latin typeface="Times New Roman"/>
                <a:cs typeface="Times New Roman"/>
              </a:rPr>
              <a:t> </a:t>
            </a:r>
            <a:r>
              <a:rPr sz="2500" i="1" spc="-40" dirty="0">
                <a:latin typeface="Symbol"/>
                <a:cs typeface="Symbol"/>
              </a:rPr>
              <a:t></a:t>
            </a:r>
            <a:r>
              <a:rPr sz="2400" i="1" spc="-40" dirty="0">
                <a:latin typeface="Carlito"/>
                <a:cs typeface="Carlito"/>
              </a:rPr>
              <a:t>t</a:t>
            </a:r>
            <a:r>
              <a:rPr sz="2400" i="1" spc="-300" dirty="0">
                <a:latin typeface="Carlito"/>
                <a:cs typeface="Carlito"/>
              </a:rPr>
              <a:t> </a:t>
            </a:r>
            <a:r>
              <a:rPr sz="3000" spc="-215" dirty="0">
                <a:latin typeface="Symbol"/>
                <a:cs typeface="Symbol"/>
              </a:rPr>
              <a:t></a:t>
            </a:r>
            <a:endParaRPr sz="3000" dirty="0">
              <a:latin typeface="Symbol"/>
              <a:cs typeface="Symbol"/>
            </a:endParaRPr>
          </a:p>
          <a:p>
            <a:pPr marL="3094355">
              <a:lnSpc>
                <a:spcPct val="100000"/>
              </a:lnSpc>
            </a:pPr>
            <a:r>
              <a:rPr sz="2400" spc="-5" dirty="0">
                <a:latin typeface="Symbol"/>
                <a:cs typeface="Symbol"/>
              </a:rPr>
              <a:t>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Symbol"/>
                <a:cs typeface="Symbol"/>
              </a:rPr>
              <a:t></a:t>
            </a:r>
            <a:r>
              <a:rPr sz="2400" dirty="0">
                <a:latin typeface="Carlito"/>
                <a:cs typeface="Carlito"/>
              </a:rPr>
              <a:t>2</a:t>
            </a:r>
            <a:r>
              <a:rPr sz="2400" i="1" dirty="0">
                <a:latin typeface="Carlito"/>
                <a:cs typeface="Carlito"/>
              </a:rPr>
              <a:t>A</a:t>
            </a:r>
            <a:r>
              <a:rPr sz="2400" dirty="0">
                <a:latin typeface="Carlito"/>
                <a:cs typeface="Carlito"/>
              </a:rPr>
              <a:t>sin</a:t>
            </a:r>
            <a:r>
              <a:rPr sz="2400" i="1" dirty="0">
                <a:latin typeface="Carlito"/>
                <a:cs typeface="Carlito"/>
              </a:rPr>
              <a:t>kx</a:t>
            </a:r>
            <a:r>
              <a:rPr sz="3000" dirty="0">
                <a:latin typeface="Symbol"/>
                <a:cs typeface="Symbol"/>
              </a:rPr>
              <a:t></a:t>
            </a:r>
            <a:r>
              <a:rPr sz="2400" dirty="0">
                <a:latin typeface="Carlito"/>
                <a:cs typeface="Carlito"/>
              </a:rPr>
              <a:t>cos</a:t>
            </a:r>
            <a:r>
              <a:rPr sz="2500" i="1" dirty="0">
                <a:latin typeface="Symbol"/>
                <a:cs typeface="Symbol"/>
              </a:rPr>
              <a:t></a:t>
            </a:r>
            <a:r>
              <a:rPr sz="2400" i="1" dirty="0">
                <a:latin typeface="Carlito"/>
                <a:cs typeface="Carlito"/>
              </a:rPr>
              <a:t>t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4904" y="1194816"/>
            <a:ext cx="1384300" cy="935990"/>
            <a:chOff x="374904" y="1194816"/>
            <a:chExt cx="1384300" cy="935990"/>
          </a:xfrm>
        </p:grpSpPr>
        <p:sp>
          <p:nvSpPr>
            <p:cNvPr id="7" name="object 7"/>
            <p:cNvSpPr/>
            <p:nvPr/>
          </p:nvSpPr>
          <p:spPr>
            <a:xfrm>
              <a:off x="426720" y="1194816"/>
              <a:ext cx="1331976" cy="935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4904" y="1328928"/>
              <a:ext cx="1362456" cy="5852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0688" y="1382648"/>
            <a:ext cx="1190623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-5" dirty="0">
                <a:latin typeface="Carlito"/>
                <a:cs typeface="Carlito"/>
              </a:rPr>
              <a:t>Prinsip  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up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dirty="0">
                <a:latin typeface="Carlito"/>
                <a:cs typeface="Carlito"/>
              </a:rPr>
              <a:t>rp</a:t>
            </a:r>
            <a:r>
              <a:rPr sz="1500" spc="-5" dirty="0">
                <a:latin typeface="Carlito"/>
                <a:cs typeface="Carlito"/>
              </a:rPr>
              <a:t>o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spc="-15" dirty="0">
                <a:latin typeface="Carlito"/>
                <a:cs typeface="Carlito"/>
              </a:rPr>
              <a:t>i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i</a:t>
            </a:r>
          </a:p>
        </p:txBody>
      </p:sp>
      <p:sp>
        <p:nvSpPr>
          <p:cNvPr id="12" name="object 12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4904" y="2084832"/>
            <a:ext cx="1384300" cy="935990"/>
            <a:chOff x="374904" y="2084832"/>
            <a:chExt cx="1384300" cy="935990"/>
          </a:xfrm>
        </p:grpSpPr>
        <p:sp>
          <p:nvSpPr>
            <p:cNvPr id="15" name="object 15"/>
            <p:cNvSpPr/>
            <p:nvPr/>
          </p:nvSpPr>
          <p:spPr>
            <a:xfrm>
              <a:off x="426720" y="2084832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4904" y="2218944"/>
              <a:ext cx="1368552" cy="585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0689" y="2272347"/>
            <a:ext cx="1190622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10" dirty="0">
                <a:latin typeface="Carlito"/>
                <a:cs typeface="Carlito"/>
              </a:rPr>
              <a:t>G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spc="-15" dirty="0">
                <a:latin typeface="Carlito"/>
                <a:cs typeface="Carlito"/>
              </a:rPr>
              <a:t>l</a:t>
            </a:r>
            <a:r>
              <a:rPr sz="1500" spc="-5" dirty="0">
                <a:latin typeface="Carlito"/>
                <a:cs typeface="Carlito"/>
              </a:rPr>
              <a:t>om</a:t>
            </a:r>
            <a:r>
              <a:rPr sz="1500" dirty="0">
                <a:latin typeface="Carlito"/>
                <a:cs typeface="Carlito"/>
              </a:rPr>
              <a:t>bang  </a:t>
            </a:r>
            <a:r>
              <a:rPr sz="1500" spc="-5" dirty="0">
                <a:latin typeface="Carlito"/>
                <a:cs typeface="Carlito"/>
              </a:rPr>
              <a:t>Berdiri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240" y="2974848"/>
            <a:ext cx="1743710" cy="935990"/>
            <a:chOff x="15240" y="2974848"/>
            <a:chExt cx="1743710" cy="935990"/>
          </a:xfrm>
        </p:grpSpPr>
        <p:sp>
          <p:nvSpPr>
            <p:cNvPr id="23" name="object 23"/>
            <p:cNvSpPr/>
            <p:nvPr/>
          </p:nvSpPr>
          <p:spPr>
            <a:xfrm>
              <a:off x="426720" y="2974848"/>
              <a:ext cx="1331976" cy="9357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4903" y="3212592"/>
              <a:ext cx="1161288" cy="3779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240" y="3084576"/>
              <a:ext cx="472440" cy="7162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1153" y="3249701"/>
            <a:ext cx="1355037" cy="2854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1790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	</a:t>
            </a:r>
            <a:r>
              <a:rPr sz="2250" spc="337" baseline="1851" dirty="0">
                <a:latin typeface="Arial"/>
                <a:cs typeface="Arial"/>
              </a:rPr>
              <a:t>•</a:t>
            </a:r>
            <a:r>
              <a:rPr sz="2250" spc="-450" baseline="1851" dirty="0">
                <a:latin typeface="Arial"/>
                <a:cs typeface="Arial"/>
              </a:rPr>
              <a:t> </a:t>
            </a:r>
            <a:r>
              <a:rPr sz="2250" spc="-15" baseline="1851" dirty="0">
                <a:latin typeface="Carlito"/>
                <a:cs typeface="Carlito"/>
              </a:rPr>
              <a:t>Layangan</a:t>
            </a:r>
            <a:endParaRPr sz="2250" baseline="1851" dirty="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095" y="3864864"/>
            <a:ext cx="1752600" cy="935990"/>
            <a:chOff x="6095" y="3864864"/>
            <a:chExt cx="1752600" cy="935990"/>
          </a:xfrm>
        </p:grpSpPr>
        <p:sp>
          <p:nvSpPr>
            <p:cNvPr id="30" name="object 30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4904" y="4102608"/>
              <a:ext cx="493776" cy="3779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95" y="3971544"/>
              <a:ext cx="490728" cy="7193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71977" y="4139387"/>
            <a:ext cx="5492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	</a:t>
            </a:r>
            <a:r>
              <a:rPr sz="2250" spc="569" baseline="1851" dirty="0">
                <a:latin typeface="Arial"/>
                <a:cs typeface="Arial"/>
              </a:rPr>
              <a:t>•</a:t>
            </a:r>
            <a:r>
              <a:rPr sz="2250" baseline="1851" dirty="0">
                <a:latin typeface="Carlito"/>
                <a:cs typeface="Carlito"/>
              </a:rPr>
              <a:t>-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74904" y="4754879"/>
            <a:ext cx="1384300" cy="935990"/>
            <a:chOff x="374904" y="4754879"/>
            <a:chExt cx="1384300" cy="935990"/>
          </a:xfrm>
        </p:grpSpPr>
        <p:sp>
          <p:nvSpPr>
            <p:cNvPr id="37" name="object 37"/>
            <p:cNvSpPr/>
            <p:nvPr/>
          </p:nvSpPr>
          <p:spPr>
            <a:xfrm>
              <a:off x="426720" y="4754879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4904" y="4992623"/>
              <a:ext cx="493776" cy="3779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20689" y="50460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45" name="object 45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4904" y="5882640"/>
              <a:ext cx="493776" cy="37795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20689" y="5983771"/>
            <a:ext cx="20002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9835" y="1203452"/>
            <a:ext cx="6980700" cy="17979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5" dirty="0">
                <a:latin typeface="Carlito"/>
                <a:cs typeface="Carlito"/>
              </a:rPr>
              <a:t>Gitar </a:t>
            </a:r>
            <a:r>
              <a:rPr sz="2400" dirty="0">
                <a:latin typeface="Carlito"/>
                <a:cs typeface="Carlito"/>
              </a:rPr>
              <a:t>= senar + </a:t>
            </a:r>
            <a:r>
              <a:rPr sz="2400" spc="-20" dirty="0">
                <a:latin typeface="Carlito"/>
                <a:cs typeface="Carlito"/>
              </a:rPr>
              <a:t>kotak</a:t>
            </a:r>
            <a:r>
              <a:rPr sz="2400" spc="-1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suara(resonator)</a:t>
            </a:r>
            <a:endParaRPr sz="2400" dirty="0">
              <a:latin typeface="Carlito"/>
              <a:cs typeface="Carlito"/>
            </a:endParaRPr>
          </a:p>
          <a:p>
            <a:pPr marL="332740" indent="-320040">
              <a:lnSpc>
                <a:spcPct val="100000"/>
              </a:lnSpc>
              <a:spcBef>
                <a:spcPts val="6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dirty="0">
                <a:latin typeface="Carlito"/>
                <a:cs typeface="Carlito"/>
              </a:rPr>
              <a:t>Senar mendorong </a:t>
            </a:r>
            <a:r>
              <a:rPr sz="2400" spc="-5" dirty="0">
                <a:latin typeface="Carlito"/>
                <a:cs typeface="Carlito"/>
              </a:rPr>
              <a:t>resonansi </a:t>
            </a:r>
            <a:r>
              <a:rPr sz="2400" dirty="0">
                <a:latin typeface="Carlito"/>
                <a:cs typeface="Carlito"/>
              </a:rPr>
              <a:t>dalam </a:t>
            </a:r>
            <a:r>
              <a:rPr sz="2400" spc="-20" dirty="0">
                <a:latin typeface="Carlito"/>
                <a:cs typeface="Carlito"/>
              </a:rPr>
              <a:t>kotak</a:t>
            </a:r>
            <a:r>
              <a:rPr sz="2400" spc="-26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suara</a:t>
            </a:r>
            <a:endParaRPr sz="2400" dirty="0">
              <a:latin typeface="Carlito"/>
              <a:cs typeface="Carlito"/>
            </a:endParaRPr>
          </a:p>
          <a:p>
            <a:pPr marL="332740" indent="-320040">
              <a:lnSpc>
                <a:spcPct val="100000"/>
              </a:lnSpc>
              <a:spcBef>
                <a:spcPts val="6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dirty="0">
                <a:latin typeface="Carlito"/>
                <a:cs typeface="Carlito"/>
              </a:rPr>
              <a:t>Senar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rlito"/>
                <a:cs typeface="Carlito"/>
              </a:rPr>
              <a:t>Tuning</a:t>
            </a:r>
            <a:endParaRPr sz="2400" dirty="0">
              <a:latin typeface="Carlito"/>
              <a:cs typeface="Carlito"/>
            </a:endParaRPr>
          </a:p>
          <a:p>
            <a:pPr marL="332740" indent="-320040">
              <a:lnSpc>
                <a:spcPct val="100000"/>
              </a:lnSpc>
              <a:spcBef>
                <a:spcPts val="6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30" dirty="0">
                <a:latin typeface="Carlito"/>
                <a:cs typeface="Carlito"/>
              </a:rPr>
              <a:t>Terjadi </a:t>
            </a:r>
            <a:r>
              <a:rPr sz="2400" dirty="0">
                <a:latin typeface="Carlito"/>
                <a:cs typeface="Carlito"/>
              </a:rPr>
              <a:t>gelombang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berdiri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1800" y="204607"/>
            <a:ext cx="3095006" cy="636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9889">
              <a:lnSpc>
                <a:spcPct val="100000"/>
              </a:lnSpc>
              <a:spcBef>
                <a:spcPts val="105"/>
              </a:spcBef>
            </a:pPr>
            <a:r>
              <a:rPr spc="-5" dirty="0" err="1" smtClean="0"/>
              <a:t>Gi</a:t>
            </a:r>
            <a:r>
              <a:rPr spc="-50" dirty="0" err="1" smtClean="0"/>
              <a:t>t</a:t>
            </a:r>
            <a:r>
              <a:rPr spc="-15" dirty="0" err="1" smtClean="0"/>
              <a:t>a</a:t>
            </a:r>
            <a:r>
              <a:rPr dirty="0" err="1" smtClean="0"/>
              <a:t>r</a:t>
            </a:r>
            <a:endParaRPr dirty="0"/>
          </a:p>
        </p:txBody>
      </p:sp>
      <p:grpSp>
        <p:nvGrpSpPr>
          <p:cNvPr id="5" name="object 5"/>
          <p:cNvGrpSpPr/>
          <p:nvPr/>
        </p:nvGrpSpPr>
        <p:grpSpPr>
          <a:xfrm>
            <a:off x="3846242" y="3403200"/>
            <a:ext cx="2555875" cy="767080"/>
            <a:chOff x="3883019" y="3023851"/>
            <a:chExt cx="2555875" cy="767080"/>
          </a:xfrm>
        </p:grpSpPr>
        <p:sp>
          <p:nvSpPr>
            <p:cNvPr id="6" name="object 6"/>
            <p:cNvSpPr/>
            <p:nvPr/>
          </p:nvSpPr>
          <p:spPr>
            <a:xfrm>
              <a:off x="4080335" y="3410244"/>
              <a:ext cx="2334895" cy="0"/>
            </a:xfrm>
            <a:custGeom>
              <a:avLst/>
              <a:gdLst/>
              <a:ahLst/>
              <a:cxnLst/>
              <a:rect l="l" t="t" r="r" b="b"/>
              <a:pathLst>
                <a:path w="2334895">
                  <a:moveTo>
                    <a:pt x="0" y="0"/>
                  </a:moveTo>
                  <a:lnTo>
                    <a:pt x="2334278" y="0"/>
                  </a:lnTo>
                </a:path>
              </a:pathLst>
            </a:custGeom>
            <a:ln w="12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89101" y="3493911"/>
              <a:ext cx="37465" cy="21590"/>
            </a:xfrm>
            <a:custGeom>
              <a:avLst/>
              <a:gdLst/>
              <a:ahLst/>
              <a:cxnLst/>
              <a:rect l="l" t="t" r="r" b="b"/>
              <a:pathLst>
                <a:path w="37464" h="21589">
                  <a:moveTo>
                    <a:pt x="0" y="21297"/>
                  </a:moveTo>
                  <a:lnTo>
                    <a:pt x="37184" y="0"/>
                  </a:lnTo>
                </a:path>
              </a:pathLst>
            </a:custGeom>
            <a:ln w="12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26286" y="3499995"/>
              <a:ext cx="53975" cy="278765"/>
            </a:xfrm>
            <a:custGeom>
              <a:avLst/>
              <a:gdLst/>
              <a:ahLst/>
              <a:cxnLst/>
              <a:rect l="l" t="t" r="r" b="b"/>
              <a:pathLst>
                <a:path w="53975" h="278764">
                  <a:moveTo>
                    <a:pt x="0" y="0"/>
                  </a:moveTo>
                  <a:lnTo>
                    <a:pt x="53879" y="278383"/>
                  </a:lnTo>
                </a:path>
              </a:pathLst>
            </a:custGeom>
            <a:ln w="242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86237" y="3029936"/>
              <a:ext cx="71755" cy="748665"/>
            </a:xfrm>
            <a:custGeom>
              <a:avLst/>
              <a:gdLst/>
              <a:ahLst/>
              <a:cxnLst/>
              <a:rect l="l" t="t" r="r" b="b"/>
              <a:pathLst>
                <a:path w="71754" h="748664">
                  <a:moveTo>
                    <a:pt x="0" y="748442"/>
                  </a:moveTo>
                  <a:lnTo>
                    <a:pt x="71333" y="0"/>
                  </a:lnTo>
                </a:path>
              </a:pathLst>
            </a:custGeom>
            <a:ln w="12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57571" y="3029936"/>
              <a:ext cx="2381885" cy="0"/>
            </a:xfrm>
            <a:custGeom>
              <a:avLst/>
              <a:gdLst/>
              <a:ahLst/>
              <a:cxnLst/>
              <a:rect l="l" t="t" r="r" b="b"/>
              <a:pathLst>
                <a:path w="2381885">
                  <a:moveTo>
                    <a:pt x="0" y="0"/>
                  </a:moveTo>
                  <a:lnTo>
                    <a:pt x="2381328" y="0"/>
                  </a:lnTo>
                </a:path>
              </a:pathLst>
            </a:custGeom>
            <a:ln w="12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804025" y="3401849"/>
            <a:ext cx="739775" cy="753110"/>
            <a:chOff x="6730295" y="3023848"/>
            <a:chExt cx="739775" cy="753110"/>
          </a:xfrm>
        </p:grpSpPr>
        <p:sp>
          <p:nvSpPr>
            <p:cNvPr id="12" name="object 12"/>
            <p:cNvSpPr/>
            <p:nvPr/>
          </p:nvSpPr>
          <p:spPr>
            <a:xfrm>
              <a:off x="6927611" y="3410241"/>
              <a:ext cx="518159" cy="0"/>
            </a:xfrm>
            <a:custGeom>
              <a:avLst/>
              <a:gdLst/>
              <a:ahLst/>
              <a:cxnLst/>
              <a:rect l="l" t="t" r="r" b="b"/>
              <a:pathLst>
                <a:path w="518159">
                  <a:moveTo>
                    <a:pt x="0" y="0"/>
                  </a:moveTo>
                  <a:lnTo>
                    <a:pt x="517548" y="0"/>
                  </a:lnTo>
                </a:path>
              </a:pathLst>
            </a:custGeom>
            <a:ln w="12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36376" y="3485541"/>
              <a:ext cx="37465" cy="21590"/>
            </a:xfrm>
            <a:custGeom>
              <a:avLst/>
              <a:gdLst/>
              <a:ahLst/>
              <a:cxnLst/>
              <a:rect l="l" t="t" r="r" b="b"/>
              <a:pathLst>
                <a:path w="37465" h="21589">
                  <a:moveTo>
                    <a:pt x="0" y="21297"/>
                  </a:moveTo>
                  <a:lnTo>
                    <a:pt x="37184" y="0"/>
                  </a:lnTo>
                </a:path>
              </a:pathLst>
            </a:custGeom>
            <a:ln w="12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73561" y="3491625"/>
              <a:ext cx="53975" cy="273685"/>
            </a:xfrm>
            <a:custGeom>
              <a:avLst/>
              <a:gdLst/>
              <a:ahLst/>
              <a:cxnLst/>
              <a:rect l="l" t="t" r="r" b="b"/>
              <a:pathLst>
                <a:path w="53975" h="273685">
                  <a:moveTo>
                    <a:pt x="0" y="0"/>
                  </a:moveTo>
                  <a:lnTo>
                    <a:pt x="53879" y="273059"/>
                  </a:lnTo>
                </a:path>
              </a:pathLst>
            </a:custGeom>
            <a:ln w="242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33512" y="3029933"/>
              <a:ext cx="71755" cy="735330"/>
            </a:xfrm>
            <a:custGeom>
              <a:avLst/>
              <a:gdLst/>
              <a:ahLst/>
              <a:cxnLst/>
              <a:rect l="l" t="t" r="r" b="b"/>
              <a:pathLst>
                <a:path w="71754" h="735329">
                  <a:moveTo>
                    <a:pt x="0" y="734751"/>
                  </a:moveTo>
                  <a:lnTo>
                    <a:pt x="71333" y="0"/>
                  </a:lnTo>
                </a:path>
              </a:pathLst>
            </a:custGeom>
            <a:ln w="12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04846" y="3029933"/>
              <a:ext cx="565150" cy="0"/>
            </a:xfrm>
            <a:custGeom>
              <a:avLst/>
              <a:gdLst/>
              <a:ahLst/>
              <a:cxnLst/>
              <a:rect l="l" t="t" r="r" b="b"/>
              <a:pathLst>
                <a:path w="565150">
                  <a:moveTo>
                    <a:pt x="0" y="0"/>
                  </a:moveTo>
                  <a:lnTo>
                    <a:pt x="564597" y="0"/>
                  </a:lnTo>
                </a:path>
              </a:pathLst>
            </a:custGeom>
            <a:ln w="121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106401" y="3793981"/>
            <a:ext cx="336359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3375" algn="l"/>
              </a:tabLst>
            </a:pPr>
            <a:r>
              <a:rPr sz="2300" spc="30" dirty="0">
                <a:latin typeface="Carlito"/>
                <a:cs typeface="Carlito"/>
              </a:rPr>
              <a:t>massper</a:t>
            </a:r>
            <a:r>
              <a:rPr sz="2300" spc="-229" dirty="0">
                <a:latin typeface="Carlito"/>
                <a:cs typeface="Carlito"/>
              </a:rPr>
              <a:t> </a:t>
            </a:r>
            <a:r>
              <a:rPr sz="2300" spc="-5" dirty="0">
                <a:latin typeface="Carlito"/>
                <a:cs typeface="Carlito"/>
              </a:rPr>
              <a:t>unit</a:t>
            </a:r>
            <a:r>
              <a:rPr sz="2300" spc="-245" dirty="0">
                <a:latin typeface="Carlito"/>
                <a:cs typeface="Carlito"/>
              </a:rPr>
              <a:t> </a:t>
            </a:r>
            <a:r>
              <a:rPr sz="2300" spc="-5" dirty="0">
                <a:latin typeface="Carlito"/>
                <a:cs typeface="Carlito"/>
              </a:rPr>
              <a:t>length	</a:t>
            </a:r>
            <a:r>
              <a:rPr sz="2300" i="1" spc="-5" dirty="0">
                <a:latin typeface="Carlito"/>
                <a:cs typeface="Carlito"/>
              </a:rPr>
              <a:t>m</a:t>
            </a:r>
            <a:r>
              <a:rPr sz="2300" i="1" spc="-300" dirty="0">
                <a:latin typeface="Carlito"/>
                <a:cs typeface="Carlito"/>
              </a:rPr>
              <a:t> </a:t>
            </a:r>
            <a:r>
              <a:rPr sz="2300" spc="-5" dirty="0">
                <a:latin typeface="Carlito"/>
                <a:cs typeface="Carlito"/>
              </a:rPr>
              <a:t>/</a:t>
            </a:r>
            <a:r>
              <a:rPr sz="2300" spc="-295" dirty="0">
                <a:latin typeface="Carlito"/>
                <a:cs typeface="Carlito"/>
              </a:rPr>
              <a:t> </a:t>
            </a:r>
            <a:r>
              <a:rPr sz="2300" i="1" spc="-5" dirty="0">
                <a:latin typeface="Carlito"/>
                <a:cs typeface="Carlito"/>
              </a:rPr>
              <a:t>l</a:t>
            </a:r>
            <a:endParaRPr sz="2300" dirty="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43400" y="3392258"/>
            <a:ext cx="32004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658745" algn="l"/>
              </a:tabLst>
            </a:pPr>
            <a:r>
              <a:rPr sz="2300" spc="-5" dirty="0">
                <a:latin typeface="Carlito"/>
                <a:cs typeface="Carlito"/>
              </a:rPr>
              <a:t>string</a:t>
            </a:r>
            <a:r>
              <a:rPr sz="2300" spc="-110" dirty="0">
                <a:latin typeface="Carlito"/>
                <a:cs typeface="Carlito"/>
              </a:rPr>
              <a:t> </a:t>
            </a:r>
            <a:r>
              <a:rPr sz="2300" spc="-5" dirty="0">
                <a:latin typeface="Carlito"/>
                <a:cs typeface="Carlito"/>
              </a:rPr>
              <a:t>tension	</a:t>
            </a:r>
            <a:r>
              <a:rPr sz="2300" i="1" spc="-120" dirty="0">
                <a:latin typeface="Carlito"/>
                <a:cs typeface="Carlito"/>
              </a:rPr>
              <a:t>F</a:t>
            </a:r>
            <a:r>
              <a:rPr sz="2025" i="1" spc="-179" baseline="-22633" dirty="0">
                <a:latin typeface="Carlito"/>
                <a:cs typeface="Carlito"/>
              </a:rPr>
              <a:t>T</a:t>
            </a:r>
            <a:endParaRPr sz="2025" baseline="-22633" dirty="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97221" y="3556631"/>
            <a:ext cx="1854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latin typeface="Symbol"/>
                <a:cs typeface="Symbol"/>
              </a:rPr>
              <a:t></a:t>
            </a:r>
            <a:endParaRPr sz="2300" dirty="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46417" y="3564266"/>
            <a:ext cx="645876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spc="-5" dirty="0">
                <a:latin typeface="Carlito"/>
                <a:cs typeface="Carlito"/>
              </a:rPr>
              <a:t>v</a:t>
            </a:r>
            <a:r>
              <a:rPr sz="2300" i="1" spc="-55" dirty="0">
                <a:latin typeface="Carlito"/>
                <a:cs typeface="Carlito"/>
              </a:rPr>
              <a:t> </a:t>
            </a:r>
            <a:r>
              <a:rPr sz="2300" spc="-5" dirty="0" smtClean="0">
                <a:latin typeface="Symbol"/>
                <a:cs typeface="Symbol"/>
              </a:rPr>
              <a:t></a:t>
            </a:r>
            <a:endParaRPr sz="2300" dirty="0">
              <a:latin typeface="Symbol"/>
              <a:cs typeface="Symbo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95182" y="4421339"/>
            <a:ext cx="3505200" cy="2209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374904" y="1194816"/>
            <a:ext cx="1384300" cy="935990"/>
            <a:chOff x="374904" y="1194816"/>
            <a:chExt cx="1384300" cy="935990"/>
          </a:xfrm>
        </p:grpSpPr>
        <p:sp>
          <p:nvSpPr>
            <p:cNvPr id="23" name="object 23"/>
            <p:cNvSpPr/>
            <p:nvPr/>
          </p:nvSpPr>
          <p:spPr>
            <a:xfrm>
              <a:off x="426720" y="1194816"/>
              <a:ext cx="1331976" cy="935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4904" y="1328928"/>
              <a:ext cx="1362456" cy="5852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0688" y="1382648"/>
            <a:ext cx="1190623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-5" dirty="0">
                <a:latin typeface="Carlito"/>
                <a:cs typeface="Carlito"/>
              </a:rPr>
              <a:t>Prinsip  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up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dirty="0">
                <a:latin typeface="Carlito"/>
                <a:cs typeface="Carlito"/>
              </a:rPr>
              <a:t>rp</a:t>
            </a:r>
            <a:r>
              <a:rPr sz="1500" spc="-5" dirty="0">
                <a:latin typeface="Carlito"/>
                <a:cs typeface="Carlito"/>
              </a:rPr>
              <a:t>o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spc="-15" dirty="0">
                <a:latin typeface="Carlito"/>
                <a:cs typeface="Carlito"/>
              </a:rPr>
              <a:t>i</a:t>
            </a:r>
            <a:r>
              <a:rPr sz="1500" spc="5" dirty="0">
                <a:latin typeface="Carlito"/>
                <a:cs typeface="Carlito"/>
              </a:rPr>
              <a:t>s</a:t>
            </a:r>
            <a:r>
              <a:rPr sz="1500" dirty="0">
                <a:latin typeface="Carlito"/>
                <a:cs typeface="Carlito"/>
              </a:rPr>
              <a:t>i</a:t>
            </a:r>
          </a:p>
        </p:txBody>
      </p:sp>
      <p:sp>
        <p:nvSpPr>
          <p:cNvPr id="28" name="object 28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4904" y="2084832"/>
            <a:ext cx="1384300" cy="935990"/>
            <a:chOff x="374904" y="2084832"/>
            <a:chExt cx="1384300" cy="935990"/>
          </a:xfrm>
        </p:grpSpPr>
        <p:sp>
          <p:nvSpPr>
            <p:cNvPr id="31" name="object 31"/>
            <p:cNvSpPr/>
            <p:nvPr/>
          </p:nvSpPr>
          <p:spPr>
            <a:xfrm>
              <a:off x="426720" y="2084832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4904" y="2218944"/>
              <a:ext cx="1368552" cy="585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20689" y="2272347"/>
            <a:ext cx="1190622" cy="472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8270" marR="5080" indent="-116205">
              <a:lnSpc>
                <a:spcPts val="1660"/>
              </a:lnSpc>
              <a:spcBef>
                <a:spcPts val="284"/>
              </a:spcBef>
              <a:buFont typeface="Arial"/>
              <a:buChar char="•"/>
              <a:tabLst>
                <a:tab pos="128905" algn="l"/>
              </a:tabLst>
            </a:pPr>
            <a:r>
              <a:rPr sz="1500" spc="10" dirty="0">
                <a:latin typeface="Carlito"/>
                <a:cs typeface="Carlito"/>
              </a:rPr>
              <a:t>G</a:t>
            </a:r>
            <a:r>
              <a:rPr sz="1500" spc="-5" dirty="0">
                <a:latin typeface="Carlito"/>
                <a:cs typeface="Carlito"/>
              </a:rPr>
              <a:t>e</a:t>
            </a:r>
            <a:r>
              <a:rPr sz="1500" spc="-15" dirty="0">
                <a:latin typeface="Carlito"/>
                <a:cs typeface="Carlito"/>
              </a:rPr>
              <a:t>l</a:t>
            </a:r>
            <a:r>
              <a:rPr sz="1500" spc="-5" dirty="0">
                <a:latin typeface="Carlito"/>
                <a:cs typeface="Carlito"/>
              </a:rPr>
              <a:t>om</a:t>
            </a:r>
            <a:r>
              <a:rPr sz="1500" dirty="0">
                <a:latin typeface="Carlito"/>
                <a:cs typeface="Carlito"/>
              </a:rPr>
              <a:t>bang  </a:t>
            </a:r>
            <a:r>
              <a:rPr sz="1500" spc="-5" dirty="0">
                <a:latin typeface="Carlito"/>
                <a:cs typeface="Carlito"/>
              </a:rPr>
              <a:t>Berdiri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5240" y="2974848"/>
            <a:ext cx="1743710" cy="935990"/>
            <a:chOff x="15240" y="2974848"/>
            <a:chExt cx="1743710" cy="935990"/>
          </a:xfrm>
        </p:grpSpPr>
        <p:sp>
          <p:nvSpPr>
            <p:cNvPr id="39" name="object 39"/>
            <p:cNvSpPr/>
            <p:nvPr/>
          </p:nvSpPr>
          <p:spPr>
            <a:xfrm>
              <a:off x="426720" y="2974848"/>
              <a:ext cx="1331976" cy="9357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4903" y="3212592"/>
              <a:ext cx="1161288" cy="3779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240" y="3084576"/>
              <a:ext cx="472440" cy="7162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81153" y="3249701"/>
            <a:ext cx="1355037" cy="2854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1790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	</a:t>
            </a:r>
            <a:r>
              <a:rPr sz="2250" spc="337" baseline="1851" dirty="0">
                <a:latin typeface="Arial"/>
                <a:cs typeface="Arial"/>
              </a:rPr>
              <a:t>•</a:t>
            </a:r>
            <a:r>
              <a:rPr sz="2250" spc="-450" baseline="1851" dirty="0">
                <a:latin typeface="Arial"/>
                <a:cs typeface="Arial"/>
              </a:rPr>
              <a:t> </a:t>
            </a:r>
            <a:r>
              <a:rPr sz="2250" spc="-15" baseline="1851" dirty="0">
                <a:latin typeface="Carlito"/>
                <a:cs typeface="Carlito"/>
              </a:rPr>
              <a:t>Layangan</a:t>
            </a:r>
            <a:endParaRPr sz="2250" baseline="1851" dirty="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095" y="3864864"/>
            <a:ext cx="1752600" cy="935990"/>
            <a:chOff x="6095" y="3864864"/>
            <a:chExt cx="1752600" cy="935990"/>
          </a:xfrm>
        </p:grpSpPr>
        <p:sp>
          <p:nvSpPr>
            <p:cNvPr id="46" name="object 46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4904" y="4102608"/>
              <a:ext cx="493776" cy="3779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95" y="3971544"/>
              <a:ext cx="490728" cy="7193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71977" y="4139387"/>
            <a:ext cx="5492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	</a:t>
            </a:r>
            <a:r>
              <a:rPr sz="2250" spc="569" baseline="1851" dirty="0">
                <a:latin typeface="Arial"/>
                <a:cs typeface="Arial"/>
              </a:rPr>
              <a:t>•</a:t>
            </a:r>
            <a:r>
              <a:rPr sz="2250" baseline="1851" dirty="0">
                <a:latin typeface="Carlito"/>
                <a:cs typeface="Carlito"/>
              </a:rPr>
              <a:t>-</a:t>
            </a:r>
            <a:endParaRPr sz="2250" baseline="1851">
              <a:latin typeface="Carlito"/>
              <a:cs typeface="Carlito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74904" y="4754879"/>
            <a:ext cx="1384300" cy="935990"/>
            <a:chOff x="374904" y="4754879"/>
            <a:chExt cx="1384300" cy="935990"/>
          </a:xfrm>
        </p:grpSpPr>
        <p:sp>
          <p:nvSpPr>
            <p:cNvPr id="53" name="object 53"/>
            <p:cNvSpPr/>
            <p:nvPr/>
          </p:nvSpPr>
          <p:spPr>
            <a:xfrm>
              <a:off x="426720" y="4754879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4904" y="4992623"/>
              <a:ext cx="493776" cy="3779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20689" y="5046065"/>
            <a:ext cx="2000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61" name="object 61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4904" y="5882640"/>
              <a:ext cx="493776" cy="37795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20689" y="5983771"/>
            <a:ext cx="20002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500" spc="380" dirty="0">
                <a:latin typeface="Arial"/>
                <a:cs typeface="Arial"/>
              </a:rPr>
              <a:t>•</a:t>
            </a:r>
            <a:r>
              <a:rPr sz="1500" dirty="0">
                <a:latin typeface="Carlito"/>
                <a:cs typeface="Carlito"/>
              </a:rPr>
              <a:t>-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570</Words>
  <Application>Microsoft Office PowerPoint</Application>
  <PresentationFormat>On-screen Show (4:3)</PresentationFormat>
  <Paragraphs>206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Caladea</vt:lpstr>
      <vt:lpstr>Calibri</vt:lpstr>
      <vt:lpstr>Carlito</vt:lpstr>
      <vt:lpstr>Symbol</vt:lpstr>
      <vt:lpstr>Times New Roman</vt:lpstr>
      <vt:lpstr>Wingdings</vt:lpstr>
      <vt:lpstr>Office Theme</vt:lpstr>
      <vt:lpstr>PowerPoint Presentation</vt:lpstr>
      <vt:lpstr>Tujuan Instruksional Khusus</vt:lpstr>
      <vt:lpstr>Prinsip Superposisi</vt:lpstr>
      <vt:lpstr>Interferensi</vt:lpstr>
      <vt:lpstr>Interferensi gelombang bunyi</vt:lpstr>
      <vt:lpstr>Interferensi gelombang bunyi</vt:lpstr>
      <vt:lpstr>Pemantulan gelombang</vt:lpstr>
      <vt:lpstr>Gelombang berdiri</vt:lpstr>
      <vt:lpstr>Gitar</vt:lpstr>
      <vt:lpstr>Gitar</vt:lpstr>
      <vt:lpstr>Frekuensi</vt:lpstr>
      <vt:lpstr>Organa</vt:lpstr>
      <vt:lpstr>Kedua ujung terbuka</vt:lpstr>
      <vt:lpstr>Salah satu tetutup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Adhi Harmoko S</dc:creator>
  <cp:lastModifiedBy>LENOVO</cp:lastModifiedBy>
  <cp:revision>6</cp:revision>
  <dcterms:created xsi:type="dcterms:W3CDTF">2020-12-17T15:25:43Z</dcterms:created>
  <dcterms:modified xsi:type="dcterms:W3CDTF">2020-12-17T16:21:17Z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2009-08-22T00:00:00Z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2020-12-17T00:00:00Z</vt:filetime>
  </property>
</Properties>
</file>