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0"/>
  </p:notesMasterIdLst>
  <p:sldIdLst>
    <p:sldId id="256" r:id="rId2"/>
    <p:sldId id="514" r:id="rId3"/>
    <p:sldId id="608" r:id="rId4"/>
    <p:sldId id="609" r:id="rId5"/>
    <p:sldId id="590" r:id="rId6"/>
    <p:sldId id="572" r:id="rId7"/>
    <p:sldId id="591" r:id="rId8"/>
    <p:sldId id="592" r:id="rId9"/>
    <p:sldId id="593" r:id="rId10"/>
    <p:sldId id="594" r:id="rId11"/>
    <p:sldId id="589" r:id="rId12"/>
    <p:sldId id="596" r:id="rId13"/>
    <p:sldId id="604" r:id="rId14"/>
    <p:sldId id="605" r:id="rId15"/>
    <p:sldId id="606" r:id="rId16"/>
    <p:sldId id="607" r:id="rId17"/>
    <p:sldId id="597" r:id="rId18"/>
    <p:sldId id="598" r:id="rId19"/>
    <p:sldId id="602" r:id="rId20"/>
    <p:sldId id="603" r:id="rId21"/>
    <p:sldId id="599" r:id="rId22"/>
    <p:sldId id="600" r:id="rId23"/>
    <p:sldId id="601" r:id="rId24"/>
    <p:sldId id="623" r:id="rId25"/>
    <p:sldId id="610" r:id="rId26"/>
    <p:sldId id="611" r:id="rId27"/>
    <p:sldId id="612" r:id="rId28"/>
    <p:sldId id="613" r:id="rId29"/>
    <p:sldId id="614" r:id="rId30"/>
    <p:sldId id="615" r:id="rId31"/>
    <p:sldId id="616" r:id="rId32"/>
    <p:sldId id="617" r:id="rId33"/>
    <p:sldId id="618" r:id="rId34"/>
    <p:sldId id="619" r:id="rId35"/>
    <p:sldId id="620" r:id="rId36"/>
    <p:sldId id="621" r:id="rId37"/>
    <p:sldId id="622" r:id="rId38"/>
    <p:sldId id="457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6" autoAdjust="0"/>
    <p:restoredTop sz="94637" autoAdjust="0"/>
  </p:normalViewPr>
  <p:slideViewPr>
    <p:cSldViewPr snapToGrid="0">
      <p:cViewPr varScale="1">
        <p:scale>
          <a:sx n="69" d="100"/>
          <a:sy n="69" d="100"/>
        </p:scale>
        <p:origin x="46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9439-D9E9-4233-A465-3074036FC8B3}" type="datetimeFigureOut">
              <a:rPr lang="en-ID" smtClean="0"/>
              <a:t>07/05/2019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92F0A-8F52-407B-9DF6-382E23B578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481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time-lapse-photography-of-people-walking-on-pedestrian-lane-842339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103422/browser_window_icon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103422/browser_window_icon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103422/browser_window_icon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>
                <a:hlinkClick r:id="rId3"/>
              </a:rPr>
              <a:t>https://www.pexels.com/photo/time-lapse-photography-of-people-walking-on-pedestrian-lane-842339/</a:t>
            </a:r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7011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5817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GUI003c.java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80616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79260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GUI003b</a:t>
            </a:r>
          </a:p>
          <a:p>
            <a:endParaRPr lang="en-ID"/>
          </a:p>
          <a:p>
            <a:r>
              <a:rPr lang="en-ID"/>
              <a:t>Checkpoint of Class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0973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GUI003b</a:t>
            </a:r>
          </a:p>
          <a:p>
            <a:endParaRPr lang="en-ID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/>
              <a:t>Checkpoint of Class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02438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29026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21969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8937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699898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33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>
                <a:hlinkClick r:id="rId3"/>
              </a:rPr>
              <a:t>https://www.iconfinder.com/icons/103422/browser_window_icon</a:t>
            </a:r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520766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430785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63825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319833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628490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00969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85772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669695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14882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3319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28630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>
                <a:hlinkClick r:id="rId3"/>
              </a:rPr>
              <a:t>https://www.iconfinder.com/icons/103422/browser_window_icon</a:t>
            </a:r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155553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8613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24916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GUI010</a:t>
            </a:r>
          </a:p>
          <a:p>
            <a:endParaRPr lang="en-ID"/>
          </a:p>
          <a:p>
            <a:r>
              <a:rPr lang="en-ID"/>
              <a:t>Sandiaga Yunho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47888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Sandiaga Yunho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02077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59672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206291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Picture: https://unsplash.com/photos/VyC0YSFRDTU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1530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>
                <a:hlinkClick r:id="rId3"/>
              </a:rPr>
              <a:t>https://www.iconfinder.com/icons/103422/browser_window_icon</a:t>
            </a:r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8835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0350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The stage won't be resizable!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0941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GUI002.java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3281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75062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GUI003.java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9089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07125-42AA-4308-A988-0E9235B67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BD4692-9821-49FB-9071-E559DBE6C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7D2F5-549B-4BDB-A18E-4549BA92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8C135-0686-4330-A17A-C5A637D48A39}" type="datetime1">
              <a:rPr lang="en-ID" smtClean="0"/>
              <a:t>07/05/2019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5F84B-F126-489A-BA27-9698B26D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E5710-CD94-4133-85BD-5431566CA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69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4D4A8-9C22-4444-AF34-6FACED2E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714BEC-8B1C-4E15-964A-6D4B11F7D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3CF8C-D9F8-4563-AE96-DE8A1497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FC8B-90D4-49E8-A6FA-F3476867F83C}" type="datetime1">
              <a:rPr lang="en-ID" smtClean="0"/>
              <a:t>07/05/2019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92747-C004-485A-A57B-86D645779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04922-C92D-435A-8C5C-FC88C63E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103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3AEF9-E32E-4366-8FC8-451DEF82C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43BA0-A275-47C8-9530-74F0D5CB0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111FA-CFF8-4C46-8015-256FA527F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220D-F547-4979-9ACD-3392C50F83D9}" type="datetime1">
              <a:rPr lang="en-ID" smtClean="0"/>
              <a:t>07/05/2019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D3215-E6ED-4BB9-8129-AF4FCECB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20AA8-E646-4FAD-B8CD-292BD44D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859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9F1DD-1698-487D-97D5-41C2368E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D4E3E-DF57-4BDE-8AE3-AC9CCF4C9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9DF65-255B-4ABE-96D6-A422CF36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4B59-1005-47DB-83BE-5C95B3B0F004}" type="datetime1">
              <a:rPr lang="en-ID" smtClean="0"/>
              <a:t>07/05/2019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1D8CD-089F-4470-A9DE-18BE27BD2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2734E-2D99-4AE5-A40F-B45F022C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840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F52F-D49A-483F-8F2A-A31957F8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3F9B1-D5EE-4D6D-85D9-0FDDC93D3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90B5D-5A88-4186-AFAF-CC95AD31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45E05-79F7-4D32-B776-CE3C41F32E25}" type="datetime1">
              <a:rPr lang="en-ID" smtClean="0"/>
              <a:t>07/05/2019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815F6-ADB7-48DB-88BB-E0F25F208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1C05C-E1F3-43C5-AFB7-36E2E37B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817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D6C0A-EBE6-4A99-8104-636DC9A6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11345-5EAD-43A5-8D72-89867A1EE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61CC0-BF69-4026-B8AE-851EB079C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9F346-5C90-455E-AE0C-257FF1F6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FFB4-E647-45E5-9C8B-637313EC35F1}" type="datetime1">
              <a:rPr lang="en-ID" smtClean="0"/>
              <a:t>07/05/2019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809B-BC3C-43CA-A4C8-8B70F1A3F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30466-CE75-4C18-9113-FFDE55CF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232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D172-5EF6-45CB-9479-2FD47445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25FAC-0803-427E-93E1-51698C11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587A1-6783-445D-800C-93022C6C2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6E18B5-E99D-4890-9897-09A49F6E2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D9633-75FF-438A-A589-DCB37ADBB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CEADB-A0B6-4662-9F57-CC5C0E07E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A2C0-38E8-40D2-A4CD-4CB80D0901BA}" type="datetime1">
              <a:rPr lang="en-ID" smtClean="0"/>
              <a:t>07/05/2019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766C9-1B4A-4A25-9CD3-CE6BF12ED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5F8EC-1705-4FC5-9668-60DB14F0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040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F025B-506E-44CC-96DE-C83B7160E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8F1957-E0AE-40F8-A4AD-FD9B19E0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9F850-F237-4EC3-ACA0-474B857D001C}" type="datetime1">
              <a:rPr lang="en-ID" smtClean="0"/>
              <a:t>07/05/2019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00827-AB27-4789-AC66-B6106C83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3FE90-CD4A-41CE-93A5-B97C5448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412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D45E7B-ED6C-4784-BD4C-17537760A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C010-275D-4FE1-9616-537E7007C9E0}" type="datetime1">
              <a:rPr lang="en-ID" smtClean="0"/>
              <a:t>07/05/2019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11E93-6362-4179-9F59-E0A67C6F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67267-0DF9-42EE-AFD0-78C0BE81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949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DEED6-A3D2-4D6C-98EC-B0C3F5F64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6DF64-27A6-40B1-BBF2-4426F45EA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466AE-7929-44C0-B9DF-5F63D491F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317C4-5014-4F28-A735-C47A5EA8C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1873-F9F9-4C74-89BC-C5E221D7BB73}" type="datetime1">
              <a:rPr lang="en-ID" smtClean="0"/>
              <a:t>07/05/2019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FA2D6-42B8-48A0-9189-EA11A162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D60C8-FEE5-4FF0-9FC5-8F9EB560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142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E7EC-73A6-41AD-9B82-131ED294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C0C45-ACD3-49AB-BDA0-57E5A7CD1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BFB83-18D5-42C3-8015-611511760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57ADA-C42C-4D46-B398-7CF686A4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9F9-805F-4516-9445-7FB1BFCE7BE6}" type="datetime1">
              <a:rPr lang="en-ID" smtClean="0"/>
              <a:t>07/05/2019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0F4290-CF1E-4335-94C6-A4E7049A1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1A7E0-9B72-4680-98C1-8078F81B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605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BAC18-1732-46F9-A071-9F732DA4D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9517E-1375-43AF-B7CE-3F330F650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6EF09-B2AF-4BC5-AB25-4FDA460E7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D2693-8A9B-45BD-856D-6E5B095CE2A3}" type="datetime1">
              <a:rPr lang="en-ID" smtClean="0"/>
              <a:t>07/05/2019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349E3-F100-41DE-8931-6A8A12312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22794-E4ED-4C85-9F48-9575BF9E7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2146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zone.com/refcardz/javafx-8-1?chapter=6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eksforgeeks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Time Lapse Photography of People Walking on Pedestrian Lane">
            <a:extLst>
              <a:ext uri="{FF2B5EF4-FFF2-40B4-BE49-F238E27FC236}">
                <a16:creationId xmlns:a16="http://schemas.microsoft.com/office/drawing/2014/main" id="{7E4C9FE1-250E-46D4-8EF3-DAA8155A7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43128"/>
            <a:ext cx="12192000" cy="814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33248E-646E-4AC5-97C4-11EA02662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2247"/>
            <a:ext cx="9144000" cy="1594592"/>
          </a:xfrm>
          <a:solidFill>
            <a:schemeClr val="bg1">
              <a:alpha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ID" b="1"/>
              <a:t>Foundations of Programming 2:</a:t>
            </a:r>
            <a:br>
              <a:rPr lang="en-ID" b="1"/>
            </a:br>
            <a:r>
              <a:rPr lang="en-ID" b="1"/>
              <a:t>JavaFX Basics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F474C7-3508-4026-A3BF-BDBF8350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02676"/>
          </a:xfrm>
          <a:solidFill>
            <a:schemeClr val="bg1">
              <a:alpha val="75000"/>
            </a:schemeClr>
          </a:solidFill>
        </p:spPr>
        <p:txBody>
          <a:bodyPr anchor="ctr">
            <a:normAutofit/>
          </a:bodyPr>
          <a:lstStyle/>
          <a:p>
            <a:r>
              <a:rPr lang="en-ID" sz="2000" b="1"/>
              <a:t>FoP 2 Teaching Team, Faculty of Computer Science, Universitas Indonesia</a:t>
            </a:r>
            <a:br>
              <a:rPr lang="en-ID" sz="2000" b="1"/>
            </a:br>
            <a:r>
              <a:rPr lang="en-ID" sz="2000" b="1"/>
              <a:t>Correspondence: Fariz Darari (fariz@cs.ui.ac.id)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1C5B50-2731-4843-92E0-6977EF3850D9}"/>
              </a:ext>
            </a:extLst>
          </p:cNvPr>
          <p:cNvSpPr/>
          <p:nvPr/>
        </p:nvSpPr>
        <p:spPr>
          <a:xfrm>
            <a:off x="6300789" y="6244581"/>
            <a:ext cx="40957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ID" sz="1400" b="1" i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Feel free to use, reuse, and share this work: the more we share, the more we have!</a:t>
            </a:r>
            <a:r>
              <a:rPr lang="en-ID" b="1" i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ID" sz="1400" b="1">
              <a:solidFill>
                <a:schemeClr val="bg1"/>
              </a:solidFill>
            </a:endParaRPr>
          </a:p>
        </p:txBody>
      </p:sp>
      <p:pic>
        <p:nvPicPr>
          <p:cNvPr id="1028" name="Picture 4" descr="logo">
            <a:extLst>
              <a:ext uri="{FF2B5EF4-FFF2-40B4-BE49-F238E27FC236}">
                <a16:creationId xmlns:a16="http://schemas.microsoft.com/office/drawing/2014/main" id="{AE17F83F-6A4A-48C2-9C28-F6D006371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3" y="5777135"/>
            <a:ext cx="2381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asil gambar untuk cc by sa">
            <a:extLst>
              <a:ext uri="{FF2B5EF4-FFF2-40B4-BE49-F238E27FC236}">
                <a16:creationId xmlns:a16="http://schemas.microsoft.com/office/drawing/2014/main" id="{830DA418-3296-4E8A-8966-8292D0FB3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543" y="6235067"/>
            <a:ext cx="1590506" cy="560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984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A8AD6-9F7B-45CD-BAD5-A78BAED9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4818"/>
            <a:ext cx="10515600" cy="1325563"/>
          </a:xfrm>
        </p:spPr>
        <p:txBody>
          <a:bodyPr/>
          <a:lstStyle/>
          <a:p>
            <a:r>
              <a:rPr lang="en-ID"/>
              <a:t>Multiple stages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EC37A-7604-451F-8737-A68781A5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10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6E115-35F1-4FE3-A8C9-9193CC8C90A7}"/>
              </a:ext>
            </a:extLst>
          </p:cNvPr>
          <p:cNvSpPr/>
          <p:nvPr/>
        </p:nvSpPr>
        <p:spPr>
          <a:xfrm>
            <a:off x="0" y="1071800"/>
            <a:ext cx="12192000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958D9F-245B-4162-A8D8-B407DD789CF5}"/>
              </a:ext>
            </a:extLst>
          </p:cNvPr>
          <p:cNvSpPr/>
          <p:nvPr/>
        </p:nvSpPr>
        <p:spPr>
          <a:xfrm>
            <a:off x="236482" y="1071800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 other code parts follow previous code</a:t>
            </a:r>
          </a:p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stg1.setTitle("GUI 002");</a:t>
            </a:r>
          </a:p>
          <a:p>
            <a:r>
              <a:rPr lang="en-ID">
                <a:latin typeface="Consolas" panose="020B0609020204030204" pitchFamily="49" charset="0"/>
              </a:rPr>
              <a:t>	stg1.setScene(new Scene(new Button("Gooo!"), 200,100));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Stage stg2 = new Stage();</a:t>
            </a:r>
          </a:p>
          <a:p>
            <a:r>
              <a:rPr lang="en-ID">
                <a:latin typeface="Consolas" panose="020B0609020204030204" pitchFamily="49" charset="0"/>
              </a:rPr>
              <a:t>	stg2.setTitle("GUI 002");</a:t>
            </a:r>
          </a:p>
          <a:p>
            <a:r>
              <a:rPr lang="en-ID">
                <a:latin typeface="Consolas" panose="020B0609020204030204" pitchFamily="49" charset="0"/>
              </a:rPr>
              <a:t>	stg2.setScene(new Scene(new Button("Steadyyy!"), 200,100));</a:t>
            </a:r>
          </a:p>
          <a:p>
            <a:r>
              <a:rPr lang="en-ID">
                <a:latin typeface="Consolas" panose="020B0609020204030204" pitchFamily="49" charset="0"/>
              </a:rPr>
              <a:t>	stg2.show();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Stage stg3 = new Stage();</a:t>
            </a:r>
          </a:p>
          <a:p>
            <a:r>
              <a:rPr lang="en-ID">
                <a:latin typeface="Consolas" panose="020B0609020204030204" pitchFamily="49" charset="0"/>
              </a:rPr>
              <a:t>	stg3.setTitle("GUI 002");</a:t>
            </a:r>
          </a:p>
          <a:p>
            <a:r>
              <a:rPr lang="en-ID">
                <a:latin typeface="Consolas" panose="020B0609020204030204" pitchFamily="49" charset="0"/>
              </a:rPr>
              <a:t>	stg3.setScene(new Scene(new Button("Readyyy!"), 200,100));</a:t>
            </a:r>
          </a:p>
          <a:p>
            <a:r>
              <a:rPr lang="en-ID">
                <a:latin typeface="Consolas" panose="020B0609020204030204" pitchFamily="49" charset="0"/>
              </a:rPr>
              <a:t>	stg3.show();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57DA2C-4013-48BF-8CB6-A65D4F3F84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0530" y="3573866"/>
            <a:ext cx="2874836" cy="19339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6F8209D-74A4-461B-BDBA-B1E3CBA57DA1}"/>
              </a:ext>
            </a:extLst>
          </p:cNvPr>
          <p:cNvSpPr txBox="1"/>
          <p:nvPr/>
        </p:nvSpPr>
        <p:spPr>
          <a:xfrm>
            <a:off x="6937046" y="5710019"/>
            <a:ext cx="4981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ID" i="1">
                <a:highlight>
                  <a:srgbClr val="FFFF00"/>
                </a:highlight>
              </a:rPr>
              <a:t>Close the window, you'll see the Steadyyy! stage,</a:t>
            </a:r>
          </a:p>
          <a:p>
            <a:pPr algn="r"/>
            <a:r>
              <a:rPr lang="en-ID" i="1">
                <a:highlight>
                  <a:srgbClr val="FFFF00"/>
                </a:highlight>
              </a:rPr>
              <a:t>close the window again, you'll see the Gooo! stage.</a:t>
            </a:r>
          </a:p>
        </p:txBody>
      </p:sp>
    </p:spTree>
    <p:extLst>
      <p:ext uri="{BB962C8B-B14F-4D97-AF65-F5344CB8AC3E}">
        <p14:creationId xmlns:p14="http://schemas.microsoft.com/office/powerpoint/2010/main" val="436071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11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A pane is like a container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2031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StackPane pn = new StackPane();</a:t>
            </a:r>
          </a:p>
          <a:p>
            <a:r>
              <a:rPr lang="en-ID">
                <a:latin typeface="Consolas" panose="020B0609020204030204" pitchFamily="49" charset="0"/>
              </a:rPr>
              <a:t>	pn.getChildren().add(new Button("Niceee!")); // because Nice! would sound rude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300, 100);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41795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12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A pane is like a container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2031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StackPane pn = new StackPane();</a:t>
            </a:r>
          </a:p>
          <a:p>
            <a:r>
              <a:rPr lang="en-ID">
                <a:latin typeface="Consolas" panose="020B0609020204030204" pitchFamily="49" charset="0"/>
              </a:rPr>
              <a:t>	pn.getChildren().add(new Button("Niceee!")); // because Nice! would sound rude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300, 100);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41D751-F29D-403A-86F6-1EC0C9F022AB}"/>
              </a:ext>
            </a:extLst>
          </p:cNvPr>
          <p:cNvSpPr txBox="1"/>
          <p:nvPr/>
        </p:nvSpPr>
        <p:spPr>
          <a:xfrm>
            <a:off x="2020476" y="6156295"/>
            <a:ext cx="7889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i="1">
                <a:highlight>
                  <a:srgbClr val="FFFF00"/>
                </a:highlight>
              </a:rPr>
              <a:t>Note that the button now doesn't occupy the whole scene, thanks to Pane!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54FE27-A0D1-498C-A3B4-3163DE442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323" y="3504066"/>
            <a:ext cx="5615354" cy="259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88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13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Stacked square and button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Rectangle rect = new Rectangle(100, 100, 180, 140);</a:t>
            </a:r>
          </a:p>
          <a:p>
            <a:r>
              <a:rPr lang="en-ID">
                <a:latin typeface="Consolas" panose="020B0609020204030204" pitchFamily="49" charset="0"/>
              </a:rPr>
              <a:t>	rect.setFill(Color.BLUE);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StackPane pn = new StackPane(rect, new Button("Niceee!"));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500, 200);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62915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14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Stacked square and button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Rectangle rect = new Rectangle(100, 100, 180, 140);</a:t>
            </a:r>
          </a:p>
          <a:p>
            <a:r>
              <a:rPr lang="en-ID">
                <a:latin typeface="Consolas" panose="020B0609020204030204" pitchFamily="49" charset="0"/>
              </a:rPr>
              <a:t>	rect.setFill(Color.BLUE);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StackPane pn = new StackPane(rect, new Button("Niceee!"));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500, 200);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795AE39-B712-4BCF-90CB-DAAD12590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139" y="3926820"/>
            <a:ext cx="6070934" cy="273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415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15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Quiztime: Java art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A46B2C-A547-4ABC-840E-F08AC7BA42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6585" y="1045709"/>
            <a:ext cx="5298830" cy="557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62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16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Quiztime: Java art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46645B-FDB9-477E-BDD5-586E0961DEF5}"/>
              </a:ext>
            </a:extLst>
          </p:cNvPr>
          <p:cNvSpPr/>
          <p:nvPr/>
        </p:nvSpPr>
        <p:spPr>
          <a:xfrm>
            <a:off x="236482" y="1071800"/>
            <a:ext cx="11682249" cy="53553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StackPane pn = new StackPane();</a:t>
            </a:r>
          </a:p>
          <a:p>
            <a:r>
              <a:rPr lang="en-ID">
                <a:latin typeface="Consolas" panose="020B0609020204030204" pitchFamily="49" charset="0"/>
              </a:rPr>
              <a:t>	for(int i = 100; i &gt; 0; i--) {</a:t>
            </a:r>
          </a:p>
          <a:p>
            <a:r>
              <a:rPr lang="en-ID">
                <a:latin typeface="Consolas" panose="020B0609020204030204" pitchFamily="49" charset="0"/>
              </a:rPr>
              <a:t>		Rectangle rect = new Rectangle(0,0,5*i,5*i);</a:t>
            </a:r>
          </a:p>
          <a:p>
            <a:r>
              <a:rPr lang="en-ID">
                <a:latin typeface="Consolas" panose="020B0609020204030204" pitchFamily="49" charset="0"/>
              </a:rPr>
              <a:t>		switch(i % 3) {</a:t>
            </a:r>
          </a:p>
          <a:p>
            <a:r>
              <a:rPr lang="en-ID">
                <a:latin typeface="Consolas" panose="020B0609020204030204" pitchFamily="49" charset="0"/>
              </a:rPr>
              <a:t>			case 0:</a:t>
            </a:r>
          </a:p>
          <a:p>
            <a:r>
              <a:rPr lang="en-ID">
                <a:latin typeface="Consolas" panose="020B0609020204030204" pitchFamily="49" charset="0"/>
              </a:rPr>
              <a:t>				rect.setFill(Color.RED); break;</a:t>
            </a:r>
          </a:p>
          <a:p>
            <a:r>
              <a:rPr lang="en-ID">
                <a:latin typeface="Consolas" panose="020B0609020204030204" pitchFamily="49" charset="0"/>
              </a:rPr>
              <a:t>			case 1:</a:t>
            </a:r>
          </a:p>
          <a:p>
            <a:r>
              <a:rPr lang="en-ID">
                <a:latin typeface="Consolas" panose="020B0609020204030204" pitchFamily="49" charset="0"/>
              </a:rPr>
              <a:t>				rect.setFill(Color.GREEN); break;</a:t>
            </a:r>
          </a:p>
          <a:p>
            <a:r>
              <a:rPr lang="en-ID">
                <a:latin typeface="Consolas" panose="020B0609020204030204" pitchFamily="49" charset="0"/>
              </a:rPr>
              <a:t>			case 2:</a:t>
            </a:r>
          </a:p>
          <a:p>
            <a:r>
              <a:rPr lang="en-ID">
                <a:latin typeface="Consolas" panose="020B0609020204030204" pitchFamily="49" charset="0"/>
              </a:rPr>
              <a:t>				rect.setFill(Color.BLUE); break;</a:t>
            </a:r>
          </a:p>
          <a:p>
            <a:r>
              <a:rPr lang="en-ID">
                <a:latin typeface="Consolas" panose="020B0609020204030204" pitchFamily="49" charset="0"/>
              </a:rPr>
              <a:t>		}</a:t>
            </a:r>
          </a:p>
          <a:p>
            <a:r>
              <a:rPr lang="en-ID">
                <a:latin typeface="Consolas" panose="020B0609020204030204" pitchFamily="49" charset="0"/>
              </a:rPr>
              <a:t>		pn.getChildren().add(rect);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500, 500);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85643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17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Circle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Circle c = new Circle();</a:t>
            </a:r>
          </a:p>
          <a:p>
            <a:r>
              <a:rPr lang="en-ID">
                <a:latin typeface="Consolas" panose="020B0609020204030204" pitchFamily="49" charset="0"/>
              </a:rPr>
              <a:t>	c.setCenterX(200);</a:t>
            </a:r>
          </a:p>
          <a:p>
            <a:r>
              <a:rPr lang="en-ID">
                <a:latin typeface="Consolas" panose="020B0609020204030204" pitchFamily="49" charset="0"/>
              </a:rPr>
              <a:t>	c.setCenterY(100);</a:t>
            </a:r>
          </a:p>
          <a:p>
            <a:r>
              <a:rPr lang="en-ID">
                <a:latin typeface="Consolas" panose="020B0609020204030204" pitchFamily="49" charset="0"/>
              </a:rPr>
              <a:t>	c.setRadius(50);</a:t>
            </a:r>
          </a:p>
          <a:p>
            <a:r>
              <a:rPr lang="en-ID">
                <a:latin typeface="Consolas" panose="020B0609020204030204" pitchFamily="49" charset="0"/>
              </a:rPr>
              <a:t>	c.setStroke(Color.ALICEBLUE);</a:t>
            </a:r>
          </a:p>
          <a:p>
            <a:r>
              <a:rPr lang="en-ID">
                <a:latin typeface="Consolas" panose="020B0609020204030204" pitchFamily="49" charset="0"/>
              </a:rPr>
              <a:t>	c.setStrokeWidth(5);</a:t>
            </a:r>
          </a:p>
          <a:p>
            <a:r>
              <a:rPr lang="en-ID">
                <a:latin typeface="Consolas" panose="020B0609020204030204" pitchFamily="49" charset="0"/>
              </a:rPr>
              <a:t>	c.setFill(Color.BISQUE);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Pane pn = new Pane();</a:t>
            </a:r>
          </a:p>
          <a:p>
            <a:r>
              <a:rPr lang="en-ID">
                <a:latin typeface="Consolas" panose="020B0609020204030204" pitchFamily="49" charset="0"/>
              </a:rPr>
              <a:t>	pn.getChildren().add(c);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400, 200);</a:t>
            </a:r>
          </a:p>
          <a:p>
            <a:r>
              <a:rPr lang="en-ID">
                <a:latin typeface="Consolas" panose="020B0609020204030204" pitchFamily="49" charset="0"/>
              </a:rPr>
              <a:t>	stg1.setTitle("Life's like a circle");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91085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18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Circle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Circle c = new Circle();</a:t>
            </a:r>
          </a:p>
          <a:p>
            <a:r>
              <a:rPr lang="en-ID">
                <a:latin typeface="Consolas" panose="020B0609020204030204" pitchFamily="49" charset="0"/>
              </a:rPr>
              <a:t>	c.setCenterX(200);</a:t>
            </a:r>
          </a:p>
          <a:p>
            <a:r>
              <a:rPr lang="en-ID">
                <a:latin typeface="Consolas" panose="020B0609020204030204" pitchFamily="49" charset="0"/>
              </a:rPr>
              <a:t>	c.setCenterY(100);</a:t>
            </a:r>
          </a:p>
          <a:p>
            <a:r>
              <a:rPr lang="en-ID">
                <a:latin typeface="Consolas" panose="020B0609020204030204" pitchFamily="49" charset="0"/>
              </a:rPr>
              <a:t>	c.setRadius(50);</a:t>
            </a:r>
          </a:p>
          <a:p>
            <a:r>
              <a:rPr lang="en-ID">
                <a:latin typeface="Consolas" panose="020B0609020204030204" pitchFamily="49" charset="0"/>
              </a:rPr>
              <a:t>	c.setStroke(Color.ALICEBLUE);</a:t>
            </a:r>
          </a:p>
          <a:p>
            <a:r>
              <a:rPr lang="en-ID">
                <a:latin typeface="Consolas" panose="020B0609020204030204" pitchFamily="49" charset="0"/>
              </a:rPr>
              <a:t>	c.setStrokeWidth(5);</a:t>
            </a:r>
          </a:p>
          <a:p>
            <a:r>
              <a:rPr lang="en-ID">
                <a:latin typeface="Consolas" panose="020B0609020204030204" pitchFamily="49" charset="0"/>
              </a:rPr>
              <a:t>	c.setFill(Color.BISQUE);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Pane pn = new Pane();</a:t>
            </a:r>
          </a:p>
          <a:p>
            <a:r>
              <a:rPr lang="en-ID">
                <a:latin typeface="Consolas" panose="020B0609020204030204" pitchFamily="49" charset="0"/>
              </a:rPr>
              <a:t>	pn.getChildren().add(c);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400, 200);</a:t>
            </a:r>
          </a:p>
          <a:p>
            <a:r>
              <a:rPr lang="en-ID">
                <a:latin typeface="Consolas" panose="020B0609020204030204" pitchFamily="49" charset="0"/>
              </a:rPr>
              <a:t>	stg1.setTitle("Life's like a circle");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61594B-20F5-4C6E-9618-BB09917F0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591" y="2952250"/>
            <a:ext cx="5225140" cy="3159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1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19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Circle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Circle c = new Circle();</a:t>
            </a:r>
          </a:p>
          <a:p>
            <a:r>
              <a:rPr lang="en-ID">
                <a:latin typeface="Consolas" panose="020B0609020204030204" pitchFamily="49" charset="0"/>
              </a:rPr>
              <a:t>	c.setCenterX(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70</a:t>
            </a:r>
            <a:r>
              <a:rPr lang="en-ID">
                <a:latin typeface="Consolas" panose="020B0609020204030204" pitchFamily="49" charset="0"/>
              </a:rPr>
              <a:t>);</a:t>
            </a:r>
          </a:p>
          <a:p>
            <a:r>
              <a:rPr lang="en-ID">
                <a:latin typeface="Consolas" panose="020B0609020204030204" pitchFamily="49" charset="0"/>
              </a:rPr>
              <a:t>	c.setCenterY(100);</a:t>
            </a:r>
          </a:p>
          <a:p>
            <a:r>
              <a:rPr lang="en-ID">
                <a:latin typeface="Consolas" panose="020B0609020204030204" pitchFamily="49" charset="0"/>
              </a:rPr>
              <a:t>	c.setRadius(50);</a:t>
            </a:r>
          </a:p>
          <a:p>
            <a:r>
              <a:rPr lang="en-ID">
                <a:latin typeface="Consolas" panose="020B0609020204030204" pitchFamily="49" charset="0"/>
              </a:rPr>
              <a:t>	c.setStroke(Color.ALICEBLUE);</a:t>
            </a:r>
          </a:p>
          <a:p>
            <a:r>
              <a:rPr lang="en-ID">
                <a:latin typeface="Consolas" panose="020B0609020204030204" pitchFamily="49" charset="0"/>
              </a:rPr>
              <a:t>	c.setStrokeWidth(5);</a:t>
            </a:r>
          </a:p>
          <a:p>
            <a:r>
              <a:rPr lang="en-ID">
                <a:latin typeface="Consolas" panose="020B0609020204030204" pitchFamily="49" charset="0"/>
              </a:rPr>
              <a:t>	c.setFill(Color.BISQUE);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Pane pn = new Pane();</a:t>
            </a:r>
          </a:p>
          <a:p>
            <a:r>
              <a:rPr lang="en-ID">
                <a:latin typeface="Consolas" panose="020B0609020204030204" pitchFamily="49" charset="0"/>
              </a:rPr>
              <a:t>	pn.getChildren().add(c);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400, 200);</a:t>
            </a:r>
          </a:p>
          <a:p>
            <a:r>
              <a:rPr lang="en-ID">
                <a:latin typeface="Consolas" panose="020B0609020204030204" pitchFamily="49" charset="0"/>
              </a:rPr>
              <a:t>	stg1.setTitle("Life's like a circle");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B59F71-5813-4BE2-8478-132CD9F4AA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9181" y="3844472"/>
            <a:ext cx="401955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82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Why?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</a:t>
            </a:fld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31EB4E-5386-4D35-B05A-46EA6C499A23}"/>
              </a:ext>
            </a:extLst>
          </p:cNvPr>
          <p:cNvSpPr txBox="1"/>
          <p:nvPr/>
        </p:nvSpPr>
        <p:spPr>
          <a:xfrm>
            <a:off x="838200" y="1827848"/>
            <a:ext cx="1003826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3200"/>
              <a:t>Not everything has to be in command-line interfaces (CLIs).</a:t>
            </a:r>
          </a:p>
          <a:p>
            <a:endParaRPr lang="en-ID" sz="3200"/>
          </a:p>
          <a:p>
            <a:r>
              <a:rPr lang="en-ID" sz="3200" b="1" i="1"/>
              <a:t>Non-CS people (and GUI-minded CS people) </a:t>
            </a:r>
            <a:br>
              <a:rPr lang="en-ID" sz="3200" b="1" i="1"/>
            </a:br>
            <a:r>
              <a:rPr lang="en-ID" sz="3200" b="1" i="1"/>
              <a:t>would appreciate GUIs a lot!</a:t>
            </a:r>
          </a:p>
        </p:txBody>
      </p:sp>
    </p:spTree>
    <p:extLst>
      <p:ext uri="{BB962C8B-B14F-4D97-AF65-F5344CB8AC3E}">
        <p14:creationId xmlns:p14="http://schemas.microsoft.com/office/powerpoint/2010/main" val="3519649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20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Circle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F84E8-BF9B-4E6A-8C69-F75E0EE5A235}"/>
              </a:ext>
            </a:extLst>
          </p:cNvPr>
          <p:cNvSpPr/>
          <p:nvPr/>
        </p:nvSpPr>
        <p:spPr>
          <a:xfrm>
            <a:off x="0" y="1086314"/>
            <a:ext cx="12192000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Circle c = new Circle();</a:t>
            </a:r>
          </a:p>
          <a:p>
            <a:r>
              <a:rPr lang="en-ID">
                <a:latin typeface="Consolas" panose="020B0609020204030204" pitchFamily="49" charset="0"/>
              </a:rPr>
              <a:t>	c.setCenterX(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70</a:t>
            </a:r>
            <a:r>
              <a:rPr lang="en-ID">
                <a:latin typeface="Consolas" panose="020B0609020204030204" pitchFamily="49" charset="0"/>
              </a:rPr>
              <a:t>);</a:t>
            </a:r>
          </a:p>
          <a:p>
            <a:r>
              <a:rPr lang="en-ID">
                <a:latin typeface="Consolas" panose="020B0609020204030204" pitchFamily="49" charset="0"/>
              </a:rPr>
              <a:t>	c.setCenterY(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0</a:t>
            </a:r>
            <a:r>
              <a:rPr lang="en-ID">
                <a:latin typeface="Consolas" panose="020B0609020204030204" pitchFamily="49" charset="0"/>
              </a:rPr>
              <a:t>);</a:t>
            </a:r>
          </a:p>
          <a:p>
            <a:r>
              <a:rPr lang="en-ID">
                <a:latin typeface="Consolas" panose="020B0609020204030204" pitchFamily="49" charset="0"/>
              </a:rPr>
              <a:t>	c.setRadius(50);</a:t>
            </a:r>
          </a:p>
          <a:p>
            <a:r>
              <a:rPr lang="en-ID">
                <a:latin typeface="Consolas" panose="020B0609020204030204" pitchFamily="49" charset="0"/>
              </a:rPr>
              <a:t>	c.setStroke(Color.ALICEBLUE);</a:t>
            </a:r>
          </a:p>
          <a:p>
            <a:r>
              <a:rPr lang="en-ID">
                <a:latin typeface="Consolas" panose="020B0609020204030204" pitchFamily="49" charset="0"/>
              </a:rPr>
              <a:t>	c.setStrokeWidth(5);</a:t>
            </a:r>
          </a:p>
          <a:p>
            <a:r>
              <a:rPr lang="en-ID">
                <a:latin typeface="Consolas" panose="020B0609020204030204" pitchFamily="49" charset="0"/>
              </a:rPr>
              <a:t>	c.setFill(Color.BISQUE);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Pane pn = new Pane();</a:t>
            </a:r>
          </a:p>
          <a:p>
            <a:r>
              <a:rPr lang="en-ID">
                <a:latin typeface="Consolas" panose="020B0609020204030204" pitchFamily="49" charset="0"/>
              </a:rPr>
              <a:t>	pn.getChildren().add(c);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400, 200);</a:t>
            </a:r>
          </a:p>
          <a:p>
            <a:r>
              <a:rPr lang="en-ID">
                <a:latin typeface="Consolas" panose="020B0609020204030204" pitchFamily="49" charset="0"/>
              </a:rPr>
              <a:t>	stg1.setTitle("Life's like a circle");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54D9A4-1470-4A71-8C4C-407C317AE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2425" y="3844472"/>
            <a:ext cx="401955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058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21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Quiztime: Loops of circles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6E5D54-161D-4401-8C37-732D5E0D71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201" y="1298134"/>
            <a:ext cx="4673598" cy="504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426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22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Solution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31393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Circle createCircle(int X, int Y) {</a:t>
            </a:r>
          </a:p>
          <a:p>
            <a:r>
              <a:rPr lang="en-ID">
                <a:latin typeface="Consolas" panose="020B0609020204030204" pitchFamily="49" charset="0"/>
              </a:rPr>
              <a:t>	Random r = new Random();</a:t>
            </a:r>
          </a:p>
          <a:p>
            <a:r>
              <a:rPr lang="en-ID">
                <a:latin typeface="Consolas" panose="020B0609020204030204" pitchFamily="49" charset="0"/>
              </a:rPr>
              <a:t>	Circle c = new Circle();</a:t>
            </a:r>
          </a:p>
          <a:p>
            <a:r>
              <a:rPr lang="en-ID">
                <a:latin typeface="Consolas" panose="020B0609020204030204" pitchFamily="49" charset="0"/>
              </a:rPr>
              <a:t>	c.setCenterX(X);</a:t>
            </a:r>
          </a:p>
          <a:p>
            <a:r>
              <a:rPr lang="en-ID">
                <a:latin typeface="Consolas" panose="020B0609020204030204" pitchFamily="49" charset="0"/>
              </a:rPr>
              <a:t>	c.setCenterY(Y);</a:t>
            </a:r>
          </a:p>
          <a:p>
            <a:r>
              <a:rPr lang="en-ID">
                <a:latin typeface="Consolas" panose="020B0609020204030204" pitchFamily="49" charset="0"/>
              </a:rPr>
              <a:t>	c.setRadius(30);</a:t>
            </a:r>
          </a:p>
          <a:p>
            <a:r>
              <a:rPr lang="en-ID">
                <a:latin typeface="Consolas" panose="020B0609020204030204" pitchFamily="49" charset="0"/>
              </a:rPr>
              <a:t>	c.setFill(Color.rgb(r.nextInt(256), r.nextInt(256), r.nextInt(256)));</a:t>
            </a:r>
          </a:p>
          <a:p>
            <a:r>
              <a:rPr lang="en-ID">
                <a:latin typeface="Consolas" panose="020B0609020204030204" pitchFamily="49" charset="0"/>
              </a:rPr>
              <a:t>	return c;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// ... cont</a:t>
            </a:r>
          </a:p>
        </p:txBody>
      </p:sp>
    </p:spTree>
    <p:extLst>
      <p:ext uri="{BB962C8B-B14F-4D97-AF65-F5344CB8AC3E}">
        <p14:creationId xmlns:p14="http://schemas.microsoft.com/office/powerpoint/2010/main" val="3005780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23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Solution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 cont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@Override</a:t>
            </a:r>
          </a:p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Pane pn = new Pane();</a:t>
            </a:r>
          </a:p>
          <a:p>
            <a:r>
              <a:rPr lang="en-ID">
                <a:latin typeface="Consolas" panose="020B0609020204030204" pitchFamily="49" charset="0"/>
              </a:rPr>
              <a:t>	for(int i = 0; i &lt; 5; i++)</a:t>
            </a:r>
          </a:p>
          <a:p>
            <a:r>
              <a:rPr lang="en-ID">
                <a:latin typeface="Consolas" panose="020B0609020204030204" pitchFamily="49" charset="0"/>
              </a:rPr>
              <a:t>		for(int j = 0; j &lt; 5; j++)</a:t>
            </a:r>
          </a:p>
          <a:p>
            <a:r>
              <a:rPr lang="en-ID">
                <a:latin typeface="Consolas" panose="020B0609020204030204" pitchFamily="49" charset="0"/>
              </a:rPr>
              <a:t>			pn.getChildren().add(createCircle(50 + i*65,50 + j*65));</a:t>
            </a:r>
          </a:p>
          <a:p>
            <a:r>
              <a:rPr lang="en-ID">
                <a:latin typeface="Consolas" panose="020B0609020204030204" pitchFamily="49" charset="0"/>
              </a:rPr>
              <a:t>	Scene scn = new Scene(pn, 360, 360);</a:t>
            </a:r>
          </a:p>
          <a:p>
            <a:r>
              <a:rPr lang="en-ID">
                <a:latin typeface="Consolas" panose="020B0609020204030204" pitchFamily="49" charset="0"/>
              </a:rPr>
              <a:t>	stg1.setTitle("Circles");</a:t>
            </a:r>
          </a:p>
          <a:p>
            <a:r>
              <a:rPr lang="en-ID">
                <a:latin typeface="Consolas" panose="020B0609020204030204" pitchFamily="49" charset="0"/>
              </a:rPr>
              <a:t>	stg1.setScene(scn);</a:t>
            </a:r>
          </a:p>
          <a:p>
            <a:r>
              <a:rPr lang="en-ID">
                <a:latin typeface="Consolas" panose="020B0609020204030204" pitchFamily="49" charset="0"/>
              </a:rPr>
              <a:t>	stg1.setResizable(false);</a:t>
            </a:r>
          </a:p>
          <a:p>
            <a:r>
              <a:rPr lang="en-ID">
                <a:latin typeface="Consolas" panose="020B0609020204030204" pitchFamily="49" charset="0"/>
              </a:rPr>
              <a:t>	stg1.show();	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277506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24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JavaFX provides many other shapes</a:t>
            </a:r>
          </a:p>
        </p:txBody>
      </p:sp>
      <p:pic>
        <p:nvPicPr>
          <p:cNvPr id="2050" name="Picture 2" descr="Image title">
            <a:extLst>
              <a:ext uri="{FF2B5EF4-FFF2-40B4-BE49-F238E27FC236}">
                <a16:creationId xmlns:a16="http://schemas.microsoft.com/office/drawing/2014/main" id="{80881E92-1DCB-4634-89D0-78DB023D0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544" y="1299050"/>
            <a:ext cx="9056914" cy="425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19D9FC4-DD7D-4037-AA83-C312ACE6B452}"/>
              </a:ext>
            </a:extLst>
          </p:cNvPr>
          <p:cNvSpPr txBox="1"/>
          <p:nvPr/>
        </p:nvSpPr>
        <p:spPr>
          <a:xfrm>
            <a:off x="3956179" y="5558950"/>
            <a:ext cx="7588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/>
              <a:t>Image copyright: </a:t>
            </a:r>
            <a:r>
              <a:rPr lang="en-ID">
                <a:hlinkClick r:id="rId4"/>
              </a:rPr>
              <a:t>https://dzone.com/refcardz/javafx-8-1?chapter=6</a:t>
            </a:r>
            <a:endParaRPr lang="en-ID"/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08435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25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Quiztime: We love buttons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D1BC93-1E97-4E92-BEBC-550F08A0C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8694" y="979817"/>
            <a:ext cx="3234612" cy="568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0013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26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Solution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8936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 sz="2400">
                <a:latin typeface="Consolas" panose="020B0609020204030204" pitchFamily="49" charset="0"/>
              </a:rPr>
              <a:t>	@Override</a:t>
            </a:r>
          </a:p>
          <a:p>
            <a:r>
              <a:rPr lang="en-ID" sz="2400">
                <a:latin typeface="Consolas" panose="020B0609020204030204" pitchFamily="49" charset="0"/>
              </a:rPr>
              <a:t>	public void start(Stage stg1) throws Exception {</a:t>
            </a:r>
          </a:p>
          <a:p>
            <a:r>
              <a:rPr lang="en-ID" sz="2400">
                <a:latin typeface="Consolas" panose="020B0609020204030204" pitchFamily="49" charset="0"/>
              </a:rPr>
              <a:t>		VBox pn = new VBox();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pn.setAlignment(Pos.CENTER);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pn.setSpacing(20);</a:t>
            </a:r>
          </a:p>
          <a:p>
            <a:r>
              <a:rPr lang="en-ID" sz="2400">
                <a:latin typeface="Consolas" panose="020B0609020204030204" pitchFamily="49" charset="0"/>
              </a:rPr>
              <a:t>		for(int i = 1; i &lt;= 9; i++)</a:t>
            </a:r>
          </a:p>
          <a:p>
            <a:r>
              <a:rPr lang="en-ID" sz="2400">
                <a:latin typeface="Consolas" panose="020B0609020204030204" pitchFamily="49" charset="0"/>
              </a:rPr>
              <a:t>			pn.getChildren().add(new Button("Button " + i));</a:t>
            </a:r>
          </a:p>
          <a:p>
            <a:r>
              <a:rPr lang="en-ID" sz="2400">
                <a:latin typeface="Consolas" panose="020B0609020204030204" pitchFamily="49" charset="0"/>
              </a:rPr>
              <a:t>		Scene scn = new Scene(pn, 300, 500);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stg1.setTitle("We love buttons");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stg1.setScene(scn);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stg1.setResizable(false);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stg1.show();	</a:t>
            </a:r>
          </a:p>
          <a:p>
            <a:r>
              <a:rPr lang="en-ID" sz="2400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408209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27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Quiztime: We love horizontal buttons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313610-8977-42AB-9EF3-FA17488673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42" y="1847462"/>
            <a:ext cx="11407116" cy="316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244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28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Solution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8936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 sz="2400">
                <a:latin typeface="Consolas" panose="020B0609020204030204" pitchFamily="49" charset="0"/>
              </a:rPr>
              <a:t>@Override</a:t>
            </a:r>
          </a:p>
          <a:p>
            <a:r>
              <a:rPr lang="en-ID" sz="2400">
                <a:latin typeface="Consolas" panose="020B0609020204030204" pitchFamily="49" charset="0"/>
              </a:rPr>
              <a:t>	public void start(Stage stg1) throws Exception {</a:t>
            </a:r>
          </a:p>
          <a:p>
            <a:r>
              <a:rPr lang="en-ID" sz="2400">
                <a:latin typeface="Consolas" panose="020B0609020204030204" pitchFamily="49" charset="0"/>
              </a:rPr>
              <a:t>		HBox pn = new HBox();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pn.setAlignment(Pos.CENTER);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pn.setSpacing(20);</a:t>
            </a:r>
          </a:p>
          <a:p>
            <a:r>
              <a:rPr lang="en-ID" sz="2400">
                <a:latin typeface="Consolas" panose="020B0609020204030204" pitchFamily="49" charset="0"/>
              </a:rPr>
              <a:t>		for(int i = 1; i &lt;= 9; i++)</a:t>
            </a:r>
          </a:p>
          <a:p>
            <a:r>
              <a:rPr lang="en-ID" sz="2400">
                <a:latin typeface="Consolas" panose="020B0609020204030204" pitchFamily="49" charset="0"/>
              </a:rPr>
              <a:t>			pn.getChildren().add(new Button("Button " + i));</a:t>
            </a:r>
          </a:p>
          <a:p>
            <a:r>
              <a:rPr lang="en-ID" sz="2400">
                <a:latin typeface="Consolas" panose="020B0609020204030204" pitchFamily="49" charset="0"/>
              </a:rPr>
              <a:t>		Scene scn = new Scene(pn, 800, 200);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stg1.setTitle("We love buttons");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stg1.setScene(scn);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stg1.setResizable(false);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stg1.show();	</a:t>
            </a:r>
          </a:p>
          <a:p>
            <a:r>
              <a:rPr lang="en-ID" sz="2400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9313722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29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JavaFX Labels and Images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1D871B-F323-4230-A21A-67127FB24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1283721"/>
            <a:ext cx="4724400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62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Why?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</a:t>
            </a:fld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31EB4E-5386-4D35-B05A-46EA6C499A23}"/>
              </a:ext>
            </a:extLst>
          </p:cNvPr>
          <p:cNvSpPr txBox="1"/>
          <p:nvPr/>
        </p:nvSpPr>
        <p:spPr>
          <a:xfrm>
            <a:off x="838200" y="1827848"/>
            <a:ext cx="1003826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3200"/>
              <a:t>Not everything has to be in command-line interfaces (CLIs).</a:t>
            </a:r>
          </a:p>
          <a:p>
            <a:endParaRPr lang="en-ID" sz="3200"/>
          </a:p>
          <a:p>
            <a:r>
              <a:rPr lang="en-ID" sz="3200" b="1" i="1"/>
              <a:t>Non-CS people (and GUI-minded CS people) </a:t>
            </a:r>
            <a:br>
              <a:rPr lang="en-ID" sz="3200" b="1" i="1"/>
            </a:br>
            <a:r>
              <a:rPr lang="en-ID" sz="3200" b="1" i="1"/>
              <a:t>would appreciate GUIs a lot!</a:t>
            </a:r>
          </a:p>
        </p:txBody>
      </p:sp>
      <p:pic>
        <p:nvPicPr>
          <p:cNvPr id="1026" name="Picture 2" descr="browser, window icon">
            <a:extLst>
              <a:ext uri="{FF2B5EF4-FFF2-40B4-BE49-F238E27FC236}">
                <a16:creationId xmlns:a16="http://schemas.microsoft.com/office/drawing/2014/main" id="{7AAEEFD0-9F01-4A46-A6C5-B0D274048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196" y="4079629"/>
            <a:ext cx="2682268" cy="2682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3430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30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Solution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5324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 sz="2000">
                <a:latin typeface="Consolas" panose="020B0609020204030204" pitchFamily="49" charset="0"/>
              </a:rPr>
              <a:t>	public void start(Stage stg1) throws Exception {</a:t>
            </a:r>
          </a:p>
          <a:p>
            <a:r>
              <a:rPr lang="en-ID" sz="2000">
                <a:latin typeface="Consolas" panose="020B0609020204030204" pitchFamily="49" charset="0"/>
              </a:rPr>
              <a:t>		VBox pn = new VBox();</a:t>
            </a:r>
          </a:p>
          <a:p>
            <a:r>
              <a:rPr lang="en-ID" sz="2000">
                <a:latin typeface="Consolas" panose="020B0609020204030204" pitchFamily="49" charset="0"/>
              </a:rPr>
              <a:t>		pn.setAlignment(Pos.CENTER);</a:t>
            </a:r>
          </a:p>
          <a:p>
            <a:r>
              <a:rPr lang="en-ID" sz="2000">
                <a:latin typeface="Consolas" panose="020B0609020204030204" pitchFamily="49" charset="0"/>
              </a:rPr>
              <a:t>		pn.setSpacing(20);</a:t>
            </a:r>
          </a:p>
          <a:p>
            <a:r>
              <a:rPr lang="en-ID" sz="2000">
                <a:latin typeface="Consolas" panose="020B0609020204030204" pitchFamily="49" charset="0"/>
              </a:rPr>
              <a:t>		pn.getChildren().add(new Label("Happy Ramadhan!"));</a:t>
            </a:r>
          </a:p>
          <a:p>
            <a:r>
              <a:rPr lang="en-ID" sz="2000">
                <a:latin typeface="Consolas" panose="020B0609020204030204" pitchFamily="49" charset="0"/>
              </a:rPr>
              <a:t>		FileInputStream fis = new FileInputStream("pics/ramadhan.jpg");</a:t>
            </a:r>
          </a:p>
          <a:p>
            <a:r>
              <a:rPr lang="en-ID" sz="2000">
                <a:latin typeface="Consolas" panose="020B0609020204030204" pitchFamily="49" charset="0"/>
              </a:rPr>
              <a:t>		Image img = new Image(fis);</a:t>
            </a:r>
          </a:p>
          <a:p>
            <a:r>
              <a:rPr lang="en-ID" sz="2000">
                <a:latin typeface="Consolas" panose="020B0609020204030204" pitchFamily="49" charset="0"/>
              </a:rPr>
              <a:t>		ImageView iv = new ImageView(img);</a:t>
            </a:r>
          </a:p>
          <a:p>
            <a:r>
              <a:rPr lang="en-ID" sz="2000">
                <a:latin typeface="Consolas" panose="020B0609020204030204" pitchFamily="49" charset="0"/>
              </a:rPr>
              <a:t>		iv.setFitHeight(400);</a:t>
            </a:r>
          </a:p>
          <a:p>
            <a:r>
              <a:rPr lang="en-ID" sz="2000">
                <a:latin typeface="Consolas" panose="020B0609020204030204" pitchFamily="49" charset="0"/>
              </a:rPr>
              <a:t>		iv.setPreserveRatio(true);</a:t>
            </a:r>
          </a:p>
          <a:p>
            <a:r>
              <a:rPr lang="en-ID" sz="2000">
                <a:latin typeface="Consolas" panose="020B0609020204030204" pitchFamily="49" charset="0"/>
              </a:rPr>
              <a:t>		pn.getChildren().add(iv);</a:t>
            </a:r>
          </a:p>
          <a:p>
            <a:r>
              <a:rPr lang="en-ID" sz="2000">
                <a:latin typeface="Consolas" panose="020B0609020204030204" pitchFamily="49" charset="0"/>
              </a:rPr>
              <a:t>		Scene scn = new Scene(pn, 500, 500);</a:t>
            </a:r>
          </a:p>
          <a:p>
            <a:r>
              <a:rPr lang="en-ID" sz="2000">
                <a:latin typeface="Consolas" panose="020B0609020204030204" pitchFamily="49" charset="0"/>
              </a:rPr>
              <a:t>		stg1.setTitle("Happy Ramadhan!");</a:t>
            </a:r>
          </a:p>
          <a:p>
            <a:r>
              <a:rPr lang="en-ID" sz="2000">
                <a:latin typeface="Consolas" panose="020B0609020204030204" pitchFamily="49" charset="0"/>
              </a:rPr>
              <a:t>		stg1.setScene(scn);</a:t>
            </a:r>
          </a:p>
          <a:p>
            <a:r>
              <a:rPr lang="en-ID" sz="2000">
                <a:latin typeface="Consolas" panose="020B0609020204030204" pitchFamily="49" charset="0"/>
              </a:rPr>
              <a:t>		stg1.setResizable(false);</a:t>
            </a:r>
          </a:p>
          <a:p>
            <a:r>
              <a:rPr lang="en-ID" sz="2000">
                <a:latin typeface="Consolas" panose="020B0609020204030204" pitchFamily="49" charset="0"/>
              </a:rPr>
              <a:t>		stg1.show();	</a:t>
            </a:r>
          </a:p>
          <a:p>
            <a:r>
              <a:rPr lang="en-ID" sz="2000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8572986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31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ID" sz="4000"/>
              <a:t>Quiztime: Create your own Happy Ramadhan (or Merry X-Mas, or any greetings!</a:t>
            </a:r>
          </a:p>
        </p:txBody>
      </p:sp>
    </p:spTree>
    <p:extLst>
      <p:ext uri="{BB962C8B-B14F-4D97-AF65-F5344CB8AC3E}">
        <p14:creationId xmlns:p14="http://schemas.microsoft.com/office/powerpoint/2010/main" val="23663240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B54C-EB3E-4AE4-9757-95740DB3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ChoiceBox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2AFD4-B9E5-4405-9E62-CBD5833A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32</a:t>
            </a:fld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11C61D-4B6A-4AF3-BB9F-EA54463DF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891" y="1731319"/>
            <a:ext cx="4578218" cy="455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160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33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ChoiceBox: Code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 sz="2400">
                <a:latin typeface="Consolas" panose="020B0609020204030204" pitchFamily="49" charset="0"/>
              </a:rPr>
              <a:t>	public void start(Stage stg1) throws Exception {</a:t>
            </a:r>
          </a:p>
          <a:p>
            <a:r>
              <a:rPr lang="en-ID" sz="2400">
                <a:latin typeface="Consolas" panose="020B0609020204030204" pitchFamily="49" charset="0"/>
              </a:rPr>
              <a:t>		VBox pn = new VBox();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pn.setAlignment(Pos.CENTER);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pn.setSpacing(20);</a:t>
            </a:r>
          </a:p>
          <a:p>
            <a:r>
              <a:rPr lang="en-ID" sz="2400">
                <a:latin typeface="Consolas" panose="020B0609020204030204" pitchFamily="49" charset="0"/>
              </a:rPr>
              <a:t>		pn.getChildren().add(new Label("Pick your fav K-pop star!"));</a:t>
            </a:r>
          </a:p>
          <a:p>
            <a:r>
              <a:rPr lang="en-ID" sz="2400">
                <a:latin typeface="Consolas" panose="020B0609020204030204" pitchFamily="49" charset="0"/>
              </a:rPr>
              <a:t>		String[] stars = {"Joo Ko-Wee", "Park Bo-Wow"};</a:t>
            </a:r>
          </a:p>
          <a:p>
            <a:r>
              <a:rPr lang="en-ID" sz="2400">
                <a:latin typeface="Consolas" panose="020B0609020204030204" pitchFamily="49" charset="0"/>
              </a:rPr>
              <a:t>		ChoiceBox cb = new ChoiceBox(FXCollections.observableArrayList(stars));</a:t>
            </a:r>
          </a:p>
          <a:p>
            <a:r>
              <a:rPr lang="en-ID" sz="2400">
                <a:latin typeface="Consolas" panose="020B0609020204030204" pitchFamily="49" charset="0"/>
              </a:rPr>
              <a:t>		pn.getChildren().add(cb);</a:t>
            </a:r>
          </a:p>
          <a:p>
            <a:r>
              <a:rPr lang="en-ID" sz="2400">
                <a:latin typeface="Consolas" panose="020B0609020204030204" pitchFamily="49" charset="0"/>
              </a:rPr>
              <a:t>		Scene scn = new Scene(pn, 180, 150);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stg1.setScene(scn);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stg1.setResizable(false);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stg1.show();	</a:t>
            </a:r>
          </a:p>
          <a:p>
            <a:r>
              <a:rPr lang="en-ID" sz="2400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8166098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B54C-EB3E-4AE4-9757-95740DB3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TextField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2AFD4-B9E5-4405-9E62-CBD5833A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34</a:t>
            </a:fld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34B478-1CF8-42AC-A2A6-D0F444BDF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3446" y="1749156"/>
            <a:ext cx="8385108" cy="335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6138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35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TextField: Code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 sz="2400">
                <a:latin typeface="Consolas" panose="020B0609020204030204" pitchFamily="49" charset="0"/>
              </a:rPr>
              <a:t>	public void start(Stage stg1) throws Exception {</a:t>
            </a:r>
          </a:p>
          <a:p>
            <a:r>
              <a:rPr lang="en-ID" sz="2400">
                <a:latin typeface="Consolas" panose="020B0609020204030204" pitchFamily="49" charset="0"/>
              </a:rPr>
              <a:t>		HBox pn = new HBox();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pn.setAlignment(Pos.CENTER);</a:t>
            </a:r>
          </a:p>
          <a:p>
            <a:r>
              <a:rPr lang="en-ID" sz="2400">
                <a:latin typeface="Consolas" panose="020B0609020204030204" pitchFamily="49" charset="0"/>
              </a:rPr>
              <a:t>		pn.setSpacing(20);</a:t>
            </a:r>
          </a:p>
          <a:p>
            <a:r>
              <a:rPr lang="en-ID" sz="2400">
                <a:latin typeface="Consolas" panose="020B0609020204030204" pitchFamily="49" charset="0"/>
              </a:rPr>
              <a:t>		pn.getChildren().add(new Label("Who's fav K-pop star?"));</a:t>
            </a:r>
          </a:p>
          <a:p>
            <a:r>
              <a:rPr lang="en-ID" sz="2400">
                <a:latin typeface="Consolas" panose="020B0609020204030204" pitchFamily="49" charset="0"/>
              </a:rPr>
              <a:t>		TextField tf = new TextField();</a:t>
            </a:r>
          </a:p>
          <a:p>
            <a:r>
              <a:rPr lang="en-ID" sz="2400">
                <a:latin typeface="Consolas" panose="020B0609020204030204" pitchFamily="49" charset="0"/>
              </a:rPr>
              <a:t>		tf.setPrefWidth(150);</a:t>
            </a:r>
          </a:p>
          <a:p>
            <a:r>
              <a:rPr lang="en-ID" sz="2400">
                <a:latin typeface="Consolas" panose="020B0609020204030204" pitchFamily="49" charset="0"/>
              </a:rPr>
              <a:t>		pn.getChildren().add(tf);</a:t>
            </a:r>
          </a:p>
          <a:p>
            <a:r>
              <a:rPr lang="en-ID" sz="2400">
                <a:latin typeface="Consolas" panose="020B0609020204030204" pitchFamily="49" charset="0"/>
              </a:rPr>
              <a:t>		Scene scn = new Scene(pn, 300, 100);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stg1.setScene(scn);</a:t>
            </a:r>
          </a:p>
          <a:p>
            <a:r>
              <a:rPr lang="en-ID" sz="2400">
                <a:latin typeface="Consolas" panose="020B0609020204030204" pitchFamily="49" charset="0"/>
              </a:rPr>
              <a:t>		stg1.show();	</a:t>
            </a:r>
          </a:p>
          <a:p>
            <a:r>
              <a:rPr lang="en-ID" sz="2400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6431428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B54C-EB3E-4AE4-9757-95740DB3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CheckBox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2AFD4-B9E5-4405-9E62-CBD5833A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36</a:t>
            </a:fld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3571A4-CF93-444D-94BD-4D860A12D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922" y="700504"/>
            <a:ext cx="4802156" cy="54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3271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37</a:t>
            </a:fld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846"/>
            <a:ext cx="10515600" cy="1325563"/>
          </a:xfrm>
        </p:spPr>
        <p:txBody>
          <a:bodyPr/>
          <a:lstStyle/>
          <a:p>
            <a:r>
              <a:rPr lang="en-ID"/>
              <a:t>CheckBox: Code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89AEB6-1675-4DE2-9521-A2E2D67BC4A3}"/>
              </a:ext>
            </a:extLst>
          </p:cNvPr>
          <p:cNvSpPr/>
          <p:nvPr/>
        </p:nvSpPr>
        <p:spPr>
          <a:xfrm>
            <a:off x="236482" y="1071800"/>
            <a:ext cx="11682249" cy="47089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 sz="2000">
                <a:latin typeface="Consolas" panose="020B0609020204030204" pitchFamily="49" charset="0"/>
              </a:rPr>
              <a:t>	public void start(Stage stg1) throws Exception {</a:t>
            </a:r>
          </a:p>
          <a:p>
            <a:r>
              <a:rPr lang="en-ID" sz="2000">
                <a:latin typeface="Consolas" panose="020B0609020204030204" pitchFamily="49" charset="0"/>
              </a:rPr>
              <a:t>		VBox pn = new VBox();</a:t>
            </a:r>
          </a:p>
          <a:p>
            <a:r>
              <a:rPr lang="en-ID" sz="2000">
                <a:latin typeface="Consolas" panose="020B0609020204030204" pitchFamily="49" charset="0"/>
              </a:rPr>
              <a:t>		pn.setAlignment(Pos.CENTER);</a:t>
            </a:r>
          </a:p>
          <a:p>
            <a:r>
              <a:rPr lang="en-ID" sz="2000">
                <a:latin typeface="Consolas" panose="020B0609020204030204" pitchFamily="49" charset="0"/>
              </a:rPr>
              <a:t>		pn.setSpacing(20);</a:t>
            </a:r>
          </a:p>
          <a:p>
            <a:r>
              <a:rPr lang="en-ID" sz="2000">
                <a:latin typeface="Consolas" panose="020B0609020204030204" pitchFamily="49" charset="0"/>
              </a:rPr>
              <a:t>		pn.getChildren().add(new Label("Who are your fav K-pop stars?"));</a:t>
            </a:r>
          </a:p>
          <a:p>
            <a:r>
              <a:rPr lang="en-ID" sz="2000">
                <a:latin typeface="Consolas" panose="020B0609020204030204" pitchFamily="49" charset="0"/>
              </a:rPr>
              <a:t>		CheckBox cb1 = new CheckBox("Joo Ko-Wee");</a:t>
            </a:r>
          </a:p>
          <a:p>
            <a:r>
              <a:rPr lang="en-ID" sz="2000">
                <a:latin typeface="Consolas" panose="020B0609020204030204" pitchFamily="49" charset="0"/>
              </a:rPr>
              <a:t>		CheckBox cb2 = new CheckBox("Park Bo-Wow");</a:t>
            </a:r>
          </a:p>
          <a:p>
            <a:r>
              <a:rPr lang="en-ID" sz="2000">
                <a:latin typeface="Consolas" panose="020B0609020204030204" pitchFamily="49" charset="0"/>
              </a:rPr>
              <a:t>		CheckBox cb3 = new CheckBox("Sandiaga Yunho");</a:t>
            </a:r>
          </a:p>
          <a:p>
            <a:r>
              <a:rPr lang="en-ID" sz="2000">
                <a:latin typeface="Consolas" panose="020B0609020204030204" pitchFamily="49" charset="0"/>
              </a:rPr>
              <a:t>		pn.getChildren().add(cb1);</a:t>
            </a:r>
          </a:p>
          <a:p>
            <a:r>
              <a:rPr lang="en-ID" sz="2000">
                <a:latin typeface="Consolas" panose="020B0609020204030204" pitchFamily="49" charset="0"/>
              </a:rPr>
              <a:t>		pn.getChildren().add(cb2);</a:t>
            </a:r>
          </a:p>
          <a:p>
            <a:r>
              <a:rPr lang="en-ID" sz="2000">
                <a:latin typeface="Consolas" panose="020B0609020204030204" pitchFamily="49" charset="0"/>
              </a:rPr>
              <a:t>		pn.getChildren().add(cb3);</a:t>
            </a:r>
          </a:p>
          <a:p>
            <a:r>
              <a:rPr lang="en-ID" sz="2000">
                <a:latin typeface="Consolas" panose="020B0609020204030204" pitchFamily="49" charset="0"/>
              </a:rPr>
              <a:t>		Scene scn = new Scene(pn, 200, 200);</a:t>
            </a:r>
          </a:p>
          <a:p>
            <a:r>
              <a:rPr lang="en-ID" sz="2000">
                <a:latin typeface="Consolas" panose="020B0609020204030204" pitchFamily="49" charset="0"/>
              </a:rPr>
              <a:t>		stg1.setScene(scn);</a:t>
            </a:r>
          </a:p>
          <a:p>
            <a:r>
              <a:rPr lang="en-ID" sz="2000">
                <a:latin typeface="Consolas" panose="020B0609020204030204" pitchFamily="49" charset="0"/>
              </a:rPr>
              <a:t>		stg1.show();	</a:t>
            </a:r>
          </a:p>
          <a:p>
            <a:r>
              <a:rPr lang="en-ID" sz="2000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2177189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ank you text">
            <a:extLst>
              <a:ext uri="{FF2B5EF4-FFF2-40B4-BE49-F238E27FC236}">
                <a16:creationId xmlns:a16="http://schemas.microsoft.com/office/drawing/2014/main" id="{30F4646D-7ECA-4637-BAE7-51BED7F50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3224" y="-1294209"/>
            <a:ext cx="12595224" cy="944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FB06D74-CD66-44DE-B4FF-7A2B05D7BDB3}"/>
              </a:ext>
            </a:extLst>
          </p:cNvPr>
          <p:cNvSpPr txBox="1">
            <a:spLocks/>
          </p:cNvSpPr>
          <p:nvPr/>
        </p:nvSpPr>
        <p:spPr>
          <a:xfrm>
            <a:off x="4895432" y="5387567"/>
            <a:ext cx="10515600" cy="1837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D" sz="1800" b="1">
                <a:solidFill>
                  <a:schemeClr val="bg1">
                    <a:lumMod val="50000"/>
                  </a:schemeClr>
                </a:solidFill>
              </a:rPr>
              <a:t>Inspired by:</a:t>
            </a:r>
          </a:p>
          <a:p>
            <a:pPr marL="0" indent="0">
              <a:buNone/>
            </a:pPr>
            <a:r>
              <a:rPr lang="en-ID" sz="1800">
                <a:solidFill>
                  <a:schemeClr val="bg1">
                    <a:lumMod val="50000"/>
                  </a:schemeClr>
                </a:solidFill>
              </a:rPr>
              <a:t>Liang, Introduction to Java, 10</a:t>
            </a:r>
            <a:r>
              <a:rPr lang="en-ID" sz="18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ID" sz="1800">
                <a:solidFill>
                  <a:schemeClr val="bg1">
                    <a:lumMod val="50000"/>
                  </a:schemeClr>
                </a:solidFill>
              </a:rPr>
              <a:t> edition, Pearson.</a:t>
            </a:r>
          </a:p>
          <a:p>
            <a:pPr marL="0" indent="0">
              <a:buNone/>
            </a:pPr>
            <a:r>
              <a:rPr lang="en-ID" sz="1600">
                <a:solidFill>
                  <a:schemeClr val="bg1">
                    <a:lumMod val="50000"/>
                  </a:schemeClr>
                </a:solidFill>
                <a:hlinkClick r:id="rId4"/>
              </a:rPr>
              <a:t>https://www.geeksforgeeks.org/</a:t>
            </a:r>
            <a:endParaRPr lang="en-ID" sz="160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D" sz="1600">
                <a:solidFill>
                  <a:schemeClr val="bg1">
                    <a:lumMod val="50000"/>
                  </a:schemeClr>
                </a:solidFill>
              </a:rPr>
              <a:t>Google</a:t>
            </a:r>
          </a:p>
        </p:txBody>
      </p:sp>
    </p:spTree>
    <p:extLst>
      <p:ext uri="{BB962C8B-B14F-4D97-AF65-F5344CB8AC3E}">
        <p14:creationId xmlns:p14="http://schemas.microsoft.com/office/powerpoint/2010/main" val="162210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Why?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4</a:t>
            </a:fld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31EB4E-5386-4D35-B05A-46EA6C499A23}"/>
              </a:ext>
            </a:extLst>
          </p:cNvPr>
          <p:cNvSpPr txBox="1"/>
          <p:nvPr/>
        </p:nvSpPr>
        <p:spPr>
          <a:xfrm>
            <a:off x="838200" y="1827848"/>
            <a:ext cx="1003826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3200"/>
              <a:t>Not everything has to be in command-line interfaces (CLIs).</a:t>
            </a:r>
          </a:p>
          <a:p>
            <a:endParaRPr lang="en-ID" sz="3200"/>
          </a:p>
          <a:p>
            <a:r>
              <a:rPr lang="en-ID" sz="3200" b="1" i="1"/>
              <a:t>Non-CS people (and GUI-minded CS people) </a:t>
            </a:r>
            <a:br>
              <a:rPr lang="en-ID" sz="3200" b="1" i="1"/>
            </a:br>
            <a:r>
              <a:rPr lang="en-ID" sz="3200" b="1" i="1"/>
              <a:t>would appreciate GUIs a lot!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1FAECC-898F-49BD-97D4-E1F31E309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013" y="4027111"/>
            <a:ext cx="4839974" cy="263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07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5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75733C-C93D-4C20-A46F-0BF4808E4B0C}"/>
              </a:ext>
            </a:extLst>
          </p:cNvPr>
          <p:cNvSpPr/>
          <p:nvPr/>
        </p:nvSpPr>
        <p:spPr>
          <a:xfrm>
            <a:off x="1013921" y="1690688"/>
            <a:ext cx="9779024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sz="3600">
                <a:latin typeface="Calibri" panose="020F0502020204030204" pitchFamily="34" charset="0"/>
                <a:cs typeface="Calibri" panose="020F0502020204030204" pitchFamily="34" charset="0"/>
              </a:rPr>
              <a:t>JavaFX is a library for creating GUIs in Java.</a:t>
            </a:r>
          </a:p>
          <a:p>
            <a:endParaRPr lang="en-ID" sz="3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D" sz="3600">
                <a:latin typeface="Calibri" panose="020F0502020204030204" pitchFamily="34" charset="0"/>
                <a:cs typeface="Calibri" panose="020F0502020204030204" pitchFamily="34" charset="0"/>
              </a:rPr>
              <a:t>OOPs are heavily utilized in JavaFX.</a:t>
            </a:r>
          </a:p>
          <a:p>
            <a:endParaRPr lang="en-ID" sz="3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D" sz="3600">
                <a:latin typeface="Calibri" panose="020F0502020204030204" pitchFamily="34" charset="0"/>
                <a:cs typeface="Calibri" panose="020F0502020204030204" pitchFamily="34" charset="0"/>
              </a:rPr>
              <a:t>A JavaFX application can run both on a desktop and</a:t>
            </a:r>
            <a:br>
              <a:rPr lang="en-ID" sz="36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D" sz="3600">
                <a:latin typeface="Calibri" panose="020F0502020204030204" pitchFamily="34" charset="0"/>
                <a:cs typeface="Calibri" panose="020F0502020204030204" pitchFamily="34" charset="0"/>
              </a:rPr>
              <a:t>a Web browser.</a:t>
            </a:r>
          </a:p>
          <a:p>
            <a:endParaRPr lang="en-ID" sz="3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D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0E45EB5-CC20-4222-87AA-F334C9EA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D"/>
              <a:t>Intro</a:t>
            </a:r>
          </a:p>
        </p:txBody>
      </p:sp>
    </p:spTree>
    <p:extLst>
      <p:ext uri="{BB962C8B-B14F-4D97-AF65-F5344CB8AC3E}">
        <p14:creationId xmlns:p14="http://schemas.microsoft.com/office/powerpoint/2010/main" val="2775869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A8AD6-9F7B-45CD-BAD5-A78BAED9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4818"/>
            <a:ext cx="10515600" cy="1325563"/>
          </a:xfrm>
        </p:spPr>
        <p:txBody>
          <a:bodyPr/>
          <a:lstStyle/>
          <a:p>
            <a:r>
              <a:rPr lang="en-ID"/>
              <a:t>The very basics of JavaFX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EC37A-7604-451F-8737-A68781A5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6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6E115-35F1-4FE3-A8C9-9193CC8C90A7}"/>
              </a:ext>
            </a:extLst>
          </p:cNvPr>
          <p:cNvSpPr/>
          <p:nvPr/>
        </p:nvSpPr>
        <p:spPr>
          <a:xfrm>
            <a:off x="0" y="1071800"/>
            <a:ext cx="12192000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958D9F-245B-4162-A8D8-B407DD789CF5}"/>
              </a:ext>
            </a:extLst>
          </p:cNvPr>
          <p:cNvSpPr/>
          <p:nvPr/>
        </p:nvSpPr>
        <p:spPr>
          <a:xfrm>
            <a:off x="236482" y="1071800"/>
            <a:ext cx="11682249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import javafx.application.Application;</a:t>
            </a:r>
          </a:p>
          <a:p>
            <a:r>
              <a:rPr lang="en-ID">
                <a:latin typeface="Consolas" panose="020B0609020204030204" pitchFamily="49" charset="0"/>
              </a:rPr>
              <a:t>import javafx.scene.Scene;</a:t>
            </a:r>
          </a:p>
          <a:p>
            <a:r>
              <a:rPr lang="en-ID">
                <a:latin typeface="Consolas" panose="020B0609020204030204" pitchFamily="49" charset="0"/>
              </a:rPr>
              <a:t>import javafx.scene.control.Button;</a:t>
            </a:r>
          </a:p>
          <a:p>
            <a:r>
              <a:rPr lang="en-ID">
                <a:latin typeface="Consolas" panose="020B0609020204030204" pitchFamily="49" charset="0"/>
              </a:rPr>
              <a:t>import javafx.stage.Stage;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public class GUI001 extends Application {</a:t>
            </a: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stg)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Button button = new Button("Readyyy!");</a:t>
            </a:r>
          </a:p>
          <a:p>
            <a:r>
              <a:rPr lang="en-ID">
                <a:latin typeface="Consolas" panose="020B0609020204030204" pitchFamily="49" charset="0"/>
              </a:rPr>
              <a:t>		Scene scene = new Scene(button, 250, 100);</a:t>
            </a:r>
          </a:p>
          <a:p>
            <a:r>
              <a:rPr lang="en-ID">
                <a:latin typeface="Consolas" panose="020B0609020204030204" pitchFamily="49" charset="0"/>
              </a:rPr>
              <a:t>		stg.setTitle("GUI 001");</a:t>
            </a:r>
          </a:p>
          <a:p>
            <a:r>
              <a:rPr lang="en-ID">
                <a:latin typeface="Consolas" panose="020B0609020204030204" pitchFamily="49" charset="0"/>
              </a:rPr>
              <a:t>		stg.setScene(scene);</a:t>
            </a:r>
          </a:p>
          <a:p>
            <a:r>
              <a:rPr lang="en-ID">
                <a:latin typeface="Consolas" panose="020B0609020204030204" pitchFamily="49" charset="0"/>
              </a:rPr>
              <a:t>		stg.show();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public static void main(String[] args) {</a:t>
            </a:r>
          </a:p>
          <a:p>
            <a:r>
              <a:rPr lang="en-ID">
                <a:latin typeface="Consolas" panose="020B0609020204030204" pitchFamily="49" charset="0"/>
              </a:rPr>
              <a:t>        Application.launch(args);</a:t>
            </a:r>
          </a:p>
          <a:p>
            <a:r>
              <a:rPr lang="en-ID">
                <a:latin typeface="Consolas" panose="020B0609020204030204" pitchFamily="49" charset="0"/>
              </a:rPr>
              <a:t>    }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0212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A8AD6-9F7B-45CD-BAD5-A78BAED9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4818"/>
            <a:ext cx="10515600" cy="1325563"/>
          </a:xfrm>
        </p:spPr>
        <p:txBody>
          <a:bodyPr/>
          <a:lstStyle/>
          <a:p>
            <a:r>
              <a:rPr lang="en-ID"/>
              <a:t>The very basics of JavaFX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EC37A-7604-451F-8737-A68781A5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7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6E115-35F1-4FE3-A8C9-9193CC8C90A7}"/>
              </a:ext>
            </a:extLst>
          </p:cNvPr>
          <p:cNvSpPr/>
          <p:nvPr/>
        </p:nvSpPr>
        <p:spPr>
          <a:xfrm>
            <a:off x="0" y="1071800"/>
            <a:ext cx="12192000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958D9F-245B-4162-A8D8-B407DD789CF5}"/>
              </a:ext>
            </a:extLst>
          </p:cNvPr>
          <p:cNvSpPr/>
          <p:nvPr/>
        </p:nvSpPr>
        <p:spPr>
          <a:xfrm>
            <a:off x="236482" y="1071800"/>
            <a:ext cx="11682249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import javafx.application.Application;</a:t>
            </a:r>
          </a:p>
          <a:p>
            <a:r>
              <a:rPr lang="en-ID">
                <a:latin typeface="Consolas" panose="020B0609020204030204" pitchFamily="49" charset="0"/>
              </a:rPr>
              <a:t>import javafx.scene.Scene;</a:t>
            </a:r>
          </a:p>
          <a:p>
            <a:r>
              <a:rPr lang="en-ID">
                <a:latin typeface="Consolas" panose="020B0609020204030204" pitchFamily="49" charset="0"/>
              </a:rPr>
              <a:t>import javafx.scene.control.Button;</a:t>
            </a:r>
          </a:p>
          <a:p>
            <a:r>
              <a:rPr lang="en-ID">
                <a:latin typeface="Consolas" panose="020B0609020204030204" pitchFamily="49" charset="0"/>
              </a:rPr>
              <a:t>import javafx.stage.Stage;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public class GUI001 extends Application {</a:t>
            </a: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stg)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Button button = new Button("Readyyy!");</a:t>
            </a:r>
          </a:p>
          <a:p>
            <a:r>
              <a:rPr lang="en-ID">
                <a:latin typeface="Consolas" panose="020B0609020204030204" pitchFamily="49" charset="0"/>
              </a:rPr>
              <a:t>		Scene scene = new Scene(button, 250, 100);</a:t>
            </a:r>
          </a:p>
          <a:p>
            <a:r>
              <a:rPr lang="en-ID">
                <a:latin typeface="Consolas" panose="020B0609020204030204" pitchFamily="49" charset="0"/>
              </a:rPr>
              <a:t>		stg.setTitle("GUI 001");</a:t>
            </a:r>
          </a:p>
          <a:p>
            <a:r>
              <a:rPr lang="en-ID">
                <a:latin typeface="Consolas" panose="020B0609020204030204" pitchFamily="49" charset="0"/>
              </a:rPr>
              <a:t>		stg.setScene(scene);</a:t>
            </a:r>
          </a:p>
          <a:p>
            <a:r>
              <a:rPr lang="en-ID">
                <a:latin typeface="Consolas" panose="020B0609020204030204" pitchFamily="49" charset="0"/>
              </a:rPr>
              <a:t>		stg.show();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public static void main(String[] args) {</a:t>
            </a:r>
          </a:p>
          <a:p>
            <a:r>
              <a:rPr lang="en-ID">
                <a:latin typeface="Consolas" panose="020B0609020204030204" pitchFamily="49" charset="0"/>
              </a:rPr>
              <a:t>        Application.launch(args);</a:t>
            </a:r>
          </a:p>
          <a:p>
            <a:r>
              <a:rPr lang="en-ID">
                <a:latin typeface="Consolas" panose="020B0609020204030204" pitchFamily="49" charset="0"/>
              </a:rPr>
              <a:t>    }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B9D1C1-AA0C-4F19-A22E-004E1C108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371" y="4087324"/>
            <a:ext cx="4192360" cy="245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466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A8AD6-9F7B-45CD-BAD5-A78BAED9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4818"/>
            <a:ext cx="10515600" cy="1325563"/>
          </a:xfrm>
        </p:spPr>
        <p:txBody>
          <a:bodyPr/>
          <a:lstStyle/>
          <a:p>
            <a:r>
              <a:rPr lang="en-ID"/>
              <a:t>The very basics of JavaFX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EC37A-7604-451F-8737-A68781A5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8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6E115-35F1-4FE3-A8C9-9193CC8C90A7}"/>
              </a:ext>
            </a:extLst>
          </p:cNvPr>
          <p:cNvSpPr/>
          <p:nvPr/>
        </p:nvSpPr>
        <p:spPr>
          <a:xfrm>
            <a:off x="0" y="1071800"/>
            <a:ext cx="12192000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958D9F-245B-4162-A8D8-B407DD789CF5}"/>
              </a:ext>
            </a:extLst>
          </p:cNvPr>
          <p:cNvSpPr/>
          <p:nvPr/>
        </p:nvSpPr>
        <p:spPr>
          <a:xfrm>
            <a:off x="236482" y="1071800"/>
            <a:ext cx="11682249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import javafx.application.Application;</a:t>
            </a:r>
          </a:p>
          <a:p>
            <a:r>
              <a:rPr lang="en-ID">
                <a:latin typeface="Consolas" panose="020B0609020204030204" pitchFamily="49" charset="0"/>
              </a:rPr>
              <a:t>import javafx.scene.Scene;</a:t>
            </a:r>
          </a:p>
          <a:p>
            <a:r>
              <a:rPr lang="en-ID">
                <a:latin typeface="Consolas" panose="020B0609020204030204" pitchFamily="49" charset="0"/>
              </a:rPr>
              <a:t>import javafx.scene.control.Button;</a:t>
            </a:r>
          </a:p>
          <a:p>
            <a:r>
              <a:rPr lang="en-ID">
                <a:latin typeface="Consolas" panose="020B0609020204030204" pitchFamily="49" charset="0"/>
              </a:rPr>
              <a:t>import javafx.stage.Stage;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public class GUI001 extends Application {</a:t>
            </a: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stg)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Button button = new Button("Readyyy!");</a:t>
            </a:r>
          </a:p>
          <a:p>
            <a:r>
              <a:rPr lang="en-ID">
                <a:latin typeface="Consolas" panose="020B0609020204030204" pitchFamily="49" charset="0"/>
              </a:rPr>
              <a:t>		Scene scene = new Scene(button, 250, 100);</a:t>
            </a:r>
          </a:p>
          <a:p>
            <a:r>
              <a:rPr lang="en-ID">
                <a:latin typeface="Consolas" panose="020B0609020204030204" pitchFamily="49" charset="0"/>
              </a:rPr>
              <a:t>		stg.setTitle("GUI 001");</a:t>
            </a:r>
          </a:p>
          <a:p>
            <a:r>
              <a:rPr lang="en-ID">
                <a:latin typeface="Consolas" panose="020B0609020204030204" pitchFamily="49" charset="0"/>
              </a:rPr>
              <a:t>		stg.setScene(scene);</a:t>
            </a:r>
          </a:p>
          <a:p>
            <a:r>
              <a:rPr lang="en-ID">
                <a:latin typeface="Consolas" panose="020B0609020204030204" pitchFamily="49" charset="0"/>
              </a:rPr>
              <a:t>		stg.show();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public static void main(String[] args) {</a:t>
            </a:r>
          </a:p>
          <a:p>
            <a:r>
              <a:rPr lang="en-ID">
                <a:latin typeface="Consolas" panose="020B0609020204030204" pitchFamily="49" charset="0"/>
              </a:rPr>
              <a:t>        Application.launch(args);</a:t>
            </a:r>
          </a:p>
          <a:p>
            <a:r>
              <a:rPr lang="en-ID">
                <a:latin typeface="Consolas" panose="020B0609020204030204" pitchFamily="49" charset="0"/>
              </a:rPr>
              <a:t>    }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B9D1C1-AA0C-4F19-A22E-004E1C108D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6371" y="4087324"/>
            <a:ext cx="4192360" cy="245158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D1AF9F4-3CCE-4E97-AAF4-DC8D757FB834}"/>
              </a:ext>
            </a:extLst>
          </p:cNvPr>
          <p:cNvSpPr/>
          <p:nvPr/>
        </p:nvSpPr>
        <p:spPr>
          <a:xfrm>
            <a:off x="3787557" y="5920702"/>
            <a:ext cx="36535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i="1">
                <a:highlight>
                  <a:srgbClr val="FFFF00"/>
                </a:highlight>
              </a:rPr>
              <a:t>Add </a:t>
            </a:r>
            <a:r>
              <a:rPr lang="en-ID" i="1">
                <a:highlight>
                  <a:srgbClr val="FFFF00"/>
                </a:highlight>
                <a:latin typeface="Consolas" panose="020B0609020204030204" pitchFamily="49" charset="0"/>
              </a:rPr>
              <a:t>stg.setResizable(false);</a:t>
            </a:r>
            <a:br>
              <a:rPr lang="en-ID" i="1">
                <a:highlight>
                  <a:srgbClr val="FFFF00"/>
                </a:highlight>
              </a:rPr>
            </a:br>
            <a:r>
              <a:rPr lang="en-ID" i="1">
                <a:highlight>
                  <a:srgbClr val="FFFF00"/>
                </a:highlight>
              </a:rPr>
              <a:t>and what would happen?</a:t>
            </a:r>
          </a:p>
        </p:txBody>
      </p:sp>
    </p:spTree>
    <p:extLst>
      <p:ext uri="{BB962C8B-B14F-4D97-AF65-F5344CB8AC3E}">
        <p14:creationId xmlns:p14="http://schemas.microsoft.com/office/powerpoint/2010/main" val="1879375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A8AD6-9F7B-45CD-BAD5-A78BAED9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4818"/>
            <a:ext cx="10515600" cy="1325563"/>
          </a:xfrm>
        </p:spPr>
        <p:txBody>
          <a:bodyPr/>
          <a:lstStyle/>
          <a:p>
            <a:r>
              <a:rPr lang="en-ID"/>
              <a:t>Multiple stages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EC37A-7604-451F-8737-A68781A5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9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D6E115-35F1-4FE3-A8C9-9193CC8C90A7}"/>
              </a:ext>
            </a:extLst>
          </p:cNvPr>
          <p:cNvSpPr/>
          <p:nvPr/>
        </p:nvSpPr>
        <p:spPr>
          <a:xfrm>
            <a:off x="0" y="1071800"/>
            <a:ext cx="12192000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  <a:p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958D9F-245B-4162-A8D8-B407DD789CF5}"/>
              </a:ext>
            </a:extLst>
          </p:cNvPr>
          <p:cNvSpPr/>
          <p:nvPr/>
        </p:nvSpPr>
        <p:spPr>
          <a:xfrm>
            <a:off x="236482" y="1071800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 other code parts follow previous code</a:t>
            </a:r>
          </a:p>
          <a:p>
            <a:r>
              <a:rPr lang="en-ID">
                <a:latin typeface="Consolas" panose="020B0609020204030204" pitchFamily="49" charset="0"/>
              </a:rPr>
              <a:t>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stg1.setTitle("GUI 002");</a:t>
            </a:r>
          </a:p>
          <a:p>
            <a:r>
              <a:rPr lang="en-ID">
                <a:latin typeface="Consolas" panose="020B0609020204030204" pitchFamily="49" charset="0"/>
              </a:rPr>
              <a:t>	stg1.setScene(new Scene(new Button("Gooo!"), 200,100));</a:t>
            </a:r>
          </a:p>
          <a:p>
            <a:r>
              <a:rPr lang="en-ID">
                <a:latin typeface="Consolas" panose="020B0609020204030204" pitchFamily="49" charset="0"/>
              </a:rPr>
              <a:t>	stg1.show();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Stage stg2 = new Stage();</a:t>
            </a:r>
          </a:p>
          <a:p>
            <a:r>
              <a:rPr lang="en-ID">
                <a:latin typeface="Consolas" panose="020B0609020204030204" pitchFamily="49" charset="0"/>
              </a:rPr>
              <a:t>	stg2.setTitle("GUI 002");</a:t>
            </a:r>
          </a:p>
          <a:p>
            <a:r>
              <a:rPr lang="en-ID">
                <a:latin typeface="Consolas" panose="020B0609020204030204" pitchFamily="49" charset="0"/>
              </a:rPr>
              <a:t>	stg2.setScene(new Scene(new Button("Steadyyy!"), 200,100));</a:t>
            </a:r>
          </a:p>
          <a:p>
            <a:r>
              <a:rPr lang="en-ID">
                <a:latin typeface="Consolas" panose="020B0609020204030204" pitchFamily="49" charset="0"/>
              </a:rPr>
              <a:t>	stg2.show();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Stage stg3 = new Stage();</a:t>
            </a:r>
          </a:p>
          <a:p>
            <a:r>
              <a:rPr lang="en-ID">
                <a:latin typeface="Consolas" panose="020B0609020204030204" pitchFamily="49" charset="0"/>
              </a:rPr>
              <a:t>	stg3.setTitle("GUI 002");</a:t>
            </a:r>
          </a:p>
          <a:p>
            <a:r>
              <a:rPr lang="en-ID">
                <a:latin typeface="Consolas" panose="020B0609020204030204" pitchFamily="49" charset="0"/>
              </a:rPr>
              <a:t>	stg3.setScene(new Scene(new Button("Readyyy!"), 200,100));</a:t>
            </a:r>
          </a:p>
          <a:p>
            <a:r>
              <a:rPr lang="en-ID">
                <a:latin typeface="Consolas" panose="020B0609020204030204" pitchFamily="49" charset="0"/>
              </a:rPr>
              <a:t>	stg3.show();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86829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5855</TotalTime>
  <Words>768</Words>
  <Application>Microsoft Office PowerPoint</Application>
  <PresentationFormat>Widescreen</PresentationFormat>
  <Paragraphs>592</Paragraphs>
  <Slides>38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Consolas</vt:lpstr>
      <vt:lpstr>Office Theme</vt:lpstr>
      <vt:lpstr>Foundations of Programming 2: JavaFX Basics</vt:lpstr>
      <vt:lpstr>Why?</vt:lpstr>
      <vt:lpstr>Why?</vt:lpstr>
      <vt:lpstr>Why?</vt:lpstr>
      <vt:lpstr>Intro</vt:lpstr>
      <vt:lpstr>The very basics of JavaFX</vt:lpstr>
      <vt:lpstr>The very basics of JavaFX</vt:lpstr>
      <vt:lpstr>The very basics of JavaFX</vt:lpstr>
      <vt:lpstr>Multiple stages</vt:lpstr>
      <vt:lpstr>Multiple stages</vt:lpstr>
      <vt:lpstr>A pane is like a container</vt:lpstr>
      <vt:lpstr>A pane is like a container</vt:lpstr>
      <vt:lpstr>Stacked square and button</vt:lpstr>
      <vt:lpstr>Stacked square and button</vt:lpstr>
      <vt:lpstr>Quiztime: Java art</vt:lpstr>
      <vt:lpstr>Quiztime: Java art</vt:lpstr>
      <vt:lpstr>Circle</vt:lpstr>
      <vt:lpstr>Circle</vt:lpstr>
      <vt:lpstr>Circle</vt:lpstr>
      <vt:lpstr>Circle</vt:lpstr>
      <vt:lpstr>Quiztime: Loops of circles</vt:lpstr>
      <vt:lpstr>Solution</vt:lpstr>
      <vt:lpstr>Solution</vt:lpstr>
      <vt:lpstr>JavaFX provides many other shapes</vt:lpstr>
      <vt:lpstr>Quiztime: We love buttons</vt:lpstr>
      <vt:lpstr>Solution</vt:lpstr>
      <vt:lpstr>Quiztime: We love horizontal buttons</vt:lpstr>
      <vt:lpstr>Solution</vt:lpstr>
      <vt:lpstr>JavaFX Labels and Images</vt:lpstr>
      <vt:lpstr>Solution</vt:lpstr>
      <vt:lpstr>Quiztime: Create your own Happy Ramadhan (or Merry X-Mas, or any greetings!</vt:lpstr>
      <vt:lpstr>ChoiceBox</vt:lpstr>
      <vt:lpstr>ChoiceBox: Code</vt:lpstr>
      <vt:lpstr>TextField</vt:lpstr>
      <vt:lpstr>TextField: Code</vt:lpstr>
      <vt:lpstr>CheckBox</vt:lpstr>
      <vt:lpstr>CheckBox: Code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Pemrograman 2</dc:title>
  <dc:creator>Fariz Darari</dc:creator>
  <cp:lastModifiedBy>Fariz Darari</cp:lastModifiedBy>
  <cp:revision>1117</cp:revision>
  <dcterms:created xsi:type="dcterms:W3CDTF">2019-02-19T10:57:24Z</dcterms:created>
  <dcterms:modified xsi:type="dcterms:W3CDTF">2019-05-07T02:18:09Z</dcterms:modified>
</cp:coreProperties>
</file>