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257" r:id="rId4"/>
    <p:sldId id="271" r:id="rId5"/>
    <p:sldId id="262" r:id="rId6"/>
    <p:sldId id="258" r:id="rId7"/>
    <p:sldId id="259" r:id="rId8"/>
    <p:sldId id="260" r:id="rId9"/>
    <p:sldId id="282" r:id="rId10"/>
    <p:sldId id="283" r:id="rId11"/>
    <p:sldId id="284" r:id="rId12"/>
    <p:sldId id="285" r:id="rId13"/>
    <p:sldId id="286" r:id="rId14"/>
    <p:sldId id="299" r:id="rId15"/>
    <p:sldId id="294" r:id="rId16"/>
    <p:sldId id="307" r:id="rId17"/>
    <p:sldId id="264" r:id="rId18"/>
    <p:sldId id="309" r:id="rId19"/>
    <p:sldId id="300" r:id="rId20"/>
    <p:sldId id="301" r:id="rId21"/>
    <p:sldId id="267" r:id="rId22"/>
    <p:sldId id="303" r:id="rId23"/>
    <p:sldId id="304" r:id="rId24"/>
    <p:sldId id="288" r:id="rId25"/>
    <p:sldId id="305" r:id="rId26"/>
    <p:sldId id="308" r:id="rId27"/>
    <p:sldId id="306" r:id="rId28"/>
    <p:sldId id="266" r:id="rId29"/>
    <p:sldId id="272" r:id="rId30"/>
    <p:sldId id="280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7939" units="in"/>
          <inkml:channel name="F" type="integer" max="32767" units="dev"/>
        </inkml:traceFormat>
        <inkml:channelProperties>
          <inkml:channelProperty channel="X" name="resolution" value="3723.94556" units="1/in"/>
          <inkml:channelProperty channel="Y" name="resolution" value="5080.7417" units="1/in"/>
          <inkml:channelProperty channel="F" name="resolution" value="0" units="1/dev"/>
        </inkml:channelProperties>
      </inkml:inkSource>
      <inkml:timestamp xml:id="ts0" timeString="2014-03-12T05:00:15.4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54C120-5583-4901-8F35-34A07EFB26FA}" emma:medium="tactile" emma:mode="ink">
          <msink:context xmlns:msink="http://schemas.microsoft.com/ink/2010/main" type="inkDrawing" rotatedBoundingBox="4918,3733 19178,3885 19177,4017 4916,3865" shapeName="None"/>
        </emma:interpretation>
      </emma:emma>
    </inkml:annotationXML>
    <inkml:trace contextRef="#ctx0" brushRef="#br0">24 79 672,'0'0'929,"0"0"-288,0 0-257,0 0-192,0 0 225,0 0-225,0 0 32,0 0 32,0 0-224,0 0 160,0 0 65,0 0-129,0 0 64,0 0-160,0 0 32,0 0 64,0 0-128,0 0 32,0 0 64,0 0-64,0 0 96,0 0-96,0 0 33,0 0 159,0 0-192,0 0 160,0 0-32,0 0-128,0-25 128,0 25-128,0 0 64,0 0 33,-24 0-97,24 0 64,0 0 64,0 0-128,0 0 160,0 0-128,0 0-32,0 0 32,0 0-128,0 0 96,0 0-32,0 0-32,0 0 96,0 0-96,0 0 32,0 0 96,0 0-192,0 0 192,0 0-96,0 0-64,24 0 160,-24 0-128,26 0-32,-1 0 160,-25 0-128,24 0 32,1 0 32,-1 0-64,-24 0 96,25 0-96,-1 0 0,1 0 96,0 0-128,-1 0 96,1 0 0,-25 0-96,24 0 128,27 0-96,-27 0 0,26-24 96,-26 24-128,50 0 96,-25 0-32,-24 0-32,24 0 96,1 0-96,-25 0 32,24 0 32,0 0-96,-24 0 96,24 0 0,-25 0-96,25 0 128,-24 0-96,26 0 0,-2 0 96,-25 0-96,25 0 64,-24 0-32,24 0-32,-24-24 64,-1 24-32,1 0-64,1 0 160,-2 0-160,1 0 64,0 0 32,-1 0-64,1 0 64,-25 0-64,24 0 0,1 0 128,24 0-160,-25 0 96,1 0-32,0 0-32,25 0 64,-25 0-32,-1 0-32,25 0 96,-24 0-128,24 0 96,-24 0-32,24 0-64,0 0 128,2 0-96,-2 0 0,0 0 128,-25 0-160,25 0 96,1 0-32,-1 0-64,-23 0 128,23 0-64,0 0-64,0 0 128,0 0-128,25 0 96,-25 0-32,26 0-32,-26 0 96,25 24-96,0-24 0,-25 0 96,1 0-128,0 0 96,23 0 0,-24 0-96,1 0 128,-1 0-64,1 0-32,24 0 96,-25 0-128,0 0 64,0 0 64,0 0-128,27 0 96,-52 0-32,50 0-64,-25 0 160,0 0-160,0 0 96,26 0 0,-26 0-96,1 0 96,-1 0-32,0 0-32,0 0 96,2 0-128,-2 0 64,24 0 64,-23 0-128,-1 0 96,0 0-32,0 0-32,1 0 96,0 0-128,23 0 64,-24 0 64,25 0-128,-23 0 96,-2 0-32,0 0-32,0 0 96,0 0-96,0 0 0,0 0 96,2 24-128,23-24 128,-25 0-64,-25 0-64,26 0 128,-1 0-96,0 0 0,-23 0 96,23 0-128,0 0 96,0 0-32,-24 0-32,24 0 96,-25 0-96,26 0 0,-24 0 96,23 0-128,0 0 96,0 0 0,25 0-96,-25 0 128,26 0-128,-26 0 96,0 0 0,0 0-96,0 25 96,-24-25 0,24 0-96,26 0 128,-50 0-128,24 0 64,25 0 32,-25 25-64,0-25 32,26 0 64,-1 0-128,-25 0 128,25 25-128,-25-25 64,1 0 64,-1 0-128,25 0 96,-25 0 0,0 0-96,1 22 128,-1-22-96,1 0 0,-1 0 96,1 0-96,-1 0 32,0 0 32,0 0-96,1 0 128,0 0-96,-1 0 0,0 25 96,-25-25-128,26 0 96,-1 0 0,1 0-96,-1 0 128,1 0-96,-1 0 0,-25 0 96,25 0-128,-24 0 96,24 0-32,2 0-32,-2 0 96,0 0-128,-25 0 64,26 0 32,-26 0-64,25 0 32,0 0 32,2 0-96,-2 0 128,0 0-96,0 0 0,25 0 96,-25 0-96,-23 0 32,23 0 32,0 0-64,1 0 64,-1 0-64,0 0 32,0 0 64,-24 0-96,25 0 32,-1 0 32,0 0-96,0 0 128,1 0-64,-1 0-32,1 0 64,-1 0-64,1 0 64,-1 0-32,0 0-32,0 0 96,26 0-96,-1-25 0,-25 25 64,0 0-32,-24 0 0,24 0 0,-25 0-32,25 0 96,2 0-96,-26 0 0,-1 0 96,25 0-128,-24 0 96,24-22 0,0 22-96,0 0 128,2 0-96,-2 0 0,-25 0 96,1 0-96,24 0 32,-24 0 32,24 0-96,0 0 128,2 0-96,-2 0 32,-25 0 32,25 0-64,-24 0 32,24 0 32,0 0-64,0 0 64,2 0-64,-27 0 32,26-25 32,-1 25-96,0 0 128,0 0-64,0 0-64,2 0 128,-2 0-64,0 0-32,0 0 128,0 0-160,0 0 64,2 0 64,-2 0-128,0 0 160,0 0-128,0 0-32,1 0 160,25 0-128,-26 0 32,0 0 32,0 0-64,0 0 64,-24 0-64,24 0-32,26 0 160,-50 0-128,24 0 32,0 0 32,0 0-128,0 0 192,25 0-128,1 0-32,-26 0 128,0 0-128,0 0 128,0 0-64,27 0-96,-3 0 192,-24 0-160,25 25 64,-25-25 64,-24 0-160,24 0 128,2 0 32,-2 0-128,24 0 128,1 22-128,0-22 64,-24 0 96,-25 0-192,-1 0 160,-24 0-32,0 0-128,0 0 224,0 0-31,0 0 63,0 0 0,0 0-192,0 0 96,0 0-32,0 0-96,0 0 128,0 0-64,0 0-32,0 0 192,0 0-128,0 0 160,0 0 129,0 0-129,0-22 32,0 22-96,0 0-128,0 0 64,0 0-96,0 0-96,0 0-256,0 0-1186,0 0-3042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D1820-76DB-4E61-8F47-6B7126FC076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1A2C2-4C58-4D57-8A54-C9FC50B13B0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419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7BF8C-8F33-481A-AC7F-BFCE821E237E}" type="slidenum">
              <a:rPr lang="id-ID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D96-F2C2-4404-AFC3-33D010012EE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16D-E606-46AF-9EF3-1798F05AAAE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50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D96-F2C2-4404-AFC3-33D010012EE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16D-E606-46AF-9EF3-1798F05AAAE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786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D96-F2C2-4404-AFC3-33D010012EE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16D-E606-46AF-9EF3-1798F05AAAE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D96-F2C2-4404-AFC3-33D010012EE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16D-E606-46AF-9EF3-1798F05AAAE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953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D96-F2C2-4404-AFC3-33D010012EE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16D-E606-46AF-9EF3-1798F05AAAE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448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D96-F2C2-4404-AFC3-33D010012EE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16D-E606-46AF-9EF3-1798F05AAAE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100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D96-F2C2-4404-AFC3-33D010012EE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16D-E606-46AF-9EF3-1798F05AAAE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28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D96-F2C2-4404-AFC3-33D010012EE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16D-E606-46AF-9EF3-1798F05AAAE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952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D96-F2C2-4404-AFC3-33D010012EE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16D-E606-46AF-9EF3-1798F05AAAE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4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D96-F2C2-4404-AFC3-33D010012EE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16D-E606-46AF-9EF3-1798F05AAAE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7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D96-F2C2-4404-AFC3-33D010012EE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C16D-E606-46AF-9EF3-1798F05AAAE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482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ED96-F2C2-4404-AFC3-33D010012EE5}" type="datetimeFigureOut">
              <a:rPr lang="id-ID" smtClean="0"/>
              <a:pPr/>
              <a:t>14/03/2014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C16D-E606-46AF-9EF3-1798F05AAAE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7509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1124744"/>
            <a:ext cx="5112568" cy="1470025"/>
          </a:xfrm>
        </p:spPr>
        <p:txBody>
          <a:bodyPr>
            <a:normAutofit/>
          </a:bodyPr>
          <a:lstStyle/>
          <a:p>
            <a:r>
              <a:rPr lang="id-ID" sz="8800" dirty="0" smtClean="0"/>
              <a:t>PERIZINAN</a:t>
            </a:r>
            <a:endParaRPr lang="id-ID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Fakultas Teknik UI </a:t>
            </a:r>
          </a:p>
          <a:p>
            <a:r>
              <a:rPr lang="id-ID" dirty="0" smtClean="0"/>
              <a:t>14 maret 2014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499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MITOS KONSERVATIF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Pembelanjaan dapat dikurangi lebih sedikit, kenyataannya penghematan tidak menolong kinerja Pemerintah secara lebih baik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01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MITOS BISNIS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Pemerintah dapat diperbaiki melalui atau meniru teknik penyelenggaraan bisnis. Kenyataannya walaupun secara teknis manajemen menolong , namun ketika krisis ekonomi terjadi , justru banyak hutang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01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MITOS MENDORONG PENINGKATAN KINERJA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Kinerja pegawai meningkat apabila pegawai digaji cukup memadai, dalam kenyataannya , kinerja pegawai harus diubah paradigmanya jika mengharapkan kinerja yang lebih baik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01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MITOS </a:t>
            </a:r>
            <a:r>
              <a:rPr lang="id-ID" i="1" dirty="0" smtClean="0"/>
              <a:t>FAIR RECRUITMENT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Bahwa Pemerintah dapat diperbaiki melalui perekrutan SDM yang lebih baik. Dalam kenyataannya , bukan pada sumber daya, akan tetapi SDM yang baik dapat terjebak dalam sistem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01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 r="32472" b="4441"/>
          <a:stretch/>
        </p:blipFill>
        <p:spPr>
          <a:xfrm>
            <a:off x="3453413" y="188640"/>
            <a:ext cx="1997475" cy="65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1" b="36829"/>
          <a:stretch/>
        </p:blipFill>
        <p:spPr>
          <a:xfrm>
            <a:off x="1403648" y="311113"/>
            <a:ext cx="6552728" cy="62862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70281" y="1358913"/>
              <a:ext cx="5134320" cy="67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3441" y="1351713"/>
                <a:ext cx="5149080" cy="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5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381000" y="536122"/>
            <a:ext cx="8077200" cy="1021509"/>
          </a:xfrm>
          <a:prstGeom prst="rect">
            <a:avLst/>
          </a:prstGeom>
          <a:solidFill>
            <a:srgbClr val="92D050">
              <a:alpha val="80000"/>
            </a:srgbClr>
          </a:solidFill>
          <a:ln w="12700">
            <a:noFill/>
            <a:miter lim="800000"/>
            <a:headEnd/>
            <a:tailEnd/>
          </a:ln>
        </p:spPr>
        <p:txBody>
          <a:bodyPr lIns="98967" tIns="48615" rIns="98967" bIns="48615">
            <a:spAutoFit/>
          </a:bodyPr>
          <a:lstStyle/>
          <a:p>
            <a:pPr algn="ctr" defTabSz="1000125" eaLnBrk="0" hangingPunct="0"/>
            <a:r>
              <a:rPr lang="en-US" sz="3000" dirty="0">
                <a:solidFill>
                  <a:schemeClr val="bg1"/>
                </a:solidFill>
                <a:latin typeface="Calibri" pitchFamily="34" charset="0"/>
              </a:rPr>
              <a:t>POLA PENYELENGGARAAN BANGUNAN </a:t>
            </a:r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GEDUNG</a:t>
            </a:r>
            <a:endParaRPr lang="id-ID" sz="3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defTabSz="1000125" eaLnBrk="0" hangingPunct="0"/>
            <a:r>
              <a:rPr lang="id-ID" sz="3000" dirty="0" smtClean="0">
                <a:solidFill>
                  <a:schemeClr val="bg1"/>
                </a:solidFill>
                <a:latin typeface="Calibri" pitchFamily="34" charset="0"/>
              </a:rPr>
              <a:t>DINAS P2B PEMDA DKI JAKARTA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0575" y="1570038"/>
            <a:ext cx="8960581" cy="4727575"/>
            <a:chOff x="40575" y="1570038"/>
            <a:chExt cx="8960581" cy="4727575"/>
          </a:xfrm>
        </p:grpSpPr>
        <p:sp>
          <p:nvSpPr>
            <p:cNvPr id="43" name="Rectangle 42"/>
            <p:cNvSpPr/>
            <p:nvPr/>
          </p:nvSpPr>
          <p:spPr>
            <a:xfrm>
              <a:off x="1219200" y="4876800"/>
              <a:ext cx="7772400" cy="9906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196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19200" y="3598863"/>
              <a:ext cx="7772400" cy="11430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196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19200" y="2514600"/>
              <a:ext cx="7772400" cy="9906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196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8" name="Line 4"/>
            <p:cNvSpPr>
              <a:spLocks noChangeShapeType="1"/>
            </p:cNvSpPr>
            <p:nvPr/>
          </p:nvSpPr>
          <p:spPr bwMode="auto">
            <a:xfrm>
              <a:off x="4857752" y="5857892"/>
              <a:ext cx="9523" cy="4174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1687496" y="2640013"/>
              <a:ext cx="527050" cy="3286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8967" tIns="48615" rIns="98967" bIns="48615">
              <a:spAutoFit/>
            </a:bodyPr>
            <a:lstStyle/>
            <a:p>
              <a:pPr defTabSz="1000125" eaLnBrk="0" hangingPunct="0">
                <a:defRPr/>
              </a:pPr>
              <a:r>
                <a:rPr lang="en-US" sz="1500" b="1" dirty="0">
                  <a:solidFill>
                    <a:srgbClr val="002060"/>
                  </a:solidFill>
                </a:rPr>
                <a:t>IMB</a:t>
              </a: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236663" y="3671888"/>
              <a:ext cx="1447800" cy="914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id-ID" sz="1400" dirty="0"/>
                <a:t>Kesesuaian dg 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id-ID" sz="1400" dirty="0"/>
                <a:t>Persy. Adm &amp; Persy.Teknis</a:t>
              </a:r>
            </a:p>
          </p:txBody>
        </p:sp>
        <p:sp>
          <p:nvSpPr>
            <p:cNvPr id="5132" name="Rectangle 8"/>
            <p:cNvSpPr>
              <a:spLocks noChangeArrowheads="1"/>
            </p:cNvSpPr>
            <p:nvPr/>
          </p:nvSpPr>
          <p:spPr bwMode="auto">
            <a:xfrm>
              <a:off x="1900077" y="3074988"/>
              <a:ext cx="446409" cy="4059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8967" tIns="48615" rIns="98967" bIns="48615">
              <a:spAutoFit/>
            </a:bodyPr>
            <a:lstStyle/>
            <a:p>
              <a:pPr algn="ctr" defTabSz="1000125" eaLnBrk="0" hangingPunct="0"/>
              <a:r>
                <a:rPr lang="en-US" sz="2000" b="1" dirty="0" err="1">
                  <a:latin typeface="Arial Narrow" pitchFamily="34" charset="0"/>
                </a:rPr>
                <a:t>Ya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5133" name="Rectangle 9"/>
            <p:cNvSpPr>
              <a:spLocks noChangeArrowheads="1"/>
            </p:cNvSpPr>
            <p:nvPr/>
          </p:nvSpPr>
          <p:spPr bwMode="auto">
            <a:xfrm>
              <a:off x="1922844" y="4797152"/>
              <a:ext cx="776948" cy="4059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8967" tIns="48615" rIns="98967" bIns="48615">
              <a:spAutoFit/>
            </a:bodyPr>
            <a:lstStyle/>
            <a:p>
              <a:pPr algn="ctr" defTabSz="1000125" eaLnBrk="0" hangingPunct="0"/>
              <a:r>
                <a:rPr lang="en-US" sz="2000" b="1" dirty="0" err="1"/>
                <a:t>Tidak</a:t>
              </a:r>
              <a:endParaRPr lang="en-US" sz="2000" b="1" dirty="0"/>
            </a:p>
          </p:txBody>
        </p:sp>
        <p:sp>
          <p:nvSpPr>
            <p:cNvPr id="53" name="Rectangle 10"/>
            <p:cNvSpPr>
              <a:spLocks noChangeArrowheads="1"/>
            </p:cNvSpPr>
            <p:nvPr/>
          </p:nvSpPr>
          <p:spPr bwMode="auto">
            <a:xfrm>
              <a:off x="1585913" y="5358450"/>
              <a:ext cx="750887" cy="3286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8967" tIns="48615" rIns="98967" bIns="48615">
              <a:spAutoFit/>
            </a:bodyPr>
            <a:lstStyle/>
            <a:p>
              <a:pPr algn="ctr" defTabSz="1000125" eaLnBrk="0" hangingPunct="0">
                <a:defRPr/>
              </a:pPr>
              <a:r>
                <a:rPr lang="en-US" sz="1500" dirty="0" err="1"/>
                <a:t>Ditolak</a:t>
              </a:r>
              <a:endParaRPr lang="en-US" sz="1500" dirty="0"/>
            </a:p>
          </p:txBody>
        </p:sp>
        <p:sp>
          <p:nvSpPr>
            <p:cNvPr id="5135" name="Rectangle 16"/>
            <p:cNvSpPr>
              <a:spLocks noChangeArrowheads="1"/>
            </p:cNvSpPr>
            <p:nvPr/>
          </p:nvSpPr>
          <p:spPr bwMode="auto">
            <a:xfrm>
              <a:off x="4919376" y="4797152"/>
              <a:ext cx="776948" cy="4059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8967" tIns="48615" rIns="98967" bIns="48615">
              <a:spAutoFit/>
            </a:bodyPr>
            <a:lstStyle/>
            <a:p>
              <a:pPr algn="ctr" defTabSz="1000125" eaLnBrk="0" hangingPunct="0"/>
              <a:r>
                <a:rPr lang="en-US" sz="2000" b="1" dirty="0" err="1"/>
                <a:t>Tidak</a:t>
              </a:r>
              <a:endParaRPr lang="en-US" sz="2000" b="1" dirty="0"/>
            </a:p>
          </p:txBody>
        </p:sp>
        <p:sp>
          <p:nvSpPr>
            <p:cNvPr id="55" name="Rectangle 17"/>
            <p:cNvSpPr>
              <a:spLocks noChangeArrowheads="1"/>
            </p:cNvSpPr>
            <p:nvPr/>
          </p:nvSpPr>
          <p:spPr bwMode="auto">
            <a:xfrm>
              <a:off x="4397375" y="5173663"/>
              <a:ext cx="1096963" cy="6397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8967" tIns="48615" rIns="98967" bIns="48615">
              <a:spAutoFit/>
            </a:bodyPr>
            <a:lstStyle/>
            <a:p>
              <a:pPr algn="ctr" defTabSz="1000125" eaLnBrk="0" hangingPunct="0">
                <a:defRPr/>
              </a:pPr>
              <a:r>
                <a:rPr lang="en-US" sz="1500" dirty="0" err="1"/>
                <a:t>Tindakan</a:t>
              </a:r>
              <a:endParaRPr lang="en-US" sz="1500" dirty="0"/>
            </a:p>
            <a:p>
              <a:pPr algn="ctr" defTabSz="1000125" eaLnBrk="0" hangingPunct="0">
                <a:defRPr/>
              </a:pPr>
              <a:r>
                <a:rPr lang="en-US" sz="1500" dirty="0" err="1"/>
                <a:t>Penertiban</a:t>
              </a:r>
              <a:endParaRPr lang="en-US" sz="1500" dirty="0"/>
            </a:p>
          </p:txBody>
        </p:sp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5828618" y="3795713"/>
              <a:ext cx="1279525" cy="5492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8967" tIns="48615" rIns="98967" bIns="48615">
              <a:spAutoFit/>
            </a:bodyPr>
            <a:lstStyle/>
            <a:p>
              <a:pPr algn="ctr" defTabSz="1000125" eaLnBrk="0" hangingPunct="0">
                <a:defRPr/>
              </a:pPr>
              <a:r>
                <a:rPr lang="en-US" sz="1500" dirty="0" err="1"/>
                <a:t>Pemanfaatan</a:t>
              </a:r>
              <a:endParaRPr lang="en-US" sz="1500" dirty="0"/>
            </a:p>
            <a:p>
              <a:pPr algn="ctr" defTabSz="1000125" eaLnBrk="0" hangingPunct="0">
                <a:defRPr/>
              </a:pPr>
              <a:r>
                <a:rPr lang="en-US" sz="1500" dirty="0" err="1"/>
                <a:t>Bangunan</a:t>
              </a:r>
              <a:endParaRPr lang="en-US" sz="1500" dirty="0"/>
            </a:p>
          </p:txBody>
        </p:sp>
        <p:sp>
          <p:nvSpPr>
            <p:cNvPr id="5138" name="Line 20"/>
            <p:cNvSpPr>
              <a:spLocks noChangeShapeType="1"/>
            </p:cNvSpPr>
            <p:nvPr/>
          </p:nvSpPr>
          <p:spPr bwMode="auto">
            <a:xfrm>
              <a:off x="571472" y="4357694"/>
              <a:ext cx="39716" cy="193991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139" name="Line 21"/>
            <p:cNvSpPr>
              <a:spLocks noChangeShapeType="1"/>
            </p:cNvSpPr>
            <p:nvPr/>
          </p:nvSpPr>
          <p:spPr bwMode="auto">
            <a:xfrm flipV="1">
              <a:off x="636588" y="6251575"/>
              <a:ext cx="4221162" cy="46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5140" name="Rectangle 26"/>
            <p:cNvSpPr>
              <a:spLocks noChangeArrowheads="1"/>
            </p:cNvSpPr>
            <p:nvPr/>
          </p:nvSpPr>
          <p:spPr bwMode="auto">
            <a:xfrm>
              <a:off x="4914740" y="3151188"/>
              <a:ext cx="446408" cy="4059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8967" tIns="48615" rIns="98967" bIns="48615">
              <a:spAutoFit/>
            </a:bodyPr>
            <a:lstStyle/>
            <a:p>
              <a:pPr algn="ctr" defTabSz="1000125" eaLnBrk="0" hangingPunct="0"/>
              <a:r>
                <a:rPr lang="en-US" sz="2000" b="1" dirty="0" err="1">
                  <a:latin typeface="Arial Narrow" pitchFamily="34" charset="0"/>
                </a:rPr>
                <a:t>Ya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4257675" y="3746500"/>
              <a:ext cx="1371600" cy="7397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400" dirty="0"/>
                <a:t>Kesesuaian </a:t>
              </a:r>
            </a:p>
            <a:p>
              <a:pPr algn="ctr">
                <a:defRPr/>
              </a:pPr>
              <a:r>
                <a:rPr lang="id-ID" sz="1400" dirty="0"/>
                <a:t>dg IMB &amp; Laik Fungsi</a:t>
              </a:r>
              <a:endParaRPr lang="en-GB" sz="1400" dirty="0"/>
            </a:p>
          </p:txBody>
        </p:sp>
        <p:sp>
          <p:nvSpPr>
            <p:cNvPr id="61" name="Rectangle 37"/>
            <p:cNvSpPr>
              <a:spLocks noChangeArrowheads="1"/>
            </p:cNvSpPr>
            <p:nvPr/>
          </p:nvSpPr>
          <p:spPr bwMode="auto">
            <a:xfrm>
              <a:off x="7381832" y="2643182"/>
              <a:ext cx="563749" cy="3290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8967" tIns="48615" rIns="98967" bIns="48615">
              <a:spAutoFit/>
            </a:bodyPr>
            <a:lstStyle/>
            <a:p>
              <a:pPr defTabSz="1000125" eaLnBrk="0" hangingPunct="0">
                <a:defRPr/>
              </a:pPr>
              <a:r>
                <a:rPr lang="en-US" sz="1500" b="1" smtClean="0">
                  <a:solidFill>
                    <a:srgbClr val="002060"/>
                  </a:solidFill>
                </a:rPr>
                <a:t>SLFn</a:t>
              </a:r>
              <a:endParaRPr lang="en-US" sz="1500" b="1">
                <a:solidFill>
                  <a:srgbClr val="002060"/>
                </a:solidFill>
              </a:endParaRPr>
            </a:p>
          </p:txBody>
        </p:sp>
        <p:sp>
          <p:nvSpPr>
            <p:cNvPr id="5143" name="AutoShape 38"/>
            <p:cNvSpPr>
              <a:spLocks noChangeArrowheads="1"/>
            </p:cNvSpPr>
            <p:nvPr/>
          </p:nvSpPr>
          <p:spPr bwMode="auto">
            <a:xfrm>
              <a:off x="3714744" y="2643182"/>
              <a:ext cx="863600" cy="288925"/>
            </a:xfrm>
            <a:prstGeom prst="rightArrow">
              <a:avLst>
                <a:gd name="adj1" fmla="val 50000"/>
                <a:gd name="adj2" fmla="val 7472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63" name="Rectangle 42"/>
            <p:cNvSpPr>
              <a:spLocks noChangeArrowheads="1"/>
            </p:cNvSpPr>
            <p:nvPr/>
          </p:nvSpPr>
          <p:spPr bwMode="auto">
            <a:xfrm>
              <a:off x="84111" y="3857628"/>
              <a:ext cx="987427" cy="46751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98967" tIns="48615" rIns="98967" bIns="48615">
              <a:spAutoFit/>
            </a:bodyPr>
            <a:lstStyle/>
            <a:p>
              <a:pPr algn="ctr" defTabSz="1000125" eaLnBrk="0" hangingPunct="0">
                <a:defRPr/>
              </a:pPr>
              <a:r>
                <a:rPr lang="en-US" sz="1200" b="1" smtClean="0"/>
                <a:t>P</a:t>
              </a:r>
              <a:r>
                <a:rPr lang="id-ID" sz="1200" b="1" smtClean="0"/>
                <a:t>ERMOHONAN IZIN</a:t>
              </a:r>
              <a:endParaRPr lang="en-US" sz="1200" b="1"/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40575" y="2690813"/>
              <a:ext cx="1066800" cy="31362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8967" tIns="48615" rIns="98967" bIns="48615">
              <a:spAutoFit/>
            </a:bodyPr>
            <a:lstStyle/>
            <a:p>
              <a:pPr algn="ctr" defTabSz="1000125" eaLnBrk="0" hangingPunct="0">
                <a:defRPr/>
              </a:pPr>
              <a:r>
                <a:rPr lang="en-US" sz="1400" b="1" dirty="0"/>
                <a:t>PEMOHON</a:t>
              </a:r>
            </a:p>
          </p:txBody>
        </p:sp>
        <p:sp>
          <p:nvSpPr>
            <p:cNvPr id="65" name="Rectangle 13"/>
            <p:cNvSpPr>
              <a:spLocks noChangeArrowheads="1"/>
            </p:cNvSpPr>
            <p:nvPr/>
          </p:nvSpPr>
          <p:spPr bwMode="auto">
            <a:xfrm>
              <a:off x="2905125" y="3836988"/>
              <a:ext cx="1165225" cy="5603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lIns="98967" tIns="48615" rIns="98967" bIns="48615">
              <a:spAutoFit/>
            </a:bodyPr>
            <a:lstStyle/>
            <a:p>
              <a:pPr algn="ctr" defTabSz="1000125" eaLnBrk="0" hangingPunct="0">
                <a:defRPr/>
              </a:pPr>
              <a:r>
                <a:rPr lang="en-US" sz="1500" dirty="0" err="1"/>
                <a:t>Pelaksanaan</a:t>
              </a:r>
              <a:endParaRPr lang="en-US" sz="1500" dirty="0"/>
            </a:p>
            <a:p>
              <a:pPr algn="ctr" defTabSz="1000125" eaLnBrk="0" hangingPunct="0">
                <a:defRPr/>
              </a:pPr>
              <a:r>
                <a:rPr lang="en-US" sz="1500" dirty="0" err="1"/>
                <a:t>Bangunan</a:t>
              </a:r>
              <a:endParaRPr lang="en-US" sz="1500" dirty="0"/>
            </a:p>
          </p:txBody>
        </p:sp>
        <p:sp>
          <p:nvSpPr>
            <p:cNvPr id="5151" name="AutoShape 53"/>
            <p:cNvSpPr>
              <a:spLocks noChangeArrowheads="1"/>
            </p:cNvSpPr>
            <p:nvPr/>
          </p:nvSpPr>
          <p:spPr bwMode="auto">
            <a:xfrm flipV="1">
              <a:off x="6572264" y="2643182"/>
              <a:ext cx="717552" cy="285752"/>
            </a:xfrm>
            <a:prstGeom prst="rightArrow">
              <a:avLst>
                <a:gd name="adj1" fmla="val 50000"/>
                <a:gd name="adj2" fmla="val 4963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5152" name="TextBox 43"/>
            <p:cNvSpPr txBox="1">
              <a:spLocks noChangeArrowheads="1"/>
            </p:cNvSpPr>
            <p:nvPr/>
          </p:nvSpPr>
          <p:spPr bwMode="auto">
            <a:xfrm>
              <a:off x="1336406" y="2121091"/>
              <a:ext cx="13067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/>
                <a:t>PERENCANAAN</a:t>
              </a:r>
            </a:p>
          </p:txBody>
        </p:sp>
        <p:sp>
          <p:nvSpPr>
            <p:cNvPr id="5153" name="TextBox 44"/>
            <p:cNvSpPr txBox="1">
              <a:spLocks noChangeArrowheads="1"/>
            </p:cNvSpPr>
            <p:nvPr/>
          </p:nvSpPr>
          <p:spPr bwMode="auto">
            <a:xfrm>
              <a:off x="3525776" y="2121091"/>
              <a:ext cx="12605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/>
                <a:t>PELAKSANAAN</a:t>
              </a:r>
            </a:p>
          </p:txBody>
        </p:sp>
        <p:sp>
          <p:nvSpPr>
            <p:cNvPr id="5154" name="TextBox 45"/>
            <p:cNvSpPr txBox="1">
              <a:spLocks noChangeArrowheads="1"/>
            </p:cNvSpPr>
            <p:nvPr/>
          </p:nvSpPr>
          <p:spPr bwMode="auto">
            <a:xfrm>
              <a:off x="6000760" y="2121091"/>
              <a:ext cx="27860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1400"/>
                <a:t>PENGGUNAAN/ PEMANFAATAN</a:t>
              </a:r>
            </a:p>
          </p:txBody>
        </p:sp>
        <p:sp>
          <p:nvSpPr>
            <p:cNvPr id="5155" name="TextBox 46"/>
            <p:cNvSpPr txBox="1">
              <a:spLocks noChangeArrowheads="1"/>
            </p:cNvSpPr>
            <p:nvPr/>
          </p:nvSpPr>
          <p:spPr bwMode="auto">
            <a:xfrm>
              <a:off x="1285875" y="1570038"/>
              <a:ext cx="26945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/>
                <a:t>PENDATAAN </a:t>
              </a:r>
              <a:r>
                <a:rPr lang="en-AU" sz="1400" smtClean="0"/>
                <a:t>B</a:t>
              </a:r>
              <a:r>
                <a:rPr lang="id-ID" sz="1400" smtClean="0"/>
                <a:t>ANGUNAN </a:t>
              </a:r>
              <a:r>
                <a:rPr lang="en-AU" sz="1400" smtClean="0"/>
                <a:t>G</a:t>
              </a:r>
              <a:r>
                <a:rPr lang="id-ID" sz="1400" smtClean="0"/>
                <a:t>EDUNG</a:t>
              </a:r>
              <a:endParaRPr lang="en-AU" sz="1400"/>
            </a:p>
          </p:txBody>
        </p:sp>
        <p:cxnSp>
          <p:nvCxnSpPr>
            <p:cNvPr id="5156" name="Straight Arrow Connector 48"/>
            <p:cNvCxnSpPr>
              <a:cxnSpLocks noChangeShapeType="1"/>
            </p:cNvCxnSpPr>
            <p:nvPr/>
          </p:nvCxnSpPr>
          <p:spPr bwMode="auto">
            <a:xfrm>
              <a:off x="1343025" y="1998663"/>
              <a:ext cx="7658131" cy="1577"/>
            </a:xfrm>
            <a:prstGeom prst="straightConnector1">
              <a:avLst/>
            </a:prstGeom>
            <a:noFill/>
            <a:ln w="76200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5159" name="Elbow Connector 49"/>
            <p:cNvCxnSpPr>
              <a:cxnSpLocks noChangeShapeType="1"/>
              <a:stCxn id="49" idx="2"/>
              <a:endCxn id="53" idx="0"/>
            </p:cNvCxnSpPr>
            <p:nvPr/>
          </p:nvCxnSpPr>
          <p:spPr bwMode="auto">
            <a:xfrm rot="16200000" flipH="1">
              <a:off x="1574879" y="4971972"/>
              <a:ext cx="772162" cy="794"/>
            </a:xfrm>
            <a:prstGeom prst="bentConnector3">
              <a:avLst>
                <a:gd name="adj1" fmla="val 50000"/>
              </a:avLst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5160" name="Elbow Connector 54"/>
            <p:cNvCxnSpPr>
              <a:cxnSpLocks noChangeShapeType="1"/>
              <a:stCxn id="47" idx="3"/>
              <a:endCxn id="65" idx="0"/>
            </p:cNvCxnSpPr>
            <p:nvPr/>
          </p:nvCxnSpPr>
          <p:spPr bwMode="auto">
            <a:xfrm>
              <a:off x="2214546" y="2804319"/>
              <a:ext cx="1273192" cy="1032669"/>
            </a:xfrm>
            <a:prstGeom prst="bentConnector2">
              <a:avLst/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5161" name="Elbow Connector 51"/>
            <p:cNvCxnSpPr>
              <a:cxnSpLocks noChangeShapeType="1"/>
              <a:stCxn id="65" idx="3"/>
              <a:endCxn id="60" idx="1"/>
            </p:cNvCxnSpPr>
            <p:nvPr/>
          </p:nvCxnSpPr>
          <p:spPr bwMode="auto">
            <a:xfrm flipV="1">
              <a:off x="4070769" y="4116388"/>
              <a:ext cx="186906" cy="522"/>
            </a:xfrm>
            <a:prstGeom prst="bentConnector3">
              <a:avLst>
                <a:gd name="adj1" fmla="val 50000"/>
              </a:avLst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5163" name="Elbow Connector 53"/>
            <p:cNvCxnSpPr>
              <a:cxnSpLocks noChangeShapeType="1"/>
              <a:stCxn id="60" idx="2"/>
              <a:endCxn id="55" idx="0"/>
            </p:cNvCxnSpPr>
            <p:nvPr/>
          </p:nvCxnSpPr>
          <p:spPr bwMode="auto">
            <a:xfrm rot="16200000" flipH="1">
              <a:off x="4601051" y="4828699"/>
              <a:ext cx="687388" cy="2540"/>
            </a:xfrm>
            <a:prstGeom prst="bentConnector3">
              <a:avLst>
                <a:gd name="adj1" fmla="val 50000"/>
              </a:avLst>
            </a:prstGeom>
            <a:noFill/>
            <a:ln w="3175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</p:grpSp>
      <p:sp>
        <p:nvSpPr>
          <p:cNvPr id="52" name="Rectangle 51"/>
          <p:cNvSpPr/>
          <p:nvPr/>
        </p:nvSpPr>
        <p:spPr>
          <a:xfrm>
            <a:off x="1214414" y="2071678"/>
            <a:ext cx="1571636" cy="4071966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7" name="Straight Arrow Connector 56"/>
          <p:cNvCxnSpPr>
            <a:stCxn id="49" idx="0"/>
            <a:endCxn id="47" idx="2"/>
          </p:cNvCxnSpPr>
          <p:nvPr/>
        </p:nvCxnSpPr>
        <p:spPr>
          <a:xfrm rot="16200000" flipV="1">
            <a:off x="1604161" y="3315486"/>
            <a:ext cx="703263" cy="95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4656002" y="2643182"/>
            <a:ext cx="558940" cy="329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8967" tIns="48615" rIns="98967" bIns="48615">
            <a:spAutoFit/>
          </a:bodyPr>
          <a:lstStyle/>
          <a:p>
            <a:pPr defTabSz="1000125" eaLnBrk="0" hangingPunct="0">
              <a:defRPr/>
            </a:pPr>
            <a:r>
              <a:rPr lang="id-ID" sz="1500" b="1" smtClean="0">
                <a:solidFill>
                  <a:srgbClr val="002060"/>
                </a:solidFill>
              </a:rPr>
              <a:t>SLF1</a:t>
            </a:r>
            <a:endParaRPr lang="en-US" sz="1500" b="1" dirty="0">
              <a:solidFill>
                <a:srgbClr val="002060"/>
              </a:solidFill>
            </a:endParaRPr>
          </a:p>
        </p:txBody>
      </p:sp>
      <p:cxnSp>
        <p:nvCxnSpPr>
          <p:cNvPr id="62" name="Straight Arrow Connector 61"/>
          <p:cNvCxnSpPr>
            <a:stCxn id="60" idx="0"/>
            <a:endCxn id="58" idx="2"/>
          </p:cNvCxnSpPr>
          <p:nvPr/>
        </p:nvCxnSpPr>
        <p:spPr>
          <a:xfrm rot="16200000" flipV="1">
            <a:off x="4552321" y="3355345"/>
            <a:ext cx="774306" cy="8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37"/>
          <p:cNvSpPr>
            <a:spLocks noChangeArrowheads="1"/>
          </p:cNvSpPr>
          <p:nvPr/>
        </p:nvSpPr>
        <p:spPr bwMode="auto">
          <a:xfrm>
            <a:off x="8215338" y="2647610"/>
            <a:ext cx="642942" cy="329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8967" tIns="48615" rIns="98967" bIns="48615">
            <a:spAutoFit/>
          </a:bodyPr>
          <a:lstStyle/>
          <a:p>
            <a:pPr defTabSz="1000125" eaLnBrk="0" hangingPunct="0">
              <a:defRPr/>
            </a:pPr>
            <a:r>
              <a:rPr lang="id-ID" sz="1500" b="1" smtClean="0">
                <a:solidFill>
                  <a:srgbClr val="002060"/>
                </a:solidFill>
              </a:rPr>
              <a:t>PRTB</a:t>
            </a:r>
            <a:endParaRPr lang="en-US" sz="1500" b="1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857488" y="2071678"/>
            <a:ext cx="2857520" cy="4071966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Rectangle 67"/>
          <p:cNvSpPr/>
          <p:nvPr/>
        </p:nvSpPr>
        <p:spPr>
          <a:xfrm>
            <a:off x="5786446" y="2071678"/>
            <a:ext cx="3214710" cy="4071966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Text Box 35"/>
          <p:cNvSpPr txBox="1">
            <a:spLocks noChangeArrowheads="1"/>
          </p:cNvSpPr>
          <p:nvPr/>
        </p:nvSpPr>
        <p:spPr bwMode="auto">
          <a:xfrm>
            <a:off x="7272366" y="3714752"/>
            <a:ext cx="80009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d-ID" sz="1400" smtClean="0"/>
              <a:t>Kajian Kelaikan Teknis</a:t>
            </a:r>
            <a:endParaRPr lang="en-GB" sz="1400" dirty="0"/>
          </a:p>
        </p:txBody>
      </p:sp>
      <p:cxnSp>
        <p:nvCxnSpPr>
          <p:cNvPr id="73" name="Straight Arrow Connector 72"/>
          <p:cNvCxnSpPr>
            <a:stCxn id="69" idx="0"/>
            <a:endCxn id="61" idx="2"/>
          </p:cNvCxnSpPr>
          <p:nvPr/>
        </p:nvCxnSpPr>
        <p:spPr>
          <a:xfrm rot="16200000" flipV="1">
            <a:off x="7296782" y="3339119"/>
            <a:ext cx="742558" cy="87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58" idx="3"/>
            <a:endCxn id="56" idx="0"/>
          </p:cNvCxnSpPr>
          <p:nvPr/>
        </p:nvCxnSpPr>
        <p:spPr>
          <a:xfrm>
            <a:off x="5214942" y="2807688"/>
            <a:ext cx="1253439" cy="98802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6" idx="3"/>
            <a:endCxn id="69" idx="1"/>
          </p:cNvCxnSpPr>
          <p:nvPr/>
        </p:nvCxnSpPr>
        <p:spPr>
          <a:xfrm>
            <a:off x="7108143" y="4070351"/>
            <a:ext cx="164223" cy="137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4" idx="2"/>
            <a:endCxn id="63" idx="0"/>
          </p:cNvCxnSpPr>
          <p:nvPr/>
        </p:nvCxnSpPr>
        <p:spPr>
          <a:xfrm rot="16200000" flipH="1">
            <a:off x="149304" y="3429107"/>
            <a:ext cx="853192" cy="3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3" idx="3"/>
            <a:endCxn id="52" idx="1"/>
          </p:cNvCxnSpPr>
          <p:nvPr/>
        </p:nvCxnSpPr>
        <p:spPr>
          <a:xfrm>
            <a:off x="1071538" y="4091384"/>
            <a:ext cx="142876" cy="162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hape 82"/>
          <p:cNvCxnSpPr>
            <a:stCxn id="69" idx="3"/>
            <a:endCxn id="66" idx="2"/>
          </p:cNvCxnSpPr>
          <p:nvPr/>
        </p:nvCxnSpPr>
        <p:spPr>
          <a:xfrm flipV="1">
            <a:off x="8072462" y="2976622"/>
            <a:ext cx="464347" cy="110746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hape 84"/>
          <p:cNvCxnSpPr>
            <a:stCxn id="53" idx="1"/>
            <a:endCxn id="63" idx="2"/>
          </p:cNvCxnSpPr>
          <p:nvPr/>
        </p:nvCxnSpPr>
        <p:spPr>
          <a:xfrm rot="10800000">
            <a:off x="577825" y="4325139"/>
            <a:ext cx="1008088" cy="1197618"/>
          </a:xfrm>
          <a:prstGeom prst="bentConnector2">
            <a:avLst/>
          </a:prstGeom>
          <a:ln w="381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0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000" dirty="0" smtClean="0">
                <a:solidFill>
                  <a:srgbClr val="FF0000"/>
                </a:solidFill>
              </a:rPr>
              <a:t>Contoh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Kasus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Kebersihan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kota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kebersihan</a:t>
            </a:r>
            <a:r>
              <a:rPr lang="en-US" dirty="0" smtClean="0"/>
              <a:t>,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volume </a:t>
            </a:r>
            <a:r>
              <a:rPr lang="en-US" dirty="0" err="1" smtClean="0"/>
              <a:t>sampah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Lalu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harus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bagaimana</a:t>
            </a:r>
            <a:r>
              <a:rPr lang="en-US" dirty="0" smtClean="0">
                <a:solidFill>
                  <a:srgbClr val="FFFF00"/>
                </a:solidFill>
              </a:rPr>
              <a:t> ???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6" r="15998" b="7832"/>
          <a:stretch/>
        </p:blipFill>
        <p:spPr>
          <a:xfrm>
            <a:off x="2771800" y="332656"/>
            <a:ext cx="2583403" cy="63209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8520" y="5531400"/>
            <a:ext cx="1121760" cy="1121400"/>
          </a:xfrm>
          <a:prstGeom prst="rect">
            <a:avLst/>
          </a:prstGeom>
          <a:noFill/>
          <a:ln w="24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D1C2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8600" y="2789280"/>
            <a:ext cx="1287000" cy="918000"/>
          </a:xfrm>
          <a:prstGeom prst="rect">
            <a:avLst/>
          </a:prstGeom>
          <a:noFill/>
          <a:ln w="24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t="21259" r="9757" b="18935"/>
          <a:stretch/>
        </p:blipFill>
        <p:spPr>
          <a:xfrm rot="16200000">
            <a:off x="1494513" y="37493"/>
            <a:ext cx="6515013" cy="68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Autofit/>
          </a:bodyPr>
          <a:lstStyle/>
          <a:p>
            <a:r>
              <a:rPr lang="id-ID" sz="8000" dirty="0" smtClean="0"/>
              <a:t>PERI – JIN -AN</a:t>
            </a:r>
            <a:endParaRPr lang="id-ID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7591" r="3581" b="23413"/>
          <a:stretch/>
        </p:blipFill>
        <p:spPr>
          <a:xfrm rot="10800000">
            <a:off x="323457" y="836712"/>
            <a:ext cx="8350496" cy="50405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01840" y="1607040"/>
            <a:ext cx="2363760" cy="2363760"/>
          </a:xfrm>
          <a:prstGeom prst="rect">
            <a:avLst/>
          </a:prstGeom>
          <a:noFill/>
          <a:ln w="24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D1C24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-64786">
            <a:off x="437580" y="1626120"/>
            <a:ext cx="2025000" cy="0"/>
          </a:xfrm>
          <a:prstGeom prst="straightConnector1">
            <a:avLst/>
          </a:prstGeom>
          <a:ln w="240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3680" y="1965240"/>
            <a:ext cx="2220840" cy="2220480"/>
          </a:xfrm>
          <a:prstGeom prst="rect">
            <a:avLst/>
          </a:prstGeom>
          <a:noFill/>
          <a:ln w="24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Tugas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Tertib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membangun</a:t>
            </a:r>
            <a:r>
              <a:rPr lang="en-US" dirty="0" smtClean="0">
                <a:solidFill>
                  <a:srgbClr val="FFFF00"/>
                </a:solidFill>
              </a:rPr>
              <a:t> di Jakarta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Latar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Belakang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Pembangunan </a:t>
            </a:r>
            <a:r>
              <a:rPr lang="en-US" dirty="0" err="1" smtClean="0"/>
              <a:t>properti</a:t>
            </a:r>
            <a:r>
              <a:rPr lang="en-US" dirty="0" smtClean="0"/>
              <a:t> di Jakarta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pesat</a:t>
            </a:r>
            <a:r>
              <a:rPr lang="en-US" dirty="0" smtClean="0"/>
              <a:t>,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properti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/>
              <a:t> </a:t>
            </a:r>
            <a:r>
              <a:rPr lang="en-US" dirty="0" smtClean="0"/>
              <a:t>; </a:t>
            </a:r>
            <a:r>
              <a:rPr lang="en-US" dirty="0" err="1" smtClean="0"/>
              <a:t>kepatuhan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(</a:t>
            </a:r>
            <a:r>
              <a:rPr lang="en-US" dirty="0" err="1" smtClean="0"/>
              <a:t>perorangan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developer)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Lalu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harus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bagaimana</a:t>
            </a:r>
            <a:r>
              <a:rPr lang="en-US" dirty="0" smtClean="0">
                <a:solidFill>
                  <a:srgbClr val="FFFF00"/>
                </a:solidFill>
              </a:rPr>
              <a:t> ???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1" t="19547"/>
          <a:stretch/>
        </p:blipFill>
        <p:spPr>
          <a:xfrm rot="5400000">
            <a:off x="1608328" y="-448089"/>
            <a:ext cx="6143367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932040" y="477907"/>
            <a:ext cx="3384376" cy="5400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755576" y="476672"/>
            <a:ext cx="3384376" cy="54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272" y="994718"/>
            <a:ext cx="2674640" cy="778098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d-ID" sz="2800" dirty="0" smtClean="0"/>
              <a:t>PEMERINTAH</a:t>
            </a:r>
            <a:endParaRPr lang="id-ID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86908" y="980728"/>
            <a:ext cx="2674640" cy="778098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 smtClean="0"/>
              <a:t>MASYARAKAT</a:t>
            </a:r>
            <a:endParaRPr lang="id-ID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5616" y="2492896"/>
            <a:ext cx="2674640" cy="77809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dirty="0" smtClean="0"/>
              <a:t>EKSEKUTIF</a:t>
            </a:r>
            <a:endParaRPr lang="id-ID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5616" y="3442990"/>
            <a:ext cx="2674640" cy="7780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dirty="0" smtClean="0"/>
              <a:t>LEGISLATIF</a:t>
            </a:r>
            <a:endParaRPr lang="id-ID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15616" y="4379094"/>
            <a:ext cx="2674640" cy="7780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dirty="0" smtClean="0">
                <a:solidFill>
                  <a:schemeClr val="bg1"/>
                </a:solidFill>
              </a:rPr>
              <a:t>YUDIKATIF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6908" y="2492896"/>
            <a:ext cx="2674640" cy="7780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dirty="0" smtClean="0">
                <a:solidFill>
                  <a:schemeClr val="bg1"/>
                </a:solidFill>
              </a:rPr>
              <a:t>PENYEDIA JASA KONSTRUKSI</a:t>
            </a:r>
          </a:p>
          <a:p>
            <a:r>
              <a:rPr lang="id-ID" sz="2000" dirty="0" smtClean="0"/>
              <a:t>(konsultan, kontraktor, manajemen konstruksi dll)</a:t>
            </a:r>
            <a:endParaRPr lang="id-ID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86908" y="3501008"/>
            <a:ext cx="2674640" cy="778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000" dirty="0" smtClean="0">
                <a:solidFill>
                  <a:schemeClr val="bg1"/>
                </a:solidFill>
              </a:rPr>
              <a:t>PENGGUNA JASA KONSTRUKSI</a:t>
            </a:r>
          </a:p>
          <a:p>
            <a:r>
              <a:rPr lang="id-ID" sz="2000" dirty="0" smtClean="0"/>
              <a:t>(developer, masy.umum)</a:t>
            </a:r>
          </a:p>
        </p:txBody>
      </p:sp>
    </p:spTree>
    <p:extLst>
      <p:ext uri="{BB962C8B-B14F-4D97-AF65-F5344CB8AC3E}">
        <p14:creationId xmlns:p14="http://schemas.microsoft.com/office/powerpoint/2010/main" val="19524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7" y="116632"/>
            <a:ext cx="633670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	</a:t>
            </a:r>
            <a:r>
              <a:rPr lang="id-ID" dirty="0" smtClean="0"/>
              <a:t>PROSES KEBIJAKAN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>
          <a:xfrm>
            <a:off x="539552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POLICY ISSUE</a:t>
            </a:r>
            <a:endParaRPr lang="id-ID" dirty="0"/>
          </a:p>
        </p:txBody>
      </p:sp>
      <p:sp>
        <p:nvSpPr>
          <p:cNvPr id="4" name="Pentagon 3"/>
          <p:cNvSpPr/>
          <p:nvPr/>
        </p:nvSpPr>
        <p:spPr>
          <a:xfrm>
            <a:off x="1691680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AGENDA SETTING</a:t>
            </a:r>
            <a:endParaRPr lang="id-ID" dirty="0"/>
          </a:p>
        </p:txBody>
      </p:sp>
      <p:sp>
        <p:nvSpPr>
          <p:cNvPr id="5" name="Pentagon 4"/>
          <p:cNvSpPr/>
          <p:nvPr/>
        </p:nvSpPr>
        <p:spPr>
          <a:xfrm>
            <a:off x="2843808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POLICY AGENDA</a:t>
            </a:r>
            <a:endParaRPr lang="id-ID" dirty="0"/>
          </a:p>
        </p:txBody>
      </p:sp>
      <p:sp>
        <p:nvSpPr>
          <p:cNvPr id="6" name="Pentagon 5"/>
          <p:cNvSpPr/>
          <p:nvPr/>
        </p:nvSpPr>
        <p:spPr>
          <a:xfrm>
            <a:off x="3995936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POLICY FORMULATION</a:t>
            </a:r>
            <a:endParaRPr lang="id-ID" sz="1400" dirty="0"/>
          </a:p>
        </p:txBody>
      </p:sp>
      <p:sp>
        <p:nvSpPr>
          <p:cNvPr id="7" name="Pentagon 6"/>
          <p:cNvSpPr/>
          <p:nvPr/>
        </p:nvSpPr>
        <p:spPr>
          <a:xfrm>
            <a:off x="5148064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POLICY IMPLEMENTATION</a:t>
            </a:r>
            <a:endParaRPr lang="id-ID" sz="1400" dirty="0"/>
          </a:p>
        </p:txBody>
      </p:sp>
      <p:sp>
        <p:nvSpPr>
          <p:cNvPr id="8" name="Pentagon 7"/>
          <p:cNvSpPr/>
          <p:nvPr/>
        </p:nvSpPr>
        <p:spPr>
          <a:xfrm>
            <a:off x="6300192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POLICY PERFORMANCE</a:t>
            </a:r>
            <a:endParaRPr lang="id-ID" sz="1400" dirty="0"/>
          </a:p>
        </p:txBody>
      </p:sp>
      <p:sp>
        <p:nvSpPr>
          <p:cNvPr id="9" name="Pentagon 8"/>
          <p:cNvSpPr/>
          <p:nvPr/>
        </p:nvSpPr>
        <p:spPr>
          <a:xfrm>
            <a:off x="7478961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POLICY CHANGE </a:t>
            </a:r>
            <a:r>
              <a:rPr lang="id-ID" sz="1200" dirty="0" smtClean="0"/>
              <a:t>(CONTINUE)</a:t>
            </a:r>
            <a:endParaRPr lang="id-ID" sz="1200" dirty="0"/>
          </a:p>
        </p:txBody>
      </p:sp>
      <p:sp>
        <p:nvSpPr>
          <p:cNvPr id="10" name="Oval 9"/>
          <p:cNvSpPr/>
          <p:nvPr/>
        </p:nvSpPr>
        <p:spPr>
          <a:xfrm>
            <a:off x="1331640" y="414908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1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44408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7092280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Oval 13"/>
          <p:cNvSpPr/>
          <p:nvPr/>
        </p:nvSpPr>
        <p:spPr>
          <a:xfrm>
            <a:off x="5940152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788024" y="414908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3635896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534072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60667" y="5589240"/>
            <a:ext cx="1923501" cy="86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POLICY PREPATION : STRATEGIC READINESS</a:t>
            </a:r>
            <a:endParaRPr lang="id-ID" sz="1600" dirty="0"/>
          </a:p>
        </p:txBody>
      </p:sp>
      <p:sp>
        <p:nvSpPr>
          <p:cNvPr id="19" name="Rectangle 18"/>
          <p:cNvSpPr/>
          <p:nvPr/>
        </p:nvSpPr>
        <p:spPr>
          <a:xfrm>
            <a:off x="7508060" y="5589240"/>
            <a:ext cx="1123029" cy="86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POLICY REVISION</a:t>
            </a:r>
            <a:endParaRPr lang="id-ID" sz="1600" dirty="0"/>
          </a:p>
        </p:txBody>
      </p:sp>
      <p:sp>
        <p:nvSpPr>
          <p:cNvPr id="20" name="Rectangle 19"/>
          <p:cNvSpPr/>
          <p:nvPr/>
        </p:nvSpPr>
        <p:spPr>
          <a:xfrm>
            <a:off x="2785109" y="260016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POLICY ANALYSIS</a:t>
            </a:r>
            <a:endParaRPr lang="id-ID" sz="1600" dirty="0"/>
          </a:p>
        </p:txBody>
      </p:sp>
      <p:sp>
        <p:nvSpPr>
          <p:cNvPr id="21" name="Rectangle 20"/>
          <p:cNvSpPr/>
          <p:nvPr/>
        </p:nvSpPr>
        <p:spPr>
          <a:xfrm>
            <a:off x="4355976" y="260016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POLICY MARKETING : ACCEPTANCE &amp; ADOPTION</a:t>
            </a:r>
            <a:endParaRPr lang="id-ID" sz="1200" dirty="0"/>
          </a:p>
        </p:txBody>
      </p:sp>
      <p:sp>
        <p:nvSpPr>
          <p:cNvPr id="22" name="Rectangle 21"/>
          <p:cNvSpPr/>
          <p:nvPr/>
        </p:nvSpPr>
        <p:spPr>
          <a:xfrm>
            <a:off x="5911053" y="260016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POLICY MONITORING</a:t>
            </a:r>
            <a:endParaRPr lang="id-ID" sz="1200" dirty="0"/>
          </a:p>
        </p:txBody>
      </p:sp>
      <p:sp>
        <p:nvSpPr>
          <p:cNvPr id="23" name="Rectangle 22"/>
          <p:cNvSpPr/>
          <p:nvPr/>
        </p:nvSpPr>
        <p:spPr>
          <a:xfrm>
            <a:off x="7391173" y="260016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POLICY EVALUATION</a:t>
            </a:r>
            <a:endParaRPr lang="id-ID" sz="1200" dirty="0"/>
          </a:p>
        </p:txBody>
      </p:sp>
      <p:sp>
        <p:nvSpPr>
          <p:cNvPr id="24" name="Rectangle 23"/>
          <p:cNvSpPr/>
          <p:nvPr/>
        </p:nvSpPr>
        <p:spPr>
          <a:xfrm>
            <a:off x="6674781" y="105273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POLICY CONTROLLING</a:t>
            </a:r>
            <a:endParaRPr lang="id-ID" sz="1200" dirty="0"/>
          </a:p>
        </p:txBody>
      </p:sp>
      <p:cxnSp>
        <p:nvCxnSpPr>
          <p:cNvPr id="25" name="Elbow Connector 24"/>
          <p:cNvCxnSpPr>
            <a:stCxn id="24" idx="2"/>
            <a:endCxn id="22" idx="0"/>
          </p:cNvCxnSpPr>
          <p:nvPr/>
        </p:nvCxnSpPr>
        <p:spPr>
          <a:xfrm rot="5400000">
            <a:off x="6512765" y="1876635"/>
            <a:ext cx="683334" cy="7637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4" idx="2"/>
            <a:endCxn id="23" idx="0"/>
          </p:cNvCxnSpPr>
          <p:nvPr/>
        </p:nvCxnSpPr>
        <p:spPr>
          <a:xfrm rot="16200000" flipH="1">
            <a:off x="7252825" y="1900303"/>
            <a:ext cx="683334" cy="71639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2" idx="2"/>
            <a:endCxn id="7" idx="0"/>
          </p:cNvCxnSpPr>
          <p:nvPr/>
        </p:nvCxnSpPr>
        <p:spPr>
          <a:xfrm rot="5400000">
            <a:off x="5602922" y="3423450"/>
            <a:ext cx="828834" cy="91045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3" idx="2"/>
            <a:endCxn id="8" idx="0"/>
          </p:cNvCxnSpPr>
          <p:nvPr/>
        </p:nvCxnSpPr>
        <p:spPr>
          <a:xfrm rot="5400000">
            <a:off x="6919046" y="3259454"/>
            <a:ext cx="828834" cy="12384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3" idx="2"/>
            <a:endCxn id="9" idx="0"/>
          </p:cNvCxnSpPr>
          <p:nvPr/>
        </p:nvCxnSpPr>
        <p:spPr>
          <a:xfrm rot="5400000">
            <a:off x="7508431" y="3848839"/>
            <a:ext cx="828834" cy="596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9" idx="0"/>
            <a:endCxn id="9" idx="2"/>
          </p:cNvCxnSpPr>
          <p:nvPr/>
        </p:nvCxnSpPr>
        <p:spPr>
          <a:xfrm rot="16200000" flipV="1">
            <a:off x="7657255" y="5176920"/>
            <a:ext cx="648072" cy="17656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8" idx="3"/>
            <a:endCxn id="7" idx="2"/>
          </p:cNvCxnSpPr>
          <p:nvPr/>
        </p:nvCxnSpPr>
        <p:spPr>
          <a:xfrm flipH="1" flipV="1">
            <a:off x="5562110" y="4941168"/>
            <a:ext cx="522058" cy="1080120"/>
          </a:xfrm>
          <a:prstGeom prst="bentConnector4">
            <a:avLst>
              <a:gd name="adj1" fmla="val -43788"/>
              <a:gd name="adj2" fmla="val 7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6" idx="2"/>
            <a:endCxn id="18" idx="1"/>
          </p:cNvCxnSpPr>
          <p:nvPr/>
        </p:nvCxnSpPr>
        <p:spPr>
          <a:xfrm rot="5400000">
            <a:off x="3745265" y="5356571"/>
            <a:ext cx="1080120" cy="249315"/>
          </a:xfrm>
          <a:prstGeom prst="bentConnector4">
            <a:avLst>
              <a:gd name="adj1" fmla="val 30000"/>
              <a:gd name="adj2" fmla="val 19169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6" idx="0"/>
          </p:cNvCxnSpPr>
          <p:nvPr/>
        </p:nvCxnSpPr>
        <p:spPr>
          <a:xfrm rot="5400000" flipH="1" flipV="1">
            <a:off x="4122443" y="3751801"/>
            <a:ext cx="828834" cy="2537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1" idx="2"/>
          </p:cNvCxnSpPr>
          <p:nvPr/>
        </p:nvCxnSpPr>
        <p:spPr>
          <a:xfrm rot="16200000" flipH="1">
            <a:off x="4690369" y="3691383"/>
            <a:ext cx="828834" cy="37459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0" idx="3"/>
          </p:cNvCxnSpPr>
          <p:nvPr/>
        </p:nvCxnSpPr>
        <p:spPr>
          <a:xfrm>
            <a:off x="3908138" y="3032214"/>
            <a:ext cx="252529" cy="126088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20" idx="1"/>
            <a:endCxn id="4" idx="0"/>
          </p:cNvCxnSpPr>
          <p:nvPr/>
        </p:nvCxnSpPr>
        <p:spPr>
          <a:xfrm rot="10800000" flipV="1">
            <a:off x="2105727" y="3032214"/>
            <a:ext cx="679383" cy="126088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20" idx="0"/>
            <a:endCxn id="3" idx="0"/>
          </p:cNvCxnSpPr>
          <p:nvPr/>
        </p:nvCxnSpPr>
        <p:spPr>
          <a:xfrm rot="16200000" flipH="1" flipV="1">
            <a:off x="1303646" y="2250118"/>
            <a:ext cx="1692930" cy="2393026"/>
          </a:xfrm>
          <a:prstGeom prst="bentConnector3">
            <a:avLst>
              <a:gd name="adj1" fmla="val -1350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0932" y="116632"/>
            <a:ext cx="8928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	</a:t>
            </a:r>
            <a:r>
              <a:rPr lang="id-ID" dirty="0" smtClean="0"/>
              <a:t>TUGAS KULIAH : KAPITA SELEKTA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>
          <a:xfrm>
            <a:off x="539552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TERTIB MEMBA-NGUN</a:t>
            </a:r>
            <a:endParaRPr lang="id-ID" sz="1400" dirty="0"/>
          </a:p>
        </p:txBody>
      </p:sp>
      <p:sp>
        <p:nvSpPr>
          <p:cNvPr id="4" name="Pentagon 3"/>
          <p:cNvSpPr/>
          <p:nvPr/>
        </p:nvSpPr>
        <p:spPr>
          <a:xfrm>
            <a:off x="1691680" y="3789040"/>
            <a:ext cx="1152128" cy="1800200"/>
          </a:xfrm>
          <a:prstGeom prst="homePlate">
            <a:avLst>
              <a:gd name="adj" fmla="val 22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KEMITRAAN DENGAN :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id-ID" sz="1100" dirty="0" smtClean="0"/>
              <a:t>MASYARA-KAT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id-ID" sz="1100" dirty="0" smtClean="0"/>
              <a:t>PROFESIO-NAL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id-ID" sz="1100" dirty="0" smtClean="0"/>
              <a:t>DEVELOPER PMA</a:t>
            </a:r>
            <a:endParaRPr lang="id-ID" sz="1100" dirty="0"/>
          </a:p>
        </p:txBody>
      </p:sp>
      <p:sp>
        <p:nvSpPr>
          <p:cNvPr id="5" name="Pentagon 4"/>
          <p:cNvSpPr/>
          <p:nvPr/>
        </p:nvSpPr>
        <p:spPr>
          <a:xfrm>
            <a:off x="2843808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POLICY AGENDA</a:t>
            </a:r>
            <a:endParaRPr lang="id-ID" dirty="0"/>
          </a:p>
        </p:txBody>
      </p:sp>
      <p:sp>
        <p:nvSpPr>
          <p:cNvPr id="6" name="Pentagon 5"/>
          <p:cNvSpPr/>
          <p:nvPr/>
        </p:nvSpPr>
        <p:spPr>
          <a:xfrm>
            <a:off x="3995936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POLICY FORMULA-TION</a:t>
            </a:r>
            <a:endParaRPr lang="id-ID" sz="1400" dirty="0"/>
          </a:p>
        </p:txBody>
      </p:sp>
      <p:sp>
        <p:nvSpPr>
          <p:cNvPr id="7" name="Pentagon 6"/>
          <p:cNvSpPr/>
          <p:nvPr/>
        </p:nvSpPr>
        <p:spPr>
          <a:xfrm>
            <a:off x="5148064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POLICY IMPLEMEN-TATION</a:t>
            </a:r>
            <a:endParaRPr lang="id-ID" sz="1400" dirty="0"/>
          </a:p>
        </p:txBody>
      </p:sp>
      <p:sp>
        <p:nvSpPr>
          <p:cNvPr id="8" name="Pentagon 7"/>
          <p:cNvSpPr/>
          <p:nvPr/>
        </p:nvSpPr>
        <p:spPr>
          <a:xfrm>
            <a:off x="6300192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POLICY PERFOR-MANCE</a:t>
            </a:r>
            <a:endParaRPr lang="id-ID" sz="1400" dirty="0"/>
          </a:p>
        </p:txBody>
      </p:sp>
      <p:sp>
        <p:nvSpPr>
          <p:cNvPr id="9" name="Pentagon 8"/>
          <p:cNvSpPr/>
          <p:nvPr/>
        </p:nvSpPr>
        <p:spPr>
          <a:xfrm>
            <a:off x="7478961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POLICY CHANGE </a:t>
            </a:r>
            <a:r>
              <a:rPr lang="id-ID" sz="1200" dirty="0" smtClean="0"/>
              <a:t>(CONTINUE)</a:t>
            </a:r>
            <a:endParaRPr lang="id-ID" sz="1200" dirty="0"/>
          </a:p>
        </p:txBody>
      </p:sp>
      <p:sp>
        <p:nvSpPr>
          <p:cNvPr id="10" name="Oval 9"/>
          <p:cNvSpPr/>
          <p:nvPr/>
        </p:nvSpPr>
        <p:spPr>
          <a:xfrm>
            <a:off x="1331640" y="414908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1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44408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7092280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Oval 13"/>
          <p:cNvSpPr/>
          <p:nvPr/>
        </p:nvSpPr>
        <p:spPr>
          <a:xfrm>
            <a:off x="5940152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788024" y="414908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3635896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555776" y="3734663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60667" y="5589240"/>
            <a:ext cx="1923501" cy="86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POLICY PREPATION : STRATEGIC READINESS</a:t>
            </a:r>
            <a:endParaRPr lang="id-ID" sz="1600" dirty="0"/>
          </a:p>
        </p:txBody>
      </p:sp>
      <p:sp>
        <p:nvSpPr>
          <p:cNvPr id="19" name="Rectangle 18"/>
          <p:cNvSpPr/>
          <p:nvPr/>
        </p:nvSpPr>
        <p:spPr>
          <a:xfrm>
            <a:off x="7508060" y="5589240"/>
            <a:ext cx="1123029" cy="86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POLICY REVISION</a:t>
            </a:r>
            <a:endParaRPr lang="id-ID" sz="1600" dirty="0"/>
          </a:p>
        </p:txBody>
      </p:sp>
      <p:sp>
        <p:nvSpPr>
          <p:cNvPr id="20" name="Rectangle 19"/>
          <p:cNvSpPr/>
          <p:nvPr/>
        </p:nvSpPr>
        <p:spPr>
          <a:xfrm>
            <a:off x="2785109" y="260016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POLICY ANALYSIS</a:t>
            </a:r>
            <a:endParaRPr lang="id-ID" sz="1600" dirty="0"/>
          </a:p>
        </p:txBody>
      </p:sp>
      <p:sp>
        <p:nvSpPr>
          <p:cNvPr id="21" name="Rectangle 20"/>
          <p:cNvSpPr/>
          <p:nvPr/>
        </p:nvSpPr>
        <p:spPr>
          <a:xfrm>
            <a:off x="4355976" y="260016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POLICY MARKETING : ACCEPTANCE &amp; ADOPTION</a:t>
            </a:r>
            <a:endParaRPr lang="id-ID" sz="1200" dirty="0"/>
          </a:p>
        </p:txBody>
      </p:sp>
      <p:sp>
        <p:nvSpPr>
          <p:cNvPr id="22" name="Rectangle 21"/>
          <p:cNvSpPr/>
          <p:nvPr/>
        </p:nvSpPr>
        <p:spPr>
          <a:xfrm>
            <a:off x="5911053" y="260016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POLICY MONITORING</a:t>
            </a:r>
            <a:endParaRPr lang="id-ID" sz="1200" dirty="0"/>
          </a:p>
        </p:txBody>
      </p:sp>
      <p:sp>
        <p:nvSpPr>
          <p:cNvPr id="23" name="Rectangle 22"/>
          <p:cNvSpPr/>
          <p:nvPr/>
        </p:nvSpPr>
        <p:spPr>
          <a:xfrm>
            <a:off x="7391173" y="260016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POLICY EVALUATION</a:t>
            </a:r>
            <a:endParaRPr lang="id-ID" sz="1200" dirty="0"/>
          </a:p>
        </p:txBody>
      </p:sp>
      <p:sp>
        <p:nvSpPr>
          <p:cNvPr id="24" name="Rectangle 23"/>
          <p:cNvSpPr/>
          <p:nvPr/>
        </p:nvSpPr>
        <p:spPr>
          <a:xfrm>
            <a:off x="6674781" y="105273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POLICY CONTROLLING</a:t>
            </a:r>
            <a:endParaRPr lang="id-ID" sz="1200" dirty="0"/>
          </a:p>
        </p:txBody>
      </p:sp>
      <p:cxnSp>
        <p:nvCxnSpPr>
          <p:cNvPr id="25" name="Elbow Connector 24"/>
          <p:cNvCxnSpPr>
            <a:stCxn id="24" idx="2"/>
            <a:endCxn id="22" idx="0"/>
          </p:cNvCxnSpPr>
          <p:nvPr/>
        </p:nvCxnSpPr>
        <p:spPr>
          <a:xfrm rot="5400000">
            <a:off x="6512765" y="1876635"/>
            <a:ext cx="683334" cy="7637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4" idx="2"/>
            <a:endCxn id="23" idx="0"/>
          </p:cNvCxnSpPr>
          <p:nvPr/>
        </p:nvCxnSpPr>
        <p:spPr>
          <a:xfrm rot="16200000" flipH="1">
            <a:off x="7252825" y="1900303"/>
            <a:ext cx="683334" cy="71639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2" idx="2"/>
            <a:endCxn id="7" idx="0"/>
          </p:cNvCxnSpPr>
          <p:nvPr/>
        </p:nvCxnSpPr>
        <p:spPr>
          <a:xfrm rot="5400000">
            <a:off x="5602922" y="3423450"/>
            <a:ext cx="828834" cy="91045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3" idx="2"/>
            <a:endCxn id="8" idx="0"/>
          </p:cNvCxnSpPr>
          <p:nvPr/>
        </p:nvCxnSpPr>
        <p:spPr>
          <a:xfrm rot="5400000">
            <a:off x="6919046" y="3259454"/>
            <a:ext cx="828834" cy="12384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3" idx="2"/>
            <a:endCxn id="9" idx="0"/>
          </p:cNvCxnSpPr>
          <p:nvPr/>
        </p:nvCxnSpPr>
        <p:spPr>
          <a:xfrm rot="5400000">
            <a:off x="7508431" y="3848839"/>
            <a:ext cx="828834" cy="596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9" idx="0"/>
            <a:endCxn id="9" idx="2"/>
          </p:cNvCxnSpPr>
          <p:nvPr/>
        </p:nvCxnSpPr>
        <p:spPr>
          <a:xfrm rot="16200000" flipV="1">
            <a:off x="7657255" y="5176920"/>
            <a:ext cx="648072" cy="17656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8" idx="3"/>
            <a:endCxn id="7" idx="2"/>
          </p:cNvCxnSpPr>
          <p:nvPr/>
        </p:nvCxnSpPr>
        <p:spPr>
          <a:xfrm flipH="1" flipV="1">
            <a:off x="5562110" y="4941168"/>
            <a:ext cx="522058" cy="1080120"/>
          </a:xfrm>
          <a:prstGeom prst="bentConnector4">
            <a:avLst>
              <a:gd name="adj1" fmla="val -43788"/>
              <a:gd name="adj2" fmla="val 7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6" idx="2"/>
            <a:endCxn id="18" idx="1"/>
          </p:cNvCxnSpPr>
          <p:nvPr/>
        </p:nvCxnSpPr>
        <p:spPr>
          <a:xfrm rot="5400000">
            <a:off x="3745265" y="5356571"/>
            <a:ext cx="1080120" cy="249315"/>
          </a:xfrm>
          <a:prstGeom prst="bentConnector4">
            <a:avLst>
              <a:gd name="adj1" fmla="val 30000"/>
              <a:gd name="adj2" fmla="val 19169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6" idx="0"/>
          </p:cNvCxnSpPr>
          <p:nvPr/>
        </p:nvCxnSpPr>
        <p:spPr>
          <a:xfrm rot="5400000" flipH="1" flipV="1">
            <a:off x="4122443" y="3751801"/>
            <a:ext cx="828834" cy="2537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1" idx="2"/>
          </p:cNvCxnSpPr>
          <p:nvPr/>
        </p:nvCxnSpPr>
        <p:spPr>
          <a:xfrm rot="16200000" flipH="1">
            <a:off x="4690369" y="3691383"/>
            <a:ext cx="828834" cy="37459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0" idx="3"/>
          </p:cNvCxnSpPr>
          <p:nvPr/>
        </p:nvCxnSpPr>
        <p:spPr>
          <a:xfrm>
            <a:off x="3908138" y="3032214"/>
            <a:ext cx="252529" cy="126088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20" idx="1"/>
            <a:endCxn id="4" idx="0"/>
          </p:cNvCxnSpPr>
          <p:nvPr/>
        </p:nvCxnSpPr>
        <p:spPr>
          <a:xfrm rot="10800000" flipV="1">
            <a:off x="2139513" y="3032214"/>
            <a:ext cx="645597" cy="75682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20" idx="0"/>
            <a:endCxn id="3" idx="0"/>
          </p:cNvCxnSpPr>
          <p:nvPr/>
        </p:nvCxnSpPr>
        <p:spPr>
          <a:xfrm rot="16200000" flipH="1" flipV="1">
            <a:off x="1303646" y="2250118"/>
            <a:ext cx="1692930" cy="2393026"/>
          </a:xfrm>
          <a:prstGeom prst="bentConnector3">
            <a:avLst>
              <a:gd name="adj1" fmla="val -1350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32074" y="326582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??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17039" y="47971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??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29397" y="47971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??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97614" y="47971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??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41426" y="47971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??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81030" y="47971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??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69574" y="623731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??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88737" y="623731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??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6460" y="173527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??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32456" y="329655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??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80450" y="328447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??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6046" y="326582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??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869" y="5775647"/>
            <a:ext cx="280695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d-ID" u="sng" dirty="0" smtClean="0"/>
              <a:t>Keterangan : </a:t>
            </a:r>
          </a:p>
          <a:p>
            <a:r>
              <a:rPr lang="id-ID" sz="1400" dirty="0" smtClean="0"/>
              <a:t>buat “</a:t>
            </a:r>
            <a:r>
              <a:rPr lang="id-ID" sz="2400" dirty="0" smtClean="0">
                <a:solidFill>
                  <a:srgbClr val="FF0000"/>
                </a:solidFill>
              </a:rPr>
              <a:t>??</a:t>
            </a:r>
            <a:r>
              <a:rPr lang="id-ID" sz="1400" dirty="0" smtClean="0"/>
              <a:t>” , sehingga menjadi program  yang lengkap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2104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5229200"/>
            <a:ext cx="5266928" cy="1210146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Invisible Hand </a:t>
            </a:r>
            <a:br>
              <a:rPr lang="en-US" sz="2800" dirty="0" smtClean="0"/>
            </a:br>
            <a:r>
              <a:rPr lang="en-US" sz="2800" dirty="0" smtClean="0"/>
              <a:t>by Adam Smith, 1776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32" y="1616966"/>
            <a:ext cx="8229600" cy="3057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It is not from the </a:t>
            </a:r>
            <a:r>
              <a:rPr lang="en-US" sz="4000" i="1" dirty="0" smtClean="0">
                <a:solidFill>
                  <a:srgbClr val="FFFF00"/>
                </a:solidFill>
              </a:rPr>
              <a:t>benevolence</a:t>
            </a:r>
            <a:r>
              <a:rPr lang="en-US" sz="4000" i="1" dirty="0" smtClean="0"/>
              <a:t> </a:t>
            </a:r>
            <a:r>
              <a:rPr lang="en-US" sz="4000" dirty="0" smtClean="0"/>
              <a:t>of the butcher, the brewer, or the baker that we expect our dinner , but from their regard to their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i="1" dirty="0" smtClean="0">
                <a:solidFill>
                  <a:srgbClr val="FFFF00"/>
                </a:solidFill>
              </a:rPr>
              <a:t>own interest.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5656" y="188640"/>
            <a:ext cx="5976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REFERENSI FILOSOFIS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47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 DASAR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id-ID" dirty="0" smtClean="0"/>
              <a:t>Undang Undang no. 28 tahun 2002, tentang Bangunan Gedung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Undang Undang no. 18 tahun 1999, tentang Jasa Konstruksi</a:t>
            </a:r>
          </a:p>
        </p:txBody>
      </p:sp>
    </p:spTree>
    <p:extLst>
      <p:ext uri="{BB962C8B-B14F-4D97-AF65-F5344CB8AC3E}">
        <p14:creationId xmlns:p14="http://schemas.microsoft.com/office/powerpoint/2010/main" val="35638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FORMAT PENULISAN 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Lembar pertama, cover , berisi nama anggota</a:t>
            </a:r>
          </a:p>
          <a:p>
            <a:r>
              <a:rPr lang="id-ID" dirty="0" smtClean="0"/>
              <a:t>Pada bagian kanan atas, ditulis : (sesuai kelompok)</a:t>
            </a:r>
          </a:p>
          <a:p>
            <a:pPr lvl="1"/>
            <a:r>
              <a:rPr lang="id-ID" dirty="0" smtClean="0">
                <a:solidFill>
                  <a:srgbClr val="FFFF00"/>
                </a:solidFill>
              </a:rPr>
              <a:t>Penanganan untuk masyarakat</a:t>
            </a:r>
          </a:p>
          <a:p>
            <a:pPr lvl="1"/>
            <a:r>
              <a:rPr lang="id-ID" dirty="0" smtClean="0">
                <a:solidFill>
                  <a:srgbClr val="FFFF00"/>
                </a:solidFill>
              </a:rPr>
              <a:t>Penanganan untuk konsultan dan kontraktor</a:t>
            </a:r>
          </a:p>
          <a:p>
            <a:pPr lvl="1"/>
            <a:r>
              <a:rPr lang="id-ID" dirty="0" smtClean="0">
                <a:solidFill>
                  <a:srgbClr val="FFFF00"/>
                </a:solidFill>
              </a:rPr>
              <a:t>Penanganan untuk developer PMA</a:t>
            </a:r>
          </a:p>
          <a:p>
            <a:r>
              <a:rPr lang="id-ID" dirty="0" smtClean="0"/>
              <a:t>Dikumpulkan dalam bentuk tercetak dalam ukuran kertas A4</a:t>
            </a:r>
          </a:p>
          <a:p>
            <a:r>
              <a:rPr lang="id-ID" dirty="0" smtClean="0"/>
              <a:t>Tidak perlu dijilid, cukup disteples</a:t>
            </a:r>
          </a:p>
          <a:p>
            <a:r>
              <a:rPr lang="id-ID" dirty="0" smtClean="0"/>
              <a:t>Tidak ada batasan minimal halaman</a:t>
            </a:r>
          </a:p>
          <a:p>
            <a:r>
              <a:rPr lang="id-ID" dirty="0" smtClean="0"/>
              <a:t>Cantumkan referensi yang dipakai, jika menggunakan data dari internet, cantumkan sumbernya.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FORMAT PENILAIAN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id-ID" sz="6000" dirty="0" smtClean="0">
                <a:solidFill>
                  <a:srgbClr val="FFC000"/>
                </a:solidFill>
              </a:rPr>
              <a:t>A</a:t>
            </a:r>
            <a:r>
              <a:rPr lang="id-ID" dirty="0" smtClean="0"/>
              <a:t> : jika ide yang disampaikan , merupakan ide yang sangat inovatif dan aplikabel</a:t>
            </a:r>
          </a:p>
          <a:p>
            <a:r>
              <a:rPr lang="id-ID" sz="6000" dirty="0">
                <a:solidFill>
                  <a:srgbClr val="FFC000"/>
                </a:solidFill>
              </a:rPr>
              <a:t>B</a:t>
            </a:r>
            <a:r>
              <a:rPr lang="id-ID" dirty="0" smtClean="0"/>
              <a:t> : jika ide yang disampaikan, merupakan ide yang inovatif</a:t>
            </a:r>
          </a:p>
          <a:p>
            <a:r>
              <a:rPr lang="id-ID" sz="6500" dirty="0">
                <a:solidFill>
                  <a:srgbClr val="FFC000"/>
                </a:solidFill>
              </a:rPr>
              <a:t>C</a:t>
            </a:r>
            <a:r>
              <a:rPr lang="id-ID" dirty="0" smtClean="0"/>
              <a:t> : jika ide yang disampaikan, merupakan ide yang aplikabel</a:t>
            </a:r>
          </a:p>
          <a:p>
            <a:r>
              <a:rPr lang="id-ID" sz="6500" dirty="0" smtClean="0">
                <a:solidFill>
                  <a:srgbClr val="FFC000"/>
                </a:solidFill>
              </a:rPr>
              <a:t>D</a:t>
            </a:r>
            <a:r>
              <a:rPr lang="id-ID" dirty="0" smtClean="0"/>
              <a:t> : jika ide yang disampaikan , tidak memiliki ide baru, hanya mengikuti peraturan yang ada.</a:t>
            </a:r>
          </a:p>
          <a:p>
            <a:r>
              <a:rPr lang="id-ID" sz="6500" dirty="0">
                <a:solidFill>
                  <a:srgbClr val="FFC000"/>
                </a:solidFill>
              </a:rPr>
              <a:t>E</a:t>
            </a:r>
            <a:r>
              <a:rPr lang="id-ID" dirty="0" smtClean="0"/>
              <a:t> : jika ada kesamaan tulisan (plagiat) diantara kelompok.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ASAL KATA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96938" indent="-896938">
              <a:buNone/>
            </a:pPr>
            <a:r>
              <a:rPr lang="id-ID" dirty="0" smtClean="0"/>
              <a:t>Izin : pernyataan mengabulkan, persetujuan membolehkan</a:t>
            </a:r>
          </a:p>
          <a:p>
            <a:pPr marL="896938" indent="0">
              <a:buNone/>
            </a:pPr>
            <a:r>
              <a:rPr lang="id-ID" dirty="0" smtClean="0"/>
              <a:t>Perizinan : pemberian izin </a:t>
            </a:r>
          </a:p>
          <a:p>
            <a:pPr marL="0" indent="0" algn="r">
              <a:buNone/>
            </a:pPr>
            <a:r>
              <a:rPr lang="id-ID" sz="1800" dirty="0" smtClean="0"/>
              <a:t>Sumber : Kamus Besar Bahasa Indonesia</a:t>
            </a:r>
          </a:p>
          <a:p>
            <a:pPr marL="0" indent="0">
              <a:buNone/>
            </a:pPr>
            <a:endParaRPr lang="id-ID" i="1" dirty="0" smtClean="0"/>
          </a:p>
          <a:p>
            <a:pPr marL="0" indent="0">
              <a:buNone/>
            </a:pPr>
            <a:r>
              <a:rPr lang="id-ID" i="1" dirty="0" smtClean="0"/>
              <a:t>License : official permission to do, own, or use</a:t>
            </a:r>
          </a:p>
          <a:p>
            <a:pPr marL="896938" indent="-896938">
              <a:buNone/>
            </a:pPr>
            <a:r>
              <a:rPr lang="id-ID" i="1" dirty="0" smtClean="0"/>
              <a:t>Permit : allow to do or allow to happen, to make possible </a:t>
            </a:r>
          </a:p>
          <a:p>
            <a:pPr marL="0" indent="0" algn="r">
              <a:buNone/>
            </a:pPr>
            <a:r>
              <a:rPr lang="id-ID" sz="1800" i="1" dirty="0" smtClean="0"/>
              <a:t>Source : Oxford Dictionary</a:t>
            </a:r>
            <a:endParaRPr lang="id-ID" sz="1800" i="1" dirty="0"/>
          </a:p>
        </p:txBody>
      </p:sp>
    </p:spTree>
    <p:extLst>
      <p:ext uri="{BB962C8B-B14F-4D97-AF65-F5344CB8AC3E}">
        <p14:creationId xmlns:p14="http://schemas.microsoft.com/office/powerpoint/2010/main" val="1177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340768"/>
            <a:ext cx="864096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EDUCATION IS NOT THE LEARNING OF FACTS, BUT THE TRAINING OF THE MIND TO THINK</a:t>
            </a:r>
          </a:p>
          <a:p>
            <a:pPr algn="r"/>
            <a:r>
              <a:rPr lang="id-ID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Albert Einstein</a:t>
            </a:r>
            <a:endParaRPr lang="id-ID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9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Invisible Hand </a:t>
            </a:r>
            <a:br>
              <a:rPr lang="en-US" sz="6000" dirty="0" smtClean="0"/>
            </a:br>
            <a:r>
              <a:rPr lang="en-US" sz="4000" dirty="0" smtClean="0"/>
              <a:t>by Adam Smith, 1776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057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It is not from the </a:t>
            </a:r>
            <a:r>
              <a:rPr lang="en-US" sz="4000" i="1" dirty="0" smtClean="0">
                <a:solidFill>
                  <a:srgbClr val="FFFF00"/>
                </a:solidFill>
              </a:rPr>
              <a:t>benevolence</a:t>
            </a:r>
            <a:r>
              <a:rPr lang="en-US" sz="4000" i="1" dirty="0" smtClean="0"/>
              <a:t> </a:t>
            </a:r>
            <a:r>
              <a:rPr lang="en-US" sz="4000" dirty="0" smtClean="0"/>
              <a:t>of the butcher, the brewer, or the baker that we expect our dinner , but from their regard to their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i="1" dirty="0" smtClean="0">
                <a:solidFill>
                  <a:srgbClr val="FFFF00"/>
                </a:solidFill>
              </a:rPr>
              <a:t>own interest.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4828" y="116632"/>
            <a:ext cx="82052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	</a:t>
            </a:r>
            <a:r>
              <a:rPr lang="id-ID" i="1" dirty="0" smtClean="0"/>
              <a:t>PUBLIC POLICY FRAME WORK</a:t>
            </a:r>
            <a:endParaRPr lang="en-US" i="1" dirty="0"/>
          </a:p>
        </p:txBody>
      </p:sp>
      <p:sp>
        <p:nvSpPr>
          <p:cNvPr id="3" name="Pentagon 2"/>
          <p:cNvSpPr/>
          <p:nvPr/>
        </p:nvSpPr>
        <p:spPr>
          <a:xfrm>
            <a:off x="539552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POLICY ISSUE</a:t>
            </a:r>
            <a:endParaRPr lang="id-ID" dirty="0"/>
          </a:p>
        </p:txBody>
      </p:sp>
      <p:sp>
        <p:nvSpPr>
          <p:cNvPr id="4" name="Pentagon 3"/>
          <p:cNvSpPr/>
          <p:nvPr/>
        </p:nvSpPr>
        <p:spPr>
          <a:xfrm>
            <a:off x="1691680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AGENDA SETTING</a:t>
            </a:r>
            <a:endParaRPr lang="id-ID" dirty="0"/>
          </a:p>
        </p:txBody>
      </p:sp>
      <p:sp>
        <p:nvSpPr>
          <p:cNvPr id="5" name="Pentagon 4"/>
          <p:cNvSpPr/>
          <p:nvPr/>
        </p:nvSpPr>
        <p:spPr>
          <a:xfrm>
            <a:off x="2843808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POLICY AGENDA</a:t>
            </a:r>
            <a:endParaRPr lang="id-ID" dirty="0"/>
          </a:p>
        </p:txBody>
      </p:sp>
      <p:sp>
        <p:nvSpPr>
          <p:cNvPr id="6" name="Pentagon 5"/>
          <p:cNvSpPr/>
          <p:nvPr/>
        </p:nvSpPr>
        <p:spPr>
          <a:xfrm>
            <a:off x="3995936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POLICY FORMULATION</a:t>
            </a:r>
            <a:endParaRPr lang="id-ID" sz="1400" dirty="0"/>
          </a:p>
        </p:txBody>
      </p:sp>
      <p:sp>
        <p:nvSpPr>
          <p:cNvPr id="7" name="Pentagon 6"/>
          <p:cNvSpPr/>
          <p:nvPr/>
        </p:nvSpPr>
        <p:spPr>
          <a:xfrm>
            <a:off x="5148064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POLICY IMPLEMENTATION</a:t>
            </a:r>
            <a:endParaRPr lang="id-ID" sz="1400" dirty="0"/>
          </a:p>
        </p:txBody>
      </p:sp>
      <p:sp>
        <p:nvSpPr>
          <p:cNvPr id="8" name="Pentagon 7"/>
          <p:cNvSpPr/>
          <p:nvPr/>
        </p:nvSpPr>
        <p:spPr>
          <a:xfrm>
            <a:off x="6300192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POLICY PERFORMANCE</a:t>
            </a:r>
            <a:endParaRPr lang="id-ID" sz="1400" dirty="0"/>
          </a:p>
        </p:txBody>
      </p:sp>
      <p:sp>
        <p:nvSpPr>
          <p:cNvPr id="9" name="Pentagon 8"/>
          <p:cNvSpPr/>
          <p:nvPr/>
        </p:nvSpPr>
        <p:spPr>
          <a:xfrm>
            <a:off x="7478961" y="4293096"/>
            <a:ext cx="1152128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POLICY CHANGE </a:t>
            </a:r>
            <a:r>
              <a:rPr lang="id-ID" sz="1200" dirty="0" smtClean="0"/>
              <a:t>(CONTINUE)</a:t>
            </a:r>
            <a:endParaRPr lang="id-ID" sz="1200" dirty="0"/>
          </a:p>
        </p:txBody>
      </p:sp>
      <p:sp>
        <p:nvSpPr>
          <p:cNvPr id="10" name="Oval 9"/>
          <p:cNvSpPr/>
          <p:nvPr/>
        </p:nvSpPr>
        <p:spPr>
          <a:xfrm>
            <a:off x="1331640" y="414908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1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44408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7092280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Oval 13"/>
          <p:cNvSpPr/>
          <p:nvPr/>
        </p:nvSpPr>
        <p:spPr>
          <a:xfrm>
            <a:off x="5940152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788024" y="414908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3635896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534072" y="416584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60667" y="5589240"/>
            <a:ext cx="1923501" cy="86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POLICY PREPATION : STRATEGIC READINESS</a:t>
            </a:r>
            <a:endParaRPr lang="id-ID" sz="1600" dirty="0"/>
          </a:p>
        </p:txBody>
      </p:sp>
      <p:sp>
        <p:nvSpPr>
          <p:cNvPr id="19" name="Rectangle 18"/>
          <p:cNvSpPr/>
          <p:nvPr/>
        </p:nvSpPr>
        <p:spPr>
          <a:xfrm>
            <a:off x="7508060" y="5589240"/>
            <a:ext cx="1123029" cy="86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POLICY REVISION</a:t>
            </a:r>
            <a:endParaRPr lang="id-ID" sz="1600" dirty="0"/>
          </a:p>
        </p:txBody>
      </p:sp>
      <p:sp>
        <p:nvSpPr>
          <p:cNvPr id="20" name="Rectangle 19"/>
          <p:cNvSpPr/>
          <p:nvPr/>
        </p:nvSpPr>
        <p:spPr>
          <a:xfrm>
            <a:off x="2785109" y="260016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POLICY ANALYSIS</a:t>
            </a:r>
            <a:endParaRPr lang="id-ID" sz="1600" dirty="0"/>
          </a:p>
        </p:txBody>
      </p:sp>
      <p:sp>
        <p:nvSpPr>
          <p:cNvPr id="21" name="Rectangle 20"/>
          <p:cNvSpPr/>
          <p:nvPr/>
        </p:nvSpPr>
        <p:spPr>
          <a:xfrm>
            <a:off x="4355976" y="260016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POLICY MARKETING : ACCEPTANCE &amp; ADOPTION</a:t>
            </a:r>
            <a:endParaRPr lang="id-ID" sz="1200" dirty="0"/>
          </a:p>
        </p:txBody>
      </p:sp>
      <p:sp>
        <p:nvSpPr>
          <p:cNvPr id="22" name="Rectangle 21"/>
          <p:cNvSpPr/>
          <p:nvPr/>
        </p:nvSpPr>
        <p:spPr>
          <a:xfrm>
            <a:off x="5911053" y="260016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POLICY MONITORING</a:t>
            </a:r>
            <a:endParaRPr lang="id-ID" sz="1200" dirty="0"/>
          </a:p>
        </p:txBody>
      </p:sp>
      <p:sp>
        <p:nvSpPr>
          <p:cNvPr id="23" name="Rectangle 22"/>
          <p:cNvSpPr/>
          <p:nvPr/>
        </p:nvSpPr>
        <p:spPr>
          <a:xfrm>
            <a:off x="7391173" y="260016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POLICY EVALUATION</a:t>
            </a:r>
            <a:endParaRPr lang="id-ID" sz="1200" dirty="0"/>
          </a:p>
        </p:txBody>
      </p:sp>
      <p:sp>
        <p:nvSpPr>
          <p:cNvPr id="24" name="Rectangle 23"/>
          <p:cNvSpPr/>
          <p:nvPr/>
        </p:nvSpPr>
        <p:spPr>
          <a:xfrm>
            <a:off x="6674781" y="1052736"/>
            <a:ext cx="1123029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POLICY CONTROLLING</a:t>
            </a:r>
            <a:endParaRPr lang="id-ID" sz="1200" dirty="0"/>
          </a:p>
        </p:txBody>
      </p:sp>
      <p:cxnSp>
        <p:nvCxnSpPr>
          <p:cNvPr id="25" name="Elbow Connector 24"/>
          <p:cNvCxnSpPr>
            <a:stCxn id="24" idx="2"/>
            <a:endCxn id="22" idx="0"/>
          </p:cNvCxnSpPr>
          <p:nvPr/>
        </p:nvCxnSpPr>
        <p:spPr>
          <a:xfrm rot="5400000">
            <a:off x="6512765" y="1876635"/>
            <a:ext cx="683334" cy="7637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4" idx="2"/>
            <a:endCxn id="23" idx="0"/>
          </p:cNvCxnSpPr>
          <p:nvPr/>
        </p:nvCxnSpPr>
        <p:spPr>
          <a:xfrm rot="16200000" flipH="1">
            <a:off x="7252825" y="1900303"/>
            <a:ext cx="683334" cy="71639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2" idx="2"/>
            <a:endCxn id="7" idx="0"/>
          </p:cNvCxnSpPr>
          <p:nvPr/>
        </p:nvCxnSpPr>
        <p:spPr>
          <a:xfrm rot="5400000">
            <a:off x="5602922" y="3423450"/>
            <a:ext cx="828834" cy="91045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3" idx="2"/>
            <a:endCxn id="8" idx="0"/>
          </p:cNvCxnSpPr>
          <p:nvPr/>
        </p:nvCxnSpPr>
        <p:spPr>
          <a:xfrm rot="5400000">
            <a:off x="6919046" y="3259454"/>
            <a:ext cx="828834" cy="12384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3" idx="2"/>
            <a:endCxn id="9" idx="0"/>
          </p:cNvCxnSpPr>
          <p:nvPr/>
        </p:nvCxnSpPr>
        <p:spPr>
          <a:xfrm rot="5400000">
            <a:off x="7508431" y="3848839"/>
            <a:ext cx="828834" cy="596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9" idx="0"/>
            <a:endCxn id="9" idx="2"/>
          </p:cNvCxnSpPr>
          <p:nvPr/>
        </p:nvCxnSpPr>
        <p:spPr>
          <a:xfrm rot="16200000" flipV="1">
            <a:off x="7657255" y="5176920"/>
            <a:ext cx="648072" cy="17656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8" idx="3"/>
            <a:endCxn id="7" idx="2"/>
          </p:cNvCxnSpPr>
          <p:nvPr/>
        </p:nvCxnSpPr>
        <p:spPr>
          <a:xfrm flipH="1" flipV="1">
            <a:off x="5562110" y="4941168"/>
            <a:ext cx="522058" cy="1080120"/>
          </a:xfrm>
          <a:prstGeom prst="bentConnector4">
            <a:avLst>
              <a:gd name="adj1" fmla="val -43788"/>
              <a:gd name="adj2" fmla="val 7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6" idx="2"/>
            <a:endCxn id="18" idx="1"/>
          </p:cNvCxnSpPr>
          <p:nvPr/>
        </p:nvCxnSpPr>
        <p:spPr>
          <a:xfrm rot="5400000">
            <a:off x="3745265" y="5356571"/>
            <a:ext cx="1080120" cy="249315"/>
          </a:xfrm>
          <a:prstGeom prst="bentConnector4">
            <a:avLst>
              <a:gd name="adj1" fmla="val 30000"/>
              <a:gd name="adj2" fmla="val 19169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6" idx="0"/>
          </p:cNvCxnSpPr>
          <p:nvPr/>
        </p:nvCxnSpPr>
        <p:spPr>
          <a:xfrm rot="5400000" flipH="1" flipV="1">
            <a:off x="4122443" y="3751801"/>
            <a:ext cx="828834" cy="2537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1" idx="2"/>
          </p:cNvCxnSpPr>
          <p:nvPr/>
        </p:nvCxnSpPr>
        <p:spPr>
          <a:xfrm rot="16200000" flipH="1">
            <a:off x="4690369" y="3691383"/>
            <a:ext cx="828834" cy="37459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0" idx="3"/>
          </p:cNvCxnSpPr>
          <p:nvPr/>
        </p:nvCxnSpPr>
        <p:spPr>
          <a:xfrm>
            <a:off x="3908138" y="3032214"/>
            <a:ext cx="252529" cy="126088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20" idx="1"/>
            <a:endCxn id="4" idx="0"/>
          </p:cNvCxnSpPr>
          <p:nvPr/>
        </p:nvCxnSpPr>
        <p:spPr>
          <a:xfrm rot="10800000" flipV="1">
            <a:off x="2105727" y="3032214"/>
            <a:ext cx="679383" cy="126088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20" idx="0"/>
            <a:endCxn id="3" idx="0"/>
          </p:cNvCxnSpPr>
          <p:nvPr/>
        </p:nvCxnSpPr>
        <p:spPr>
          <a:xfrm rot="16200000" flipH="1" flipV="1">
            <a:off x="1303646" y="2250118"/>
            <a:ext cx="1692930" cy="2393026"/>
          </a:xfrm>
          <a:prstGeom prst="bentConnector3">
            <a:avLst>
              <a:gd name="adj1" fmla="val -1350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 rot="5400000">
            <a:off x="-972616" y="4005064"/>
            <a:ext cx="4968552" cy="360040"/>
          </a:xfrm>
          <a:prstGeom prst="rightArrow">
            <a:avLst/>
          </a:prstGeom>
          <a:solidFill>
            <a:schemeClr val="accent3">
              <a:lumMod val="75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331640" y="1700808"/>
            <a:ext cx="6624736" cy="360040"/>
          </a:xfrm>
          <a:prstGeom prst="rightArrow">
            <a:avLst/>
          </a:prstGeom>
          <a:solidFill>
            <a:schemeClr val="accent3">
              <a:lumMod val="75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CFFCC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id-ID" dirty="0" smtClean="0"/>
              <a:t>KEBIJAKAN PEMBANGUNAN</a:t>
            </a:r>
            <a:br>
              <a:rPr lang="id-ID" dirty="0" smtClean="0"/>
            </a:br>
            <a:r>
              <a:rPr lang="id-ID" dirty="0" smtClean="0"/>
              <a:t>Prioritasi Model Kenban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2555776" y="2276872"/>
            <a:ext cx="1872208" cy="18722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16016" y="2276872"/>
            <a:ext cx="1872208" cy="18722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55776" y="4437112"/>
            <a:ext cx="1872208" cy="18722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16016" y="4437112"/>
            <a:ext cx="1872208" cy="18722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3848" y="148478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dikejar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933056"/>
            <a:ext cx="2071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Cara yang </a:t>
            </a:r>
            <a:r>
              <a:rPr lang="en-US" sz="2800" dirty="0" err="1" smtClean="0"/>
              <a:t>digunakan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19168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Mudah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disetujui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19168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Sulit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disetujui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537321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Inspiration </a:t>
            </a:r>
          </a:p>
          <a:p>
            <a:pPr algn="ctr"/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zone</a:t>
            </a:r>
            <a:endParaRPr lang="en-US" sz="2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335699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Negotiating zone</a:t>
            </a:r>
            <a:endParaRPr lang="en-US" sz="2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530120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Judgement</a:t>
            </a:r>
            <a:endParaRPr lang="en-US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zone</a:t>
            </a:r>
            <a:endParaRPr lang="en-US" sz="2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299695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C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omputation zone</a:t>
            </a:r>
            <a:endParaRPr lang="en-US" sz="2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29969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Mudah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54452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Sulit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04664"/>
            <a:ext cx="1872208" cy="18722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C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omputation zone</a:t>
            </a:r>
            <a:endParaRPr lang="en-US" sz="2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9552" y="3212976"/>
            <a:ext cx="1872208" cy="18722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429309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Negotiating zone</a:t>
            </a:r>
            <a:endParaRPr lang="en-US" sz="2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83671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zone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371703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zone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disetujui</a:t>
            </a:r>
            <a:r>
              <a:rPr lang="en-US" dirty="0" smtClean="0"/>
              <a:t>, </a:t>
            </a:r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pembatasan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r>
              <a:rPr lang="en-US" dirty="0" smtClean="0"/>
              <a:t>, program KB</a:t>
            </a:r>
          </a:p>
        </p:txBody>
      </p:sp>
    </p:spTree>
    <p:extLst>
      <p:ext uri="{BB962C8B-B14F-4D97-AF65-F5344CB8AC3E}">
        <p14:creationId xmlns:p14="http://schemas.microsoft.com/office/powerpoint/2010/main" val="33705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404664"/>
            <a:ext cx="1872208" cy="18722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0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J</a:t>
            </a:r>
            <a:r>
              <a:rPr lang="en-US" sz="2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udgement</a:t>
            </a:r>
            <a:endParaRPr lang="en-US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zone</a:t>
            </a:r>
            <a:endParaRPr lang="en-US" sz="2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9552" y="3212976"/>
            <a:ext cx="1872208" cy="18722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429309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Inspiration</a:t>
            </a:r>
          </a:p>
          <a:p>
            <a:pPr algn="ctr"/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zone</a:t>
            </a:r>
            <a:endParaRPr lang="en-US" sz="2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98072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zone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dikejar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pemberantasan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627784" y="378904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Zone </a:t>
            </a:r>
            <a:r>
              <a:rPr lang="en-US" dirty="0" err="1" smtClean="0"/>
              <a:t>tersulit</a:t>
            </a:r>
            <a:r>
              <a:rPr lang="en-US" dirty="0" smtClean="0"/>
              <a:t>,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terobosan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memberdayakan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tertinggal</a:t>
            </a:r>
            <a:r>
              <a:rPr lang="en-US" dirty="0" smtClean="0"/>
              <a:t> di Papua</a:t>
            </a:r>
          </a:p>
        </p:txBody>
      </p:sp>
    </p:spTree>
    <p:extLst>
      <p:ext uri="{BB962C8B-B14F-4D97-AF65-F5344CB8AC3E}">
        <p14:creationId xmlns:p14="http://schemas.microsoft.com/office/powerpoint/2010/main" val="6011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MITOS LIBERAL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Bahwa Pemerintah dapat memperbaiki dengan melakukan pembelanjaan yang lebih banyak, pada kenyataannya, menganggarkan banyak uang yang disfungsional, tidak menghasilkan hasil yang signifikan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77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855</Words>
  <Application>Microsoft Office PowerPoint</Application>
  <PresentationFormat>On-screen Show (4:3)</PresentationFormat>
  <Paragraphs>210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PERIZINAN</vt:lpstr>
      <vt:lpstr>PERI – JIN -AN</vt:lpstr>
      <vt:lpstr>ASAL KATA</vt:lpstr>
      <vt:lpstr>The Invisible Hand  by Adam Smith, 1776</vt:lpstr>
      <vt:lpstr>  PUBLIC POLICY FRAME WORK</vt:lpstr>
      <vt:lpstr>KEBIJAKAN PEMBANGUNAN Prioritasi Model Kenban</vt:lpstr>
      <vt:lpstr>PowerPoint Presentation</vt:lpstr>
      <vt:lpstr>PowerPoint Presentation</vt:lpstr>
      <vt:lpstr>MITOS LIBERAL</vt:lpstr>
      <vt:lpstr>MITOS KONSERVATIF</vt:lpstr>
      <vt:lpstr>MITOS BISNIS</vt:lpstr>
      <vt:lpstr>MITOS MENDORONG PENINGKATAN KINERJA</vt:lpstr>
      <vt:lpstr>MITOS FAIR RECRUITMENT</vt:lpstr>
      <vt:lpstr>PowerPoint Presentation</vt:lpstr>
      <vt:lpstr>PowerPoint Presentation</vt:lpstr>
      <vt:lpstr>PowerPoint Presentation</vt:lpstr>
      <vt:lpstr>Contoh Kasus</vt:lpstr>
      <vt:lpstr>PowerPoint Presentation</vt:lpstr>
      <vt:lpstr>PowerPoint Presentation</vt:lpstr>
      <vt:lpstr>PowerPoint Presentation</vt:lpstr>
      <vt:lpstr>Tugas </vt:lpstr>
      <vt:lpstr>PowerPoint Presentation</vt:lpstr>
      <vt:lpstr>PEMERINTAH</vt:lpstr>
      <vt:lpstr>  PROSES KEBIJAKAN</vt:lpstr>
      <vt:lpstr>  TUGAS KULIAH : KAPITA SELEKTA</vt:lpstr>
      <vt:lpstr>The Invisible Hand  by Adam Smith, 1776</vt:lpstr>
      <vt:lpstr>REFERENSI DASAR</vt:lpstr>
      <vt:lpstr>FORMAT PENULISAN TUGAS</vt:lpstr>
      <vt:lpstr>FORMAT PENILAIAN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Kapita Selekta</dc:title>
  <dc:subject>Kebijakan dan Regulasi - Perijinan</dc:subject>
  <dc:creator>Pdt &amp; TS</dc:creator>
  <cp:lastModifiedBy>user</cp:lastModifiedBy>
  <cp:revision>43</cp:revision>
  <dcterms:created xsi:type="dcterms:W3CDTF">2014-03-05T08:26:25Z</dcterms:created>
  <dcterms:modified xsi:type="dcterms:W3CDTF">2014-03-14T03:04:49Z</dcterms:modified>
</cp:coreProperties>
</file>