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14"/>
  </p:notesMasterIdLst>
  <p:sldIdLst>
    <p:sldId id="400" r:id="rId2"/>
    <p:sldId id="548" r:id="rId3"/>
    <p:sldId id="559" r:id="rId4"/>
    <p:sldId id="560" r:id="rId5"/>
    <p:sldId id="549" r:id="rId6"/>
    <p:sldId id="562" r:id="rId7"/>
    <p:sldId id="563" r:id="rId8"/>
    <p:sldId id="564" r:id="rId9"/>
    <p:sldId id="565" r:id="rId10"/>
    <p:sldId id="566" r:id="rId11"/>
    <p:sldId id="567" r:id="rId12"/>
    <p:sldId id="278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D6D6"/>
    <a:srgbClr val="566579"/>
    <a:srgbClr val="9AA3AF"/>
    <a:srgbClr val="7F7F7F"/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82353" autoAdjust="0"/>
  </p:normalViewPr>
  <p:slideViewPr>
    <p:cSldViewPr snapToGrid="0">
      <p:cViewPr varScale="1">
        <p:scale>
          <a:sx n="79" d="100"/>
          <a:sy n="79" d="100"/>
        </p:scale>
        <p:origin x="1008" y="84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https://pixabay.com/photos/window-prague-twins-facade-wall-941625/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2890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3805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Windows command prompt</a:t>
            </a:r>
          </a:p>
          <a:p>
            <a:pPr marL="139700" indent="0">
              <a:buNone/>
            </a:pPr>
            <a:r>
              <a:rPr lang="en-ID"/>
              <a:t>https://knowyourmeme.com/photos/528048-grandma-finds-the-internet</a:t>
            </a:r>
          </a:p>
          <a:p>
            <a:pPr marL="139700" indent="0">
              <a:buNone/>
            </a:pPr>
            <a:r>
              <a:rPr lang="en-ID"/>
              <a:t>Benefits of GUI: Reduce mental work, make interaction results visible, make the barrier in using computers lower</a:t>
            </a:r>
          </a:p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15647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more visual than text based (CLI)</a:t>
            </a:r>
          </a:p>
          <a:p>
            <a:pPr marL="139700" indent="0">
              <a:buNone/>
            </a:pPr>
            <a:r>
              <a:rPr lang="en-ID"/>
              <a:t>https://www.flaticon.com/free-icon/desktop-application_73465</a:t>
            </a:r>
          </a:p>
        </p:txBody>
      </p:sp>
    </p:spTree>
    <p:extLst>
      <p:ext uri="{BB962C8B-B14F-4D97-AF65-F5344CB8AC3E}">
        <p14:creationId xmlns:p14="http://schemas.microsoft.com/office/powerpoint/2010/main" val="2955524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Built-in = Comes with Python installation</a:t>
            </a:r>
          </a:p>
        </p:txBody>
      </p:sp>
    </p:spTree>
    <p:extLst>
      <p:ext uri="{BB962C8B-B14F-4D97-AF65-F5344CB8AC3E}">
        <p14:creationId xmlns:p14="http://schemas.microsoft.com/office/powerpoint/2010/main" val="1648840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import everything from tkinter</a:t>
            </a:r>
          </a:p>
          <a:p>
            <a:pPr marL="139700" indent="0">
              <a:buNone/>
            </a:pPr>
            <a:r>
              <a:rPr lang="en-ID"/>
              <a:t>create a blank/empty window</a:t>
            </a:r>
          </a:p>
          <a:p>
            <a:pPr marL="139700" indent="0">
              <a:buNone/>
            </a:pPr>
            <a:r>
              <a:rPr lang="en-ID"/>
              <a:t>mainloop = show window, basically tells Py to run Tkinter app, waiting for events, and blocking any code comes after (until the window is closed)</a:t>
            </a:r>
          </a:p>
        </p:txBody>
      </p:sp>
    </p:spTree>
    <p:extLst>
      <p:ext uri="{BB962C8B-B14F-4D97-AF65-F5344CB8AC3E}">
        <p14:creationId xmlns:p14="http://schemas.microsoft.com/office/powerpoint/2010/main" val="3011928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Label = Visual element (widget) to display text (not editable by user)</a:t>
            </a:r>
          </a:p>
          <a:p>
            <a:pPr marL="139700" indent="0">
              <a:buNone/>
            </a:pPr>
            <a:r>
              <a:rPr lang="en-ID"/>
              <a:t>l = Label() &gt; Create a label widget but not yet added to window (parent widget)</a:t>
            </a:r>
          </a:p>
          <a:p>
            <a:pPr marL="139700" indent="0">
              <a:buNone/>
            </a:pPr>
            <a:r>
              <a:rPr lang="en-ID"/>
              <a:t>pack = pack/menempatkan label di windownya</a:t>
            </a:r>
          </a:p>
          <a:p>
            <a:pPr marL="139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ID" sz="1100">
                <a:latin typeface="Consolas" panose="020B0609020204030204" pitchFamily="49" charset="0"/>
              </a:rPr>
              <a:t># [width]x[height]</a:t>
            </a:r>
            <a:endParaRPr lang="en-ID" sz="2400">
              <a:latin typeface="Consolas" panose="020B0609020204030204" pitchFamily="49" charset="0"/>
            </a:endParaRPr>
          </a:p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47143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Button = Visual element (widget) that can be clicked (at moment, no event will be triggered)</a:t>
            </a:r>
          </a:p>
        </p:txBody>
      </p:sp>
    </p:spTree>
    <p:extLst>
      <p:ext uri="{BB962C8B-B14F-4D97-AF65-F5344CB8AC3E}">
        <p14:creationId xmlns:p14="http://schemas.microsoft.com/office/powerpoint/2010/main" val="19409291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Mixing GUI and CLI</a:t>
            </a:r>
          </a:p>
        </p:txBody>
      </p:sp>
    </p:spTree>
    <p:extLst>
      <p:ext uri="{BB962C8B-B14F-4D97-AF65-F5344CB8AC3E}">
        <p14:creationId xmlns:p14="http://schemas.microsoft.com/office/powerpoint/2010/main" val="3822239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Going full GUI</a:t>
            </a:r>
          </a:p>
        </p:txBody>
      </p:sp>
    </p:spTree>
    <p:extLst>
      <p:ext uri="{BB962C8B-B14F-4D97-AF65-F5344CB8AC3E}">
        <p14:creationId xmlns:p14="http://schemas.microsoft.com/office/powerpoint/2010/main" val="620150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1349908" y="4691878"/>
            <a:ext cx="6444184" cy="345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– Universitas Indonesia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469E44A8-50E3-48AB-9275-E965AC27A5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14109" y="0"/>
            <a:ext cx="433736" cy="77813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6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0" name="Google Shape;40;p6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1" name="Google Shape;41;p6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34300" y="4736375"/>
            <a:ext cx="3798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FFFFF"/>
                </a:solidFill>
              </a:defRPr>
            </a:lvl1pPr>
            <a:lvl2pPr lvl="1" rtl="0">
              <a:buNone/>
              <a:defRPr sz="900">
                <a:solidFill>
                  <a:srgbClr val="FFFFFF"/>
                </a:solidFill>
              </a:defRPr>
            </a:lvl2pPr>
            <a:lvl3pPr lvl="2" rtl="0">
              <a:buNone/>
              <a:defRPr sz="900">
                <a:solidFill>
                  <a:srgbClr val="FFFFFF"/>
                </a:solidFill>
              </a:defRPr>
            </a:lvl3pPr>
            <a:lvl4pPr lvl="3" rtl="0">
              <a:buNone/>
              <a:defRPr sz="900">
                <a:solidFill>
                  <a:srgbClr val="FFFFFF"/>
                </a:solidFill>
              </a:defRPr>
            </a:lvl4pPr>
            <a:lvl5pPr lvl="4" rtl="0">
              <a:buNone/>
              <a:defRPr sz="900">
                <a:solidFill>
                  <a:srgbClr val="FFFFFF"/>
                </a:solidFill>
              </a:defRPr>
            </a:lvl5pPr>
            <a:lvl6pPr lvl="5" rtl="0">
              <a:buNone/>
              <a:defRPr sz="900">
                <a:solidFill>
                  <a:srgbClr val="FFFFFF"/>
                </a:solidFill>
              </a:defRPr>
            </a:lvl6pPr>
            <a:lvl7pPr lvl="6" rtl="0">
              <a:buNone/>
              <a:defRPr sz="900">
                <a:solidFill>
                  <a:srgbClr val="FFFFFF"/>
                </a:solidFill>
              </a:defRPr>
            </a:lvl7pPr>
            <a:lvl8pPr lvl="7" rtl="0">
              <a:buNone/>
              <a:defRPr sz="900">
                <a:solidFill>
                  <a:srgbClr val="FFFFFF"/>
                </a:solidFill>
              </a:defRPr>
            </a:lvl8pPr>
            <a:lvl9pPr lvl="8" rtl="0">
              <a:buNone/>
              <a:defRPr sz="900"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2101175" y="4694911"/>
            <a:ext cx="4941652" cy="244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– Universitas Indonesia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3B125521-017E-4C85-BA86-809E136CF1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14109" y="0"/>
            <a:ext cx="433736" cy="77813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it.ly/pymooc-id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Window, Prague, Twins, Facade, Wall, House, Two">
            <a:extLst>
              <a:ext uri="{FF2B5EF4-FFF2-40B4-BE49-F238E27FC236}">
                <a16:creationId xmlns:a16="http://schemas.microsoft.com/office/drawing/2014/main" id="{3A0CB071-DE73-485E-8CC0-1ABB9BAD3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3" y="-473619"/>
            <a:ext cx="9151146" cy="609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Graphical User Interface (GUI)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Foundations of Programming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2416159" cy="1047230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27EB00-F486-482C-8BEC-CA477BD552E3}"/>
              </a:ext>
            </a:extLst>
          </p:cNvPr>
          <p:cNvSpPr txBox="1"/>
          <p:nvPr/>
        </p:nvSpPr>
        <p:spPr>
          <a:xfrm>
            <a:off x="97428" y="4510216"/>
            <a:ext cx="6386685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ID" b="1">
                <a:solidFill>
                  <a:srgbClr val="566579"/>
                </a:solidFill>
                <a:latin typeface="Abadi" panose="020B0604020104020204" pitchFamily="34" charset="0"/>
              </a:rPr>
              <a:t>A video lecture using this slideset is available (+ other cool Python tutorial videos):</a:t>
            </a:r>
          </a:p>
          <a:p>
            <a:r>
              <a:rPr lang="en-US" b="1">
                <a:solidFill>
                  <a:schemeClr val="tx1"/>
                </a:solidFill>
                <a:latin typeface="Abadi" panose="020B06040201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https://bit.ly/pymooc-id</a:t>
            </a:r>
            <a:endParaRPr lang="en-US" b="1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029"/>
    </mc:Choice>
    <mc:Fallback xmlns="">
      <p:transition spd="slow" advTm="1802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BFF796E-87FE-4DA8-8683-1A9618CFF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5618" y="1965017"/>
            <a:ext cx="2463296" cy="9822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Quiz time: CounterGUI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10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677722" y="841829"/>
            <a:ext cx="4416791" cy="3251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en-ID" sz="1200">
              <a:latin typeface="Consolas" panose="020B0609020204030204" pitchFamily="49" charset="0"/>
            </a:endParaRP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902D2DB2-66F3-433C-8D9A-F789EDD28496}"/>
              </a:ext>
            </a:extLst>
          </p:cNvPr>
          <p:cNvSpPr/>
          <p:nvPr/>
        </p:nvSpPr>
        <p:spPr>
          <a:xfrm>
            <a:off x="6923037" y="1731881"/>
            <a:ext cx="202379" cy="301171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064B6E-194D-444C-8F3E-A973606C4D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7638" y="828542"/>
            <a:ext cx="2433175" cy="9762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8B8FC8D-96BF-4B4F-B262-01837B6C07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5618" y="3166528"/>
            <a:ext cx="2425195" cy="925706"/>
          </a:xfrm>
          <a:prstGeom prst="rect">
            <a:avLst/>
          </a:prstGeom>
        </p:spPr>
      </p:pic>
      <p:sp>
        <p:nvSpPr>
          <p:cNvPr id="13" name="Arrow: Down 12">
            <a:extLst>
              <a:ext uri="{FF2B5EF4-FFF2-40B4-BE49-F238E27FC236}">
                <a16:creationId xmlns:a16="http://schemas.microsoft.com/office/drawing/2014/main" id="{826991EE-2C2C-4CC6-860C-71E86FEF6475}"/>
              </a:ext>
            </a:extLst>
          </p:cNvPr>
          <p:cNvSpPr/>
          <p:nvPr/>
        </p:nvSpPr>
        <p:spPr>
          <a:xfrm>
            <a:off x="6923037" y="2887581"/>
            <a:ext cx="202379" cy="301171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75E453-9251-4905-8560-E81C21AFAB9B}"/>
              </a:ext>
            </a:extLst>
          </p:cNvPr>
          <p:cNvSpPr txBox="1"/>
          <p:nvPr/>
        </p:nvSpPr>
        <p:spPr>
          <a:xfrm>
            <a:off x="6708273" y="4021811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. . . . .</a:t>
            </a:r>
          </a:p>
        </p:txBody>
      </p:sp>
    </p:spTree>
    <p:extLst>
      <p:ext uri="{BB962C8B-B14F-4D97-AF65-F5344CB8AC3E}">
        <p14:creationId xmlns:p14="http://schemas.microsoft.com/office/powerpoint/2010/main" val="15249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924"/>
    </mc:Choice>
    <mc:Fallback xmlns="">
      <p:transition spd="slow" advTm="24924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BFF796E-87FE-4DA8-8683-1A9618CFF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5618" y="1965017"/>
            <a:ext cx="2463296" cy="9822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Quiz time: CounterGUI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11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677722" y="841829"/>
            <a:ext cx="4674566" cy="3251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D" sz="1200">
                <a:latin typeface="Consolas" panose="020B0609020204030204" pitchFamily="49" charset="0"/>
              </a:rPr>
              <a:t>from tkinter import *</a:t>
            </a:r>
          </a:p>
          <a:p>
            <a:endParaRPr lang="en-ID" sz="1200">
              <a:latin typeface="Consolas" panose="020B0609020204030204" pitchFamily="49" charset="0"/>
            </a:endParaRPr>
          </a:p>
          <a:p>
            <a:r>
              <a:rPr lang="en-ID" sz="1200">
                <a:latin typeface="Consolas" panose="020B0609020204030204" pitchFamily="49" charset="0"/>
              </a:rPr>
              <a:t>def increase():</a:t>
            </a:r>
          </a:p>
          <a:p>
            <a:r>
              <a:rPr lang="en-ID" sz="1200">
                <a:latin typeface="Consolas" panose="020B0609020204030204" pitchFamily="49" charset="0"/>
              </a:rPr>
              <a:t>    c = int(l["text"])</a:t>
            </a:r>
          </a:p>
          <a:p>
            <a:r>
              <a:rPr lang="en-ID" sz="1200">
                <a:latin typeface="Consolas" panose="020B0609020204030204" pitchFamily="49" charset="0"/>
              </a:rPr>
              <a:t>    l["text"] = str(c+1)</a:t>
            </a:r>
          </a:p>
          <a:p>
            <a:endParaRPr lang="en-ID" sz="1200">
              <a:latin typeface="Consolas" panose="020B0609020204030204" pitchFamily="49" charset="0"/>
            </a:endParaRPr>
          </a:p>
          <a:p>
            <a:r>
              <a:rPr lang="en-ID" sz="1200">
                <a:latin typeface="Consolas" panose="020B0609020204030204" pitchFamily="49" charset="0"/>
              </a:rPr>
              <a:t>window = Tk()</a:t>
            </a:r>
          </a:p>
          <a:p>
            <a:r>
              <a:rPr lang="en-ID" sz="1200">
                <a:latin typeface="Consolas" panose="020B0609020204030204" pitchFamily="49" charset="0"/>
              </a:rPr>
              <a:t>window.title("CounterGUI")</a:t>
            </a:r>
          </a:p>
          <a:p>
            <a:r>
              <a:rPr lang="en-ID" sz="1200">
                <a:latin typeface="Consolas" panose="020B0609020204030204" pitchFamily="49" charset="0"/>
              </a:rPr>
              <a:t>window.geometry("300x70")</a:t>
            </a:r>
          </a:p>
          <a:p>
            <a:r>
              <a:rPr lang="en-ID" sz="1200">
                <a:latin typeface="Consolas" panose="020B0609020204030204" pitchFamily="49" charset="0"/>
              </a:rPr>
              <a:t>l = Label(window, text="0")</a:t>
            </a:r>
          </a:p>
          <a:p>
            <a:r>
              <a:rPr lang="en-ID" sz="1200">
                <a:latin typeface="Consolas" panose="020B0609020204030204" pitchFamily="49" charset="0"/>
              </a:rPr>
              <a:t>l.pack()</a:t>
            </a:r>
          </a:p>
          <a:p>
            <a:r>
              <a:rPr lang="en-ID" sz="1200">
                <a:latin typeface="Consolas" panose="020B0609020204030204" pitchFamily="49" charset="0"/>
              </a:rPr>
              <a:t>b = Button(window, text="Increase", command=increase)</a:t>
            </a:r>
          </a:p>
          <a:p>
            <a:r>
              <a:rPr lang="en-ID" sz="1200">
                <a:latin typeface="Consolas" panose="020B0609020204030204" pitchFamily="49" charset="0"/>
              </a:rPr>
              <a:t>b.pack()</a:t>
            </a:r>
          </a:p>
          <a:p>
            <a:r>
              <a:rPr lang="en-ID" sz="1200">
                <a:latin typeface="Consolas" panose="020B0609020204030204" pitchFamily="49" charset="0"/>
              </a:rPr>
              <a:t>window.mainloop()</a:t>
            </a:r>
          </a:p>
          <a:p>
            <a:endParaRPr lang="en-ID" sz="1200">
              <a:latin typeface="Consolas" panose="020B0609020204030204" pitchFamily="49" charset="0"/>
            </a:endParaRP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902D2DB2-66F3-433C-8D9A-F789EDD28496}"/>
              </a:ext>
            </a:extLst>
          </p:cNvPr>
          <p:cNvSpPr/>
          <p:nvPr/>
        </p:nvSpPr>
        <p:spPr>
          <a:xfrm>
            <a:off x="6923037" y="1731881"/>
            <a:ext cx="202379" cy="301171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064B6E-194D-444C-8F3E-A973606C4D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7638" y="828542"/>
            <a:ext cx="2433175" cy="9762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8B8FC8D-96BF-4B4F-B262-01837B6C07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5618" y="3166528"/>
            <a:ext cx="2425195" cy="925706"/>
          </a:xfrm>
          <a:prstGeom prst="rect">
            <a:avLst/>
          </a:prstGeom>
        </p:spPr>
      </p:pic>
      <p:sp>
        <p:nvSpPr>
          <p:cNvPr id="13" name="Arrow: Down 12">
            <a:extLst>
              <a:ext uri="{FF2B5EF4-FFF2-40B4-BE49-F238E27FC236}">
                <a16:creationId xmlns:a16="http://schemas.microsoft.com/office/drawing/2014/main" id="{826991EE-2C2C-4CC6-860C-71E86FEF6475}"/>
              </a:ext>
            </a:extLst>
          </p:cNvPr>
          <p:cNvSpPr/>
          <p:nvPr/>
        </p:nvSpPr>
        <p:spPr>
          <a:xfrm>
            <a:off x="6923037" y="2887581"/>
            <a:ext cx="202379" cy="301171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75E453-9251-4905-8560-E81C21AFAB9B}"/>
              </a:ext>
            </a:extLst>
          </p:cNvPr>
          <p:cNvSpPr txBox="1"/>
          <p:nvPr/>
        </p:nvSpPr>
        <p:spPr>
          <a:xfrm>
            <a:off x="6708273" y="4021811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. . . . .</a:t>
            </a:r>
          </a:p>
        </p:txBody>
      </p:sp>
    </p:spTree>
    <p:extLst>
      <p:ext uri="{BB962C8B-B14F-4D97-AF65-F5344CB8AC3E}">
        <p14:creationId xmlns:p14="http://schemas.microsoft.com/office/powerpoint/2010/main" val="186391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526"/>
    </mc:Choice>
    <mc:Fallback xmlns="">
      <p:transition spd="slow" advTm="70526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97A6044-2A66-4C95-AD51-56BE702580EA}"/>
              </a:ext>
            </a:extLst>
          </p:cNvPr>
          <p:cNvGrpSpPr/>
          <p:nvPr/>
        </p:nvGrpSpPr>
        <p:grpSpPr>
          <a:xfrm>
            <a:off x="3911600" y="1215661"/>
            <a:ext cx="1320800" cy="1320800"/>
            <a:chOff x="3742050" y="1094500"/>
            <a:chExt cx="1659900" cy="1659900"/>
          </a:xfrm>
        </p:grpSpPr>
        <p:sp>
          <p:nvSpPr>
            <p:cNvPr id="890" name="Google Shape;890;p52"/>
            <p:cNvSpPr/>
            <p:nvPr/>
          </p:nvSpPr>
          <p:spPr>
            <a:xfrm>
              <a:off x="3742050" y="1094500"/>
              <a:ext cx="1659900" cy="1659900"/>
            </a:xfrm>
            <a:prstGeom prst="ellipse">
              <a:avLst/>
            </a:prstGeom>
            <a:noFill/>
            <a:ln w="9525" cap="flat" cmpd="sng">
              <a:solidFill>
                <a:schemeClr val="bg1">
                  <a:lumMod val="9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170" name="Picture 2" descr="logo, python icon">
              <a:extLst>
                <a:ext uri="{FF2B5EF4-FFF2-40B4-BE49-F238E27FC236}">
                  <a16:creationId xmlns:a16="http://schemas.microsoft.com/office/drawing/2014/main" id="{213FB561-EB10-444D-8568-100790B9D2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3173" y="1294097"/>
              <a:ext cx="1277654" cy="12776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0622EA49-3720-4AC5-949D-738E8A9DF7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4445" y="2822518"/>
            <a:ext cx="3115110" cy="8192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90"/>
    </mc:Choice>
    <mc:Fallback xmlns="">
      <p:transition spd="slow" advTm="949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Why not just Command-Line Interface (CLI)?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1D33F43D-4FD2-4010-A243-B4E3B62D7071}"/>
              </a:ext>
            </a:extLst>
          </p:cNvPr>
          <p:cNvSpPr txBox="1"/>
          <p:nvPr/>
        </p:nvSpPr>
        <p:spPr>
          <a:xfrm>
            <a:off x="2074895" y="3605040"/>
            <a:ext cx="8721089" cy="2035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18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Not everyone is comfortable with using CLI!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490420-800B-4247-9FD3-2DB9620D4B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16" t="6532"/>
          <a:stretch/>
        </p:blipFill>
        <p:spPr>
          <a:xfrm>
            <a:off x="2257334" y="1732278"/>
            <a:ext cx="4383638" cy="173309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6" name="Picture 2" descr="https://pbs.twimg.com/profile_images/438016153252671488/uMcqvoX2.jpeg">
            <a:extLst>
              <a:ext uri="{FF2B5EF4-FFF2-40B4-BE49-F238E27FC236}">
                <a16:creationId xmlns:a16="http://schemas.microsoft.com/office/drawing/2014/main" id="{83BD8460-D564-459B-8576-FEC06F28F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9584" y="2661690"/>
            <a:ext cx="1607362" cy="160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652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125"/>
    </mc:Choice>
    <mc:Fallback xmlns="">
      <p:transition spd="slow" advTm="3612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What is Graphical User Interface (GUI)?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3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1D33F43D-4FD2-4010-A243-B4E3B62D7071}"/>
              </a:ext>
            </a:extLst>
          </p:cNvPr>
          <p:cNvSpPr txBox="1"/>
          <p:nvPr/>
        </p:nvSpPr>
        <p:spPr>
          <a:xfrm>
            <a:off x="624200" y="1182669"/>
            <a:ext cx="8721089" cy="2035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400" b="1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Graphical User Interface (GUI):</a:t>
            </a:r>
            <a:br>
              <a:rPr lang="en-ID" sz="2400" b="1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endParaRPr lang="en-ID" sz="2400" b="1">
              <a:solidFill>
                <a:schemeClr val="tx1">
                  <a:lumMod val="50000"/>
                  <a:lumOff val="50000"/>
                </a:schemeClr>
              </a:solidFill>
              <a:latin typeface="Abadi" panose="020B0604020104020204" pitchFamily="34" charset="0"/>
            </a:endParaRPr>
          </a:p>
          <a:p>
            <a:pPr marL="16510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A kind of user interface where the user</a:t>
            </a:r>
            <a:b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interacts through </a:t>
            </a:r>
            <a:r>
              <a:rPr lang="en-ID" sz="3200" b="1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visual</a:t>
            </a: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 objects (widgets)</a:t>
            </a:r>
            <a:b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4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such as buttons, checkboxes, menus, etc.</a:t>
            </a:r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717AD39E-E1B8-41A9-AD29-7C004D7480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5789" y="1078506"/>
            <a:ext cx="2244283" cy="224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24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33"/>
    </mc:Choice>
    <mc:Fallback xmlns="">
      <p:transition spd="slow" advTm="2363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tkinter: GUI module for Python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sp>
        <p:nvSpPr>
          <p:cNvPr id="5" name="Google Shape;252;p33">
            <a:extLst>
              <a:ext uri="{FF2B5EF4-FFF2-40B4-BE49-F238E27FC236}">
                <a16:creationId xmlns:a16="http://schemas.microsoft.com/office/drawing/2014/main" id="{BF24364E-1CA5-42AD-9D8D-14A27F08D7E6}"/>
              </a:ext>
            </a:extLst>
          </p:cNvPr>
          <p:cNvSpPr txBox="1"/>
          <p:nvPr/>
        </p:nvSpPr>
        <p:spPr>
          <a:xfrm>
            <a:off x="311700" y="1004276"/>
            <a:ext cx="872108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Built-in GUI library for Python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tkinter = </a:t>
            </a:r>
            <a:r>
              <a:rPr lang="en-ID" sz="2200" b="1" u="sng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T</a:t>
            </a:r>
            <a: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ool</a:t>
            </a:r>
            <a:r>
              <a:rPr lang="en-ID" sz="2200" b="1" u="sng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k</a:t>
            </a:r>
            <a: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it </a:t>
            </a:r>
            <a:r>
              <a:rPr lang="en-ID" sz="2200" b="1" u="sng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Inter</a:t>
            </a:r>
            <a: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face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Cross-platform (Windows, Linux, Mac)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Lightweight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Provides GUI elements (widgets) like button, menu, </a:t>
            </a:r>
            <a:b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entry (= text field), and so on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Event-driven = GUI responds to events triggered by GUI users</a:t>
            </a:r>
            <a:b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2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such as click, type, scroll, etc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endParaRPr lang="en-ID" sz="2200">
              <a:solidFill>
                <a:schemeClr val="tx1">
                  <a:lumMod val="50000"/>
                  <a:lumOff val="50000"/>
                </a:schemeClr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08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380"/>
    </mc:Choice>
    <mc:Fallback xmlns="">
      <p:transition spd="slow" advTm="7238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Create a window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5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677722" y="841829"/>
            <a:ext cx="4416791" cy="33673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D" sz="1600">
                <a:latin typeface="Consolas" panose="020B0609020204030204" pitchFamily="49" charset="0"/>
              </a:rPr>
              <a:t>from tkinter import *</a:t>
            </a:r>
          </a:p>
          <a:p>
            <a:endParaRPr lang="en-ID" sz="1600">
              <a:latin typeface="Consolas" panose="020B0609020204030204" pitchFamily="49" charset="0"/>
            </a:endParaRPr>
          </a:p>
          <a:p>
            <a:r>
              <a:rPr lang="en-ID" sz="1600">
                <a:latin typeface="Consolas" panose="020B0609020204030204" pitchFamily="49" charset="0"/>
              </a:rPr>
              <a:t>window = Tk()</a:t>
            </a:r>
          </a:p>
          <a:p>
            <a:r>
              <a:rPr lang="en-ID" sz="1600">
                <a:latin typeface="Consolas" panose="020B0609020204030204" pitchFamily="49" charset="0"/>
              </a:rPr>
              <a:t>window.mainloop()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D91E0E-1EF7-4C3B-8844-0E233D43A4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4198" y="1323801"/>
            <a:ext cx="2105319" cy="249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125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548"/>
    </mc:Choice>
    <mc:Fallback xmlns="">
      <p:transition spd="slow" advTm="4754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Add a title and a label, and also set the window size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6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677722" y="841829"/>
            <a:ext cx="4416791" cy="33673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D" sz="1600">
                <a:latin typeface="Consolas" panose="020B0609020204030204" pitchFamily="49" charset="0"/>
              </a:rPr>
              <a:t>from tkinter import *</a:t>
            </a:r>
          </a:p>
          <a:p>
            <a:endParaRPr lang="en-ID" sz="1600">
              <a:latin typeface="Consolas" panose="020B0609020204030204" pitchFamily="49" charset="0"/>
            </a:endParaRPr>
          </a:p>
          <a:p>
            <a:r>
              <a:rPr lang="en-ID" sz="1600">
                <a:latin typeface="Consolas" panose="020B0609020204030204" pitchFamily="49" charset="0"/>
              </a:rPr>
              <a:t>window = Tk()</a:t>
            </a:r>
          </a:p>
          <a:p>
            <a:r>
              <a:rPr lang="en-ID" sz="1600">
                <a:latin typeface="Consolas" panose="020B0609020204030204" pitchFamily="49" charset="0"/>
              </a:rPr>
              <a:t>window.title("HelloGUI")</a:t>
            </a:r>
          </a:p>
          <a:p>
            <a:r>
              <a:rPr lang="en-ID" sz="1600">
                <a:latin typeface="Consolas" panose="020B0609020204030204" pitchFamily="49" charset="0"/>
              </a:rPr>
              <a:t>window.geometry("300x100")</a:t>
            </a:r>
          </a:p>
          <a:p>
            <a:r>
              <a:rPr lang="en-ID" sz="1600">
                <a:latin typeface="Consolas" panose="020B0609020204030204" pitchFamily="49" charset="0"/>
              </a:rPr>
              <a:t>l = Label(window, text="Hello!")</a:t>
            </a:r>
          </a:p>
          <a:p>
            <a:r>
              <a:rPr lang="en-ID" sz="1600">
                <a:latin typeface="Consolas" panose="020B0609020204030204" pitchFamily="49" charset="0"/>
              </a:rPr>
              <a:t>l.pack()</a:t>
            </a:r>
          </a:p>
          <a:p>
            <a:r>
              <a:rPr lang="en-ID" sz="1600">
                <a:latin typeface="Consolas" panose="020B0609020204030204" pitchFamily="49" charset="0"/>
              </a:rPr>
              <a:t>window.mainloop()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C40004-06E4-4923-98C0-38D0A926E9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8082" y="1725274"/>
            <a:ext cx="3124636" cy="160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38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677"/>
    </mc:Choice>
    <mc:Fallback xmlns="">
      <p:transition spd="slow" advTm="63677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Add a button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677722" y="841829"/>
            <a:ext cx="4416791" cy="33673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D" sz="1600">
                <a:latin typeface="Consolas" panose="020B0609020204030204" pitchFamily="49" charset="0"/>
              </a:rPr>
              <a:t>from tkinter import *</a:t>
            </a:r>
          </a:p>
          <a:p>
            <a:endParaRPr lang="en-ID" sz="1600">
              <a:latin typeface="Consolas" panose="020B0609020204030204" pitchFamily="49" charset="0"/>
            </a:endParaRPr>
          </a:p>
          <a:p>
            <a:r>
              <a:rPr lang="en-ID" sz="1600">
                <a:latin typeface="Consolas" panose="020B0609020204030204" pitchFamily="49" charset="0"/>
              </a:rPr>
              <a:t>window = Tk()</a:t>
            </a:r>
          </a:p>
          <a:p>
            <a:r>
              <a:rPr lang="en-ID" sz="1600">
                <a:latin typeface="Consolas" panose="020B0609020204030204" pitchFamily="49" charset="0"/>
              </a:rPr>
              <a:t>window.title("HelloGUI")</a:t>
            </a:r>
          </a:p>
          <a:p>
            <a:r>
              <a:rPr lang="en-ID" sz="1600">
                <a:latin typeface="Consolas" panose="020B0609020204030204" pitchFamily="49" charset="0"/>
              </a:rPr>
              <a:t>window.geometry("300x100")</a:t>
            </a:r>
          </a:p>
          <a:p>
            <a:r>
              <a:rPr lang="en-ID" sz="1600">
                <a:latin typeface="Consolas" panose="020B0609020204030204" pitchFamily="49" charset="0"/>
              </a:rPr>
              <a:t>l = Label(window, text="Hello!")</a:t>
            </a:r>
          </a:p>
          <a:p>
            <a:r>
              <a:rPr lang="en-ID" sz="1600">
                <a:latin typeface="Consolas" panose="020B0609020204030204" pitchFamily="49" charset="0"/>
              </a:rPr>
              <a:t>l.pack()</a:t>
            </a:r>
          </a:p>
          <a:p>
            <a:r>
              <a:rPr lang="en-ID" sz="1600">
                <a:latin typeface="Consolas" panose="020B0609020204030204" pitchFamily="49" charset="0"/>
              </a:rPr>
              <a:t>b = Button(window, text="Click me")</a:t>
            </a:r>
          </a:p>
          <a:p>
            <a:r>
              <a:rPr lang="en-ID" sz="1600">
                <a:latin typeface="Consolas" panose="020B0609020204030204" pitchFamily="49" charset="0"/>
              </a:rPr>
              <a:t>b.pack()</a:t>
            </a:r>
          </a:p>
          <a:p>
            <a:r>
              <a:rPr lang="en-ID" sz="1600">
                <a:latin typeface="Consolas" panose="020B0609020204030204" pitchFamily="49" charset="0"/>
              </a:rPr>
              <a:t>window.mainloop()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CDCD22-97E5-4F3E-B4DB-180DE1D34A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2856" y="1688990"/>
            <a:ext cx="3143689" cy="156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70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072"/>
    </mc:Choice>
    <mc:Fallback xmlns="">
      <p:transition spd="slow" advTm="31072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Add a button event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677722" y="841829"/>
            <a:ext cx="4416791" cy="3251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D" sz="1200">
                <a:latin typeface="Consolas" panose="020B0609020204030204" pitchFamily="49" charset="0"/>
              </a:rPr>
              <a:t>from tkinter import *</a:t>
            </a:r>
          </a:p>
          <a:p>
            <a:endParaRPr lang="en-ID" sz="1200">
              <a:latin typeface="Consolas" panose="020B0609020204030204" pitchFamily="49" charset="0"/>
            </a:endParaRPr>
          </a:p>
          <a:p>
            <a:r>
              <a:rPr lang="en-ID" sz="1200">
                <a:latin typeface="Consolas" panose="020B0609020204030204" pitchFamily="49" charset="0"/>
              </a:rPr>
              <a:t>def hi():</a:t>
            </a:r>
          </a:p>
          <a:p>
            <a:r>
              <a:rPr lang="en-ID" sz="1200">
                <a:latin typeface="Consolas" panose="020B0609020204030204" pitchFamily="49" charset="0"/>
              </a:rPr>
              <a:t>    print("Hi!")</a:t>
            </a:r>
          </a:p>
          <a:p>
            <a:endParaRPr lang="en-ID" sz="1200">
              <a:latin typeface="Consolas" panose="020B0609020204030204" pitchFamily="49" charset="0"/>
            </a:endParaRPr>
          </a:p>
          <a:p>
            <a:r>
              <a:rPr lang="en-ID" sz="1200">
                <a:latin typeface="Consolas" panose="020B0609020204030204" pitchFamily="49" charset="0"/>
              </a:rPr>
              <a:t>window = Tk()</a:t>
            </a:r>
          </a:p>
          <a:p>
            <a:r>
              <a:rPr lang="en-ID" sz="1200">
                <a:latin typeface="Consolas" panose="020B0609020204030204" pitchFamily="49" charset="0"/>
              </a:rPr>
              <a:t>window.title("HelloGUI")</a:t>
            </a:r>
          </a:p>
          <a:p>
            <a:r>
              <a:rPr lang="en-ID" sz="1200">
                <a:latin typeface="Consolas" panose="020B0609020204030204" pitchFamily="49" charset="0"/>
              </a:rPr>
              <a:t>window.geometry("300x100")</a:t>
            </a:r>
          </a:p>
          <a:p>
            <a:r>
              <a:rPr lang="en-ID" sz="1200">
                <a:latin typeface="Consolas" panose="020B0609020204030204" pitchFamily="49" charset="0"/>
              </a:rPr>
              <a:t>l = Label(window, text="Hello!")</a:t>
            </a:r>
          </a:p>
          <a:p>
            <a:r>
              <a:rPr lang="en-ID" sz="1200">
                <a:latin typeface="Consolas" panose="020B0609020204030204" pitchFamily="49" charset="0"/>
              </a:rPr>
              <a:t>l.pack()</a:t>
            </a:r>
          </a:p>
          <a:p>
            <a:r>
              <a:rPr lang="en-ID" sz="1200">
                <a:latin typeface="Consolas" panose="020B0609020204030204" pitchFamily="49" charset="0"/>
              </a:rPr>
              <a:t>b = Button(window, text="Click me", command=hi)</a:t>
            </a:r>
          </a:p>
          <a:p>
            <a:r>
              <a:rPr lang="en-ID" sz="1200">
                <a:latin typeface="Consolas" panose="020B0609020204030204" pitchFamily="49" charset="0"/>
              </a:rPr>
              <a:t>b.pack()</a:t>
            </a:r>
          </a:p>
          <a:p>
            <a:r>
              <a:rPr lang="en-ID" sz="1200">
                <a:latin typeface="Consolas" panose="020B0609020204030204" pitchFamily="49" charset="0"/>
              </a:rPr>
              <a:t>window.mainloop()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CDCD22-97E5-4F3E-B4DB-180DE1D34A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2856" y="1464017"/>
            <a:ext cx="3143689" cy="1562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ECC5BF8-C2A0-4802-B8D1-03B27600686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82173"/>
          <a:stretch/>
        </p:blipFill>
        <p:spPr>
          <a:xfrm>
            <a:off x="7376613" y="3159450"/>
            <a:ext cx="520773" cy="27851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850A951-0AA5-4D24-8674-8BCAA2329D99}"/>
              </a:ext>
            </a:extLst>
          </p:cNvPr>
          <p:cNvSpPr txBox="1"/>
          <p:nvPr/>
        </p:nvSpPr>
        <p:spPr>
          <a:xfrm>
            <a:off x="5918915" y="3172150"/>
            <a:ext cx="1483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badi" panose="020B0604020104020204" pitchFamily="34" charset="0"/>
              </a:rPr>
              <a:t>In command line:</a:t>
            </a:r>
          </a:p>
        </p:txBody>
      </p:sp>
    </p:spTree>
    <p:extLst>
      <p:ext uri="{BB962C8B-B14F-4D97-AF65-F5344CB8AC3E}">
        <p14:creationId xmlns:p14="http://schemas.microsoft.com/office/powerpoint/2010/main" val="403305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971"/>
    </mc:Choice>
    <mc:Fallback xmlns="">
      <p:transition spd="slow" advTm="4497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Add a button event (better)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9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677722" y="841829"/>
            <a:ext cx="4416791" cy="3251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D" sz="1200">
                <a:latin typeface="Consolas" panose="020B0609020204030204" pitchFamily="49" charset="0"/>
              </a:rPr>
              <a:t>from tkinter import *</a:t>
            </a:r>
          </a:p>
          <a:p>
            <a:endParaRPr lang="en-ID" sz="1200">
              <a:latin typeface="Consolas" panose="020B0609020204030204" pitchFamily="49" charset="0"/>
            </a:endParaRPr>
          </a:p>
          <a:p>
            <a:r>
              <a:rPr lang="en-ID" sz="1200">
                <a:latin typeface="Consolas" panose="020B0609020204030204" pitchFamily="49" charset="0"/>
              </a:rPr>
              <a:t>def hi():</a:t>
            </a:r>
          </a:p>
          <a:p>
            <a:r>
              <a:rPr lang="en-ID" sz="1200">
                <a:latin typeface="Consolas" panose="020B0609020204030204" pitchFamily="49" charset="0"/>
              </a:rPr>
              <a:t>    l["text"] = "Hi!"</a:t>
            </a:r>
          </a:p>
          <a:p>
            <a:endParaRPr lang="en-ID" sz="1200">
              <a:latin typeface="Consolas" panose="020B0609020204030204" pitchFamily="49" charset="0"/>
            </a:endParaRPr>
          </a:p>
          <a:p>
            <a:r>
              <a:rPr lang="en-ID" sz="1200">
                <a:latin typeface="Consolas" panose="020B0609020204030204" pitchFamily="49" charset="0"/>
              </a:rPr>
              <a:t>window = Tk()</a:t>
            </a:r>
          </a:p>
          <a:p>
            <a:r>
              <a:rPr lang="en-ID" sz="1200">
                <a:latin typeface="Consolas" panose="020B0609020204030204" pitchFamily="49" charset="0"/>
              </a:rPr>
              <a:t>window.title("HelloGUI")</a:t>
            </a:r>
          </a:p>
          <a:p>
            <a:r>
              <a:rPr lang="en-ID" sz="1200">
                <a:latin typeface="Consolas" panose="020B0609020204030204" pitchFamily="49" charset="0"/>
              </a:rPr>
              <a:t>window.geometry("300x100")</a:t>
            </a:r>
          </a:p>
          <a:p>
            <a:r>
              <a:rPr lang="en-ID" sz="1200">
                <a:latin typeface="Consolas" panose="020B0609020204030204" pitchFamily="49" charset="0"/>
              </a:rPr>
              <a:t>l = Label(window, text="Hello!")</a:t>
            </a:r>
          </a:p>
          <a:p>
            <a:r>
              <a:rPr lang="en-ID" sz="1200">
                <a:latin typeface="Consolas" panose="020B0609020204030204" pitchFamily="49" charset="0"/>
              </a:rPr>
              <a:t>l.pack()</a:t>
            </a:r>
          </a:p>
          <a:p>
            <a:r>
              <a:rPr lang="en-ID" sz="1200">
                <a:latin typeface="Consolas" panose="020B0609020204030204" pitchFamily="49" charset="0"/>
              </a:rPr>
              <a:t>b = Button(window, text="Click me", command=hi)</a:t>
            </a:r>
          </a:p>
          <a:p>
            <a:r>
              <a:rPr lang="en-ID" sz="1200">
                <a:latin typeface="Consolas" panose="020B0609020204030204" pitchFamily="49" charset="0"/>
              </a:rPr>
              <a:t>b.pack()</a:t>
            </a:r>
          </a:p>
          <a:p>
            <a:r>
              <a:rPr lang="en-ID" sz="1200">
                <a:latin typeface="Consolas" panose="020B0609020204030204" pitchFamily="49" charset="0"/>
              </a:rPr>
              <a:t>window.mainloop()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CDCD22-97E5-4F3E-B4DB-180DE1D34A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2856" y="867117"/>
            <a:ext cx="3143689" cy="156231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2611788-7801-4D15-9460-F7D5864F7F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1909" y="2749449"/>
            <a:ext cx="3124636" cy="1448002"/>
          </a:xfrm>
          <a:prstGeom prst="rect">
            <a:avLst/>
          </a:prstGeom>
        </p:spPr>
      </p:pic>
      <p:sp>
        <p:nvSpPr>
          <p:cNvPr id="10" name="Arrow: Down 9">
            <a:extLst>
              <a:ext uri="{FF2B5EF4-FFF2-40B4-BE49-F238E27FC236}">
                <a16:creationId xmlns:a16="http://schemas.microsoft.com/office/drawing/2014/main" id="{902D2DB2-66F3-433C-8D9A-F789EDD28496}"/>
              </a:ext>
            </a:extLst>
          </p:cNvPr>
          <p:cNvSpPr/>
          <p:nvPr/>
        </p:nvSpPr>
        <p:spPr>
          <a:xfrm>
            <a:off x="6923037" y="2379581"/>
            <a:ext cx="202379" cy="301171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61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668"/>
    </mc:Choice>
    <mc:Fallback xmlns="">
      <p:transition spd="slow" advTm="53668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7492</TotalTime>
  <Words>726</Words>
  <Application>Microsoft Office PowerPoint</Application>
  <PresentationFormat>On-screen Show (16:9)</PresentationFormat>
  <Paragraphs>117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Abadi</vt:lpstr>
      <vt:lpstr>Arial</vt:lpstr>
      <vt:lpstr>Consolas</vt:lpstr>
      <vt:lpstr>Trebuchet MS</vt:lpstr>
      <vt:lpstr>Simple Light</vt:lpstr>
      <vt:lpstr>PowerPoint Presentation</vt:lpstr>
      <vt:lpstr>Why not just Command-Line Interface (CLI)?</vt:lpstr>
      <vt:lpstr>What is Graphical User Interface (GUI)?</vt:lpstr>
      <vt:lpstr>tkinter: GUI module for Python</vt:lpstr>
      <vt:lpstr>Create a window</vt:lpstr>
      <vt:lpstr>Add a title and a label, and also set the window size</vt:lpstr>
      <vt:lpstr>Add a button</vt:lpstr>
      <vt:lpstr>Add a button event</vt:lpstr>
      <vt:lpstr>Add a button event (better)</vt:lpstr>
      <vt:lpstr>Quiz time: CounterGUI</vt:lpstr>
      <vt:lpstr>Quiz time: CounterGUI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1014</cp:revision>
  <dcterms:modified xsi:type="dcterms:W3CDTF">2020-11-07T05:47:52Z</dcterms:modified>
</cp:coreProperties>
</file>