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"/>
  </p:notesMasterIdLst>
  <p:sldIdLst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8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02" y="18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52236-397F-4072-93B2-193F27B03591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C589A-4A47-4FD8-AF41-1AE1F30EB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6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Today we are going to discuss several</a:t>
            </a:r>
            <a:r>
              <a:rPr lang="en-US" baseline="0" dirty="0" smtClean="0"/>
              <a:t> poetic devices. They are imagery, similes, metaphors, personifications, hyperbole, metonymy, and symbolism.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0B30D-C07A-425B-A90C-BA7BEB191079}" type="slidenum">
              <a:rPr lang="en-US" smtClean="0">
                <a:solidFill>
                  <a:srgbClr val="595959"/>
                </a:solidFill>
                <a:latin typeface="Cambria"/>
              </a:rPr>
              <a:pPr/>
              <a:t>1</a:t>
            </a:fld>
            <a:endParaRPr lang="en-US">
              <a:solidFill>
                <a:srgbClr val="595959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2648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poem is “Photograph” by Bart Edelman. Here we have a second-person point of view. How does this point of view affect the readers? The poem contrasts the mundane activities with the unexpected finding of a photograph in the freezer. What is the significant meaning of the photograph? Why does the speaker return the photograph into the freezer?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0B30D-C07A-425B-A90C-BA7BEB191079}" type="slidenum">
              <a:rPr lang="en-US" smtClean="0">
                <a:solidFill>
                  <a:srgbClr val="595959"/>
                </a:solidFill>
                <a:latin typeface="Cambria"/>
              </a:rPr>
              <a:pPr/>
              <a:t>2</a:t>
            </a:fld>
            <a:endParaRPr lang="en-US">
              <a:solidFill>
                <a:srgbClr val="595959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732051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4245434"/>
            <a:ext cx="8686800" cy="1464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731795"/>
            <a:ext cx="8686800" cy="44040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29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431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457200"/>
            <a:ext cx="1828800" cy="5719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457200"/>
            <a:ext cx="7955280" cy="5719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2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4245434"/>
            <a:ext cx="8686800" cy="1464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731795"/>
            <a:ext cx="8686800" cy="44040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791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12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242816"/>
            <a:ext cx="8686800" cy="14630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5733288"/>
            <a:ext cx="8686800" cy="4389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26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04999"/>
            <a:ext cx="4800600" cy="4271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04999"/>
            <a:ext cx="4800600" cy="4271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35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772815"/>
            <a:ext cx="4800600" cy="73712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09937"/>
            <a:ext cx="4800600" cy="3662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772815"/>
            <a:ext cx="4800600" cy="73712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9937"/>
            <a:ext cx="4800600" cy="3662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195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131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48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760" y="3090672"/>
            <a:ext cx="4663440" cy="1828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457200"/>
            <a:ext cx="5410201" cy="5715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51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06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760" y="3093099"/>
            <a:ext cx="4663440" cy="1828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5856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22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457200"/>
            <a:ext cx="1828800" cy="5719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457200"/>
            <a:ext cx="7955280" cy="5719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4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242816"/>
            <a:ext cx="8686800" cy="14630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5733288"/>
            <a:ext cx="8686800" cy="4389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898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04999"/>
            <a:ext cx="4800600" cy="4271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04999"/>
            <a:ext cx="4800600" cy="4271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2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772815"/>
            <a:ext cx="4800600" cy="73712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09937"/>
            <a:ext cx="4800600" cy="3662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772815"/>
            <a:ext cx="4800600" cy="73712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9937"/>
            <a:ext cx="4800600" cy="3662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68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1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8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760" y="3090672"/>
            <a:ext cx="4663440" cy="1828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457200"/>
            <a:ext cx="5410201" cy="5715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>
              <a:solidFill>
                <a:srgbClr val="59595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9595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29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760" y="3093099"/>
            <a:ext cx="4663440" cy="1828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5983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100584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80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2849" y="6400800"/>
            <a:ext cx="7315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792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42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5"/>
        </a:buClr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5"/>
        </a:buClr>
        <a:buSzPct val="9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2160">
          <p15:clr>
            <a:srgbClr val="F26B43"/>
          </p15:clr>
        </p15:guide>
        <p15:guide id="4294967295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100584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80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srgbClr val="595959"/>
                </a:solidFill>
              </a:rPr>
              <a:pPr/>
              <a:t>10/21/2020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2849" y="6400800"/>
            <a:ext cx="7315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792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>
                <a:solidFill>
                  <a:srgbClr val="595959"/>
                </a:solidFill>
              </a:rPr>
              <a:pPr/>
              <a:t>‹#›</a:t>
            </a:fld>
            <a:endParaRPr lang="en-US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78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5"/>
        </a:buClr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5"/>
        </a:buClr>
        <a:buSzPct val="9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2160">
          <p15:clr>
            <a:srgbClr val="F26B43"/>
          </p15:clr>
        </p15:guide>
        <p15:guide id="4294967295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266889"/>
            <a:ext cx="11125200" cy="1464906"/>
          </a:xfrm>
        </p:spPr>
        <p:txBody>
          <a:bodyPr>
            <a:normAutofit/>
          </a:bodyPr>
          <a:lstStyle/>
          <a:p>
            <a:r>
              <a:rPr lang="en-US" dirty="0" smtClean="0"/>
              <a:t>Practice 2:”Photograph” by Bart Edelman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53326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Photograph (Circa 1960) by Bart Edelman (b. 1951)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You open the freezer one morning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In search of an onion bagel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To suppress last night’s hunger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And find an old photograph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Hidden among the frozen foods.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You don’t question how it got there–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Stranger things have happened;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Rather, you take it in stride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And begin the thawing process.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About an hour or two later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It all comes into focus: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The year is circa 1960,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Your family carefully posed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Around the backyard swimming pool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Which will one day swallow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Your younger brother, Herbert,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Who will lie, motionless,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At the bottom of the deep end,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Before he is discovered by you.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04999"/>
            <a:ext cx="5364296" cy="4271963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But in the photograph, of course,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There is no sign of this tragedy—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Just you two holding hands,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While your parents sit, lovingly,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On the edge of the diving board.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And that makes you wonder: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Who took this particular picture?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Any clue you hoped to find written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On the back of the snapshot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Has disappeared across the wet surface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And become, more or less, illegible.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This bothers you for a brief moment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Until you wash a week’s worth of dishes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And place the photograph in the freezer again.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12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herry Blossom 16x9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17.potx" id="{A8D831F9-2DA4-4700-B230-431725864604}" vid="{ED9A2A59-32A4-4461-8593-D9E87F204B18}"/>
    </a:ext>
  </a:extLst>
</a:theme>
</file>

<file path=ppt/theme/theme2.xml><?xml version="1.0" encoding="utf-8"?>
<a:theme xmlns:a="http://schemas.openxmlformats.org/drawingml/2006/main" name="1_Cherry Blossom 16x9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17.potx" id="{A8D831F9-2DA4-4700-B230-431725864604}" vid="{ED9A2A59-32A4-4461-8593-D9E87F204B1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332</Words>
  <Application>Microsoft Office PowerPoint</Application>
  <PresentationFormat>Widescreen</PresentationFormat>
  <Paragraphs>40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Cambria</vt:lpstr>
      <vt:lpstr>Cherry Blossom 16x9</vt:lpstr>
      <vt:lpstr>1_Cherry Blossom 16x9</vt:lpstr>
      <vt:lpstr>Practice 2:”Photograph” by Bart Edelman</vt:lpstr>
      <vt:lpstr>Photograph (Circa 1960) by Bart Edelman (b. 1951)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 2:”Photograph” by Bart Edelman</dc:title>
  <dc:creator>Author</dc:creator>
  <cp:lastModifiedBy>Author</cp:lastModifiedBy>
  <cp:revision>1</cp:revision>
  <dcterms:created xsi:type="dcterms:W3CDTF">2020-10-21T15:12:05Z</dcterms:created>
  <dcterms:modified xsi:type="dcterms:W3CDTF">2020-10-21T15:13:33Z</dcterms:modified>
</cp:coreProperties>
</file>