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7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/>
    <p:restoredTop sz="94808"/>
  </p:normalViewPr>
  <p:slideViewPr>
    <p:cSldViewPr snapToGrid="0" snapToObjects="1">
      <p:cViewPr varScale="1">
        <p:scale>
          <a:sx n="78" d="100"/>
          <a:sy n="78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9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2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203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45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9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66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479"/>
            <a:ext cx="1118023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7433" y="1905000"/>
            <a:ext cx="523663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7433" y="4076700"/>
            <a:ext cx="523663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43C3648-1B79-9E4F-A41D-88E597F24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7CC7D45-E186-CD41-89FC-4DE8F7E8C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483B5C2-CC55-904C-99B2-3E7ECFD00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1B951-18E1-B640-9601-BD8230200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07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3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3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3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5E33-9631-5544-A443-0B74519E7AD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0F60-DBA9-8741-8D2B-171E91FD5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524" y="1121140"/>
            <a:ext cx="4536676" cy="1519664"/>
          </a:xfrm>
        </p:spPr>
        <p:txBody>
          <a:bodyPr/>
          <a:lstStyle/>
          <a:p>
            <a:r>
              <a:rPr lang="en-US" dirty="0" err="1"/>
              <a:t>Pertumbuhan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Bayi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03D3C-DDB9-F749-AFD2-913067F66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317" y="3788697"/>
            <a:ext cx="4186280" cy="1528396"/>
          </a:xfrm>
        </p:spPr>
        <p:txBody>
          <a:bodyPr/>
          <a:lstStyle/>
          <a:p>
            <a:r>
              <a:rPr lang="en-US" dirty="0"/>
              <a:t>Ir. Ahmad </a:t>
            </a:r>
            <a:r>
              <a:rPr lang="en-US" dirty="0" err="1"/>
              <a:t>Syafiq</a:t>
            </a:r>
            <a:r>
              <a:rPr lang="en-US" dirty="0"/>
              <a:t>, MSc, PhD</a:t>
            </a:r>
          </a:p>
          <a:p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Kesmas</a:t>
            </a:r>
            <a:r>
              <a:rPr lang="en-US" dirty="0"/>
              <a:t>, FKM UI</a:t>
            </a:r>
          </a:p>
          <a:p>
            <a:r>
              <a:rPr lang="en-US" dirty="0" err="1"/>
              <a:t>Oktober</a:t>
            </a:r>
            <a:r>
              <a:rPr lang="en-US" dirty="0"/>
              <a:t>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3FE0C-B674-0F4D-9D88-DD82B692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17" y="1121144"/>
            <a:ext cx="2828155" cy="4195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33D1E5-4CA1-4D1C-961A-9D5BC6A2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3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5277-007B-A741-8057-85F77D80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590" y="322909"/>
            <a:ext cx="7559842" cy="1219200"/>
          </a:xfrm>
        </p:spPr>
        <p:txBody>
          <a:bodyPr/>
          <a:lstStyle/>
          <a:p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proporsi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9C5A-64E9-304E-B75D-56330901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57" y="1177204"/>
            <a:ext cx="7710436" cy="4796413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endParaRPr lang="en-US" sz="1108" b="1" dirty="0"/>
          </a:p>
          <a:p>
            <a:pPr>
              <a:defRPr/>
            </a:pPr>
            <a:r>
              <a:rPr lang="en-US" sz="2585" dirty="0" err="1"/>
              <a:t>Pertumbuhan</a:t>
            </a:r>
            <a:r>
              <a:rPr lang="en-US" sz="2585" dirty="0"/>
              <a:t> </a:t>
            </a:r>
            <a:r>
              <a:rPr lang="en-US" sz="2585" dirty="0" err="1"/>
              <a:t>janin</a:t>
            </a:r>
            <a:r>
              <a:rPr lang="en-US" sz="2585" dirty="0"/>
              <a:t> intra-</a:t>
            </a:r>
            <a:r>
              <a:rPr lang="en-US" sz="2585" dirty="0" err="1"/>
              <a:t>uterin</a:t>
            </a:r>
            <a:r>
              <a:rPr lang="en-US" sz="2585" dirty="0"/>
              <a:t> (pre-natal)</a:t>
            </a:r>
          </a:p>
          <a:p>
            <a:pPr lvl="1">
              <a:defRPr/>
            </a:pPr>
            <a:r>
              <a:rPr lang="en-US" sz="2216" dirty="0" err="1"/>
              <a:t>Fase</a:t>
            </a:r>
            <a:r>
              <a:rPr lang="en-US" sz="2216" dirty="0"/>
              <a:t> </a:t>
            </a:r>
            <a:r>
              <a:rPr lang="en-US" sz="2216" dirty="0" err="1"/>
              <a:t>pertama</a:t>
            </a:r>
            <a:r>
              <a:rPr lang="en-US" sz="2216" dirty="0"/>
              <a:t>: </a:t>
            </a:r>
          </a:p>
          <a:p>
            <a:pPr lvl="2">
              <a:defRPr/>
            </a:pPr>
            <a:r>
              <a:rPr lang="en-US" sz="1847" dirty="0" err="1"/>
              <a:t>Sejak</a:t>
            </a:r>
            <a:r>
              <a:rPr lang="en-US" sz="1847" dirty="0"/>
              <a:t> </a:t>
            </a:r>
            <a:r>
              <a:rPr lang="en-US" sz="1847" dirty="0" err="1"/>
              <a:t>terjadinya</a:t>
            </a:r>
            <a:r>
              <a:rPr lang="en-US" sz="1847" dirty="0"/>
              <a:t> </a:t>
            </a:r>
            <a:r>
              <a:rPr lang="en-US" sz="1847" dirty="0" err="1"/>
              <a:t>pembuahan</a:t>
            </a:r>
            <a:r>
              <a:rPr lang="en-US" sz="1847" dirty="0"/>
              <a:t> (</a:t>
            </a:r>
            <a:r>
              <a:rPr lang="en-US" sz="1847" dirty="0" err="1"/>
              <a:t>zigot</a:t>
            </a:r>
            <a:r>
              <a:rPr lang="en-US" sz="1847" dirty="0"/>
              <a:t>) </a:t>
            </a:r>
            <a:r>
              <a:rPr lang="en-US" sz="1847" dirty="0" err="1"/>
              <a:t>sampai</a:t>
            </a:r>
            <a:r>
              <a:rPr lang="en-US" sz="1847" dirty="0"/>
              <a:t> </a:t>
            </a:r>
            <a:r>
              <a:rPr lang="en-US" sz="1847" dirty="0" err="1"/>
              <a:t>terjadinya</a:t>
            </a:r>
            <a:r>
              <a:rPr lang="en-US" sz="1847" dirty="0"/>
              <a:t> </a:t>
            </a:r>
            <a:r>
              <a:rPr lang="en-US" sz="1847" dirty="0" err="1"/>
              <a:t>implantasi</a:t>
            </a:r>
            <a:r>
              <a:rPr lang="en-US" sz="1847" dirty="0"/>
              <a:t> (</a:t>
            </a:r>
            <a:r>
              <a:rPr lang="en-US" sz="1847" dirty="0" err="1"/>
              <a:t>sekitar</a:t>
            </a:r>
            <a:r>
              <a:rPr lang="en-US" sz="1847" dirty="0"/>
              <a:t> 8 </a:t>
            </a:r>
            <a:r>
              <a:rPr lang="en-US" sz="1847" dirty="0" err="1"/>
              <a:t>hari</a:t>
            </a:r>
            <a:r>
              <a:rPr lang="en-US" sz="1847" dirty="0"/>
              <a:t> </a:t>
            </a:r>
            <a:r>
              <a:rPr lang="en-US" sz="1847" dirty="0" err="1"/>
              <a:t>setelah</a:t>
            </a:r>
            <a:r>
              <a:rPr lang="en-US" sz="1847" dirty="0"/>
              <a:t> </a:t>
            </a:r>
            <a:r>
              <a:rPr lang="en-US" sz="1847" dirty="0" err="1"/>
              <a:t>pembuahan</a:t>
            </a:r>
            <a:r>
              <a:rPr lang="en-US" sz="1847" dirty="0"/>
              <a:t>) </a:t>
            </a:r>
            <a:r>
              <a:rPr lang="en-US" sz="1847" dirty="0">
                <a:sym typeface="Wingdings" pitchFamily="2" charset="2"/>
              </a:rPr>
              <a:t> diameter 0,01 inch</a:t>
            </a:r>
            <a:r>
              <a:rPr lang="en-US" sz="1847" dirty="0"/>
              <a:t>  </a:t>
            </a:r>
          </a:p>
          <a:p>
            <a:pPr lvl="1">
              <a:defRPr/>
            </a:pPr>
            <a:r>
              <a:rPr lang="en-US" sz="2216" dirty="0"/>
              <a:t>Masa </a:t>
            </a:r>
            <a:r>
              <a:rPr lang="en-US" sz="2216" dirty="0" err="1"/>
              <a:t>embrio</a:t>
            </a:r>
            <a:r>
              <a:rPr lang="en-US" sz="2216" dirty="0"/>
              <a:t>: </a:t>
            </a:r>
          </a:p>
          <a:p>
            <a:pPr lvl="2">
              <a:defRPr/>
            </a:pPr>
            <a:r>
              <a:rPr lang="en-US" sz="1847" dirty="0"/>
              <a:t>Masa </a:t>
            </a:r>
            <a:r>
              <a:rPr lang="en-US" sz="1847" dirty="0" err="1"/>
              <a:t>perkembangan</a:t>
            </a:r>
            <a:r>
              <a:rPr lang="en-US" sz="1847" dirty="0"/>
              <a:t> </a:t>
            </a:r>
            <a:r>
              <a:rPr lang="en-US" sz="1847" dirty="0" err="1"/>
              <a:t>dimulai</a:t>
            </a:r>
            <a:r>
              <a:rPr lang="en-US" sz="1847" dirty="0"/>
              <a:t> </a:t>
            </a:r>
            <a:r>
              <a:rPr lang="en-US" sz="1847" dirty="0" err="1"/>
              <a:t>sejak</a:t>
            </a:r>
            <a:r>
              <a:rPr lang="en-US" sz="1847" dirty="0"/>
              <a:t> </a:t>
            </a:r>
            <a:r>
              <a:rPr lang="en-US" sz="1847" dirty="0" err="1"/>
              <a:t>implantasi</a:t>
            </a:r>
            <a:r>
              <a:rPr lang="en-US" sz="1847" dirty="0"/>
              <a:t> </a:t>
            </a:r>
            <a:r>
              <a:rPr lang="en-US" sz="1847" dirty="0" err="1"/>
              <a:t>sampai</a:t>
            </a:r>
            <a:r>
              <a:rPr lang="en-US" sz="1847" dirty="0"/>
              <a:t> </a:t>
            </a:r>
            <a:r>
              <a:rPr lang="en-US" sz="1847" dirty="0" err="1"/>
              <a:t>umur</a:t>
            </a:r>
            <a:r>
              <a:rPr lang="en-US" sz="1847" dirty="0"/>
              <a:t> </a:t>
            </a:r>
            <a:r>
              <a:rPr lang="en-US" sz="1847" dirty="0" err="1"/>
              <a:t>gestasi</a:t>
            </a:r>
            <a:r>
              <a:rPr lang="en-US" sz="1847" dirty="0"/>
              <a:t> </a:t>
            </a:r>
            <a:r>
              <a:rPr lang="en-US" sz="1847" dirty="0" err="1"/>
              <a:t>sekitar</a:t>
            </a:r>
            <a:r>
              <a:rPr lang="en-US" sz="1847" dirty="0"/>
              <a:t> 9-12 </a:t>
            </a:r>
            <a:r>
              <a:rPr lang="en-US" sz="1847" dirty="0" err="1"/>
              <a:t>minggu</a:t>
            </a:r>
            <a:endParaRPr lang="en-US" sz="1847" dirty="0"/>
          </a:p>
          <a:p>
            <a:pPr lvl="2">
              <a:defRPr/>
            </a:pPr>
            <a:r>
              <a:rPr lang="en-US" sz="1847" dirty="0" err="1"/>
              <a:t>Pada</a:t>
            </a:r>
            <a:r>
              <a:rPr lang="en-US" sz="1847" dirty="0"/>
              <a:t> </a:t>
            </a:r>
            <a:r>
              <a:rPr lang="en-US" sz="1847" dirty="0" err="1"/>
              <a:t>usia</a:t>
            </a:r>
            <a:r>
              <a:rPr lang="en-US" sz="1847" dirty="0"/>
              <a:t> 8 </a:t>
            </a:r>
            <a:r>
              <a:rPr lang="en-US" sz="1847" dirty="0" err="1"/>
              <a:t>minggu</a:t>
            </a:r>
            <a:r>
              <a:rPr lang="en-US" sz="1847" dirty="0"/>
              <a:t> </a:t>
            </a:r>
            <a:r>
              <a:rPr lang="en-US" sz="1847" dirty="0" err="1"/>
              <a:t>sel</a:t>
            </a:r>
            <a:r>
              <a:rPr lang="en-US" sz="1847" dirty="0"/>
              <a:t> </a:t>
            </a:r>
            <a:r>
              <a:rPr lang="en-US" sz="1847" dirty="0" err="1"/>
              <a:t>berdiferensiasi</a:t>
            </a:r>
            <a:r>
              <a:rPr lang="en-US" sz="1847" dirty="0"/>
              <a:t> </a:t>
            </a:r>
            <a:r>
              <a:rPr lang="en-US" sz="1847" dirty="0" err="1"/>
              <a:t>secara</a:t>
            </a:r>
            <a:r>
              <a:rPr lang="en-US" sz="1847" dirty="0"/>
              <a:t> </a:t>
            </a:r>
            <a:r>
              <a:rPr lang="en-US" sz="1847" dirty="0" err="1"/>
              <a:t>cepat</a:t>
            </a:r>
            <a:r>
              <a:rPr lang="en-US" sz="1847" dirty="0"/>
              <a:t> </a:t>
            </a:r>
            <a:r>
              <a:rPr lang="en-US" sz="1847" dirty="0" err="1"/>
              <a:t>menjadi</a:t>
            </a:r>
            <a:r>
              <a:rPr lang="en-US" sz="1847" dirty="0"/>
              <a:t> </a:t>
            </a:r>
            <a:r>
              <a:rPr lang="en-US" sz="1847" dirty="0" err="1"/>
              <a:t>organisme</a:t>
            </a:r>
            <a:r>
              <a:rPr lang="en-US" sz="1847" dirty="0"/>
              <a:t> yang </a:t>
            </a:r>
            <a:r>
              <a:rPr lang="en-US" sz="1847" dirty="0" err="1"/>
              <a:t>mempunyai</a:t>
            </a:r>
            <a:r>
              <a:rPr lang="en-US" sz="1847" dirty="0"/>
              <a:t> </a:t>
            </a:r>
            <a:r>
              <a:rPr lang="en-US" sz="1847" dirty="0" err="1"/>
              <a:t>bentuk</a:t>
            </a:r>
            <a:r>
              <a:rPr lang="en-US" sz="1847" dirty="0"/>
              <a:t> </a:t>
            </a:r>
            <a:r>
              <a:rPr lang="en-US" sz="1847" dirty="0" err="1"/>
              <a:t>seperti</a:t>
            </a:r>
            <a:r>
              <a:rPr lang="en-US" sz="1847" dirty="0"/>
              <a:t> </a:t>
            </a:r>
            <a:r>
              <a:rPr lang="en-US" sz="1847" dirty="0" err="1"/>
              <a:t>manusia</a:t>
            </a:r>
            <a:r>
              <a:rPr lang="en-US" sz="1847" dirty="0"/>
              <a:t>  </a:t>
            </a:r>
          </a:p>
          <a:p>
            <a:pPr lvl="1">
              <a:defRPr/>
            </a:pPr>
            <a:r>
              <a:rPr lang="en-US" sz="2216" dirty="0"/>
              <a:t>Masa fetus/</a:t>
            </a:r>
            <a:r>
              <a:rPr lang="en-US" sz="2216" dirty="0" err="1"/>
              <a:t>janin</a:t>
            </a:r>
            <a:r>
              <a:rPr lang="en-US" sz="2216" dirty="0"/>
              <a:t>: </a:t>
            </a:r>
          </a:p>
          <a:p>
            <a:pPr lvl="2">
              <a:defRPr/>
            </a:pPr>
            <a:r>
              <a:rPr lang="en-US" sz="1847" dirty="0" err="1"/>
              <a:t>Sejak</a:t>
            </a:r>
            <a:r>
              <a:rPr lang="en-US" sz="1847" dirty="0"/>
              <a:t> </a:t>
            </a:r>
            <a:r>
              <a:rPr lang="en-US" sz="1847" dirty="0" err="1"/>
              <a:t>umur</a:t>
            </a:r>
            <a:r>
              <a:rPr lang="en-US" sz="1847" dirty="0"/>
              <a:t> 12 </a:t>
            </a:r>
            <a:r>
              <a:rPr lang="en-US" sz="1847" dirty="0" err="1"/>
              <a:t>minggu</a:t>
            </a:r>
            <a:r>
              <a:rPr lang="en-US" sz="1847" dirty="0"/>
              <a:t> </a:t>
            </a:r>
            <a:r>
              <a:rPr lang="en-US" sz="1847" dirty="0" err="1"/>
              <a:t>sampai</a:t>
            </a:r>
            <a:r>
              <a:rPr lang="en-US" sz="1847" dirty="0"/>
              <a:t> </a:t>
            </a:r>
            <a:r>
              <a:rPr lang="en-US" sz="1847" dirty="0" err="1"/>
              <a:t>bayi</a:t>
            </a:r>
            <a:r>
              <a:rPr lang="en-US" sz="1847" dirty="0"/>
              <a:t> </a:t>
            </a:r>
            <a:r>
              <a:rPr lang="en-US" sz="1847" dirty="0" err="1"/>
              <a:t>lahir</a:t>
            </a:r>
            <a:r>
              <a:rPr lang="en-US" sz="1847" dirty="0"/>
              <a:t>.</a:t>
            </a:r>
          </a:p>
          <a:p>
            <a:pPr lvl="2">
              <a:buNone/>
              <a:defRPr/>
            </a:pPr>
            <a:r>
              <a:rPr lang="en-US" sz="1847" dirty="0"/>
              <a:t>   </a:t>
            </a:r>
            <a:r>
              <a:rPr lang="en-US" sz="1847" dirty="0" err="1"/>
              <a:t>Pada</a:t>
            </a:r>
            <a:r>
              <a:rPr lang="en-US" sz="1847" dirty="0"/>
              <a:t> </a:t>
            </a:r>
            <a:r>
              <a:rPr lang="en-US" sz="1847" dirty="0" err="1"/>
              <a:t>usia</a:t>
            </a:r>
            <a:r>
              <a:rPr lang="en-US" sz="1847" dirty="0"/>
              <a:t> </a:t>
            </a:r>
            <a:r>
              <a:rPr lang="en-US" sz="1847" dirty="0" err="1"/>
              <a:t>gestasi</a:t>
            </a:r>
            <a:r>
              <a:rPr lang="en-US" sz="1847" dirty="0"/>
              <a:t> </a:t>
            </a:r>
            <a:r>
              <a:rPr lang="en-US" sz="1847" dirty="0" err="1"/>
              <a:t>sekitar</a:t>
            </a:r>
            <a:r>
              <a:rPr lang="en-US" sz="1847" dirty="0"/>
              <a:t> 20 </a:t>
            </a:r>
            <a:r>
              <a:rPr lang="en-US" sz="1847" dirty="0" err="1"/>
              <a:t>minggu</a:t>
            </a:r>
            <a:r>
              <a:rPr lang="en-US" sz="1847" dirty="0"/>
              <a:t> </a:t>
            </a:r>
            <a:r>
              <a:rPr lang="en-US" sz="1847" dirty="0" err="1"/>
              <a:t>jantung</a:t>
            </a:r>
            <a:r>
              <a:rPr lang="en-US" sz="1847" dirty="0"/>
              <a:t> </a:t>
            </a:r>
            <a:r>
              <a:rPr lang="en-US" sz="1847" dirty="0" err="1"/>
              <a:t>mulai</a:t>
            </a:r>
            <a:r>
              <a:rPr lang="en-US" sz="1847" dirty="0"/>
              <a:t> </a:t>
            </a:r>
            <a:r>
              <a:rPr lang="en-US" sz="1847" dirty="0" err="1"/>
              <a:t>berdetak</a:t>
            </a:r>
            <a:r>
              <a:rPr lang="en-US" sz="1847" dirty="0"/>
              <a:t>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EDD1B-741C-4D79-B3AF-0C758743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3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EC74AB0-8F72-D34D-8F12-D7AE76FC03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8742" y="296933"/>
            <a:ext cx="8229600" cy="785447"/>
          </a:xfrm>
        </p:spPr>
        <p:txBody>
          <a:bodyPr/>
          <a:lstStyle/>
          <a:p>
            <a:pPr eaLnBrk="1" hangingPunct="1">
              <a:defRPr/>
            </a:pPr>
            <a:r>
              <a:rPr lang="en-US" sz="3508" u="sng" dirty="0"/>
              <a:t>Stages of Human Fetal Growth </a:t>
            </a:r>
            <a:r>
              <a:rPr lang="en-US" sz="1847" u="sng" dirty="0"/>
              <a:t>(1)</a:t>
            </a:r>
          </a:p>
        </p:txBody>
      </p:sp>
      <p:pic>
        <p:nvPicPr>
          <p:cNvPr id="9220" name="Picture 3" descr="Hal 52">
            <a:extLst>
              <a:ext uri="{FF2B5EF4-FFF2-40B4-BE49-F238E27FC236}">
                <a16:creationId xmlns:a16="http://schemas.microsoft.com/office/drawing/2014/main" id="{5A926815-5940-A242-B4BF-A1240780457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743" y="952345"/>
            <a:ext cx="4558899" cy="53879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 descr="Hal 53">
            <a:extLst>
              <a:ext uri="{FF2B5EF4-FFF2-40B4-BE49-F238E27FC236}">
                <a16:creationId xmlns:a16="http://schemas.microsoft.com/office/drawing/2014/main" id="{A3FD73F0-6ABA-144D-9DD4-4E38A5F0475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2568" y="1001646"/>
            <a:ext cx="4558899" cy="5289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C9F5118-10C1-7544-8C0B-56CF070C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8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8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8DF36E-6D2C-394B-93AB-A2C5DBBC9A50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33D6DD-AB4F-4084-BA32-C80A5ABDE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44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8EF8490-081D-2B4B-9285-C1417D6411B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3088" y="351922"/>
            <a:ext cx="8159261" cy="1091712"/>
          </a:xfrm>
        </p:spPr>
        <p:txBody>
          <a:bodyPr/>
          <a:lstStyle/>
          <a:p>
            <a:pPr eaLnBrk="1" hangingPunct="1">
              <a:defRPr/>
            </a:pPr>
            <a:r>
              <a:rPr lang="en-US" sz="3508" u="sng" dirty="0"/>
              <a:t>Stages of Human Fetal Growth </a:t>
            </a:r>
            <a:r>
              <a:rPr lang="en-US" sz="1847" u="sng" dirty="0"/>
              <a:t>(2)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D0EA0-BD2E-4349-8E43-A64627CE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8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8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C9EC0F-F22B-3242-9C9C-8B5328B8DE6B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pic>
        <p:nvPicPr>
          <p:cNvPr id="10244" name="Picture 4" descr="figur">
            <a:extLst>
              <a:ext uri="{FF2B5EF4-FFF2-40B4-BE49-F238E27FC236}">
                <a16:creationId xmlns:a16="http://schemas.microsoft.com/office/drawing/2014/main" id="{85E8BDC1-4E6D-6048-A4A7-0E5864F1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8" y="1051112"/>
            <a:ext cx="8590914" cy="51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AF9CA-BE35-4362-9DA6-3B8DE4F42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24FD-3CDB-6945-B62B-B6095544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CB80F6E-17C8-8549-929D-286137D50D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124883"/>
            <a:ext cx="4876800" cy="563250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BD700-C140-6E4B-9E7D-E763BD96ABE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486400" y="1523166"/>
            <a:ext cx="5248586" cy="30397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1500" b="1" dirty="0" err="1"/>
              <a:t>Scammon</a:t>
            </a:r>
            <a:r>
              <a:rPr lang="en-US" sz="1500" b="1" dirty="0"/>
              <a:t> Growth Curve</a:t>
            </a:r>
          </a:p>
          <a:p>
            <a:r>
              <a:rPr lang="en-ID" sz="1500" dirty="0" err="1"/>
              <a:t>Kurva</a:t>
            </a:r>
            <a:r>
              <a:rPr lang="en-ID" sz="1500" dirty="0"/>
              <a:t> </a:t>
            </a:r>
            <a:r>
              <a:rPr lang="en-ID" sz="1500" dirty="0" err="1"/>
              <a:t>pertumbuhan</a:t>
            </a:r>
            <a:r>
              <a:rPr lang="en-ID" sz="1500" dirty="0"/>
              <a:t> </a:t>
            </a:r>
            <a:r>
              <a:rPr lang="en-ID" sz="1500" dirty="0" err="1"/>
              <a:t>Scammon</a:t>
            </a:r>
            <a:r>
              <a:rPr lang="en-ID" sz="1500" dirty="0"/>
              <a:t> </a:t>
            </a:r>
            <a:r>
              <a:rPr lang="en-ID" sz="1500" dirty="0" err="1"/>
              <a:t>untuk</a:t>
            </a:r>
            <a:r>
              <a:rPr lang="en-ID" sz="1500" dirty="0"/>
              <a:t> </a:t>
            </a:r>
            <a:r>
              <a:rPr lang="en-ID" sz="1500" dirty="0" err="1"/>
              <a:t>berbagai</a:t>
            </a:r>
            <a:r>
              <a:rPr lang="en-ID" sz="1500" dirty="0"/>
              <a:t> </a:t>
            </a:r>
            <a:r>
              <a:rPr lang="en-ID" sz="1500" dirty="0" err="1"/>
              <a:t>bagian</a:t>
            </a:r>
            <a:r>
              <a:rPr lang="en-ID" sz="1500" dirty="0"/>
              <a:t> </a:t>
            </a:r>
            <a:r>
              <a:rPr lang="en-ID" sz="1500" dirty="0" err="1"/>
              <a:t>dan</a:t>
            </a:r>
            <a:r>
              <a:rPr lang="en-ID" sz="1500" dirty="0"/>
              <a:t> </a:t>
            </a:r>
            <a:r>
              <a:rPr lang="en-ID" sz="1500" dirty="0" err="1"/>
              <a:t>jaringan</a:t>
            </a:r>
            <a:r>
              <a:rPr lang="en-ID" sz="1500" dirty="0"/>
              <a:t> </a:t>
            </a:r>
            <a:r>
              <a:rPr lang="en-ID" sz="1500" dirty="0" err="1"/>
              <a:t>tubuh</a:t>
            </a:r>
            <a:r>
              <a:rPr lang="en-ID" sz="1500" dirty="0"/>
              <a:t> yang </a:t>
            </a:r>
            <a:r>
              <a:rPr lang="en-ID" sz="1500" dirty="0" err="1"/>
              <a:t>berbeda-beda</a:t>
            </a:r>
            <a:r>
              <a:rPr lang="en-ID" sz="1500" dirty="0"/>
              <a:t>. </a:t>
            </a:r>
            <a:r>
              <a:rPr lang="en-ID" sz="1500" dirty="0" err="1"/>
              <a:t>Setiap</a:t>
            </a:r>
            <a:r>
              <a:rPr lang="en-ID" sz="1500" dirty="0"/>
              <a:t> </a:t>
            </a:r>
            <a:r>
              <a:rPr lang="en-ID" sz="1500" dirty="0" err="1"/>
              <a:t>kurva</a:t>
            </a:r>
            <a:r>
              <a:rPr lang="en-ID" sz="1500" dirty="0"/>
              <a:t> </a:t>
            </a:r>
            <a:r>
              <a:rPr lang="en-ID" sz="1500" dirty="0" err="1"/>
              <a:t>merupakan</a:t>
            </a:r>
            <a:r>
              <a:rPr lang="en-ID" sz="1500" dirty="0"/>
              <a:t> </a:t>
            </a:r>
            <a:r>
              <a:rPr lang="en-ID" sz="1500" dirty="0" err="1"/>
              <a:t>ukuran</a:t>
            </a:r>
            <a:r>
              <a:rPr lang="en-ID" sz="1500" dirty="0"/>
              <a:t> </a:t>
            </a:r>
            <a:r>
              <a:rPr lang="en-ID" sz="1500" dirty="0" err="1"/>
              <a:t>pencapaian</a:t>
            </a:r>
            <a:r>
              <a:rPr lang="en-ID" sz="1500" dirty="0"/>
              <a:t> yang </a:t>
            </a:r>
            <a:r>
              <a:rPr lang="en-ID" sz="1500" dirty="0" err="1"/>
              <a:t>diplot</a:t>
            </a:r>
            <a:r>
              <a:rPr lang="en-ID" sz="1500" dirty="0"/>
              <a:t> </a:t>
            </a:r>
            <a:r>
              <a:rPr lang="en-ID" sz="1500" dirty="0" err="1"/>
              <a:t>sebagai</a:t>
            </a:r>
            <a:r>
              <a:rPr lang="en-ID" sz="1500" dirty="0"/>
              <a:t> </a:t>
            </a:r>
            <a:r>
              <a:rPr lang="en-ID" sz="1500" dirty="0" err="1"/>
              <a:t>persentase</a:t>
            </a:r>
            <a:r>
              <a:rPr lang="en-ID" sz="1500" dirty="0"/>
              <a:t> </a:t>
            </a:r>
            <a:r>
              <a:rPr lang="en-ID" sz="1500" dirty="0" err="1"/>
              <a:t>pertambahan</a:t>
            </a:r>
            <a:r>
              <a:rPr lang="en-ID" sz="1500" dirty="0"/>
              <a:t> total </a:t>
            </a:r>
            <a:r>
              <a:rPr lang="en-ID" sz="1500" dirty="0" err="1"/>
              <a:t>dari</a:t>
            </a:r>
            <a:r>
              <a:rPr lang="en-ID" sz="1500" dirty="0"/>
              <a:t> </a:t>
            </a:r>
            <a:r>
              <a:rPr lang="en-ID" sz="1500" dirty="0" err="1"/>
              <a:t>bayi</a:t>
            </a:r>
            <a:r>
              <a:rPr lang="en-ID" sz="1500" dirty="0"/>
              <a:t> </a:t>
            </a:r>
            <a:r>
              <a:rPr lang="en-ID" sz="1500" dirty="0" err="1"/>
              <a:t>sampai</a:t>
            </a:r>
            <a:r>
              <a:rPr lang="en-ID" sz="1500" dirty="0"/>
              <a:t> </a:t>
            </a:r>
            <a:r>
              <a:rPr lang="en-ID" sz="1500" dirty="0" err="1"/>
              <a:t>usia</a:t>
            </a:r>
            <a:r>
              <a:rPr lang="en-ID" sz="1500" dirty="0"/>
              <a:t> 20 </a:t>
            </a:r>
            <a:r>
              <a:rPr lang="en-ID" sz="1500" dirty="0" err="1"/>
              <a:t>tahun</a:t>
            </a:r>
            <a:r>
              <a:rPr lang="en-ID" sz="1500" dirty="0"/>
              <a:t>. </a:t>
            </a:r>
            <a:r>
              <a:rPr lang="en-ID" sz="1500" dirty="0" err="1"/>
              <a:t>Ukuran</a:t>
            </a:r>
            <a:r>
              <a:rPr lang="en-ID" sz="1500" dirty="0"/>
              <a:t> </a:t>
            </a:r>
            <a:r>
              <a:rPr lang="en-ID" sz="1500" dirty="0" err="1"/>
              <a:t>pada</a:t>
            </a:r>
            <a:r>
              <a:rPr lang="en-ID" sz="1500" dirty="0"/>
              <a:t> 20 </a:t>
            </a:r>
            <a:r>
              <a:rPr lang="en-ID" sz="1500" dirty="0" err="1"/>
              <a:t>tahun</a:t>
            </a:r>
            <a:r>
              <a:rPr lang="en-ID" sz="1500" dirty="0"/>
              <a:t> </a:t>
            </a:r>
            <a:r>
              <a:rPr lang="en-ID" sz="1500" dirty="0" err="1"/>
              <a:t>adalah</a:t>
            </a:r>
            <a:r>
              <a:rPr lang="en-ID" sz="1500" dirty="0"/>
              <a:t> 100% </a:t>
            </a:r>
            <a:r>
              <a:rPr lang="en-ID" sz="1500" dirty="0" err="1"/>
              <a:t>pada</a:t>
            </a:r>
            <a:r>
              <a:rPr lang="en-ID" sz="1500" dirty="0"/>
              <a:t> </a:t>
            </a:r>
            <a:r>
              <a:rPr lang="en-ID" sz="1500" dirty="0" err="1"/>
              <a:t>sumbu</a:t>
            </a:r>
            <a:r>
              <a:rPr lang="en-ID" sz="1500" dirty="0"/>
              <a:t> </a:t>
            </a:r>
            <a:r>
              <a:rPr lang="en-ID" sz="1500" dirty="0" err="1"/>
              <a:t>vertikal</a:t>
            </a:r>
            <a:r>
              <a:rPr lang="en-ID" sz="1500" dirty="0"/>
              <a:t>. (R.E. </a:t>
            </a:r>
            <a:r>
              <a:rPr lang="en-ID" sz="1500" dirty="0" err="1"/>
              <a:t>Scammon</a:t>
            </a:r>
            <a:r>
              <a:rPr lang="en-ID" sz="1500" dirty="0"/>
              <a:t>, 1930, </a:t>
            </a:r>
            <a:r>
              <a:rPr lang="en-ID" sz="1500" i="1" dirty="0"/>
              <a:t>The Measurement of Man</a:t>
            </a:r>
            <a:r>
              <a:rPr lang="en-ID" sz="1500" dirty="0"/>
              <a:t>, edited by J.A. Harris et al., Minneapolis, MN: University of Minnesota Press).</a:t>
            </a:r>
          </a:p>
          <a:p>
            <a:endParaRPr lang="en-US" sz="15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F35FF-F728-7046-926C-6A5C36BE093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486400" y="3886201"/>
            <a:ext cx="5248586" cy="257876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ID" sz="1500" dirty="0"/>
              <a:t>Tinggi </a:t>
            </a:r>
            <a:r>
              <a:rPr lang="en-ID" sz="1500" dirty="0" err="1"/>
              <a:t>badan</a:t>
            </a:r>
            <a:r>
              <a:rPr lang="en-ID" sz="1500" dirty="0"/>
              <a:t> </a:t>
            </a:r>
            <a:r>
              <a:rPr lang="en-ID" sz="1500" dirty="0" err="1"/>
              <a:t>dan</a:t>
            </a:r>
            <a:r>
              <a:rPr lang="en-ID" sz="1500" dirty="0"/>
              <a:t> </a:t>
            </a:r>
            <a:r>
              <a:rPr lang="en-ID" sz="1500" dirty="0" err="1"/>
              <a:t>kebanyakan</a:t>
            </a:r>
            <a:r>
              <a:rPr lang="en-ID" sz="1500" dirty="0"/>
              <a:t> </a:t>
            </a:r>
            <a:r>
              <a:rPr lang="en-ID" sz="1500" dirty="0" err="1"/>
              <a:t>bagian</a:t>
            </a:r>
            <a:r>
              <a:rPr lang="en-ID" sz="1500" dirty="0"/>
              <a:t> </a:t>
            </a:r>
            <a:r>
              <a:rPr lang="en-ID" sz="1500" dirty="0" err="1"/>
              <a:t>tubuh</a:t>
            </a:r>
            <a:r>
              <a:rPr lang="en-ID" sz="1500" dirty="0"/>
              <a:t> lain </a:t>
            </a:r>
            <a:r>
              <a:rPr lang="en-ID" sz="1500" dirty="0" err="1"/>
              <a:t>mengikuti</a:t>
            </a:r>
            <a:r>
              <a:rPr lang="en-ID" sz="1500" dirty="0"/>
              <a:t> </a:t>
            </a:r>
            <a:r>
              <a:rPr lang="en-ID" sz="1500" dirty="0" err="1"/>
              <a:t>kurva</a:t>
            </a:r>
            <a:r>
              <a:rPr lang="en-ID" sz="1500" dirty="0"/>
              <a:t> “general”. </a:t>
            </a:r>
            <a:r>
              <a:rPr lang="en-ID" sz="1500" dirty="0" err="1"/>
              <a:t>Otak</a:t>
            </a:r>
            <a:r>
              <a:rPr lang="en-ID" sz="1500" dirty="0"/>
              <a:t> (</a:t>
            </a:r>
            <a:r>
              <a:rPr lang="en-ID" sz="1500" dirty="0" err="1"/>
              <a:t>dan</a:t>
            </a:r>
            <a:r>
              <a:rPr lang="en-ID" sz="1500" dirty="0"/>
              <a:t> </a:t>
            </a:r>
            <a:r>
              <a:rPr lang="en-ID" sz="1500" dirty="0" err="1"/>
              <a:t>kepala</a:t>
            </a:r>
            <a:r>
              <a:rPr lang="en-ID" sz="1500" dirty="0"/>
              <a:t>) </a:t>
            </a:r>
            <a:r>
              <a:rPr lang="en-ID" sz="1500" dirty="0" err="1"/>
              <a:t>tumbuh</a:t>
            </a:r>
            <a:r>
              <a:rPr lang="en-ID" sz="1500" dirty="0"/>
              <a:t> </a:t>
            </a:r>
            <a:r>
              <a:rPr lang="en-ID" sz="1500" dirty="0" err="1"/>
              <a:t>lebih</a:t>
            </a:r>
            <a:r>
              <a:rPr lang="en-ID" sz="1500" dirty="0"/>
              <a:t> </a:t>
            </a:r>
            <a:r>
              <a:rPr lang="en-ID" sz="1500" dirty="0" err="1"/>
              <a:t>awal</a:t>
            </a:r>
            <a:r>
              <a:rPr lang="en-ID" sz="1500" dirty="0"/>
              <a:t> </a:t>
            </a:r>
            <a:r>
              <a:rPr lang="en-ID" sz="1500" dirty="0" err="1"/>
              <a:t>dibanding</a:t>
            </a:r>
            <a:r>
              <a:rPr lang="en-ID" sz="1500" dirty="0"/>
              <a:t> </a:t>
            </a:r>
            <a:r>
              <a:rPr lang="en-ID" sz="1500" dirty="0" err="1"/>
              <a:t>jaringan</a:t>
            </a:r>
            <a:r>
              <a:rPr lang="en-ID" sz="1500" dirty="0"/>
              <a:t> lain; </a:t>
            </a:r>
            <a:r>
              <a:rPr lang="en-ID" sz="1500" dirty="0" err="1"/>
              <a:t>saat</a:t>
            </a:r>
            <a:r>
              <a:rPr lang="en-ID" sz="1500" dirty="0"/>
              <a:t> </a:t>
            </a:r>
            <a:r>
              <a:rPr lang="en-ID" sz="1500" dirty="0" err="1"/>
              <a:t>lahir</a:t>
            </a:r>
            <a:r>
              <a:rPr lang="en-ID" sz="1500" dirty="0"/>
              <a:t> </a:t>
            </a:r>
            <a:r>
              <a:rPr lang="en-ID" sz="1500" dirty="0" err="1"/>
              <a:t>sudah</a:t>
            </a:r>
            <a:r>
              <a:rPr lang="en-ID" sz="1500" dirty="0"/>
              <a:t> 25% </a:t>
            </a:r>
            <a:r>
              <a:rPr lang="en-ID" sz="1500" dirty="0" err="1"/>
              <a:t>dari</a:t>
            </a:r>
            <a:r>
              <a:rPr lang="en-ID" sz="1500" dirty="0"/>
              <a:t> </a:t>
            </a:r>
            <a:r>
              <a:rPr lang="en-ID" sz="1500" dirty="0" err="1"/>
              <a:t>berat</a:t>
            </a:r>
            <a:r>
              <a:rPr lang="en-ID" sz="1500" dirty="0"/>
              <a:t> </a:t>
            </a:r>
            <a:r>
              <a:rPr lang="en-ID" sz="1500" dirty="0" err="1"/>
              <a:t>ketika</a:t>
            </a:r>
            <a:r>
              <a:rPr lang="en-ID" sz="1500" dirty="0"/>
              <a:t> </a:t>
            </a:r>
            <a:r>
              <a:rPr lang="en-ID" sz="1500" dirty="0" err="1"/>
              <a:t>dewasa</a:t>
            </a:r>
            <a:r>
              <a:rPr lang="en-ID" sz="1500" dirty="0"/>
              <a:t>, </a:t>
            </a:r>
            <a:r>
              <a:rPr lang="en-ID" sz="1500" dirty="0" err="1"/>
              <a:t>dan</a:t>
            </a:r>
            <a:r>
              <a:rPr lang="en-ID" sz="1500" dirty="0"/>
              <a:t> 90% </a:t>
            </a:r>
            <a:r>
              <a:rPr lang="en-ID" sz="1500" dirty="0" err="1"/>
              <a:t>pada</a:t>
            </a:r>
            <a:r>
              <a:rPr lang="en-ID" sz="1500" dirty="0"/>
              <a:t> </a:t>
            </a:r>
            <a:r>
              <a:rPr lang="en-ID" sz="1500" dirty="0" err="1"/>
              <a:t>usia</a:t>
            </a:r>
            <a:r>
              <a:rPr lang="en-ID" sz="1500" dirty="0"/>
              <a:t> lima </a:t>
            </a:r>
            <a:r>
              <a:rPr lang="en-ID" sz="1500" dirty="0" err="1"/>
              <a:t>tahun</a:t>
            </a:r>
            <a:r>
              <a:rPr lang="en-ID" sz="1500" dirty="0"/>
              <a:t>. </a:t>
            </a:r>
            <a:r>
              <a:rPr lang="en-ID" sz="1500" dirty="0" err="1"/>
              <a:t>Jaringan</a:t>
            </a:r>
            <a:r>
              <a:rPr lang="en-ID" sz="1500" dirty="0"/>
              <a:t> </a:t>
            </a:r>
            <a:r>
              <a:rPr lang="en-ID" sz="1500" dirty="0" err="1"/>
              <a:t>limfoid</a:t>
            </a:r>
            <a:r>
              <a:rPr lang="en-ID" sz="1500" dirty="0"/>
              <a:t> </a:t>
            </a:r>
            <a:r>
              <a:rPr lang="en-ID" sz="1500" dirty="0" err="1"/>
              <a:t>mencapai</a:t>
            </a:r>
            <a:r>
              <a:rPr lang="en-ID" sz="1500" dirty="0"/>
              <a:t> </a:t>
            </a:r>
            <a:r>
              <a:rPr lang="en-ID" sz="1500" dirty="0" err="1"/>
              <a:t>puncak</a:t>
            </a:r>
            <a:r>
              <a:rPr lang="en-ID" sz="1500" dirty="0"/>
              <a:t> </a:t>
            </a:r>
            <a:r>
              <a:rPr lang="en-ID" sz="1500" dirty="0" err="1"/>
              <a:t>sebelum</a:t>
            </a:r>
            <a:r>
              <a:rPr lang="en-ID" sz="1500" dirty="0"/>
              <a:t> </a:t>
            </a:r>
            <a:r>
              <a:rPr lang="en-ID" sz="1500" dirty="0" err="1"/>
              <a:t>remaja</a:t>
            </a:r>
            <a:r>
              <a:rPr lang="en-ID" sz="1500" dirty="0"/>
              <a:t>, </a:t>
            </a:r>
            <a:r>
              <a:rPr lang="en-ID" sz="1500" dirty="0" err="1"/>
              <a:t>lalu</a:t>
            </a:r>
            <a:r>
              <a:rPr lang="en-ID" sz="1500" dirty="0"/>
              <a:t> </a:t>
            </a:r>
            <a:r>
              <a:rPr lang="en-ID" sz="1500" dirty="0" err="1"/>
              <a:t>turun</a:t>
            </a:r>
            <a:r>
              <a:rPr lang="en-ID" sz="1500" dirty="0"/>
              <a:t> </a:t>
            </a:r>
            <a:r>
              <a:rPr lang="en-ID" sz="1500" dirty="0" err="1"/>
              <a:t>menuju</a:t>
            </a:r>
            <a:r>
              <a:rPr lang="en-ID" sz="1500" dirty="0"/>
              <a:t> </a:t>
            </a:r>
            <a:r>
              <a:rPr lang="en-ID" sz="1500" dirty="0" err="1"/>
              <a:t>ukuran</a:t>
            </a:r>
            <a:r>
              <a:rPr lang="en-ID" sz="1500" dirty="0"/>
              <a:t> </a:t>
            </a:r>
            <a:r>
              <a:rPr lang="en-ID" sz="1500" dirty="0" err="1"/>
              <a:t>dewasanya</a:t>
            </a:r>
            <a:r>
              <a:rPr lang="en-ID" sz="1500" dirty="0"/>
              <a:t> </a:t>
            </a:r>
            <a:r>
              <a:rPr lang="en-ID" sz="1500" dirty="0" err="1"/>
              <a:t>dan</a:t>
            </a:r>
            <a:r>
              <a:rPr lang="en-ID" sz="1500" dirty="0"/>
              <a:t> </a:t>
            </a:r>
            <a:r>
              <a:rPr lang="en-ID" sz="1500" dirty="0" err="1"/>
              <a:t>secara</a:t>
            </a:r>
            <a:r>
              <a:rPr lang="en-ID" sz="1500" dirty="0"/>
              <a:t> </a:t>
            </a:r>
            <a:r>
              <a:rPr lang="en-ID" sz="1500" dirty="0" err="1"/>
              <a:t>bersamaan</a:t>
            </a:r>
            <a:r>
              <a:rPr lang="en-ID" sz="1500" dirty="0"/>
              <a:t> organ </a:t>
            </a:r>
            <a:r>
              <a:rPr lang="en-ID" sz="1500" dirty="0" err="1"/>
              <a:t>reproduksi</a:t>
            </a:r>
            <a:r>
              <a:rPr lang="en-ID" sz="1500" dirty="0"/>
              <a:t> </a:t>
            </a:r>
            <a:r>
              <a:rPr lang="en-ID" sz="1500" dirty="0" err="1"/>
              <a:t>meningkat</a:t>
            </a:r>
            <a:r>
              <a:rPr lang="en-ID" sz="1500" dirty="0"/>
              <a:t> </a:t>
            </a:r>
            <a:r>
              <a:rPr lang="en-ID" sz="1500" dirty="0" err="1"/>
              <a:t>pesat</a:t>
            </a:r>
            <a:r>
              <a:rPr lang="en-ID" sz="1500" dirty="0"/>
              <a:t>.</a:t>
            </a:r>
            <a:endParaRPr lang="en-US"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2F022-B6F3-475B-A2BD-582FEA5F9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0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0314-EB71-DD4D-B565-5A67B4F3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en-US" dirty="0"/>
              <a:t>Parameter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fisik</a:t>
            </a:r>
            <a:br>
              <a:rPr lang="en-US" dirty="0"/>
            </a:br>
            <a:r>
              <a:rPr lang="en-US" sz="1847" dirty="0"/>
              <a:t>(Johnson and </a:t>
            </a:r>
            <a:r>
              <a:rPr lang="en-US" sz="1847" dirty="0" err="1"/>
              <a:t>Blasco</a:t>
            </a:r>
            <a:r>
              <a:rPr lang="en-US" sz="1847" dirty="0"/>
              <a:t>, 1997)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75E3-1506-F44E-ABBF-C4AC81823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17B99-F87A-A64E-B097-C5F798F3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91732"/>
            <a:ext cx="8596668" cy="4991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F4E22A-A040-44FC-B1D0-0225F7191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5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0314-EB71-DD4D-B565-5A67B4F3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Status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75E3-1506-F44E-ABBF-C4AC81823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CF0F0-90BE-B345-84F2-5B768702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80" y="1402585"/>
            <a:ext cx="8838399" cy="5126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A7EE8-4F2F-4100-83FB-190EBCEE5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5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F58E-87AC-4B09-9E14-33F15445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Diskusi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8A1A-D789-47C3-843D-047D31051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Organ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matang</a:t>
            </a:r>
            <a:r>
              <a:rPr lang="en-ID" dirty="0"/>
              <a:t> (</a:t>
            </a:r>
            <a:r>
              <a:rPr lang="en-ID" dirty="0" err="1"/>
              <a:t>sempurna</a:t>
            </a:r>
            <a:r>
              <a:rPr lang="en-ID" dirty="0"/>
              <a:t>)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di </a:t>
            </a:r>
            <a:r>
              <a:rPr lang="en-ID" dirty="0" err="1"/>
              <a:t>lahirkan</a:t>
            </a:r>
            <a:r>
              <a:rPr lang="en-ID" dirty="0"/>
              <a:t>?</a:t>
            </a:r>
          </a:p>
          <a:p>
            <a:r>
              <a:rPr lang="en-ID" dirty="0"/>
              <a:t>Organ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berkembang</a:t>
            </a:r>
            <a:r>
              <a:rPr lang="en-ID" dirty="0"/>
              <a:t> </a:t>
            </a:r>
            <a:r>
              <a:rPr lang="en-ID" dirty="0" err="1"/>
              <a:t>pesat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0 - 11 </a:t>
            </a:r>
            <a:r>
              <a:rPr lang="en-ID" dirty="0" err="1"/>
              <a:t>bln</a:t>
            </a:r>
            <a:r>
              <a:rPr lang="en-ID" dirty="0"/>
              <a:t>?</a:t>
            </a:r>
          </a:p>
          <a:p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0-11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proporsi</a:t>
            </a:r>
            <a:r>
              <a:rPr lang="en-ID" dirty="0"/>
              <a:t> </a:t>
            </a:r>
            <a:r>
              <a:rPr lang="en-ID" dirty="0" err="1"/>
              <a:t>terbesar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32C62-3544-4D2C-95AA-6F542584E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7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4ECF-45CB-884C-8834-CF57DE14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782" y="724167"/>
            <a:ext cx="3306212" cy="1219200"/>
          </a:xfrm>
        </p:spPr>
        <p:txBody>
          <a:bodyPr/>
          <a:lstStyle/>
          <a:p>
            <a:r>
              <a:rPr lang="en-US" dirty="0" err="1"/>
              <a:t>Sekian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AFFB-444B-854D-A5C8-BA6784DE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781" y="2079174"/>
            <a:ext cx="3678916" cy="358225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Pustaka</a:t>
            </a:r>
            <a:endParaRPr lang="en-US" dirty="0"/>
          </a:p>
          <a:p>
            <a:pPr>
              <a:buAutoNum type="arabicPeriod"/>
            </a:pPr>
            <a:r>
              <a:rPr lang="en-ID" dirty="0"/>
              <a:t>CP Johnson and PA </a:t>
            </a:r>
            <a:r>
              <a:rPr lang="en-ID" dirty="0" err="1"/>
              <a:t>Blasco</a:t>
            </a:r>
            <a:r>
              <a:rPr lang="en-ID" dirty="0"/>
              <a:t>. 1997. Infant growth and development. </a:t>
            </a:r>
            <a:r>
              <a:rPr lang="en-ID" i="1" dirty="0" err="1"/>
              <a:t>Pediatrics</a:t>
            </a:r>
            <a:r>
              <a:rPr lang="en-ID" i="1" dirty="0"/>
              <a:t> in Review </a:t>
            </a:r>
            <a:r>
              <a:rPr lang="en-ID" dirty="0"/>
              <a:t>Vol. 18 No. 7: 224-242.</a:t>
            </a:r>
          </a:p>
          <a:p>
            <a:pPr>
              <a:buFont typeface="Wingdings 3" charset="2"/>
              <a:buAutoNum type="arabicPeriod"/>
            </a:pPr>
            <a:r>
              <a:rPr lang="en-ID" dirty="0"/>
              <a:t>K Cashin and L </a:t>
            </a:r>
            <a:r>
              <a:rPr lang="en-ID" dirty="0" err="1"/>
              <a:t>Oot</a:t>
            </a:r>
            <a:r>
              <a:rPr lang="en-ID" dirty="0"/>
              <a:t>. 2018. </a:t>
            </a:r>
            <a:r>
              <a:rPr lang="en-ID" i="1" dirty="0"/>
              <a:t>Guide to Anthropometry. A Practical Tool for Program Planners, Managers, and Implementers</a:t>
            </a:r>
            <a:r>
              <a:rPr lang="en-ID" dirty="0"/>
              <a:t>. Washington, DC: Food and Nutrition Technical Assistance III Project (FANTA)/FHI 360.</a:t>
            </a:r>
          </a:p>
          <a:p>
            <a:pPr>
              <a:buAutoNum type="arabicPeriod"/>
            </a:pPr>
            <a:endParaRPr lang="en-ID" dirty="0"/>
          </a:p>
          <a:p>
            <a:pPr>
              <a:buAutoNum type="arabicPeriod"/>
            </a:pPr>
            <a:endParaRPr lang="en-ID" dirty="0"/>
          </a:p>
          <a:p>
            <a:pPr>
              <a:buAutoNum type="arabicPeriod"/>
            </a:pPr>
            <a:endParaRPr lang="en-ID" dirty="0"/>
          </a:p>
          <a:p>
            <a:pPr>
              <a:buAutoNum type="arabicPeriod"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65D74-7FA0-034F-81D5-5ADC6C5C8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075" y="1333768"/>
            <a:ext cx="2659591" cy="4790657"/>
          </a:xfrm>
          <a:prstGeom prst="rect">
            <a:avLst/>
          </a:prstGeom>
          <a:noFill/>
          <a:effectLst>
            <a:outerShdw dist="38100" dir="10140000" sx="200000" sy="200000" algn="tl" rotWithShape="0">
              <a:prstClr val="black">
                <a:alpha val="0"/>
              </a:prstClr>
            </a:outerShdw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542608-E3E3-4064-A8B5-516AE7D9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81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</TotalTime>
  <Words>391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Pertumbuhan  Bayi</vt:lpstr>
      <vt:lpstr>Komposisi dan proporsi tubuh bayi</vt:lpstr>
      <vt:lpstr>Stages of Human Fetal Growth (1)</vt:lpstr>
      <vt:lpstr>Stages of Human Fetal Growth (2)</vt:lpstr>
      <vt:lpstr>Standar pertumbuhan bayi</vt:lpstr>
      <vt:lpstr>Parameter pertumbuhan fisik (Johnson and Blasco, 1997)</vt:lpstr>
      <vt:lpstr>Penilaian Status Gizi Bayi</vt:lpstr>
      <vt:lpstr>Bahan Diskusi</vt:lpstr>
      <vt:lpstr>Sekian dan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Pertumbuhan Bayi</dc:title>
  <dc:creator>Microsoft Office User</dc:creator>
  <cp:lastModifiedBy>Septi Lidya</cp:lastModifiedBy>
  <cp:revision>12</cp:revision>
  <dcterms:created xsi:type="dcterms:W3CDTF">2020-10-08T02:19:30Z</dcterms:created>
  <dcterms:modified xsi:type="dcterms:W3CDTF">2020-11-11T17:27:26Z</dcterms:modified>
</cp:coreProperties>
</file>