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</p:sldMasterIdLst>
  <p:notesMasterIdLst>
    <p:notesMasterId r:id="rId41"/>
  </p:notesMasterIdLst>
  <p:handoutMasterIdLst>
    <p:handoutMasterId r:id="rId42"/>
  </p:handoutMasterIdLst>
  <p:sldIdLst>
    <p:sldId id="256" r:id="rId2"/>
    <p:sldId id="361" r:id="rId3"/>
    <p:sldId id="341" r:id="rId4"/>
    <p:sldId id="267" r:id="rId5"/>
    <p:sldId id="353" r:id="rId6"/>
    <p:sldId id="378" r:id="rId7"/>
    <p:sldId id="377" r:id="rId8"/>
    <p:sldId id="338" r:id="rId9"/>
    <p:sldId id="265" r:id="rId10"/>
    <p:sldId id="340" r:id="rId11"/>
    <p:sldId id="339" r:id="rId12"/>
    <p:sldId id="286" r:id="rId13"/>
    <p:sldId id="326" r:id="rId14"/>
    <p:sldId id="287" r:id="rId15"/>
    <p:sldId id="327" r:id="rId16"/>
    <p:sldId id="390" r:id="rId17"/>
    <p:sldId id="357" r:id="rId18"/>
    <p:sldId id="358" r:id="rId19"/>
    <p:sldId id="374" r:id="rId20"/>
    <p:sldId id="300" r:id="rId21"/>
    <p:sldId id="385" r:id="rId22"/>
    <p:sldId id="268" r:id="rId23"/>
    <p:sldId id="301" r:id="rId24"/>
    <p:sldId id="318" r:id="rId25"/>
    <p:sldId id="317" r:id="rId26"/>
    <p:sldId id="270" r:id="rId27"/>
    <p:sldId id="369" r:id="rId28"/>
    <p:sldId id="309" r:id="rId29"/>
    <p:sldId id="271" r:id="rId30"/>
    <p:sldId id="308" r:id="rId31"/>
    <p:sldId id="263" r:id="rId32"/>
    <p:sldId id="372" r:id="rId33"/>
    <p:sldId id="319" r:id="rId34"/>
    <p:sldId id="320" r:id="rId35"/>
    <p:sldId id="373" r:id="rId36"/>
    <p:sldId id="264" r:id="rId37"/>
    <p:sldId id="370" r:id="rId38"/>
    <p:sldId id="371" r:id="rId39"/>
    <p:sldId id="393" r:id="rId40"/>
  </p:sldIdLst>
  <p:sldSz cx="9144000" cy="6858000" type="screen4x3"/>
  <p:notesSz cx="6858000" cy="9555163"/>
  <p:defaultTextStyle>
    <a:defPPr>
      <a:defRPr lang="id-ID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  <a:srgbClr val="CCFFCC"/>
    <a:srgbClr val="FF99FF"/>
    <a:srgbClr val="FF5050"/>
    <a:srgbClr val="FFCCFF"/>
    <a:srgbClr val="3399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3" autoAdjust="0"/>
    <p:restoredTop sz="86801" autoAdjust="0"/>
  </p:normalViewPr>
  <p:slideViewPr>
    <p:cSldViewPr>
      <p:cViewPr varScale="1">
        <p:scale>
          <a:sx n="54" d="100"/>
          <a:sy n="54" d="100"/>
        </p:scale>
        <p:origin x="15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296559C-CC04-4FA6-89D6-B60999549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715963"/>
            <a:ext cx="4778375" cy="3582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38663"/>
            <a:ext cx="5029200" cy="430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32A8DFF-9209-4B83-9B33-C4DBF70F7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D14976-8A5D-4EE0-A4FC-07139C8123FB}" type="slidenum">
              <a:rPr lang="en-US" altLang="en-US" smtClean="0">
                <a:latin typeface="Tahoma" panose="020B0604030504040204" pitchFamily="34" charset="0"/>
              </a:rPr>
              <a:pPr/>
              <a:t>9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Peny. kronik &amp; stabil mis: asma, hiperkolesterolemia, hipertensi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Sampel size hanya 50% dari desain paralel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D51ABA-0019-4D9F-AB71-CB3E8EEEF92E}" type="slidenum">
              <a:rPr lang="en-US" altLang="en-US" smtClean="0">
                <a:latin typeface="Tahoma" panose="020B0604030504040204" pitchFamily="34" charset="0"/>
              </a:rPr>
              <a:pPr/>
              <a:t>25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34E1F9-C4E3-4B37-88EF-B6581AFFA596}" type="slidenum">
              <a:rPr lang="en-US" altLang="en-US" smtClean="0">
                <a:latin typeface="Tahoma" panose="020B0604030504040204" pitchFamily="34" charset="0"/>
              </a:rPr>
              <a:pPr/>
              <a:t>26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CFC56-2AF4-43E7-8042-22D36E37E850}" type="slidenum">
              <a:rPr lang="en-US" altLang="en-US" smtClean="0">
                <a:latin typeface="Tahoma" panose="020B0604030504040204" pitchFamily="34" charset="0"/>
              </a:rPr>
              <a:pPr/>
              <a:t>27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892237-7B7C-4CED-86B6-0E71ABC709D2}" type="slidenum">
              <a:rPr lang="en-US" altLang="en-US" smtClean="0">
                <a:latin typeface="Tahoma" panose="020B0604030504040204" pitchFamily="34" charset="0"/>
              </a:rPr>
              <a:pPr/>
              <a:t>29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Kontrol plasebo perlu bila hasil pengukuran bersifat subyektif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Gunanya untuk mengurangi bias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328B28-BC70-45DD-ADA8-9118333791AB}" type="slidenum">
              <a:rPr lang="en-US" altLang="en-US" smtClean="0">
                <a:latin typeface="Tahoma" panose="020B0604030504040204" pitchFamily="34" charset="0"/>
              </a:rPr>
              <a:pPr/>
              <a:t>30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Kontrol plasebo perlu bila hasil pengukuran bersifat subyektif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Gunanya untuk mengurangi bias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005697-6CC5-492B-BAFD-89B9FE284641}" type="slidenum">
              <a:rPr lang="en-US" altLang="en-US" smtClean="0">
                <a:latin typeface="Tahoma" panose="020B0604030504040204" pitchFamily="34" charset="0"/>
              </a:rPr>
              <a:pPr/>
              <a:t>32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Kontrol plasebo perlu bila hasil pengukuran bersifat subyektif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Gunanya untuk mengurangi bias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244BCB-B9C1-4458-92BD-56AAA3D4D9B5}" type="slidenum">
              <a:rPr lang="en-US" altLang="en-US" smtClean="0">
                <a:latin typeface="Tahoma" panose="020B0604030504040204" pitchFamily="34" charset="0"/>
              </a:rPr>
              <a:pPr/>
              <a:t>10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Peny. kronik &amp; stabil mis: asma, hiperkolesterolemia, hipertensi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Sampel size hanya 50% dari desain paralel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058B42-93C1-4B75-9D54-FB3FD9B2FA30}" type="slidenum">
              <a:rPr lang="en-US" altLang="en-US" smtClean="0">
                <a:latin typeface="Tahoma" panose="020B0604030504040204" pitchFamily="34" charset="0"/>
              </a:rPr>
              <a:pPr/>
              <a:t>11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Peny. kronik &amp; stabil mis: asma, hiperkolesterolemia, hipertensi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Sampel size hanya 50% dari desain paralel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B0116A-F9AF-4A24-B228-5EB612DCAD38}" type="slidenum">
              <a:rPr lang="en-US" altLang="en-US" smtClean="0">
                <a:latin typeface="Tahoma" panose="020B0604030504040204" pitchFamily="34" charset="0"/>
              </a:rPr>
              <a:pPr/>
              <a:t>12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See Pocock p.120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54EFC8-BB70-46B1-819C-8DEAF9321BA0}" type="slidenum">
              <a:rPr lang="en-US" altLang="en-US" smtClean="0">
                <a:latin typeface="Tahoma" panose="020B0604030504040204" pitchFamily="34" charset="0"/>
              </a:rPr>
              <a:pPr/>
              <a:t>14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See Hulley p.167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26C16-839B-43BC-8315-9CE9BAE5E422}" type="slidenum">
              <a:rPr lang="en-US" altLang="en-US" smtClean="0">
                <a:latin typeface="Tahoma" panose="020B0604030504040204" pitchFamily="34" charset="0"/>
              </a:rPr>
              <a:pPr/>
              <a:t>17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See Pocock p. 53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5BDDC3-4B08-44A5-B370-AD5BFB2FE7DE}" type="slidenum">
              <a:rPr lang="en-US" altLang="en-US" smtClean="0">
                <a:latin typeface="Tahoma" panose="020B0604030504040204" pitchFamily="34" charset="0"/>
              </a:rPr>
              <a:pPr/>
              <a:t>22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Populasi subyek: misalnya penderita urtikaria kronis, penderita community-acquired pneumonia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Kriteria inklusi terlalu longgar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banyak pasien tapi sangat heterogen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Kriteria terlalu ketat; susah mendapat pasien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3489A-09B6-49E1-9DE3-8CEE053D42C3}" type="slidenum">
              <a:rPr lang="en-US" altLang="en-US" smtClean="0">
                <a:latin typeface="Tahoma" panose="020B0604030504040204" pitchFamily="34" charset="0"/>
              </a:rPr>
              <a:pPr/>
              <a:t>23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See Sudigdo p.72-77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DE4F0D-01AD-48E3-B400-0122D48A921F}" type="slidenum">
              <a:rPr lang="en-US" altLang="en-US" smtClean="0">
                <a:latin typeface="Tahoma" panose="020B0604030504040204" pitchFamily="34" charset="0"/>
              </a:rPr>
              <a:pPr/>
              <a:t>24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Sudigdo p.75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0FD85-B371-4433-9EBC-495543D823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5942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005BE-B460-401A-9319-25A079C18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81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005BE-B460-401A-9319-25A079C18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557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005BE-B460-401A-9319-25A079C18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22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5E040-710B-4FE7-82A7-C6336C6AE94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40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DFC63-A5EA-4497-8698-BF9B11D36C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5795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102FC-6A55-4EE9-ABE1-D1F9E17EDAA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68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97DC3-AC05-490E-A314-E48ACC71DE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48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656B6-D485-400A-831E-BF5FFC6C790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10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F5A9B-D639-436B-8C6F-DB94FCF412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01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A1291-E8D6-4184-8AF3-B5C5AFBCCA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93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9BA8B-135E-44A1-AC84-EE0B504B13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215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F23E4-3C48-4CA4-8526-C8A8BE4000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1523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pPr>
              <a:defRPr/>
            </a:pPr>
            <a:fld id="{CD9FCB71-1566-42EB-A6A7-6CC7AAB1CCB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5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C2005BE-B460-401A-9319-25A079C18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638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  <p:sldLayoutId id="2147484024" r:id="rId13"/>
    <p:sldLayoutId id="2147484025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8188325" cy="2303463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en-US" sz="7200" dirty="0" err="1">
                <a:solidFill>
                  <a:srgbClr val="FFFF00"/>
                </a:solidFill>
                <a:latin typeface="Arial Narrow" pitchFamily="34" charset="0"/>
              </a:rPr>
              <a:t>Desain</a:t>
            </a:r>
            <a:r>
              <a:rPr lang="en-US" sz="7200" dirty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latin typeface="Arial Narrow" pitchFamily="34" charset="0"/>
              </a:rPr>
              <a:t>Penelitian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4581525"/>
            <a:ext cx="64008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3200" i="1" dirty="0"/>
              <a:t>Aria Kekalih</a:t>
            </a:r>
          </a:p>
          <a:p>
            <a:pPr algn="r" eaLnBrk="1" hangingPunct="1">
              <a:defRPr/>
            </a:pPr>
            <a:r>
              <a:rPr lang="en-US" sz="3200" i="1" dirty="0" err="1"/>
              <a:t>Modul</a:t>
            </a:r>
            <a:r>
              <a:rPr lang="en-US" sz="3200" i="1" dirty="0"/>
              <a:t> </a:t>
            </a:r>
            <a:r>
              <a:rPr lang="en-US" sz="3200" i="1" dirty="0" err="1"/>
              <a:t>Perancangan</a:t>
            </a:r>
            <a:r>
              <a:rPr lang="en-US" sz="3200" i="1" dirty="0"/>
              <a:t> Proposal</a:t>
            </a:r>
            <a:endParaRPr lang="id-ID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58175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Desain menyilang (</a:t>
            </a:r>
            <a:r>
              <a:rPr lang="en-US" sz="4000" i="1">
                <a:solidFill>
                  <a:srgbClr val="FFFF00"/>
                </a:solidFill>
              </a:rPr>
              <a:t>cross-over</a:t>
            </a:r>
            <a:r>
              <a:rPr lang="en-US" sz="4000">
                <a:solidFill>
                  <a:srgbClr val="FFFF00"/>
                </a:solidFill>
              </a:rPr>
              <a:t>) (2)</a:t>
            </a:r>
          </a:p>
        </p:txBody>
      </p:sp>
      <p:sp>
        <p:nvSpPr>
          <p:cNvPr id="112643" name="Rectangle 1027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847012" cy="4848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Kerugian: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Tidak cocok untuk penyakit yang cepat sembuh atau yang sembuh dalam 1 x terapi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Bisa ada </a:t>
            </a:r>
            <a:r>
              <a:rPr lang="en-US" i="1"/>
              <a:t>carry over effect</a:t>
            </a:r>
            <a:r>
              <a:rPr lang="en-US"/>
              <a:t>  dan </a:t>
            </a:r>
            <a:r>
              <a:rPr lang="en-US" i="1"/>
              <a:t>order effect</a:t>
            </a:r>
            <a:r>
              <a:rPr lang="en-US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Kemungkinan </a:t>
            </a:r>
            <a:r>
              <a:rPr lang="en-US" i="1"/>
              <a:t>drop out</a:t>
            </a:r>
            <a:r>
              <a:rPr lang="en-US"/>
              <a:t> lebih besar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Perlu </a:t>
            </a:r>
            <a:r>
              <a:rPr lang="en-US" i="1"/>
              <a:t>wash out period</a:t>
            </a:r>
            <a:r>
              <a:rPr lang="en-US"/>
              <a:t> yang cukup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Tidak dapat dikerjakan pada subyek dengan kepatuhan rendah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Sering sulit mendapat data SD</a:t>
            </a:r>
            <a:r>
              <a:rPr lang="en-US" baseline="-25000"/>
              <a:t>diff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58175" cy="668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Desain menyilang (</a:t>
            </a:r>
            <a:r>
              <a:rPr lang="en-US" sz="4000" i="1">
                <a:solidFill>
                  <a:srgbClr val="FFFF00"/>
                </a:solidFill>
              </a:rPr>
              <a:t>cross-over</a:t>
            </a:r>
            <a:r>
              <a:rPr lang="en-US" sz="4000">
                <a:solidFill>
                  <a:srgbClr val="FFFF00"/>
                </a:solidFill>
              </a:rPr>
              <a:t>) (3)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828800"/>
            <a:ext cx="7848600" cy="4648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/>
              <a:t>Contoh:</a:t>
            </a:r>
          </a:p>
          <a:p>
            <a:pPr eaLnBrk="1" hangingPunct="1">
              <a:defRPr/>
            </a:pPr>
            <a:r>
              <a:rPr lang="en-US" sz="2800"/>
              <a:t>Uji perbandingan efektivitas obat untuk:</a:t>
            </a:r>
          </a:p>
          <a:p>
            <a:pPr lvl="1" eaLnBrk="1" hangingPunct="1">
              <a:defRPr/>
            </a:pPr>
            <a:r>
              <a:rPr lang="en-US"/>
              <a:t>asma kronik</a:t>
            </a:r>
          </a:p>
          <a:p>
            <a:pPr lvl="1" eaLnBrk="1" hangingPunct="1">
              <a:defRPr/>
            </a:pPr>
            <a:r>
              <a:rPr lang="en-US"/>
              <a:t>reumatoid artritis </a:t>
            </a:r>
          </a:p>
          <a:p>
            <a:pPr lvl="1" eaLnBrk="1" hangingPunct="1">
              <a:defRPr/>
            </a:pPr>
            <a:r>
              <a:rPr lang="en-US"/>
              <a:t>hiperkolesterolemia</a:t>
            </a:r>
          </a:p>
          <a:p>
            <a:pPr lvl="1" eaLnBrk="1" hangingPunct="1">
              <a:defRPr/>
            </a:pPr>
            <a:r>
              <a:rPr lang="en-US"/>
              <a:t>hipertensi</a:t>
            </a:r>
          </a:p>
          <a:p>
            <a:pPr eaLnBrk="1" hangingPunct="1">
              <a:defRPr/>
            </a:pPr>
            <a:r>
              <a:rPr lang="en-US" sz="2800"/>
              <a:t>Uji bioekivalensi  obat “</a:t>
            </a:r>
            <a:r>
              <a:rPr lang="en-US" sz="2800" i="1"/>
              <a:t>copy drugs</a:t>
            </a:r>
            <a:r>
              <a:rPr lang="en-US" sz="2800"/>
              <a:t>” versus obat inovator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19125"/>
            <a:ext cx="7793037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Desain Latin Square (2)</a:t>
            </a:r>
            <a:endParaRPr lang="id-ID" sz="4000">
              <a:solidFill>
                <a:srgbClr val="FFFF0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403350" y="1905000"/>
            <a:ext cx="6902450" cy="43640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					  Periode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Pasien		I	II	III	IV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Grup 1		A	B	C	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Grup 2		B	D	A	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Grup 3		C	A	D	B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Grup 4		D	C	B	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NB: A,B,C,D = jenis obat/perlakuan</a:t>
            </a:r>
            <a:endParaRPr lang="id-ID" sz="2800"/>
          </a:p>
        </p:txBody>
      </p:sp>
      <p:sp>
        <p:nvSpPr>
          <p:cNvPr id="71684" name="Line 5"/>
          <p:cNvSpPr>
            <a:spLocks noChangeShapeType="1"/>
          </p:cNvSpPr>
          <p:nvPr/>
        </p:nvSpPr>
        <p:spPr bwMode="auto">
          <a:xfrm>
            <a:off x="1331913" y="31416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71685" name="Line 6"/>
          <p:cNvSpPr>
            <a:spLocks noChangeShapeType="1"/>
          </p:cNvSpPr>
          <p:nvPr/>
        </p:nvSpPr>
        <p:spPr bwMode="auto">
          <a:xfrm>
            <a:off x="1547813" y="3284538"/>
            <a:ext cx="624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71686" name="Line 7"/>
          <p:cNvSpPr>
            <a:spLocks noChangeShapeType="1"/>
          </p:cNvSpPr>
          <p:nvPr/>
        </p:nvSpPr>
        <p:spPr bwMode="auto">
          <a:xfrm>
            <a:off x="1692275" y="5229225"/>
            <a:ext cx="617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93038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Desain Latin square (1)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940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Sama dengan</a:t>
            </a:r>
            <a:r>
              <a:rPr lang="id-ID" sz="2800"/>
              <a:t> desain menyilang</a:t>
            </a:r>
            <a:r>
              <a:rPr lang="en-US" sz="2800"/>
              <a:t>, kecuali </a:t>
            </a:r>
            <a:r>
              <a:rPr lang="id-ID" sz="2800"/>
              <a:t>kelompok perlakuan</a:t>
            </a:r>
            <a:r>
              <a:rPr lang="en-US" sz="2800"/>
              <a:t>nya</a:t>
            </a:r>
            <a:r>
              <a:rPr lang="id-ID" sz="2800"/>
              <a:t> &gt; 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d-ID"/>
              <a:t>Keuntungan: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/>
              <a:t>Mengurangi jumlah sampel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d-ID"/>
              <a:t>Kerugian: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/>
              <a:t>Tidak dapat diterapkan pada penyakit yang sembuh cepat atau langsung mati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/>
              <a:t>Membutuhkan subyek yang sangat kooperatif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/>
              <a:t>Butuh waktu lama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1331913" y="31416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404813"/>
            <a:ext cx="7789862" cy="6238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Desain faktorial (1)</a:t>
            </a:r>
            <a:endParaRPr lang="id-ID" sz="4000">
              <a:solidFill>
                <a:srgbClr val="FFFF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2060575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228600" y="3733800"/>
            <a:ext cx="1446213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</a:rPr>
              <a:t>sampel</a:t>
            </a:r>
            <a:endParaRPr lang="id-ID" altLang="en-US" sz="2400" b="1">
              <a:latin typeface="Tahoma" panose="020B0604030504040204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362200" y="3716338"/>
            <a:ext cx="2281238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</a:rPr>
              <a:t>randomisasi</a:t>
            </a:r>
            <a:endParaRPr lang="id-ID" altLang="en-US" sz="2400" b="1">
              <a:latin typeface="Tahoma" panose="020B0604030504040204" pitchFamily="34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6011863" y="2060575"/>
            <a:ext cx="2674937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</a:rPr>
              <a:t>Obt A  + obt B</a:t>
            </a:r>
            <a:endParaRPr lang="id-ID" altLang="en-US" sz="2400" b="1">
              <a:latin typeface="Tahoma" panose="020B0604030504040204" pitchFamily="34" charset="0"/>
            </a:endParaRP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011863" y="2997200"/>
            <a:ext cx="2674937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</a:rPr>
              <a:t>Obt A  + Plasebo obt B</a:t>
            </a:r>
            <a:endParaRPr lang="id-ID" altLang="en-US" sz="2400" b="1">
              <a:latin typeface="Tahoma" panose="020B0604030504040204" pitchFamily="34" charset="0"/>
            </a:endParaRP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6011863" y="4221163"/>
            <a:ext cx="2674937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</a:rPr>
              <a:t>Obt B  + Plasebo obt A</a:t>
            </a:r>
            <a:endParaRPr lang="id-ID" altLang="en-US" sz="2400" b="1">
              <a:latin typeface="Tahoma" panose="020B0604030504040204" pitchFamily="34" charset="0"/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011863" y="5445125"/>
            <a:ext cx="2674937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</a:rPr>
              <a:t>Plasebo obt A  + Plasebo obt B</a:t>
            </a:r>
            <a:endParaRPr lang="id-ID" altLang="en-US" sz="2400" b="1">
              <a:latin typeface="Tahoma" panose="020B0604030504040204" pitchFamily="34" charset="0"/>
            </a:endParaRPr>
          </a:p>
        </p:txBody>
      </p:sp>
      <p:sp>
        <p:nvSpPr>
          <p:cNvPr id="74762" name="Line 11"/>
          <p:cNvSpPr>
            <a:spLocks noChangeShapeType="1"/>
          </p:cNvSpPr>
          <p:nvPr/>
        </p:nvSpPr>
        <p:spPr bwMode="auto">
          <a:xfrm>
            <a:off x="1752600" y="39624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74763" name="Line 12"/>
          <p:cNvSpPr>
            <a:spLocks noChangeShapeType="1"/>
          </p:cNvSpPr>
          <p:nvPr/>
        </p:nvSpPr>
        <p:spPr bwMode="auto">
          <a:xfrm flipV="1">
            <a:off x="4716463" y="2565400"/>
            <a:ext cx="115093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74764" name="Line 13"/>
          <p:cNvSpPr>
            <a:spLocks noChangeShapeType="1"/>
          </p:cNvSpPr>
          <p:nvPr/>
        </p:nvSpPr>
        <p:spPr bwMode="auto">
          <a:xfrm flipV="1">
            <a:off x="4716463" y="3644900"/>
            <a:ext cx="11509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74765" name="Line 14"/>
          <p:cNvSpPr>
            <a:spLocks noChangeShapeType="1"/>
          </p:cNvSpPr>
          <p:nvPr/>
        </p:nvSpPr>
        <p:spPr bwMode="auto">
          <a:xfrm>
            <a:off x="4716463" y="3933825"/>
            <a:ext cx="1074737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74766" name="Line 15"/>
          <p:cNvSpPr>
            <a:spLocks noChangeShapeType="1"/>
          </p:cNvSpPr>
          <p:nvPr/>
        </p:nvSpPr>
        <p:spPr bwMode="auto">
          <a:xfrm>
            <a:off x="4716463" y="4149725"/>
            <a:ext cx="1150937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476250"/>
            <a:ext cx="7789862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Desain faktorial (2)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7772400" cy="45799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d-ID"/>
              <a:t>Keuntungan:</a:t>
            </a:r>
          </a:p>
          <a:p>
            <a:pPr lvl="1" eaLnBrk="1" hangingPunct="1">
              <a:defRPr/>
            </a:pPr>
            <a:r>
              <a:rPr lang="id-ID"/>
              <a:t>Sangat efisien karena dapat menjawab 2 </a:t>
            </a:r>
            <a:r>
              <a:rPr lang="id-ID" i="1"/>
              <a:t>research questions</a:t>
            </a:r>
            <a:r>
              <a:rPr lang="id-ID"/>
              <a:t> dalam 1 studi</a:t>
            </a:r>
          </a:p>
          <a:p>
            <a:pPr lvl="1" eaLnBrk="1" hangingPunct="1">
              <a:defRPr/>
            </a:pPr>
            <a:r>
              <a:rPr lang="id-ID"/>
              <a:t>Contoh: efek aspirin terhadap infark jantung + efek betakaroten terhadap kanker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d-ID"/>
              <a:t>Kerugian:</a:t>
            </a:r>
          </a:p>
          <a:p>
            <a:pPr lvl="1" eaLnBrk="1" hangingPunct="1">
              <a:defRPr/>
            </a:pPr>
            <a:r>
              <a:rPr lang="id-ID"/>
              <a:t>Bila ada interaksi antara 2 obat </a:t>
            </a:r>
            <a:r>
              <a:rPr lang="id-ID">
                <a:sym typeface="Symbol" pitchFamily="18" charset="2"/>
              </a:rPr>
              <a:t> penafsiran hasil menjadi sulit</a:t>
            </a:r>
            <a:endParaRPr lang="id-ID"/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1331913" y="31416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Pengacakan pasangan serasi (</a:t>
            </a:r>
            <a:r>
              <a:rPr lang="en-US" sz="3600" i="1">
                <a:solidFill>
                  <a:srgbClr val="FFFF00"/>
                </a:solidFill>
              </a:rPr>
              <a:t>randomization of matched pairs</a:t>
            </a:r>
            <a:r>
              <a:rPr lang="en-US" sz="360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73059" name="Rectangle 1027"/>
          <p:cNvSpPr>
            <a:spLocks noGrp="1" noChangeArrowheads="1"/>
          </p:cNvSpPr>
          <p:nvPr>
            <p:ph idx="1"/>
          </p:nvPr>
        </p:nvSpPr>
        <p:spPr>
          <a:xfrm>
            <a:off x="836613" y="2019300"/>
            <a:ext cx="7699375" cy="4113213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sz="2800"/>
              <a:t>Dicari pasangan subyek (atau anggota tubuh) yang serasi dalam berbagai variabel prognostik</a:t>
            </a:r>
          </a:p>
          <a:p>
            <a:pPr eaLnBrk="1" hangingPunct="1">
              <a:defRPr/>
            </a:pPr>
            <a:r>
              <a:rPr lang="en-US" sz="2800"/>
              <a:t>Lalu secara acak salah satu dari pasangan subyek dialokasikan untuk mendapat salah satu perlakuan, subyek pasangannya mendapat perlakuan alternatif</a:t>
            </a:r>
          </a:p>
          <a:p>
            <a:pPr eaLnBrk="1" hangingPunct="1">
              <a:defRPr/>
            </a:pPr>
            <a:r>
              <a:rPr lang="en-US" sz="2800"/>
              <a:t>Contoh: studi fotokoagulasi vs kontrol pada retinopati diabetik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93037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UK tanpa kontrol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Yaitu UK tanpa grup kontrol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Potensial menghasilkan kesimpulan yang sangat menyesatkan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Sering digunakan untuk tujuan promosi saja (bukan tujuan ilmiah)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Contoh: Publikasi UK obat2 psikofarmaka (Foulds, 1958):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Yang tanpa kontrol: keberhasilan 85% (n=52)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Yang dengan kontrol: keberhasilan 25% (n=20)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Desain kontrol diri sendiri (</a:t>
            </a:r>
            <a:r>
              <a:rPr lang="en-US" i="1">
                <a:solidFill>
                  <a:srgbClr val="FFFF00"/>
                </a:solidFill>
              </a:rPr>
              <a:t>before and after</a:t>
            </a:r>
            <a:r>
              <a:rPr lang="en-US">
                <a:solidFill>
                  <a:srgbClr val="FFFF00"/>
                </a:solidFill>
              </a:rPr>
              <a:t>)</a:t>
            </a:r>
            <a:r>
              <a:rPr lang="en-US"/>
              <a:t> </a:t>
            </a:r>
          </a:p>
        </p:txBody>
      </p:sp>
      <p:sp>
        <p:nvSpPr>
          <p:cNvPr id="132099" name="Rectangle 2051"/>
          <p:cNvSpPr>
            <a:spLocks noGrp="1" noChangeArrowheads="1"/>
          </p:cNvSpPr>
          <p:nvPr>
            <p:ph idx="1"/>
          </p:nvPr>
        </p:nvSpPr>
        <p:spPr>
          <a:xfrm>
            <a:off x="457200" y="2017713"/>
            <a:ext cx="8497888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Membandingkan suatu parameter sebelum dan sesudah perlakuan pada tiap subyek dalam 1 kelompok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Tidak ada kelompok kontrol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Mudah terjadi bias (efek Hawthorn): subyek mengubah perilakunya karena ikut dalam UK (bukan karena intervensi)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Contoh: membandingkan kadar trigliserid sebelum dan sesudah perlakuan uji pada 1 kelompok subyek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287338"/>
            <a:ext cx="7272338" cy="9366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UK dengan </a:t>
            </a:r>
            <a:r>
              <a:rPr lang="en-US" i="1">
                <a:solidFill>
                  <a:srgbClr val="FFFF00"/>
                </a:solidFill>
              </a:rPr>
              <a:t>historical control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98625"/>
            <a:ext cx="7643813" cy="41179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800"/>
              <a:t>Umumnya gagal memberikan hasil yang sahih</a:t>
            </a:r>
          </a:p>
          <a:p>
            <a:pPr eaLnBrk="1" hangingPunct="1">
              <a:defRPr/>
            </a:pPr>
            <a:r>
              <a:rPr lang="en-US" sz="2800"/>
              <a:t>Mengandung banyak peluang bias pada pelaksanaan penelitian (mis. kriteria seleksi, kriteria sembuh, beratnya penyakit, kecenderungan mengeluarkan subyek yang tidak responsif, dll)</a:t>
            </a:r>
          </a:p>
          <a:p>
            <a:pPr eaLnBrk="1" hangingPunct="1">
              <a:defRPr/>
            </a:pPr>
            <a:r>
              <a:rPr lang="en-US" sz="2800"/>
              <a:t>Secara umum terdapat kecenderungan yang membesar-besarkan kelebihan obat baru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844675"/>
            <a:ext cx="6629400" cy="2971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6000">
                <a:solidFill>
                  <a:srgbClr val="FFFF00"/>
                </a:solidFill>
              </a:rPr>
              <a:t>Penelitian eksperimental </a:t>
            </a:r>
          </a:p>
          <a:p>
            <a:pPr eaLnBrk="1" hangingPunct="1">
              <a:defRPr/>
            </a:pPr>
            <a:r>
              <a:rPr lang="en-US" sz="6000">
                <a:solidFill>
                  <a:srgbClr val="FFFF00"/>
                </a:solidFill>
              </a:rPr>
              <a:t>(Uji Klinik)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93037" cy="14620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Contoh pernyataan tentang desain Uji Klinik</a:t>
            </a:r>
            <a:r>
              <a:rPr lang="en-US"/>
              <a:t> </a:t>
            </a:r>
            <a:endParaRPr lang="id-ID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060575"/>
            <a:ext cx="8116887" cy="399891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“Ini adalah suatu UK paralel, buta-ganda, acak, dengan kontrol plasebo.”</a:t>
            </a:r>
          </a:p>
          <a:p>
            <a:pPr eaLnBrk="1" hangingPunct="1">
              <a:defRPr/>
            </a:pPr>
            <a:r>
              <a:rPr lang="en-US"/>
              <a:t>“UK ini menggunakan desain menyilang (</a:t>
            </a:r>
            <a:r>
              <a:rPr lang="en-US" i="1"/>
              <a:t>cross-over</a:t>
            </a:r>
            <a:r>
              <a:rPr lang="en-US"/>
              <a:t>), acak, terbuka”</a:t>
            </a:r>
          </a:p>
          <a:p>
            <a:pPr eaLnBrk="1" hangingPunct="1">
              <a:defRPr/>
            </a:pPr>
            <a:r>
              <a:rPr lang="en-US"/>
              <a:t>“Ini adalah suatu penelitian deskriptif  untuk mengetahui insidens penyakit ….”</a:t>
            </a:r>
            <a:endParaRPr lang="id-ID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93037" cy="1462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d-ID">
                <a:solidFill>
                  <a:srgbClr val="FFFF00"/>
                </a:solidFill>
              </a:rPr>
              <a:t>Desain yang sering dipakai pada berbagai fase uji klinik</a:t>
            </a:r>
          </a:p>
        </p:txBody>
      </p:sp>
      <p:sp>
        <p:nvSpPr>
          <p:cNvPr id="165891" name="Rectangle 1027"/>
          <p:cNvSpPr>
            <a:spLocks noGrp="1" noChangeArrowheads="1"/>
          </p:cNvSpPr>
          <p:nvPr>
            <p:ph idx="1"/>
          </p:nvPr>
        </p:nvSpPr>
        <p:spPr>
          <a:xfrm>
            <a:off x="836613" y="2360613"/>
            <a:ext cx="7699375" cy="3771900"/>
          </a:xfrm>
        </p:spPr>
        <p:txBody>
          <a:bodyPr/>
          <a:lstStyle/>
          <a:p>
            <a:pPr eaLnBrk="1" hangingPunct="1">
              <a:defRPr/>
            </a:pPr>
            <a:r>
              <a:rPr lang="id-ID"/>
              <a:t>Fase I: terbuka, tanpa kontrol</a:t>
            </a:r>
          </a:p>
          <a:p>
            <a:pPr eaLnBrk="1" hangingPunct="1">
              <a:defRPr/>
            </a:pPr>
            <a:r>
              <a:rPr lang="id-ID"/>
              <a:t>Fase II: paralel, acak, tersamar</a:t>
            </a:r>
          </a:p>
          <a:p>
            <a:pPr eaLnBrk="1" hangingPunct="1">
              <a:defRPr/>
            </a:pPr>
            <a:r>
              <a:rPr lang="id-ID"/>
              <a:t>Fase III: paralel, acak, tersamar</a:t>
            </a:r>
          </a:p>
          <a:p>
            <a:pPr eaLnBrk="1" hangingPunct="1">
              <a:defRPr/>
            </a:pPr>
            <a:r>
              <a:rPr lang="id-ID"/>
              <a:t>Fase IV: studi observasional atau paralel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476250"/>
            <a:ext cx="7789862" cy="5746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Menyeleksi subyek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268413"/>
            <a:ext cx="7772400" cy="51038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Tetapkan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target (</a:t>
            </a:r>
            <a:r>
              <a:rPr lang="en-US" sz="2800" i="1" dirty="0"/>
              <a:t>target population</a:t>
            </a:r>
            <a:r>
              <a:rPr lang="en-US" sz="2800" dirty="0"/>
              <a:t>):</a:t>
            </a:r>
            <a:r>
              <a:rPr lang="en-US" sz="2800" i="1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yang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Mis</a:t>
            </a:r>
            <a:r>
              <a:rPr lang="en-US" sz="2800" dirty="0"/>
              <a:t>: </a:t>
            </a:r>
            <a:r>
              <a:rPr lang="en-US" sz="2800" dirty="0" err="1"/>
              <a:t>penderita</a:t>
            </a:r>
            <a:r>
              <a:rPr lang="en-US" sz="2800" dirty="0"/>
              <a:t> psoriasis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Tetapkan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 </a:t>
            </a:r>
            <a:r>
              <a:rPr lang="en-US" sz="2800" dirty="0" err="1"/>
              <a:t>terjangkau</a:t>
            </a:r>
            <a:r>
              <a:rPr lang="en-US" sz="2800" dirty="0"/>
              <a:t> (</a:t>
            </a:r>
            <a:r>
              <a:rPr lang="en-US" sz="2800" i="1" dirty="0"/>
              <a:t>accessible population</a:t>
            </a:r>
            <a:r>
              <a:rPr lang="en-US" sz="2800" dirty="0"/>
              <a:t>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target population</a:t>
            </a:r>
            <a:r>
              <a:rPr lang="en-US" sz="2800" dirty="0"/>
              <a:t> yang </a:t>
            </a:r>
            <a:r>
              <a:rPr lang="en-US" sz="2800" dirty="0" err="1"/>
              <a:t>terjangkau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batasan</a:t>
            </a:r>
            <a:r>
              <a:rPr lang="en-US" sz="2800" dirty="0"/>
              <a:t> </a:t>
            </a:r>
            <a:r>
              <a:rPr lang="en-US" sz="2800" u="sng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u="sng" dirty="0"/>
              <a:t> </a:t>
            </a:r>
            <a:r>
              <a:rPr lang="en-US" sz="2800" u="sng" dirty="0" err="1"/>
              <a:t>tempat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Mis</a:t>
            </a:r>
            <a:r>
              <a:rPr lang="en-US" sz="2800" dirty="0"/>
              <a:t>: </a:t>
            </a:r>
            <a:r>
              <a:rPr lang="en-US" sz="2800" dirty="0" err="1"/>
              <a:t>penderita</a:t>
            </a:r>
            <a:r>
              <a:rPr lang="en-US" sz="2800" dirty="0"/>
              <a:t> psoriasis yang </a:t>
            </a:r>
            <a:r>
              <a:rPr lang="en-US" sz="2800" dirty="0" err="1"/>
              <a:t>berobat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poli-klinik</a:t>
            </a:r>
            <a:r>
              <a:rPr lang="en-US" sz="2800" dirty="0"/>
              <a:t> </a:t>
            </a:r>
            <a:r>
              <a:rPr lang="en-US" sz="2800" dirty="0" err="1"/>
              <a:t>Peny</a:t>
            </a:r>
            <a:r>
              <a:rPr lang="en-US" sz="2800" dirty="0"/>
              <a:t>. </a:t>
            </a:r>
            <a:r>
              <a:rPr lang="en-US" sz="2800" dirty="0" err="1"/>
              <a:t>Kulit</a:t>
            </a:r>
            <a:r>
              <a:rPr lang="en-US" sz="2800" dirty="0"/>
              <a:t> RSCM </a:t>
            </a:r>
            <a:r>
              <a:rPr lang="en-US" sz="2800" dirty="0" err="1"/>
              <a:t>mulai</a:t>
            </a:r>
            <a:r>
              <a:rPr lang="en-US" sz="2800" dirty="0"/>
              <a:t> </a:t>
            </a:r>
            <a:r>
              <a:rPr lang="en-US" sz="2800" dirty="0" err="1"/>
              <a:t>bln</a:t>
            </a:r>
            <a:r>
              <a:rPr lang="en-US" sz="2800" dirty="0"/>
              <a:t>. September 20</a:t>
            </a:r>
            <a:r>
              <a:rPr lang="id-ID" sz="2800" dirty="0"/>
              <a:t>11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476250"/>
            <a:ext cx="7793038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Menyeleksi subyek</a:t>
            </a:r>
            <a:r>
              <a:rPr lang="en-US"/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792163" y="1800225"/>
            <a:ext cx="7272337" cy="43211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Jenis sampling:</a:t>
            </a:r>
          </a:p>
          <a:p>
            <a:pPr eaLnBrk="1" hangingPunct="1">
              <a:defRPr/>
            </a:pPr>
            <a:r>
              <a:rPr lang="en-US" i="1"/>
              <a:t> Probability sampling:</a:t>
            </a:r>
          </a:p>
          <a:p>
            <a:pPr lvl="1" eaLnBrk="1" hangingPunct="1">
              <a:defRPr/>
            </a:pPr>
            <a:r>
              <a:rPr lang="en-US" sz="3200" i="1"/>
              <a:t>Simple random sampling</a:t>
            </a:r>
          </a:p>
          <a:p>
            <a:pPr lvl="1" eaLnBrk="1" hangingPunct="1">
              <a:defRPr/>
            </a:pPr>
            <a:r>
              <a:rPr lang="en-US" sz="3200" i="1"/>
              <a:t>Systematic sampling</a:t>
            </a:r>
          </a:p>
          <a:p>
            <a:pPr lvl="1" eaLnBrk="1" hangingPunct="1">
              <a:defRPr/>
            </a:pPr>
            <a:r>
              <a:rPr lang="en-US" sz="3200" i="1"/>
              <a:t>Stratified random sampling</a:t>
            </a:r>
          </a:p>
          <a:p>
            <a:pPr lvl="1" eaLnBrk="1" hangingPunct="1">
              <a:defRPr/>
            </a:pPr>
            <a:r>
              <a:rPr lang="en-US" sz="3200" i="1"/>
              <a:t>Cluster sampling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793038" cy="695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Menyeleksi subyek</a:t>
            </a:r>
            <a:r>
              <a:rPr lang="en-US" sz="4000"/>
              <a:t> </a:t>
            </a:r>
          </a:p>
        </p:txBody>
      </p:sp>
      <p:sp>
        <p:nvSpPr>
          <p:cNvPr id="82947" name="Rectangle 1027"/>
          <p:cNvSpPr>
            <a:spLocks noGrp="1" noChangeArrowheads="1"/>
          </p:cNvSpPr>
          <p:nvPr>
            <p:ph idx="1"/>
          </p:nvPr>
        </p:nvSpPr>
        <p:spPr>
          <a:xfrm>
            <a:off x="827088" y="1700213"/>
            <a:ext cx="7183437" cy="4386262"/>
          </a:xfrm>
        </p:spPr>
        <p:txBody>
          <a:bodyPr/>
          <a:lstStyle/>
          <a:p>
            <a:pPr eaLnBrk="1" hangingPunct="1">
              <a:defRPr/>
            </a:pPr>
            <a:r>
              <a:rPr lang="en-US" i="1"/>
              <a:t> Non-probability sampling:</a:t>
            </a:r>
          </a:p>
          <a:p>
            <a:pPr lvl="1" eaLnBrk="1" hangingPunct="1">
              <a:defRPr/>
            </a:pPr>
            <a:r>
              <a:rPr lang="en-US" sz="3200" i="1"/>
              <a:t>Consecutive sampling</a:t>
            </a:r>
          </a:p>
          <a:p>
            <a:pPr lvl="1" eaLnBrk="1" hangingPunct="1">
              <a:defRPr/>
            </a:pPr>
            <a:r>
              <a:rPr lang="en-US" sz="3200" i="1"/>
              <a:t>Convenience sampling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93038" cy="7667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Menyeleksi subyek</a:t>
            </a:r>
            <a:r>
              <a:rPr lang="en-US"/>
              <a:t> </a:t>
            </a:r>
          </a:p>
        </p:txBody>
      </p:sp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698625"/>
            <a:ext cx="7773988" cy="4386263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/>
              <a:t>Tetapkan kriteria seleksi:</a:t>
            </a:r>
          </a:p>
          <a:p>
            <a:pPr lvl="1" eaLnBrk="1" hangingPunct="1">
              <a:defRPr/>
            </a:pPr>
            <a:r>
              <a:rPr lang="en-US" sz="3200"/>
              <a:t>kriteria inklusi :</a:t>
            </a:r>
          </a:p>
          <a:p>
            <a:pPr lvl="2" eaLnBrk="1" hangingPunct="1">
              <a:defRPr/>
            </a:pPr>
            <a:r>
              <a:rPr lang="en-US" sz="2800"/>
              <a:t> Jangan terlalu longgar maupun ketat</a:t>
            </a:r>
          </a:p>
          <a:p>
            <a:pPr lvl="1" eaLnBrk="1" hangingPunct="1">
              <a:defRPr/>
            </a:pPr>
            <a:r>
              <a:rPr lang="en-US" sz="3200"/>
              <a:t>kriteria eksklusi:</a:t>
            </a:r>
          </a:p>
          <a:p>
            <a:pPr lvl="2" eaLnBrk="1" hangingPunct="1">
              <a:defRPr/>
            </a:pPr>
            <a:r>
              <a:rPr lang="en-US" sz="2800"/>
              <a:t> Pasien yang telah memenuhi kriteria inklusi tapi harus dikeluarkan lagi karena sesuatu sebab (misalnya karena ada kehamilan atau penyulit lain)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93037" cy="7667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Menyeleksi subyek</a:t>
            </a:r>
            <a:r>
              <a:rPr lang="en-US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41338" y="1914525"/>
            <a:ext cx="7773987" cy="410686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Lakukan pengukuran variabel data dasar yang mencakup:</a:t>
            </a:r>
          </a:p>
          <a:p>
            <a:pPr lvl="1" eaLnBrk="1" hangingPunct="1">
              <a:defRPr/>
            </a:pPr>
            <a:r>
              <a:rPr lang="en-US"/>
              <a:t>Data demografis: umur, berat badan, jenis kelamin, dll.</a:t>
            </a:r>
          </a:p>
          <a:p>
            <a:pPr lvl="1" eaLnBrk="1" hangingPunct="1">
              <a:defRPr/>
            </a:pPr>
            <a:r>
              <a:rPr lang="en-US"/>
              <a:t>Data klinis</a:t>
            </a:r>
          </a:p>
          <a:p>
            <a:pPr lvl="1" eaLnBrk="1" hangingPunct="1">
              <a:defRPr/>
            </a:pPr>
            <a:r>
              <a:rPr lang="en-US"/>
              <a:t>Data laboratorium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94625" cy="695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Menentukan besar sampel</a:t>
            </a:r>
          </a:p>
        </p:txBody>
      </p:sp>
      <p:sp>
        <p:nvSpPr>
          <p:cNvPr id="145411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557338"/>
            <a:ext cx="7561263" cy="48434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Penentuan besar sampel yang tepat sangat penting untuk mendapatkan hasil UK yang sahih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Ditentukan oleh nilai </a:t>
            </a:r>
            <a:r>
              <a:rPr lang="en-US" sz="2800">
                <a:sym typeface="Symbol" pitchFamily="18" charset="2"/>
              </a:rPr>
              <a:t>, , SD gabungan, , proporsi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ym typeface="Symbol" pitchFamily="18" charset="2"/>
              </a:rPr>
              <a:t>Sampel terlalu kecil  hasil negatif semu atau positif semu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ym typeface="Symbol" pitchFamily="18" charset="2"/>
              </a:rPr>
              <a:t>Sampel terlalu besar  terlalu sensitif, memboroskan waktu, dana,  pengorbanan subyek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93037" cy="14620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Melakukan pengacakan (</a:t>
            </a:r>
            <a:r>
              <a:rPr lang="en-US" i="1">
                <a:solidFill>
                  <a:srgbClr val="FFFF00"/>
                </a:solidFill>
              </a:rPr>
              <a:t>randomization</a:t>
            </a:r>
            <a:r>
              <a:rPr lang="en-US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205038"/>
            <a:ext cx="7773988" cy="392271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Arti alokasi acak</a:t>
            </a:r>
          </a:p>
          <a:p>
            <a:pPr eaLnBrk="1" hangingPunct="1">
              <a:defRPr/>
            </a:pPr>
            <a:r>
              <a:rPr lang="en-US"/>
              <a:t>Jenis randomisasi:</a:t>
            </a:r>
          </a:p>
          <a:p>
            <a:pPr lvl="1" eaLnBrk="1" hangingPunct="1">
              <a:defRPr/>
            </a:pPr>
            <a:r>
              <a:rPr lang="en-US" sz="3200"/>
              <a:t>Randomisasi sederhana</a:t>
            </a:r>
          </a:p>
          <a:p>
            <a:pPr lvl="1" eaLnBrk="1" hangingPunct="1">
              <a:defRPr/>
            </a:pPr>
            <a:r>
              <a:rPr lang="en-US" sz="3200"/>
              <a:t>Randomisasi blok</a:t>
            </a:r>
          </a:p>
          <a:p>
            <a:pPr lvl="1" eaLnBrk="1" hangingPunct="1">
              <a:defRPr/>
            </a:pPr>
            <a:r>
              <a:rPr lang="en-US" sz="3200"/>
              <a:t>Randomisasi dalam strata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476250"/>
            <a:ext cx="7789862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Melakukan penyamaran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25500" y="1990725"/>
            <a:ext cx="7777163" cy="4113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Ketersamaran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Jenis ketersamaran dalam UK: terbuka (</a:t>
            </a:r>
            <a:r>
              <a:rPr lang="en-US" i="1"/>
              <a:t>open trial</a:t>
            </a:r>
            <a:r>
              <a:rPr lang="en-US"/>
              <a:t>), ketersamaran tunggal,  ketersamaran ganda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Tehnik </a:t>
            </a:r>
            <a:r>
              <a:rPr lang="en-US" i="1"/>
              <a:t>double dummy</a:t>
            </a:r>
            <a:r>
              <a:rPr lang="en-US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diperlukan bila  obat uji dan obat kelola berbeda cara pemberiannya. Mis: obat uji diberi per oral dan obat kontrol dengan infus.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93037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rgbClr val="FFFF00"/>
                </a:solidFill>
              </a:rPr>
              <a:t>Desain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paralel</a:t>
            </a:r>
            <a:r>
              <a:rPr lang="en-US" dirty="0">
                <a:solidFill>
                  <a:srgbClr val="FFFF00"/>
                </a:solidFill>
              </a:rPr>
              <a:t> (1)</a:t>
            </a:r>
          </a:p>
        </p:txBody>
      </p:sp>
      <p:sp>
        <p:nvSpPr>
          <p:cNvPr id="114691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914525"/>
            <a:ext cx="7426325" cy="4117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Paling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digunakan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kronis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Bisa</a:t>
            </a:r>
            <a:r>
              <a:rPr lang="en-US" dirty="0"/>
              <a:t> 2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yang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 </a:t>
            </a:r>
            <a:r>
              <a:rPr lang="en-US" u="sng" dirty="0" err="1">
                <a:sym typeface="Symbol" pitchFamily="18" charset="2"/>
              </a:rPr>
              <a:t>harus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dilakukan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olidFill>
                  <a:schemeClr val="folHlink"/>
                </a:solidFill>
                <a:sym typeface="Symbol" pitchFamily="18" charset="2"/>
              </a:rPr>
              <a:t>randomisasi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atau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dibuat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pasangan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serasi</a:t>
            </a:r>
            <a:endParaRPr lang="en-US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ym typeface="Symbol" pitchFamily="18" charset="2"/>
              </a:rPr>
              <a:t>Perlu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olidFill>
                  <a:schemeClr val="folHlink"/>
                </a:solidFill>
                <a:sym typeface="Symbol" pitchFamily="18" charset="2"/>
              </a:rPr>
              <a:t>penyamaran</a:t>
            </a:r>
            <a:r>
              <a:rPr lang="en-US" dirty="0">
                <a:sym typeface="Symbol" pitchFamily="18" charset="2"/>
              </a:rPr>
              <a:t> (</a:t>
            </a:r>
            <a:r>
              <a:rPr lang="en-US" dirty="0" err="1">
                <a:sym typeface="Symbol" pitchFamily="18" charset="2"/>
              </a:rPr>
              <a:t>kecuali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untuk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tindakan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bedah</a:t>
            </a:r>
            <a:r>
              <a:rPr lang="en-US" dirty="0">
                <a:sym typeface="Symbol" pitchFamily="18" charset="2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94625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Melakukan penyamaran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41338" y="1771650"/>
            <a:ext cx="7773987" cy="38481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Setiap subyek setiap saat akan mendapat: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/>
              <a:t>     obat uji	 +    </a:t>
            </a:r>
            <a:r>
              <a:rPr lang="en-US" sz="2800" i="1"/>
              <a:t>dummy</a:t>
            </a:r>
            <a:r>
              <a:rPr lang="en-US" sz="2800"/>
              <a:t> obat kontrol 		        atau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i="1"/>
              <a:t> dummy</a:t>
            </a:r>
            <a:r>
              <a:rPr lang="en-US" sz="2800"/>
              <a:t> obat uji +  obat kontrol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Penggunaan kontrol plasebo: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bilamana dapat digunakan?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mengapa perlu kontrol plasebo?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bilamana tidak boleh digunakan?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93037" cy="6969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Mengukur efek (</a:t>
            </a:r>
            <a:r>
              <a:rPr lang="en-US" sz="4000" i="1">
                <a:solidFill>
                  <a:srgbClr val="FFFF00"/>
                </a:solidFill>
              </a:rPr>
              <a:t>outcome</a:t>
            </a:r>
            <a:r>
              <a:rPr lang="en-US" sz="4000">
                <a:solidFill>
                  <a:srgbClr val="FFFF00"/>
                </a:solidFill>
              </a:rPr>
              <a:t>)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44675"/>
            <a:ext cx="7773988" cy="41163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Tentukan variabel-variabel yang akan diukur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Dari berbagai variabel itu, tentukan satu  yang paling utama dan gunakan ini untuk menentukan besar sampel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Sedapat mungkin pilihlah </a:t>
            </a:r>
            <a:r>
              <a:rPr lang="en-US" sz="2800" i="1"/>
              <a:t>true outcome</a:t>
            </a:r>
            <a:r>
              <a:rPr lang="en-US" sz="2800"/>
              <a:t> (akan diuraikan kemudian), bila terlalu sulit baru dipilih </a:t>
            </a:r>
            <a:r>
              <a:rPr lang="en-US" sz="2800" i="1"/>
              <a:t>surrogate outcome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Tentukan skala pengukuran variabel: nominal, ordinal, atau numerik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93037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Melakukan intervensi</a:t>
            </a:r>
          </a:p>
        </p:txBody>
      </p:sp>
      <p:sp>
        <p:nvSpPr>
          <p:cNvPr id="149507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1771650"/>
            <a:ext cx="7773988" cy="3848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/>
              <a:t>Pilot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Analisis interim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Kendali mutu: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Prosedur klinis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Prosedur laboratorium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Manajeman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Penanganan </a:t>
            </a:r>
            <a:r>
              <a:rPr lang="en-US" i="1"/>
              <a:t>dropout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i="1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93037" cy="7667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Mengukur efek (</a:t>
            </a:r>
            <a:r>
              <a:rPr lang="en-US" sz="4000" i="1">
                <a:solidFill>
                  <a:srgbClr val="FFFF00"/>
                </a:solidFill>
              </a:rPr>
              <a:t>outcome</a:t>
            </a:r>
            <a:r>
              <a:rPr lang="en-US" sz="4000">
                <a:solidFill>
                  <a:srgbClr val="FFFF00"/>
                </a:solidFill>
              </a:rPr>
              <a:t>)  (2)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14525"/>
            <a:ext cx="7773988" cy="41179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/>
              <a:t>Surrogate</a:t>
            </a:r>
            <a:r>
              <a:rPr lang="en-US"/>
              <a:t> versus </a:t>
            </a:r>
            <a:r>
              <a:rPr lang="en-US" i="1"/>
              <a:t>clinical outcome</a:t>
            </a:r>
            <a:r>
              <a:rPr lang="en-US"/>
              <a:t>:</a:t>
            </a:r>
          </a:p>
          <a:p>
            <a:pPr eaLnBrk="1" hangingPunct="1">
              <a:defRPr/>
            </a:pPr>
            <a:r>
              <a:rPr lang="en-US"/>
              <a:t>Apa itu </a:t>
            </a:r>
            <a:r>
              <a:rPr lang="en-US" i="1"/>
              <a:t>surrogate outcome</a:t>
            </a:r>
            <a:r>
              <a:rPr lang="en-US"/>
              <a:t> dan </a:t>
            </a:r>
            <a:r>
              <a:rPr lang="en-US" i="1"/>
              <a:t>true outcome</a:t>
            </a:r>
            <a:r>
              <a:rPr lang="en-US"/>
              <a:t>? Mana yang lebih baik?</a:t>
            </a:r>
          </a:p>
          <a:p>
            <a:pPr eaLnBrk="1" hangingPunct="1">
              <a:defRPr/>
            </a:pPr>
            <a:r>
              <a:rPr lang="en-US"/>
              <a:t>Mengapa </a:t>
            </a:r>
            <a:r>
              <a:rPr lang="en-US" i="1"/>
              <a:t>surrogate outcome</a:t>
            </a:r>
            <a:r>
              <a:rPr lang="en-US"/>
              <a:t> digunakan?</a:t>
            </a:r>
          </a:p>
          <a:p>
            <a:pPr eaLnBrk="1" hangingPunct="1">
              <a:defRPr/>
            </a:pPr>
            <a:r>
              <a:rPr lang="en-US"/>
              <a:t>Bagaimana ciri </a:t>
            </a:r>
            <a:r>
              <a:rPr lang="en-US" i="1"/>
              <a:t>surrogate outcome</a:t>
            </a:r>
            <a:r>
              <a:rPr lang="en-US"/>
              <a:t> yang baik?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94625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Mengukur efek (</a:t>
            </a:r>
            <a:r>
              <a:rPr lang="en-US" sz="4000" i="1">
                <a:solidFill>
                  <a:srgbClr val="FFFF00"/>
                </a:solidFill>
              </a:rPr>
              <a:t>outcome</a:t>
            </a:r>
            <a:r>
              <a:rPr lang="en-US" sz="4000">
                <a:solidFill>
                  <a:srgbClr val="FFFF00"/>
                </a:solidFill>
              </a:rPr>
              <a:t>)  (3)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345487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Contoh </a:t>
            </a:r>
            <a:r>
              <a:rPr lang="en-US" sz="2800" i="1"/>
              <a:t>surrogate outcome (marker)</a:t>
            </a:r>
            <a:r>
              <a:rPr lang="en-US" sz="2800"/>
              <a:t> yang baik:</a:t>
            </a:r>
          </a:p>
          <a:p>
            <a:pPr lvl="1" eaLnBrk="1" hangingPunct="1">
              <a:defRPr/>
            </a:pPr>
            <a:r>
              <a:rPr lang="en-US"/>
              <a:t>Perbaikan gambaran foto thorax untuk penyembuhan KP</a:t>
            </a:r>
          </a:p>
          <a:p>
            <a:pPr lvl="1" eaLnBrk="1" hangingPunct="1">
              <a:defRPr/>
            </a:pPr>
            <a:r>
              <a:rPr lang="en-US"/>
              <a:t>Penurunan </a:t>
            </a:r>
            <a:r>
              <a:rPr lang="en-US" i="1"/>
              <a:t>viral load</a:t>
            </a:r>
            <a:r>
              <a:rPr lang="en-US"/>
              <a:t> untuk survival pada HIV</a:t>
            </a:r>
          </a:p>
          <a:p>
            <a:pPr lvl="1" eaLnBrk="1" hangingPunct="1">
              <a:defRPr/>
            </a:pPr>
            <a:r>
              <a:rPr lang="en-US"/>
              <a:t>Peningkatan </a:t>
            </a:r>
            <a:r>
              <a:rPr lang="en-US" i="1"/>
              <a:t>bone density</a:t>
            </a:r>
            <a:r>
              <a:rPr lang="en-US"/>
              <a:t> untuk menurunnya resiko fraktur</a:t>
            </a:r>
          </a:p>
          <a:p>
            <a:pPr lvl="1" eaLnBrk="1" hangingPunct="1">
              <a:defRPr/>
            </a:pPr>
            <a:r>
              <a:rPr lang="en-US"/>
              <a:t>Penurunan tekanan darah untuk penurunan mortalitas akibat hipertensi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793038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Mengukur efek (</a:t>
            </a:r>
            <a:r>
              <a:rPr lang="en-US" sz="4000" i="1">
                <a:solidFill>
                  <a:srgbClr val="FFFF00"/>
                </a:solidFill>
              </a:rPr>
              <a:t>outcome</a:t>
            </a:r>
            <a:r>
              <a:rPr lang="en-US" sz="4000">
                <a:solidFill>
                  <a:srgbClr val="FFFF00"/>
                </a:solidFill>
              </a:rPr>
              <a:t>)  (4)</a:t>
            </a:r>
          </a:p>
        </p:txBody>
      </p:sp>
      <p:sp>
        <p:nvSpPr>
          <p:cNvPr id="151555" name="Rectangle 1027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7848600" cy="43830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Contoh </a:t>
            </a:r>
            <a:r>
              <a:rPr lang="en-US" sz="2800" i="1"/>
              <a:t>surrogate outcome</a:t>
            </a:r>
            <a:r>
              <a:rPr lang="en-US" sz="2800"/>
              <a:t> yang kurang baik:</a:t>
            </a:r>
          </a:p>
          <a:p>
            <a:pPr lvl="1" eaLnBrk="1" hangingPunct="1">
              <a:defRPr/>
            </a:pPr>
            <a:r>
              <a:rPr lang="en-US"/>
              <a:t>Peningkatan motilitas sperma untuk peningkatan fertilitas</a:t>
            </a:r>
            <a:endParaRPr lang="en-US">
              <a:sym typeface="Symbol" pitchFamily="18" charset="2"/>
            </a:endParaRPr>
          </a:p>
          <a:p>
            <a:pPr lvl="1" eaLnBrk="1" hangingPunct="1">
              <a:defRPr/>
            </a:pPr>
            <a:r>
              <a:rPr lang="en-US"/>
              <a:t>Penurunan prevalensi aritmia untuk mortalitas</a:t>
            </a:r>
            <a:r>
              <a:rPr lang="en-US">
                <a:sym typeface="Symbol" pitchFamily="18" charset="2"/>
              </a:rPr>
              <a:t> pasca infark jantung (CAST </a:t>
            </a:r>
            <a:r>
              <a:rPr lang="en-US" i="1">
                <a:sym typeface="Symbol" pitchFamily="18" charset="2"/>
              </a:rPr>
              <a:t>study</a:t>
            </a:r>
            <a:r>
              <a:rPr lang="en-US">
                <a:sym typeface="Symbol" pitchFamily="18" charset="2"/>
              </a:rPr>
              <a:t>)</a:t>
            </a:r>
          </a:p>
          <a:p>
            <a:pPr lvl="1" eaLnBrk="1" hangingPunct="1">
              <a:defRPr/>
            </a:pPr>
            <a:r>
              <a:rPr lang="en-US">
                <a:sym typeface="Symbol" pitchFamily="18" charset="2"/>
              </a:rPr>
              <a:t>Penurunan SGOT untuk survival hepatitis B</a:t>
            </a:r>
          </a:p>
          <a:p>
            <a:pPr lvl="1" eaLnBrk="1" hangingPunct="1">
              <a:defRPr/>
            </a:pPr>
            <a:r>
              <a:rPr lang="en-US">
                <a:sym typeface="Symbol" pitchFamily="18" charset="2"/>
              </a:rPr>
              <a:t>Perbaikan aliran darah otak pada dementia senilis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793038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Merancang analisis data (1)</a:t>
            </a:r>
            <a:r>
              <a:rPr lang="en-US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73238"/>
            <a:ext cx="7772400" cy="440213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Pilihan uji statistik tergantung dari: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/>
              <a:t>Skala pengukuran: nominal, ordinal, numerik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/>
              <a:t>Distribusi sampel: normal atau tidak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/>
              <a:t>Besar sampel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/>
              <a:t>Jumlah kelompok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u="sng"/>
              <a:t>Catatan</a:t>
            </a:r>
            <a:r>
              <a:rPr lang="en-US" sz="2400"/>
              <a:t>: detil pemilihan uji statistik akan dibahas pembicara lain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93038" cy="1462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i="1">
                <a:solidFill>
                  <a:srgbClr val="FFFF00"/>
                </a:solidFill>
              </a:rPr>
              <a:t>Per protocol </a:t>
            </a:r>
            <a:r>
              <a:rPr lang="en-US" sz="4000">
                <a:solidFill>
                  <a:srgbClr val="FFFF00"/>
                </a:solidFill>
              </a:rPr>
              <a:t>atau </a:t>
            </a:r>
            <a:r>
              <a:rPr lang="en-US" sz="4000" i="1">
                <a:solidFill>
                  <a:srgbClr val="FFFF00"/>
                </a:solidFill>
              </a:rPr>
              <a:t>intention-to-treat analysis </a:t>
            </a:r>
            <a:r>
              <a:rPr lang="en-US" sz="4000">
                <a:solidFill>
                  <a:srgbClr val="FFFF00"/>
                </a:solidFill>
              </a:rPr>
              <a:t>? (1)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err="1"/>
              <a:t>Analisis</a:t>
            </a:r>
            <a:r>
              <a:rPr lang="en-US" sz="2800" i="1" dirty="0"/>
              <a:t> per protocol</a:t>
            </a:r>
            <a:r>
              <a:rPr lang="en-US" sz="2800" dirty="0"/>
              <a:t> 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mengikutsertakan</a:t>
            </a:r>
            <a:r>
              <a:rPr lang="en-US" sz="2800" dirty="0"/>
              <a:t> </a:t>
            </a:r>
            <a:r>
              <a:rPr lang="en-US" sz="2800" dirty="0" err="1"/>
              <a:t>subyek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dievaluasi</a:t>
            </a:r>
            <a:r>
              <a:rPr lang="en-US" sz="2800" dirty="0"/>
              <a:t> (</a:t>
            </a:r>
            <a:r>
              <a:rPr lang="en-US" sz="2800" dirty="0" err="1"/>
              <a:t>mis</a:t>
            </a:r>
            <a:r>
              <a:rPr lang="en-US" sz="2800" dirty="0"/>
              <a:t>. </a:t>
            </a:r>
            <a:r>
              <a:rPr lang="en-US" sz="2800" dirty="0" err="1"/>
              <a:t>yg</a:t>
            </a:r>
            <a:r>
              <a:rPr lang="en-US" sz="2800" dirty="0"/>
              <a:t>.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makan</a:t>
            </a:r>
            <a:r>
              <a:rPr lang="en-US" sz="2800" dirty="0"/>
              <a:t> </a:t>
            </a:r>
            <a:r>
              <a:rPr lang="en-US" sz="2800" dirty="0" err="1"/>
              <a:t>obat</a:t>
            </a:r>
            <a:r>
              <a:rPr lang="en-US" sz="2800" dirty="0"/>
              <a:t> &gt; 80% </a:t>
            </a:r>
            <a:r>
              <a:rPr lang="en-US" sz="2800" dirty="0" err="1"/>
              <a:t>dari</a:t>
            </a:r>
            <a:r>
              <a:rPr lang="en-US" sz="2800" dirty="0"/>
              <a:t> yang </a:t>
            </a:r>
            <a:r>
              <a:rPr lang="en-US" sz="2800" dirty="0" err="1"/>
              <a:t>direncanakan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memenuhi</a:t>
            </a:r>
            <a:r>
              <a:rPr lang="en-US" sz="2800" dirty="0"/>
              <a:t>  </a:t>
            </a:r>
            <a:r>
              <a:rPr lang="en-US" sz="2800" dirty="0" err="1"/>
              <a:t>ketentuan</a:t>
            </a:r>
            <a:r>
              <a:rPr lang="en-US" sz="2800" dirty="0"/>
              <a:t> </a:t>
            </a:r>
            <a:r>
              <a:rPr lang="en-US" sz="2800" dirty="0" err="1"/>
              <a:t>protokol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Kelebihan</a:t>
            </a:r>
            <a:r>
              <a:rPr lang="en-US" sz="2800" dirty="0"/>
              <a:t>: </a:t>
            </a:r>
            <a:r>
              <a:rPr lang="en-US" sz="2800" dirty="0" err="1"/>
              <a:t>didapat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yang “</a:t>
            </a:r>
            <a:r>
              <a:rPr lang="en-US" sz="2800" dirty="0" err="1"/>
              <a:t>bersih</a:t>
            </a:r>
            <a:r>
              <a:rPr lang="en-US" sz="2800" dirty="0"/>
              <a:t>”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penyimpangan</a:t>
            </a:r>
            <a:r>
              <a:rPr lang="en-US" sz="2800" dirty="0"/>
              <a:t> </a:t>
            </a:r>
            <a:r>
              <a:rPr lang="en-US" sz="2800" dirty="0" err="1"/>
              <a:t>protokol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Kelemahan</a:t>
            </a:r>
            <a:r>
              <a:rPr lang="en-US" sz="2800" dirty="0"/>
              <a:t>: </a:t>
            </a:r>
            <a:r>
              <a:rPr lang="en-US" sz="2800" dirty="0" err="1"/>
              <a:t>subyek</a:t>
            </a:r>
            <a:r>
              <a:rPr lang="en-US" sz="2800" dirty="0"/>
              <a:t> yang </a:t>
            </a:r>
            <a:r>
              <a:rPr lang="en-US" sz="2800" i="1" dirty="0"/>
              <a:t>drop out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efek</a:t>
            </a:r>
            <a:r>
              <a:rPr lang="en-US" sz="2800" dirty="0"/>
              <a:t> </a:t>
            </a:r>
            <a:r>
              <a:rPr lang="en-US" sz="2800" dirty="0" err="1"/>
              <a:t>samping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ketidakmanjuran</a:t>
            </a:r>
            <a:r>
              <a:rPr lang="en-US" sz="2800" dirty="0"/>
              <a:t> </a:t>
            </a:r>
            <a:r>
              <a:rPr lang="en-US" sz="2800" dirty="0" err="1"/>
              <a:t>obat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ikut</a:t>
            </a:r>
            <a:r>
              <a:rPr lang="en-US" sz="2800" dirty="0"/>
              <a:t> </a:t>
            </a:r>
            <a:r>
              <a:rPr lang="en-US" sz="2800" dirty="0" err="1"/>
              <a:t>dianalisis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93038" cy="1462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i="1">
                <a:solidFill>
                  <a:srgbClr val="FFFF00"/>
                </a:solidFill>
              </a:rPr>
              <a:t>Per protocol </a:t>
            </a:r>
            <a:r>
              <a:rPr lang="en-US" sz="4000">
                <a:solidFill>
                  <a:srgbClr val="FFFF00"/>
                </a:solidFill>
              </a:rPr>
              <a:t>atau </a:t>
            </a:r>
            <a:r>
              <a:rPr lang="en-US" sz="4000" i="1">
                <a:solidFill>
                  <a:srgbClr val="FFFF00"/>
                </a:solidFill>
              </a:rPr>
              <a:t>intention-to-treat analysis </a:t>
            </a:r>
            <a:r>
              <a:rPr lang="en-US" sz="4000">
                <a:solidFill>
                  <a:srgbClr val="FFFF00"/>
                </a:solidFill>
              </a:rPr>
              <a:t>? (2)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345487" cy="42592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Analisis</a:t>
            </a:r>
            <a:r>
              <a:rPr lang="en-US" i="1"/>
              <a:t> intention-to-treat</a:t>
            </a:r>
            <a:r>
              <a:rPr lang="en-US"/>
              <a:t> 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Mengikutsertakan dalam analisis semua subyek yang sudah dirandomisasi, minimal mendapat obat  satu kali, dan kembali 1 kali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Kelebihan: Mencegah hasil bias karena </a:t>
            </a:r>
            <a:r>
              <a:rPr lang="en-US" sz="2800" i="1"/>
              <a:t>drop out</a:t>
            </a:r>
            <a:r>
              <a:rPr lang="en-US" sz="2800"/>
              <a:t> akibat efek samping atau ketidakmanjuran obat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Kelemahan: subyek yang belum mendapat obat yang cukup ikut dianalisis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ITT dan PP sering dianalisis bersama, tapi ITT lebih penting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420938"/>
            <a:ext cx="7793037" cy="1462087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b="1">
                <a:solidFill>
                  <a:srgbClr val="00CC00"/>
                </a:solidFill>
              </a:rPr>
              <a:t>Terima Kasih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94625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Desain paralel (2)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81000" y="3657600"/>
            <a:ext cx="121920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Sampel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362200" y="3657600"/>
            <a:ext cx="1143000" cy="4603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Run-in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4572000" y="2819400"/>
            <a:ext cx="3429000" cy="4603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Perlakuan uji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4648200" y="4343400"/>
            <a:ext cx="3352800" cy="4603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Perlakuan kontrol</a:t>
            </a:r>
          </a:p>
        </p:txBody>
      </p:sp>
      <p:sp>
        <p:nvSpPr>
          <p:cNvPr id="60423" name="Line 27"/>
          <p:cNvSpPr>
            <a:spLocks noChangeShapeType="1"/>
          </p:cNvSpPr>
          <p:nvPr/>
        </p:nvSpPr>
        <p:spPr bwMode="auto">
          <a:xfrm>
            <a:off x="1676400" y="3886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0424" name="Line 30"/>
          <p:cNvSpPr>
            <a:spLocks noChangeShapeType="1"/>
          </p:cNvSpPr>
          <p:nvPr/>
        </p:nvSpPr>
        <p:spPr bwMode="auto">
          <a:xfrm flipV="1">
            <a:off x="3733800" y="3200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0425" name="Line 31"/>
          <p:cNvSpPr>
            <a:spLocks noChangeShapeType="1"/>
          </p:cNvSpPr>
          <p:nvPr/>
        </p:nvSpPr>
        <p:spPr bwMode="auto">
          <a:xfrm>
            <a:off x="3733800" y="4038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0426" name="Text Box 32"/>
          <p:cNvSpPr txBox="1">
            <a:spLocks noChangeArrowheads="1"/>
          </p:cNvSpPr>
          <p:nvPr/>
        </p:nvSpPr>
        <p:spPr bwMode="auto">
          <a:xfrm>
            <a:off x="2667000" y="2286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Randomisasi</a:t>
            </a:r>
          </a:p>
        </p:txBody>
      </p:sp>
      <p:sp>
        <p:nvSpPr>
          <p:cNvPr id="60427" name="AutoShape 33"/>
          <p:cNvSpPr>
            <a:spLocks noChangeArrowheads="1"/>
          </p:cNvSpPr>
          <p:nvPr/>
        </p:nvSpPr>
        <p:spPr bwMode="auto">
          <a:xfrm>
            <a:off x="1828800" y="55626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0428" name="AutoShape 34"/>
          <p:cNvSpPr>
            <a:spLocks noChangeArrowheads="1"/>
          </p:cNvSpPr>
          <p:nvPr/>
        </p:nvSpPr>
        <p:spPr bwMode="auto">
          <a:xfrm>
            <a:off x="7696200" y="48768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0429" name="AutoShape 35"/>
          <p:cNvSpPr>
            <a:spLocks noChangeArrowheads="1"/>
          </p:cNvSpPr>
          <p:nvPr/>
        </p:nvSpPr>
        <p:spPr bwMode="auto">
          <a:xfrm>
            <a:off x="7696200" y="33528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2362200" y="5715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 pengukuran</a:t>
            </a:r>
          </a:p>
        </p:txBody>
      </p:sp>
      <p:sp>
        <p:nvSpPr>
          <p:cNvPr id="60431" name="Text Box 37"/>
          <p:cNvSpPr txBox="1">
            <a:spLocks noChangeArrowheads="1"/>
          </p:cNvSpPr>
          <p:nvPr/>
        </p:nvSpPr>
        <p:spPr bwMode="auto">
          <a:xfrm>
            <a:off x="2057400" y="4191000"/>
            <a:ext cx="1671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(Bila perlu)</a:t>
            </a:r>
          </a:p>
        </p:txBody>
      </p:sp>
      <p:sp>
        <p:nvSpPr>
          <p:cNvPr id="60432" name="AutoShape 39"/>
          <p:cNvSpPr>
            <a:spLocks noChangeArrowheads="1"/>
          </p:cNvSpPr>
          <p:nvPr/>
        </p:nvSpPr>
        <p:spPr bwMode="auto">
          <a:xfrm>
            <a:off x="4419600" y="49530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0433" name="AutoShape 40"/>
          <p:cNvSpPr>
            <a:spLocks noChangeArrowheads="1"/>
          </p:cNvSpPr>
          <p:nvPr/>
        </p:nvSpPr>
        <p:spPr bwMode="auto">
          <a:xfrm>
            <a:off x="4343400" y="34290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0434" name="AutoShape 41"/>
          <p:cNvSpPr>
            <a:spLocks noChangeArrowheads="1"/>
          </p:cNvSpPr>
          <p:nvPr/>
        </p:nvSpPr>
        <p:spPr bwMode="auto">
          <a:xfrm>
            <a:off x="3581400" y="2819400"/>
            <a:ext cx="152400" cy="762000"/>
          </a:xfrm>
          <a:prstGeom prst="down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94625" cy="9826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Desain paralel (3)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19300"/>
            <a:ext cx="7772400" cy="4113213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err="1"/>
              <a:t>Kelebihan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folHlink"/>
                </a:solidFill>
              </a:rPr>
              <a:t>UK </a:t>
            </a:r>
            <a:r>
              <a:rPr lang="en-US" sz="2800" dirty="0" err="1">
                <a:solidFill>
                  <a:schemeClr val="folHlink"/>
                </a:solidFill>
              </a:rPr>
              <a:t>acak</a:t>
            </a:r>
            <a:r>
              <a:rPr lang="en-US" sz="2800" dirty="0">
                <a:solidFill>
                  <a:schemeClr val="folHlink"/>
                </a:solidFill>
              </a:rPr>
              <a:t>, </a:t>
            </a:r>
            <a:r>
              <a:rPr lang="en-US" sz="2800" dirty="0" err="1">
                <a:solidFill>
                  <a:schemeClr val="folHlink"/>
                </a:solidFill>
              </a:rPr>
              <a:t>tersamar</a:t>
            </a:r>
            <a:r>
              <a:rPr lang="en-US" sz="2800" dirty="0">
                <a:solidFill>
                  <a:schemeClr val="folHlink"/>
                </a:solidFill>
              </a:rPr>
              <a:t>, </a:t>
            </a:r>
            <a:r>
              <a:rPr lang="en-US" sz="2800" dirty="0" err="1">
                <a:solidFill>
                  <a:schemeClr val="folHlink"/>
                </a:solidFill>
              </a:rPr>
              <a:t>berpembanding</a:t>
            </a:r>
            <a:r>
              <a:rPr lang="en-US" sz="2800" dirty="0"/>
              <a:t>:</a:t>
            </a:r>
          </a:p>
          <a:p>
            <a:pPr eaLnBrk="1" hangingPunct="1">
              <a:defRPr/>
            </a:pPr>
            <a:r>
              <a:rPr lang="en-US" sz="2800" dirty="0"/>
              <a:t>Bias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randomisasi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penyamaran</a:t>
            </a:r>
            <a:endParaRPr lang="en-US" sz="2800" dirty="0"/>
          </a:p>
          <a:p>
            <a:pPr eaLnBrk="1" hangingPunct="1">
              <a:defRPr/>
            </a:pPr>
            <a:r>
              <a:rPr lang="en-US" sz="2800" dirty="0" err="1"/>
              <a:t>Hasil</a:t>
            </a:r>
            <a:r>
              <a:rPr lang="en-US" sz="2800" dirty="0"/>
              <a:t> yang &gt; </a:t>
            </a:r>
            <a:r>
              <a:rPr lang="en-US" sz="2800" dirty="0" err="1"/>
              <a:t>konklusif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perancu</a:t>
            </a:r>
            <a:r>
              <a:rPr lang="en-US" sz="2800" dirty="0"/>
              <a:t> </a:t>
            </a:r>
            <a:r>
              <a:rPr lang="en-US" sz="2800" dirty="0" err="1"/>
              <a:t>dikontrol</a:t>
            </a:r>
            <a:r>
              <a:rPr lang="en-US" sz="2800" dirty="0"/>
              <a:t>. </a:t>
            </a:r>
            <a:r>
              <a:rPr lang="en-US" sz="2800" dirty="0" err="1"/>
              <a:t>Contoh</a:t>
            </a:r>
            <a:r>
              <a:rPr lang="en-US" sz="2800" dirty="0"/>
              <a:t>: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observasional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konsisten</a:t>
            </a:r>
            <a:r>
              <a:rPr lang="en-US" sz="2800" dirty="0"/>
              <a:t> </a:t>
            </a:r>
            <a:r>
              <a:rPr lang="en-US" sz="2800" dirty="0" err="1"/>
              <a:t>membuktikan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beta-</a:t>
            </a:r>
            <a:r>
              <a:rPr lang="en-US" sz="2800" dirty="0" err="1"/>
              <a:t>karoten</a:t>
            </a:r>
            <a:r>
              <a:rPr lang="en-US" sz="2800" dirty="0"/>
              <a:t> </a:t>
            </a:r>
            <a:r>
              <a:rPr lang="en-US" sz="2800" dirty="0" err="1"/>
              <a:t>menurunkan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</a:t>
            </a:r>
            <a:r>
              <a:rPr lang="en-US" sz="2800" dirty="0" err="1"/>
              <a:t>mendapat</a:t>
            </a:r>
            <a:r>
              <a:rPr lang="en-US" sz="2800" dirty="0"/>
              <a:t> </a:t>
            </a:r>
            <a:r>
              <a:rPr lang="en-US" sz="2800" dirty="0" err="1"/>
              <a:t>kanker</a:t>
            </a:r>
            <a:r>
              <a:rPr lang="en-US" sz="2800" dirty="0"/>
              <a:t>, </a:t>
            </a:r>
            <a:r>
              <a:rPr lang="en-US" sz="2800" dirty="0" err="1"/>
              <a:t>tapi</a:t>
            </a:r>
            <a:r>
              <a:rPr lang="en-US" sz="2800" dirty="0"/>
              <a:t> 4 UK </a:t>
            </a:r>
            <a:r>
              <a:rPr lang="en-US" sz="2800" dirty="0" err="1"/>
              <a:t>membuktikan</a:t>
            </a:r>
            <a:r>
              <a:rPr lang="en-US" sz="2800" dirty="0"/>
              <a:t> </a:t>
            </a:r>
            <a:r>
              <a:rPr lang="en-US" sz="2800" dirty="0" err="1"/>
              <a:t>sebaliknya</a:t>
            </a:r>
            <a:r>
              <a:rPr lang="en-US" sz="2800" dirty="0"/>
              <a:t> (Marshal, 1999)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93037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Desain paralel (4)</a:t>
            </a:r>
          </a:p>
        </p:txBody>
      </p:sp>
      <p:sp>
        <p:nvSpPr>
          <p:cNvPr id="157699" name="Rectangle 1027"/>
          <p:cNvSpPr>
            <a:spLocks noGrp="1" noChangeArrowheads="1"/>
          </p:cNvSpPr>
          <p:nvPr>
            <p:ph idx="1"/>
          </p:nvPr>
        </p:nvSpPr>
        <p:spPr>
          <a:xfrm>
            <a:off x="646113" y="1981200"/>
            <a:ext cx="8193087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Terkadang lebih cepat dan murah: untuk penyakit yang berespons cepat terhadap pengobatan. Mis. untuk mengetahui efektivitas obat penurun kolesterol: tidak mungkin memakai desain observasional.</a:t>
            </a:r>
          </a:p>
          <a:p>
            <a:pPr eaLnBrk="1" hangingPunct="1">
              <a:defRPr/>
            </a:pPr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94625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Desain paralel (5)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/>
              <a:t>Kekurangan:</a:t>
            </a:r>
          </a:p>
          <a:p>
            <a:pPr eaLnBrk="1" hangingPunct="1">
              <a:defRPr/>
            </a:pPr>
            <a:r>
              <a:rPr lang="en-US" sz="2800"/>
              <a:t>Kompleks, mahal</a:t>
            </a:r>
          </a:p>
          <a:p>
            <a:pPr eaLnBrk="1" hangingPunct="1">
              <a:defRPr/>
            </a:pPr>
            <a:r>
              <a:rPr lang="en-US" sz="2800"/>
              <a:t>Terkadang sangat makan waktu</a:t>
            </a:r>
          </a:p>
          <a:p>
            <a:pPr eaLnBrk="1" hangingPunct="1">
              <a:defRPr/>
            </a:pPr>
            <a:r>
              <a:rPr lang="en-US" sz="2800"/>
              <a:t>Sering terbentur masalah etis karena memaparkan subyek terhadap resiko dan ketidaknyamanan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/>
              <a:t>	Mis: biopsi hati, endoskopi, pungsi sumsum tulang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10575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Desain menyilang (</a:t>
            </a:r>
            <a:r>
              <a:rPr lang="en-US" sz="4000" i="1">
                <a:solidFill>
                  <a:srgbClr val="FFFF00"/>
                </a:solidFill>
              </a:rPr>
              <a:t>cross-over</a:t>
            </a:r>
            <a:r>
              <a:rPr lang="en-US" sz="4000">
                <a:solidFill>
                  <a:srgbClr val="FFFF00"/>
                </a:solidFill>
              </a:rPr>
              <a:t>) (4)</a:t>
            </a:r>
          </a:p>
        </p:txBody>
      </p:sp>
      <p:sp>
        <p:nvSpPr>
          <p:cNvPr id="64515" name="Text Box 1027"/>
          <p:cNvSpPr txBox="1">
            <a:spLocks noChangeArrowheads="1"/>
          </p:cNvSpPr>
          <p:nvPr/>
        </p:nvSpPr>
        <p:spPr bwMode="auto">
          <a:xfrm>
            <a:off x="228600" y="3962400"/>
            <a:ext cx="129540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Sampe</a:t>
            </a:r>
            <a:r>
              <a:rPr lang="en-US" altLang="en-US" sz="1800">
                <a:latin typeface="Tahoma" panose="020B0604030504040204" pitchFamily="34" charset="0"/>
              </a:rPr>
              <a:t>l</a:t>
            </a:r>
          </a:p>
        </p:txBody>
      </p:sp>
      <p:sp>
        <p:nvSpPr>
          <p:cNvPr id="64516" name="Text Box 1029"/>
          <p:cNvSpPr txBox="1">
            <a:spLocks noChangeArrowheads="1"/>
          </p:cNvSpPr>
          <p:nvPr/>
        </p:nvSpPr>
        <p:spPr bwMode="auto">
          <a:xfrm>
            <a:off x="1981200" y="3962400"/>
            <a:ext cx="990600" cy="4603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Run-in</a:t>
            </a:r>
            <a:endParaRPr lang="en-US" altLang="en-US" sz="1800">
              <a:latin typeface="Tahoma" panose="020B0604030504040204" pitchFamily="34" charset="0"/>
            </a:endParaRPr>
          </a:p>
        </p:txBody>
      </p:sp>
      <p:sp>
        <p:nvSpPr>
          <p:cNvPr id="64517" name="Text Box 1030"/>
          <p:cNvSpPr txBox="1">
            <a:spLocks noChangeArrowheads="1"/>
          </p:cNvSpPr>
          <p:nvPr/>
        </p:nvSpPr>
        <p:spPr bwMode="auto">
          <a:xfrm>
            <a:off x="5562600" y="2971800"/>
            <a:ext cx="1219200" cy="4603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Washout</a:t>
            </a:r>
          </a:p>
        </p:txBody>
      </p:sp>
      <p:sp>
        <p:nvSpPr>
          <p:cNvPr id="64518" name="Text Box 1052"/>
          <p:cNvSpPr txBox="1">
            <a:spLocks noChangeArrowheads="1"/>
          </p:cNvSpPr>
          <p:nvPr/>
        </p:nvSpPr>
        <p:spPr bwMode="auto">
          <a:xfrm>
            <a:off x="7162800" y="4876800"/>
            <a:ext cx="1295400" cy="8255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Perlaku--an kontrol</a:t>
            </a:r>
          </a:p>
        </p:txBody>
      </p:sp>
      <p:sp>
        <p:nvSpPr>
          <p:cNvPr id="64519" name="Text Box 1053"/>
          <p:cNvSpPr txBox="1">
            <a:spLocks noChangeArrowheads="1"/>
          </p:cNvSpPr>
          <p:nvPr/>
        </p:nvSpPr>
        <p:spPr bwMode="auto">
          <a:xfrm>
            <a:off x="7239000" y="2743200"/>
            <a:ext cx="1219200" cy="8255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Perlaku-an</a:t>
            </a:r>
            <a:r>
              <a:rPr lang="en-US" altLang="en-US" sz="1800">
                <a:latin typeface="Arial Narrow" panose="020B0606020202030204" pitchFamily="34" charset="0"/>
              </a:rPr>
              <a:t> </a:t>
            </a:r>
            <a:r>
              <a:rPr lang="en-US" altLang="en-US" sz="2400">
                <a:latin typeface="Arial Narrow" panose="020B0606020202030204" pitchFamily="34" charset="0"/>
              </a:rPr>
              <a:t>uji</a:t>
            </a:r>
          </a:p>
        </p:txBody>
      </p:sp>
      <p:sp>
        <p:nvSpPr>
          <p:cNvPr id="64520" name="Line 1054"/>
          <p:cNvSpPr>
            <a:spLocks noChangeShapeType="1"/>
          </p:cNvSpPr>
          <p:nvPr/>
        </p:nvSpPr>
        <p:spPr bwMode="auto">
          <a:xfrm flipV="1">
            <a:off x="3048000" y="3505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4521" name="Line 1055"/>
          <p:cNvSpPr>
            <a:spLocks noChangeShapeType="1"/>
          </p:cNvSpPr>
          <p:nvPr/>
        </p:nvSpPr>
        <p:spPr bwMode="auto">
          <a:xfrm>
            <a:off x="3048000" y="4572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4522" name="Line 1056"/>
          <p:cNvSpPr>
            <a:spLocks noChangeShapeType="1"/>
          </p:cNvSpPr>
          <p:nvPr/>
        </p:nvSpPr>
        <p:spPr bwMode="auto">
          <a:xfrm>
            <a:off x="5181600" y="5257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4523" name="Line 1057"/>
          <p:cNvSpPr>
            <a:spLocks noChangeShapeType="1"/>
          </p:cNvSpPr>
          <p:nvPr/>
        </p:nvSpPr>
        <p:spPr bwMode="auto">
          <a:xfrm>
            <a:off x="6858000" y="3200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4524" name="Line 1058"/>
          <p:cNvSpPr>
            <a:spLocks noChangeShapeType="1"/>
          </p:cNvSpPr>
          <p:nvPr/>
        </p:nvSpPr>
        <p:spPr bwMode="auto">
          <a:xfrm>
            <a:off x="6781800" y="5257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4525" name="Line 1059"/>
          <p:cNvSpPr>
            <a:spLocks noChangeShapeType="1"/>
          </p:cNvSpPr>
          <p:nvPr/>
        </p:nvSpPr>
        <p:spPr bwMode="auto">
          <a:xfrm>
            <a:off x="5257800" y="3276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4526" name="AutoShape 1062"/>
          <p:cNvSpPr>
            <a:spLocks noChangeArrowheads="1"/>
          </p:cNvSpPr>
          <p:nvPr/>
        </p:nvSpPr>
        <p:spPr bwMode="auto">
          <a:xfrm>
            <a:off x="4876800" y="36576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4527" name="AutoShape 1063"/>
          <p:cNvSpPr>
            <a:spLocks noChangeArrowheads="1"/>
          </p:cNvSpPr>
          <p:nvPr/>
        </p:nvSpPr>
        <p:spPr bwMode="auto">
          <a:xfrm>
            <a:off x="4800600" y="57150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4528" name="AutoShape 1065"/>
          <p:cNvSpPr>
            <a:spLocks noChangeArrowheads="1"/>
          </p:cNvSpPr>
          <p:nvPr/>
        </p:nvSpPr>
        <p:spPr bwMode="auto">
          <a:xfrm>
            <a:off x="8153400" y="57912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4529" name="AutoShape 1066"/>
          <p:cNvSpPr>
            <a:spLocks noChangeArrowheads="1"/>
          </p:cNvSpPr>
          <p:nvPr/>
        </p:nvSpPr>
        <p:spPr bwMode="auto">
          <a:xfrm>
            <a:off x="8153400" y="36576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4530" name="AutoShape 1068"/>
          <p:cNvSpPr>
            <a:spLocks noChangeArrowheads="1"/>
          </p:cNvSpPr>
          <p:nvPr/>
        </p:nvSpPr>
        <p:spPr bwMode="auto">
          <a:xfrm>
            <a:off x="457200" y="58674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9613" name="Text Box 1069"/>
          <p:cNvSpPr txBox="1">
            <a:spLocks noChangeArrowheads="1"/>
          </p:cNvSpPr>
          <p:nvPr/>
        </p:nvSpPr>
        <p:spPr bwMode="auto">
          <a:xfrm>
            <a:off x="990600" y="60960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latin typeface="Tahoma" pitchFamily="34" charset="0"/>
              </a:rPr>
              <a:t>= 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pengukuran variabel</a:t>
            </a:r>
          </a:p>
        </p:txBody>
      </p:sp>
      <p:sp>
        <p:nvSpPr>
          <p:cNvPr id="64532" name="Text Box 1070"/>
          <p:cNvSpPr txBox="1">
            <a:spLocks noChangeArrowheads="1"/>
          </p:cNvSpPr>
          <p:nvPr/>
        </p:nvSpPr>
        <p:spPr bwMode="auto">
          <a:xfrm>
            <a:off x="3886200" y="4800600"/>
            <a:ext cx="1219200" cy="8255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Perlaku-an</a:t>
            </a:r>
            <a:r>
              <a:rPr lang="en-US" altLang="en-US" sz="1800">
                <a:latin typeface="Arial Narrow" panose="020B0606020202030204" pitchFamily="34" charset="0"/>
              </a:rPr>
              <a:t> </a:t>
            </a:r>
            <a:r>
              <a:rPr lang="en-US" altLang="en-US" sz="2400">
                <a:latin typeface="Arial Narrow" panose="020B0606020202030204" pitchFamily="34" charset="0"/>
              </a:rPr>
              <a:t>uji</a:t>
            </a:r>
          </a:p>
        </p:txBody>
      </p:sp>
      <p:sp>
        <p:nvSpPr>
          <p:cNvPr id="64533" name="Text Box 1071"/>
          <p:cNvSpPr txBox="1">
            <a:spLocks noChangeArrowheads="1"/>
          </p:cNvSpPr>
          <p:nvPr/>
        </p:nvSpPr>
        <p:spPr bwMode="auto">
          <a:xfrm>
            <a:off x="3886200" y="2743200"/>
            <a:ext cx="1295400" cy="8255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Perlaku--an kontrol</a:t>
            </a:r>
          </a:p>
        </p:txBody>
      </p:sp>
      <p:sp>
        <p:nvSpPr>
          <p:cNvPr id="64534" name="Text Box 1072"/>
          <p:cNvSpPr txBox="1">
            <a:spLocks noChangeArrowheads="1"/>
          </p:cNvSpPr>
          <p:nvPr/>
        </p:nvSpPr>
        <p:spPr bwMode="auto">
          <a:xfrm>
            <a:off x="5486400" y="5029200"/>
            <a:ext cx="1219200" cy="4603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Washout</a:t>
            </a:r>
          </a:p>
        </p:txBody>
      </p:sp>
      <p:sp>
        <p:nvSpPr>
          <p:cNvPr id="64535" name="Line 1073"/>
          <p:cNvSpPr>
            <a:spLocks noChangeShapeType="1"/>
          </p:cNvSpPr>
          <p:nvPr/>
        </p:nvSpPr>
        <p:spPr bwMode="auto">
          <a:xfrm>
            <a:off x="16002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4536" name="Text Box 1074"/>
          <p:cNvSpPr txBox="1">
            <a:spLocks noChangeArrowheads="1"/>
          </p:cNvSpPr>
          <p:nvPr/>
        </p:nvSpPr>
        <p:spPr bwMode="auto">
          <a:xfrm>
            <a:off x="2362200" y="21336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 Narrow" panose="020B0606020202030204" pitchFamily="34" charset="0"/>
              </a:rPr>
              <a:t>randomisasi</a:t>
            </a:r>
          </a:p>
        </p:txBody>
      </p:sp>
      <p:sp>
        <p:nvSpPr>
          <p:cNvPr id="64537" name="Text Box 1075"/>
          <p:cNvSpPr txBox="1">
            <a:spLocks noChangeArrowheads="1"/>
          </p:cNvSpPr>
          <p:nvPr/>
        </p:nvSpPr>
        <p:spPr bwMode="auto">
          <a:xfrm>
            <a:off x="1905000" y="46482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  <p:sp>
        <p:nvSpPr>
          <p:cNvPr id="64538" name="AutoShape 1077"/>
          <p:cNvSpPr>
            <a:spLocks noChangeArrowheads="1"/>
          </p:cNvSpPr>
          <p:nvPr/>
        </p:nvSpPr>
        <p:spPr bwMode="auto">
          <a:xfrm>
            <a:off x="3048000" y="2590800"/>
            <a:ext cx="228600" cy="1219200"/>
          </a:xfrm>
          <a:prstGeom prst="downArrow">
            <a:avLst>
              <a:gd name="adj1" fmla="val 50000"/>
              <a:gd name="adj2" fmla="val 1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4539" name="AutoShape 1078"/>
          <p:cNvSpPr>
            <a:spLocks noChangeArrowheads="1"/>
          </p:cNvSpPr>
          <p:nvPr/>
        </p:nvSpPr>
        <p:spPr bwMode="auto">
          <a:xfrm>
            <a:off x="3657600" y="57150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4540" name="AutoShape 1079"/>
          <p:cNvSpPr>
            <a:spLocks noChangeArrowheads="1"/>
          </p:cNvSpPr>
          <p:nvPr/>
        </p:nvSpPr>
        <p:spPr bwMode="auto">
          <a:xfrm>
            <a:off x="3657600" y="36576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4541" name="AutoShape 1080"/>
          <p:cNvSpPr>
            <a:spLocks noChangeArrowheads="1"/>
          </p:cNvSpPr>
          <p:nvPr/>
        </p:nvSpPr>
        <p:spPr bwMode="auto">
          <a:xfrm>
            <a:off x="6934200" y="57912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4542" name="AutoShape 1081"/>
          <p:cNvSpPr>
            <a:spLocks noChangeArrowheads="1"/>
          </p:cNvSpPr>
          <p:nvPr/>
        </p:nvSpPr>
        <p:spPr bwMode="auto">
          <a:xfrm>
            <a:off x="7010400" y="3657600"/>
            <a:ext cx="533400" cy="609600"/>
          </a:xfrm>
          <a:prstGeom prst="upArrow">
            <a:avLst>
              <a:gd name="adj1" fmla="val 34528"/>
              <a:gd name="adj2" fmla="val 55058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105775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Desain menyilang (</a:t>
            </a:r>
            <a:r>
              <a:rPr lang="en-US" sz="4000" i="1">
                <a:solidFill>
                  <a:srgbClr val="FFFF00"/>
                </a:solidFill>
              </a:rPr>
              <a:t>cross-over</a:t>
            </a:r>
            <a:r>
              <a:rPr lang="en-US" sz="4000">
                <a:solidFill>
                  <a:srgbClr val="FFFF00"/>
                </a:solidFill>
              </a:rPr>
              <a:t>) (1)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7924800" cy="441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Tiap subyek menjadi kontrol bagi dirinya sendiri</a:t>
            </a:r>
          </a:p>
          <a:p>
            <a:pPr eaLnBrk="1" hangingPunct="1">
              <a:defRPr/>
            </a:pPr>
            <a:r>
              <a:rPr lang="en-US" sz="2800"/>
              <a:t>Keuntungan: </a:t>
            </a:r>
          </a:p>
          <a:p>
            <a:pPr lvl="1" eaLnBrk="1" hangingPunct="1">
              <a:defRPr/>
            </a:pPr>
            <a:r>
              <a:rPr lang="en-US"/>
              <a:t>mengurangi variasi antar individu dan memperkecil </a:t>
            </a:r>
            <a:r>
              <a:rPr lang="en-US" i="1"/>
              <a:t>sample size </a:t>
            </a:r>
            <a:r>
              <a:rPr lang="en-US"/>
              <a:t>sampai 50% dari desain paralel</a:t>
            </a:r>
          </a:p>
          <a:p>
            <a:pPr lvl="1" eaLnBrk="1" hangingPunct="1">
              <a:defRPr/>
            </a:pPr>
            <a:r>
              <a:rPr lang="en-US"/>
              <a:t>Cocok untuk peyakit kronik dan stabil</a:t>
            </a:r>
          </a:p>
          <a:p>
            <a:pPr eaLnBrk="1" hangingPunct="1">
              <a:defRPr/>
            </a:pPr>
            <a:endParaRPr lang="en-US" sz="28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10749</TotalTime>
  <Words>1712</Words>
  <Application>Microsoft Office PowerPoint</Application>
  <PresentationFormat>On-screen Show (4:3)</PresentationFormat>
  <Paragraphs>260</Paragraphs>
  <Slides>39</Slides>
  <Notes>15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Arial Narrow</vt:lpstr>
      <vt:lpstr>Century Gothic</vt:lpstr>
      <vt:lpstr>Tahoma</vt:lpstr>
      <vt:lpstr>Wingdings</vt:lpstr>
      <vt:lpstr>Wingdings 2</vt:lpstr>
      <vt:lpstr>Quotable</vt:lpstr>
      <vt:lpstr>Desain Penelitian </vt:lpstr>
      <vt:lpstr>PowerPoint Presentation</vt:lpstr>
      <vt:lpstr>Desain paralel (1)</vt:lpstr>
      <vt:lpstr>Desain paralel (2)</vt:lpstr>
      <vt:lpstr>Desain paralel (3)</vt:lpstr>
      <vt:lpstr>Desain paralel (4)</vt:lpstr>
      <vt:lpstr>Desain paralel (5)</vt:lpstr>
      <vt:lpstr>Desain menyilang (cross-over) (4)</vt:lpstr>
      <vt:lpstr>Desain menyilang (cross-over) (1)</vt:lpstr>
      <vt:lpstr>Desain menyilang (cross-over) (2)</vt:lpstr>
      <vt:lpstr>Desain menyilang (cross-over) (3)</vt:lpstr>
      <vt:lpstr>Desain Latin Square (2)</vt:lpstr>
      <vt:lpstr>Desain Latin square (1)</vt:lpstr>
      <vt:lpstr>Desain faktorial (1)</vt:lpstr>
      <vt:lpstr>Desain faktorial (2)</vt:lpstr>
      <vt:lpstr>Pengacakan pasangan serasi (randomization of matched pairs)</vt:lpstr>
      <vt:lpstr>UK tanpa kontrol</vt:lpstr>
      <vt:lpstr>Desain kontrol diri sendiri (before and after) </vt:lpstr>
      <vt:lpstr>UK dengan historical control</vt:lpstr>
      <vt:lpstr>Contoh pernyataan tentang desain Uji Klinik </vt:lpstr>
      <vt:lpstr>Desain yang sering dipakai pada berbagai fase uji klinik</vt:lpstr>
      <vt:lpstr>Menyeleksi subyek</vt:lpstr>
      <vt:lpstr>Menyeleksi subyek </vt:lpstr>
      <vt:lpstr>Menyeleksi subyek </vt:lpstr>
      <vt:lpstr>Menyeleksi subyek </vt:lpstr>
      <vt:lpstr>Menyeleksi subyek </vt:lpstr>
      <vt:lpstr>Menentukan besar sampel</vt:lpstr>
      <vt:lpstr>Melakukan pengacakan (randomization)</vt:lpstr>
      <vt:lpstr>Melakukan penyamaran</vt:lpstr>
      <vt:lpstr>Melakukan penyamaran</vt:lpstr>
      <vt:lpstr>Mengukur efek (outcome) (1)</vt:lpstr>
      <vt:lpstr>Melakukan intervensi</vt:lpstr>
      <vt:lpstr>Mengukur efek (outcome)  (2)</vt:lpstr>
      <vt:lpstr>Mengukur efek (outcome)  (3)</vt:lpstr>
      <vt:lpstr>Mengukur efek (outcome)  (4)</vt:lpstr>
      <vt:lpstr>Merancang analisis data (1) </vt:lpstr>
      <vt:lpstr>Per protocol atau intention-to-treat analysis ? (1)</vt:lpstr>
      <vt:lpstr>Per protocol atau intention-to-treat analysis ? (2)</vt:lpstr>
      <vt:lpstr>Terima Kasih</vt:lpstr>
    </vt:vector>
  </TitlesOfParts>
  <Company>Farmakologi FK 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KIAT MEMILIH ANTIBIOTIKA UNTUK INFEKSI TRAKTUS DAN ORGAN REPRODUKSI PRIA</dc:title>
  <dc:creator>Rianto</dc:creator>
  <cp:lastModifiedBy>AK</cp:lastModifiedBy>
  <cp:revision>176</cp:revision>
  <dcterms:created xsi:type="dcterms:W3CDTF">2001-10-07T00:22:35Z</dcterms:created>
  <dcterms:modified xsi:type="dcterms:W3CDTF">2019-12-13T00:58:09Z</dcterms:modified>
</cp:coreProperties>
</file>