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92" r:id="rId2"/>
    <p:sldId id="293" r:id="rId3"/>
    <p:sldId id="34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39" r:id="rId14"/>
    <p:sldId id="341" r:id="rId15"/>
    <p:sldId id="340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44" r:id="rId30"/>
    <p:sldId id="345" r:id="rId31"/>
    <p:sldId id="317" r:id="rId32"/>
    <p:sldId id="343" r:id="rId33"/>
    <p:sldId id="318" r:id="rId34"/>
    <p:sldId id="348" r:id="rId35"/>
    <p:sldId id="349" r:id="rId36"/>
    <p:sldId id="351" r:id="rId37"/>
    <p:sldId id="352" r:id="rId38"/>
    <p:sldId id="353" r:id="rId39"/>
    <p:sldId id="319" r:id="rId40"/>
    <p:sldId id="320" r:id="rId41"/>
    <p:sldId id="321" r:id="rId42"/>
    <p:sldId id="323" r:id="rId43"/>
    <p:sldId id="324" r:id="rId44"/>
    <p:sldId id="325" r:id="rId45"/>
    <p:sldId id="326" r:id="rId46"/>
    <p:sldId id="327" r:id="rId47"/>
    <p:sldId id="336" r:id="rId48"/>
    <p:sldId id="328" r:id="rId49"/>
    <p:sldId id="329" r:id="rId50"/>
    <p:sldId id="330" r:id="rId51"/>
    <p:sldId id="331" r:id="rId52"/>
    <p:sldId id="356" r:id="rId53"/>
    <p:sldId id="357" r:id="rId54"/>
    <p:sldId id="354" r:id="rId55"/>
    <p:sldId id="347" r:id="rId56"/>
    <p:sldId id="332" r:id="rId57"/>
    <p:sldId id="289" r:id="rId58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3300"/>
    <a:srgbClr val="6600FF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2294" autoAdjust="0"/>
  </p:normalViewPr>
  <p:slideViewPr>
    <p:cSldViewPr>
      <p:cViewPr>
        <p:scale>
          <a:sx n="66" d="100"/>
          <a:sy n="66" d="100"/>
        </p:scale>
        <p:origin x="-73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E8037-0F49-473B-B7BC-38F7AB7497B2}" type="doc">
      <dgm:prSet loTypeId="urn:microsoft.com/office/officeart/2005/8/layout/cycle2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20C08A1-D1E4-4631-A3A0-BAEA33F476A7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 smtClean="0"/>
            <a:t>Ibu laktasi</a:t>
          </a:r>
          <a:endParaRPr lang="id-ID" b="1" dirty="0"/>
        </a:p>
      </dgm:t>
    </dgm:pt>
    <dgm:pt modelId="{49DB2EC4-71FC-4089-A326-E0E2BB0BB554}" type="parTrans" cxnId="{50F5DBF5-00DE-482F-8601-E8F05B8967BB}">
      <dgm:prSet/>
      <dgm:spPr/>
      <dgm:t>
        <a:bodyPr/>
        <a:lstStyle/>
        <a:p>
          <a:endParaRPr lang="id-ID"/>
        </a:p>
      </dgm:t>
    </dgm:pt>
    <dgm:pt modelId="{17B096D2-AA05-4514-8255-A3E87BB921E4}" type="sibTrans" cxnId="{50F5DBF5-00DE-482F-8601-E8F05B8967BB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6E2D9D09-3116-4CB8-B1DF-D7343BFFD9B6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 smtClean="0"/>
            <a:t>Bayi</a:t>
          </a:r>
        </a:p>
      </dgm:t>
    </dgm:pt>
    <dgm:pt modelId="{24B23231-B5A2-470B-9323-027BA1F2D85F}" type="parTrans" cxnId="{BFE04A87-CCC0-4E1E-86FF-594EC976109E}">
      <dgm:prSet/>
      <dgm:spPr/>
      <dgm:t>
        <a:bodyPr/>
        <a:lstStyle/>
        <a:p>
          <a:endParaRPr lang="id-ID"/>
        </a:p>
      </dgm:t>
    </dgm:pt>
    <dgm:pt modelId="{AF637401-8BFC-4FE4-83A7-18355DBFE748}" type="sibTrans" cxnId="{BFE04A87-CCC0-4E1E-86FF-594EC976109E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A0A3C4E6-F678-4B3F-A46E-28401D24E76D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 smtClean="0"/>
            <a:t>Anak</a:t>
          </a:r>
          <a:endParaRPr lang="id-ID" b="1" dirty="0"/>
        </a:p>
      </dgm:t>
    </dgm:pt>
    <dgm:pt modelId="{30FBF501-8047-4BCC-98BD-0561537E0B14}" type="parTrans" cxnId="{EC30F2A6-FA78-40C9-A55E-6442D429A09A}">
      <dgm:prSet/>
      <dgm:spPr/>
      <dgm:t>
        <a:bodyPr/>
        <a:lstStyle/>
        <a:p>
          <a:endParaRPr lang="id-ID"/>
        </a:p>
      </dgm:t>
    </dgm:pt>
    <dgm:pt modelId="{C3DE4173-63BD-42D4-AA97-DAE14CBB8A23}" type="sibTrans" cxnId="{EC30F2A6-FA78-40C9-A55E-6442D429A09A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44F4DA7F-B6E9-4600-AB69-54DB3D6C808E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 smtClean="0"/>
            <a:t>Remaja</a:t>
          </a:r>
          <a:endParaRPr lang="id-ID" b="1" dirty="0"/>
        </a:p>
      </dgm:t>
    </dgm:pt>
    <dgm:pt modelId="{8B20337F-1E05-449D-AEC0-5B8E3188100D}" type="parTrans" cxnId="{F8EB87EB-9167-4030-B847-30EB7432A450}">
      <dgm:prSet/>
      <dgm:spPr/>
      <dgm:t>
        <a:bodyPr/>
        <a:lstStyle/>
        <a:p>
          <a:endParaRPr lang="id-ID"/>
        </a:p>
      </dgm:t>
    </dgm:pt>
    <dgm:pt modelId="{960185BF-497F-4C68-A083-89E60050D615}" type="sibTrans" cxnId="{F8EB87EB-9167-4030-B847-30EB7432A450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CB6CA365-502B-4A35-ACB7-9711EEB71C29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 smtClean="0"/>
            <a:t>Dewasa</a:t>
          </a:r>
          <a:endParaRPr lang="id-ID" b="1" dirty="0"/>
        </a:p>
      </dgm:t>
    </dgm:pt>
    <dgm:pt modelId="{615ACA17-7E00-4D77-B8DF-D9EE0BB6423B}" type="parTrans" cxnId="{7DAFD19C-B76A-41C5-B69E-904297796FB3}">
      <dgm:prSet/>
      <dgm:spPr/>
      <dgm:t>
        <a:bodyPr/>
        <a:lstStyle/>
        <a:p>
          <a:endParaRPr lang="id-ID"/>
        </a:p>
      </dgm:t>
    </dgm:pt>
    <dgm:pt modelId="{428765B4-2E14-4EE7-8A13-06497506F100}" type="sibTrans" cxnId="{7DAFD19C-B76A-41C5-B69E-904297796FB3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99A5F286-FB87-458D-91FB-2F305DCD3F56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 smtClean="0"/>
            <a:t>Ibu hamil</a:t>
          </a:r>
          <a:endParaRPr lang="id-ID" b="1" dirty="0"/>
        </a:p>
      </dgm:t>
    </dgm:pt>
    <dgm:pt modelId="{74C6F081-1A9E-4B9C-8065-4D0369D2DDFB}" type="parTrans" cxnId="{AE7D9520-2F6B-423D-93F3-7D849F651895}">
      <dgm:prSet/>
      <dgm:spPr/>
      <dgm:t>
        <a:bodyPr/>
        <a:lstStyle/>
        <a:p>
          <a:endParaRPr lang="id-ID"/>
        </a:p>
      </dgm:t>
    </dgm:pt>
    <dgm:pt modelId="{279A8169-956C-4D81-BAC8-EAAEA09F57A7}" type="sibTrans" cxnId="{AE7D9520-2F6B-423D-93F3-7D849F651895}">
      <dgm:prSet/>
      <dgm:spPr>
        <a:solidFill>
          <a:srgbClr val="FF0000"/>
        </a:solidFill>
      </dgm:spPr>
      <dgm:t>
        <a:bodyPr/>
        <a:lstStyle/>
        <a:p>
          <a:endParaRPr lang="id-ID">
            <a:solidFill>
              <a:srgbClr val="FF0000"/>
            </a:solidFill>
          </a:endParaRPr>
        </a:p>
      </dgm:t>
    </dgm:pt>
    <dgm:pt modelId="{F6136531-DAE1-4668-B9DE-FE7859467BE2}" type="pres">
      <dgm:prSet presAssocID="{C24E8037-0F49-473B-B7BC-38F7AB7497B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A0AA252-D1B8-4E52-9CB8-B377E28F36F8}" type="pres">
      <dgm:prSet presAssocID="{520C08A1-D1E4-4631-A3A0-BAEA33F476A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6E69A51-A21A-421A-A966-DF9E6C046F33}" type="pres">
      <dgm:prSet presAssocID="{17B096D2-AA05-4514-8255-A3E87BB921E4}" presName="sibTrans" presStyleLbl="sibTrans2D1" presStyleIdx="0" presStyleCnt="6"/>
      <dgm:spPr/>
      <dgm:t>
        <a:bodyPr/>
        <a:lstStyle/>
        <a:p>
          <a:endParaRPr lang="id-ID"/>
        </a:p>
      </dgm:t>
    </dgm:pt>
    <dgm:pt modelId="{070D83F0-7DD0-492A-819A-7E5E8DB9269D}" type="pres">
      <dgm:prSet presAssocID="{17B096D2-AA05-4514-8255-A3E87BB921E4}" presName="connectorText" presStyleLbl="sibTrans2D1" presStyleIdx="0" presStyleCnt="6"/>
      <dgm:spPr/>
      <dgm:t>
        <a:bodyPr/>
        <a:lstStyle/>
        <a:p>
          <a:endParaRPr lang="id-ID"/>
        </a:p>
      </dgm:t>
    </dgm:pt>
    <dgm:pt modelId="{D950BD16-39DF-48B4-942C-1F7883AA7BBF}" type="pres">
      <dgm:prSet presAssocID="{6E2D9D09-3116-4CB8-B1DF-D7343BFFD9B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0CEA9F6-19DC-4DE0-B596-84779E3A75B0}" type="pres">
      <dgm:prSet presAssocID="{AF637401-8BFC-4FE4-83A7-18355DBFE748}" presName="sibTrans" presStyleLbl="sibTrans2D1" presStyleIdx="1" presStyleCnt="6"/>
      <dgm:spPr/>
      <dgm:t>
        <a:bodyPr/>
        <a:lstStyle/>
        <a:p>
          <a:endParaRPr lang="id-ID"/>
        </a:p>
      </dgm:t>
    </dgm:pt>
    <dgm:pt modelId="{15CBA6DF-56B9-4E82-B1AF-2A0411514327}" type="pres">
      <dgm:prSet presAssocID="{AF637401-8BFC-4FE4-83A7-18355DBFE748}" presName="connectorText" presStyleLbl="sibTrans2D1" presStyleIdx="1" presStyleCnt="6"/>
      <dgm:spPr/>
      <dgm:t>
        <a:bodyPr/>
        <a:lstStyle/>
        <a:p>
          <a:endParaRPr lang="id-ID"/>
        </a:p>
      </dgm:t>
    </dgm:pt>
    <dgm:pt modelId="{EC81681C-8E31-4FDE-82F7-FA1CE00D9D06}" type="pres">
      <dgm:prSet presAssocID="{A0A3C4E6-F678-4B3F-A46E-28401D24E76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669281D-D7F9-4151-8B0B-672FB41E429A}" type="pres">
      <dgm:prSet presAssocID="{C3DE4173-63BD-42D4-AA97-DAE14CBB8A23}" presName="sibTrans" presStyleLbl="sibTrans2D1" presStyleIdx="2" presStyleCnt="6"/>
      <dgm:spPr/>
      <dgm:t>
        <a:bodyPr/>
        <a:lstStyle/>
        <a:p>
          <a:endParaRPr lang="id-ID"/>
        </a:p>
      </dgm:t>
    </dgm:pt>
    <dgm:pt modelId="{49186568-09AA-4299-9489-771AD98801F9}" type="pres">
      <dgm:prSet presAssocID="{C3DE4173-63BD-42D4-AA97-DAE14CBB8A23}" presName="connectorText" presStyleLbl="sibTrans2D1" presStyleIdx="2" presStyleCnt="6"/>
      <dgm:spPr/>
      <dgm:t>
        <a:bodyPr/>
        <a:lstStyle/>
        <a:p>
          <a:endParaRPr lang="id-ID"/>
        </a:p>
      </dgm:t>
    </dgm:pt>
    <dgm:pt modelId="{D7AC90BA-AAF3-4871-9DBC-E652015E0154}" type="pres">
      <dgm:prSet presAssocID="{44F4DA7F-B6E9-4600-AB69-54DB3D6C808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C0B89A4-6302-4A7B-9DA8-3A7362D5337E}" type="pres">
      <dgm:prSet presAssocID="{960185BF-497F-4C68-A083-89E60050D615}" presName="sibTrans" presStyleLbl="sibTrans2D1" presStyleIdx="3" presStyleCnt="6"/>
      <dgm:spPr/>
      <dgm:t>
        <a:bodyPr/>
        <a:lstStyle/>
        <a:p>
          <a:endParaRPr lang="id-ID"/>
        </a:p>
      </dgm:t>
    </dgm:pt>
    <dgm:pt modelId="{90BA28C2-69AD-42F2-9307-45625B547257}" type="pres">
      <dgm:prSet presAssocID="{960185BF-497F-4C68-A083-89E60050D615}" presName="connectorText" presStyleLbl="sibTrans2D1" presStyleIdx="3" presStyleCnt="6"/>
      <dgm:spPr/>
      <dgm:t>
        <a:bodyPr/>
        <a:lstStyle/>
        <a:p>
          <a:endParaRPr lang="id-ID"/>
        </a:p>
      </dgm:t>
    </dgm:pt>
    <dgm:pt modelId="{F375E0E1-5D12-409B-9315-FC9D14852D18}" type="pres">
      <dgm:prSet presAssocID="{CB6CA365-502B-4A35-ACB7-9711EEB71C2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EEE66D9-A940-4F66-8FBE-3208598B3B78}" type="pres">
      <dgm:prSet presAssocID="{428765B4-2E14-4EE7-8A13-06497506F100}" presName="sibTrans" presStyleLbl="sibTrans2D1" presStyleIdx="4" presStyleCnt="6"/>
      <dgm:spPr/>
      <dgm:t>
        <a:bodyPr/>
        <a:lstStyle/>
        <a:p>
          <a:endParaRPr lang="id-ID"/>
        </a:p>
      </dgm:t>
    </dgm:pt>
    <dgm:pt modelId="{BD4C167A-AC4E-448D-9400-49E6AB3C93C4}" type="pres">
      <dgm:prSet presAssocID="{428765B4-2E14-4EE7-8A13-06497506F100}" presName="connectorText" presStyleLbl="sibTrans2D1" presStyleIdx="4" presStyleCnt="6"/>
      <dgm:spPr/>
      <dgm:t>
        <a:bodyPr/>
        <a:lstStyle/>
        <a:p>
          <a:endParaRPr lang="id-ID"/>
        </a:p>
      </dgm:t>
    </dgm:pt>
    <dgm:pt modelId="{E7D59B1B-2722-4FD3-9785-A9FD53C73769}" type="pres">
      <dgm:prSet presAssocID="{99A5F286-FB87-458D-91FB-2F305DCD3F5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D30338A-65C3-416B-B80C-86277CBC907D}" type="pres">
      <dgm:prSet presAssocID="{279A8169-956C-4D81-BAC8-EAAEA09F57A7}" presName="sibTrans" presStyleLbl="sibTrans2D1" presStyleIdx="5" presStyleCnt="6"/>
      <dgm:spPr/>
      <dgm:t>
        <a:bodyPr/>
        <a:lstStyle/>
        <a:p>
          <a:endParaRPr lang="id-ID"/>
        </a:p>
      </dgm:t>
    </dgm:pt>
    <dgm:pt modelId="{3A0D6746-3CAA-427E-9A7B-6C4B99800934}" type="pres">
      <dgm:prSet presAssocID="{279A8169-956C-4D81-BAC8-EAAEA09F57A7}" presName="connectorText" presStyleLbl="sibTrans2D1" presStyleIdx="5" presStyleCnt="6"/>
      <dgm:spPr/>
      <dgm:t>
        <a:bodyPr/>
        <a:lstStyle/>
        <a:p>
          <a:endParaRPr lang="id-ID"/>
        </a:p>
      </dgm:t>
    </dgm:pt>
  </dgm:ptLst>
  <dgm:cxnLst>
    <dgm:cxn modelId="{9FE198C7-1524-400E-8E3F-04A28BA032B1}" type="presOf" srcId="{A0A3C4E6-F678-4B3F-A46E-28401D24E76D}" destId="{EC81681C-8E31-4FDE-82F7-FA1CE00D9D06}" srcOrd="0" destOrd="0" presId="urn:microsoft.com/office/officeart/2005/8/layout/cycle2"/>
    <dgm:cxn modelId="{50F5DBF5-00DE-482F-8601-E8F05B8967BB}" srcId="{C24E8037-0F49-473B-B7BC-38F7AB7497B2}" destId="{520C08A1-D1E4-4631-A3A0-BAEA33F476A7}" srcOrd="0" destOrd="0" parTransId="{49DB2EC4-71FC-4089-A326-E0E2BB0BB554}" sibTransId="{17B096D2-AA05-4514-8255-A3E87BB921E4}"/>
    <dgm:cxn modelId="{9FFDC80C-1D95-42D1-A332-A5A58C53D7D4}" type="presOf" srcId="{AF637401-8BFC-4FE4-83A7-18355DBFE748}" destId="{15CBA6DF-56B9-4E82-B1AF-2A0411514327}" srcOrd="1" destOrd="0" presId="urn:microsoft.com/office/officeart/2005/8/layout/cycle2"/>
    <dgm:cxn modelId="{BFE04A87-CCC0-4E1E-86FF-594EC976109E}" srcId="{C24E8037-0F49-473B-B7BC-38F7AB7497B2}" destId="{6E2D9D09-3116-4CB8-B1DF-D7343BFFD9B6}" srcOrd="1" destOrd="0" parTransId="{24B23231-B5A2-470B-9323-027BA1F2D85F}" sibTransId="{AF637401-8BFC-4FE4-83A7-18355DBFE748}"/>
    <dgm:cxn modelId="{9B1EB0BB-5F05-4C96-A931-5792D13D23FD}" type="presOf" srcId="{C24E8037-0F49-473B-B7BC-38F7AB7497B2}" destId="{F6136531-DAE1-4668-B9DE-FE7859467BE2}" srcOrd="0" destOrd="0" presId="urn:microsoft.com/office/officeart/2005/8/layout/cycle2"/>
    <dgm:cxn modelId="{7230B5D1-8FF2-4DD3-936B-A5667F0E1764}" type="presOf" srcId="{428765B4-2E14-4EE7-8A13-06497506F100}" destId="{AEEE66D9-A940-4F66-8FBE-3208598B3B78}" srcOrd="0" destOrd="0" presId="urn:microsoft.com/office/officeart/2005/8/layout/cycle2"/>
    <dgm:cxn modelId="{027892AF-0489-4666-82EC-6FA16807D37C}" type="presOf" srcId="{6E2D9D09-3116-4CB8-B1DF-D7343BFFD9B6}" destId="{D950BD16-39DF-48B4-942C-1F7883AA7BBF}" srcOrd="0" destOrd="0" presId="urn:microsoft.com/office/officeart/2005/8/layout/cycle2"/>
    <dgm:cxn modelId="{F8EB87EB-9167-4030-B847-30EB7432A450}" srcId="{C24E8037-0F49-473B-B7BC-38F7AB7497B2}" destId="{44F4DA7F-B6E9-4600-AB69-54DB3D6C808E}" srcOrd="3" destOrd="0" parTransId="{8B20337F-1E05-449D-AEC0-5B8E3188100D}" sibTransId="{960185BF-497F-4C68-A083-89E60050D615}"/>
    <dgm:cxn modelId="{EEBB01DC-BFE1-4F6A-A670-64EF3AD5C2D9}" type="presOf" srcId="{279A8169-956C-4D81-BAC8-EAAEA09F57A7}" destId="{3A0D6746-3CAA-427E-9A7B-6C4B99800934}" srcOrd="1" destOrd="0" presId="urn:microsoft.com/office/officeart/2005/8/layout/cycle2"/>
    <dgm:cxn modelId="{06CEFAA3-DA5A-49EE-9649-31B29EB680CA}" type="presOf" srcId="{17B096D2-AA05-4514-8255-A3E87BB921E4}" destId="{26E69A51-A21A-421A-A966-DF9E6C046F33}" srcOrd="0" destOrd="0" presId="urn:microsoft.com/office/officeart/2005/8/layout/cycle2"/>
    <dgm:cxn modelId="{6B434C4F-2A9A-47FF-BA15-0FDA126CC330}" type="presOf" srcId="{99A5F286-FB87-458D-91FB-2F305DCD3F56}" destId="{E7D59B1B-2722-4FD3-9785-A9FD53C73769}" srcOrd="0" destOrd="0" presId="urn:microsoft.com/office/officeart/2005/8/layout/cycle2"/>
    <dgm:cxn modelId="{B02AF8AC-790E-43D2-B14F-AF50C997591C}" type="presOf" srcId="{520C08A1-D1E4-4631-A3A0-BAEA33F476A7}" destId="{CA0AA252-D1B8-4E52-9CB8-B377E28F36F8}" srcOrd="0" destOrd="0" presId="urn:microsoft.com/office/officeart/2005/8/layout/cycle2"/>
    <dgm:cxn modelId="{3FE73838-E930-48E1-AB5B-D4D792772E4C}" type="presOf" srcId="{960185BF-497F-4C68-A083-89E60050D615}" destId="{4C0B89A4-6302-4A7B-9DA8-3A7362D5337E}" srcOrd="0" destOrd="0" presId="urn:microsoft.com/office/officeart/2005/8/layout/cycle2"/>
    <dgm:cxn modelId="{AE7D9520-2F6B-423D-93F3-7D849F651895}" srcId="{C24E8037-0F49-473B-B7BC-38F7AB7497B2}" destId="{99A5F286-FB87-458D-91FB-2F305DCD3F56}" srcOrd="5" destOrd="0" parTransId="{74C6F081-1A9E-4B9C-8065-4D0369D2DDFB}" sibTransId="{279A8169-956C-4D81-BAC8-EAAEA09F57A7}"/>
    <dgm:cxn modelId="{743A4844-AB9D-40DA-BC1C-9EEC6D6C064A}" type="presOf" srcId="{17B096D2-AA05-4514-8255-A3E87BB921E4}" destId="{070D83F0-7DD0-492A-819A-7E5E8DB9269D}" srcOrd="1" destOrd="0" presId="urn:microsoft.com/office/officeart/2005/8/layout/cycle2"/>
    <dgm:cxn modelId="{F868B31A-21DB-4B39-8D65-193AABC51843}" type="presOf" srcId="{960185BF-497F-4C68-A083-89E60050D615}" destId="{90BA28C2-69AD-42F2-9307-45625B547257}" srcOrd="1" destOrd="0" presId="urn:microsoft.com/office/officeart/2005/8/layout/cycle2"/>
    <dgm:cxn modelId="{7DAFD19C-B76A-41C5-B69E-904297796FB3}" srcId="{C24E8037-0F49-473B-B7BC-38F7AB7497B2}" destId="{CB6CA365-502B-4A35-ACB7-9711EEB71C29}" srcOrd="4" destOrd="0" parTransId="{615ACA17-7E00-4D77-B8DF-D9EE0BB6423B}" sibTransId="{428765B4-2E14-4EE7-8A13-06497506F100}"/>
    <dgm:cxn modelId="{8A4EDFFB-10A1-499C-BD56-EBB885A6C4CC}" type="presOf" srcId="{279A8169-956C-4D81-BAC8-EAAEA09F57A7}" destId="{8D30338A-65C3-416B-B80C-86277CBC907D}" srcOrd="0" destOrd="0" presId="urn:microsoft.com/office/officeart/2005/8/layout/cycle2"/>
    <dgm:cxn modelId="{B833BC5B-5275-499D-A548-7DD006C9835A}" type="presOf" srcId="{C3DE4173-63BD-42D4-AA97-DAE14CBB8A23}" destId="{49186568-09AA-4299-9489-771AD98801F9}" srcOrd="1" destOrd="0" presId="urn:microsoft.com/office/officeart/2005/8/layout/cycle2"/>
    <dgm:cxn modelId="{EC30F2A6-FA78-40C9-A55E-6442D429A09A}" srcId="{C24E8037-0F49-473B-B7BC-38F7AB7497B2}" destId="{A0A3C4E6-F678-4B3F-A46E-28401D24E76D}" srcOrd="2" destOrd="0" parTransId="{30FBF501-8047-4BCC-98BD-0561537E0B14}" sibTransId="{C3DE4173-63BD-42D4-AA97-DAE14CBB8A23}"/>
    <dgm:cxn modelId="{46979F00-B96A-4E3A-A777-D62593704335}" type="presOf" srcId="{CB6CA365-502B-4A35-ACB7-9711EEB71C29}" destId="{F375E0E1-5D12-409B-9315-FC9D14852D18}" srcOrd="0" destOrd="0" presId="urn:microsoft.com/office/officeart/2005/8/layout/cycle2"/>
    <dgm:cxn modelId="{D60746EC-53B6-49A4-A9E7-AD30C448D640}" type="presOf" srcId="{AF637401-8BFC-4FE4-83A7-18355DBFE748}" destId="{A0CEA9F6-19DC-4DE0-B596-84779E3A75B0}" srcOrd="0" destOrd="0" presId="urn:microsoft.com/office/officeart/2005/8/layout/cycle2"/>
    <dgm:cxn modelId="{CBEBD9DF-6E5A-4137-994E-335C0FCF4F13}" type="presOf" srcId="{428765B4-2E14-4EE7-8A13-06497506F100}" destId="{BD4C167A-AC4E-448D-9400-49E6AB3C93C4}" srcOrd="1" destOrd="0" presId="urn:microsoft.com/office/officeart/2005/8/layout/cycle2"/>
    <dgm:cxn modelId="{C0BC1E35-439C-483A-9EC6-C36BD8FD6A8A}" type="presOf" srcId="{44F4DA7F-B6E9-4600-AB69-54DB3D6C808E}" destId="{D7AC90BA-AAF3-4871-9DBC-E652015E0154}" srcOrd="0" destOrd="0" presId="urn:microsoft.com/office/officeart/2005/8/layout/cycle2"/>
    <dgm:cxn modelId="{C2ADFED7-A934-49A4-8B92-80C4B8CD9EC7}" type="presOf" srcId="{C3DE4173-63BD-42D4-AA97-DAE14CBB8A23}" destId="{1669281D-D7F9-4151-8B0B-672FB41E429A}" srcOrd="0" destOrd="0" presId="urn:microsoft.com/office/officeart/2005/8/layout/cycle2"/>
    <dgm:cxn modelId="{7B33BDE2-CC3F-4EC4-93F8-93B3078D8959}" type="presParOf" srcId="{F6136531-DAE1-4668-B9DE-FE7859467BE2}" destId="{CA0AA252-D1B8-4E52-9CB8-B377E28F36F8}" srcOrd="0" destOrd="0" presId="urn:microsoft.com/office/officeart/2005/8/layout/cycle2"/>
    <dgm:cxn modelId="{854FB4A5-B01B-4A21-B850-2812AD1748FE}" type="presParOf" srcId="{F6136531-DAE1-4668-B9DE-FE7859467BE2}" destId="{26E69A51-A21A-421A-A966-DF9E6C046F33}" srcOrd="1" destOrd="0" presId="urn:microsoft.com/office/officeart/2005/8/layout/cycle2"/>
    <dgm:cxn modelId="{7E639BD2-CEC2-4D8E-8FE3-2A84C8F842BA}" type="presParOf" srcId="{26E69A51-A21A-421A-A966-DF9E6C046F33}" destId="{070D83F0-7DD0-492A-819A-7E5E8DB9269D}" srcOrd="0" destOrd="0" presId="urn:microsoft.com/office/officeart/2005/8/layout/cycle2"/>
    <dgm:cxn modelId="{1904237D-C525-4C6F-A711-9FA4CF047B82}" type="presParOf" srcId="{F6136531-DAE1-4668-B9DE-FE7859467BE2}" destId="{D950BD16-39DF-48B4-942C-1F7883AA7BBF}" srcOrd="2" destOrd="0" presId="urn:microsoft.com/office/officeart/2005/8/layout/cycle2"/>
    <dgm:cxn modelId="{49F375E8-D009-4F45-87DD-9594BBC863F4}" type="presParOf" srcId="{F6136531-DAE1-4668-B9DE-FE7859467BE2}" destId="{A0CEA9F6-19DC-4DE0-B596-84779E3A75B0}" srcOrd="3" destOrd="0" presId="urn:microsoft.com/office/officeart/2005/8/layout/cycle2"/>
    <dgm:cxn modelId="{20BCCC7E-F96B-4D85-A757-C78DA19DD9E2}" type="presParOf" srcId="{A0CEA9F6-19DC-4DE0-B596-84779E3A75B0}" destId="{15CBA6DF-56B9-4E82-B1AF-2A0411514327}" srcOrd="0" destOrd="0" presId="urn:microsoft.com/office/officeart/2005/8/layout/cycle2"/>
    <dgm:cxn modelId="{0712FB3C-A7D2-4E80-B9C9-00AFEBB28E76}" type="presParOf" srcId="{F6136531-DAE1-4668-B9DE-FE7859467BE2}" destId="{EC81681C-8E31-4FDE-82F7-FA1CE00D9D06}" srcOrd="4" destOrd="0" presId="urn:microsoft.com/office/officeart/2005/8/layout/cycle2"/>
    <dgm:cxn modelId="{565A14F7-A62F-493B-AE69-2B5444C33CDF}" type="presParOf" srcId="{F6136531-DAE1-4668-B9DE-FE7859467BE2}" destId="{1669281D-D7F9-4151-8B0B-672FB41E429A}" srcOrd="5" destOrd="0" presId="urn:microsoft.com/office/officeart/2005/8/layout/cycle2"/>
    <dgm:cxn modelId="{E08AB89E-3F64-4671-9D1E-A4F9E4C7B6C6}" type="presParOf" srcId="{1669281D-D7F9-4151-8B0B-672FB41E429A}" destId="{49186568-09AA-4299-9489-771AD98801F9}" srcOrd="0" destOrd="0" presId="urn:microsoft.com/office/officeart/2005/8/layout/cycle2"/>
    <dgm:cxn modelId="{8EE0C99B-14D6-40A4-9E5D-1CD86B10ABF5}" type="presParOf" srcId="{F6136531-DAE1-4668-B9DE-FE7859467BE2}" destId="{D7AC90BA-AAF3-4871-9DBC-E652015E0154}" srcOrd="6" destOrd="0" presId="urn:microsoft.com/office/officeart/2005/8/layout/cycle2"/>
    <dgm:cxn modelId="{9B1D980E-56F7-4BC3-943A-BDAA5E1F333B}" type="presParOf" srcId="{F6136531-DAE1-4668-B9DE-FE7859467BE2}" destId="{4C0B89A4-6302-4A7B-9DA8-3A7362D5337E}" srcOrd="7" destOrd="0" presId="urn:microsoft.com/office/officeart/2005/8/layout/cycle2"/>
    <dgm:cxn modelId="{C0289476-14E2-47B7-AF44-5D91BF6E2FB4}" type="presParOf" srcId="{4C0B89A4-6302-4A7B-9DA8-3A7362D5337E}" destId="{90BA28C2-69AD-42F2-9307-45625B547257}" srcOrd="0" destOrd="0" presId="urn:microsoft.com/office/officeart/2005/8/layout/cycle2"/>
    <dgm:cxn modelId="{E50A939B-AE3A-4953-A6F1-4B8BB45E53E4}" type="presParOf" srcId="{F6136531-DAE1-4668-B9DE-FE7859467BE2}" destId="{F375E0E1-5D12-409B-9315-FC9D14852D18}" srcOrd="8" destOrd="0" presId="urn:microsoft.com/office/officeart/2005/8/layout/cycle2"/>
    <dgm:cxn modelId="{C5DAED2D-FD18-415E-B24E-CE1D3B48A14B}" type="presParOf" srcId="{F6136531-DAE1-4668-B9DE-FE7859467BE2}" destId="{AEEE66D9-A940-4F66-8FBE-3208598B3B78}" srcOrd="9" destOrd="0" presId="urn:microsoft.com/office/officeart/2005/8/layout/cycle2"/>
    <dgm:cxn modelId="{7A7DA905-58D4-4B83-A72A-52D2E23EA18E}" type="presParOf" srcId="{AEEE66D9-A940-4F66-8FBE-3208598B3B78}" destId="{BD4C167A-AC4E-448D-9400-49E6AB3C93C4}" srcOrd="0" destOrd="0" presId="urn:microsoft.com/office/officeart/2005/8/layout/cycle2"/>
    <dgm:cxn modelId="{B913F806-65F6-4248-AAB5-B361AE4C4827}" type="presParOf" srcId="{F6136531-DAE1-4668-B9DE-FE7859467BE2}" destId="{E7D59B1B-2722-4FD3-9785-A9FD53C73769}" srcOrd="10" destOrd="0" presId="urn:microsoft.com/office/officeart/2005/8/layout/cycle2"/>
    <dgm:cxn modelId="{CA200534-6072-45C4-B759-AF1FC8D6AF1F}" type="presParOf" srcId="{F6136531-DAE1-4668-B9DE-FE7859467BE2}" destId="{8D30338A-65C3-416B-B80C-86277CBC907D}" srcOrd="11" destOrd="0" presId="urn:microsoft.com/office/officeart/2005/8/layout/cycle2"/>
    <dgm:cxn modelId="{E9FFB33E-CA3A-42F2-8E89-50CABCF4780B}" type="presParOf" srcId="{8D30338A-65C3-416B-B80C-86277CBC907D}" destId="{3A0D6746-3CAA-427E-9A7B-6C4B9980093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AA252-D1B8-4E52-9CB8-B377E28F36F8}">
      <dsp:nvSpPr>
        <dsp:cNvPr id="0" name=""/>
        <dsp:cNvSpPr/>
      </dsp:nvSpPr>
      <dsp:spPr>
        <a:xfrm>
          <a:off x="2992233" y="988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/>
            <a:t>Ibu laktasi</a:t>
          </a:r>
          <a:endParaRPr lang="id-ID" sz="1800" b="1" kern="1200" dirty="0"/>
        </a:p>
      </dsp:txBody>
      <dsp:txXfrm>
        <a:off x="3182937" y="191692"/>
        <a:ext cx="920800" cy="920800"/>
      </dsp:txXfrm>
    </dsp:sp>
    <dsp:sp modelId="{26E69A51-A21A-421A-A966-DF9E6C046F33}">
      <dsp:nvSpPr>
        <dsp:cNvPr id="0" name=""/>
        <dsp:cNvSpPr/>
      </dsp:nvSpPr>
      <dsp:spPr>
        <a:xfrm rot="1800000">
          <a:off x="4308469" y="916294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400" b="1" kern="1200"/>
        </a:p>
      </dsp:txBody>
      <dsp:txXfrm>
        <a:off x="4315426" y="978229"/>
        <a:ext cx="242332" cy="263697"/>
      </dsp:txXfrm>
    </dsp:sp>
    <dsp:sp modelId="{D950BD16-39DF-48B4-942C-1F7883AA7BBF}">
      <dsp:nvSpPr>
        <dsp:cNvPr id="0" name=""/>
        <dsp:cNvSpPr/>
      </dsp:nvSpPr>
      <dsp:spPr>
        <a:xfrm>
          <a:off x="4685654" y="978685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/>
            <a:t>Bayi</a:t>
          </a:r>
        </a:p>
      </dsp:txBody>
      <dsp:txXfrm>
        <a:off x="4876358" y="1169389"/>
        <a:ext cx="920800" cy="920800"/>
      </dsp:txXfrm>
    </dsp:sp>
    <dsp:sp modelId="{A0CEA9F6-19DC-4DE0-B596-84779E3A75B0}">
      <dsp:nvSpPr>
        <dsp:cNvPr id="0" name=""/>
        <dsp:cNvSpPr/>
      </dsp:nvSpPr>
      <dsp:spPr>
        <a:xfrm rot="5400000">
          <a:off x="5163664" y="2377941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400" b="1" kern="1200"/>
        </a:p>
      </dsp:txBody>
      <dsp:txXfrm>
        <a:off x="5215592" y="2413912"/>
        <a:ext cx="242332" cy="263697"/>
      </dsp:txXfrm>
    </dsp:sp>
    <dsp:sp modelId="{EC81681C-8E31-4FDE-82F7-FA1CE00D9D06}">
      <dsp:nvSpPr>
        <dsp:cNvPr id="0" name=""/>
        <dsp:cNvSpPr/>
      </dsp:nvSpPr>
      <dsp:spPr>
        <a:xfrm>
          <a:off x="4685654" y="2934079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/>
            <a:t>Anak</a:t>
          </a:r>
          <a:endParaRPr lang="id-ID" sz="1800" b="1" kern="1200" dirty="0"/>
        </a:p>
      </dsp:txBody>
      <dsp:txXfrm>
        <a:off x="4876358" y="3124783"/>
        <a:ext cx="920800" cy="920800"/>
      </dsp:txXfrm>
    </dsp:sp>
    <dsp:sp modelId="{1669281D-D7F9-4151-8B0B-672FB41E429A}">
      <dsp:nvSpPr>
        <dsp:cNvPr id="0" name=""/>
        <dsp:cNvSpPr/>
      </dsp:nvSpPr>
      <dsp:spPr>
        <a:xfrm rot="9000000">
          <a:off x="4325439" y="3849385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400" b="1" kern="1200"/>
        </a:p>
      </dsp:txBody>
      <dsp:txXfrm rot="10800000">
        <a:off x="4422338" y="3911320"/>
        <a:ext cx="242332" cy="263697"/>
      </dsp:txXfrm>
    </dsp:sp>
    <dsp:sp modelId="{D7AC90BA-AAF3-4871-9DBC-E652015E0154}">
      <dsp:nvSpPr>
        <dsp:cNvPr id="0" name=""/>
        <dsp:cNvSpPr/>
      </dsp:nvSpPr>
      <dsp:spPr>
        <a:xfrm>
          <a:off x="2992233" y="3911776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/>
            <a:t>Remaja</a:t>
          </a:r>
          <a:endParaRPr lang="id-ID" sz="1800" b="1" kern="1200" dirty="0"/>
        </a:p>
      </dsp:txBody>
      <dsp:txXfrm>
        <a:off x="3182937" y="4102480"/>
        <a:ext cx="920800" cy="920800"/>
      </dsp:txXfrm>
    </dsp:sp>
    <dsp:sp modelId="{4C0B89A4-6302-4A7B-9DA8-3A7362D5337E}">
      <dsp:nvSpPr>
        <dsp:cNvPr id="0" name=""/>
        <dsp:cNvSpPr/>
      </dsp:nvSpPr>
      <dsp:spPr>
        <a:xfrm rot="12600000">
          <a:off x="2632018" y="3859183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400" b="1" kern="1200"/>
        </a:p>
      </dsp:txBody>
      <dsp:txXfrm rot="10800000">
        <a:off x="2728917" y="3973046"/>
        <a:ext cx="242332" cy="263697"/>
      </dsp:txXfrm>
    </dsp:sp>
    <dsp:sp modelId="{F375E0E1-5D12-409B-9315-FC9D14852D18}">
      <dsp:nvSpPr>
        <dsp:cNvPr id="0" name=""/>
        <dsp:cNvSpPr/>
      </dsp:nvSpPr>
      <dsp:spPr>
        <a:xfrm>
          <a:off x="1298812" y="2934079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/>
            <a:t>Dewasa</a:t>
          </a:r>
          <a:endParaRPr lang="id-ID" sz="1800" b="1" kern="1200" dirty="0"/>
        </a:p>
      </dsp:txBody>
      <dsp:txXfrm>
        <a:off x="1489516" y="3124783"/>
        <a:ext cx="920800" cy="920800"/>
      </dsp:txXfrm>
    </dsp:sp>
    <dsp:sp modelId="{AEEE66D9-A940-4F66-8FBE-3208598B3B78}">
      <dsp:nvSpPr>
        <dsp:cNvPr id="0" name=""/>
        <dsp:cNvSpPr/>
      </dsp:nvSpPr>
      <dsp:spPr>
        <a:xfrm rot="16200000">
          <a:off x="1776823" y="2397537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400" b="1" kern="1200"/>
        </a:p>
      </dsp:txBody>
      <dsp:txXfrm>
        <a:off x="1828751" y="2537364"/>
        <a:ext cx="242332" cy="263697"/>
      </dsp:txXfrm>
    </dsp:sp>
    <dsp:sp modelId="{E7D59B1B-2722-4FD3-9785-A9FD53C73769}">
      <dsp:nvSpPr>
        <dsp:cNvPr id="0" name=""/>
        <dsp:cNvSpPr/>
      </dsp:nvSpPr>
      <dsp:spPr>
        <a:xfrm>
          <a:off x="1298812" y="978685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/>
            <a:t>Ibu hamil</a:t>
          </a:r>
          <a:endParaRPr lang="id-ID" sz="1800" b="1" kern="1200" dirty="0"/>
        </a:p>
      </dsp:txBody>
      <dsp:txXfrm>
        <a:off x="1489516" y="1169389"/>
        <a:ext cx="920800" cy="920800"/>
      </dsp:txXfrm>
    </dsp:sp>
    <dsp:sp modelId="{8D30338A-65C3-416B-B80C-86277CBC907D}">
      <dsp:nvSpPr>
        <dsp:cNvPr id="0" name=""/>
        <dsp:cNvSpPr/>
      </dsp:nvSpPr>
      <dsp:spPr>
        <a:xfrm rot="19800000">
          <a:off x="2615048" y="926092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400" kern="1200">
            <a:solidFill>
              <a:srgbClr val="FF0000"/>
            </a:solidFill>
          </a:endParaRPr>
        </a:p>
      </dsp:txBody>
      <dsp:txXfrm>
        <a:off x="2622005" y="1039955"/>
        <a:ext cx="242332" cy="263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6F61-A6B6-44CC-8982-5E6424C5D8EA}" type="datetimeFigureOut">
              <a:rPr lang="id-ID" smtClean="0"/>
              <a:pPr/>
              <a:t>04/12/2018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885A-59E8-4962-9C14-7BACFC8EB2C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963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Bisa</a:t>
            </a:r>
            <a:r>
              <a:rPr lang="en-US" dirty="0" smtClean="0"/>
              <a:t> scan shape</a:t>
            </a:r>
            <a:r>
              <a:rPr lang="en-US" baseline="0" dirty="0" smtClean="0"/>
              <a:t> stage to pictorial?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9E690-7F19-4ABA-A1A9-46301CF3334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gray">
          <a:xfrm>
            <a:off x="-1588" y="5881690"/>
            <a:ext cx="2917827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2559053" y="4684713"/>
            <a:ext cx="6596063" cy="2239962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1" name="Freeform 9"/>
          <p:cNvSpPr>
            <a:spLocks/>
          </p:cNvSpPr>
          <p:nvPr/>
        </p:nvSpPr>
        <p:spPr bwMode="gray">
          <a:xfrm>
            <a:off x="4356102" y="641352"/>
            <a:ext cx="4787900" cy="5997575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4719637" y="1588"/>
            <a:ext cx="2508251" cy="2601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3" name="Freeform 11"/>
          <p:cNvSpPr>
            <a:spLocks/>
          </p:cNvSpPr>
          <p:nvPr/>
        </p:nvSpPr>
        <p:spPr bwMode="gray">
          <a:xfrm>
            <a:off x="0" y="5889625"/>
            <a:ext cx="2935288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4" name="Freeform 12"/>
          <p:cNvSpPr>
            <a:spLocks/>
          </p:cNvSpPr>
          <p:nvPr/>
        </p:nvSpPr>
        <p:spPr bwMode="gray">
          <a:xfrm>
            <a:off x="2541590" y="4673602"/>
            <a:ext cx="6596063" cy="2239963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5" name="Freeform 13"/>
          <p:cNvSpPr>
            <a:spLocks/>
          </p:cNvSpPr>
          <p:nvPr/>
        </p:nvSpPr>
        <p:spPr bwMode="gray">
          <a:xfrm>
            <a:off x="4348163" y="628650"/>
            <a:ext cx="4787900" cy="6008688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6" name="Freeform 14" descr="1"/>
          <p:cNvSpPr>
            <a:spLocks/>
          </p:cNvSpPr>
          <p:nvPr/>
        </p:nvSpPr>
        <p:spPr bwMode="gray">
          <a:xfrm>
            <a:off x="4694241" y="-1587"/>
            <a:ext cx="2543175" cy="2632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7" name="Freeform 15"/>
          <p:cNvSpPr>
            <a:spLocks/>
          </p:cNvSpPr>
          <p:nvPr/>
        </p:nvSpPr>
        <p:spPr bwMode="gray">
          <a:xfrm>
            <a:off x="-3175" y="1590"/>
            <a:ext cx="5857875" cy="6794500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0" y="1"/>
              </a:cxn>
              <a:cxn ang="0">
                <a:pos x="2974" y="0"/>
              </a:cxn>
              <a:cxn ang="0">
                <a:pos x="2768" y="2926"/>
              </a:cxn>
              <a:cxn ang="0">
                <a:pos x="0" y="3810"/>
              </a:cxn>
            </a:cxnLst>
            <a:rect l="0" t="0" r="r" b="b"/>
            <a:pathLst>
              <a:path w="3690" h="4280">
                <a:moveTo>
                  <a:pt x="0" y="3810"/>
                </a:moveTo>
                <a:lnTo>
                  <a:pt x="0" y="1"/>
                </a:lnTo>
                <a:lnTo>
                  <a:pt x="2974" y="0"/>
                </a:lnTo>
                <a:cubicBezTo>
                  <a:pt x="3284" y="452"/>
                  <a:pt x="3690" y="1776"/>
                  <a:pt x="2768" y="2926"/>
                </a:cubicBezTo>
                <a:cubicBezTo>
                  <a:pt x="1610" y="4280"/>
                  <a:pt x="0" y="3810"/>
                  <a:pt x="0" y="38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8" name="Freeform 16"/>
          <p:cNvSpPr>
            <a:spLocks/>
          </p:cNvSpPr>
          <p:nvPr/>
        </p:nvSpPr>
        <p:spPr bwMode="gray">
          <a:xfrm>
            <a:off x="-3175" y="1588"/>
            <a:ext cx="5943600" cy="6437312"/>
          </a:xfrm>
          <a:custGeom>
            <a:avLst/>
            <a:gdLst/>
            <a:ahLst/>
            <a:cxnLst>
              <a:cxn ang="0">
                <a:pos x="0" y="3765"/>
              </a:cxn>
              <a:cxn ang="0">
                <a:pos x="0" y="0"/>
              </a:cxn>
              <a:cxn ang="0">
                <a:pos x="2767" y="0"/>
              </a:cxn>
              <a:cxn ang="0">
                <a:pos x="2567" y="2858"/>
              </a:cxn>
              <a:cxn ang="0">
                <a:pos x="0" y="3765"/>
              </a:cxn>
            </a:cxnLst>
            <a:rect l="0" t="0" r="r" b="b"/>
            <a:pathLst>
              <a:path w="3635" h="4115">
                <a:moveTo>
                  <a:pt x="0" y="3765"/>
                </a:moveTo>
                <a:lnTo>
                  <a:pt x="0" y="0"/>
                </a:lnTo>
                <a:lnTo>
                  <a:pt x="2767" y="0"/>
                </a:lnTo>
                <a:cubicBezTo>
                  <a:pt x="2767" y="0"/>
                  <a:pt x="3635" y="1445"/>
                  <a:pt x="2567" y="2858"/>
                </a:cubicBezTo>
                <a:cubicBezTo>
                  <a:pt x="1523" y="4115"/>
                  <a:pt x="0" y="3765"/>
                  <a:pt x="0" y="376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19216"/>
                  <a:invGamma/>
                </a:srgbClr>
              </a:gs>
              <a:gs pos="100000">
                <a:srgbClr val="FDF58D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8" y="9527"/>
            <a:ext cx="4176713" cy="5908675"/>
            <a:chOff x="158" y="6"/>
            <a:chExt cx="2631" cy="3722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gray">
            <a:xfrm>
              <a:off x="158" y="6"/>
              <a:ext cx="0" cy="3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gray">
            <a:xfrm>
              <a:off x="815" y="6"/>
              <a:ext cx="0" cy="372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gray">
            <a:xfrm>
              <a:off x="1473" y="6"/>
              <a:ext cx="0" cy="358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gray">
            <a:xfrm>
              <a:off x="2131" y="6"/>
              <a:ext cx="0" cy="32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gray">
            <a:xfrm>
              <a:off x="2789" y="6"/>
              <a:ext cx="0" cy="258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51" y="260350"/>
            <a:ext cx="5041900" cy="5329238"/>
            <a:chOff x="4" y="164"/>
            <a:chExt cx="3176" cy="3357"/>
          </a:xfrm>
        </p:grpSpPr>
        <p:sp>
          <p:nvSpPr>
            <p:cNvPr id="3096" name="Line 24"/>
            <p:cNvSpPr>
              <a:spLocks noChangeShapeType="1"/>
            </p:cNvSpPr>
            <p:nvPr/>
          </p:nvSpPr>
          <p:spPr bwMode="gray">
            <a:xfrm rot="5400000">
              <a:off x="1466" y="-1298"/>
              <a:ext cx="0" cy="2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gray">
            <a:xfrm rot="5400000">
              <a:off x="1575" y="-736"/>
              <a:ext cx="0" cy="314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gray">
            <a:xfrm rot="5400000">
              <a:off x="1592" y="-82"/>
              <a:ext cx="0" cy="31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gray">
            <a:xfrm rot="5400000">
              <a:off x="1508" y="674"/>
              <a:ext cx="0" cy="30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gray">
            <a:xfrm rot="5400000">
              <a:off x="1306" y="1547"/>
              <a:ext cx="0" cy="260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gray">
            <a:xfrm rot="5400000">
              <a:off x="838" y="2687"/>
              <a:ext cx="0" cy="166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2368553" y="288927"/>
            <a:ext cx="1012825" cy="1025525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3" y="2435227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2" y="279402"/>
            <a:ext cx="250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331916" y="9526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6" name="Freeform 34"/>
          <p:cNvSpPr>
            <a:spLocks/>
          </p:cNvSpPr>
          <p:nvPr/>
        </p:nvSpPr>
        <p:spPr bwMode="gray">
          <a:xfrm>
            <a:off x="4452940" y="1347788"/>
            <a:ext cx="720725" cy="1047750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680"/>
              </a:cxn>
              <a:cxn ang="0">
                <a:pos x="409" y="680"/>
              </a:cxn>
              <a:cxn ang="0">
                <a:pos x="454" y="317"/>
              </a:cxn>
              <a:cxn ang="0">
                <a:pos x="363" y="0"/>
              </a:cxn>
            </a:cxnLst>
            <a:rect l="0" t="0" r="r" b="b"/>
            <a:pathLst>
              <a:path w="454" h="680">
                <a:moveTo>
                  <a:pt x="363" y="0"/>
                </a:moveTo>
                <a:lnTo>
                  <a:pt x="0" y="0"/>
                </a:lnTo>
                <a:lnTo>
                  <a:pt x="0" y="680"/>
                </a:lnTo>
                <a:lnTo>
                  <a:pt x="409" y="680"/>
                </a:lnTo>
                <a:lnTo>
                  <a:pt x="454" y="317"/>
                </a:lnTo>
                <a:lnTo>
                  <a:pt x="36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2365375" y="4549777"/>
            <a:ext cx="1003300" cy="1023938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0" y="0"/>
              </a:cxn>
              <a:cxn ang="0">
                <a:pos x="0" y="681"/>
              </a:cxn>
              <a:cxn ang="0">
                <a:pos x="272" y="681"/>
              </a:cxn>
              <a:cxn ang="0">
                <a:pos x="680" y="454"/>
              </a:cxn>
              <a:cxn ang="0">
                <a:pos x="680" y="0"/>
              </a:cxn>
              <a:cxn ang="0">
                <a:pos x="635" y="0"/>
              </a:cxn>
            </a:cxnLst>
            <a:rect l="0" t="0" r="r" b="b"/>
            <a:pathLst>
              <a:path w="680" h="681">
                <a:moveTo>
                  <a:pt x="635" y="0"/>
                </a:moveTo>
                <a:lnTo>
                  <a:pt x="0" y="0"/>
                </a:lnTo>
                <a:lnTo>
                  <a:pt x="0" y="681"/>
                </a:lnTo>
                <a:lnTo>
                  <a:pt x="272" y="681"/>
                </a:lnTo>
                <a:lnTo>
                  <a:pt x="680" y="454"/>
                </a:lnTo>
                <a:lnTo>
                  <a:pt x="680" y="0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8" name="Freeform 36"/>
          <p:cNvSpPr>
            <a:spLocks/>
          </p:cNvSpPr>
          <p:nvPr/>
        </p:nvSpPr>
        <p:spPr bwMode="gray">
          <a:xfrm>
            <a:off x="7524751" y="2"/>
            <a:ext cx="1620839" cy="12303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0" y="255"/>
              </a:cxn>
              <a:cxn ang="0">
                <a:pos x="1007" y="775"/>
              </a:cxn>
              <a:cxn ang="0">
                <a:pos x="1009" y="0"/>
              </a:cxn>
              <a:cxn ang="0">
                <a:pos x="34" y="0"/>
              </a:cxn>
            </a:cxnLst>
            <a:rect l="0" t="0" r="r" b="b"/>
            <a:pathLst>
              <a:path w="1009" h="775">
                <a:moveTo>
                  <a:pt x="34" y="0"/>
                </a:moveTo>
                <a:cubicBezTo>
                  <a:pt x="34" y="115"/>
                  <a:pt x="0" y="255"/>
                  <a:pt x="0" y="255"/>
                </a:cubicBezTo>
                <a:cubicBezTo>
                  <a:pt x="489" y="376"/>
                  <a:pt x="1007" y="775"/>
                  <a:pt x="1007" y="775"/>
                </a:cubicBezTo>
                <a:lnTo>
                  <a:pt x="1009" y="0"/>
                </a:lnTo>
                <a:cubicBezTo>
                  <a:pt x="1009" y="0"/>
                  <a:pt x="521" y="0"/>
                  <a:pt x="34" y="0"/>
                </a:cubicBezTo>
                <a:close/>
              </a:path>
            </a:pathLst>
          </a:custGeom>
          <a:solidFill>
            <a:srgbClr val="E8E8E8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3109" name="Picture 37" descr="water"/>
          <p:cNvPicPr>
            <a:picLocks noChangeAspect="1" noChangeArrowheads="1"/>
          </p:cNvPicPr>
          <p:nvPr/>
        </p:nvPicPr>
        <p:blipFill>
          <a:blip r:embed="rId6"/>
          <a:srcRect l="22409" t="16374" b="27486"/>
          <a:stretch>
            <a:fillRect/>
          </a:stretch>
        </p:blipFill>
        <p:spPr bwMode="gray">
          <a:xfrm rot="393398">
            <a:off x="2268541" y="584200"/>
            <a:ext cx="2663825" cy="21971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84365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3D0193A-2F54-4A6E-BD7B-4DBC590980DE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3" grpId="1" animBg="1"/>
      <p:bldP spid="3084" grpId="0" animBg="1"/>
      <p:bldP spid="3084" grpId="1" animBg="1"/>
      <p:bldP spid="3084" grpId="2" animBg="1"/>
      <p:bldP spid="3085" grpId="0" animBg="1"/>
      <p:bldP spid="3085" grpId="1" animBg="1"/>
      <p:bldP spid="3086" grpId="0" animBg="1"/>
      <p:bldP spid="3086" grpId="1" animBg="1"/>
      <p:bldP spid="3086" grpId="2" animBg="1"/>
      <p:bldP spid="310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65C32-8737-46D5-B22D-4FB1BA970165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F7BA4-EA40-4A27-9175-9B030450617B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40"/>
            <a:ext cx="82296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27BF9-C93B-4374-9605-76827F95C258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060A9-2373-4FF5-9767-133B8B1067FA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72491-87AE-48A6-9186-34402794061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8538-DCD6-4079-A3DC-0C6BE5512A23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A450-7324-4D76-834A-0680A6393C72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6D3F2C-2B56-4C38-9FFA-E9B09E2A70A0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B8925-7BF3-4A07-AF0E-1EE708CC9180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868C5-88DA-43DF-BF83-DA1FD7329780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6593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331" y="4325"/>
              </a:cxn>
              <a:cxn ang="0">
                <a:pos x="4" y="311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5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cubicBezTo>
                  <a:pt x="5768" y="4325"/>
                  <a:pt x="3549" y="4325"/>
                  <a:pt x="1331" y="4325"/>
                </a:cubicBezTo>
                <a:cubicBezTo>
                  <a:pt x="499" y="3811"/>
                  <a:pt x="0" y="3109"/>
                  <a:pt x="4" y="311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3137"/>
                  <a:invGamma/>
                </a:srgbClr>
              </a:gs>
              <a:gs pos="100000">
                <a:srgbClr val="FDF58D">
                  <a:alpha val="7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Freeform 9"/>
          <p:cNvSpPr>
            <a:spLocks/>
          </p:cNvSpPr>
          <p:nvPr/>
        </p:nvSpPr>
        <p:spPr bwMode="gray">
          <a:xfrm>
            <a:off x="6352" y="5113338"/>
            <a:ext cx="1852613" cy="174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" y="2"/>
            <a:ext cx="9156700" cy="6875463"/>
            <a:chOff x="0" y="0"/>
            <a:chExt cx="5768" cy="43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32" y="0"/>
              <a:ext cx="5080" cy="4331"/>
              <a:chOff x="332" y="0"/>
              <a:chExt cx="5080" cy="4331"/>
            </a:xfrm>
          </p:grpSpPr>
          <p:sp>
            <p:nvSpPr>
              <p:cNvPr id="1037" name="Line 13"/>
              <p:cNvSpPr>
                <a:spLocks noChangeShapeType="1"/>
              </p:cNvSpPr>
              <p:nvPr/>
            </p:nvSpPr>
            <p:spPr bwMode="gray">
              <a:xfrm>
                <a:off x="332" y="0"/>
                <a:ext cx="0" cy="351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gray">
              <a:xfrm>
                <a:off x="1057" y="0"/>
                <a:ext cx="0" cy="414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9" name="Line 15"/>
              <p:cNvSpPr>
                <a:spLocks noChangeShapeType="1"/>
              </p:cNvSpPr>
              <p:nvPr/>
            </p:nvSpPr>
            <p:spPr bwMode="gray">
              <a:xfrm>
                <a:off x="1783" y="0"/>
                <a:ext cx="0" cy="432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gray">
              <a:xfrm>
                <a:off x="2509" y="0"/>
                <a:ext cx="0" cy="433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1" name="Line 17"/>
              <p:cNvSpPr>
                <a:spLocks noChangeShapeType="1"/>
              </p:cNvSpPr>
              <p:nvPr/>
            </p:nvSpPr>
            <p:spPr bwMode="gray">
              <a:xfrm>
                <a:off x="3234" y="245"/>
                <a:ext cx="0" cy="408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2" name="Line 18"/>
              <p:cNvSpPr>
                <a:spLocks noChangeShapeType="1"/>
              </p:cNvSpPr>
              <p:nvPr/>
            </p:nvSpPr>
            <p:spPr bwMode="gray">
              <a:xfrm>
                <a:off x="3960" y="390"/>
                <a:ext cx="0" cy="394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3" name="Line 19"/>
              <p:cNvSpPr>
                <a:spLocks noChangeShapeType="1"/>
              </p:cNvSpPr>
              <p:nvPr/>
            </p:nvSpPr>
            <p:spPr bwMode="gray">
              <a:xfrm>
                <a:off x="4686" y="487"/>
                <a:ext cx="0" cy="384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4" name="Line 20"/>
              <p:cNvSpPr>
                <a:spLocks noChangeShapeType="1"/>
              </p:cNvSpPr>
              <p:nvPr/>
            </p:nvSpPr>
            <p:spPr bwMode="gray">
              <a:xfrm>
                <a:off x="5412" y="567"/>
                <a:ext cx="0" cy="376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264"/>
              <a:ext cx="5768" cy="3538"/>
              <a:chOff x="0" y="264"/>
              <a:chExt cx="5768" cy="3538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gray">
              <a:xfrm rot="5400000">
                <a:off x="1635" y="-1371"/>
                <a:ext cx="0" cy="327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gray">
              <a:xfrm rot="5400000">
                <a:off x="2884" y="-1913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gray">
              <a:xfrm rot="5400000">
                <a:off x="2884" y="-1205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gray">
              <a:xfrm rot="5400000">
                <a:off x="2885" y="-497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gray">
              <a:xfrm rot="5400000">
                <a:off x="2885" y="211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gray">
              <a:xfrm rot="5400000">
                <a:off x="3192" y="1251"/>
                <a:ext cx="0" cy="510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</p:grp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6" y="4937127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8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9" y="6064252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2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41" y="493871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91" y="156686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1059" name="Picture 35" descr="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-180975" y="5638800"/>
            <a:ext cx="2016125" cy="1219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E12658-DEDB-4A76-B89C-0130D221509C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60" name="Freeform 36" descr="11"/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25440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041775" y="159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34" grpId="0" animBg="1"/>
    </p:bld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2060"/>
          </a:solidFill>
          <a:latin typeface="Comic Sans MS" pitchFamily="66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mic Sans MS" pitchFamily="66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 pitchFamily="66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 pitchFamily="66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pitchFamily="66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914400"/>
            <a:ext cx="4643470" cy="1470025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GIZI </a:t>
            </a:r>
            <a:r>
              <a:rPr lang="id-ID" dirty="0" smtClean="0">
                <a:latin typeface="Comic Sans MS" pitchFamily="66" charset="0"/>
              </a:rPr>
              <a:t>Bayi, Pra Sekolah &amp; Anak Sekolah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43315"/>
            <a:ext cx="3557582" cy="107157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Dept.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pitchFamily="66" charset="0"/>
              </a:rPr>
              <a:t>Gizi</a:t>
            </a:r>
            <a:r>
              <a:rPr 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pitchFamily="66" charset="0"/>
              </a:rPr>
              <a:t>Kesmas</a:t>
            </a:r>
            <a:r>
              <a:rPr 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, FKM – UI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201</a:t>
            </a:r>
            <a:r>
              <a:rPr lang="id-ID" sz="2800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Kebutuhan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gizi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bayi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Energi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smtClean="0">
                <a:latin typeface="Comic Sans MS" pitchFamily="66" charset="0"/>
              </a:rPr>
              <a:t>108 </a:t>
            </a:r>
            <a:r>
              <a:rPr lang="en-US" sz="2000" dirty="0" err="1" smtClean="0">
                <a:latin typeface="Comic Sans MS" pitchFamily="66" charset="0"/>
              </a:rPr>
              <a:t>Kal</a:t>
            </a:r>
            <a:r>
              <a:rPr lang="en-US" sz="2000" dirty="0" smtClean="0">
                <a:latin typeface="Comic Sans MS" pitchFamily="66" charset="0"/>
              </a:rPr>
              <a:t>/</a:t>
            </a:r>
            <a:r>
              <a:rPr lang="en-US" sz="2000" dirty="0" err="1" smtClean="0">
                <a:latin typeface="Comic Sans MS" pitchFamily="66" charset="0"/>
              </a:rPr>
              <a:t>kgBB</a:t>
            </a:r>
            <a:r>
              <a:rPr lang="en-US" sz="2000" dirty="0" smtClean="0">
                <a:latin typeface="Comic Sans MS" pitchFamily="66" charset="0"/>
              </a:rPr>
              <a:t>/hr (6 </a:t>
            </a:r>
            <a:r>
              <a:rPr lang="en-US" sz="2000" dirty="0" err="1" smtClean="0">
                <a:latin typeface="Comic Sans MS" pitchFamily="66" charset="0"/>
              </a:rPr>
              <a:t>bln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pertama</a:t>
            </a:r>
            <a:r>
              <a:rPr lang="en-US" sz="2000" dirty="0" smtClean="0">
                <a:latin typeface="Comic Sans MS" pitchFamily="66" charset="0"/>
              </a:rPr>
              <a:t>) 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98 </a:t>
            </a:r>
            <a:r>
              <a:rPr lang="en-US" sz="2000" dirty="0" err="1" smtClean="0">
                <a:latin typeface="Comic Sans MS" pitchFamily="66" charset="0"/>
              </a:rPr>
              <a:t>Kal</a:t>
            </a:r>
            <a:r>
              <a:rPr lang="en-US" sz="2000" dirty="0" smtClean="0">
                <a:latin typeface="Comic Sans MS" pitchFamily="66" charset="0"/>
              </a:rPr>
              <a:t>/</a:t>
            </a:r>
            <a:r>
              <a:rPr lang="en-US" sz="2000" dirty="0" err="1" smtClean="0">
                <a:latin typeface="Comic Sans MS" pitchFamily="66" charset="0"/>
              </a:rPr>
              <a:t>kgBB</a:t>
            </a:r>
            <a:r>
              <a:rPr lang="en-US" sz="2000" dirty="0" smtClean="0">
                <a:latin typeface="Comic Sans MS" pitchFamily="66" charset="0"/>
              </a:rPr>
              <a:t>/hr (6 </a:t>
            </a:r>
            <a:r>
              <a:rPr lang="en-US" sz="2000" dirty="0" err="1" smtClean="0">
                <a:latin typeface="Comic Sans MS" pitchFamily="66" charset="0"/>
              </a:rPr>
              <a:t>bln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kedua</a:t>
            </a:r>
            <a:r>
              <a:rPr lang="en-US" sz="2000" dirty="0" smtClean="0">
                <a:latin typeface="Comic Sans MS" pitchFamily="66" charset="0"/>
              </a:rPr>
              <a:t>)</a:t>
            </a:r>
            <a:endParaRPr lang="id-ID" sz="2000" dirty="0" smtClean="0">
              <a:latin typeface="Comic Sans MS" pitchFamily="66" charset="0"/>
            </a:endParaRPr>
          </a:p>
          <a:p>
            <a:pPr lvl="1">
              <a:buNone/>
            </a:pPr>
            <a:endParaRPr lang="en-US" sz="20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Protein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Asam</a:t>
            </a:r>
            <a:r>
              <a:rPr lang="en-US" sz="2400" dirty="0" smtClean="0">
                <a:latin typeface="Comic Sans MS" pitchFamily="66" charset="0"/>
              </a:rPr>
              <a:t> Amino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Kebutuhan</a:t>
            </a:r>
            <a:r>
              <a:rPr lang="en-US" sz="2000" dirty="0" smtClean="0">
                <a:latin typeface="Comic Sans MS" pitchFamily="66" charset="0"/>
              </a:rPr>
              <a:t> protein &gt;&gt; </a:t>
            </a:r>
            <a:r>
              <a:rPr lang="en-US" sz="2000" dirty="0" err="1" smtClean="0">
                <a:latin typeface="Comic Sans MS" pitchFamily="66" charset="0"/>
              </a:rPr>
              <a:t>untuk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pertumbuhan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Untuk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sintesa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jaringan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baru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enzim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hormon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smtClean="0">
                <a:latin typeface="Comic Sans MS" pitchFamily="66" charset="0"/>
              </a:rPr>
              <a:t>2.2g/</a:t>
            </a:r>
            <a:r>
              <a:rPr lang="en-US" sz="2000" dirty="0" err="1" smtClean="0">
                <a:latin typeface="Comic Sans MS" pitchFamily="66" charset="0"/>
              </a:rPr>
              <a:t>kgBB</a:t>
            </a:r>
            <a:r>
              <a:rPr lang="en-US" sz="2000" dirty="0" smtClean="0">
                <a:latin typeface="Comic Sans MS" pitchFamily="66" charset="0"/>
              </a:rPr>
              <a:t>/hr (6 </a:t>
            </a:r>
            <a:r>
              <a:rPr lang="en-US" sz="2000" dirty="0" err="1" smtClean="0">
                <a:latin typeface="Comic Sans MS" pitchFamily="66" charset="0"/>
              </a:rPr>
              <a:t>bln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pertama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1.6g/</a:t>
            </a:r>
            <a:r>
              <a:rPr lang="en-US" sz="2000" dirty="0" err="1" smtClean="0">
                <a:latin typeface="Comic Sans MS" pitchFamily="66" charset="0"/>
              </a:rPr>
              <a:t>kgBB</a:t>
            </a:r>
            <a:r>
              <a:rPr lang="en-US" sz="2000" dirty="0" smtClean="0">
                <a:latin typeface="Comic Sans MS" pitchFamily="66" charset="0"/>
              </a:rPr>
              <a:t>/hr (6 </a:t>
            </a:r>
            <a:r>
              <a:rPr lang="en-US" sz="2000" dirty="0" err="1" smtClean="0">
                <a:latin typeface="Comic Sans MS" pitchFamily="66" charset="0"/>
              </a:rPr>
              <a:t>bln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kedua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itchFamily="66" charset="0"/>
              </a:rPr>
              <a:t>Kebutuhan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Bayi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Karbohidrat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utama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adalah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laktosa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(</a:t>
            </a:r>
            <a:r>
              <a:rPr lang="en-US" sz="2400" dirty="0" err="1" smtClean="0">
                <a:latin typeface="Comic Sans MS" pitchFamily="66" charset="0"/>
              </a:rPr>
              <a:t>dari</a:t>
            </a:r>
            <a:r>
              <a:rPr lang="en-US" sz="2400" dirty="0" smtClean="0">
                <a:latin typeface="Comic Sans MS" pitchFamily="66" charset="0"/>
              </a:rPr>
              <a:t> ASI)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untuk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pertumbuhan</a:t>
            </a:r>
            <a:r>
              <a:rPr lang="en-US" sz="2000" dirty="0" smtClean="0">
                <a:latin typeface="Comic Sans MS" pitchFamily="66" charset="0"/>
              </a:rPr>
              <a:t> lactobacillus </a:t>
            </a:r>
            <a:r>
              <a:rPr lang="en-US" sz="2000" dirty="0" err="1" smtClean="0">
                <a:latin typeface="Comic Sans MS" pitchFamily="66" charset="0"/>
              </a:rPr>
              <a:t>bifidus</a:t>
            </a:r>
            <a:r>
              <a:rPr lang="en-US" sz="2000" dirty="0" smtClean="0">
                <a:latin typeface="Comic Sans MS" pitchFamily="66" charset="0"/>
              </a:rPr>
              <a:t> </a:t>
            </a:r>
            <a:endParaRPr lang="id-ID" sz="2000" dirty="0" smtClean="0">
              <a:latin typeface="Comic Sans MS" pitchFamily="66" charset="0"/>
              <a:sym typeface="Wingdings" pitchFamily="2" charset="2"/>
            </a:endParaRPr>
          </a:p>
          <a:p>
            <a:pPr lvl="2"/>
            <a:r>
              <a:rPr lang="id-ID" sz="1600" dirty="0" smtClean="0">
                <a:latin typeface="Comic Sans MS" pitchFamily="66" charset="0"/>
                <a:sym typeface="Wingdings" pitchFamily="2" charset="2"/>
              </a:rPr>
              <a:t>Menstimulasi pertumbuhan flora normal usus</a:t>
            </a:r>
          </a:p>
          <a:p>
            <a:pPr lvl="2"/>
            <a:r>
              <a:rPr lang="id-ID" sz="1600" dirty="0" smtClean="0">
                <a:latin typeface="Comic Sans MS" pitchFamily="66" charset="0"/>
                <a:sym typeface="Wingdings" pitchFamily="2" charset="2"/>
              </a:rPr>
              <a:t>Memper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lambat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pertumbuhan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bakteri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penyebab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diare</a:t>
            </a:r>
            <a:endParaRPr lang="en-US" sz="1600" dirty="0" smtClean="0">
              <a:latin typeface="Comic Sans MS" pitchFamily="66" charset="0"/>
            </a:endParaRPr>
          </a:p>
          <a:p>
            <a:endParaRPr lang="id-ID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Lemak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Sumber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energi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utama</a:t>
            </a:r>
            <a:r>
              <a:rPr lang="en-US" sz="2000" dirty="0" smtClean="0">
                <a:latin typeface="Comic Sans MS" pitchFamily="66" charset="0"/>
              </a:rPr>
              <a:t> (40-55% total </a:t>
            </a:r>
            <a:r>
              <a:rPr lang="en-US" sz="2000" dirty="0" err="1" smtClean="0">
                <a:latin typeface="Comic Sans MS" pitchFamily="66" charset="0"/>
              </a:rPr>
              <a:t>energi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Komposisi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tubuh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lebih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banyak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dibdg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Konsumsi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kolesterol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bayi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mempengaruhi</a:t>
            </a:r>
            <a:r>
              <a:rPr lang="en-US" sz="2000" dirty="0" smtClean="0">
                <a:latin typeface="Comic Sans MS" pitchFamily="66" charset="0"/>
              </a:rPr>
              <a:t> program </a:t>
            </a:r>
            <a:r>
              <a:rPr lang="en-US" sz="2000" dirty="0" err="1" smtClean="0">
                <a:latin typeface="Comic Sans MS" pitchFamily="66" charset="0"/>
              </a:rPr>
              <a:t>metabolik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kesehatan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kemudian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hari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metabolisme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asam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kolesterol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obesitas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ASI </a:t>
            </a:r>
            <a:r>
              <a:rPr lang="en-US" sz="2000" dirty="0" err="1" smtClean="0">
                <a:latin typeface="Comic Sans MS" pitchFamily="66" charset="0"/>
              </a:rPr>
              <a:t>memberikan</a:t>
            </a:r>
            <a:r>
              <a:rPr lang="en-US" sz="2000" dirty="0" smtClean="0">
                <a:latin typeface="Comic Sans MS" pitchFamily="66" charset="0"/>
              </a:rPr>
              <a:t> omega 3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6 </a:t>
            </a:r>
            <a:r>
              <a:rPr lang="en-US" sz="2000" dirty="0" err="1" smtClean="0">
                <a:latin typeface="Comic Sans MS" pitchFamily="66" charset="0"/>
              </a:rPr>
              <a:t>yg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sangat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dibutuhkan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oleh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otak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Kebutuhan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bayi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Air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Komposisi</a:t>
            </a:r>
            <a:r>
              <a:rPr lang="en-US" sz="2000" dirty="0" smtClean="0">
                <a:latin typeface="Comic Sans MS" pitchFamily="66" charset="0"/>
              </a:rPr>
              <a:t> air </a:t>
            </a:r>
            <a:r>
              <a:rPr lang="en-US" sz="2000" dirty="0" err="1" smtClean="0">
                <a:latin typeface="Comic Sans MS" pitchFamily="66" charset="0"/>
              </a:rPr>
              <a:t>tubuh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lebih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banyak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dibdg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Bayi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mudah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dehidrasi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rentan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terhadap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keseimbangan</a:t>
            </a:r>
            <a:r>
              <a:rPr lang="en-US" sz="2000" dirty="0" smtClean="0">
                <a:latin typeface="Comic Sans MS" pitchFamily="66" charset="0"/>
              </a:rPr>
              <a:t> air)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Bayi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membutuhkan</a:t>
            </a:r>
            <a:r>
              <a:rPr lang="en-US" sz="2000" dirty="0" smtClean="0">
                <a:latin typeface="Comic Sans MS" pitchFamily="66" charset="0"/>
              </a:rPr>
              <a:t> air per </a:t>
            </a:r>
            <a:r>
              <a:rPr lang="en-US" sz="2000" dirty="0" err="1" smtClean="0">
                <a:latin typeface="Comic Sans MS" pitchFamily="66" charset="0"/>
              </a:rPr>
              <a:t>kgBB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lebih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banyak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dibdg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yg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sebag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besar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berada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ekstrasel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Ginjal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belum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sempurna</a:t>
            </a:r>
            <a:endParaRPr lang="en-US" sz="2000" dirty="0" smtClean="0">
              <a:latin typeface="Comic Sans MS" pitchFamily="66" charset="0"/>
            </a:endParaRPr>
          </a:p>
          <a:p>
            <a:pPr lvl="1">
              <a:buNone/>
            </a:pPr>
            <a:endParaRPr lang="en-US" sz="20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Vitamin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mineral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Mempengaruhi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kecepatan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pertumbuhan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mineralisasi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tulang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peningkatan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panjang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tulang</a:t>
            </a:r>
            <a:r>
              <a:rPr lang="en-US" sz="2000" dirty="0" smtClean="0">
                <a:latin typeface="Comic Sans MS" pitchFamily="66" charset="0"/>
              </a:rPr>
              <a:t>, volume </a:t>
            </a:r>
            <a:r>
              <a:rPr lang="en-US" sz="2000" dirty="0" err="1" smtClean="0">
                <a:latin typeface="Comic Sans MS" pitchFamily="66" charset="0"/>
              </a:rPr>
              <a:t>darah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0-6 </a:t>
            </a:r>
            <a:r>
              <a:rPr lang="en-US" sz="2000" dirty="0" err="1" smtClean="0">
                <a:latin typeface="Comic Sans MS" pitchFamily="66" charset="0"/>
              </a:rPr>
              <a:t>bulan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dicukupi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dari</a:t>
            </a:r>
            <a:r>
              <a:rPr lang="en-US" sz="2000" dirty="0" smtClean="0">
                <a:latin typeface="Comic Sans MS" pitchFamily="66" charset="0"/>
              </a:rPr>
              <a:t> ASI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Ca (</a:t>
            </a:r>
            <a:r>
              <a:rPr lang="en-US" sz="2000" dirty="0" err="1" smtClean="0">
                <a:latin typeface="Comic Sans MS" pitchFamily="66" charset="0"/>
              </a:rPr>
              <a:t>absorbsi</a:t>
            </a:r>
            <a:r>
              <a:rPr lang="en-US" sz="2000" dirty="0" smtClean="0">
                <a:latin typeface="Comic Sans MS" pitchFamily="66" charset="0"/>
              </a:rPr>
              <a:t> Ca ASI 61%, </a:t>
            </a:r>
            <a:r>
              <a:rPr lang="en-US" sz="2000" dirty="0" err="1" smtClean="0">
                <a:latin typeface="Comic Sans MS" pitchFamily="66" charset="0"/>
              </a:rPr>
              <a:t>susu</a:t>
            </a:r>
            <a:r>
              <a:rPr lang="en-US" sz="2000" dirty="0" smtClean="0">
                <a:latin typeface="Comic Sans MS" pitchFamily="66" charset="0"/>
              </a:rPr>
              <a:t> formula 38%)</a:t>
            </a:r>
          </a:p>
          <a:p>
            <a:pPr lvl="1"/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d-ID">
              <a:latin typeface="Calibri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686800" cy="1143000"/>
          </a:xfrm>
        </p:spPr>
        <p:txBody>
          <a:bodyPr anchor="ctr"/>
          <a:lstStyle/>
          <a:p>
            <a:pPr eaLnBrk="1" hangingPunct="1"/>
            <a:r>
              <a:rPr lang="en-US" b="0" smtClean="0">
                <a:solidFill>
                  <a:schemeClr val="bg1"/>
                </a:solidFill>
                <a:latin typeface="Century Gothic" pitchFamily="34" charset="0"/>
              </a:rPr>
              <a:t>PERKEMBANGAN FISIK : REFLEKS</a:t>
            </a:r>
          </a:p>
        </p:txBody>
      </p:sp>
      <p:graphicFrame>
        <p:nvGraphicFramePr>
          <p:cNvPr id="175108" name="Group 4"/>
          <p:cNvGraphicFramePr>
            <a:graphicFrameLocks noGrp="1"/>
          </p:cNvGraphicFramePr>
          <p:nvPr/>
        </p:nvGraphicFramePr>
        <p:xfrm>
          <a:off x="228600" y="1268413"/>
          <a:ext cx="8686800" cy="4824417"/>
        </p:xfrm>
        <a:graphic>
          <a:graphicData uri="http://schemas.openxmlformats.org/drawingml/2006/table">
            <a:tbl>
              <a:tblPr/>
              <a:tblGrid>
                <a:gridCol w="1828800"/>
                <a:gridCol w="3657600"/>
                <a:gridCol w="3200400"/>
              </a:tblGrid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JeniS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Cara Merangsang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Perilaku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ROOTING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Pipinya dielus dengan jari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Kepala bayi menengok ke arah sumber, mulut terbuka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DARWINIAN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Telapak tangan digores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Akan membuat kepalan/tinju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BERENANG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Bayi dimasukkan di air dgn muka menghadap ke air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Muncul refleks seperti berenang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88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TONIC NECK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Telentang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Memutarkan kepala pada satu sisi, tangan &amp; kaki meregang, tubuh asimetris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MORO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Bayi dijatuhkan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Terkejut, memeluk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BABINSKI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Telapak kaki digores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Menarik kaki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WALKING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Diberdirikan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Mau berjalan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PLACING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Bagian belakang kaki disentuhkan ke ujung tempat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Bayi menarik kaki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15446" name="Rectangle 86"/>
          <p:cNvSpPr>
            <a:spLocks noChangeArrowheads="1"/>
          </p:cNvSpPr>
          <p:nvPr/>
        </p:nvSpPr>
        <p:spPr bwMode="auto">
          <a:xfrm>
            <a:off x="685800" y="6248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  <a:latin typeface="Trebuchet MS" pitchFamily="34" charset="0"/>
              </a:rPr>
              <a:t>Umumnya pada usia 4 bulan refleks akan hilang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FF33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2800" dirty="0" smtClean="0">
                <a:latin typeface="Comic Sans MS" pitchFamily="66" charset="0"/>
              </a:rPr>
              <a:t>Pertumbuhan &amp; Perkembangan Motorik Anak</a:t>
            </a:r>
            <a:endParaRPr lang="en-US" sz="2800" dirty="0" smtClean="0">
              <a:latin typeface="Comic Sans MS" pitchFamily="66" charset="0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22"/>
            <a:ext cx="8229600" cy="4911743"/>
          </a:xfrm>
        </p:spPr>
        <p:txBody>
          <a:bodyPr/>
          <a:lstStyle/>
          <a:p>
            <a:pPr eaLnBrk="1" hangingPunct="1"/>
            <a:r>
              <a:rPr lang="id-ID" sz="2400" dirty="0" smtClean="0">
                <a:latin typeface="Comic Sans MS" pitchFamily="66" charset="0"/>
              </a:rPr>
              <a:t>Perkembangan motorik merefleksikan kemampuan bayi untuk mengontrol pergerakan otot rangka.</a:t>
            </a:r>
          </a:p>
          <a:p>
            <a:pPr eaLnBrk="1" hangingPunct="1"/>
            <a:r>
              <a:rPr lang="id-ID" sz="2400" dirty="0" smtClean="0"/>
              <a:t>Periode kritis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Waktu tertentu pd anak utk mempelajari keterampilan tertentu agar keterampilan berikutnya dpt muncul</a:t>
            </a:r>
            <a:endParaRPr lang="id-ID" sz="2400" dirty="0" smtClean="0">
              <a:latin typeface="Comic Sans MS" pitchFamily="66" charset="0"/>
            </a:endParaRPr>
          </a:p>
          <a:p>
            <a:pPr eaLnBrk="1" hangingPunct="1"/>
            <a:r>
              <a:rPr lang="id-ID" sz="2400" dirty="0" smtClean="0"/>
              <a:t>Prinsip perkembangan motorik anak:</a:t>
            </a:r>
            <a:endParaRPr lang="id-ID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Cephalocaudal</a:t>
            </a:r>
            <a:r>
              <a:rPr lang="en-US" sz="2000" dirty="0" smtClean="0">
                <a:latin typeface="Comic Sans MS" pitchFamily="66" charset="0"/>
              </a:rPr>
              <a:t> principle </a:t>
            </a:r>
          </a:p>
          <a:p>
            <a:pPr lvl="2"/>
            <a:r>
              <a:rPr lang="en-US" sz="1800" dirty="0" err="1" smtClean="0">
                <a:latin typeface="Comic Sans MS" pitchFamily="66" charset="0"/>
              </a:rPr>
              <a:t>Perkembangan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atas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kebawah</a:t>
            </a:r>
            <a:r>
              <a:rPr lang="en-US" sz="1800" dirty="0" smtClean="0">
                <a:latin typeface="Comic Sans MS" pitchFamily="66" charset="0"/>
              </a:rPr>
              <a:t> </a:t>
            </a:r>
          </a:p>
          <a:p>
            <a:pPr lvl="2"/>
            <a:r>
              <a:rPr lang="en-US" sz="1800" dirty="0" err="1" smtClean="0">
                <a:latin typeface="Comic Sans MS" pitchFamily="66" charset="0"/>
              </a:rPr>
              <a:t>Mulai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menggunakan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tubuh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bagian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atas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lebih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dahulu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baru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bagian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bawah</a:t>
            </a:r>
            <a:endParaRPr lang="id-ID" sz="1800" dirty="0" smtClean="0">
              <a:latin typeface="Comic Sans MS" pitchFamily="66" charset="0"/>
            </a:endParaRPr>
          </a:p>
          <a:p>
            <a:pPr lvl="2"/>
            <a:r>
              <a:rPr lang="id-ID" sz="1800" dirty="0" smtClean="0"/>
              <a:t>Contoh: menggerakkan kepala dulu baru kaki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Proximodistal</a:t>
            </a:r>
            <a:r>
              <a:rPr lang="en-US" sz="2000" dirty="0" smtClean="0">
                <a:latin typeface="Comic Sans MS" pitchFamily="66" charset="0"/>
              </a:rPr>
              <a:t> principle</a:t>
            </a:r>
            <a:endParaRPr lang="id-ID" sz="2000" dirty="0" smtClean="0">
              <a:latin typeface="Comic Sans MS" pitchFamily="66" charset="0"/>
            </a:endParaRPr>
          </a:p>
          <a:p>
            <a:pPr lvl="2"/>
            <a:r>
              <a:rPr lang="id-ID" sz="1800" dirty="0" smtClean="0">
                <a:latin typeface="Comic Sans MS" pitchFamily="66" charset="0"/>
              </a:rPr>
              <a:t>Perkembangan dari dalam/tengah menuju luar</a:t>
            </a:r>
          </a:p>
          <a:p>
            <a:pPr lvl="2"/>
            <a:r>
              <a:rPr lang="id-ID" sz="1800" dirty="0" smtClean="0">
                <a:latin typeface="Comic Sans MS" pitchFamily="66" charset="0"/>
              </a:rPr>
              <a:t>Contoh: menggerakkan otot bahu dulu baru otot tangan</a:t>
            </a:r>
            <a:endParaRPr lang="en-US" sz="1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15</a:t>
            </a:fld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4816"/>
            <a:ext cx="7261754" cy="661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Perkembangan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Motorik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Bayi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7224" y="1714488"/>
          <a:ext cx="7239008" cy="376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153"/>
                <a:gridCol w="5287855"/>
              </a:tblGrid>
              <a:tr h="421191">
                <a:tc>
                  <a:txBody>
                    <a:bodyPr/>
                    <a:lstStyle/>
                    <a:p>
                      <a:r>
                        <a:rPr lang="id-ID" dirty="0" smtClean="0"/>
                        <a:t>Usia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Perkembangan</a:t>
                      </a:r>
                      <a:endParaRPr lang="id-ID" dirty="0"/>
                    </a:p>
                  </a:txBody>
                  <a:tcPr/>
                </a:tc>
              </a:tr>
              <a:tr h="421191">
                <a:tc>
                  <a:txBody>
                    <a:bodyPr/>
                    <a:lstStyle/>
                    <a:p>
                      <a:r>
                        <a:rPr lang="id-ID" dirty="0" smtClean="0"/>
                        <a:t>0-6 bulan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Menghisap</a:t>
                      </a:r>
                      <a:endParaRPr lang="id-ID" dirty="0"/>
                    </a:p>
                  </a:txBody>
                  <a:tcPr/>
                </a:tc>
              </a:tr>
              <a:tr h="421191">
                <a:tc>
                  <a:txBody>
                    <a:bodyPr/>
                    <a:lstStyle/>
                    <a:p>
                      <a:r>
                        <a:rPr lang="id-ID" dirty="0" smtClean="0"/>
                        <a:t>7-9 bulan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Memulai mengunyah, menggenggam</a:t>
                      </a:r>
                      <a:endParaRPr lang="id-ID" dirty="0"/>
                    </a:p>
                  </a:txBody>
                  <a:tcPr/>
                </a:tc>
              </a:tr>
              <a:tr h="726988">
                <a:tc>
                  <a:txBody>
                    <a:bodyPr/>
                    <a:lstStyle/>
                    <a:p>
                      <a:r>
                        <a:rPr lang="id-ID" dirty="0" smtClean="0"/>
                        <a:t>9-12 bulan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Mulai memgang &amp; menjepit, mengunyah lebih baik</a:t>
                      </a:r>
                      <a:endParaRPr lang="id-ID" dirty="0"/>
                    </a:p>
                  </a:txBody>
                  <a:tcPr/>
                </a:tc>
              </a:tr>
              <a:tr h="421191">
                <a:tc>
                  <a:txBody>
                    <a:bodyPr/>
                    <a:lstStyle/>
                    <a:p>
                      <a:r>
                        <a:rPr lang="id-ID" dirty="0" smtClean="0"/>
                        <a:t>6-8 bulan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Gigi</a:t>
                      </a:r>
                      <a:r>
                        <a:rPr lang="id-ID" baseline="0" dirty="0" smtClean="0"/>
                        <a:t> mulai tumbuh (incicivus mandibula)</a:t>
                      </a:r>
                      <a:endParaRPr lang="id-ID" dirty="0"/>
                    </a:p>
                  </a:txBody>
                  <a:tcPr/>
                </a:tc>
              </a:tr>
              <a:tr h="1350121">
                <a:tc>
                  <a:txBody>
                    <a:bodyPr/>
                    <a:lstStyle/>
                    <a:p>
                      <a:r>
                        <a:rPr lang="id-ID" dirty="0" smtClean="0"/>
                        <a:t>1 tahun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Dpt diberikan makanan keluarga</a:t>
                      </a:r>
                    </a:p>
                    <a:p>
                      <a:r>
                        <a:rPr lang="id-ID" dirty="0" smtClean="0"/>
                        <a:t>Mulai berjalan</a:t>
                      </a:r>
                    </a:p>
                    <a:p>
                      <a:r>
                        <a:rPr lang="id-ID" dirty="0" smtClean="0"/>
                        <a:t>BB 3</a:t>
                      </a:r>
                      <a:r>
                        <a:rPr lang="id-ID" baseline="0" dirty="0" smtClean="0"/>
                        <a:t> kali berat lahir</a:t>
                      </a:r>
                    </a:p>
                    <a:p>
                      <a:r>
                        <a:rPr lang="id-ID" baseline="0" dirty="0" smtClean="0"/>
                        <a:t>PB  1,5 kali panjang lahir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dirty="0" smtClean="0">
                <a:latin typeface="Comic Sans MS" pitchFamily="66" charset="0"/>
              </a:rPr>
              <a:t>Pemberian Makan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 smtClean="0">
                <a:latin typeface="Comic Sans MS" pitchFamily="66" charset="0"/>
              </a:rPr>
              <a:t>0-6 bulan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Beri</a:t>
            </a:r>
            <a:r>
              <a:rPr lang="en-US" sz="2400" dirty="0" smtClean="0">
                <a:latin typeface="Comic Sans MS" pitchFamily="66" charset="0"/>
              </a:rPr>
              <a:t> ASI </a:t>
            </a:r>
            <a:r>
              <a:rPr lang="en-US" sz="2400" dirty="0" err="1" smtClean="0">
                <a:latin typeface="Comic Sans MS" pitchFamily="66" charset="0"/>
              </a:rPr>
              <a:t>yg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pertama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keluar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berwarna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kekuningan</a:t>
            </a:r>
            <a:r>
              <a:rPr lang="en-US" sz="2400" dirty="0" smtClean="0">
                <a:latin typeface="Comic Sans MS" pitchFamily="66" charset="0"/>
              </a:rPr>
              <a:t> (</a:t>
            </a:r>
            <a:r>
              <a:rPr lang="en-US" sz="2400" dirty="0" err="1" smtClean="0">
                <a:latin typeface="Comic Sans MS" pitchFamily="66" charset="0"/>
              </a:rPr>
              <a:t>kolostrum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Berikan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hanya</a:t>
            </a:r>
            <a:r>
              <a:rPr lang="en-US" sz="2400" dirty="0" smtClean="0">
                <a:latin typeface="Comic Sans MS" pitchFamily="66" charset="0"/>
              </a:rPr>
              <a:t> ASI (ASI </a:t>
            </a:r>
            <a:r>
              <a:rPr lang="en-US" sz="2400" dirty="0" err="1" smtClean="0">
                <a:latin typeface="Comic Sans MS" pitchFamily="66" charset="0"/>
              </a:rPr>
              <a:t>eksklusif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Susui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bayi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sesering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mungkin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setiap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bayi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ingin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Susui</a:t>
            </a:r>
            <a:r>
              <a:rPr lang="en-US" sz="2400" dirty="0" smtClean="0">
                <a:latin typeface="Comic Sans MS" pitchFamily="66" charset="0"/>
              </a:rPr>
              <a:t> minimal 8x/hr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Jika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bayi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tidur</a:t>
            </a:r>
            <a:r>
              <a:rPr lang="en-US" sz="2400" dirty="0" smtClean="0">
                <a:latin typeface="Comic Sans MS" pitchFamily="66" charset="0"/>
              </a:rPr>
              <a:t> &gt;3 jam, </a:t>
            </a:r>
            <a:r>
              <a:rPr lang="en-US" sz="2400" dirty="0" err="1" smtClean="0">
                <a:latin typeface="Comic Sans MS" pitchFamily="66" charset="0"/>
              </a:rPr>
              <a:t>bangunkan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susui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Susui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secara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bergantian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payudara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ki</a:t>
            </a:r>
            <a:r>
              <a:rPr lang="en-US" sz="2400" dirty="0" smtClean="0">
                <a:latin typeface="Comic Sans MS" pitchFamily="66" charset="0"/>
              </a:rPr>
              <a:t>-ka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sz="2400" dirty="0" smtClean="0">
              <a:latin typeface="Comic Sans MS" pitchFamily="66" charset="0"/>
            </a:endParaRPr>
          </a:p>
          <a:p>
            <a:endParaRPr lang="en-US" sz="2400" dirty="0" smtClean="0">
              <a:latin typeface="Comic Sans MS" pitchFamily="66" charset="0"/>
            </a:endParaRPr>
          </a:p>
          <a:p>
            <a:r>
              <a:rPr lang="en-US" sz="2000" dirty="0" err="1" smtClean="0">
                <a:latin typeface="Comic Sans MS" pitchFamily="66" charset="0"/>
              </a:rPr>
              <a:t>Beri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selingan</a:t>
            </a:r>
            <a:r>
              <a:rPr lang="en-US" sz="2000" dirty="0" smtClean="0">
                <a:latin typeface="Comic Sans MS" pitchFamily="66" charset="0"/>
              </a:rPr>
              <a:t> 2x/hr (</a:t>
            </a:r>
            <a:r>
              <a:rPr lang="en-US" sz="2000" dirty="0" err="1" smtClean="0">
                <a:latin typeface="Comic Sans MS" pitchFamily="66" charset="0"/>
              </a:rPr>
              <a:t>bubur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kacang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hijau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pisang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biskuit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nagasari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kue</a:t>
            </a:r>
            <a:r>
              <a:rPr lang="en-US" sz="2000" dirty="0" smtClean="0">
                <a:latin typeface="Comic Sans MS" pitchFamily="66" charset="0"/>
              </a:rPr>
              <a:t> lain (</a:t>
            </a:r>
            <a:r>
              <a:rPr lang="en-US" sz="2000" dirty="0" err="1" smtClean="0">
                <a:latin typeface="Comic Sans MS" pitchFamily="66" charset="0"/>
              </a:rPr>
              <a:t>sumber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Buku</a:t>
            </a:r>
            <a:r>
              <a:rPr lang="en-US" sz="2000" dirty="0" smtClean="0">
                <a:latin typeface="Comic Sans MS" pitchFamily="66" charset="0"/>
              </a:rPr>
              <a:t> KIA, </a:t>
            </a:r>
            <a:r>
              <a:rPr lang="en-US" sz="2000" dirty="0" err="1" smtClean="0">
                <a:latin typeface="Comic Sans MS" pitchFamily="66" charset="0"/>
              </a:rPr>
              <a:t>Depkes</a:t>
            </a:r>
            <a:r>
              <a:rPr lang="en-US" sz="2000" dirty="0" smtClean="0">
                <a:latin typeface="Comic Sans MS" pitchFamily="66" charset="0"/>
              </a:rPr>
              <a:t> RI)</a:t>
            </a:r>
          </a:p>
          <a:p>
            <a:endParaRPr lang="en-US" dirty="0"/>
          </a:p>
        </p:txBody>
      </p:sp>
      <p:pic>
        <p:nvPicPr>
          <p:cNvPr id="4098" name="Picture 2" descr="D:\FKM\Gz kesmas S1\Gambar gz daur\Mp asi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60198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FKM\Gz kesmas S1\Gambar gz daur\mp asi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61244"/>
            <a:ext cx="7286675" cy="626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mic Sans MS" pitchFamily="66" charset="0"/>
              </a:rPr>
              <a:t>SIKLUS DAUR KEHIDUPAN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843D-45CB-443B-826B-44BF6E2EC268}" type="slidenum">
              <a:rPr lang="en-US"/>
              <a:pPr/>
              <a:t>2</a:t>
            </a:fld>
            <a:endParaRPr lang="en-US"/>
          </a:p>
        </p:txBody>
      </p:sp>
      <p:graphicFrame>
        <p:nvGraphicFramePr>
          <p:cNvPr id="13" name="Diagram 12"/>
          <p:cNvGraphicFramePr/>
          <p:nvPr/>
        </p:nvGraphicFramePr>
        <p:xfrm>
          <a:off x="1500166" y="1071546"/>
          <a:ext cx="728667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85786" y="3214686"/>
            <a:ext cx="1513239" cy="1441801"/>
            <a:chOff x="480062" y="1083764"/>
            <a:chExt cx="1227487" cy="1227487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16" name="Oval 15"/>
            <p:cNvSpPr/>
            <p:nvPr/>
          </p:nvSpPr>
          <p:spPr>
            <a:xfrm>
              <a:off x="480062" y="1083764"/>
              <a:ext cx="1227487" cy="1227487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/>
            <p:nvPr/>
          </p:nvSpPr>
          <p:spPr>
            <a:xfrm>
              <a:off x="659823" y="1263525"/>
              <a:ext cx="867965" cy="86796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1700" b="1" dirty="0" smtClean="0"/>
                <a:t>Lanjut usia</a:t>
              </a:r>
              <a:endParaRPr lang="id-ID" sz="1700" b="1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 rot="18859411">
            <a:off x="2268554" y="4171102"/>
            <a:ext cx="414277" cy="325455"/>
            <a:chOff x="1174048" y="2419252"/>
            <a:chExt cx="414277" cy="325454"/>
          </a:xfrm>
          <a:solidFill>
            <a:srgbClr val="FF3300"/>
          </a:solidFill>
          <a:scene3d>
            <a:camera prst="orthographicFront"/>
            <a:lightRig rig="flat" dir="t"/>
          </a:scene3d>
        </p:grpSpPr>
        <p:sp>
          <p:nvSpPr>
            <p:cNvPr id="19" name="Right Arrow 18"/>
            <p:cNvSpPr/>
            <p:nvPr/>
          </p:nvSpPr>
          <p:spPr>
            <a:xfrm rot="15120000">
              <a:off x="1218460" y="2374840"/>
              <a:ext cx="325454" cy="41427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ight Arrow 4"/>
            <p:cNvSpPr/>
            <p:nvPr/>
          </p:nvSpPr>
          <p:spPr>
            <a:xfrm rot="25920000">
              <a:off x="1282364" y="2504124"/>
              <a:ext cx="227818" cy="248567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1400" kern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KM\Gz kesmas S1\Gambar gz daur\mp asi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147339" cy="66288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2" y="2714644"/>
            <a:ext cx="3500430" cy="1643050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latin typeface="Comic Sans MS" pitchFamily="66" charset="0"/>
              </a:rPr>
              <a:t/>
            </a:r>
            <a:br>
              <a:rPr lang="en-US" sz="2200" dirty="0" smtClean="0">
                <a:latin typeface="Comic Sans MS" pitchFamily="66" charset="0"/>
              </a:rPr>
            </a:b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Beri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makanan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selingan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2x/hr (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bubur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kacang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hijau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pisang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biskuit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nagasari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kue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lain</a:t>
            </a:r>
            <a:r>
              <a:rPr lang="id-ID" sz="22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sumber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Buku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KIA, </a:t>
            </a:r>
            <a:r>
              <a:rPr lang="en-US" sz="2200" b="0" dirty="0" err="1" smtClean="0">
                <a:solidFill>
                  <a:schemeClr val="tx1"/>
                </a:solidFill>
                <a:latin typeface="Comic Sans MS" pitchFamily="66" charset="0"/>
              </a:rPr>
              <a:t>Depkes</a:t>
            </a:r>
            <a: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  <a:t> RI)</a:t>
            </a:r>
            <a:br>
              <a:rPr lang="en-US" sz="2200" b="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en-US" sz="2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FKM\Gz kesmas S1\Gambar gz daur\mp asi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52"/>
            <a:ext cx="5881709" cy="6621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err="1" smtClean="0">
                <a:latin typeface="Comic Sans MS" pitchFamily="66" charset="0"/>
              </a:rPr>
              <a:t>Indeks</a:t>
            </a:r>
            <a:r>
              <a:rPr lang="en-US" sz="3000" dirty="0" smtClean="0">
                <a:latin typeface="Comic Sans MS" pitchFamily="66" charset="0"/>
              </a:rPr>
              <a:t> </a:t>
            </a:r>
            <a:r>
              <a:rPr lang="en-US" sz="3000" dirty="0" err="1" smtClean="0">
                <a:latin typeface="Comic Sans MS" pitchFamily="66" charset="0"/>
              </a:rPr>
              <a:t>pengukuran</a:t>
            </a:r>
            <a:r>
              <a:rPr lang="en-US" sz="3000" dirty="0" smtClean="0">
                <a:latin typeface="Comic Sans MS" pitchFamily="66" charset="0"/>
              </a:rPr>
              <a:t> status </a:t>
            </a:r>
            <a:r>
              <a:rPr lang="en-US" sz="3000" dirty="0" err="1" smtClean="0">
                <a:latin typeface="Comic Sans MS" pitchFamily="66" charset="0"/>
              </a:rPr>
              <a:t>gizi</a:t>
            </a:r>
            <a:r>
              <a:rPr lang="en-US" sz="3000" dirty="0" smtClean="0">
                <a:latin typeface="Comic Sans MS" pitchFamily="66" charset="0"/>
              </a:rPr>
              <a:t> </a:t>
            </a:r>
            <a:r>
              <a:rPr lang="en-US" sz="3000" dirty="0" err="1" smtClean="0">
                <a:latin typeface="Comic Sans MS" pitchFamily="66" charset="0"/>
              </a:rPr>
              <a:t>bayi</a:t>
            </a:r>
            <a:r>
              <a:rPr lang="en-US" sz="3000" dirty="0" smtClean="0">
                <a:latin typeface="Comic Sans MS" pitchFamily="66" charset="0"/>
              </a:rPr>
              <a:t> </a:t>
            </a:r>
            <a:r>
              <a:rPr lang="en-US" sz="3000" dirty="0" err="1" smtClean="0">
                <a:latin typeface="Comic Sans MS" pitchFamily="66" charset="0"/>
              </a:rPr>
              <a:t>dan</a:t>
            </a:r>
            <a:r>
              <a:rPr lang="en-US" sz="3000" dirty="0" smtClean="0">
                <a:latin typeface="Comic Sans MS" pitchFamily="66" charset="0"/>
              </a:rPr>
              <a:t> </a:t>
            </a:r>
            <a:r>
              <a:rPr lang="en-US" sz="3000" dirty="0" err="1" smtClean="0">
                <a:latin typeface="Comic Sans MS" pitchFamily="66" charset="0"/>
              </a:rPr>
              <a:t>balita</a:t>
            </a:r>
            <a:endParaRPr lang="en-US" sz="3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>
                <a:latin typeface="Comic Sans MS" pitchFamily="66" charset="0"/>
              </a:rPr>
              <a:t>Pengukuran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pertumbuhan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smtClean="0">
                <a:latin typeface="Comic Sans MS" pitchFamily="66" charset="0"/>
              </a:rPr>
              <a:t>BB </a:t>
            </a:r>
            <a:r>
              <a:rPr lang="en-US" sz="2000" dirty="0" err="1" smtClean="0">
                <a:latin typeface="Comic Sans MS" pitchFamily="66" charset="0"/>
              </a:rPr>
              <a:t>menurut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Umur</a:t>
            </a:r>
            <a:r>
              <a:rPr lang="en-US" sz="2000" dirty="0" smtClean="0">
                <a:latin typeface="Comic Sans MS" pitchFamily="66" charset="0"/>
              </a:rPr>
              <a:t> (BB/U)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PB </a:t>
            </a:r>
            <a:r>
              <a:rPr lang="en-US" sz="2000" dirty="0" err="1" smtClean="0">
                <a:latin typeface="Comic Sans MS" pitchFamily="66" charset="0"/>
              </a:rPr>
              <a:t>atau</a:t>
            </a:r>
            <a:r>
              <a:rPr lang="en-US" sz="2000" dirty="0" smtClean="0">
                <a:latin typeface="Comic Sans MS" pitchFamily="66" charset="0"/>
              </a:rPr>
              <a:t> TB </a:t>
            </a:r>
            <a:r>
              <a:rPr lang="en-US" sz="2000" dirty="0" err="1" smtClean="0">
                <a:latin typeface="Comic Sans MS" pitchFamily="66" charset="0"/>
              </a:rPr>
              <a:t>menurut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Umur</a:t>
            </a:r>
            <a:r>
              <a:rPr lang="en-US" sz="2000" dirty="0" smtClean="0">
                <a:latin typeface="Comic Sans MS" pitchFamily="66" charset="0"/>
              </a:rPr>
              <a:t> (PB/U </a:t>
            </a:r>
            <a:r>
              <a:rPr lang="en-US" sz="2000" dirty="0" err="1" smtClean="0">
                <a:latin typeface="Comic Sans MS" pitchFamily="66" charset="0"/>
              </a:rPr>
              <a:t>atau</a:t>
            </a:r>
            <a:r>
              <a:rPr lang="en-US" sz="2000" dirty="0" smtClean="0">
                <a:latin typeface="Comic Sans MS" pitchFamily="66" charset="0"/>
              </a:rPr>
              <a:t> TB/U)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BB </a:t>
            </a:r>
            <a:r>
              <a:rPr lang="en-US" sz="2000" dirty="0" err="1" smtClean="0">
                <a:latin typeface="Comic Sans MS" pitchFamily="66" charset="0"/>
              </a:rPr>
              <a:t>menurut</a:t>
            </a:r>
            <a:r>
              <a:rPr lang="en-US" sz="2000" dirty="0" smtClean="0">
                <a:latin typeface="Comic Sans MS" pitchFamily="66" charset="0"/>
              </a:rPr>
              <a:t> PB (BB/PB </a:t>
            </a:r>
            <a:r>
              <a:rPr lang="en-US" sz="2000" dirty="0" err="1" smtClean="0">
                <a:latin typeface="Comic Sans MS" pitchFamily="66" charset="0"/>
              </a:rPr>
              <a:t>atau</a:t>
            </a:r>
            <a:r>
              <a:rPr lang="en-US" sz="2000" dirty="0" smtClean="0">
                <a:latin typeface="Comic Sans MS" pitchFamily="66" charset="0"/>
              </a:rPr>
              <a:t> BB/TB)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IMT </a:t>
            </a:r>
            <a:r>
              <a:rPr lang="en-US" sz="2000" dirty="0" err="1" smtClean="0">
                <a:latin typeface="Comic Sans MS" pitchFamily="66" charset="0"/>
              </a:rPr>
              <a:t>menurut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Umur</a:t>
            </a:r>
            <a:r>
              <a:rPr lang="en-US" sz="2000" dirty="0" smtClean="0">
                <a:latin typeface="Comic Sans MS" pitchFamily="66" charset="0"/>
              </a:rPr>
              <a:t> (IMT/U)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GIZI PRA SEKOLAH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(1 – 6 </a:t>
            </a:r>
            <a:r>
              <a:rPr lang="en-US" dirty="0" err="1" smtClean="0">
                <a:latin typeface="Comic Sans MS" pitchFamily="66" charset="0"/>
              </a:rPr>
              <a:t>thn</a:t>
            </a:r>
            <a:r>
              <a:rPr lang="en-US" dirty="0" smtClean="0">
                <a:latin typeface="Comic Sans MS" pitchFamily="66" charset="0"/>
              </a:rPr>
              <a:t>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Prinsip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Kecepatan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pertumbuhan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turun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dibandingkan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masa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bayi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Kenaikan</a:t>
            </a:r>
            <a:r>
              <a:rPr lang="en-US" sz="2400" dirty="0" smtClean="0">
                <a:latin typeface="Comic Sans MS" pitchFamily="66" charset="0"/>
              </a:rPr>
              <a:t> BB </a:t>
            </a:r>
            <a:r>
              <a:rPr lang="en-US" sz="2400" dirty="0" err="1" smtClean="0">
                <a:latin typeface="Comic Sans MS" pitchFamily="66" charset="0"/>
              </a:rPr>
              <a:t>tidak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teratur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Perkembangan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motorik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meningkat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pesat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Lebih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tertarik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pada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aktivitas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dibanding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makan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Mulai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berbicara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berjalan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Eksplor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lingkungan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artikulasi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perasaan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Kemampuan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tgt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perkembangan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otak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genetik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lingkungan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stimulasi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36508"/>
            <a:ext cx="8229600" cy="792162"/>
          </a:xfrm>
        </p:spPr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Pertumbuhan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BB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TB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Kecepatan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pertumbuhan</a:t>
            </a:r>
            <a:r>
              <a:rPr lang="en-US" sz="2000" dirty="0" smtClean="0">
                <a:latin typeface="Comic Sans MS" pitchFamily="66" charset="0"/>
              </a:rPr>
              <a:t> BB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TB linier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Kenaikan</a:t>
            </a:r>
            <a:r>
              <a:rPr lang="en-US" sz="2000" dirty="0" smtClean="0">
                <a:latin typeface="Comic Sans MS" pitchFamily="66" charset="0"/>
              </a:rPr>
              <a:t> BB  : 2-3 kg /</a:t>
            </a:r>
            <a:r>
              <a:rPr lang="en-US" sz="2000" dirty="0" err="1" smtClean="0">
                <a:latin typeface="Comic Sans MS" pitchFamily="66" charset="0"/>
              </a:rPr>
              <a:t>thn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Kenaikan</a:t>
            </a:r>
            <a:r>
              <a:rPr lang="en-US" sz="2000" dirty="0" smtClean="0">
                <a:latin typeface="Comic Sans MS" pitchFamily="66" charset="0"/>
              </a:rPr>
              <a:t> TB : 5 – 6 cm/</a:t>
            </a:r>
            <a:r>
              <a:rPr lang="en-US" sz="2000" dirty="0" err="1" smtClean="0">
                <a:latin typeface="Comic Sans MS" pitchFamily="66" charset="0"/>
              </a:rPr>
              <a:t>thn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Usia</a:t>
            </a:r>
            <a:r>
              <a:rPr lang="en-US" sz="2000" dirty="0" smtClean="0">
                <a:latin typeface="Comic Sans MS" pitchFamily="66" charset="0"/>
              </a:rPr>
              <a:t> 4-6 </a:t>
            </a:r>
            <a:r>
              <a:rPr lang="en-US" sz="2000" dirty="0" err="1" smtClean="0">
                <a:latin typeface="Comic Sans MS" pitchFamily="66" charset="0"/>
              </a:rPr>
              <a:t>th</a:t>
            </a:r>
            <a:r>
              <a:rPr lang="en-US" sz="2000" dirty="0" smtClean="0">
                <a:latin typeface="Comic Sans MS" pitchFamily="66" charset="0"/>
              </a:rPr>
              <a:t>: </a:t>
            </a:r>
            <a:r>
              <a:rPr lang="en-US" sz="2000" dirty="0" err="1" smtClean="0">
                <a:latin typeface="Comic Sans MS" pitchFamily="66" charset="0"/>
              </a:rPr>
              <a:t>penambahan</a:t>
            </a:r>
            <a:r>
              <a:rPr lang="en-US" sz="2000" dirty="0" smtClean="0">
                <a:latin typeface="Comic Sans MS" pitchFamily="66" charset="0"/>
              </a:rPr>
              <a:t> TB &gt; BB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Anak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wanita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punya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kandungan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 &gt; </a:t>
            </a:r>
            <a:r>
              <a:rPr lang="en-US" sz="2000" dirty="0" err="1" smtClean="0">
                <a:latin typeface="Comic Sans MS" pitchFamily="66" charset="0"/>
              </a:rPr>
              <a:t>pria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Perlu</a:t>
            </a:r>
            <a:r>
              <a:rPr lang="en-US" sz="2000" dirty="0" smtClean="0">
                <a:latin typeface="Comic Sans MS" pitchFamily="66" charset="0"/>
              </a:rPr>
              <a:t> protein, Ca, Zn</a:t>
            </a:r>
            <a:endParaRPr lang="id-ID" sz="2000" dirty="0" smtClean="0">
              <a:latin typeface="Comic Sans MS" pitchFamily="66" charset="0"/>
            </a:endParaRPr>
          </a:p>
          <a:p>
            <a:pPr lvl="1">
              <a:buNone/>
            </a:pPr>
            <a:endParaRPr lang="en-US" sz="20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Proposi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tubuh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Proporsi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tubuh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berubah-ubah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bayi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hingga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Proporsi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kepala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turun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panjang</a:t>
            </a:r>
            <a:r>
              <a:rPr lang="en-US" sz="2000" dirty="0" smtClean="0">
                <a:latin typeface="Comic Sans MS" pitchFamily="66" charset="0"/>
              </a:rPr>
              <a:t> kaki </a:t>
            </a:r>
            <a:r>
              <a:rPr lang="en-US" sz="2000" dirty="0" err="1" smtClean="0">
                <a:latin typeface="Comic Sans MS" pitchFamily="66" charset="0"/>
              </a:rPr>
              <a:t>meningkat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endParaRPr lang="en-US" sz="1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714380"/>
          </a:xfrm>
        </p:spPr>
        <p:txBody>
          <a:bodyPr/>
          <a:lstStyle/>
          <a:p>
            <a:r>
              <a:rPr lang="en-US" sz="4000" dirty="0" err="1" smtClean="0">
                <a:latin typeface="Comic Sans MS" pitchFamily="66" charset="0"/>
              </a:rPr>
              <a:t>Pertumbuhan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072098"/>
          </a:xfrm>
        </p:spPr>
        <p:txBody>
          <a:bodyPr/>
          <a:lstStyle/>
          <a:p>
            <a:r>
              <a:rPr lang="en-US" sz="2000" dirty="0" err="1" smtClean="0">
                <a:latin typeface="Comic Sans MS" pitchFamily="66" charset="0"/>
              </a:rPr>
              <a:t>Komposisi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tubuh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1800" dirty="0" smtClean="0">
                <a:latin typeface="Comic Sans MS" pitchFamily="66" charset="0"/>
              </a:rPr>
              <a:t>% </a:t>
            </a:r>
            <a:r>
              <a:rPr lang="en-US" sz="1800" dirty="0" err="1" smtClean="0">
                <a:latin typeface="Comic Sans MS" pitchFamily="66" charset="0"/>
              </a:rPr>
              <a:t>massa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otot</a:t>
            </a:r>
            <a:r>
              <a:rPr lang="en-US" sz="1800" dirty="0" smtClean="0">
                <a:latin typeface="Comic Sans MS" pitchFamily="66" charset="0"/>
              </a:rPr>
              <a:t> /kg BB </a:t>
            </a:r>
            <a:r>
              <a:rPr lang="en-US" sz="1800" dirty="0" err="1" smtClean="0">
                <a:latin typeface="Comic Sans MS" pitchFamily="66" charset="0"/>
              </a:rPr>
              <a:t>meningkat</a:t>
            </a:r>
            <a:r>
              <a:rPr lang="en-US" sz="1800" dirty="0" smtClean="0">
                <a:latin typeface="Comic Sans MS" pitchFamily="66" charset="0"/>
              </a:rPr>
              <a:t> (</a:t>
            </a:r>
            <a:r>
              <a:rPr lang="en-US" sz="1800" dirty="0" err="1" smtClean="0">
                <a:latin typeface="Comic Sans MS" pitchFamily="66" charset="0"/>
              </a:rPr>
              <a:t>otot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berkembang</a:t>
            </a:r>
            <a:r>
              <a:rPr lang="en-US" sz="1800" dirty="0" smtClean="0">
                <a:latin typeface="Comic Sans MS" pitchFamily="66" charset="0"/>
              </a:rPr>
              <a:t> 1.5 kali)</a:t>
            </a: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Lemak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turun</a:t>
            </a:r>
            <a:r>
              <a:rPr lang="en-US" sz="1800" dirty="0" smtClean="0">
                <a:latin typeface="Comic Sans MS" pitchFamily="66" charset="0"/>
              </a:rPr>
              <a:t>:</a:t>
            </a:r>
            <a:endParaRPr lang="id-ID" sz="1800" dirty="0" smtClean="0">
              <a:latin typeface="Comic Sans MS" pitchFamily="66" charset="0"/>
            </a:endParaRPr>
          </a:p>
          <a:p>
            <a:pPr lvl="2"/>
            <a:r>
              <a:rPr lang="en-US" sz="1600" dirty="0" smtClean="0">
                <a:latin typeface="Comic Sans MS" pitchFamily="66" charset="0"/>
              </a:rPr>
              <a:t>0.5%  BB </a:t>
            </a:r>
            <a:r>
              <a:rPr lang="en-US" sz="1600" dirty="0" err="1" smtClean="0">
                <a:latin typeface="Comic Sans MS" pitchFamily="66" charset="0"/>
              </a:rPr>
              <a:t>saat</a:t>
            </a:r>
            <a:r>
              <a:rPr lang="en-US" sz="1600" dirty="0" smtClean="0">
                <a:latin typeface="Comic Sans MS" pitchFamily="66" charset="0"/>
              </a:rPr>
              <a:t> 5 </a:t>
            </a:r>
            <a:r>
              <a:rPr lang="en-US" sz="1600" dirty="0" err="1" smtClean="0">
                <a:latin typeface="Comic Sans MS" pitchFamily="66" charset="0"/>
              </a:rPr>
              <a:t>bln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kehamilan</a:t>
            </a:r>
            <a:r>
              <a:rPr lang="en-US" sz="1600" dirty="0" smtClean="0">
                <a:latin typeface="Comic Sans MS" pitchFamily="66" charset="0"/>
              </a:rPr>
              <a:t>; </a:t>
            </a:r>
            <a:endParaRPr lang="id-ID" sz="1600" dirty="0" smtClean="0">
              <a:latin typeface="Comic Sans MS" pitchFamily="66" charset="0"/>
            </a:endParaRPr>
          </a:p>
          <a:p>
            <a:pPr lvl="2"/>
            <a:r>
              <a:rPr lang="en-US" sz="1600" dirty="0" smtClean="0">
                <a:latin typeface="Comic Sans MS" pitchFamily="66" charset="0"/>
              </a:rPr>
              <a:t>16% BB </a:t>
            </a:r>
            <a:r>
              <a:rPr lang="en-US" sz="1600" dirty="0" err="1" smtClean="0">
                <a:latin typeface="Comic Sans MS" pitchFamily="66" charset="0"/>
              </a:rPr>
              <a:t>saat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lahir</a:t>
            </a:r>
            <a:r>
              <a:rPr lang="en-US" sz="1600" dirty="0" smtClean="0">
                <a:latin typeface="Comic Sans MS" pitchFamily="66" charset="0"/>
              </a:rPr>
              <a:t> (% </a:t>
            </a:r>
            <a:r>
              <a:rPr lang="en-US" sz="1600" dirty="0" err="1" smtClean="0">
                <a:latin typeface="Comic Sans MS" pitchFamily="66" charset="0"/>
              </a:rPr>
              <a:t>lemak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meningkat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hingga</a:t>
            </a:r>
            <a:r>
              <a:rPr lang="en-US" sz="1600" dirty="0" smtClean="0">
                <a:latin typeface="Comic Sans MS" pitchFamily="66" charset="0"/>
              </a:rPr>
              <a:t> 9 </a:t>
            </a:r>
            <a:r>
              <a:rPr lang="en-US" sz="1600" dirty="0" err="1" smtClean="0">
                <a:latin typeface="Comic Sans MS" pitchFamily="66" charset="0"/>
              </a:rPr>
              <a:t>bln</a:t>
            </a:r>
            <a:r>
              <a:rPr lang="en-US" sz="1600" dirty="0" smtClean="0">
                <a:latin typeface="Comic Sans MS" pitchFamily="66" charset="0"/>
              </a:rPr>
              <a:t>)</a:t>
            </a:r>
            <a:endParaRPr lang="id-ID" sz="1600" dirty="0" smtClean="0">
              <a:latin typeface="Comic Sans MS" pitchFamily="66" charset="0"/>
            </a:endParaRPr>
          </a:p>
          <a:p>
            <a:pPr lvl="2"/>
            <a:r>
              <a:rPr lang="en-US" sz="1600" dirty="0" err="1" smtClean="0">
                <a:latin typeface="Comic Sans MS" pitchFamily="66" charset="0"/>
              </a:rPr>
              <a:t>wanita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lebih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banyak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lemak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sejak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lahir</a:t>
            </a:r>
            <a:endParaRPr lang="en-US" sz="1600" dirty="0" smtClean="0">
              <a:latin typeface="Comic Sans MS" pitchFamily="66" charset="0"/>
            </a:endParaRPr>
          </a:p>
          <a:p>
            <a:pPr lvl="1"/>
            <a:r>
              <a:rPr lang="en-US" sz="1800" dirty="0" smtClean="0">
                <a:latin typeface="Comic Sans MS" pitchFamily="66" charset="0"/>
              </a:rPr>
              <a:t>Air </a:t>
            </a:r>
            <a:r>
              <a:rPr lang="en-US" sz="1800" dirty="0" err="1" smtClean="0">
                <a:latin typeface="Comic Sans MS" pitchFamily="66" charset="0"/>
              </a:rPr>
              <a:t>turun</a:t>
            </a:r>
            <a:r>
              <a:rPr lang="en-US" sz="1800" dirty="0" smtClean="0">
                <a:latin typeface="Comic Sans MS" pitchFamily="66" charset="0"/>
              </a:rPr>
              <a:t> (</a:t>
            </a:r>
            <a:r>
              <a:rPr lang="en-US" sz="1800" dirty="0" err="1" smtClean="0">
                <a:latin typeface="Comic Sans MS" pitchFamily="66" charset="0"/>
              </a:rPr>
              <a:t>tidak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mudah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dehidrasi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dibdg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bayi</a:t>
            </a:r>
            <a:r>
              <a:rPr lang="en-US" sz="1800" dirty="0" smtClean="0">
                <a:latin typeface="Comic Sans MS" pitchFamily="66" charset="0"/>
              </a:rPr>
              <a:t>)</a:t>
            </a:r>
            <a:endParaRPr lang="id-ID" sz="1800" dirty="0" smtClean="0">
              <a:latin typeface="Comic Sans MS" pitchFamily="66" charset="0"/>
            </a:endParaRPr>
          </a:p>
          <a:p>
            <a:pPr lvl="2"/>
            <a:r>
              <a:rPr lang="en-US" sz="1600" dirty="0" smtClean="0">
                <a:latin typeface="Comic Sans MS" pitchFamily="66" charset="0"/>
              </a:rPr>
              <a:t>70% </a:t>
            </a:r>
            <a:r>
              <a:rPr lang="en-US" sz="1600" dirty="0" err="1" smtClean="0">
                <a:latin typeface="Comic Sans MS" pitchFamily="66" charset="0"/>
              </a:rPr>
              <a:t>saat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lahir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 60%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umur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1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thn</a:t>
            </a:r>
            <a:endParaRPr lang="en-US" sz="16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Cairan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ekstrasel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turun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intrasel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meningkat</a:t>
            </a:r>
            <a:endParaRPr lang="id-ID" sz="1800" dirty="0" smtClean="0">
              <a:latin typeface="Comic Sans MS" pitchFamily="66" charset="0"/>
            </a:endParaRPr>
          </a:p>
          <a:p>
            <a:pPr lvl="2"/>
            <a:r>
              <a:rPr lang="en-US" sz="1600" dirty="0" err="1" smtClean="0">
                <a:latin typeface="Comic Sans MS" pitchFamily="66" charset="0"/>
              </a:rPr>
              <a:t>krn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pertumbuhan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sel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baru</a:t>
            </a:r>
            <a:endParaRPr lang="en-US" sz="16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Anak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wanita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mempunyai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lemak</a:t>
            </a:r>
            <a:r>
              <a:rPr lang="en-US" sz="1800" dirty="0" smtClean="0">
                <a:latin typeface="Comic Sans MS" pitchFamily="66" charset="0"/>
              </a:rPr>
              <a:t> &gt;&gt; </a:t>
            </a:r>
            <a:endParaRPr lang="id-ID" sz="1800" dirty="0" smtClean="0">
              <a:latin typeface="Comic Sans MS" pitchFamily="66" charset="0"/>
            </a:endParaRPr>
          </a:p>
          <a:p>
            <a:pPr lvl="1">
              <a:buNone/>
            </a:pPr>
            <a:endParaRPr lang="en-US" sz="1800" dirty="0" smtClean="0">
              <a:latin typeface="Comic Sans MS" pitchFamily="66" charset="0"/>
            </a:endParaRPr>
          </a:p>
          <a:p>
            <a:r>
              <a:rPr lang="en-US" sz="2000" dirty="0" smtClean="0">
                <a:latin typeface="Comic Sans MS" pitchFamily="66" charset="0"/>
              </a:rPr>
              <a:t>Organ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Jaringan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Pola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pertumbuhan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berbeda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setiap</a:t>
            </a:r>
            <a:r>
              <a:rPr lang="en-US" sz="1800" dirty="0" smtClean="0">
                <a:latin typeface="Comic Sans MS" pitchFamily="66" charset="0"/>
              </a:rPr>
              <a:t> organ </a:t>
            </a:r>
            <a:r>
              <a:rPr lang="en-US" sz="1800" dirty="0" err="1" smtClean="0">
                <a:latin typeface="Comic Sans MS" pitchFamily="66" charset="0"/>
              </a:rPr>
              <a:t>dan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jaringan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Pertumbuhan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otak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mencapai</a:t>
            </a:r>
            <a:r>
              <a:rPr lang="en-US" sz="1800" dirty="0" smtClean="0">
                <a:latin typeface="Comic Sans MS" pitchFamily="66" charset="0"/>
              </a:rPr>
              <a:t> 70% </a:t>
            </a:r>
            <a:r>
              <a:rPr lang="en-US" sz="1800" dirty="0" err="1" smtClean="0">
                <a:latin typeface="Comic Sans MS" pitchFamily="66" charset="0"/>
              </a:rPr>
              <a:t>saat</a:t>
            </a:r>
            <a:r>
              <a:rPr lang="en-US" sz="1800" dirty="0" smtClean="0">
                <a:latin typeface="Comic Sans MS" pitchFamily="66" charset="0"/>
              </a:rPr>
              <a:t> 2 </a:t>
            </a:r>
            <a:r>
              <a:rPr lang="en-US" sz="1800" dirty="0" err="1" smtClean="0">
                <a:latin typeface="Comic Sans MS" pitchFamily="66" charset="0"/>
              </a:rPr>
              <a:t>thn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hampir</a:t>
            </a:r>
            <a:r>
              <a:rPr lang="en-US" sz="1800" dirty="0" smtClean="0">
                <a:latin typeface="Comic Sans MS" pitchFamily="66" charset="0"/>
              </a:rPr>
              <a:t> 100% </a:t>
            </a:r>
            <a:r>
              <a:rPr lang="en-US" sz="1800" dirty="0" err="1" smtClean="0">
                <a:latin typeface="Comic Sans MS" pitchFamily="66" charset="0"/>
              </a:rPr>
              <a:t>saat</a:t>
            </a:r>
            <a:r>
              <a:rPr lang="en-US" sz="1800" dirty="0" smtClean="0">
                <a:latin typeface="Comic Sans MS" pitchFamily="66" charset="0"/>
              </a:rPr>
              <a:t> 5 </a:t>
            </a:r>
            <a:r>
              <a:rPr lang="en-US" sz="1800" dirty="0" err="1" smtClean="0">
                <a:latin typeface="Comic Sans MS" pitchFamily="66" charset="0"/>
              </a:rPr>
              <a:t>thn</a:t>
            </a:r>
            <a:r>
              <a:rPr lang="en-US" sz="1800" dirty="0" smtClean="0">
                <a:latin typeface="Comic Sans MS" pitchFamily="66" charset="0"/>
              </a:rPr>
              <a:t> (</a:t>
            </a:r>
            <a:r>
              <a:rPr lang="en-US" sz="1800" dirty="0" err="1" smtClean="0">
                <a:latin typeface="Comic Sans MS" pitchFamily="66" charset="0"/>
              </a:rPr>
              <a:t>perlu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lemak</a:t>
            </a:r>
            <a:r>
              <a:rPr lang="en-US" sz="1800" dirty="0" smtClean="0">
                <a:latin typeface="Comic Sans MS" pitchFamily="66" charset="0"/>
              </a:rPr>
              <a:t>, protein, Fe)</a:t>
            </a: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Pertumbuhan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tulang</a:t>
            </a:r>
            <a:endParaRPr lang="en-US" sz="1800" dirty="0" smtClean="0">
              <a:latin typeface="Comic Sans MS" pitchFamily="66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 smtClean="0">
                <a:latin typeface="Comic Sans MS" pitchFamily="66" charset="0"/>
              </a:rPr>
              <a:t>Pola Pertumbuhan Anak</a:t>
            </a:r>
            <a:endParaRPr lang="en-US" sz="40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68646" y="1357298"/>
            <a:ext cx="6218064" cy="491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98827" y="1357298"/>
            <a:ext cx="6859387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>
                <a:latin typeface="Comic Sans MS" pitchFamily="66" charset="0"/>
              </a:rPr>
              <a:t>Motorik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kasar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meningkat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pesat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Motorik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halus</a:t>
            </a:r>
            <a:r>
              <a:rPr lang="en-US" sz="2400" dirty="0" smtClean="0">
                <a:latin typeface="Comic Sans MS" pitchFamily="66" charset="0"/>
              </a:rPr>
              <a:t> &amp; </a:t>
            </a:r>
            <a:r>
              <a:rPr lang="en-US" sz="2400" dirty="0" err="1" smtClean="0">
                <a:latin typeface="Comic Sans MS" pitchFamily="66" charset="0"/>
              </a:rPr>
              <a:t>koordinasi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mata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mulai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berkembang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Handedness: </a:t>
            </a:r>
            <a:endParaRPr lang="id-ID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kecenderungan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menggunakan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tangan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atau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kiri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mulai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usia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3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tahun</a:t>
            </a:r>
            <a:endParaRPr lang="en-US" sz="20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Perkembangan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artistik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: 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2 </a:t>
            </a:r>
            <a:r>
              <a:rPr lang="en-US" sz="2000" dirty="0" err="1" smtClean="0">
                <a:latin typeface="Comic Sans MS" pitchFamily="66" charset="0"/>
              </a:rPr>
              <a:t>tahun</a:t>
            </a:r>
            <a:r>
              <a:rPr lang="en-US" sz="2000" dirty="0" smtClean="0">
                <a:latin typeface="Comic Sans MS" pitchFamily="66" charset="0"/>
              </a:rPr>
              <a:t>: scribble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3 </a:t>
            </a:r>
            <a:r>
              <a:rPr lang="en-US" sz="2000" dirty="0" err="1" smtClean="0">
                <a:latin typeface="Comic Sans MS" pitchFamily="66" charset="0"/>
              </a:rPr>
              <a:t>tahun</a:t>
            </a:r>
            <a:r>
              <a:rPr lang="en-US" sz="2000" dirty="0" smtClean="0">
                <a:latin typeface="Comic Sans MS" pitchFamily="66" charset="0"/>
              </a:rPr>
              <a:t>: </a:t>
            </a:r>
            <a:r>
              <a:rPr lang="en-US" sz="2000" dirty="0" err="1" smtClean="0">
                <a:latin typeface="Comic Sans MS" pitchFamily="66" charset="0"/>
              </a:rPr>
              <a:t>gambar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bentuk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dasar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kompleks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4-5 </a:t>
            </a:r>
            <a:r>
              <a:rPr lang="en-US" sz="2000" dirty="0" err="1" smtClean="0">
                <a:latin typeface="Comic Sans MS" pitchFamily="66" charset="0"/>
              </a:rPr>
              <a:t>tahun</a:t>
            </a:r>
            <a:r>
              <a:rPr lang="en-US" sz="2000" dirty="0" smtClean="0">
                <a:latin typeface="Comic Sans MS" pitchFamily="66" charset="0"/>
              </a:rPr>
              <a:t>: </a:t>
            </a:r>
            <a:r>
              <a:rPr lang="en-US" sz="2000" dirty="0" err="1" smtClean="0">
                <a:latin typeface="Comic Sans MS" pitchFamily="66" charset="0"/>
              </a:rPr>
              <a:t>gambar</a:t>
            </a:r>
            <a:r>
              <a:rPr lang="en-US" sz="2000" dirty="0" smtClean="0">
                <a:latin typeface="Comic Sans MS" pitchFamily="66" charset="0"/>
              </a:rPr>
              <a:t> yang </a:t>
            </a:r>
            <a:r>
              <a:rPr lang="en-US" sz="2000" dirty="0" err="1" smtClean="0">
                <a:latin typeface="Comic Sans MS" pitchFamily="66" charset="0"/>
              </a:rPr>
              <a:t>sudah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terlihat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jelas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Comic Sans MS" pitchFamily="66" charset="0"/>
              </a:rPr>
              <a:t>Keterampilan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motorik</a:t>
            </a:r>
            <a:endParaRPr lang="en-US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Gizi bayi (0-12 bulan)</a:t>
            </a:r>
            <a:endParaRPr lang="id-ID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1468" t="23684" r="46482" b="7895"/>
          <a:stretch>
            <a:fillRect/>
          </a:stretch>
        </p:blipFill>
        <p:spPr bwMode="auto">
          <a:xfrm>
            <a:off x="142844" y="2428868"/>
            <a:ext cx="314327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3214" r="35714"/>
          <a:stretch>
            <a:fillRect/>
          </a:stretch>
        </p:blipFill>
        <p:spPr bwMode="auto">
          <a:xfrm>
            <a:off x="3357555" y="2428868"/>
            <a:ext cx="2824330" cy="371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 l="38861"/>
          <a:stretch>
            <a:fillRect/>
          </a:stretch>
        </p:blipFill>
        <p:spPr bwMode="auto">
          <a:xfrm>
            <a:off x="6274377" y="2419352"/>
            <a:ext cx="2798185" cy="365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latin typeface="Comic Sans MS" pitchFamily="66" charset="0"/>
              </a:rPr>
              <a:t>Keterampilan Makan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r>
              <a:rPr lang="id-ID" sz="2400" dirty="0" smtClean="0">
                <a:latin typeface="Comic Sans MS" pitchFamily="66" charset="0"/>
              </a:rPr>
              <a:t>Usia </a:t>
            </a:r>
            <a:r>
              <a:rPr lang="en-US" sz="2400" dirty="0" smtClean="0">
                <a:latin typeface="Comic Sans MS" pitchFamily="66" charset="0"/>
              </a:rPr>
              <a:t>1-3 </a:t>
            </a:r>
            <a:r>
              <a:rPr lang="en-US" sz="2400" dirty="0" err="1" smtClean="0">
                <a:latin typeface="Comic Sans MS" pitchFamily="66" charset="0"/>
              </a:rPr>
              <a:t>thn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Mulai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belajar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sendiri</a:t>
            </a:r>
            <a:endParaRPr lang="id-ID" sz="2000" dirty="0" smtClean="0">
              <a:latin typeface="Comic Sans MS" pitchFamily="66" charset="0"/>
            </a:endParaRPr>
          </a:p>
          <a:p>
            <a:pPr lvl="1"/>
            <a:r>
              <a:rPr lang="id-ID" sz="2000" dirty="0" smtClean="0"/>
              <a:t>Dapat mengunyah lebih baik, gerkan lidah mulai berputar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Dapat menggunakan alat makan walaupun belum sempurna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Aturan sederhana utk takaran sajian</a:t>
            </a:r>
          </a:p>
          <a:p>
            <a:pPr lvl="2"/>
            <a:r>
              <a:rPr lang="id-ID" sz="1600" dirty="0" smtClean="0"/>
              <a:t>1 sendok makan sesuai dengan tahunnya</a:t>
            </a:r>
          </a:p>
          <a:p>
            <a:pPr lvl="2"/>
            <a:r>
              <a:rPr lang="id-ID" sz="1600" dirty="0" smtClean="0">
                <a:latin typeface="Comic Sans MS" pitchFamily="66" charset="0"/>
              </a:rPr>
              <a:t>Contoh: anak usia 2 tahun, maka takaran saji per kali makan sekitar 2 sendok makan.</a:t>
            </a:r>
          </a:p>
          <a:p>
            <a:pPr lvl="1"/>
            <a:r>
              <a:rPr lang="id-ID" sz="2000" dirty="0" smtClean="0"/>
              <a:t>Lebih baik memberikan porsi kecil dan dapat ditambah sesuai keinginan anak</a:t>
            </a:r>
          </a:p>
          <a:p>
            <a:pPr lvl="1"/>
            <a:r>
              <a:rPr lang="id-ID" sz="2000" dirty="0" smtClean="0"/>
              <a:t>Ketertarikan thd makanan menurun akibat laju pertumbuhan yg mulai menurun</a:t>
            </a:r>
          </a:p>
          <a:p>
            <a:pPr lvl="1"/>
            <a:endParaRPr lang="id-ID" sz="2000" dirty="0" smtClean="0">
              <a:latin typeface="Comic Sans MS" pitchFamily="66" charset="0"/>
            </a:endParaRPr>
          </a:p>
          <a:p>
            <a:pPr lvl="1"/>
            <a:endParaRPr lang="id-ID" sz="2000" dirty="0" smtClean="0">
              <a:latin typeface="Comic Sans MS" pitchFamily="66" charset="0"/>
            </a:endParaRPr>
          </a:p>
          <a:p>
            <a:pPr lvl="1"/>
            <a:endParaRPr lang="id-ID" sz="2000" dirty="0" smtClean="0">
              <a:latin typeface="Comic Sans MS" pitchFamily="66" charset="0"/>
            </a:endParaRPr>
          </a:p>
          <a:p>
            <a:pPr lvl="2"/>
            <a:endParaRPr lang="en-US" sz="1600" dirty="0" smtClean="0">
              <a:latin typeface="Comic Sans MS" pitchFamily="66" charset="0"/>
            </a:endParaRPr>
          </a:p>
          <a:p>
            <a:pPr lvl="1">
              <a:buNone/>
            </a:pPr>
            <a:endParaRPr lang="en-US" sz="2400" dirty="0" smtClean="0">
              <a:latin typeface="Comic Sans MS" pitchFamily="66" charset="0"/>
            </a:endParaRPr>
          </a:p>
          <a:p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681060"/>
          </a:xfrm>
        </p:spPr>
        <p:txBody>
          <a:bodyPr/>
          <a:lstStyle/>
          <a:p>
            <a:r>
              <a:rPr lang="id-ID" dirty="0" smtClean="0"/>
              <a:t>Keterampilan Makan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/>
          <a:lstStyle/>
          <a:p>
            <a:r>
              <a:rPr lang="id-ID" sz="2400" dirty="0" smtClean="0"/>
              <a:t>Usia 3-6 tahun</a:t>
            </a:r>
          </a:p>
          <a:p>
            <a:pPr lvl="1"/>
            <a:r>
              <a:rPr lang="id-ID" sz="2000" dirty="0" smtClean="0"/>
              <a:t>Dapat menggunakan alat makan &amp; minum dg lebih baik.</a:t>
            </a:r>
          </a:p>
          <a:p>
            <a:pPr lvl="1"/>
            <a:r>
              <a:rPr lang="id-ID" sz="2000" dirty="0" smtClean="0"/>
              <a:t>Anak sebaiknya didudukkan scr nyaman saat makan</a:t>
            </a:r>
          </a:p>
          <a:p>
            <a:pPr lvl="1"/>
            <a:r>
              <a:rPr lang="id-ID" sz="2000" dirty="0" smtClean="0"/>
              <a:t>Selera makan meningkat kembali oleh karena tjdnya pacu tumbuh/growth spurt</a:t>
            </a:r>
          </a:p>
          <a:p>
            <a:pPr lvl="1"/>
            <a:r>
              <a:rPr lang="id-ID" sz="2000" dirty="0" smtClean="0"/>
              <a:t>Senang membantu org di sekitarnya</a:t>
            </a:r>
          </a:p>
          <a:p>
            <a:pPr lvl="2"/>
            <a:r>
              <a:rPr lang="id-ID" sz="1800" dirty="0" smtClean="0"/>
              <a:t>Fase yg tepat utk menngenalkan ttg makanan, pemilihan &amp; penyiapan.</a:t>
            </a:r>
          </a:p>
          <a:p>
            <a:pPr lvl="1"/>
            <a:r>
              <a:rPr lang="id-ID" sz="2000" dirty="0" smtClean="0"/>
              <a:t>Secara alamiah memiliki kemampuan mengontol asupan energi</a:t>
            </a:r>
          </a:p>
          <a:p>
            <a:pPr lvl="2"/>
            <a:r>
              <a:rPr lang="id-ID" sz="1800" dirty="0" smtClean="0"/>
              <a:t>Menyebabkan variasi selera makan</a:t>
            </a:r>
          </a:p>
          <a:p>
            <a:pPr lvl="1"/>
            <a:r>
              <a:rPr lang="id-ID" sz="2200" dirty="0" smtClean="0"/>
              <a:t>Saat makan seringkali menjadi “arena perang”</a:t>
            </a:r>
          </a:p>
          <a:p>
            <a:pPr lvl="2"/>
            <a:r>
              <a:rPr lang="id-ID" sz="1800" dirty="0" smtClean="0"/>
              <a:t>Jangan memaksakan jumlah makanan yg harus dimakan oleh anak.</a:t>
            </a:r>
          </a:p>
          <a:p>
            <a:pPr lvl="2"/>
            <a:r>
              <a:rPr lang="id-ID" sz="1800" dirty="0" smtClean="0"/>
              <a:t>Jangan mengimingi anak dg “convenience food” (coklat, permen) sebagai hadiah menghabiskan sayur/buah.</a:t>
            </a:r>
          </a:p>
          <a:p>
            <a:pPr lvl="2"/>
            <a:r>
              <a:rPr lang="id-ID" sz="1800" dirty="0" smtClean="0"/>
              <a:t>Buat porsi makan semenarik mungkin &amp; tidak berlebihan.</a:t>
            </a:r>
          </a:p>
          <a:p>
            <a:pPr lvl="1"/>
            <a:endParaRPr lang="id-ID" sz="2000" dirty="0" smtClean="0"/>
          </a:p>
          <a:p>
            <a:pPr lvl="1"/>
            <a:endParaRPr lang="id-ID" dirty="0" smtClean="0"/>
          </a:p>
          <a:p>
            <a:pPr lvl="1"/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32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latin typeface="Comic Sans MS" pitchFamily="66" charset="0"/>
              </a:rPr>
              <a:t>Pola &amp; Selera </a:t>
            </a:r>
            <a:r>
              <a:rPr lang="en-US" dirty="0" err="1" smtClean="0">
                <a:latin typeface="Comic Sans MS" pitchFamily="66" charset="0"/>
              </a:rPr>
              <a:t>makan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omic Sans MS" pitchFamily="66" charset="0"/>
              </a:rPr>
              <a:t>Food preference 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Flavor, colorful, soft, moist, warm, </a:t>
            </a:r>
            <a:r>
              <a:rPr lang="en-US" dirty="0" err="1" smtClean="0">
                <a:latin typeface="Comic Sans MS" pitchFamily="66" charset="0"/>
              </a:rPr>
              <a:t>porsi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kecil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Food choice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Kelebihan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susu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kekurangan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pangan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lain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Meal pattern 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Frekuensi</a:t>
            </a:r>
            <a:r>
              <a:rPr lang="en-US" dirty="0" smtClean="0">
                <a:latin typeface="Comic Sans MS" pitchFamily="66" charset="0"/>
              </a:rPr>
              <a:t> &gt; 3x/hr (5-7x)</a:t>
            </a:r>
          </a:p>
          <a:p>
            <a:r>
              <a:rPr lang="en-US" dirty="0" err="1" smtClean="0">
                <a:latin typeface="Comic Sans MS" pitchFamily="66" charset="0"/>
              </a:rPr>
              <a:t>Usia</a:t>
            </a:r>
            <a:r>
              <a:rPr lang="en-US" dirty="0" smtClean="0">
                <a:latin typeface="Comic Sans MS" pitchFamily="66" charset="0"/>
              </a:rPr>
              <a:t> 2 – 4 </a:t>
            </a:r>
            <a:r>
              <a:rPr lang="en-US" dirty="0" err="1" smtClean="0">
                <a:latin typeface="Comic Sans MS" pitchFamily="66" charset="0"/>
              </a:rPr>
              <a:t>tahun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tersulit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pemberian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makan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err="1" smtClean="0">
                <a:latin typeface="Comic Sans MS" pitchFamily="66" charset="0"/>
              </a:rPr>
              <a:t>Usia</a:t>
            </a:r>
            <a:r>
              <a:rPr lang="en-US" dirty="0" smtClean="0">
                <a:latin typeface="Comic Sans MS" pitchFamily="66" charset="0"/>
              </a:rPr>
              <a:t> 4 – 6 </a:t>
            </a:r>
            <a:r>
              <a:rPr lang="en-US" dirty="0" err="1" smtClean="0">
                <a:latin typeface="Comic Sans MS" pitchFamily="66" charset="0"/>
              </a:rPr>
              <a:t>thn</a:t>
            </a:r>
            <a:r>
              <a:rPr lang="en-US" dirty="0" smtClean="0">
                <a:latin typeface="Comic Sans MS" pitchFamily="66" charset="0"/>
              </a:rPr>
              <a:t> : </a:t>
            </a:r>
            <a:r>
              <a:rPr lang="en-US" dirty="0" err="1" smtClean="0">
                <a:latin typeface="Comic Sans MS" pitchFamily="66" charset="0"/>
              </a:rPr>
              <a:t>kesukaran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mulai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diatasi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Snack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Bagian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penting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krn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ukuran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lambung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kecil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Jika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tidak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benar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memilih</a:t>
            </a:r>
            <a:r>
              <a:rPr lang="en-US" dirty="0" smtClean="0">
                <a:latin typeface="Comic Sans MS" pitchFamily="66" charset="0"/>
              </a:rPr>
              <a:t> snack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risiko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overweight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dan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obesitas</a:t>
            </a:r>
            <a:endParaRPr lang="en-US" dirty="0" smtClean="0">
              <a:latin typeface="Comic Sans MS" pitchFamily="66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Porsi makan anak 1-3 tahun</a:t>
            </a:r>
            <a:endParaRPr lang="id-ID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289597"/>
              </p:ext>
            </p:extLst>
          </p:nvPr>
        </p:nvGraphicFramePr>
        <p:xfrm>
          <a:off x="755576" y="1628800"/>
          <a:ext cx="5204023" cy="3413760"/>
        </p:xfrm>
        <a:graphic>
          <a:graphicData uri="http://schemas.openxmlformats.org/drawingml/2006/table">
            <a:tbl>
              <a:tblPr/>
              <a:tblGrid>
                <a:gridCol w="2441394"/>
                <a:gridCol w="2762629"/>
              </a:tblGrid>
              <a:tr h="420377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Jenis makanan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Porsi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17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Makanan pokok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1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Sayur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1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Buah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7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Lauk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hewani, </a:t>
                      </a:r>
                      <a:endParaRPr lang="id-ID" sz="2800" kern="14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nabati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7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putih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 gelas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34</a:t>
            </a:fld>
            <a:endParaRPr lang="id-ID"/>
          </a:p>
        </p:txBody>
      </p:sp>
      <p:sp>
        <p:nvSpPr>
          <p:cNvPr id="10" name="Control 6"/>
          <p:cNvSpPr>
            <a:spLocks noChangeArrowheads="1" noChangeShapeType="1"/>
          </p:cNvSpPr>
          <p:nvPr/>
        </p:nvSpPr>
        <p:spPr bwMode="auto">
          <a:xfrm>
            <a:off x="4197350" y="8883650"/>
            <a:ext cx="3060700" cy="1109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31" name="Picture 7" descr="baby a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13" y="2348880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Porsi makan anak 4-6 tahun</a:t>
            </a:r>
            <a:endParaRPr lang="id-ID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205668"/>
              </p:ext>
            </p:extLst>
          </p:nvPr>
        </p:nvGraphicFramePr>
        <p:xfrm>
          <a:off x="1043608" y="1556792"/>
          <a:ext cx="5760640" cy="2952330"/>
        </p:xfrm>
        <a:graphic>
          <a:graphicData uri="http://schemas.openxmlformats.org/drawingml/2006/table">
            <a:tbl>
              <a:tblPr/>
              <a:tblGrid>
                <a:gridCol w="2664296"/>
                <a:gridCol w="3096344"/>
              </a:tblGrid>
              <a:tr h="496282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Jenis makanan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Porsi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828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Makanan pokok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828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Sayur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828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Buah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282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Lauk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hewani, 2 nabati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282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putih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 gelas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35</a:t>
            </a:fld>
            <a:endParaRPr lang="id-ID"/>
          </a:p>
        </p:txBody>
      </p:sp>
      <p:sp>
        <p:nvSpPr>
          <p:cNvPr id="7" name="Control 1"/>
          <p:cNvSpPr>
            <a:spLocks noChangeArrowheads="1" noChangeShapeType="1"/>
          </p:cNvSpPr>
          <p:nvPr/>
        </p:nvSpPr>
        <p:spPr bwMode="auto">
          <a:xfrm>
            <a:off x="4203700" y="8902700"/>
            <a:ext cx="3067050" cy="1109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08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36</a:t>
            </a:fld>
            <a:endParaRPr lang="id-ID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539552" y="244596"/>
            <a:ext cx="5040560" cy="6120680"/>
            <a:chOff x="108063075" y="107940687"/>
            <a:chExt cx="4236630" cy="5467728"/>
          </a:xfrm>
        </p:grpSpPr>
        <p:pic>
          <p:nvPicPr>
            <p:cNvPr id="3075" name="Picture 3" descr="foodphoto-69-2"/>
            <p:cNvPicPr>
              <a:picLocks noChangeAspect="1" noChangeArrowheads="1"/>
            </p:cNvPicPr>
            <p:nvPr/>
          </p:nvPicPr>
          <p:blipFill>
            <a:blip r:embed="rId2" cstate="print">
              <a:lum bright="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7945930"/>
              <a:ext cx="1948170" cy="1307690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76" name="Picture 4" descr="foodphoto-1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5245" y="107940687"/>
              <a:ext cx="1964460" cy="1318175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8063075" y="109283775"/>
              <a:ext cx="194580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nasi = 1 piring sedang 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3/4 gelas = 100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0335245" y="109283775"/>
              <a:ext cx="196446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mie kering=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piring sedang = 50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9" name="Picture 7" descr="foodphoto-92"/>
            <p:cNvPicPr>
              <a:picLocks noChangeAspect="1" noChangeArrowheads="1"/>
            </p:cNvPicPr>
            <p:nvPr/>
          </p:nvPicPr>
          <p:blipFill>
            <a:blip r:embed="rId4" cstate="print">
              <a:lum bright="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9728188"/>
              <a:ext cx="1948170" cy="1307173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08063075" y="111083775"/>
              <a:ext cx="194817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roti tawar = 2 lembar =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80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1" name="Picture 9" descr="foodphoto-184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8675" y="111479775"/>
              <a:ext cx="1224000" cy="1368000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8063075" y="112847775"/>
              <a:ext cx="1948170" cy="5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daging = separo telapak tangan dewasa = 35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3" name="Picture 11" descr="foodphoto-36-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5245" y="109722671"/>
              <a:ext cx="1964460" cy="1318207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10335245" y="112847775"/>
              <a:ext cx="196446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1 porsi = 1 butir = 60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10335245" y="111083775"/>
              <a:ext cx="196446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ubi = 1 piring sedang 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150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6" name="Picture 14" descr="foodphoto-163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5245" y="111504966"/>
              <a:ext cx="1964460" cy="1317618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6084168" y="2842269"/>
            <a:ext cx="2699792" cy="2284810"/>
            <a:chOff x="109128675" y="106958175"/>
            <a:chExt cx="1965600" cy="1749600"/>
          </a:xfrm>
        </p:grpSpPr>
        <p:pic>
          <p:nvPicPr>
            <p:cNvPr id="3088" name="Picture 16" descr="foodphoto-68-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8675" y="106958175"/>
              <a:ext cx="1964460" cy="1318460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109128675" y="108311775"/>
              <a:ext cx="196560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sayur 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mangkuk sedang = 100 gram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4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37</a:t>
            </a:fld>
            <a:endParaRPr lang="id-ID"/>
          </a:p>
        </p:txBody>
      </p:sp>
      <p:pic>
        <p:nvPicPr>
          <p:cNvPr id="4104" name="Picture 8" descr="buah 3"/>
          <p:cNvPicPr>
            <a:picLocks noChangeAspect="1" noChangeArrowheads="1"/>
          </p:cNvPicPr>
          <p:nvPr/>
        </p:nvPicPr>
        <p:blipFill>
          <a:blip r:embed="rId2" cstate="print">
            <a:lum bright="1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51936" cy="4536504"/>
          </a:xfrm>
          <a:prstGeom prst="rect">
            <a:avLst/>
          </a:prstGeom>
          <a:noFill/>
          <a:ln w="1905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71600" y="4911838"/>
            <a:ext cx="7416824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porsi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salak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mangga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 (90 gram)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sawo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jambu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biji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2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jeruk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manis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potong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semangka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(180 gram) 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pisang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potong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pepaya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(110 gram)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potong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melon (190 gram) =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separoh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alpukat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(60 gram)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belimbing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(140 gram) = 8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rambutan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(75 gram) </a:t>
            </a:r>
            <a:endParaRPr kumimoji="0" lang="id-ID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38</a:t>
            </a:fld>
            <a:endParaRPr lang="id-ID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123728" y="247650"/>
            <a:ext cx="4378325" cy="6618288"/>
            <a:chOff x="108063075" y="106799775"/>
            <a:chExt cx="4377600" cy="6618165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08063075" y="106799775"/>
              <a:ext cx="4236630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Jajanan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(ukuran porsi untuk satu kali makan)</a:t>
              </a:r>
              <a:endParaRPr kumimoji="0" lang="id-ID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4" name="Picture 4" descr="jajanan 1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7420175"/>
              <a:ext cx="4377600" cy="1112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108063075" y="108536175"/>
              <a:ext cx="4377375" cy="468000"/>
              <a:chOff x="108063075" y="108383775"/>
              <a:chExt cx="4377375" cy="468000"/>
            </a:xfrm>
          </p:grpSpPr>
          <p:sp>
            <p:nvSpPr>
              <p:cNvPr id="21" name="Text Box 6"/>
              <p:cNvSpPr txBox="1">
                <a:spLocks noChangeArrowheads="1"/>
              </p:cNvSpPr>
              <p:nvPr/>
            </p:nvSpPr>
            <p:spPr bwMode="auto">
              <a:xfrm>
                <a:off x="108063075" y="108383775"/>
                <a:ext cx="1447200" cy="25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mangkok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kolak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pisang</a:t>
                </a:r>
                <a:endParaRPr kumimoji="0" lang="id-ID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109543725" y="108383775"/>
                <a:ext cx="1447200" cy="25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5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potong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lopis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ketan</a:t>
                </a:r>
                <a:endParaRPr kumimoji="0" lang="id-ID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110993250" y="108383775"/>
                <a:ext cx="14472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mangkok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bubur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kacang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hijau</a:t>
                </a:r>
                <a:endParaRPr kumimoji="0" lang="id-ID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29" name="Picture 9" descr="jajanan 2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8921095"/>
              <a:ext cx="4377600" cy="1094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08063075" y="110004900"/>
              <a:ext cx="4377375" cy="396000"/>
              <a:chOff x="108063075" y="110147775"/>
              <a:chExt cx="4377375" cy="396000"/>
            </a:xfrm>
          </p:grpSpPr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108063075" y="110147775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potong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arem-arem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/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lontong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isi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sayur</a:t>
                </a:r>
                <a:endParaRPr kumimoji="0" lang="id-ID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109543725" y="110147775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potong nagasari/kue pisang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110993250" y="110147775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potong lemper ayam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34" name="Picture 14" descr="jajanan 3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10500724"/>
              <a:ext cx="4377600" cy="98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108063075" y="111487350"/>
              <a:ext cx="4377375" cy="396000"/>
              <a:chOff x="112656750" y="112847550"/>
              <a:chExt cx="4377375" cy="396000"/>
            </a:xfrm>
          </p:grpSpPr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112656750" y="1128475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 potong pastel isi sayur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>
                <a:off x="114137400" y="1128475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3 potong misro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15586925" y="1128475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 potong combro ukuran sedang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39" name="Picture 19" descr="jajanan 4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12070884"/>
              <a:ext cx="4377600" cy="956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108063075" y="113021940"/>
              <a:ext cx="4377375" cy="396000"/>
              <a:chOff x="112771050" y="112961850"/>
              <a:chExt cx="4377375" cy="396000"/>
            </a:xfrm>
          </p:grpSpPr>
          <p:sp>
            <p:nvSpPr>
              <p:cNvPr id="12" name="Text Box 21"/>
              <p:cNvSpPr txBox="1">
                <a:spLocks noChangeArrowheads="1"/>
              </p:cNvSpPr>
              <p:nvPr/>
            </p:nvSpPr>
            <p:spPr bwMode="auto">
              <a:xfrm>
                <a:off x="112771050" y="1129618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potong ubi rebus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114251700" y="1129618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 potong bakwan sayur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23"/>
              <p:cNvSpPr txBox="1">
                <a:spLocks noChangeArrowheads="1"/>
              </p:cNvSpPr>
              <p:nvPr/>
            </p:nvSpPr>
            <p:spPr bwMode="auto">
              <a:xfrm>
                <a:off x="115701225" y="1129618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Aneka buah</a:t>
                </a:r>
                <a:endParaRPr kumimoji="0" lang="id-ID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 smtClean="0">
                <a:latin typeface="Comic Sans MS" pitchFamily="66" charset="0"/>
              </a:rPr>
              <a:t>Masalah dalam </a:t>
            </a:r>
            <a:r>
              <a:rPr lang="en-US" sz="4000" dirty="0" err="1" smtClean="0">
                <a:latin typeface="Comic Sans MS" pitchFamily="66" charset="0"/>
              </a:rPr>
              <a:t>Perilaku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makan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 smtClean="0">
                <a:latin typeface="Comic Sans MS" pitchFamily="66" charset="0"/>
              </a:rPr>
              <a:t>Food jags</a:t>
            </a: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Makan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makanan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tertentu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dlm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waktu</a:t>
            </a:r>
            <a:r>
              <a:rPr lang="en-US" sz="2100" dirty="0" smtClean="0">
                <a:latin typeface="Comic Sans MS" pitchFamily="66" charset="0"/>
              </a:rPr>
              <a:t> lama</a:t>
            </a: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Tidak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mau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konsumsi</a:t>
            </a:r>
            <a:r>
              <a:rPr lang="en-US" sz="2100" dirty="0" smtClean="0">
                <a:latin typeface="Comic Sans MS" pitchFamily="66" charset="0"/>
              </a:rPr>
              <a:t> yang lain</a:t>
            </a: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Masalah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jika</a:t>
            </a:r>
            <a:r>
              <a:rPr lang="en-US" sz="2100" dirty="0" smtClean="0">
                <a:latin typeface="Comic Sans MS" pitchFamily="66" charset="0"/>
              </a:rPr>
              <a:t>: </a:t>
            </a:r>
            <a:r>
              <a:rPr lang="en-US" sz="2100" dirty="0" err="1" smtClean="0">
                <a:latin typeface="Comic Sans MS" pitchFamily="66" charset="0"/>
              </a:rPr>
              <a:t>tinggi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lemak</a:t>
            </a:r>
            <a:r>
              <a:rPr lang="en-US" sz="2100" dirty="0" smtClean="0">
                <a:latin typeface="Comic Sans MS" pitchFamily="66" charset="0"/>
              </a:rPr>
              <a:t>, </a:t>
            </a:r>
            <a:r>
              <a:rPr lang="en-US" sz="2100" dirty="0" err="1" smtClean="0">
                <a:latin typeface="Comic Sans MS" pitchFamily="66" charset="0"/>
              </a:rPr>
              <a:t>gula</a:t>
            </a:r>
            <a:r>
              <a:rPr lang="en-US" sz="2100" dirty="0" smtClean="0">
                <a:latin typeface="Comic Sans MS" pitchFamily="66" charset="0"/>
              </a:rPr>
              <a:t>, </a:t>
            </a:r>
            <a:r>
              <a:rPr lang="en-US" sz="2100" dirty="0" err="1" smtClean="0">
                <a:latin typeface="Comic Sans MS" pitchFamily="66" charset="0"/>
              </a:rPr>
              <a:t>garam</a:t>
            </a:r>
            <a:endParaRPr lang="en-US" sz="2100" dirty="0" smtClean="0">
              <a:latin typeface="Comic Sans MS" pitchFamily="66" charset="0"/>
            </a:endParaRP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Variasi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makanan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terbatas</a:t>
            </a:r>
            <a:r>
              <a:rPr lang="en-US" sz="2100" dirty="0" smtClean="0">
                <a:latin typeface="Comic Sans MS" pitchFamily="66" charset="0"/>
              </a:rPr>
              <a:t>/</a:t>
            </a:r>
            <a:r>
              <a:rPr lang="en-US" sz="2100" dirty="0" err="1" smtClean="0">
                <a:latin typeface="Comic Sans MS" pitchFamily="66" charset="0"/>
              </a:rPr>
              <a:t>monoton</a:t>
            </a:r>
            <a:endParaRPr lang="id-ID" sz="2100" dirty="0" smtClean="0">
              <a:latin typeface="Comic Sans MS" pitchFamily="66" charset="0"/>
            </a:endParaRPr>
          </a:p>
          <a:p>
            <a:pPr lvl="1">
              <a:buNone/>
            </a:pPr>
            <a:endParaRPr lang="id-ID" sz="2100" dirty="0" smtClean="0">
              <a:latin typeface="Comic Sans MS" pitchFamily="66" charset="0"/>
            </a:endParaRPr>
          </a:p>
          <a:p>
            <a:r>
              <a:rPr lang="en-US" sz="2400" dirty="0" smtClean="0"/>
              <a:t>The picky eater </a:t>
            </a:r>
          </a:p>
          <a:p>
            <a:pPr lvl="1"/>
            <a:r>
              <a:rPr lang="en-US" sz="2100" dirty="0" err="1" smtClean="0"/>
              <a:t>Pemilih</a:t>
            </a:r>
            <a:r>
              <a:rPr lang="en-US" sz="2100" dirty="0" smtClean="0"/>
              <a:t>, </a:t>
            </a:r>
            <a:r>
              <a:rPr lang="en-US" sz="2100" dirty="0" err="1" smtClean="0"/>
              <a:t>kesuka</a:t>
            </a:r>
            <a:r>
              <a:rPr lang="en-US" sz="2100" dirty="0" smtClean="0"/>
              <a:t>/</a:t>
            </a:r>
            <a:r>
              <a:rPr lang="en-US" sz="2100" dirty="0" err="1" smtClean="0"/>
              <a:t>tidaksukaan</a:t>
            </a:r>
            <a:r>
              <a:rPr lang="en-US" sz="2100" dirty="0" smtClean="0"/>
              <a:t> </a:t>
            </a:r>
            <a:r>
              <a:rPr lang="en-US" sz="2100" dirty="0" err="1" smtClean="0"/>
              <a:t>thd</a:t>
            </a:r>
            <a:r>
              <a:rPr lang="en-US" sz="2100" dirty="0" smtClean="0"/>
              <a:t> </a:t>
            </a:r>
            <a:r>
              <a:rPr lang="en-US" sz="2100" dirty="0" err="1" smtClean="0"/>
              <a:t>makanan</a:t>
            </a:r>
            <a:r>
              <a:rPr lang="en-US" sz="2100" dirty="0" smtClean="0"/>
              <a:t> </a:t>
            </a:r>
            <a:r>
              <a:rPr lang="en-US" sz="2100" dirty="0" err="1" smtClean="0"/>
              <a:t>terbentuk</a:t>
            </a:r>
            <a:r>
              <a:rPr lang="en-US" sz="2100" dirty="0" smtClean="0"/>
              <a:t>, </a:t>
            </a:r>
            <a:r>
              <a:rPr lang="en-US" sz="2100" dirty="0" err="1" smtClean="0"/>
              <a:t>menolak</a:t>
            </a:r>
            <a:r>
              <a:rPr lang="en-US" sz="2100" dirty="0" smtClean="0"/>
              <a:t> </a:t>
            </a:r>
            <a:r>
              <a:rPr lang="en-US" sz="2100" dirty="0" err="1" smtClean="0"/>
              <a:t>makanan</a:t>
            </a:r>
            <a:r>
              <a:rPr lang="en-US" sz="2100" dirty="0" smtClean="0"/>
              <a:t> </a:t>
            </a:r>
            <a:r>
              <a:rPr lang="en-US" sz="2100" dirty="0" err="1" smtClean="0"/>
              <a:t>rumah</a:t>
            </a:r>
            <a:r>
              <a:rPr lang="en-US" sz="2100" dirty="0" smtClean="0"/>
              <a:t> </a:t>
            </a:r>
          </a:p>
          <a:p>
            <a:pPr lvl="1">
              <a:buNone/>
            </a:pPr>
            <a:endParaRPr lang="en-US" dirty="0" smtClean="0">
              <a:latin typeface="Comic Sans MS" pitchFamily="66" charset="0"/>
            </a:endParaRPr>
          </a:p>
          <a:p>
            <a:r>
              <a:rPr lang="en-US" sz="2600" dirty="0" err="1" smtClean="0">
                <a:latin typeface="Comic Sans MS" pitchFamily="66" charset="0"/>
              </a:rPr>
              <a:t>Chooking</a:t>
            </a:r>
            <a:r>
              <a:rPr lang="en-US" sz="2600" dirty="0" smtClean="0">
                <a:latin typeface="Comic Sans MS" pitchFamily="66" charset="0"/>
              </a:rPr>
              <a:t> (</a:t>
            </a:r>
            <a:r>
              <a:rPr lang="en-US" sz="2600" dirty="0" err="1" smtClean="0">
                <a:latin typeface="Comic Sans MS" pitchFamily="66" charset="0"/>
              </a:rPr>
              <a:t>tersedak</a:t>
            </a:r>
            <a:r>
              <a:rPr lang="en-US" sz="26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Tidak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cukup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dikunyah</a:t>
            </a:r>
            <a:endParaRPr lang="en-US" sz="2100" dirty="0" smtClean="0">
              <a:latin typeface="Comic Sans MS" pitchFamily="66" charset="0"/>
            </a:endParaRP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Potong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makanan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dlm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potongan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kecil</a:t>
            </a:r>
            <a:endParaRPr lang="en-US" sz="2100" dirty="0" smtClean="0">
              <a:latin typeface="Comic Sans MS" pitchFamily="66" charset="0"/>
            </a:endParaRP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Makan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diawasi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dan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sambil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duduk</a:t>
            </a:r>
            <a:endParaRPr lang="en-US" sz="2100" dirty="0" smtClean="0">
              <a:latin typeface="Comic Sans MS" pitchFamily="66" charset="0"/>
            </a:endParaRPr>
          </a:p>
          <a:p>
            <a:pPr lvl="1"/>
            <a:r>
              <a:rPr lang="en-US" sz="2100" dirty="0" err="1" smtClean="0">
                <a:latin typeface="Comic Sans MS" pitchFamily="66" charset="0"/>
              </a:rPr>
              <a:t>Jangan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memberikan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makanan</a:t>
            </a:r>
            <a:r>
              <a:rPr lang="en-US" sz="2100" dirty="0" smtClean="0">
                <a:latin typeface="Comic Sans MS" pitchFamily="66" charset="0"/>
              </a:rPr>
              <a:t>/snack </a:t>
            </a:r>
            <a:r>
              <a:rPr lang="en-US" sz="2100" dirty="0" err="1" smtClean="0">
                <a:latin typeface="Comic Sans MS" pitchFamily="66" charset="0"/>
              </a:rPr>
              <a:t>sebelum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waktu</a:t>
            </a:r>
            <a:r>
              <a:rPr lang="en-US" sz="2100" dirty="0" smtClean="0">
                <a:latin typeface="Comic Sans MS" pitchFamily="66" charset="0"/>
              </a:rPr>
              <a:t> </a:t>
            </a:r>
            <a:r>
              <a:rPr lang="en-US" sz="2100" dirty="0" err="1" smtClean="0">
                <a:latin typeface="Comic Sans MS" pitchFamily="66" charset="0"/>
              </a:rPr>
              <a:t>makan</a:t>
            </a:r>
            <a:endParaRPr lang="en-US" sz="2100" dirty="0" smtClean="0">
              <a:latin typeface="Comic Sans MS" pitchFamily="66" charset="0"/>
            </a:endParaRP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latin typeface="Comic Sans MS" pitchFamily="66" charset="0"/>
              </a:rPr>
              <a:t>Pertumbuhan &amp; Perkembangan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Pertumbuhan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fisik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perkembangan</a:t>
            </a:r>
            <a:r>
              <a:rPr lang="en-US" sz="2400" dirty="0">
                <a:latin typeface="Comic Sans MS" pitchFamily="66" charset="0"/>
              </a:rPr>
              <a:t> yang </a:t>
            </a:r>
            <a:r>
              <a:rPr lang="en-US" sz="2400" dirty="0" err="1">
                <a:latin typeface="Comic Sans MS" pitchFamily="66" charset="0"/>
              </a:rPr>
              <a:t>cepat</a:t>
            </a:r>
            <a:r>
              <a:rPr lang="en-US" sz="2400" dirty="0">
                <a:latin typeface="Comic Sans MS" pitchFamily="66" charset="0"/>
              </a:rPr>
              <a:t> (growth spurt)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Usia</a:t>
            </a:r>
            <a:r>
              <a:rPr lang="en-US" sz="2000" dirty="0">
                <a:latin typeface="Comic Sans MS" pitchFamily="66" charset="0"/>
              </a:rPr>
              <a:t> 6 </a:t>
            </a:r>
            <a:r>
              <a:rPr lang="en-US" sz="2000" dirty="0" err="1">
                <a:latin typeface="Comic Sans MS" pitchFamily="66" charset="0"/>
              </a:rPr>
              <a:t>bulan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 BB 2x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berat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lahir</a:t>
            </a:r>
            <a:endParaRPr lang="en-US" sz="2000" dirty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Usia</a:t>
            </a:r>
            <a:r>
              <a:rPr lang="en-US" sz="2000" dirty="0">
                <a:latin typeface="Comic Sans MS" pitchFamily="66" charset="0"/>
              </a:rPr>
              <a:t> 1 </a:t>
            </a:r>
            <a:r>
              <a:rPr lang="en-US" sz="2000" dirty="0" err="1">
                <a:latin typeface="Comic Sans MS" pitchFamily="66" charset="0"/>
              </a:rPr>
              <a:t>tahun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 BB 3x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berat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lahir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, PB </a:t>
            </a:r>
            <a:r>
              <a:rPr lang="en-US" sz="2000" dirty="0">
                <a:latin typeface="Comic Sans MS" pitchFamily="66" charset="0"/>
                <a:sym typeface="Symbol" pitchFamily="18" charset="2"/>
              </a:rPr>
              <a:t> 50</a:t>
            </a:r>
            <a:r>
              <a:rPr lang="en-US" sz="2000" dirty="0" smtClean="0">
                <a:latin typeface="Comic Sans MS" pitchFamily="66" charset="0"/>
                <a:sym typeface="Symbol" pitchFamily="18" charset="2"/>
              </a:rPr>
              <a:t>%</a:t>
            </a:r>
            <a:endParaRPr lang="id-ID" sz="2000" dirty="0" smtClean="0">
              <a:latin typeface="Comic Sans MS" pitchFamily="66" charset="0"/>
              <a:sym typeface="Symbol" pitchFamily="18" charset="2"/>
            </a:endParaRPr>
          </a:p>
          <a:p>
            <a:pPr lvl="1"/>
            <a:endParaRPr lang="en-US" sz="2000" dirty="0">
              <a:latin typeface="Comic Sans MS" pitchFamily="66" charset="0"/>
              <a:sym typeface="Symbol" pitchFamily="18" charset="2"/>
            </a:endParaRPr>
          </a:p>
          <a:p>
            <a:r>
              <a:rPr lang="en-US" sz="2400" dirty="0" err="1">
                <a:latin typeface="Comic Sans MS" pitchFamily="66" charset="0"/>
              </a:rPr>
              <a:t>Ukuran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tubuh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kecil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Jumlah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per </a:t>
            </a:r>
            <a:r>
              <a:rPr lang="en-US" sz="2000" dirty="0" err="1">
                <a:latin typeface="Comic Sans MS" pitchFamily="66" charset="0"/>
              </a:rPr>
              <a:t>satu</a:t>
            </a:r>
            <a:r>
              <a:rPr lang="en-US" sz="2000" dirty="0">
                <a:latin typeface="Comic Sans MS" pitchFamily="66" charset="0"/>
              </a:rPr>
              <a:t> kali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sedikit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tetapi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sering</a:t>
            </a:r>
            <a:endParaRPr lang="id-ID" sz="2000" dirty="0" smtClean="0">
              <a:latin typeface="Comic Sans MS" pitchFamily="66" charset="0"/>
            </a:endParaRPr>
          </a:p>
          <a:p>
            <a:pPr lvl="1"/>
            <a:endParaRPr lang="en-US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Immaturitas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dalam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perilaku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makan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Harus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membatasi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jumlah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jenis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karena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fungsi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ginjal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GI tract </a:t>
            </a:r>
            <a:r>
              <a:rPr lang="en-US" sz="2000" dirty="0" err="1">
                <a:latin typeface="Comic Sans MS" pitchFamily="66" charset="0"/>
              </a:rPr>
              <a:t>belum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sempurna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1563-0464-47BC-892D-37A53BDC4F8D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Zat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Gizi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Utama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Zat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diperlukan</a:t>
            </a:r>
            <a:r>
              <a:rPr lang="en-US" sz="2400" dirty="0" smtClean="0">
                <a:latin typeface="Comic Sans MS" pitchFamily="66" charset="0"/>
              </a:rPr>
              <a:t>: </a:t>
            </a:r>
            <a:endParaRPr lang="id-ID" sz="2400" dirty="0" smtClean="0">
              <a:latin typeface="Comic Sans MS" pitchFamily="66" charset="0"/>
            </a:endParaRPr>
          </a:p>
          <a:p>
            <a:pPr lvl="1"/>
            <a:r>
              <a:rPr lang="en-US" sz="2000" dirty="0" smtClean="0">
                <a:latin typeface="Comic Sans MS" pitchFamily="66" charset="0"/>
              </a:rPr>
              <a:t>protein, </a:t>
            </a: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, Ca, Fe, Zn</a:t>
            </a:r>
          </a:p>
          <a:p>
            <a:r>
              <a:rPr lang="en-US" sz="2400" dirty="0" err="1" smtClean="0">
                <a:latin typeface="Comic Sans MS" pitchFamily="66" charset="0"/>
              </a:rPr>
              <a:t>Kebutuhan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kalori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turun</a:t>
            </a:r>
            <a:r>
              <a:rPr lang="en-US" sz="2400" dirty="0" smtClean="0">
                <a:latin typeface="Comic Sans MS" pitchFamily="66" charset="0"/>
              </a:rPr>
              <a:t>, protein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mineral </a:t>
            </a:r>
            <a:r>
              <a:rPr lang="en-US" sz="2400" dirty="0" err="1" smtClean="0">
                <a:latin typeface="Comic Sans MS" pitchFamily="66" charset="0"/>
              </a:rPr>
              <a:t>naik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Perhatikan</a:t>
            </a:r>
            <a:r>
              <a:rPr lang="en-US" sz="2400" dirty="0" smtClean="0">
                <a:latin typeface="Comic Sans MS" pitchFamily="66" charset="0"/>
              </a:rPr>
              <a:t> : </a:t>
            </a:r>
            <a:endParaRPr lang="id-ID" sz="2400" dirty="0" smtClean="0">
              <a:latin typeface="Comic Sans MS" pitchFamily="66" charset="0"/>
            </a:endParaRPr>
          </a:p>
          <a:p>
            <a:pPr lvl="1"/>
            <a:r>
              <a:rPr lang="en-US" sz="2000" dirty="0" smtClean="0">
                <a:latin typeface="Comic Sans MS" pitchFamily="66" charset="0"/>
              </a:rPr>
              <a:t>intake E </a:t>
            </a:r>
            <a:r>
              <a:rPr lang="en-US" sz="2000" dirty="0" err="1" smtClean="0">
                <a:latin typeface="Comic Sans MS" pitchFamily="66" charset="0"/>
              </a:rPr>
              <a:t>yg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rendah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tidak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sesuai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untuk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pertumbuhan</a:t>
            </a:r>
            <a:r>
              <a:rPr lang="en-US" sz="2000" dirty="0" smtClean="0">
                <a:latin typeface="Comic Sans MS" pitchFamily="66" charset="0"/>
              </a:rPr>
              <a:t>, </a:t>
            </a:r>
            <a:endParaRPr lang="id-ID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perlu</a:t>
            </a:r>
            <a:r>
              <a:rPr lang="en-US" sz="2000" dirty="0" smtClean="0">
                <a:latin typeface="Comic Sans MS" pitchFamily="66" charset="0"/>
              </a:rPr>
              <a:t> snack </a:t>
            </a:r>
            <a:r>
              <a:rPr lang="en-US" sz="2000" dirty="0" err="1" smtClean="0">
                <a:latin typeface="Comic Sans MS" pitchFamily="66" charset="0"/>
              </a:rPr>
              <a:t>tinggi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kalori</a:t>
            </a:r>
            <a:r>
              <a:rPr lang="en-US" sz="2000" dirty="0" smtClean="0">
                <a:latin typeface="Comic Sans MS" pitchFamily="66" charset="0"/>
              </a:rPr>
              <a:t>, </a:t>
            </a:r>
            <a:endParaRPr lang="id-ID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variasi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tinggi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buah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sayur</a:t>
            </a:r>
            <a:endParaRPr lang="id-ID" sz="2000" dirty="0" smtClean="0">
              <a:latin typeface="Comic Sans MS" pitchFamily="66" charset="0"/>
            </a:endParaRPr>
          </a:p>
          <a:p>
            <a:pPr lvl="1"/>
            <a:endParaRPr lang="id-ID" sz="2000" dirty="0" smtClean="0"/>
          </a:p>
          <a:p>
            <a:r>
              <a:rPr lang="en-US" sz="2400" dirty="0" smtClean="0"/>
              <a:t>Cara </a:t>
            </a:r>
            <a:r>
              <a:rPr lang="en-US" sz="2400" dirty="0" err="1" smtClean="0"/>
              <a:t>mengestimasi</a:t>
            </a:r>
            <a:r>
              <a:rPr lang="en-US" sz="2400" dirty="0" smtClean="0"/>
              <a:t> </a:t>
            </a:r>
            <a:r>
              <a:rPr lang="en-US" sz="2400" dirty="0" err="1" smtClean="0"/>
              <a:t>kecukupan</a:t>
            </a:r>
            <a:r>
              <a:rPr lang="en-US" sz="2400" dirty="0" smtClean="0"/>
              <a:t> </a:t>
            </a:r>
            <a:r>
              <a:rPr lang="en-US" sz="2400" dirty="0" err="1" smtClean="0"/>
              <a:t>gizi</a:t>
            </a:r>
            <a:r>
              <a:rPr lang="en-US" sz="2400" dirty="0" smtClean="0"/>
              <a:t> </a:t>
            </a:r>
            <a:r>
              <a:rPr lang="en-US" sz="2400" dirty="0" err="1" smtClean="0"/>
              <a:t>anak</a:t>
            </a:r>
            <a:endParaRPr lang="en-US" sz="2400" dirty="0" smtClean="0"/>
          </a:p>
          <a:p>
            <a:pPr lvl="1"/>
            <a:r>
              <a:rPr lang="en-US" sz="2000" dirty="0" err="1" smtClean="0"/>
              <a:t>Melalui</a:t>
            </a:r>
            <a:r>
              <a:rPr lang="en-US" sz="2000" dirty="0" smtClean="0"/>
              <a:t> </a:t>
            </a:r>
            <a:r>
              <a:rPr lang="en-US" sz="2000" dirty="0" err="1" smtClean="0"/>
              <a:t>penghitungan</a:t>
            </a:r>
            <a:r>
              <a:rPr lang="en-US" sz="2000" dirty="0" smtClean="0"/>
              <a:t> </a:t>
            </a:r>
            <a:r>
              <a:rPr lang="en-US" sz="2000" dirty="0" err="1" smtClean="0"/>
              <a:t>konsumsi</a:t>
            </a:r>
            <a:r>
              <a:rPr lang="en-US" sz="2000" dirty="0" smtClean="0"/>
              <a:t> </a:t>
            </a:r>
            <a:r>
              <a:rPr lang="en-US" sz="2000" dirty="0" err="1" smtClean="0"/>
              <a:t>makan</a:t>
            </a:r>
            <a:endParaRPr lang="en-US" sz="2000" dirty="0" smtClean="0"/>
          </a:p>
          <a:p>
            <a:pPr lvl="1"/>
            <a:r>
              <a:rPr lang="en-US" sz="2000" dirty="0" err="1" smtClean="0"/>
              <a:t>Melalui</a:t>
            </a:r>
            <a:r>
              <a:rPr lang="en-US" sz="2000" dirty="0" smtClean="0"/>
              <a:t> </a:t>
            </a:r>
            <a:r>
              <a:rPr lang="en-US" sz="2000" dirty="0" err="1" smtClean="0"/>
              <a:t>pengukuran</a:t>
            </a:r>
            <a:r>
              <a:rPr lang="en-US" sz="2000" dirty="0" smtClean="0"/>
              <a:t> status </a:t>
            </a:r>
            <a:r>
              <a:rPr lang="en-US" sz="2000" dirty="0" err="1" smtClean="0"/>
              <a:t>gizi</a:t>
            </a:r>
            <a:endParaRPr lang="en-US" sz="2000" dirty="0" smtClean="0"/>
          </a:p>
          <a:p>
            <a:pPr lvl="1"/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752498"/>
          </a:xfrm>
        </p:spPr>
        <p:txBody>
          <a:bodyPr/>
          <a:lstStyle/>
          <a:p>
            <a:r>
              <a:rPr lang="id-ID" sz="3600" dirty="0" smtClean="0">
                <a:latin typeface="Comic Sans MS" pitchFamily="66" charset="0"/>
              </a:rPr>
              <a:t>Rekomendasi Makan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5"/>
          </a:xfrm>
        </p:spPr>
        <p:txBody>
          <a:bodyPr/>
          <a:lstStyle/>
          <a:p>
            <a:r>
              <a:rPr lang="id-ID" sz="2400" dirty="0" smtClean="0">
                <a:latin typeface="Comic Sans MS" pitchFamily="66" charset="0"/>
              </a:rPr>
              <a:t>Usia 1-2 tahun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Terus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berikan</a:t>
            </a:r>
            <a:r>
              <a:rPr lang="en-US" sz="2000" dirty="0" smtClean="0">
                <a:latin typeface="Comic Sans MS" pitchFamily="66" charset="0"/>
              </a:rPr>
              <a:t> ASI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Mulai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umur</a:t>
            </a:r>
            <a:r>
              <a:rPr lang="en-US" sz="2000" dirty="0" smtClean="0">
                <a:latin typeface="Comic Sans MS" pitchFamily="66" charset="0"/>
              </a:rPr>
              <a:t> 1 </a:t>
            </a:r>
            <a:r>
              <a:rPr lang="en-US" sz="2000" dirty="0" err="1" smtClean="0">
                <a:latin typeface="Comic Sans MS" pitchFamily="66" charset="0"/>
              </a:rPr>
              <a:t>thn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berikan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orang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Beri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</a:t>
            </a:r>
            <a:r>
              <a:rPr lang="en-US" sz="2000" dirty="0" smtClean="0">
                <a:latin typeface="Comic Sans MS" pitchFamily="66" charset="0"/>
              </a:rPr>
              <a:t> 3x/hr, @1/3 </a:t>
            </a:r>
            <a:r>
              <a:rPr lang="en-US" sz="2000" dirty="0" err="1" smtClean="0">
                <a:latin typeface="Comic Sans MS" pitchFamily="66" charset="0"/>
              </a:rPr>
              <a:t>piring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orang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Beri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selingan</a:t>
            </a:r>
            <a:r>
              <a:rPr lang="en-US" sz="2000" dirty="0" smtClean="0">
                <a:latin typeface="Comic Sans MS" pitchFamily="66" charset="0"/>
              </a:rPr>
              <a:t> 2x/hr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Beri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buah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atau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perasan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buah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Ajari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sendiri</a:t>
            </a:r>
            <a:endParaRPr lang="id-ID" sz="2000" dirty="0" smtClean="0">
              <a:latin typeface="Comic Sans MS" pitchFamily="66" charset="0"/>
            </a:endParaRPr>
          </a:p>
          <a:p>
            <a:pPr lvl="1"/>
            <a:endParaRPr lang="id-ID" sz="2000" dirty="0" smtClean="0">
              <a:latin typeface="Comic Sans MS" pitchFamily="66" charset="0"/>
            </a:endParaRPr>
          </a:p>
          <a:p>
            <a:r>
              <a:rPr lang="id-ID" sz="2400" dirty="0" smtClean="0">
                <a:latin typeface="Comic Sans MS" pitchFamily="66" charset="0"/>
              </a:rPr>
              <a:t>Usia 2-3 tahun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Lanjutkan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orang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Tambahkan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porsi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menjadi</a:t>
            </a:r>
            <a:r>
              <a:rPr lang="en-US" sz="2000" dirty="0" smtClean="0">
                <a:latin typeface="Comic Sans MS" pitchFamily="66" charset="0"/>
              </a:rPr>
              <a:t> ½ </a:t>
            </a:r>
            <a:r>
              <a:rPr lang="en-US" sz="2000" dirty="0" err="1" smtClean="0">
                <a:latin typeface="Comic Sans MS" pitchFamily="66" charset="0"/>
              </a:rPr>
              <a:t>piring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Beri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selingan</a:t>
            </a:r>
            <a:r>
              <a:rPr lang="en-US" sz="2000" dirty="0" smtClean="0">
                <a:latin typeface="Comic Sans MS" pitchFamily="66" charset="0"/>
              </a:rPr>
              <a:t> 2x/hr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Jangan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berikan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manis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sebelum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waktu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krn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mengurangi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nafsu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68106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Defisiensi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Zat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Gizi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24530"/>
          </a:xfrm>
        </p:spPr>
        <p:txBody>
          <a:bodyPr>
            <a:noAutofit/>
          </a:bodyPr>
          <a:lstStyle/>
          <a:p>
            <a:r>
              <a:rPr lang="id-ID" sz="2000" dirty="0" smtClean="0">
                <a:latin typeface="Comic Sans MS" pitchFamily="66" charset="0"/>
              </a:rPr>
              <a:t>Zat besi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Terutama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sosek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lemak</a:t>
            </a:r>
            <a:r>
              <a:rPr lang="en-US" sz="1800" dirty="0" smtClean="0">
                <a:latin typeface="Comic Sans MS" pitchFamily="66" charset="0"/>
              </a:rPr>
              <a:t>, vegetarian</a:t>
            </a: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Ketidaktahuan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orang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tua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Dampak</a:t>
            </a:r>
            <a:r>
              <a:rPr lang="en-US" sz="1800" dirty="0" smtClean="0">
                <a:latin typeface="Comic Sans MS" pitchFamily="66" charset="0"/>
              </a:rPr>
              <a:t>: </a:t>
            </a:r>
            <a:r>
              <a:rPr lang="en-US" sz="1800" dirty="0" err="1" smtClean="0">
                <a:latin typeface="Comic Sans MS" pitchFamily="66" charset="0"/>
              </a:rPr>
              <a:t>tumbang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terhambat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Mudah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kena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infeksi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lemah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mudah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lelah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Turunnya</a:t>
            </a:r>
            <a:r>
              <a:rPr lang="en-US" sz="1800" dirty="0" smtClean="0">
                <a:latin typeface="Comic Sans MS" pitchFamily="66" charset="0"/>
              </a:rPr>
              <a:t> IQ point (5-10 IQ point)</a:t>
            </a:r>
          </a:p>
          <a:p>
            <a:r>
              <a:rPr lang="en-US" sz="2000" dirty="0" smtClean="0">
                <a:latin typeface="Comic Sans MS" pitchFamily="66" charset="0"/>
              </a:rPr>
              <a:t>Z</a:t>
            </a:r>
            <a:r>
              <a:rPr lang="id-ID" sz="2000" dirty="0" smtClean="0">
                <a:latin typeface="Comic Sans MS" pitchFamily="66" charset="0"/>
              </a:rPr>
              <a:t>i</a:t>
            </a:r>
            <a:r>
              <a:rPr lang="en-US" sz="2000" dirty="0" smtClean="0">
                <a:latin typeface="Comic Sans MS" pitchFamily="66" charset="0"/>
              </a:rPr>
              <a:t>n</a:t>
            </a:r>
            <a:r>
              <a:rPr lang="id-ID" sz="2000" dirty="0" smtClean="0">
                <a:latin typeface="Comic Sans MS" pitchFamily="66" charset="0"/>
              </a:rPr>
              <a:t>c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Dampak</a:t>
            </a:r>
            <a:r>
              <a:rPr lang="en-US" sz="1800" dirty="0" smtClean="0">
                <a:latin typeface="Comic Sans MS" pitchFamily="66" charset="0"/>
              </a:rPr>
              <a:t>: </a:t>
            </a:r>
            <a:r>
              <a:rPr lang="en-US" sz="1800" dirty="0" err="1" smtClean="0">
                <a:latin typeface="Comic Sans MS" pitchFamily="66" charset="0"/>
              </a:rPr>
              <a:t>tumbang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terhambat</a:t>
            </a:r>
            <a:r>
              <a:rPr lang="en-US" sz="1800" dirty="0" smtClean="0">
                <a:latin typeface="Comic Sans MS" pitchFamily="66" charset="0"/>
              </a:rPr>
              <a:t> (</a:t>
            </a:r>
            <a:r>
              <a:rPr lang="en-US" sz="1800" dirty="0" err="1" smtClean="0">
                <a:latin typeface="Comic Sans MS" pitchFamily="66" charset="0"/>
              </a:rPr>
              <a:t>proses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kematangan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seksual</a:t>
            </a:r>
            <a:r>
              <a:rPr lang="en-US" sz="1800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Suplementasi</a:t>
            </a:r>
            <a:r>
              <a:rPr lang="en-US" sz="1800" dirty="0" smtClean="0">
                <a:latin typeface="Comic Sans MS" pitchFamily="66" charset="0"/>
              </a:rPr>
              <a:t>: </a:t>
            </a:r>
            <a:r>
              <a:rPr lang="en-US" sz="1800" dirty="0" err="1" smtClean="0">
                <a:latin typeface="Comic Sans MS" pitchFamily="66" charset="0"/>
              </a:rPr>
              <a:t>memperbaiki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nafsu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makan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meningkatkan</a:t>
            </a:r>
            <a:r>
              <a:rPr lang="en-US" sz="1800" dirty="0" smtClean="0">
                <a:latin typeface="Comic Sans MS" pitchFamily="66" charset="0"/>
              </a:rPr>
              <a:t>  </a:t>
            </a:r>
            <a:r>
              <a:rPr lang="en-US" sz="1800" dirty="0" err="1" smtClean="0">
                <a:latin typeface="Comic Sans MS" pitchFamily="66" charset="0"/>
              </a:rPr>
              <a:t>tumbang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dibandingkan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hy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diberi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zat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makro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Anak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dengan</a:t>
            </a:r>
            <a:r>
              <a:rPr lang="en-US" sz="1800" dirty="0" smtClean="0">
                <a:latin typeface="Comic Sans MS" pitchFamily="66" charset="0"/>
              </a:rPr>
              <a:t> TB </a:t>
            </a:r>
            <a:r>
              <a:rPr lang="en-US" sz="1800" dirty="0" err="1" smtClean="0">
                <a:latin typeface="Comic Sans MS" pitchFamily="66" charset="0"/>
              </a:rPr>
              <a:t>kurang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tyt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mempunyai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kadar</a:t>
            </a:r>
            <a:r>
              <a:rPr lang="en-US" sz="1800" dirty="0" smtClean="0">
                <a:latin typeface="Comic Sans MS" pitchFamily="66" charset="0"/>
              </a:rPr>
              <a:t> Zn </a:t>
            </a:r>
            <a:r>
              <a:rPr lang="en-US" sz="1800" dirty="0" err="1" smtClean="0">
                <a:latin typeface="Comic Sans MS" pitchFamily="66" charset="0"/>
              </a:rPr>
              <a:t>pada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rambut</a:t>
            </a:r>
            <a:r>
              <a:rPr lang="en-US" sz="1800" dirty="0" smtClean="0">
                <a:latin typeface="Comic Sans MS" pitchFamily="66" charset="0"/>
              </a:rPr>
              <a:t> &amp; plasma </a:t>
            </a:r>
            <a:r>
              <a:rPr lang="en-US" sz="1800" dirty="0" err="1" smtClean="0">
                <a:latin typeface="Comic Sans MS" pitchFamily="66" charset="0"/>
              </a:rPr>
              <a:t>rendah</a:t>
            </a:r>
            <a:endParaRPr lang="en-US" sz="1800" dirty="0" smtClean="0">
              <a:latin typeface="Comic Sans MS" pitchFamily="66" charset="0"/>
            </a:endParaRPr>
          </a:p>
          <a:p>
            <a:r>
              <a:rPr lang="en-US" sz="2000" dirty="0" smtClean="0">
                <a:latin typeface="Comic Sans MS" pitchFamily="66" charset="0"/>
              </a:rPr>
              <a:t>Vitamin A</a:t>
            </a: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Dihub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dgn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sosek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pendidikan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konsumsi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Dipengaruhi</a:t>
            </a:r>
            <a:r>
              <a:rPr lang="en-US" sz="1800" dirty="0" smtClean="0">
                <a:latin typeface="Comic Sans MS" pitchFamily="66" charset="0"/>
              </a:rPr>
              <a:t> diet </a:t>
            </a:r>
            <a:r>
              <a:rPr lang="en-US" sz="1800" dirty="0" err="1" smtClean="0">
                <a:latin typeface="Comic Sans MS" pitchFamily="66" charset="0"/>
              </a:rPr>
              <a:t>ibu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selama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hamil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menyusui</a:t>
            </a:r>
            <a:endParaRPr lang="en-US" sz="1800" dirty="0" smtClean="0">
              <a:latin typeface="Comic Sans MS" pitchFamily="66" charset="0"/>
            </a:endParaRPr>
          </a:p>
          <a:p>
            <a:pPr lvl="1"/>
            <a:r>
              <a:rPr lang="en-US" sz="1800" dirty="0" err="1" smtClean="0">
                <a:latin typeface="Comic Sans MS" pitchFamily="66" charset="0"/>
              </a:rPr>
              <a:t>Dampak</a:t>
            </a:r>
            <a:r>
              <a:rPr lang="en-US" sz="1800" dirty="0" smtClean="0">
                <a:latin typeface="Comic Sans MS" pitchFamily="66" charset="0"/>
              </a:rPr>
              <a:t>: </a:t>
            </a:r>
            <a:r>
              <a:rPr lang="en-US" sz="1800" dirty="0" err="1" smtClean="0">
                <a:latin typeface="Comic Sans MS" pitchFamily="66" charset="0"/>
              </a:rPr>
              <a:t>pertumbuhan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terhambat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penglihatan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imunitas</a:t>
            </a:r>
            <a:endParaRPr lang="en-US" sz="1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Defisiensi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Zat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Gizi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Vitamin C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sintesa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kolagen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Sayur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buah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tidak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disukai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Yodium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Kretin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kerusakan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otak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Berhub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dengan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sosek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lemak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Fluor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Defisiensi</a:t>
            </a:r>
            <a:r>
              <a:rPr lang="en-US" sz="2400" dirty="0" smtClean="0">
                <a:latin typeface="Comic Sans MS" pitchFamily="66" charset="0"/>
              </a:rPr>
              <a:t>: </a:t>
            </a:r>
            <a:r>
              <a:rPr lang="en-US" sz="2400" dirty="0" err="1" smtClean="0">
                <a:latin typeface="Comic Sans MS" pitchFamily="66" charset="0"/>
              </a:rPr>
              <a:t>meningkatkan</a:t>
            </a:r>
            <a:r>
              <a:rPr lang="en-US" sz="2400" dirty="0" smtClean="0">
                <a:latin typeface="Comic Sans MS" pitchFamily="66" charset="0"/>
              </a:rPr>
              <a:t> caries </a:t>
            </a:r>
            <a:r>
              <a:rPr lang="en-US" sz="2400" dirty="0" err="1" smtClean="0">
                <a:latin typeface="Comic Sans MS" pitchFamily="66" charset="0"/>
              </a:rPr>
              <a:t>gigi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Kelebihan</a:t>
            </a:r>
            <a:r>
              <a:rPr lang="en-US" sz="2400" dirty="0" smtClean="0">
                <a:latin typeface="Comic Sans MS" pitchFamily="66" charset="0"/>
              </a:rPr>
              <a:t>: </a:t>
            </a:r>
            <a:r>
              <a:rPr lang="en-US" sz="2400" dirty="0" err="1" smtClean="0">
                <a:latin typeface="Comic Sans MS" pitchFamily="66" charset="0"/>
              </a:rPr>
              <a:t>fluorosis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gigi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Kurang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Energi</a:t>
            </a:r>
            <a:r>
              <a:rPr lang="en-US" sz="3600" dirty="0" smtClean="0">
                <a:latin typeface="Comic Sans MS" pitchFamily="66" charset="0"/>
              </a:rPr>
              <a:t> Protein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Kwashiorkor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Kurang</a:t>
            </a:r>
            <a:r>
              <a:rPr lang="en-US" sz="2400" dirty="0" smtClean="0">
                <a:latin typeface="Comic Sans MS" pitchFamily="66" charset="0"/>
              </a:rPr>
              <a:t> protein</a:t>
            </a: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Umum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terjadi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usia</a:t>
            </a:r>
            <a:r>
              <a:rPr lang="en-US" sz="2400" dirty="0" smtClean="0">
                <a:latin typeface="Comic Sans MS" pitchFamily="66" charset="0"/>
              </a:rPr>
              <a:t> 1-4 </a:t>
            </a:r>
            <a:r>
              <a:rPr lang="en-US" sz="2400" dirty="0" err="1" smtClean="0">
                <a:latin typeface="Comic Sans MS" pitchFamily="66" charset="0"/>
              </a:rPr>
              <a:t>thn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setelah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disapih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Tidak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dapat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tumbuh</a:t>
            </a:r>
            <a:r>
              <a:rPr lang="en-US" sz="2400" dirty="0" smtClean="0">
                <a:latin typeface="Comic Sans MS" pitchFamily="66" charset="0"/>
              </a:rPr>
              <a:t> normal</a:t>
            </a:r>
          </a:p>
          <a:p>
            <a:r>
              <a:rPr lang="en-US" sz="2400" dirty="0" err="1" smtClean="0">
                <a:latin typeface="Comic Sans MS" pitchFamily="66" charset="0"/>
              </a:rPr>
              <a:t>Marasmus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Kelaparan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kronis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Anak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menderita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kelaparan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infeksi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berulang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Umum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terjadi</a:t>
            </a:r>
            <a:r>
              <a:rPr lang="en-US" sz="2400" dirty="0" smtClean="0">
                <a:latin typeface="Comic Sans MS" pitchFamily="66" charset="0"/>
              </a:rPr>
              <a:t> 2 </a:t>
            </a:r>
            <a:r>
              <a:rPr lang="en-US" sz="2400" dirty="0" err="1" smtClean="0">
                <a:latin typeface="Comic Sans MS" pitchFamily="66" charset="0"/>
              </a:rPr>
              <a:t>thn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pertama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kehidupan</a:t>
            </a:r>
            <a:endParaRPr lang="en-US" sz="2400" dirty="0" smtClean="0">
              <a:latin typeface="Comic Sans MS" pitchFamily="66" charset="0"/>
            </a:endParaRPr>
          </a:p>
          <a:p>
            <a:pPr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Kelebihan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Zat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Gizi</a:t>
            </a:r>
            <a:r>
              <a:rPr lang="id-ID" sz="3600" dirty="0" smtClean="0">
                <a:latin typeface="Comic Sans MS" pitchFamily="66" charset="0"/>
              </a:rPr>
              <a:t> &amp; Keracunan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err="1" smtClean="0">
                <a:latin typeface="Comic Sans MS" pitchFamily="66" charset="0"/>
              </a:rPr>
              <a:t>Kegemukan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dan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en-US" sz="2600" dirty="0" err="1" smtClean="0">
                <a:latin typeface="Comic Sans MS" pitchFamily="66" charset="0"/>
              </a:rPr>
              <a:t>Obesitas</a:t>
            </a:r>
            <a:endParaRPr lang="en-US" sz="2600" dirty="0" smtClean="0">
              <a:latin typeface="Comic Sans MS" pitchFamily="66" charset="0"/>
            </a:endParaRPr>
          </a:p>
          <a:p>
            <a:pPr lvl="1"/>
            <a:r>
              <a:rPr lang="en-US" sz="2200" dirty="0" err="1" smtClean="0">
                <a:latin typeface="Comic Sans MS" pitchFamily="66" charset="0"/>
              </a:rPr>
              <a:t>Penumpukan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lemak</a:t>
            </a:r>
            <a:r>
              <a:rPr lang="en-US" sz="2200" dirty="0" smtClean="0">
                <a:latin typeface="Comic Sans MS" pitchFamily="66" charset="0"/>
              </a:rPr>
              <a:t> &gt; </a:t>
            </a:r>
            <a:r>
              <a:rPr lang="en-US" sz="2200" dirty="0" err="1" smtClean="0">
                <a:latin typeface="Comic Sans MS" pitchFamily="66" charset="0"/>
              </a:rPr>
              <a:t>usia</a:t>
            </a:r>
            <a:r>
              <a:rPr lang="en-US" sz="2200" dirty="0" smtClean="0">
                <a:latin typeface="Comic Sans MS" pitchFamily="66" charset="0"/>
              </a:rPr>
              <a:t> 3thn </a:t>
            </a:r>
            <a:r>
              <a:rPr lang="en-US" sz="2200" dirty="0" err="1" smtClean="0">
                <a:latin typeface="Comic Sans MS" pitchFamily="66" charset="0"/>
              </a:rPr>
              <a:t>mrpk</a:t>
            </a:r>
            <a:r>
              <a:rPr lang="en-US" sz="2200" dirty="0" smtClean="0">
                <a:latin typeface="Comic Sans MS" pitchFamily="66" charset="0"/>
              </a:rPr>
              <a:t> critical periods </a:t>
            </a:r>
            <a:r>
              <a:rPr lang="en-US" sz="2200" dirty="0" err="1" smtClean="0">
                <a:latin typeface="Comic Sans MS" pitchFamily="66" charset="0"/>
              </a:rPr>
              <a:t>utk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perkembangan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selanjutnya</a:t>
            </a:r>
            <a:r>
              <a:rPr lang="en-US" sz="2200" dirty="0" smtClean="0">
                <a:latin typeface="Comic Sans MS" pitchFamily="66" charset="0"/>
              </a:rPr>
              <a:t> (juvenile onset obesity)</a:t>
            </a:r>
          </a:p>
          <a:p>
            <a:pPr lvl="1"/>
            <a:r>
              <a:rPr lang="en-US" sz="2200" dirty="0" err="1" smtClean="0">
                <a:latin typeface="Comic Sans MS" pitchFamily="66" charset="0"/>
              </a:rPr>
              <a:t>Kurang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aktivitas</a:t>
            </a:r>
            <a:r>
              <a:rPr lang="en-US" sz="2200" dirty="0" smtClean="0">
                <a:latin typeface="Comic Sans MS" pitchFamily="66" charset="0"/>
              </a:rPr>
              <a:t>; &gt;&gt; </a:t>
            </a:r>
            <a:r>
              <a:rPr lang="en-US" sz="2200" dirty="0" err="1" smtClean="0">
                <a:latin typeface="Comic Sans MS" pitchFamily="66" charset="0"/>
              </a:rPr>
              <a:t>nonton</a:t>
            </a:r>
            <a:r>
              <a:rPr lang="en-US" sz="2200" dirty="0" smtClean="0">
                <a:latin typeface="Comic Sans MS" pitchFamily="66" charset="0"/>
              </a:rPr>
              <a:t> TV, </a:t>
            </a:r>
            <a:r>
              <a:rPr lang="en-US" sz="2200" dirty="0" err="1" smtClean="0">
                <a:latin typeface="Comic Sans MS" pitchFamily="66" charset="0"/>
              </a:rPr>
              <a:t>komputer</a:t>
            </a:r>
            <a:r>
              <a:rPr lang="en-US" sz="2200" dirty="0" smtClean="0">
                <a:latin typeface="Comic Sans MS" pitchFamily="66" charset="0"/>
              </a:rPr>
              <a:t>, game</a:t>
            </a:r>
          </a:p>
          <a:p>
            <a:pPr lvl="1"/>
            <a:r>
              <a:rPr lang="en-US" sz="2200" dirty="0" smtClean="0">
                <a:latin typeface="Comic Sans MS" pitchFamily="66" charset="0"/>
              </a:rPr>
              <a:t>MP-ASI </a:t>
            </a:r>
            <a:r>
              <a:rPr lang="en-US" sz="2200" dirty="0" err="1" smtClean="0">
                <a:latin typeface="Comic Sans MS" pitchFamily="66" charset="0"/>
              </a:rPr>
              <a:t>terlalu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dini</a:t>
            </a:r>
            <a:endParaRPr lang="en-US" sz="2200" dirty="0" smtClean="0">
              <a:latin typeface="Comic Sans MS" pitchFamily="66" charset="0"/>
            </a:endParaRPr>
          </a:p>
          <a:p>
            <a:pPr lvl="1"/>
            <a:r>
              <a:rPr lang="en-US" sz="2200" dirty="0" smtClean="0">
                <a:latin typeface="Comic Sans MS" pitchFamily="66" charset="0"/>
              </a:rPr>
              <a:t>Junk food</a:t>
            </a:r>
          </a:p>
          <a:p>
            <a:pPr lvl="1"/>
            <a:r>
              <a:rPr lang="en-US" sz="2200" dirty="0" err="1" smtClean="0">
                <a:latin typeface="Comic Sans MS" pitchFamily="66" charset="0"/>
              </a:rPr>
              <a:t>Punya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masalah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emosional</a:t>
            </a:r>
            <a:endParaRPr lang="en-US" sz="2200" dirty="0" smtClean="0">
              <a:latin typeface="Comic Sans MS" pitchFamily="66" charset="0"/>
            </a:endParaRPr>
          </a:p>
          <a:p>
            <a:r>
              <a:rPr lang="en-US" sz="2600" dirty="0" err="1" smtClean="0">
                <a:latin typeface="Comic Sans MS" pitchFamily="66" charset="0"/>
              </a:rPr>
              <a:t>Alergi</a:t>
            </a:r>
            <a:endParaRPr lang="en-US" sz="2600" dirty="0" smtClean="0">
              <a:latin typeface="Comic Sans MS" pitchFamily="66" charset="0"/>
            </a:endParaRPr>
          </a:p>
          <a:p>
            <a:pPr lvl="1"/>
            <a:r>
              <a:rPr lang="en-US" sz="2200" dirty="0" err="1" smtClean="0">
                <a:latin typeface="Comic Sans MS" pitchFamily="66" charset="0"/>
              </a:rPr>
              <a:t>Disebabkan</a:t>
            </a:r>
            <a:r>
              <a:rPr lang="en-US" sz="2200" dirty="0" smtClean="0">
                <a:latin typeface="Comic Sans MS" pitchFamily="66" charset="0"/>
              </a:rPr>
              <a:t>: </a:t>
            </a:r>
            <a:r>
              <a:rPr lang="en-US" sz="2200" dirty="0" err="1" smtClean="0">
                <a:latin typeface="Comic Sans MS" pitchFamily="66" charset="0"/>
              </a:rPr>
              <a:t>susu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err="1" smtClean="0">
                <a:latin typeface="Comic Sans MS" pitchFamily="66" charset="0"/>
              </a:rPr>
              <a:t>telur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err="1" smtClean="0">
                <a:latin typeface="Comic Sans MS" pitchFamily="66" charset="0"/>
              </a:rPr>
              <a:t>coklat</a:t>
            </a:r>
            <a:r>
              <a:rPr lang="en-US" sz="2200" dirty="0" smtClean="0">
                <a:latin typeface="Comic Sans MS" pitchFamily="66" charset="0"/>
              </a:rPr>
              <a:t>, seafood, </a:t>
            </a:r>
            <a:r>
              <a:rPr lang="en-US" sz="2200" dirty="0" err="1" smtClean="0">
                <a:latin typeface="Comic Sans MS" pitchFamily="66" charset="0"/>
              </a:rPr>
              <a:t>gandum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err="1" smtClean="0">
                <a:latin typeface="Comic Sans MS" pitchFamily="66" charset="0"/>
              </a:rPr>
              <a:t>kacang</a:t>
            </a:r>
            <a:endParaRPr lang="en-US" sz="2200" dirty="0" smtClean="0">
              <a:latin typeface="Comic Sans MS" pitchFamily="66" charset="0"/>
            </a:endParaRPr>
          </a:p>
          <a:p>
            <a:pPr lvl="1"/>
            <a:r>
              <a:rPr lang="en-US" sz="2200" dirty="0" err="1" smtClean="0">
                <a:latin typeface="Comic Sans MS" pitchFamily="66" charset="0"/>
              </a:rPr>
              <a:t>Gejala</a:t>
            </a:r>
            <a:r>
              <a:rPr lang="en-US" sz="2200" dirty="0" smtClean="0">
                <a:latin typeface="Comic Sans MS" pitchFamily="66" charset="0"/>
              </a:rPr>
              <a:t>: </a:t>
            </a:r>
            <a:r>
              <a:rPr lang="en-US" sz="2200" dirty="0" err="1" smtClean="0">
                <a:latin typeface="Comic Sans MS" pitchFamily="66" charset="0"/>
              </a:rPr>
              <a:t>sulit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bernafas</a:t>
            </a:r>
            <a:r>
              <a:rPr lang="en-US" sz="2200" dirty="0" smtClean="0">
                <a:latin typeface="Comic Sans MS" pitchFamily="66" charset="0"/>
              </a:rPr>
              <a:t>, </a:t>
            </a:r>
            <a:r>
              <a:rPr lang="en-US" sz="2200" dirty="0" err="1" smtClean="0">
                <a:latin typeface="Comic Sans MS" pitchFamily="66" charset="0"/>
              </a:rPr>
              <a:t>masalah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kulit</a:t>
            </a:r>
            <a:endParaRPr lang="en-US" sz="2200" dirty="0" smtClean="0">
              <a:latin typeface="Comic Sans MS" pitchFamily="66" charset="0"/>
            </a:endParaRPr>
          </a:p>
          <a:p>
            <a:r>
              <a:rPr lang="en-US" sz="2600" dirty="0" smtClean="0">
                <a:latin typeface="Comic Sans MS" pitchFamily="66" charset="0"/>
              </a:rPr>
              <a:t>Lead toxicity</a:t>
            </a:r>
          </a:p>
          <a:p>
            <a:pPr lvl="1"/>
            <a:r>
              <a:rPr lang="id-ID" sz="2200" dirty="0" smtClean="0">
                <a:latin typeface="Comic Sans MS" pitchFamily="66" charset="0"/>
              </a:rPr>
              <a:t>Seringkali disebabkan oleh polusi udara &amp; cat </a:t>
            </a:r>
          </a:p>
          <a:p>
            <a:pPr lvl="1"/>
            <a:r>
              <a:rPr lang="en-US" sz="2200" dirty="0" err="1" smtClean="0">
                <a:latin typeface="Comic Sans MS" pitchFamily="66" charset="0"/>
              </a:rPr>
              <a:t>Pemberian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susu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dosis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tinggi</a:t>
            </a:r>
            <a:r>
              <a:rPr lang="en-US" sz="2200" dirty="0" smtClean="0">
                <a:latin typeface="Comic Sans MS" pitchFamily="66" charset="0"/>
              </a:rPr>
              <a:t> (</a:t>
            </a:r>
            <a:r>
              <a:rPr lang="en-US" sz="2200" dirty="0" err="1" smtClean="0">
                <a:latin typeface="Comic Sans MS" pitchFamily="66" charset="0"/>
              </a:rPr>
              <a:t>tinggi</a:t>
            </a:r>
            <a:r>
              <a:rPr lang="en-US" sz="2200" dirty="0" smtClean="0">
                <a:latin typeface="Comic Sans MS" pitchFamily="66" charset="0"/>
              </a:rPr>
              <a:t> Ca) </a:t>
            </a:r>
            <a:r>
              <a:rPr lang="en-US" sz="2200" dirty="0" err="1" smtClean="0">
                <a:latin typeface="Comic Sans MS" pitchFamily="66" charset="0"/>
              </a:rPr>
              <a:t>menurunkan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absorpsi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logam</a:t>
            </a:r>
            <a:r>
              <a:rPr lang="en-US" sz="2200" dirty="0" smtClean="0">
                <a:latin typeface="Comic Sans MS" pitchFamily="66" charset="0"/>
              </a:rPr>
              <a:t> </a:t>
            </a:r>
            <a:r>
              <a:rPr lang="en-US" sz="2200" dirty="0" err="1" smtClean="0">
                <a:latin typeface="Comic Sans MS" pitchFamily="66" charset="0"/>
              </a:rPr>
              <a:t>berat</a:t>
            </a:r>
            <a:endParaRPr lang="en-US" sz="2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Kesehatan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Gigi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dan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Mulut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Comic Sans MS" pitchFamily="66" charset="0"/>
              </a:rPr>
              <a:t>Karies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gigi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Kontribusi</a:t>
            </a:r>
            <a:r>
              <a:rPr lang="en-US" dirty="0" smtClean="0">
                <a:latin typeface="Comic Sans MS" pitchFamily="66" charset="0"/>
              </a:rPr>
              <a:t>: </a:t>
            </a:r>
            <a:r>
              <a:rPr lang="en-US" dirty="0" err="1" smtClean="0">
                <a:latin typeface="Comic Sans MS" pitchFamily="66" charset="0"/>
              </a:rPr>
              <a:t>kandungan</a:t>
            </a:r>
            <a:r>
              <a:rPr lang="en-US" dirty="0" smtClean="0">
                <a:latin typeface="Comic Sans MS" pitchFamily="66" charset="0"/>
              </a:rPr>
              <a:t> KH, </a:t>
            </a:r>
            <a:r>
              <a:rPr lang="en-US" dirty="0" err="1" smtClean="0">
                <a:latin typeface="Comic Sans MS" pitchFamily="66" charset="0"/>
              </a:rPr>
              <a:t>properti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makanan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frekuensi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makan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Hindari</a:t>
            </a:r>
            <a:r>
              <a:rPr lang="en-US" dirty="0" smtClean="0">
                <a:latin typeface="Comic Sans MS" pitchFamily="66" charset="0"/>
              </a:rPr>
              <a:t> snack KH(</a:t>
            </a:r>
            <a:r>
              <a:rPr lang="en-US" dirty="0" err="1" smtClean="0">
                <a:latin typeface="Comic Sans MS" pitchFamily="66" charset="0"/>
              </a:rPr>
              <a:t>permen</a:t>
            </a:r>
            <a:r>
              <a:rPr lang="en-US" dirty="0" smtClean="0">
                <a:latin typeface="Comic Sans MS" pitchFamily="66" charset="0"/>
              </a:rPr>
              <a:t>, cookies, crackers, pastry)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Hindari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sebelum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tidur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Hindari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i="1" dirty="0" smtClean="0">
                <a:latin typeface="Comic Sans MS" pitchFamily="66" charset="0"/>
              </a:rPr>
              <a:t>nursing bottle syndrome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Suplemen</a:t>
            </a:r>
            <a:endParaRPr lang="en-US" dirty="0" smtClean="0">
              <a:latin typeface="Comic Sans MS" pitchFamily="66" charset="0"/>
            </a:endParaRPr>
          </a:p>
          <a:p>
            <a:pPr lvl="2"/>
            <a:r>
              <a:rPr lang="en-US" dirty="0" smtClean="0">
                <a:latin typeface="Comic Sans MS" pitchFamily="66" charset="0"/>
              </a:rPr>
              <a:t>Fluor : </a:t>
            </a:r>
            <a:r>
              <a:rPr lang="en-US" dirty="0" err="1" smtClean="0">
                <a:latin typeface="Comic Sans MS" pitchFamily="66" charset="0"/>
              </a:rPr>
              <a:t>gigi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padat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keras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pPr lvl="2"/>
            <a:r>
              <a:rPr lang="en-US" dirty="0" smtClean="0">
                <a:latin typeface="Comic Sans MS" pitchFamily="66" charset="0"/>
              </a:rPr>
              <a:t>Ca, P, </a:t>
            </a:r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 D: </a:t>
            </a:r>
            <a:r>
              <a:rPr lang="en-US" dirty="0" err="1" smtClean="0">
                <a:latin typeface="Comic Sans MS" pitchFamily="66" charset="0"/>
              </a:rPr>
              <a:t>calcifikasi</a:t>
            </a:r>
            <a:r>
              <a:rPr lang="en-US" dirty="0" smtClean="0">
                <a:latin typeface="Comic Sans MS" pitchFamily="66" charset="0"/>
              </a:rPr>
              <a:t> dentin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enamel</a:t>
            </a:r>
          </a:p>
          <a:p>
            <a:pPr lvl="2"/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 C: dentin</a:t>
            </a:r>
          </a:p>
          <a:p>
            <a:pPr lvl="2"/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 A: </a:t>
            </a:r>
            <a:r>
              <a:rPr lang="en-US" dirty="0" err="1" smtClean="0">
                <a:latin typeface="Comic Sans MS" pitchFamily="66" charset="0"/>
              </a:rPr>
              <a:t>formasi</a:t>
            </a:r>
            <a:r>
              <a:rPr lang="en-US" dirty="0" smtClean="0">
                <a:latin typeface="Comic Sans MS" pitchFamily="66" charset="0"/>
              </a:rPr>
              <a:t> enamel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Ajarkan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gosok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gigi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543560" cy="4525963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Usia</a:t>
            </a:r>
            <a:r>
              <a:rPr lang="en-US" sz="2400" dirty="0" smtClean="0">
                <a:latin typeface="Comic Sans MS" pitchFamily="66" charset="0"/>
              </a:rPr>
              <a:t> 5 </a:t>
            </a:r>
            <a:r>
              <a:rPr lang="en-US" sz="2400" dirty="0" err="1" smtClean="0">
                <a:latin typeface="Comic Sans MS" pitchFamily="66" charset="0"/>
              </a:rPr>
              <a:t>tahun</a:t>
            </a:r>
            <a:r>
              <a:rPr lang="en-US" sz="2400" dirty="0" smtClean="0">
                <a:latin typeface="Comic Sans MS" pitchFamily="66" charset="0"/>
              </a:rPr>
              <a:t> </a:t>
            </a:r>
            <a:endParaRPr lang="id-ID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tidur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siang</a:t>
            </a:r>
            <a:r>
              <a:rPr lang="en-US" sz="2000" dirty="0" smtClean="0">
                <a:latin typeface="Comic Sans MS" pitchFamily="66" charset="0"/>
              </a:rPr>
              <a:t> &amp; 11 jam </a:t>
            </a:r>
            <a:r>
              <a:rPr lang="en-US" sz="2000" dirty="0" err="1" smtClean="0">
                <a:latin typeface="Comic Sans MS" pitchFamily="66" charset="0"/>
              </a:rPr>
              <a:t>saat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malam</a:t>
            </a:r>
            <a:r>
              <a:rPr lang="en-US" sz="2000" dirty="0" smtClean="0">
                <a:latin typeface="Comic Sans MS" pitchFamily="66" charset="0"/>
              </a:rPr>
              <a:t> </a:t>
            </a:r>
          </a:p>
          <a:p>
            <a:r>
              <a:rPr lang="en-US" sz="2400" dirty="0" err="1" smtClean="0">
                <a:latin typeface="Comic Sans MS" pitchFamily="66" charset="0"/>
              </a:rPr>
              <a:t>Pola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tidur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berbeda-beda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tergantung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pembiasaan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Masalah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tidur</a:t>
            </a:r>
            <a:r>
              <a:rPr lang="en-US" sz="2400" dirty="0" smtClean="0">
                <a:latin typeface="Comic Sans MS" pitchFamily="66" charset="0"/>
              </a:rPr>
              <a:t>: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Night </a:t>
            </a:r>
            <a:r>
              <a:rPr lang="en-US" sz="2000" dirty="0" err="1" smtClean="0">
                <a:latin typeface="Comic Sans MS" pitchFamily="66" charset="0"/>
              </a:rPr>
              <a:t>teror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smtClean="0">
                <a:latin typeface="Comic Sans MS" pitchFamily="66" charset="0"/>
              </a:rPr>
              <a:t>Nightmare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Bicara</a:t>
            </a:r>
            <a:r>
              <a:rPr lang="en-US" sz="2000" dirty="0" smtClean="0">
                <a:latin typeface="Comic Sans MS" pitchFamily="66" charset="0"/>
              </a:rPr>
              <a:t> &amp; </a:t>
            </a:r>
            <a:r>
              <a:rPr lang="en-US" sz="2000" dirty="0" err="1" smtClean="0">
                <a:latin typeface="Comic Sans MS" pitchFamily="66" charset="0"/>
              </a:rPr>
              <a:t>jalan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tidur</a:t>
            </a:r>
            <a:endParaRPr lang="en-US" sz="20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Mengompol</a:t>
            </a:r>
            <a:endParaRPr lang="en-US" sz="2400" dirty="0" smtClean="0">
              <a:latin typeface="Comic Sans MS" pitchFamily="66" charset="0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latin typeface="Comic Sans MS" pitchFamily="66" charset="0"/>
              </a:rPr>
              <a:t>Pola</a:t>
            </a:r>
            <a:r>
              <a:rPr lang="en-US" sz="3600" dirty="0" smtClean="0">
                <a:latin typeface="Comic Sans MS" pitchFamily="66" charset="0"/>
              </a:rPr>
              <a:t> &amp; </a:t>
            </a:r>
            <a:r>
              <a:rPr lang="en-US" sz="3600" dirty="0" err="1" smtClean="0">
                <a:latin typeface="Comic Sans MS" pitchFamily="66" charset="0"/>
              </a:rPr>
              <a:t>masalah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tidur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346475"/>
            <a:ext cx="2686023" cy="516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GIZI ANAK SEKOLAH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6 – 12 </a:t>
            </a:r>
            <a:r>
              <a:rPr lang="en-US" dirty="0" err="1" smtClean="0">
                <a:latin typeface="Comic Sans MS" pitchFamily="66" charset="0"/>
              </a:rPr>
              <a:t>thn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Prinsip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omic Sans MS" pitchFamily="66" charset="0"/>
              </a:rPr>
              <a:t>Pertumbuhan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relatih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lebih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stabil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dibanding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bayi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pra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sekolah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remaja</a:t>
            </a:r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err="1" smtClean="0">
                <a:latin typeface="Comic Sans MS" pitchFamily="66" charset="0"/>
              </a:rPr>
              <a:t>Mulai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terjadi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proses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kematangan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pertambahan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kognitif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sosial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emosional</a:t>
            </a:r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err="1" smtClean="0">
                <a:latin typeface="Comic Sans MS" pitchFamily="66" charset="0"/>
              </a:rPr>
              <a:t>Wanita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lebih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cepat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pubertas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di</a:t>
            </a:r>
            <a:r>
              <a:rPr lang="en-US" sz="2800" dirty="0" smtClean="0">
                <a:latin typeface="Comic Sans MS" pitchFamily="66" charset="0"/>
              </a:rPr>
              <a:t> banding </a:t>
            </a:r>
            <a:r>
              <a:rPr lang="en-US" sz="2800" dirty="0" err="1" smtClean="0">
                <a:latin typeface="Comic Sans MS" pitchFamily="66" charset="0"/>
              </a:rPr>
              <a:t>laki-laki</a:t>
            </a:r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err="1" smtClean="0">
                <a:latin typeface="Comic Sans MS" pitchFamily="66" charset="0"/>
              </a:rPr>
              <a:t>Pola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makan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mulai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dipengaruhi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faktor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luar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rumah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Comic Sans MS" pitchFamily="66" charset="0"/>
              </a:rPr>
              <a:t>Pertumbuhan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Perkembangan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Fungsi</a:t>
            </a:r>
            <a:r>
              <a:rPr lang="en-US" sz="2400" dirty="0" smtClean="0">
                <a:latin typeface="Comic Sans MS" pitchFamily="66" charset="0"/>
              </a:rPr>
              <a:t> GI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Kemampuan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lambung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lahir</a:t>
            </a:r>
            <a:r>
              <a:rPr lang="en-US" sz="2000" dirty="0" smtClean="0">
                <a:latin typeface="Comic Sans MS" pitchFamily="66" charset="0"/>
              </a:rPr>
              <a:t> 10 – 12 ml; 12 </a:t>
            </a:r>
            <a:r>
              <a:rPr lang="en-US" sz="2000" dirty="0" err="1" smtClean="0">
                <a:latin typeface="Comic Sans MS" pitchFamily="66" charset="0"/>
              </a:rPr>
              <a:t>bln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mjd</a:t>
            </a:r>
            <a:r>
              <a:rPr lang="en-US" sz="2000" dirty="0" smtClean="0">
                <a:latin typeface="Comic Sans MS" pitchFamily="66" charset="0"/>
              </a:rPr>
              <a:t> 200 ml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Waktu</a:t>
            </a:r>
            <a:r>
              <a:rPr lang="en-US" sz="2000" dirty="0" smtClean="0">
                <a:latin typeface="Comic Sans MS" pitchFamily="66" charset="0"/>
              </a:rPr>
              <a:t> transit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lebih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pendek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dibdg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dewasa</a:t>
            </a:r>
            <a:endParaRPr lang="en-US" sz="2000" dirty="0" smtClean="0">
              <a:latin typeface="Comic Sans MS" pitchFamily="66" charset="0"/>
            </a:endParaRPr>
          </a:p>
          <a:p>
            <a:pPr>
              <a:buNone/>
            </a:pP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Fungsi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Ginjal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Ginjal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belum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matang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kemampuan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memelihara</a:t>
            </a:r>
            <a:r>
              <a:rPr lang="en-US" sz="2000" dirty="0" smtClean="0">
                <a:latin typeface="Comic Sans MS" pitchFamily="66" charset="0"/>
              </a:rPr>
              <a:t> air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elektrolit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tubuh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masih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rendah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Hormon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antidiuretic</a:t>
            </a:r>
            <a:r>
              <a:rPr lang="en-US" sz="2000" dirty="0" smtClean="0">
                <a:latin typeface="Comic Sans MS" pitchFamily="66" charset="0"/>
              </a:rPr>
              <a:t> (ADH) </a:t>
            </a:r>
            <a:r>
              <a:rPr lang="en-US" sz="2000" dirty="0" err="1" smtClean="0">
                <a:latin typeface="Comic Sans MS" pitchFamily="66" charset="0"/>
              </a:rPr>
              <a:t>sangat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terbatas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endParaRPr lang="en-US" sz="2000" dirty="0" smtClean="0">
              <a:latin typeface="Comic Sans MS" pitchFamily="66" charset="0"/>
            </a:endParaRPr>
          </a:p>
          <a:p>
            <a:pPr>
              <a:buNone/>
            </a:pP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Masalah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Gizi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latin typeface="Comic Sans MS" pitchFamily="66" charset="0"/>
              </a:rPr>
              <a:t>Masalah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</a:t>
            </a:r>
            <a:r>
              <a:rPr lang="en-US" dirty="0" smtClean="0">
                <a:latin typeface="Comic Sans MS" pitchFamily="66" charset="0"/>
              </a:rPr>
              <a:t> Indonesia: 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anemia, GAKY, KEP, </a:t>
            </a:r>
            <a:r>
              <a:rPr lang="en-US" dirty="0" err="1" smtClean="0">
                <a:latin typeface="Comic Sans MS" pitchFamily="66" charset="0"/>
              </a:rPr>
              <a:t>cacingan</a:t>
            </a:r>
            <a:r>
              <a:rPr lang="en-US" dirty="0" smtClean="0">
                <a:latin typeface="Comic Sans MS" pitchFamily="66" charset="0"/>
              </a:rPr>
              <a:t>, 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obesitas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err="1" smtClean="0">
                <a:latin typeface="Comic Sans MS" pitchFamily="66" charset="0"/>
              </a:rPr>
              <a:t>Suplemen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rutin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tidak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perlu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pada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anak</a:t>
            </a:r>
            <a:r>
              <a:rPr lang="en-US" dirty="0" smtClean="0">
                <a:latin typeface="Comic Sans MS" pitchFamily="66" charset="0"/>
              </a:rPr>
              <a:t> yang </a:t>
            </a:r>
            <a:r>
              <a:rPr lang="en-US" dirty="0" err="1" smtClean="0">
                <a:latin typeface="Comic Sans MS" pitchFamily="66" charset="0"/>
              </a:rPr>
              <a:t>sehat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namun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direkomendasikan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pada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anak</a:t>
            </a:r>
            <a:r>
              <a:rPr lang="en-US" dirty="0" smtClean="0">
                <a:latin typeface="Comic Sans MS" pitchFamily="66" charset="0"/>
              </a:rPr>
              <a:t>: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Anoreksia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smtClean="0">
                <a:latin typeface="Comic Sans MS" pitchFamily="66" charset="0"/>
              </a:rPr>
              <a:t>Vegetarian </a:t>
            </a:r>
            <a:r>
              <a:rPr lang="en-US" dirty="0" err="1" smtClean="0">
                <a:latin typeface="Comic Sans MS" pitchFamily="66" charset="0"/>
              </a:rPr>
              <a:t>tanpa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susu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Penyakit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kronis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Keluarga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miskin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hamil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Konsumsi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Faktor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mempengaruhi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konsumsi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Keluarga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</a:rPr>
              <a:t>Teman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sebaya</a:t>
            </a:r>
            <a:r>
              <a:rPr lang="en-US" sz="2400" dirty="0" smtClean="0">
                <a:latin typeface="Comic Sans MS" pitchFamily="66" charset="0"/>
              </a:rPr>
              <a:t> (peers group)</a:t>
            </a:r>
          </a:p>
          <a:p>
            <a:pPr lvl="1"/>
            <a:r>
              <a:rPr lang="en-US" sz="2400" dirty="0" smtClean="0">
                <a:latin typeface="Comic Sans MS" pitchFamily="66" charset="0"/>
              </a:rPr>
              <a:t>media</a:t>
            </a:r>
          </a:p>
          <a:p>
            <a:r>
              <a:rPr lang="en-US" sz="2400" dirty="0" err="1" smtClean="0">
                <a:latin typeface="Comic Sans MS" pitchFamily="66" charset="0"/>
              </a:rPr>
              <a:t>Terjadi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konflik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dalam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diri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tentang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tubuh</a:t>
            </a:r>
            <a:endParaRPr lang="id-ID" sz="2400" dirty="0" smtClean="0">
              <a:latin typeface="Comic Sans MS" pitchFamily="66" charset="0"/>
            </a:endParaRPr>
          </a:p>
          <a:p>
            <a:pPr lvl="1"/>
            <a:r>
              <a:rPr lang="id-ID" sz="2000" dirty="0" smtClean="0"/>
              <a:t>Pengaruh orang tua, teman sebaya, media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Ibu yg mengatakan anaknya gemuk &amp; menyuruh anaknya utk memperhatikan makannya, menyebabkan anak lebih membatasi makannya</a:t>
            </a:r>
            <a:endParaRPr lang="en-US" sz="20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Frekuensi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makan</a:t>
            </a:r>
            <a:r>
              <a:rPr lang="en-US" sz="2400" dirty="0" smtClean="0">
                <a:latin typeface="Comic Sans MS" pitchFamily="66" charset="0"/>
              </a:rPr>
              <a:t>  4 – 5 kali/hr</a:t>
            </a:r>
          </a:p>
          <a:p>
            <a:r>
              <a:rPr lang="en-US" sz="2400" dirty="0" err="1" smtClean="0">
                <a:latin typeface="Comic Sans MS" pitchFamily="66" charset="0"/>
              </a:rPr>
              <a:t>Perhatikan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konsumsi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Perkotaan</a:t>
            </a:r>
            <a:r>
              <a:rPr lang="en-US" sz="2000" dirty="0" smtClean="0">
                <a:latin typeface="Comic Sans MS" pitchFamily="66" charset="0"/>
              </a:rPr>
              <a:t>: </a:t>
            </a:r>
            <a:r>
              <a:rPr lang="en-US" sz="2000" dirty="0" err="1" smtClean="0">
                <a:latin typeface="Comic Sans MS" pitchFamily="66" charset="0"/>
              </a:rPr>
              <a:t>cenderung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tinggi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gula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rendah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sayur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buah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 overweight,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degeneratif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diseases</a:t>
            </a:r>
          </a:p>
          <a:p>
            <a:pPr lvl="1"/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Pedesaan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: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cenderung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rendah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protein,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karbohidrat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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gizi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 smtClean="0">
                <a:latin typeface="Comic Sans MS" pitchFamily="66" charset="0"/>
                <a:sym typeface="Wingdings" pitchFamily="2" charset="2"/>
              </a:rPr>
              <a:t>kurang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/>
              <a:t>AKG, 2012 (Permenkes 75/2013)</a:t>
            </a:r>
            <a:endParaRPr lang="id-ID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52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2199" y="-863228"/>
            <a:ext cx="4536505" cy="90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1520" y="3861048"/>
            <a:ext cx="6624736" cy="86409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670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53</a:t>
            </a:fld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7053" y="-990828"/>
            <a:ext cx="5112569" cy="891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7504" y="2420888"/>
            <a:ext cx="6624736" cy="43204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84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317478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Rekomendasi Aktivitas Fisik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54</a:t>
            </a:fld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pira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2" y="764704"/>
            <a:ext cx="8229361" cy="57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6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Masalah gizi yg sering muncul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Defisiensi besi</a:t>
            </a:r>
          </a:p>
          <a:p>
            <a:r>
              <a:rPr lang="id-ID" dirty="0" smtClean="0"/>
              <a:t>Kecacingan </a:t>
            </a:r>
          </a:p>
          <a:p>
            <a:r>
              <a:rPr lang="id-ID" dirty="0" smtClean="0"/>
              <a:t>Karies gigi</a:t>
            </a:r>
          </a:p>
          <a:p>
            <a:r>
              <a:rPr lang="id-ID" dirty="0" smtClean="0"/>
              <a:t>Overweight &amp; obesitas</a:t>
            </a:r>
          </a:p>
          <a:p>
            <a:r>
              <a:rPr lang="id-ID" dirty="0" smtClean="0"/>
              <a:t>Gejala sindrom metabolik dini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55</a:t>
            </a:fld>
            <a:endParaRPr lang="id-ID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>
                <a:latin typeface="Comic Sans MS" pitchFamily="66" charset="0"/>
              </a:rPr>
              <a:t>Promosi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pendidikan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) </a:t>
            </a:r>
            <a:r>
              <a:rPr lang="en-US" dirty="0" err="1" smtClean="0">
                <a:latin typeface="Comic Sans MS" pitchFamily="66" charset="0"/>
              </a:rPr>
              <a:t>disesuaikan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dengan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masalah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Hidup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sehat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seimbang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Perkotaan</a:t>
            </a:r>
            <a:r>
              <a:rPr lang="en-US" dirty="0" smtClean="0">
                <a:latin typeface="Comic Sans MS" pitchFamily="66" charset="0"/>
              </a:rPr>
              <a:t>: </a:t>
            </a:r>
            <a:r>
              <a:rPr lang="en-US" dirty="0" err="1" smtClean="0">
                <a:latin typeface="Comic Sans MS" pitchFamily="66" charset="0"/>
              </a:rPr>
              <a:t>meningkatkan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serat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sayur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buah</a:t>
            </a:r>
            <a:r>
              <a:rPr lang="en-US" dirty="0" smtClean="0">
                <a:latin typeface="Comic Sans MS" pitchFamily="66" charset="0"/>
              </a:rPr>
              <a:t>), </a:t>
            </a:r>
            <a:r>
              <a:rPr lang="en-US" dirty="0" err="1" smtClean="0">
                <a:latin typeface="Comic Sans MS" pitchFamily="66" charset="0"/>
              </a:rPr>
              <a:t>menurunkan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lemak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menurunkan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makanan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siap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saji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yg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tidak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seimbang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endParaRPr lang="id-ID" dirty="0" smtClean="0">
              <a:latin typeface="Comic Sans MS" pitchFamily="66" charset="0"/>
            </a:endParaRPr>
          </a:p>
          <a:p>
            <a:pPr lvl="1"/>
            <a:r>
              <a:rPr lang="id-ID" dirty="0" smtClean="0"/>
              <a:t>Aktivitas fisik yg adekuat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err="1" smtClean="0">
                <a:latin typeface="Comic Sans MS" pitchFamily="66" charset="0"/>
              </a:rPr>
              <a:t>Skrining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pPr lvl="1"/>
            <a:r>
              <a:rPr lang="en-US" dirty="0" err="1" smtClean="0">
                <a:latin typeface="Comic Sans MS" pitchFamily="66" charset="0"/>
              </a:rPr>
              <a:t>Perkotaan</a:t>
            </a:r>
            <a:r>
              <a:rPr lang="en-US" dirty="0" smtClean="0">
                <a:latin typeface="Comic Sans MS" pitchFamily="66" charset="0"/>
              </a:rPr>
              <a:t>: status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kolesterol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Perdesaan</a:t>
            </a:r>
            <a:r>
              <a:rPr lang="en-US" dirty="0" smtClean="0">
                <a:latin typeface="Comic Sans MS" pitchFamily="66" charset="0"/>
              </a:rPr>
              <a:t>: status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 yang </a:t>
            </a:r>
            <a:r>
              <a:rPr lang="en-US" dirty="0" err="1" smtClean="0">
                <a:latin typeface="Comic Sans MS" pitchFamily="66" charset="0"/>
              </a:rPr>
              <a:t>dicurigai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defisiensi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kecacingan</a:t>
            </a:r>
            <a:endParaRPr lang="en-US" dirty="0" smtClean="0">
              <a:latin typeface="Comic Sans MS" pitchFamily="66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>
                <a:solidFill>
                  <a:srgbClr val="002060"/>
                </a:solidFill>
              </a:rPr>
              <a:t>TERIMA KASIH</a:t>
            </a:r>
            <a:br>
              <a:rPr lang="id-ID" dirty="0" smtClean="0">
                <a:solidFill>
                  <a:srgbClr val="002060"/>
                </a:solidFill>
              </a:rPr>
            </a:b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0C6727-35CD-49C9-87AA-59C8CC5F1E84}" type="datetime1">
              <a:rPr lang="id-ID" smtClean="0"/>
              <a:pPr/>
              <a:t>04/12/2018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57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Comic Sans MS" pitchFamily="66" charset="0"/>
              </a:rPr>
              <a:t>Pertumbuhan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dan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3600" dirty="0" err="1" smtClean="0">
                <a:latin typeface="Comic Sans MS" pitchFamily="66" charset="0"/>
              </a:rPr>
              <a:t>Perkembangan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Digesti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absorpsi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Tahap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awal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kehidupan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pencernaan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belum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sempurna</a:t>
            </a:r>
            <a:r>
              <a:rPr lang="en-US" sz="2000" dirty="0" smtClean="0">
                <a:latin typeface="Comic Sans MS" pitchFamily="66" charset="0"/>
              </a:rPr>
              <a:t>; </a:t>
            </a:r>
            <a:endParaRPr lang="id-ID" sz="2000" dirty="0" smtClean="0">
              <a:latin typeface="Comic Sans MS" pitchFamily="66" charset="0"/>
            </a:endParaRPr>
          </a:p>
          <a:p>
            <a:pPr lvl="2"/>
            <a:r>
              <a:rPr lang="en-US" sz="1600" dirty="0" smtClean="0">
                <a:latin typeface="Comic Sans MS" pitchFamily="66" charset="0"/>
              </a:rPr>
              <a:t>ASI </a:t>
            </a:r>
            <a:r>
              <a:rPr lang="en-US" sz="1600" dirty="0" err="1" smtClean="0">
                <a:latin typeface="Comic Sans MS" pitchFamily="66" charset="0"/>
              </a:rPr>
              <a:t>saja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cukup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 smtClean="0">
                <a:latin typeface="Comic Sans MS" pitchFamily="66" charset="0"/>
              </a:rPr>
              <a:t>hingga</a:t>
            </a:r>
            <a:r>
              <a:rPr lang="en-US" sz="1600" dirty="0" smtClean="0">
                <a:latin typeface="Comic Sans MS" pitchFamily="66" charset="0"/>
              </a:rPr>
              <a:t> 6 </a:t>
            </a:r>
            <a:r>
              <a:rPr lang="en-US" sz="1600" dirty="0" err="1" smtClean="0">
                <a:latin typeface="Comic Sans MS" pitchFamily="66" charset="0"/>
              </a:rPr>
              <a:t>bln</a:t>
            </a:r>
            <a:r>
              <a:rPr lang="en-US" sz="1600" dirty="0" smtClean="0">
                <a:latin typeface="Comic Sans MS" pitchFamily="66" charset="0"/>
              </a:rPr>
              <a:t> </a:t>
            </a: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Kapasitas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pencernaan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matang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hingga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berumur</a:t>
            </a:r>
            <a:r>
              <a:rPr lang="en-US" sz="2000" dirty="0" smtClean="0">
                <a:latin typeface="Comic Sans MS" pitchFamily="66" charset="0"/>
              </a:rPr>
              <a:t> 1 </a:t>
            </a:r>
            <a:r>
              <a:rPr lang="en-US" sz="2000" dirty="0" err="1" smtClean="0">
                <a:latin typeface="Comic Sans MS" pitchFamily="66" charset="0"/>
              </a:rPr>
              <a:t>thn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Stimulasi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merangsang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pengeluaran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bbrp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hormon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yg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berhub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dgn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motilitas</a:t>
            </a:r>
            <a:r>
              <a:rPr lang="en-US" sz="2000" dirty="0" smtClean="0">
                <a:latin typeface="Comic Sans MS" pitchFamily="66" charset="0"/>
              </a:rPr>
              <a:t> GI, </a:t>
            </a:r>
            <a:r>
              <a:rPr lang="en-US" sz="2000" dirty="0" err="1" smtClean="0">
                <a:latin typeface="Comic Sans MS" pitchFamily="66" charset="0"/>
              </a:rPr>
              <a:t>perkembangan</a:t>
            </a:r>
            <a:r>
              <a:rPr lang="en-US" sz="2000" dirty="0" smtClean="0">
                <a:latin typeface="Comic Sans MS" pitchFamily="66" charset="0"/>
              </a:rPr>
              <a:t> intestinal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fungsi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pankreas</a:t>
            </a:r>
            <a:endParaRPr lang="en-US" sz="2000" dirty="0" smtClean="0">
              <a:latin typeface="Comic Sans MS" pitchFamily="66" charset="0"/>
            </a:endParaRPr>
          </a:p>
          <a:p>
            <a:pPr lvl="1"/>
            <a:r>
              <a:rPr lang="en-US" sz="2000" dirty="0" err="1" smtClean="0">
                <a:latin typeface="Comic Sans MS" pitchFamily="66" charset="0"/>
              </a:rPr>
              <a:t>Pertumbuhan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lambung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usus</a:t>
            </a:r>
            <a:r>
              <a:rPr lang="id-ID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meningkatkan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kemampuan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menangani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zat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gizi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tekstur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makanan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yg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dikons</a:t>
            </a:r>
            <a:r>
              <a:rPr lang="id-ID" sz="2000" dirty="0" smtClean="0">
                <a:latin typeface="Comic Sans MS" pitchFamily="66" charset="0"/>
              </a:rPr>
              <a:t>u</a:t>
            </a:r>
            <a:r>
              <a:rPr lang="en-US" sz="2000" dirty="0" err="1" smtClean="0">
                <a:latin typeface="Comic Sans MS" pitchFamily="66" charset="0"/>
              </a:rPr>
              <a:t>msi</a:t>
            </a:r>
            <a:endParaRPr lang="en-US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369480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81200"/>
            <a:ext cx="3953421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omic Sans MS" pitchFamily="66" charset="0"/>
              </a:rPr>
              <a:t>PERUBAHAN PROPORSI TUBUH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F0BA-F7F8-4CFF-840A-CAF354977CDF}" type="slidenum">
              <a:rPr lang="en-US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53404" cy="386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Perubahan Komposisi Tubuh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25459" cy="50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Default Design 2">
      <a:dk1>
        <a:srgbClr val="000000"/>
      </a:dk1>
      <a:lt1>
        <a:srgbClr val="FFFFFF"/>
      </a:lt1>
      <a:dk2>
        <a:srgbClr val="006666"/>
      </a:dk2>
      <a:lt2>
        <a:srgbClr val="808080"/>
      </a:lt2>
      <a:accent1>
        <a:srgbClr val="F8A230"/>
      </a:accent1>
      <a:accent2>
        <a:srgbClr val="5CACE2"/>
      </a:accent2>
      <a:accent3>
        <a:srgbClr val="FFFFFF"/>
      </a:accent3>
      <a:accent4>
        <a:srgbClr val="000000"/>
      </a:accent4>
      <a:accent5>
        <a:srgbClr val="FBCEAD"/>
      </a:accent5>
      <a:accent6>
        <a:srgbClr val="539BCD"/>
      </a:accent6>
      <a:hlink>
        <a:srgbClr val="E569A7"/>
      </a:hlink>
      <a:folHlink>
        <a:srgbClr val="95D84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3458</TotalTime>
  <Words>2373</Words>
  <Application>Microsoft Office PowerPoint</Application>
  <PresentationFormat>On-screen Show (4:3)</PresentationFormat>
  <Paragraphs>487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Theme2</vt:lpstr>
      <vt:lpstr>GIZI Bayi, Pra Sekolah &amp; Anak Sekolah</vt:lpstr>
      <vt:lpstr>SIKLUS DAUR KEHIDUPAN</vt:lpstr>
      <vt:lpstr>Gizi bayi (0-12 bulan)</vt:lpstr>
      <vt:lpstr>Pertumbuhan &amp; Perkembangan</vt:lpstr>
      <vt:lpstr>Pertumbuhan dan Perkembangan</vt:lpstr>
      <vt:lpstr>Pertumbuhan dan Perkembangan</vt:lpstr>
      <vt:lpstr>PowerPoint Presentation</vt:lpstr>
      <vt:lpstr>PERUBAHAN PROPORSI TUBUH</vt:lpstr>
      <vt:lpstr>Perubahan Komposisi Tubuh</vt:lpstr>
      <vt:lpstr>Kebutuhan gizi bayi</vt:lpstr>
      <vt:lpstr>Kebutuhan Gizi Bayi</vt:lpstr>
      <vt:lpstr>Kebutuhan gizi bayi</vt:lpstr>
      <vt:lpstr>PERKEMBANGAN FISIK : REFLEKS</vt:lpstr>
      <vt:lpstr>Pertumbuhan &amp; Perkembangan Motorik Anak</vt:lpstr>
      <vt:lpstr>PowerPoint Presentation</vt:lpstr>
      <vt:lpstr>Perkembangan Motorik Bayi</vt:lpstr>
      <vt:lpstr>Pemberian Makan</vt:lpstr>
      <vt:lpstr>PowerPoint Presentation</vt:lpstr>
      <vt:lpstr>PowerPoint Presentation</vt:lpstr>
      <vt:lpstr> Beri makanan selingan 2x/hr (bubur kacang hijau, pisang, biskuit, nagasari, kue lain (sumber Buku KIA, Depkes RI) </vt:lpstr>
      <vt:lpstr>PowerPoint Presentation</vt:lpstr>
      <vt:lpstr>Indeks pengukuran status gizi bayi dan balita</vt:lpstr>
      <vt:lpstr>GIZI PRA SEKOLAH (1 – 6 thn)</vt:lpstr>
      <vt:lpstr>Prinsip</vt:lpstr>
      <vt:lpstr>Pertumbuhan</vt:lpstr>
      <vt:lpstr>Pertumbuhan</vt:lpstr>
      <vt:lpstr>Pola Pertumbuhan Anak</vt:lpstr>
      <vt:lpstr>PowerPoint Presentation</vt:lpstr>
      <vt:lpstr>Keterampilan motorik</vt:lpstr>
      <vt:lpstr>PowerPoint Presentation</vt:lpstr>
      <vt:lpstr>Keterampilan Makan</vt:lpstr>
      <vt:lpstr>Keterampilan Makan</vt:lpstr>
      <vt:lpstr>Pola &amp; Selera makan</vt:lpstr>
      <vt:lpstr>Porsi makan anak 1-3 tahun</vt:lpstr>
      <vt:lpstr>Porsi makan anak 4-6 tahun</vt:lpstr>
      <vt:lpstr>PowerPoint Presentation</vt:lpstr>
      <vt:lpstr>PowerPoint Presentation</vt:lpstr>
      <vt:lpstr>PowerPoint Presentation</vt:lpstr>
      <vt:lpstr>Masalah dalam Perilaku makan</vt:lpstr>
      <vt:lpstr>Zat Gizi Utama</vt:lpstr>
      <vt:lpstr>Rekomendasi Makan</vt:lpstr>
      <vt:lpstr>Defisiensi Zat Gizi</vt:lpstr>
      <vt:lpstr>Defisiensi Zat Gizi</vt:lpstr>
      <vt:lpstr>Kurang Energi Protein</vt:lpstr>
      <vt:lpstr>Kelebihan Zat Gizi &amp; Keracunan</vt:lpstr>
      <vt:lpstr>Kesehatan Gigi dan Mulut</vt:lpstr>
      <vt:lpstr>Pola &amp; masalah tidur</vt:lpstr>
      <vt:lpstr>GIZI ANAK SEKOLAH 6 – 12 thn</vt:lpstr>
      <vt:lpstr>Prinsip</vt:lpstr>
      <vt:lpstr>Masalah Gizi</vt:lpstr>
      <vt:lpstr>Konsumsi</vt:lpstr>
      <vt:lpstr>AKG, 2012 (Permenkes 75/2013)</vt:lpstr>
      <vt:lpstr>PowerPoint Presentation</vt:lpstr>
      <vt:lpstr>Rekomendasi Aktivitas Fisik</vt:lpstr>
      <vt:lpstr>Masalah gizi yg sering muncul</vt:lpstr>
      <vt:lpstr>PowerPoint Presentation</vt:lpstr>
      <vt:lpstr>TERIMA KASIH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bambang irawan</cp:lastModifiedBy>
  <cp:revision>221</cp:revision>
  <dcterms:created xsi:type="dcterms:W3CDTF">2012-02-27T12:37:08Z</dcterms:created>
  <dcterms:modified xsi:type="dcterms:W3CDTF">2018-12-04T09:30:27Z</dcterms:modified>
</cp:coreProperties>
</file>