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5"/>
  </p:notesMasterIdLst>
  <p:sldIdLst>
    <p:sldId id="400" r:id="rId2"/>
    <p:sldId id="402" r:id="rId3"/>
    <p:sldId id="481" r:id="rId4"/>
    <p:sldId id="521" r:id="rId5"/>
    <p:sldId id="530" r:id="rId6"/>
    <p:sldId id="531" r:id="rId7"/>
    <p:sldId id="523" r:id="rId8"/>
    <p:sldId id="522" r:id="rId9"/>
    <p:sldId id="524" r:id="rId10"/>
    <p:sldId id="525" r:id="rId11"/>
    <p:sldId id="526" r:id="rId12"/>
    <p:sldId id="529" r:id="rId13"/>
    <p:sldId id="27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https://www.pexels.com/photo/building-steps-architecture-interior-39656/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78300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5980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7130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https://www.iconfinder.com/icons/4375050/logo_python_icon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infinite thank you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https://www.mathsisfun.com/numbers/factorial.html</a:t>
            </a:r>
          </a:p>
          <a:p>
            <a:pPr marL="139700" indent="0">
              <a:buNone/>
            </a:pPr>
            <a:r>
              <a:rPr lang="en-ID"/>
              <a:t>Icon: https://www.flaticon.com/free-icon/podium_2817958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811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8298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0902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9624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2618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52341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4100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piral Staircase">
            <a:extLst>
              <a:ext uri="{FF2B5EF4-FFF2-40B4-BE49-F238E27FC236}">
                <a16:creationId xmlns:a16="http://schemas.microsoft.com/office/drawing/2014/main" id="{54D5286F-8D18-45D9-99CA-ED4013952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65099"/>
            <a:ext cx="9142412" cy="607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Recursion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36"/>
    </mc:Choice>
    <mc:Fallback>
      <p:transition spd="slow" advTm="1483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Factorial in Python with Recursion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333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fc(n):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base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if n == 1: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recursion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n * fc(n-1)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2C0493-3778-49D4-8423-556744270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3503565"/>
            <a:ext cx="1714739" cy="6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576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473"/>
    </mc:Choice>
    <mc:Fallback>
      <p:transition spd="slow" advTm="4647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Factorial in Python with Recursion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333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fc(n):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base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if n == 1: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recursion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n * fc(n-1)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201782-AB9B-4340-AED8-69009E19B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3492455"/>
            <a:ext cx="1857634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01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964"/>
    </mc:Choice>
    <mc:Fallback>
      <p:transition spd="slow" advTm="5296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Factorial in Python with Recursion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858195" y="1413330"/>
            <a:ext cx="3370905" cy="2333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fc(n):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base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if n == 1: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recursion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n * fc(n-1)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D583CA-AC08-45F0-8CF2-303725FD0516}"/>
              </a:ext>
            </a:extLst>
          </p:cNvPr>
          <p:cNvSpPr txBox="1"/>
          <p:nvPr/>
        </p:nvSpPr>
        <p:spPr>
          <a:xfrm>
            <a:off x="4321002" y="1538284"/>
            <a:ext cx="403828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b="1">
                <a:latin typeface="Abadi" panose="020B0604020104020204" pitchFamily="34" charset="0"/>
              </a:rPr>
              <a:t>Base case</a:t>
            </a:r>
            <a:br>
              <a:rPr lang="en-ID" sz="2000">
                <a:latin typeface="Abadi" panose="020B0604020104020204" pitchFamily="34" charset="0"/>
              </a:rPr>
            </a:br>
            <a:r>
              <a:rPr lang="en-ID" sz="2000">
                <a:latin typeface="Abadi" panose="020B0604020104020204" pitchFamily="34" charset="0"/>
              </a:rPr>
              <a:t>It's where recursion stops</a:t>
            </a:r>
          </a:p>
          <a:p>
            <a:endParaRPr lang="en-ID" sz="2000">
              <a:latin typeface="Abadi" panose="020B06040201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b="1">
                <a:latin typeface="Abadi" panose="020B0604020104020204" pitchFamily="34" charset="0"/>
              </a:rPr>
              <a:t>Recursion case</a:t>
            </a:r>
            <a:br>
              <a:rPr lang="en-ID" sz="2000">
                <a:latin typeface="Abadi" panose="020B0604020104020204" pitchFamily="34" charset="0"/>
              </a:rPr>
            </a:br>
            <a:r>
              <a:rPr lang="en-ID" sz="2000">
                <a:latin typeface="Abadi" panose="020B0604020104020204" pitchFamily="34" charset="0"/>
              </a:rPr>
              <a:t>It's where the function calls itself</a:t>
            </a:r>
            <a:br>
              <a:rPr lang="en-ID" sz="2000">
                <a:latin typeface="Abadi" panose="020B0604020104020204" pitchFamily="34" charset="0"/>
              </a:rPr>
            </a:br>
            <a:r>
              <a:rPr lang="en-ID" sz="2000">
                <a:latin typeface="Abadi" panose="020B0604020104020204" pitchFamily="34" charset="0"/>
              </a:rPr>
              <a:t>but for smaller problems</a:t>
            </a:r>
          </a:p>
        </p:txBody>
      </p:sp>
    </p:spTree>
    <p:extLst>
      <p:ext uri="{BB962C8B-B14F-4D97-AF65-F5344CB8AC3E}">
        <p14:creationId xmlns:p14="http://schemas.microsoft.com/office/powerpoint/2010/main" val="2576889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632"/>
    </mc:Choice>
    <mc:Fallback>
      <p:transition spd="slow" advTm="5963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144411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8642F49A-BC5F-482C-97F3-B391FE64EEDC}"/>
              </a:ext>
            </a:extLst>
          </p:cNvPr>
          <p:cNvSpPr txBox="1"/>
          <p:nvPr/>
        </p:nvSpPr>
        <p:spPr>
          <a:xfrm>
            <a:off x="247135" y="1989837"/>
            <a:ext cx="8649730" cy="10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def thankyou():</a:t>
            </a:r>
          </a:p>
          <a:p>
            <a:pPr marL="0" indent="0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  print("thank you")</a:t>
            </a:r>
          </a:p>
          <a:p>
            <a:pPr marL="0" indent="0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  thankyou()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FDE7F-9A2E-41E8-A1F2-B55B599784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6511"/>
          <a:stretch/>
        </p:blipFill>
        <p:spPr>
          <a:xfrm>
            <a:off x="259835" y="3092719"/>
            <a:ext cx="1943371" cy="14665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45D516-BE21-43E7-91D6-A14B6168E95C}"/>
              </a:ext>
            </a:extLst>
          </p:cNvPr>
          <p:cNvSpPr txBox="1"/>
          <p:nvPr/>
        </p:nvSpPr>
        <p:spPr>
          <a:xfrm>
            <a:off x="196335" y="4570892"/>
            <a:ext cx="1867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Consolas" panose="020B0609020204030204" pitchFamily="49" charset="0"/>
              </a:rPr>
              <a:t>. . . . . . . 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987"/>
    </mc:Choice>
    <mc:Fallback>
      <p:transition spd="slow" advTm="2198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Factorial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1154129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Factorial of N (that is, N!) multiplies all whole numbers from N down to 1.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For example: 4! = 4 * 3 * 2 * 1 = 24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Usage example of factorial: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How many different ways can 5 people come 1</a:t>
            </a:r>
            <a:r>
              <a:rPr lang="en-ID" sz="2000" baseline="30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st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, 2</a:t>
            </a:r>
            <a:r>
              <a:rPr lang="en-ID" sz="2000" baseline="30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nd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, and 3</a:t>
            </a:r>
            <a:r>
              <a:rPr lang="en-ID" sz="2000" baseline="30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rd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?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The answer is: 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5!/(5-3)! = 5!/2! = (5 * 4 * 3 * 2 * 1) / (2 * 1) = 60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DEDE304B-DF97-4B1B-BA67-01BA30A40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8434" y="2409568"/>
            <a:ext cx="919757" cy="9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391"/>
    </mc:Choice>
    <mc:Fallback>
      <p:transition spd="slow" advTm="7539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Factorial in Python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2000">
                <a:solidFill>
                  <a:schemeClr val="tx1"/>
                </a:solidFill>
                <a:latin typeface="Consolas" panose="020B0609020204030204" pitchFamily="49" charset="0"/>
              </a:rPr>
              <a:t>def fc(n):</a:t>
            </a:r>
          </a:p>
          <a:p>
            <a:pPr marL="0" indent="0">
              <a:buNone/>
            </a:pPr>
            <a:r>
              <a:rPr lang="pt-BR" sz="2000">
                <a:solidFill>
                  <a:schemeClr val="tx1"/>
                </a:solidFill>
                <a:latin typeface="Consolas" panose="020B0609020204030204" pitchFamily="49" charset="0"/>
              </a:rPr>
              <a:t>  res = 1</a:t>
            </a:r>
          </a:p>
          <a:p>
            <a:pPr marL="0" indent="0">
              <a:buNone/>
            </a:pPr>
            <a:r>
              <a:rPr lang="pt-BR" sz="2000">
                <a:solidFill>
                  <a:schemeClr val="tx1"/>
                </a:solidFill>
                <a:latin typeface="Consolas" panose="020B0609020204030204" pitchFamily="49" charset="0"/>
              </a:rPr>
              <a:t>  while n &gt; 0:</a:t>
            </a:r>
          </a:p>
          <a:p>
            <a:pPr marL="0" indent="0">
              <a:buNone/>
            </a:pPr>
            <a:r>
              <a:rPr lang="pt-BR" sz="2000">
                <a:solidFill>
                  <a:schemeClr val="tx1"/>
                </a:solidFill>
                <a:latin typeface="Consolas" panose="020B0609020204030204" pitchFamily="49" charset="0"/>
              </a:rPr>
              <a:t>    res = res * n</a:t>
            </a:r>
          </a:p>
          <a:p>
            <a:pPr marL="0" indent="0">
              <a:buNone/>
            </a:pPr>
            <a:r>
              <a:rPr lang="pt-BR" sz="2000">
                <a:solidFill>
                  <a:schemeClr val="tx1"/>
                </a:solidFill>
                <a:latin typeface="Consolas" panose="020B0609020204030204" pitchFamily="49" charset="0"/>
              </a:rPr>
              <a:t>    n = n - 1</a:t>
            </a:r>
          </a:p>
          <a:p>
            <a:pPr marL="0" indent="0">
              <a:buNone/>
            </a:pPr>
            <a:r>
              <a:rPr lang="pt-BR" sz="2000">
                <a:solidFill>
                  <a:schemeClr val="tx1"/>
                </a:solidFill>
                <a:latin typeface="Consolas" panose="020B0609020204030204" pitchFamily="49" charset="0"/>
              </a:rPr>
              <a:t>  return res</a:t>
            </a:r>
          </a:p>
          <a:p>
            <a:pPr marL="0" indent="0">
              <a:buNone/>
            </a:pPr>
            <a:endParaRPr lang="pt-BR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pt-BR" sz="2000">
                <a:solidFill>
                  <a:schemeClr val="tx1"/>
                </a:solidFill>
                <a:latin typeface="Consolas" panose="020B0609020204030204" pitchFamily="49" charset="0"/>
              </a:rPr>
              <a:t>print(fc(4)) # 24</a:t>
            </a:r>
          </a:p>
        </p:txBody>
      </p:sp>
    </p:spTree>
    <p:extLst>
      <p:ext uri="{BB962C8B-B14F-4D97-AF65-F5344CB8AC3E}">
        <p14:creationId xmlns:p14="http://schemas.microsoft.com/office/powerpoint/2010/main" val="2748068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535"/>
    </mc:Choice>
    <mc:Fallback>
      <p:transition spd="slow" advTm="4053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Factorial (Revisited)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1154129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Factorial of N (that is, N!) multiplies all whole numbers from N down to 1.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For example: 4! = 4 * 3 * 2 * 1 = 24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However, we can also see that the factorial of N, that is,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N! is actually N multiplied by (N-1)!</a:t>
            </a:r>
          </a:p>
        </p:txBody>
      </p:sp>
    </p:spTree>
    <p:extLst>
      <p:ext uri="{BB962C8B-B14F-4D97-AF65-F5344CB8AC3E}">
        <p14:creationId xmlns:p14="http://schemas.microsoft.com/office/powerpoint/2010/main" val="3497707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196"/>
    </mc:Choice>
    <mc:Fallback>
      <p:transition spd="slow" advTm="3919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Factorial (Revisited)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1154129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Factorial of N (that is, N!) multiplies all whole numbers from N down to 1.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For example: 4! = 4 * 3 * 2 * 1 = 24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However, we can also see that the factorial of N, that is,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N! is actually N multiplied by (N-1)!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So, 4! is actually 4 * 3!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And that 3! is 3 * 2!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And also 2! is 2 * 1!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And we have reached the </a:t>
            </a: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base case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, that is, 1! = 1</a:t>
            </a:r>
          </a:p>
        </p:txBody>
      </p:sp>
    </p:spTree>
    <p:extLst>
      <p:ext uri="{BB962C8B-B14F-4D97-AF65-F5344CB8AC3E}">
        <p14:creationId xmlns:p14="http://schemas.microsoft.com/office/powerpoint/2010/main" val="18465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194"/>
    </mc:Choice>
    <mc:Fallback>
      <p:transition spd="slow" advTm="6119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Factorial (Revisited)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1154129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Factorial of N (that is, N!) multiplies all whole numbers from N down to 1.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For example: 4! = 4 * 3 * 2 * 1 = 24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However, we can also see that the factorial of N, that is,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N! is actually N multiplied by (N-1)!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So, 4! is actually 4 * 3!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And that 3! is 3 * 2!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And also 2! is 2 * 1!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And we have reached the </a:t>
            </a: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base case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, that is, 1! =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C88CB4-4E11-4046-A164-349D509F42DA}"/>
              </a:ext>
            </a:extLst>
          </p:cNvPr>
          <p:cNvSpPr txBox="1"/>
          <p:nvPr/>
        </p:nvSpPr>
        <p:spPr>
          <a:xfrm>
            <a:off x="4819135" y="2913763"/>
            <a:ext cx="390203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1800" b="1">
                <a:latin typeface="Abadi" panose="020B0604020104020204" pitchFamily="34" charset="0"/>
              </a:rPr>
              <a:t>Recursion: </a:t>
            </a:r>
            <a:br>
              <a:rPr lang="en-ID" sz="1800">
                <a:latin typeface="Abadi" panose="020B0604020104020204" pitchFamily="34" charset="0"/>
              </a:rPr>
            </a:br>
            <a:r>
              <a:rPr lang="en-ID" sz="1800">
                <a:latin typeface="Abadi" panose="020B0604020104020204" pitchFamily="34" charset="0"/>
              </a:rPr>
              <a:t>The process of a function calling itself</a:t>
            </a:r>
            <a:endParaRPr lang="en-US" sz="180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593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384"/>
    </mc:Choice>
    <mc:Fallback>
      <p:transition spd="slow" advTm="3538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Factorial in Python with Recursion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333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fc(n):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base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if n == 1: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recursion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n * fc(n-1)</a:t>
            </a:r>
          </a:p>
        </p:txBody>
      </p:sp>
    </p:spTree>
    <p:extLst>
      <p:ext uri="{BB962C8B-B14F-4D97-AF65-F5344CB8AC3E}">
        <p14:creationId xmlns:p14="http://schemas.microsoft.com/office/powerpoint/2010/main" val="2700575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809"/>
    </mc:Choice>
    <mc:Fallback>
      <p:transition spd="slow" advTm="5480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Factorial in Python with Recursion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333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fc(n):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base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if n == 1: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recursion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n * fc(n-1)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013FB0-F9E4-426E-9821-26532CE881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0"/>
          <a:stretch/>
        </p:blipFill>
        <p:spPr>
          <a:xfrm>
            <a:off x="482600" y="3490781"/>
            <a:ext cx="1780755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16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50"/>
    </mc:Choice>
    <mc:Fallback>
      <p:transition spd="slow" advTm="2255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Factorial in Python with Recursion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333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fc(n):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base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if n == 1: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# recursion case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n * fc(n-1)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7EB047-B1EC-46CD-A392-70787039E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00" y="3478143"/>
            <a:ext cx="1771897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1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231"/>
    </mc:Choice>
    <mc:Fallback>
      <p:transition spd="slow" advTm="59231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5932</TotalTime>
  <Words>801</Words>
  <Application>Microsoft Office PowerPoint</Application>
  <PresentationFormat>On-screen Show (16:9)</PresentationFormat>
  <Paragraphs>102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Abadi</vt:lpstr>
      <vt:lpstr>Arial</vt:lpstr>
      <vt:lpstr>Consolas</vt:lpstr>
      <vt:lpstr>Trebuchet MS</vt:lpstr>
      <vt:lpstr>Simple Light</vt:lpstr>
      <vt:lpstr>PowerPoint Presentation</vt:lpstr>
      <vt:lpstr>Factorial</vt:lpstr>
      <vt:lpstr>Factorial in Python</vt:lpstr>
      <vt:lpstr>Factorial (Revisited)</vt:lpstr>
      <vt:lpstr>Factorial (Revisited)</vt:lpstr>
      <vt:lpstr>Factorial (Revisited)</vt:lpstr>
      <vt:lpstr>Factorial in Python with Recursion</vt:lpstr>
      <vt:lpstr>Factorial in Python with Recursion</vt:lpstr>
      <vt:lpstr>Factorial in Python with Recursion</vt:lpstr>
      <vt:lpstr>Factorial in Python with Recursion</vt:lpstr>
      <vt:lpstr>Factorial in Python with Recursion</vt:lpstr>
      <vt:lpstr>Factorial in Python with Recursion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826</cp:revision>
  <dcterms:modified xsi:type="dcterms:W3CDTF">2020-10-25T17:38:03Z</dcterms:modified>
</cp:coreProperties>
</file>